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47"/>
  </p:notesMasterIdLst>
  <p:handoutMasterIdLst>
    <p:handoutMasterId r:id="rId48"/>
  </p:handoutMasterIdLst>
  <p:sldIdLst>
    <p:sldId id="259" r:id="rId2"/>
    <p:sldId id="290" r:id="rId3"/>
    <p:sldId id="297" r:id="rId4"/>
    <p:sldId id="260" r:id="rId5"/>
    <p:sldId id="261" r:id="rId6"/>
    <p:sldId id="262" r:id="rId7"/>
    <p:sldId id="263" r:id="rId8"/>
    <p:sldId id="264" r:id="rId9"/>
    <p:sldId id="267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5" r:id="rId18"/>
    <p:sldId id="295" r:id="rId19"/>
    <p:sldId id="273" r:id="rId20"/>
    <p:sldId id="313" r:id="rId21"/>
    <p:sldId id="314" r:id="rId22"/>
    <p:sldId id="315" r:id="rId23"/>
    <p:sldId id="316" r:id="rId24"/>
    <p:sldId id="317" r:id="rId25"/>
    <p:sldId id="318" r:id="rId26"/>
    <p:sldId id="319" r:id="rId27"/>
    <p:sldId id="320" r:id="rId28"/>
    <p:sldId id="321" r:id="rId29"/>
    <p:sldId id="277" r:id="rId30"/>
    <p:sldId id="276" r:id="rId31"/>
    <p:sldId id="278" r:id="rId32"/>
    <p:sldId id="279" r:id="rId33"/>
    <p:sldId id="302" r:id="rId34"/>
    <p:sldId id="300" r:id="rId35"/>
    <p:sldId id="301" r:id="rId36"/>
    <p:sldId id="303" r:id="rId37"/>
    <p:sldId id="304" r:id="rId38"/>
    <p:sldId id="305" r:id="rId39"/>
    <p:sldId id="306" r:id="rId40"/>
    <p:sldId id="307" r:id="rId41"/>
    <p:sldId id="308" r:id="rId42"/>
    <p:sldId id="309" r:id="rId43"/>
    <p:sldId id="310" r:id="rId44"/>
    <p:sldId id="311" r:id="rId45"/>
    <p:sldId id="322" r:id="rId46"/>
  </p:sldIdLst>
  <p:sldSz cx="9144000" cy="6858000" type="screen4x3"/>
  <p:notesSz cx="6735763" cy="98663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EC83"/>
    <a:srgbClr val="FFFF99"/>
    <a:srgbClr val="D7E4BD"/>
    <a:srgbClr val="4F6228"/>
    <a:srgbClr val="93B64E"/>
    <a:srgbClr val="FFFF00"/>
    <a:srgbClr val="006699"/>
    <a:srgbClr val="00538C"/>
    <a:srgbClr val="00538B"/>
    <a:srgbClr val="0053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Gitternetz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Helle Formatvorlage 3 - Akz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7" autoAdjust="0"/>
    <p:restoredTop sz="84615" autoAdjust="0"/>
  </p:normalViewPr>
  <p:slideViewPr>
    <p:cSldViewPr>
      <p:cViewPr>
        <p:scale>
          <a:sx n="100" d="100"/>
          <a:sy n="100" d="100"/>
        </p:scale>
        <p:origin x="-1344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96"/>
    </p:cViewPr>
  </p:sorterViewPr>
  <p:notesViewPr>
    <p:cSldViewPr>
      <p:cViewPr varScale="1">
        <p:scale>
          <a:sx n="89" d="100"/>
          <a:sy n="89" d="100"/>
        </p:scale>
        <p:origin x="-3714" y="-114"/>
      </p:cViewPr>
      <p:guideLst>
        <p:guide orient="horz" pos="3108"/>
        <p:guide pos="212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630C9C-82C1-4376-BE44-903090C0F1F0}" type="slidenum">
              <a:rPr lang="de-AT" smtClean="0"/>
              <a:pPr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79790233"/>
      </p:ext>
    </p:extLst>
  </p:cSld>
  <p:clrMap bg1="lt1" tx1="dk1" bg2="lt2" tx2="dk2" accent1="accent1" accent2="accent2" accent3="accent3" accent4="accent4" accent5="accent5" accent6="accent6" hlink="hlink" folHlink="folHlink"/>
  <p:hf sldNum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de-AT" smtClean="0"/>
              <a:t>Digitale Integrierte Schaltungen 2014 WS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BFECE8-878B-4A59-A547-8B28B96DF4BC}" type="datetime1">
              <a:rPr lang="de-AT" smtClean="0"/>
              <a:t>05.11.2018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01700" y="739775"/>
            <a:ext cx="4932363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89E5D3-B783-449E-8A02-0C3F8DF2BE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102459"/>
      </p:ext>
    </p:extLst>
  </p:cSld>
  <p:clrMap bg1="lt1" tx1="dk1" bg2="lt2" tx2="dk2" accent1="accent1" accent2="accent2" accent3="accent3" accent4="accent4" accent5="accent5" accent6="accent6" hlink="hlink" folHlink="folHlink"/>
  <p:hf sldNum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smtClean="0"/>
              <a:t>E.g.</a:t>
            </a:r>
            <a:r>
              <a:rPr lang="de-AT" baseline="0" dirty="0" smtClean="0"/>
              <a:t> a </a:t>
            </a:r>
            <a:r>
              <a:rPr lang="de-AT" baseline="0" dirty="0" err="1" smtClean="0"/>
              <a:t>function</a:t>
            </a:r>
            <a:r>
              <a:rPr lang="de-AT" baseline="0" dirty="0" smtClean="0"/>
              <a:t> f =</a:t>
            </a:r>
            <a:r>
              <a:rPr lang="de-AT" baseline="0" dirty="0" err="1" smtClean="0"/>
              <a:t>xy+yz+w</a:t>
            </a:r>
            <a:endParaRPr lang="de-AT" dirty="0" smtClean="0"/>
          </a:p>
          <a:p>
            <a:r>
              <a:rPr lang="de-AT" dirty="0" err="1" smtClean="0"/>
              <a:t>minterm</a:t>
            </a:r>
            <a:r>
              <a:rPr lang="de-AT" baseline="0" dirty="0" smtClean="0"/>
              <a:t> := a </a:t>
            </a:r>
            <a:r>
              <a:rPr lang="de-AT" baseline="0" dirty="0" err="1" smtClean="0"/>
              <a:t>product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term</a:t>
            </a:r>
            <a:r>
              <a:rPr lang="de-AT" baseline="0" dirty="0" smtClean="0"/>
              <a:t> </a:t>
            </a:r>
            <a:r>
              <a:rPr lang="de-AT" baseline="0" dirty="0" err="1" smtClean="0"/>
              <a:t>of</a:t>
            </a:r>
            <a:r>
              <a:rPr lang="de-AT" baseline="0" dirty="0" smtClean="0"/>
              <a:t> a </a:t>
            </a:r>
            <a:r>
              <a:rPr lang="de-AT" baseline="0" dirty="0" err="1" smtClean="0"/>
              <a:t>function</a:t>
            </a:r>
            <a:r>
              <a:rPr lang="de-AT" baseline="0" dirty="0" smtClean="0"/>
              <a:t>; e.g. </a:t>
            </a:r>
            <a:r>
              <a:rPr lang="de-AT" baseline="0" dirty="0" err="1" smtClean="0"/>
              <a:t>xy</a:t>
            </a:r>
            <a:r>
              <a:rPr lang="de-AT" baseline="0" dirty="0" smtClean="0"/>
              <a:t>, </a:t>
            </a:r>
            <a:r>
              <a:rPr lang="de-AT" baseline="0" dirty="0" err="1" smtClean="0"/>
              <a:t>yz</a:t>
            </a:r>
            <a:r>
              <a:rPr lang="de-AT" baseline="0" dirty="0" smtClean="0"/>
              <a:t>, w</a:t>
            </a:r>
          </a:p>
          <a:p>
            <a:r>
              <a:rPr lang="de-AT" baseline="0" dirty="0" smtClean="0"/>
              <a:t>Cube := </a:t>
            </a:r>
            <a:r>
              <a:rPr lang="de-AT" baseline="0" dirty="0" err="1" smtClean="0"/>
              <a:t>is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the</a:t>
            </a:r>
            <a:r>
              <a:rPr lang="de-AT" baseline="0" dirty="0" smtClean="0"/>
              <a:t> {0,1,-}  </a:t>
            </a:r>
            <a:r>
              <a:rPr lang="de-AT" baseline="0" dirty="0" err="1" smtClean="0"/>
              <a:t>representation</a:t>
            </a:r>
            <a:r>
              <a:rPr lang="de-AT" baseline="0" dirty="0" smtClean="0"/>
              <a:t> </a:t>
            </a:r>
            <a:r>
              <a:rPr lang="de-AT" baseline="0" dirty="0" err="1" smtClean="0"/>
              <a:t>of</a:t>
            </a:r>
            <a:r>
              <a:rPr lang="de-AT" baseline="0" dirty="0" smtClean="0"/>
              <a:t> a </a:t>
            </a:r>
            <a:r>
              <a:rPr lang="de-AT" baseline="0" dirty="0" err="1" smtClean="0"/>
              <a:t>minterm</a:t>
            </a:r>
            <a:r>
              <a:rPr lang="de-AT" baseline="0" dirty="0" smtClean="0"/>
              <a:t>; e.g. „-11-“ </a:t>
            </a:r>
            <a:r>
              <a:rPr lang="de-AT" baseline="0" dirty="0" err="1" smtClean="0"/>
              <a:t>represents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xy</a:t>
            </a:r>
            <a:r>
              <a:rPr lang="de-AT" baseline="0" dirty="0" smtClean="0"/>
              <a:t> </a:t>
            </a:r>
            <a:r>
              <a:rPr lang="de-AT" baseline="0" dirty="0" err="1" smtClean="0"/>
              <a:t>with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the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ordering</a:t>
            </a:r>
            <a:r>
              <a:rPr lang="de-AT" baseline="0" dirty="0" smtClean="0"/>
              <a:t> „</a:t>
            </a:r>
            <a:r>
              <a:rPr lang="de-AT" baseline="0" dirty="0" err="1" smtClean="0"/>
              <a:t>wxyz</a:t>
            </a:r>
            <a:r>
              <a:rPr lang="de-AT" baseline="0" dirty="0" smtClean="0"/>
              <a:t>“</a:t>
            </a:r>
          </a:p>
          <a:p>
            <a:r>
              <a:rPr lang="de-AT" baseline="0" dirty="0" err="1" smtClean="0"/>
              <a:t>Implicant</a:t>
            </a:r>
            <a:r>
              <a:rPr lang="de-AT" baseline="0" dirty="0" smtClean="0"/>
              <a:t> := </a:t>
            </a:r>
            <a:r>
              <a:rPr lang="de-AT" baseline="0" dirty="0" err="1" smtClean="0"/>
              <a:t>is</a:t>
            </a:r>
            <a:r>
              <a:rPr lang="de-AT" baseline="0" dirty="0" smtClean="0"/>
              <a:t> a </a:t>
            </a:r>
            <a:r>
              <a:rPr lang="de-AT" baseline="0" dirty="0" err="1" smtClean="0"/>
              <a:t>minterm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that</a:t>
            </a:r>
            <a:r>
              <a:rPr lang="de-AT" baseline="0" dirty="0" smtClean="0"/>
              <a:t> „</a:t>
            </a:r>
            <a:r>
              <a:rPr lang="de-AT" baseline="0" dirty="0" err="1" smtClean="0"/>
              <a:t>implies</a:t>
            </a:r>
            <a:r>
              <a:rPr lang="de-AT" baseline="0" dirty="0" smtClean="0"/>
              <a:t>“ </a:t>
            </a:r>
            <a:r>
              <a:rPr lang="de-AT" baseline="0" dirty="0" err="1" smtClean="0"/>
              <a:t>the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function</a:t>
            </a:r>
            <a:r>
              <a:rPr lang="de-AT" baseline="0" dirty="0" smtClean="0"/>
              <a:t>, i.e. </a:t>
            </a:r>
            <a:r>
              <a:rPr lang="de-AT" baseline="0" dirty="0" err="1" smtClean="0"/>
              <a:t>when</a:t>
            </a:r>
            <a:r>
              <a:rPr lang="de-AT" baseline="0" dirty="0" smtClean="0"/>
              <a:t> </a:t>
            </a:r>
            <a:r>
              <a:rPr lang="de-AT" baseline="0" dirty="0" err="1" smtClean="0"/>
              <a:t>implicant</a:t>
            </a:r>
            <a:r>
              <a:rPr lang="de-AT" baseline="0" dirty="0" smtClean="0"/>
              <a:t> p=1 =&gt; f=1.</a:t>
            </a:r>
          </a:p>
          <a:p>
            <a:r>
              <a:rPr lang="de-AT" baseline="0" dirty="0" smtClean="0"/>
              <a:t>	e.g. </a:t>
            </a:r>
            <a:r>
              <a:rPr lang="de-AT" baseline="0" dirty="0" err="1" smtClean="0"/>
              <a:t>xy</a:t>
            </a:r>
            <a:r>
              <a:rPr lang="de-AT" baseline="0" dirty="0" smtClean="0"/>
              <a:t>, </a:t>
            </a:r>
            <a:r>
              <a:rPr lang="de-AT" baseline="0" dirty="0" err="1" smtClean="0"/>
              <a:t>xyz</a:t>
            </a:r>
            <a:r>
              <a:rPr lang="de-AT" baseline="0" dirty="0" smtClean="0"/>
              <a:t>, </a:t>
            </a:r>
            <a:r>
              <a:rPr lang="de-AT" baseline="0" dirty="0" err="1" smtClean="0"/>
              <a:t>wxyz</a:t>
            </a:r>
            <a:r>
              <a:rPr lang="de-AT" baseline="0" dirty="0" smtClean="0"/>
              <a:t> </a:t>
            </a:r>
            <a:r>
              <a:rPr lang="de-AT" baseline="0" dirty="0" err="1" smtClean="0"/>
              <a:t>are</a:t>
            </a:r>
            <a:r>
              <a:rPr lang="de-AT" baseline="0" dirty="0" smtClean="0"/>
              <a:t> all </a:t>
            </a:r>
            <a:r>
              <a:rPr lang="de-AT" baseline="0" dirty="0" err="1" smtClean="0"/>
              <a:t>implicants</a:t>
            </a:r>
            <a:endParaRPr lang="de-AT" baseline="0" dirty="0" smtClean="0"/>
          </a:p>
          <a:p>
            <a:r>
              <a:rPr lang="de-AT" baseline="0" dirty="0" smtClean="0"/>
              <a:t>Prime </a:t>
            </a:r>
            <a:r>
              <a:rPr lang="de-AT" baseline="0" dirty="0" err="1" smtClean="0"/>
              <a:t>implicant</a:t>
            </a:r>
            <a:r>
              <a:rPr lang="de-AT" baseline="0" dirty="0" smtClean="0"/>
              <a:t> := </a:t>
            </a:r>
            <a:r>
              <a:rPr lang="de-AT" baseline="0" dirty="0" err="1" smtClean="0"/>
              <a:t>is</a:t>
            </a:r>
            <a:r>
              <a:rPr lang="de-AT" baseline="0" dirty="0" smtClean="0"/>
              <a:t> an </a:t>
            </a:r>
            <a:r>
              <a:rPr lang="de-AT" baseline="0" dirty="0" err="1" smtClean="0"/>
              <a:t>implicant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that</a:t>
            </a:r>
            <a:r>
              <a:rPr lang="de-AT" baseline="0" dirty="0" smtClean="0"/>
              <a:t> </a:t>
            </a:r>
            <a:r>
              <a:rPr lang="de-AT" baseline="0" dirty="0" err="1" smtClean="0"/>
              <a:t>cannot</a:t>
            </a:r>
            <a:r>
              <a:rPr lang="de-AT" baseline="0" dirty="0" smtClean="0"/>
              <a:t> </a:t>
            </a:r>
            <a:r>
              <a:rPr lang="de-AT" baseline="0" dirty="0" err="1" smtClean="0"/>
              <a:t>further</a:t>
            </a:r>
            <a:r>
              <a:rPr lang="de-AT" baseline="0" dirty="0" smtClean="0"/>
              <a:t> </a:t>
            </a:r>
            <a:r>
              <a:rPr lang="de-AT" baseline="0" dirty="0" err="1" smtClean="0"/>
              <a:t>be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reduced</a:t>
            </a:r>
            <a:r>
              <a:rPr lang="de-AT" baseline="0" dirty="0" smtClean="0"/>
              <a:t>; e.g. </a:t>
            </a:r>
            <a:r>
              <a:rPr lang="de-AT" baseline="0" dirty="0" err="1" smtClean="0"/>
              <a:t>xy</a:t>
            </a:r>
            <a:r>
              <a:rPr lang="de-AT" baseline="0" dirty="0" smtClean="0"/>
              <a:t> </a:t>
            </a:r>
            <a:r>
              <a:rPr lang="de-AT" baseline="0" dirty="0" err="1" smtClean="0"/>
              <a:t>is</a:t>
            </a:r>
            <a:r>
              <a:rPr lang="de-AT" baseline="0" dirty="0" smtClean="0"/>
              <a:t> a prime </a:t>
            </a:r>
            <a:r>
              <a:rPr lang="de-AT" baseline="0" dirty="0" err="1" smtClean="0"/>
              <a:t>implicant</a:t>
            </a:r>
            <a:r>
              <a:rPr lang="de-AT" baseline="0" dirty="0" smtClean="0"/>
              <a:t> </a:t>
            </a:r>
            <a:r>
              <a:rPr lang="de-AT" baseline="0" dirty="0" err="1" smtClean="0"/>
              <a:t>because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neither</a:t>
            </a:r>
            <a:r>
              <a:rPr lang="de-AT" baseline="0" dirty="0" smtClean="0"/>
              <a:t> x </a:t>
            </a:r>
            <a:r>
              <a:rPr lang="de-AT" baseline="0" dirty="0" err="1" smtClean="0"/>
              <a:t>nor</a:t>
            </a:r>
            <a:r>
              <a:rPr lang="de-AT" baseline="0" dirty="0" smtClean="0"/>
              <a:t> y </a:t>
            </a:r>
            <a:r>
              <a:rPr lang="de-AT" baseline="0" dirty="0" err="1" smtClean="0"/>
              <a:t>is</a:t>
            </a:r>
            <a:r>
              <a:rPr lang="de-AT" baseline="0" dirty="0" smtClean="0"/>
              <a:t> an </a:t>
            </a:r>
            <a:r>
              <a:rPr lang="de-AT" baseline="0" dirty="0" err="1" smtClean="0"/>
              <a:t>implicant</a:t>
            </a:r>
            <a:r>
              <a:rPr lang="de-AT" baseline="0" dirty="0" smtClean="0"/>
              <a:t>.</a:t>
            </a:r>
          </a:p>
          <a:p>
            <a:r>
              <a:rPr lang="de-AT" baseline="0" dirty="0" smtClean="0"/>
              <a:t>	But </a:t>
            </a:r>
            <a:r>
              <a:rPr lang="de-AT" baseline="0" dirty="0" err="1" smtClean="0"/>
              <a:t>xyz</a:t>
            </a:r>
            <a:r>
              <a:rPr lang="de-AT" baseline="0" dirty="0" smtClean="0"/>
              <a:t> </a:t>
            </a:r>
            <a:r>
              <a:rPr lang="de-AT" baseline="0" dirty="0" err="1" smtClean="0"/>
              <a:t>is</a:t>
            </a:r>
            <a:r>
              <a:rPr lang="de-AT" baseline="0" dirty="0" smtClean="0"/>
              <a:t> not a prime </a:t>
            </a:r>
            <a:r>
              <a:rPr lang="de-AT" baseline="0" dirty="0" err="1" smtClean="0"/>
              <a:t>implicant</a:t>
            </a:r>
            <a:r>
              <a:rPr lang="de-AT" baseline="0" dirty="0" smtClean="0"/>
              <a:t> </a:t>
            </a:r>
            <a:r>
              <a:rPr lang="de-AT" baseline="0" dirty="0" err="1" smtClean="0"/>
              <a:t>because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xy</a:t>
            </a:r>
            <a:r>
              <a:rPr lang="de-AT" baseline="0" dirty="0" smtClean="0"/>
              <a:t> </a:t>
            </a:r>
            <a:r>
              <a:rPr lang="de-AT" baseline="0" dirty="0" err="1" smtClean="0"/>
              <a:t>is</a:t>
            </a:r>
            <a:r>
              <a:rPr lang="de-AT" baseline="0" dirty="0" smtClean="0"/>
              <a:t> also an </a:t>
            </a:r>
            <a:r>
              <a:rPr lang="de-AT" baseline="0" dirty="0" err="1" smtClean="0"/>
              <a:t>implicant</a:t>
            </a:r>
            <a:endParaRPr lang="de-AT" baseline="0" dirty="0" smtClean="0"/>
          </a:p>
          <a:p>
            <a:r>
              <a:rPr lang="de-AT" baseline="0" dirty="0" smtClean="0"/>
              <a:t>Essential prime </a:t>
            </a:r>
            <a:r>
              <a:rPr lang="de-AT" baseline="0" dirty="0" err="1" smtClean="0"/>
              <a:t>implicant</a:t>
            </a:r>
            <a:r>
              <a:rPr lang="de-AT" baseline="0" dirty="0" smtClean="0"/>
              <a:t> := </a:t>
            </a:r>
            <a:r>
              <a:rPr lang="de-AT" baseline="0" dirty="0" err="1" smtClean="0"/>
              <a:t>is</a:t>
            </a:r>
            <a:r>
              <a:rPr lang="de-AT" baseline="0" dirty="0" smtClean="0"/>
              <a:t> a prime </a:t>
            </a:r>
            <a:r>
              <a:rPr lang="de-AT" baseline="0" dirty="0" err="1" smtClean="0"/>
              <a:t>implicant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that</a:t>
            </a:r>
            <a:r>
              <a:rPr lang="de-AT" baseline="0" dirty="0" smtClean="0"/>
              <a:t> </a:t>
            </a:r>
            <a:r>
              <a:rPr lang="de-AT" baseline="0" dirty="0" err="1" smtClean="0"/>
              <a:t>covers</a:t>
            </a:r>
            <a:r>
              <a:rPr lang="de-AT" baseline="0" dirty="0" smtClean="0"/>
              <a:t> a </a:t>
            </a:r>
            <a:r>
              <a:rPr lang="de-AT" baseline="0" dirty="0" err="1" smtClean="0"/>
              <a:t>minterm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that</a:t>
            </a:r>
            <a:r>
              <a:rPr lang="de-AT" baseline="0" dirty="0" smtClean="0"/>
              <a:t> </a:t>
            </a:r>
            <a:r>
              <a:rPr lang="de-AT" baseline="0" dirty="0" err="1" smtClean="0"/>
              <a:t>no</a:t>
            </a:r>
            <a:r>
              <a:rPr lang="de-AT" baseline="0" dirty="0" smtClean="0"/>
              <a:t> </a:t>
            </a:r>
            <a:r>
              <a:rPr lang="de-AT" baseline="0" dirty="0" err="1" smtClean="0"/>
              <a:t>other</a:t>
            </a:r>
            <a:r>
              <a:rPr lang="de-AT" baseline="0" dirty="0" smtClean="0"/>
              <a:t> prime </a:t>
            </a:r>
            <a:r>
              <a:rPr lang="de-AT" baseline="0" dirty="0" err="1" smtClean="0"/>
              <a:t>implicant</a:t>
            </a:r>
            <a:r>
              <a:rPr lang="de-AT" baseline="0" dirty="0" smtClean="0"/>
              <a:t> </a:t>
            </a:r>
            <a:r>
              <a:rPr lang="de-AT" baseline="0" dirty="0" err="1" smtClean="0"/>
              <a:t>covers</a:t>
            </a:r>
            <a:r>
              <a:rPr lang="de-AT" baseline="0" dirty="0" smtClean="0"/>
              <a:t>.</a:t>
            </a:r>
          </a:p>
          <a:p>
            <a:r>
              <a:rPr lang="de-AT" baseline="0" dirty="0" smtClean="0"/>
              <a:t>	E.g. </a:t>
            </a:r>
            <a:r>
              <a:rPr lang="de-AT" baseline="0" dirty="0" err="1" smtClean="0"/>
              <a:t>xy</a:t>
            </a:r>
            <a:r>
              <a:rPr lang="de-AT" baseline="0" dirty="0" smtClean="0"/>
              <a:t>, </a:t>
            </a:r>
            <a:r>
              <a:rPr lang="de-AT" baseline="0" dirty="0" err="1" smtClean="0"/>
              <a:t>yz</a:t>
            </a:r>
            <a:r>
              <a:rPr lang="de-AT" baseline="0" dirty="0" smtClean="0"/>
              <a:t>, </a:t>
            </a:r>
            <a:r>
              <a:rPr lang="de-AT" baseline="0" dirty="0" err="1" smtClean="0"/>
              <a:t>and</a:t>
            </a:r>
            <a:r>
              <a:rPr lang="de-AT" baseline="0" dirty="0" smtClean="0"/>
              <a:t> w </a:t>
            </a:r>
            <a:r>
              <a:rPr lang="de-AT" baseline="0" dirty="0" err="1" smtClean="0"/>
              <a:t>are</a:t>
            </a:r>
            <a:r>
              <a:rPr lang="de-AT" baseline="0" dirty="0" smtClean="0"/>
              <a:t> all essential prime </a:t>
            </a:r>
            <a:r>
              <a:rPr lang="de-AT" baseline="0" dirty="0" err="1" smtClean="0"/>
              <a:t>implicants</a:t>
            </a:r>
            <a:r>
              <a:rPr lang="de-AT" baseline="0" dirty="0" smtClean="0"/>
              <a:t>.</a:t>
            </a:r>
          </a:p>
          <a:p>
            <a:r>
              <a:rPr lang="de-AT" baseline="0" dirty="0" smtClean="0"/>
              <a:t>Prime </a:t>
            </a:r>
            <a:r>
              <a:rPr lang="de-AT" baseline="0" dirty="0" err="1" smtClean="0"/>
              <a:t>implicant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table</a:t>
            </a:r>
            <a:r>
              <a:rPr lang="de-AT" baseline="0" dirty="0" smtClean="0"/>
              <a:t> := </a:t>
            </a:r>
            <a:r>
              <a:rPr lang="de-AT" baseline="0" dirty="0" err="1" smtClean="0"/>
              <a:t>Rows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are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the</a:t>
            </a:r>
            <a:r>
              <a:rPr lang="de-AT" baseline="0" dirty="0" smtClean="0"/>
              <a:t> prime </a:t>
            </a:r>
            <a:r>
              <a:rPr lang="de-AT" baseline="0" dirty="0" err="1" smtClean="0"/>
              <a:t>implicants</a:t>
            </a:r>
            <a:r>
              <a:rPr lang="de-AT" baseline="0" dirty="0" smtClean="0"/>
              <a:t>; </a:t>
            </a:r>
            <a:r>
              <a:rPr lang="de-AT" baseline="0" dirty="0" err="1" smtClean="0"/>
              <a:t>columns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are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the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minterms</a:t>
            </a:r>
            <a:r>
              <a:rPr lang="de-AT" baseline="0" dirty="0" smtClean="0"/>
              <a:t>; </a:t>
            </a:r>
            <a:r>
              <a:rPr lang="de-AT" baseline="0" dirty="0" err="1" smtClean="0"/>
              <a:t>the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cell</a:t>
            </a:r>
            <a:r>
              <a:rPr lang="de-AT" baseline="0" dirty="0" smtClean="0"/>
              <a:t> </a:t>
            </a:r>
            <a:r>
              <a:rPr lang="de-AT" baseline="0" dirty="0" err="1" smtClean="0"/>
              <a:t>gets</a:t>
            </a:r>
            <a:r>
              <a:rPr lang="de-AT" baseline="0" dirty="0" smtClean="0"/>
              <a:t> an ‚X‘ </a:t>
            </a:r>
            <a:r>
              <a:rPr lang="de-AT" baseline="0" dirty="0" err="1" smtClean="0"/>
              <a:t>if</a:t>
            </a:r>
            <a:r>
              <a:rPr lang="de-AT" baseline="0" dirty="0" smtClean="0"/>
              <a:t> a prime </a:t>
            </a:r>
            <a:r>
              <a:rPr lang="de-AT" baseline="0" dirty="0" err="1" smtClean="0"/>
              <a:t>implicant</a:t>
            </a:r>
            <a:r>
              <a:rPr lang="de-AT" baseline="0" dirty="0" smtClean="0"/>
              <a:t> </a:t>
            </a:r>
            <a:r>
              <a:rPr lang="de-AT" baseline="0" dirty="0" err="1" smtClean="0"/>
              <a:t>covers</a:t>
            </a:r>
            <a:r>
              <a:rPr lang="de-AT" baseline="0" dirty="0" smtClean="0"/>
              <a:t> a </a:t>
            </a:r>
            <a:r>
              <a:rPr lang="de-AT" baseline="0" dirty="0" err="1" smtClean="0"/>
              <a:t>minterm</a:t>
            </a:r>
            <a:endParaRPr lang="de-AT" baseline="0" dirty="0" smtClean="0"/>
          </a:p>
          <a:p>
            <a:endParaRPr lang="de-AT" baseline="0" dirty="0" smtClean="0"/>
          </a:p>
          <a:p>
            <a:r>
              <a:rPr lang="de-AT" baseline="0" dirty="0" smtClean="0"/>
              <a:t>https://en.wikipedia.org/wiki/Implicant</a:t>
            </a:r>
          </a:p>
          <a:p>
            <a:r>
              <a:rPr lang="de-AT" dirty="0" smtClean="0"/>
              <a:t>https://en.wikipedia.org/wiki/Quine%E2%80%93McCluskey_algorithm</a:t>
            </a:r>
          </a:p>
          <a:p>
            <a:endParaRPr lang="de-AT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de-AT" smtClean="0"/>
              <a:t>Digitale Integrierte Schaltungen 2014 WS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E4BFECE8-878B-4A59-A547-8B28B96DF4BC}" type="datetime1">
              <a:rPr lang="de-AT" smtClean="0"/>
              <a:t>05.11.2018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71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6" descr="TU_rendering.mini.tif"/>
          <p:cNvPicPr>
            <a:picLocks noChangeAspect="1"/>
          </p:cNvPicPr>
          <p:nvPr/>
        </p:nvPicPr>
        <p:blipFill>
          <a:blip r:embed="rId2" cstate="print">
            <a:grayscl/>
            <a:lum bright="5000"/>
          </a:blip>
          <a:srcRect/>
          <a:stretch>
            <a:fillRect/>
          </a:stretch>
        </p:blipFill>
        <p:spPr bwMode="auto">
          <a:xfrm>
            <a:off x="0" y="0"/>
            <a:ext cx="9142412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4" name="Freeform 10"/>
          <p:cNvSpPr>
            <a:spLocks/>
          </p:cNvSpPr>
          <p:nvPr userDrawn="1"/>
        </p:nvSpPr>
        <p:spPr bwMode="auto">
          <a:xfrm>
            <a:off x="0" y="1728000"/>
            <a:ext cx="8712200" cy="5130000"/>
          </a:xfrm>
          <a:custGeom>
            <a:avLst/>
            <a:gdLst/>
            <a:ahLst/>
            <a:cxnLst>
              <a:cxn ang="0">
                <a:pos x="16464" y="907"/>
              </a:cxn>
              <a:cxn ang="0">
                <a:pos x="16463" y="859"/>
              </a:cxn>
              <a:cxn ang="0">
                <a:pos x="16459" y="814"/>
              </a:cxn>
              <a:cxn ang="0">
                <a:pos x="16453" y="768"/>
              </a:cxn>
              <a:cxn ang="0">
                <a:pos x="16447" y="725"/>
              </a:cxn>
              <a:cxn ang="0">
                <a:pos x="16436" y="682"/>
              </a:cxn>
              <a:cxn ang="0">
                <a:pos x="16426" y="640"/>
              </a:cxn>
              <a:cxn ang="0">
                <a:pos x="16412" y="598"/>
              </a:cxn>
              <a:cxn ang="0">
                <a:pos x="16397" y="558"/>
              </a:cxn>
              <a:cxn ang="0">
                <a:pos x="16379" y="517"/>
              </a:cxn>
              <a:cxn ang="0">
                <a:pos x="16358" y="479"/>
              </a:cxn>
              <a:cxn ang="0">
                <a:pos x="16336" y="440"/>
              </a:cxn>
              <a:cxn ang="0">
                <a:pos x="16313" y="404"/>
              </a:cxn>
              <a:cxn ang="0">
                <a:pos x="16285" y="368"/>
              </a:cxn>
              <a:cxn ang="0">
                <a:pos x="16258" y="334"/>
              </a:cxn>
              <a:cxn ang="0">
                <a:pos x="16228" y="299"/>
              </a:cxn>
              <a:cxn ang="0">
                <a:pos x="16196" y="266"/>
              </a:cxn>
              <a:cxn ang="0">
                <a:pos x="16162" y="233"/>
              </a:cxn>
              <a:cxn ang="0">
                <a:pos x="16127" y="203"/>
              </a:cxn>
              <a:cxn ang="0">
                <a:pos x="16091" y="174"/>
              </a:cxn>
              <a:cxn ang="0">
                <a:pos x="16055" y="149"/>
              </a:cxn>
              <a:cxn ang="0">
                <a:pos x="16016" y="124"/>
              </a:cxn>
              <a:cxn ang="0">
                <a:pos x="15978" y="103"/>
              </a:cxn>
              <a:cxn ang="0">
                <a:pos x="15938" y="83"/>
              </a:cxn>
              <a:cxn ang="0">
                <a:pos x="15900" y="66"/>
              </a:cxn>
              <a:cxn ang="0">
                <a:pos x="15858" y="49"/>
              </a:cxn>
              <a:cxn ang="0">
                <a:pos x="15817" y="36"/>
              </a:cxn>
              <a:cxn ang="0">
                <a:pos x="15774" y="24"/>
              </a:cxn>
              <a:cxn ang="0">
                <a:pos x="15732" y="16"/>
              </a:cxn>
              <a:cxn ang="0">
                <a:pos x="15686" y="7"/>
              </a:cxn>
              <a:cxn ang="0">
                <a:pos x="15642" y="4"/>
              </a:cxn>
              <a:cxn ang="0">
                <a:pos x="15595" y="0"/>
              </a:cxn>
              <a:cxn ang="0">
                <a:pos x="15550" y="0"/>
              </a:cxn>
              <a:cxn ang="0">
                <a:pos x="0" y="0"/>
              </a:cxn>
              <a:cxn ang="0">
                <a:pos x="0" y="9315"/>
              </a:cxn>
              <a:cxn ang="0">
                <a:pos x="16464" y="9315"/>
              </a:cxn>
              <a:cxn ang="0">
                <a:pos x="16464" y="907"/>
              </a:cxn>
            </a:cxnLst>
            <a:rect l="0" t="0" r="r" b="b"/>
            <a:pathLst>
              <a:path w="16464" h="9315">
                <a:moveTo>
                  <a:pt x="16464" y="907"/>
                </a:moveTo>
                <a:lnTo>
                  <a:pt x="16463" y="859"/>
                </a:lnTo>
                <a:lnTo>
                  <a:pt x="16459" y="814"/>
                </a:lnTo>
                <a:lnTo>
                  <a:pt x="16453" y="768"/>
                </a:lnTo>
                <a:lnTo>
                  <a:pt x="16447" y="725"/>
                </a:lnTo>
                <a:lnTo>
                  <a:pt x="16436" y="682"/>
                </a:lnTo>
                <a:lnTo>
                  <a:pt x="16426" y="640"/>
                </a:lnTo>
                <a:lnTo>
                  <a:pt x="16412" y="598"/>
                </a:lnTo>
                <a:lnTo>
                  <a:pt x="16397" y="558"/>
                </a:lnTo>
                <a:lnTo>
                  <a:pt x="16379" y="517"/>
                </a:lnTo>
                <a:lnTo>
                  <a:pt x="16358" y="479"/>
                </a:lnTo>
                <a:lnTo>
                  <a:pt x="16336" y="440"/>
                </a:lnTo>
                <a:lnTo>
                  <a:pt x="16313" y="404"/>
                </a:lnTo>
                <a:lnTo>
                  <a:pt x="16285" y="368"/>
                </a:lnTo>
                <a:lnTo>
                  <a:pt x="16258" y="334"/>
                </a:lnTo>
                <a:lnTo>
                  <a:pt x="16228" y="299"/>
                </a:lnTo>
                <a:lnTo>
                  <a:pt x="16196" y="266"/>
                </a:lnTo>
                <a:lnTo>
                  <a:pt x="16162" y="233"/>
                </a:lnTo>
                <a:lnTo>
                  <a:pt x="16127" y="203"/>
                </a:lnTo>
                <a:lnTo>
                  <a:pt x="16091" y="174"/>
                </a:lnTo>
                <a:lnTo>
                  <a:pt x="16055" y="149"/>
                </a:lnTo>
                <a:lnTo>
                  <a:pt x="16016" y="124"/>
                </a:lnTo>
                <a:lnTo>
                  <a:pt x="15978" y="103"/>
                </a:lnTo>
                <a:lnTo>
                  <a:pt x="15938" y="83"/>
                </a:lnTo>
                <a:lnTo>
                  <a:pt x="15900" y="66"/>
                </a:lnTo>
                <a:lnTo>
                  <a:pt x="15858" y="49"/>
                </a:lnTo>
                <a:lnTo>
                  <a:pt x="15817" y="36"/>
                </a:lnTo>
                <a:lnTo>
                  <a:pt x="15774" y="24"/>
                </a:lnTo>
                <a:lnTo>
                  <a:pt x="15732" y="16"/>
                </a:lnTo>
                <a:lnTo>
                  <a:pt x="15686" y="7"/>
                </a:lnTo>
                <a:lnTo>
                  <a:pt x="15642" y="4"/>
                </a:lnTo>
                <a:lnTo>
                  <a:pt x="15595" y="0"/>
                </a:lnTo>
                <a:lnTo>
                  <a:pt x="15550" y="0"/>
                </a:lnTo>
                <a:lnTo>
                  <a:pt x="0" y="0"/>
                </a:lnTo>
                <a:lnTo>
                  <a:pt x="0" y="9315"/>
                </a:lnTo>
                <a:lnTo>
                  <a:pt x="16464" y="9315"/>
                </a:lnTo>
                <a:lnTo>
                  <a:pt x="16464" y="907"/>
                </a:lnTo>
                <a:close/>
              </a:path>
            </a:pathLst>
          </a:custGeom>
          <a:solidFill>
            <a:srgbClr val="00538C">
              <a:alpha val="89000"/>
            </a:srgb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AT"/>
          </a:p>
        </p:txBody>
      </p:sp>
      <p:sp>
        <p:nvSpPr>
          <p:cNvPr id="2" name="Titel 1"/>
          <p:cNvSpPr>
            <a:spLocks noGrp="1"/>
          </p:cNvSpPr>
          <p:nvPr userDrawn="1">
            <p:ph type="ctrTitle"/>
          </p:nvPr>
        </p:nvSpPr>
        <p:spPr>
          <a:xfrm>
            <a:off x="432000" y="2214554"/>
            <a:ext cx="7848000" cy="1827215"/>
          </a:xfrm>
          <a:prstGeom prst="rect">
            <a:avLst/>
          </a:prstGeom>
        </p:spPr>
        <p:txBody>
          <a:bodyPr anchor="ctr"/>
          <a:lstStyle>
            <a:lvl1pPr algn="ctr">
              <a:defRPr sz="3600" b="0" baseline="0">
                <a:solidFill>
                  <a:schemeClr val="bg2"/>
                </a:solidFill>
                <a:latin typeface="+mj-lt"/>
                <a:ea typeface="Tahoma" pitchFamily="34" charset="0"/>
                <a:cs typeface="Arial" pitchFamily="34" charset="0"/>
              </a:defRPr>
            </a:lvl1pPr>
          </a:lstStyle>
          <a:p>
            <a:r>
              <a:rPr lang="en-US" noProof="0" dirty="0" err="1" smtClean="0"/>
              <a:t>Titelmasterformat</a:t>
            </a:r>
            <a:r>
              <a:rPr lang="en-US" noProof="0" dirty="0" smtClean="0"/>
              <a:t> </a:t>
            </a:r>
            <a:r>
              <a:rPr lang="en-US" noProof="0" dirty="0" err="1" smtClean="0"/>
              <a:t>durch</a:t>
            </a:r>
            <a:r>
              <a:rPr lang="en-US" noProof="0" dirty="0" smtClean="0"/>
              <a:t> </a:t>
            </a:r>
            <a:r>
              <a:rPr lang="en-US" noProof="0" dirty="0" err="1" smtClean="0"/>
              <a:t>Klicken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/>
          </a:p>
        </p:txBody>
      </p:sp>
      <p:sp>
        <p:nvSpPr>
          <p:cNvPr id="3" name="Untertitel 2"/>
          <p:cNvSpPr>
            <a:spLocks noGrp="1"/>
          </p:cNvSpPr>
          <p:nvPr userDrawn="1">
            <p:ph type="subTitle" idx="1"/>
          </p:nvPr>
        </p:nvSpPr>
        <p:spPr>
          <a:xfrm>
            <a:off x="432000" y="4357694"/>
            <a:ext cx="7848000" cy="200026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0" baseline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Formatvorlage des Untertitelmasters durch Klicken bearbeiten</a:t>
            </a:r>
            <a:endParaRPr lang="en-US" noProof="0"/>
          </a:p>
        </p:txBody>
      </p:sp>
      <p:pic>
        <p:nvPicPr>
          <p:cNvPr id="410" name="Grafik 409" descr="TULogo_CMYK_whiteborder_gauss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428596" y="356400"/>
            <a:ext cx="3143272" cy="1035666"/>
          </a:xfrm>
          <a:prstGeom prst="rect">
            <a:avLst/>
          </a:prstGeom>
        </p:spPr>
      </p:pic>
      <p:pic>
        <p:nvPicPr>
          <p:cNvPr id="10" name="Grafik 9" descr="ICT_CMYK_whiteborder_gauss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5636900" y="349075"/>
            <a:ext cx="3229472" cy="10548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el 1"/>
          <p:cNvSpPr>
            <a:spLocks noGrp="1"/>
          </p:cNvSpPr>
          <p:nvPr>
            <p:ph type="title"/>
          </p:nvPr>
        </p:nvSpPr>
        <p:spPr>
          <a:xfrm>
            <a:off x="316518" y="71414"/>
            <a:ext cx="8286808" cy="1143008"/>
          </a:xfrm>
          <a:prstGeom prst="rect">
            <a:avLst/>
          </a:prstGeom>
        </p:spPr>
        <p:txBody>
          <a:bodyPr anchor="ctr"/>
          <a:lstStyle>
            <a:lvl1pPr>
              <a:defRPr sz="36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r>
              <a:rPr lang="en-US" noProof="0" dirty="0" err="1" smtClean="0"/>
              <a:t>Titelmasterformat</a:t>
            </a:r>
            <a:r>
              <a:rPr lang="en-US" noProof="0" dirty="0" smtClean="0"/>
              <a:t> </a:t>
            </a:r>
            <a:r>
              <a:rPr lang="en-US" noProof="0" dirty="0" err="1" smtClean="0"/>
              <a:t>durch</a:t>
            </a:r>
            <a:r>
              <a:rPr lang="en-US" noProof="0" dirty="0" smtClean="0"/>
              <a:t> </a:t>
            </a:r>
            <a:r>
              <a:rPr lang="en-US" noProof="0" dirty="0" err="1" smtClean="0"/>
              <a:t>Klicken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4"/>
          </p:nvPr>
        </p:nvSpPr>
        <p:spPr>
          <a:xfrm>
            <a:off x="2411926" y="6278399"/>
            <a:ext cx="1017066" cy="532800"/>
          </a:xfrm>
          <a:prstGeom prst="rect">
            <a:avLst/>
          </a:prstGeom>
        </p:spPr>
        <p:txBody>
          <a:bodyPr anchor="b" anchorCtr="0"/>
          <a:lstStyle>
            <a:lvl1pPr algn="r">
              <a:defRPr sz="1200" b="1">
                <a:solidFill>
                  <a:srgbClr val="91A5BB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ED9DBA3F-91D4-479C-9AE4-806E120AC48B}" type="datetime1">
              <a:rPr lang="de-DE" smtClean="0"/>
              <a:pPr/>
              <a:t>05.11.2018</a:t>
            </a:fld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5"/>
          </p:nvPr>
        </p:nvSpPr>
        <p:spPr>
          <a:xfrm>
            <a:off x="8315879" y="6278399"/>
            <a:ext cx="571504" cy="532800"/>
          </a:xfrm>
          <a:prstGeom prst="rect">
            <a:avLst/>
          </a:prstGeom>
        </p:spPr>
        <p:txBody>
          <a:bodyPr anchor="b" anchorCtr="0"/>
          <a:lstStyle>
            <a:lvl1pPr algn="r">
              <a:defRPr sz="1200" b="1">
                <a:solidFill>
                  <a:srgbClr val="91A5BB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6C6AE60A-B69C-4790-82F7-3882EDF23186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>
          <a:xfrm>
            <a:off x="3571868" y="6278399"/>
            <a:ext cx="4568017" cy="532800"/>
          </a:xfrm>
          <a:prstGeom prst="rect">
            <a:avLst/>
          </a:prstGeom>
        </p:spPr>
        <p:txBody>
          <a:bodyPr anchor="b" anchorCtr="0"/>
          <a:lstStyle>
            <a:lvl1pPr algn="r">
              <a:defRPr sz="1200" b="1">
                <a:solidFill>
                  <a:srgbClr val="91A5BB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Digitale Integrierte Schaltungen 384.086, </a:t>
            </a:r>
            <a:r>
              <a:rPr lang="en-US" dirty="0" smtClean="0"/>
              <a:t>Axel </a:t>
            </a:r>
            <a:r>
              <a:rPr lang="en-US" dirty="0" err="1" smtClean="0"/>
              <a:t>Jantsch</a:t>
            </a:r>
            <a:endParaRPr lang="de-DE" dirty="0"/>
          </a:p>
        </p:txBody>
      </p:sp>
      <p:sp>
        <p:nvSpPr>
          <p:cNvPr id="7" name="Inhaltsplatzhalter 2"/>
          <p:cNvSpPr>
            <a:spLocks noGrp="1"/>
          </p:cNvSpPr>
          <p:nvPr>
            <p:ph sz="half" idx="17"/>
          </p:nvPr>
        </p:nvSpPr>
        <p:spPr>
          <a:xfrm>
            <a:off x="316518" y="1357298"/>
            <a:ext cx="8286808" cy="4786346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§"/>
              <a:defRPr sz="2400">
                <a:latin typeface="Calibri" pitchFamily="34" charset="0"/>
              </a:defRPr>
            </a:lvl1pPr>
            <a:lvl2pPr>
              <a:spcBef>
                <a:spcPts val="600"/>
              </a:spcBef>
              <a:spcAft>
                <a:spcPts val="600"/>
              </a:spcAft>
              <a:defRPr sz="2000">
                <a:latin typeface="Calibri" pitchFamily="34" charset="0"/>
              </a:defRPr>
            </a:lvl2pPr>
            <a:lvl3pPr>
              <a:spcBef>
                <a:spcPts val="600"/>
              </a:spcBef>
              <a:spcAft>
                <a:spcPts val="600"/>
              </a:spcAft>
              <a:defRPr sz="2000">
                <a:latin typeface="Calibri" pitchFamily="34" charset="0"/>
              </a:defRPr>
            </a:lvl3pPr>
            <a:lvl4pPr>
              <a:spcBef>
                <a:spcPts val="600"/>
              </a:spcBef>
              <a:spcAft>
                <a:spcPts val="600"/>
              </a:spcAft>
              <a:defRPr sz="1800">
                <a:latin typeface="Calibri" pitchFamily="34" charset="0"/>
              </a:defRPr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dirty="0" err="1" smtClean="0"/>
              <a:t>Textmasterformate</a:t>
            </a:r>
            <a:r>
              <a:rPr lang="en-US" noProof="0" dirty="0" smtClean="0"/>
              <a:t> </a:t>
            </a:r>
            <a:r>
              <a:rPr lang="en-US" noProof="0" dirty="0" err="1" smtClean="0"/>
              <a:t>durch</a:t>
            </a:r>
            <a:r>
              <a:rPr lang="en-US" noProof="0" dirty="0" smtClean="0"/>
              <a:t> </a:t>
            </a:r>
            <a:r>
              <a:rPr lang="en-US" noProof="0" dirty="0" err="1" smtClean="0"/>
              <a:t>Klicken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 smtClean="0"/>
          </a:p>
          <a:p>
            <a:pPr lvl="1"/>
            <a:r>
              <a:rPr lang="en-US" noProof="0" dirty="0" err="1" smtClean="0"/>
              <a:t>Zweite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2"/>
            <a:r>
              <a:rPr lang="en-US" noProof="0" dirty="0" err="1" smtClean="0"/>
              <a:t>Dritte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3"/>
            <a:r>
              <a:rPr lang="en-US" noProof="0" dirty="0" err="1" smtClean="0"/>
              <a:t>Vierte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_he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6" descr="TU_rendering.mini.tif"/>
          <p:cNvPicPr>
            <a:picLocks noChangeAspect="1"/>
          </p:cNvPicPr>
          <p:nvPr/>
        </p:nvPicPr>
        <p:blipFill>
          <a:blip r:embed="rId2" cstate="print">
            <a:grayscl/>
            <a:lum bright="8000"/>
          </a:blip>
          <a:srcRect/>
          <a:stretch>
            <a:fillRect/>
          </a:stretch>
        </p:blipFill>
        <p:spPr bwMode="auto">
          <a:xfrm>
            <a:off x="0" y="0"/>
            <a:ext cx="9142412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el 1"/>
          <p:cNvSpPr>
            <a:spLocks noGrp="1"/>
          </p:cNvSpPr>
          <p:nvPr userDrawn="1">
            <p:ph type="ctrTitle"/>
          </p:nvPr>
        </p:nvSpPr>
        <p:spPr>
          <a:xfrm>
            <a:off x="432000" y="1714488"/>
            <a:ext cx="7848000" cy="2327281"/>
          </a:xfrm>
          <a:prstGeom prst="rect">
            <a:avLst/>
          </a:prstGeom>
        </p:spPr>
        <p:txBody>
          <a:bodyPr anchor="ctr"/>
          <a:lstStyle>
            <a:lvl1pPr algn="ctr">
              <a:defRPr sz="4000" b="0" baseline="0">
                <a:solidFill>
                  <a:srgbClr val="006699"/>
                </a:solidFill>
                <a:latin typeface="+mj-lt"/>
                <a:ea typeface="Tahoma" pitchFamily="34" charset="0"/>
                <a:cs typeface="Arial" pitchFamily="34" charset="0"/>
              </a:defRPr>
            </a:lvl1pPr>
          </a:lstStyle>
          <a:p>
            <a:r>
              <a:rPr lang="en-US" noProof="0" smtClean="0"/>
              <a:t>Titelmasterformat durch Klicken bearbeiten</a:t>
            </a:r>
            <a:endParaRPr lang="en-US" noProof="0"/>
          </a:p>
        </p:txBody>
      </p:sp>
      <p:sp>
        <p:nvSpPr>
          <p:cNvPr id="3" name="Untertitel 2"/>
          <p:cNvSpPr>
            <a:spLocks noGrp="1"/>
          </p:cNvSpPr>
          <p:nvPr userDrawn="1">
            <p:ph type="subTitle" idx="1"/>
          </p:nvPr>
        </p:nvSpPr>
        <p:spPr>
          <a:xfrm>
            <a:off x="432000" y="4357694"/>
            <a:ext cx="7848000" cy="200026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0" baseline="0">
                <a:solidFill>
                  <a:srgbClr val="006699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Formatvorlage des Untertitelmasters durch Klicken bearbeiten</a:t>
            </a:r>
            <a:endParaRPr lang="en-US" noProof="0"/>
          </a:p>
        </p:txBody>
      </p:sp>
      <p:pic>
        <p:nvPicPr>
          <p:cNvPr id="410" name="Grafik 409" descr="TULogo_CMYK_whiteborder_gauss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428596" y="356400"/>
            <a:ext cx="3143272" cy="1035666"/>
          </a:xfrm>
          <a:prstGeom prst="rect">
            <a:avLst/>
          </a:prstGeom>
        </p:spPr>
      </p:pic>
      <p:pic>
        <p:nvPicPr>
          <p:cNvPr id="10" name="Grafik 9" descr="ICT_CMYK_whiteborder_gauss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5636900" y="349075"/>
            <a:ext cx="3229472" cy="10548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316518" y="71414"/>
            <a:ext cx="8286808" cy="1143008"/>
          </a:xfrm>
          <a:prstGeom prst="rect">
            <a:avLst/>
          </a:prstGeom>
        </p:spPr>
        <p:txBody>
          <a:bodyPr anchor="ctr"/>
          <a:lstStyle>
            <a:lvl1pPr>
              <a:defRPr sz="36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r>
              <a:rPr lang="de-DE" noProof="0" dirty="0" smtClean="0"/>
              <a:t>Titelmasterformat </a:t>
            </a:r>
            <a:r>
              <a:rPr lang="en-US" noProof="0" dirty="0" err="1" smtClean="0"/>
              <a:t>durch</a:t>
            </a:r>
            <a:r>
              <a:rPr lang="de-DE" noProof="0" dirty="0" smtClean="0"/>
              <a:t> Klicken bearbeiten</a:t>
            </a:r>
            <a:endParaRPr lang="en-US" noProof="0" dirty="0"/>
          </a:p>
        </p:txBody>
      </p:sp>
      <p:sp>
        <p:nvSpPr>
          <p:cNvPr id="16" name="Datumsplatzhalter 7"/>
          <p:cNvSpPr>
            <a:spLocks noGrp="1"/>
          </p:cNvSpPr>
          <p:nvPr>
            <p:ph type="dt" sz="half" idx="14"/>
          </p:nvPr>
        </p:nvSpPr>
        <p:spPr>
          <a:xfrm>
            <a:off x="2411926" y="6278399"/>
            <a:ext cx="1017066" cy="532800"/>
          </a:xfrm>
          <a:prstGeom prst="rect">
            <a:avLst/>
          </a:prstGeom>
        </p:spPr>
        <p:txBody>
          <a:bodyPr anchor="b" anchorCtr="0"/>
          <a:lstStyle>
            <a:lvl1pPr algn="r">
              <a:defRPr sz="1200" b="1">
                <a:solidFill>
                  <a:srgbClr val="91A5BB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ED9DBA3F-91D4-479C-9AE4-806E120AC48B}" type="datetime1">
              <a:rPr lang="de-DE" smtClean="0"/>
              <a:pPr/>
              <a:t>05.11.2018</a:t>
            </a:fld>
            <a:endParaRPr lang="de-DE" dirty="0"/>
          </a:p>
        </p:txBody>
      </p:sp>
      <p:sp>
        <p:nvSpPr>
          <p:cNvPr id="17" name="Foliennummernplatzhalter 8"/>
          <p:cNvSpPr>
            <a:spLocks noGrp="1"/>
          </p:cNvSpPr>
          <p:nvPr>
            <p:ph type="sldNum" sz="quarter" idx="15"/>
          </p:nvPr>
        </p:nvSpPr>
        <p:spPr>
          <a:xfrm>
            <a:off x="8315879" y="6278399"/>
            <a:ext cx="571504" cy="532800"/>
          </a:xfrm>
          <a:prstGeom prst="rect">
            <a:avLst/>
          </a:prstGeom>
        </p:spPr>
        <p:txBody>
          <a:bodyPr anchor="b" anchorCtr="0"/>
          <a:lstStyle>
            <a:lvl1pPr algn="r">
              <a:defRPr sz="1200" b="1">
                <a:solidFill>
                  <a:srgbClr val="91A5BB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6C6AE60A-B69C-4790-82F7-3882EDF23186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8" name="Fußzeilenplatzhalter 9"/>
          <p:cNvSpPr>
            <a:spLocks noGrp="1"/>
          </p:cNvSpPr>
          <p:nvPr>
            <p:ph type="ftr" sz="quarter" idx="16"/>
          </p:nvPr>
        </p:nvSpPr>
        <p:spPr>
          <a:xfrm>
            <a:off x="3571868" y="6278399"/>
            <a:ext cx="4568017" cy="532800"/>
          </a:xfrm>
          <a:prstGeom prst="rect">
            <a:avLst/>
          </a:prstGeom>
        </p:spPr>
        <p:txBody>
          <a:bodyPr anchor="b" anchorCtr="0"/>
          <a:lstStyle>
            <a:lvl1pPr algn="r">
              <a:defRPr sz="1200" b="1">
                <a:solidFill>
                  <a:srgbClr val="91A5BB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Digitale Integrierte Schaltungen 384.086, </a:t>
            </a:r>
            <a:r>
              <a:rPr lang="en-US" dirty="0" smtClean="0"/>
              <a:t>Axel </a:t>
            </a:r>
            <a:r>
              <a:rPr lang="en-US" dirty="0" err="1" smtClean="0"/>
              <a:t>Jantsch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nhaltsplatzhalter 2"/>
          <p:cNvSpPr>
            <a:spLocks noGrp="1"/>
          </p:cNvSpPr>
          <p:nvPr>
            <p:ph sz="half" idx="17"/>
          </p:nvPr>
        </p:nvSpPr>
        <p:spPr>
          <a:xfrm>
            <a:off x="316800" y="1357298"/>
            <a:ext cx="4071966" cy="4786346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1800">
                <a:latin typeface="+mn-lt"/>
              </a:defRPr>
            </a:lvl3pPr>
            <a:lvl4pPr>
              <a:defRPr sz="1600">
                <a:latin typeface="+mn-lt"/>
              </a:defRPr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smtClean="0"/>
              <a:t>Textmasterformate durch Klicken bearbeiten</a:t>
            </a:r>
          </a:p>
          <a:p>
            <a:pPr lvl="1"/>
            <a:r>
              <a:rPr lang="en-US" noProof="0" smtClean="0"/>
              <a:t>Zweite Ebene</a:t>
            </a:r>
          </a:p>
          <a:p>
            <a:pPr lvl="2"/>
            <a:r>
              <a:rPr lang="en-US" noProof="0" smtClean="0"/>
              <a:t>Dritte Ebene</a:t>
            </a:r>
          </a:p>
          <a:p>
            <a:pPr lvl="3"/>
            <a:r>
              <a:rPr lang="en-US" noProof="0" smtClean="0"/>
              <a:t>Vierte Ebene</a:t>
            </a:r>
          </a:p>
        </p:txBody>
      </p:sp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316518" y="71414"/>
            <a:ext cx="8286808" cy="1143008"/>
          </a:xfrm>
          <a:prstGeom prst="rect">
            <a:avLst/>
          </a:prstGeom>
        </p:spPr>
        <p:txBody>
          <a:bodyPr anchor="ctr"/>
          <a:lstStyle>
            <a:lvl1pPr>
              <a:defRPr sz="36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r>
              <a:rPr lang="en-US" noProof="0" smtClean="0"/>
              <a:t>Titelmasterformat durch Klicken bearbeiten</a:t>
            </a:r>
            <a:endParaRPr lang="en-US" noProof="0"/>
          </a:p>
        </p:txBody>
      </p:sp>
      <p:sp>
        <p:nvSpPr>
          <p:cNvPr id="10" name="Inhaltsplatzhalter 2"/>
          <p:cNvSpPr>
            <a:spLocks noGrp="1"/>
          </p:cNvSpPr>
          <p:nvPr>
            <p:ph sz="half" idx="18"/>
          </p:nvPr>
        </p:nvSpPr>
        <p:spPr>
          <a:xfrm>
            <a:off x="4523448" y="1357298"/>
            <a:ext cx="4071966" cy="4786346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1800">
                <a:latin typeface="+mn-lt"/>
              </a:defRPr>
            </a:lvl3pPr>
            <a:lvl4pPr>
              <a:defRPr sz="1600">
                <a:latin typeface="+mn-lt"/>
              </a:defRPr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smtClean="0"/>
              <a:t>Textmasterformate durch Klicken bearbeiten</a:t>
            </a:r>
          </a:p>
          <a:p>
            <a:pPr lvl="1"/>
            <a:r>
              <a:rPr lang="en-US" noProof="0" smtClean="0"/>
              <a:t>Zweite Ebene</a:t>
            </a:r>
          </a:p>
          <a:p>
            <a:pPr lvl="2"/>
            <a:r>
              <a:rPr lang="en-US" noProof="0" smtClean="0"/>
              <a:t>Dritte Ebene</a:t>
            </a:r>
          </a:p>
          <a:p>
            <a:pPr lvl="3"/>
            <a:r>
              <a:rPr lang="en-US" noProof="0" smtClean="0"/>
              <a:t>Vierte Ebene</a:t>
            </a:r>
          </a:p>
        </p:txBody>
      </p:sp>
      <p:sp>
        <p:nvSpPr>
          <p:cNvPr id="13" name="Datumsplatzhalter 7"/>
          <p:cNvSpPr>
            <a:spLocks noGrp="1"/>
          </p:cNvSpPr>
          <p:nvPr>
            <p:ph type="dt" sz="half" idx="14"/>
          </p:nvPr>
        </p:nvSpPr>
        <p:spPr>
          <a:xfrm>
            <a:off x="2411926" y="6278399"/>
            <a:ext cx="1017066" cy="532800"/>
          </a:xfrm>
          <a:prstGeom prst="rect">
            <a:avLst/>
          </a:prstGeom>
        </p:spPr>
        <p:txBody>
          <a:bodyPr anchor="b" anchorCtr="0"/>
          <a:lstStyle>
            <a:lvl1pPr algn="r">
              <a:defRPr sz="1200" b="1">
                <a:solidFill>
                  <a:srgbClr val="91A5BB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ED9DBA3F-91D4-479C-9AE4-806E120AC48B}" type="datetime1">
              <a:rPr lang="de-DE" smtClean="0"/>
              <a:pPr/>
              <a:t>05.11.2018</a:t>
            </a:fld>
            <a:endParaRPr lang="de-DE" dirty="0"/>
          </a:p>
        </p:txBody>
      </p:sp>
      <p:sp>
        <p:nvSpPr>
          <p:cNvPr id="14" name="Foliennummernplatzhalter 8"/>
          <p:cNvSpPr>
            <a:spLocks noGrp="1"/>
          </p:cNvSpPr>
          <p:nvPr>
            <p:ph type="sldNum" sz="quarter" idx="15"/>
          </p:nvPr>
        </p:nvSpPr>
        <p:spPr>
          <a:xfrm>
            <a:off x="8315879" y="6278399"/>
            <a:ext cx="571504" cy="532800"/>
          </a:xfrm>
          <a:prstGeom prst="rect">
            <a:avLst/>
          </a:prstGeom>
        </p:spPr>
        <p:txBody>
          <a:bodyPr anchor="b" anchorCtr="0"/>
          <a:lstStyle>
            <a:lvl1pPr algn="r">
              <a:defRPr sz="1200" b="1">
                <a:solidFill>
                  <a:srgbClr val="91A5BB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6C6AE60A-B69C-4790-82F7-3882EDF23186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6" name="Fußzeilenplatzhalter 9"/>
          <p:cNvSpPr>
            <a:spLocks noGrp="1"/>
          </p:cNvSpPr>
          <p:nvPr>
            <p:ph type="ftr" sz="quarter" idx="16"/>
          </p:nvPr>
        </p:nvSpPr>
        <p:spPr>
          <a:xfrm>
            <a:off x="3571868" y="6278399"/>
            <a:ext cx="4568017" cy="532800"/>
          </a:xfrm>
          <a:prstGeom prst="rect">
            <a:avLst/>
          </a:prstGeom>
        </p:spPr>
        <p:txBody>
          <a:bodyPr anchor="b" anchorCtr="0"/>
          <a:lstStyle>
            <a:lvl1pPr algn="r">
              <a:defRPr sz="1200" b="1">
                <a:solidFill>
                  <a:srgbClr val="91A5BB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Digitale Integrierte Schaltungen 384.086, Axel Jantsch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315879" y="6278399"/>
            <a:ext cx="571504" cy="532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BC7FE0-F14A-40BC-AC7A-4A9DDB7C854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524971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315879" y="6278399"/>
            <a:ext cx="571504" cy="532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1453BF-417C-4191-A8FC-CED75490F64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63501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wmf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rgbClr val="CBD9F1"/>
            </a:gs>
            <a:gs pos="0">
              <a:schemeClr val="accent1">
                <a:tint val="44500"/>
                <a:satMod val="160000"/>
              </a:schemeClr>
            </a:gs>
            <a:gs pos="66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9" name="Grafik 12" descr="TU_Logo.gif"/>
          <p:cNvPicPr>
            <a:picLocks noChangeAspect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88340" y="6332557"/>
            <a:ext cx="444402" cy="446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feld 14"/>
          <p:cNvSpPr txBox="1"/>
          <p:nvPr/>
        </p:nvSpPr>
        <p:spPr>
          <a:xfrm rot="16200000">
            <a:off x="7839808" y="973707"/>
            <a:ext cx="22860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AT" sz="16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www.ict.tuwien.ac.at</a:t>
            </a:r>
            <a:endParaRPr lang="de-AT" sz="18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5" name="Picture 4" descr="O:\ICT-ART\ICT_Logo\ICT_LOGO_grey.wmf"/>
          <p:cNvPicPr>
            <a:picLocks noChangeAspect="1" noChangeArrowheads="1"/>
          </p:cNvPicPr>
          <p:nvPr/>
        </p:nvPicPr>
        <p:blipFill>
          <a:blip r:embed="rId10" cstate="print">
            <a:duotone>
              <a:schemeClr val="accent1">
                <a:shade val="45000"/>
                <a:satMod val="135000"/>
              </a:schemeClr>
              <a:prstClr val="white"/>
            </a:duotone>
            <a:lum bright="100000"/>
          </a:blip>
          <a:srcRect/>
          <a:stretch>
            <a:fillRect/>
          </a:stretch>
        </p:blipFill>
        <p:spPr bwMode="auto">
          <a:xfrm rot="16200000">
            <a:off x="8710598" y="2310321"/>
            <a:ext cx="571502" cy="295302"/>
          </a:xfrm>
          <a:prstGeom prst="rect">
            <a:avLst/>
          </a:prstGeom>
          <a:noFill/>
        </p:spPr>
      </p:pic>
      <p:sp>
        <p:nvSpPr>
          <p:cNvPr id="16" name="Textfeld 15"/>
          <p:cNvSpPr txBox="1"/>
          <p:nvPr userDrawn="1"/>
        </p:nvSpPr>
        <p:spPr>
          <a:xfrm>
            <a:off x="500034" y="6278428"/>
            <a:ext cx="1935528" cy="5313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sz="1200" b="1" noProof="0" dirty="0" smtClean="0">
                <a:solidFill>
                  <a:srgbClr val="92AAC7"/>
                </a:solidFill>
                <a:latin typeface="Arial" pitchFamily="34" charset="0"/>
                <a:cs typeface="Arial" pitchFamily="34" charset="0"/>
              </a:rPr>
              <a:t>Institute </a:t>
            </a:r>
            <a:r>
              <a:rPr lang="en-US" sz="1200" b="1" baseline="0" noProof="0" dirty="0" smtClean="0">
                <a:solidFill>
                  <a:srgbClr val="92AAC7"/>
                </a:solidFill>
                <a:latin typeface="Arial" pitchFamily="34" charset="0"/>
                <a:cs typeface="Arial" pitchFamily="34" charset="0"/>
              </a:rPr>
              <a:t>of</a:t>
            </a:r>
            <a:br>
              <a:rPr lang="en-US" sz="1200" b="1" baseline="0" noProof="0" dirty="0" smtClean="0">
                <a:solidFill>
                  <a:srgbClr val="92AAC7"/>
                </a:solidFill>
                <a:latin typeface="Arial" pitchFamily="34" charset="0"/>
                <a:cs typeface="Arial" pitchFamily="34" charset="0"/>
              </a:rPr>
            </a:br>
            <a:r>
              <a:rPr lang="en-US" sz="1200" b="1" baseline="0" noProof="0" dirty="0" smtClean="0">
                <a:solidFill>
                  <a:srgbClr val="92AAC7"/>
                </a:solidFill>
                <a:latin typeface="Arial" pitchFamily="34" charset="0"/>
                <a:cs typeface="Arial" pitchFamily="34" charset="0"/>
              </a:rPr>
              <a:t>Computer Technology</a:t>
            </a:r>
          </a:p>
        </p:txBody>
      </p:sp>
      <p:grpSp>
        <p:nvGrpSpPr>
          <p:cNvPr id="13" name="Gruppieren 12"/>
          <p:cNvGrpSpPr/>
          <p:nvPr userDrawn="1"/>
        </p:nvGrpSpPr>
        <p:grpSpPr>
          <a:xfrm>
            <a:off x="0" y="0"/>
            <a:ext cx="8845201" cy="6255542"/>
            <a:chOff x="-1" y="0"/>
            <a:chExt cx="8845201" cy="6255542"/>
          </a:xfrm>
          <a:solidFill>
            <a:schemeClr val="bg1"/>
          </a:solidFill>
        </p:grpSpPr>
        <p:sp>
          <p:nvSpPr>
            <p:cNvPr id="11" name="Freeform 10"/>
            <p:cNvSpPr>
              <a:spLocks/>
            </p:cNvSpPr>
            <p:nvPr userDrawn="1"/>
          </p:nvSpPr>
          <p:spPr bwMode="auto">
            <a:xfrm flipV="1">
              <a:off x="-1" y="826254"/>
              <a:ext cx="8845200" cy="5429288"/>
            </a:xfrm>
            <a:custGeom>
              <a:avLst/>
              <a:gdLst/>
              <a:ahLst/>
              <a:cxnLst>
                <a:cxn ang="0">
                  <a:pos x="16464" y="907"/>
                </a:cxn>
                <a:cxn ang="0">
                  <a:pos x="16463" y="859"/>
                </a:cxn>
                <a:cxn ang="0">
                  <a:pos x="16459" y="814"/>
                </a:cxn>
                <a:cxn ang="0">
                  <a:pos x="16453" y="768"/>
                </a:cxn>
                <a:cxn ang="0">
                  <a:pos x="16447" y="725"/>
                </a:cxn>
                <a:cxn ang="0">
                  <a:pos x="16436" y="682"/>
                </a:cxn>
                <a:cxn ang="0">
                  <a:pos x="16426" y="640"/>
                </a:cxn>
                <a:cxn ang="0">
                  <a:pos x="16412" y="598"/>
                </a:cxn>
                <a:cxn ang="0">
                  <a:pos x="16397" y="558"/>
                </a:cxn>
                <a:cxn ang="0">
                  <a:pos x="16379" y="517"/>
                </a:cxn>
                <a:cxn ang="0">
                  <a:pos x="16358" y="479"/>
                </a:cxn>
                <a:cxn ang="0">
                  <a:pos x="16336" y="440"/>
                </a:cxn>
                <a:cxn ang="0">
                  <a:pos x="16313" y="404"/>
                </a:cxn>
                <a:cxn ang="0">
                  <a:pos x="16285" y="368"/>
                </a:cxn>
                <a:cxn ang="0">
                  <a:pos x="16258" y="334"/>
                </a:cxn>
                <a:cxn ang="0">
                  <a:pos x="16228" y="299"/>
                </a:cxn>
                <a:cxn ang="0">
                  <a:pos x="16196" y="266"/>
                </a:cxn>
                <a:cxn ang="0">
                  <a:pos x="16162" y="233"/>
                </a:cxn>
                <a:cxn ang="0">
                  <a:pos x="16127" y="203"/>
                </a:cxn>
                <a:cxn ang="0">
                  <a:pos x="16091" y="174"/>
                </a:cxn>
                <a:cxn ang="0">
                  <a:pos x="16055" y="149"/>
                </a:cxn>
                <a:cxn ang="0">
                  <a:pos x="16016" y="124"/>
                </a:cxn>
                <a:cxn ang="0">
                  <a:pos x="15978" y="103"/>
                </a:cxn>
                <a:cxn ang="0">
                  <a:pos x="15938" y="83"/>
                </a:cxn>
                <a:cxn ang="0">
                  <a:pos x="15900" y="66"/>
                </a:cxn>
                <a:cxn ang="0">
                  <a:pos x="15858" y="49"/>
                </a:cxn>
                <a:cxn ang="0">
                  <a:pos x="15817" y="36"/>
                </a:cxn>
                <a:cxn ang="0">
                  <a:pos x="15774" y="24"/>
                </a:cxn>
                <a:cxn ang="0">
                  <a:pos x="15732" y="16"/>
                </a:cxn>
                <a:cxn ang="0">
                  <a:pos x="15686" y="7"/>
                </a:cxn>
                <a:cxn ang="0">
                  <a:pos x="15642" y="4"/>
                </a:cxn>
                <a:cxn ang="0">
                  <a:pos x="15595" y="0"/>
                </a:cxn>
                <a:cxn ang="0">
                  <a:pos x="15550" y="0"/>
                </a:cxn>
                <a:cxn ang="0">
                  <a:pos x="0" y="0"/>
                </a:cxn>
                <a:cxn ang="0">
                  <a:pos x="0" y="9315"/>
                </a:cxn>
                <a:cxn ang="0">
                  <a:pos x="16464" y="9315"/>
                </a:cxn>
                <a:cxn ang="0">
                  <a:pos x="16464" y="907"/>
                </a:cxn>
              </a:cxnLst>
              <a:rect l="0" t="0" r="r" b="b"/>
              <a:pathLst>
                <a:path w="16464" h="9315">
                  <a:moveTo>
                    <a:pt x="16464" y="907"/>
                  </a:moveTo>
                  <a:lnTo>
                    <a:pt x="16463" y="859"/>
                  </a:lnTo>
                  <a:lnTo>
                    <a:pt x="16459" y="814"/>
                  </a:lnTo>
                  <a:lnTo>
                    <a:pt x="16453" y="768"/>
                  </a:lnTo>
                  <a:lnTo>
                    <a:pt x="16447" y="725"/>
                  </a:lnTo>
                  <a:lnTo>
                    <a:pt x="16436" y="682"/>
                  </a:lnTo>
                  <a:lnTo>
                    <a:pt x="16426" y="640"/>
                  </a:lnTo>
                  <a:lnTo>
                    <a:pt x="16412" y="598"/>
                  </a:lnTo>
                  <a:lnTo>
                    <a:pt x="16397" y="558"/>
                  </a:lnTo>
                  <a:lnTo>
                    <a:pt x="16379" y="517"/>
                  </a:lnTo>
                  <a:lnTo>
                    <a:pt x="16358" y="479"/>
                  </a:lnTo>
                  <a:lnTo>
                    <a:pt x="16336" y="440"/>
                  </a:lnTo>
                  <a:lnTo>
                    <a:pt x="16313" y="404"/>
                  </a:lnTo>
                  <a:lnTo>
                    <a:pt x="16285" y="368"/>
                  </a:lnTo>
                  <a:lnTo>
                    <a:pt x="16258" y="334"/>
                  </a:lnTo>
                  <a:lnTo>
                    <a:pt x="16228" y="299"/>
                  </a:lnTo>
                  <a:lnTo>
                    <a:pt x="16196" y="266"/>
                  </a:lnTo>
                  <a:lnTo>
                    <a:pt x="16162" y="233"/>
                  </a:lnTo>
                  <a:lnTo>
                    <a:pt x="16127" y="203"/>
                  </a:lnTo>
                  <a:lnTo>
                    <a:pt x="16091" y="174"/>
                  </a:lnTo>
                  <a:lnTo>
                    <a:pt x="16055" y="149"/>
                  </a:lnTo>
                  <a:lnTo>
                    <a:pt x="16016" y="124"/>
                  </a:lnTo>
                  <a:lnTo>
                    <a:pt x="15978" y="103"/>
                  </a:lnTo>
                  <a:lnTo>
                    <a:pt x="15938" y="83"/>
                  </a:lnTo>
                  <a:lnTo>
                    <a:pt x="15900" y="66"/>
                  </a:lnTo>
                  <a:lnTo>
                    <a:pt x="15858" y="49"/>
                  </a:lnTo>
                  <a:lnTo>
                    <a:pt x="15817" y="36"/>
                  </a:lnTo>
                  <a:lnTo>
                    <a:pt x="15774" y="24"/>
                  </a:lnTo>
                  <a:lnTo>
                    <a:pt x="15732" y="16"/>
                  </a:lnTo>
                  <a:lnTo>
                    <a:pt x="15686" y="7"/>
                  </a:lnTo>
                  <a:lnTo>
                    <a:pt x="15642" y="4"/>
                  </a:lnTo>
                  <a:lnTo>
                    <a:pt x="15595" y="0"/>
                  </a:lnTo>
                  <a:lnTo>
                    <a:pt x="15550" y="0"/>
                  </a:lnTo>
                  <a:lnTo>
                    <a:pt x="0" y="0"/>
                  </a:lnTo>
                  <a:lnTo>
                    <a:pt x="0" y="9315"/>
                  </a:lnTo>
                  <a:lnTo>
                    <a:pt x="16464" y="9315"/>
                  </a:lnTo>
                  <a:lnTo>
                    <a:pt x="16464" y="90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AT"/>
            </a:p>
          </p:txBody>
        </p:sp>
        <p:sp>
          <p:nvSpPr>
            <p:cNvPr id="12" name="Rechteck 11"/>
            <p:cNvSpPr/>
            <p:nvPr userDrawn="1"/>
          </p:nvSpPr>
          <p:spPr bwMode="auto">
            <a:xfrm>
              <a:off x="0" y="0"/>
              <a:ext cx="8845200" cy="828000"/>
            </a:xfrm>
            <a:prstGeom prst="rect">
              <a:avLst/>
            </a:prstGeom>
            <a:grpFill/>
            <a:ln w="25400">
              <a:noFill/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de-AT" sz="2000" dirty="0" err="1" smtClean="0">
                <a:latin typeface="+mn-lt"/>
                <a:cs typeface="+mn-cs"/>
              </a:endParaRPr>
            </a:p>
          </p:txBody>
        </p:sp>
      </p:grpSp>
      <p:sp>
        <p:nvSpPr>
          <p:cNvPr id="10" name="Textfeld 9"/>
          <p:cNvSpPr txBox="1"/>
          <p:nvPr userDrawn="1"/>
        </p:nvSpPr>
        <p:spPr>
          <a:xfrm>
            <a:off x="8460432" y="6534201"/>
            <a:ext cx="675508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fld id="{F4507B10-79AE-4E55-BCCD-D68B2A3449D8}" type="slidenum">
              <a:rPr lang="de-AT" sz="1200" b="1" smtClean="0">
                <a:solidFill>
                  <a:srgbClr val="91A5BB"/>
                </a:solidFill>
                <a:latin typeface="Arial" pitchFamily="34" charset="0"/>
                <a:cs typeface="Arial" pitchFamily="34" charset="0"/>
              </a:rPr>
              <a:t>‹#›</a:t>
            </a:fld>
            <a:r>
              <a:rPr lang="de-AT" sz="1200" b="1" dirty="0" smtClean="0">
                <a:solidFill>
                  <a:srgbClr val="91A5BB"/>
                </a:solidFill>
                <a:latin typeface="Arial" pitchFamily="34" charset="0"/>
                <a:cs typeface="Arial" pitchFamily="34" charset="0"/>
              </a:rPr>
              <a:t>/45</a:t>
            </a:r>
            <a:endParaRPr lang="de-AT" sz="1200" b="1" dirty="0">
              <a:solidFill>
                <a:srgbClr val="91A5BB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Datumsplatzhalter 7"/>
          <p:cNvSpPr>
            <a:spLocks noGrp="1"/>
          </p:cNvSpPr>
          <p:nvPr>
            <p:ph type="dt" sz="half" idx="2"/>
          </p:nvPr>
        </p:nvSpPr>
        <p:spPr>
          <a:xfrm>
            <a:off x="2411926" y="6278399"/>
            <a:ext cx="1017066" cy="532800"/>
          </a:xfrm>
          <a:prstGeom prst="rect">
            <a:avLst/>
          </a:prstGeom>
        </p:spPr>
        <p:txBody>
          <a:bodyPr anchor="b" anchorCtr="0"/>
          <a:lstStyle>
            <a:lvl1pPr algn="r">
              <a:defRPr sz="1200" b="1">
                <a:solidFill>
                  <a:srgbClr val="91A5BB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ED9DBA3F-91D4-479C-9AE4-806E120AC48B}" type="datetime1">
              <a:rPr lang="de-DE" smtClean="0"/>
              <a:pPr/>
              <a:t>05.11.2018</a:t>
            </a:fld>
            <a:endParaRPr lang="de-DE" dirty="0"/>
          </a:p>
        </p:txBody>
      </p:sp>
      <p:sp>
        <p:nvSpPr>
          <p:cNvPr id="18" name="Fußzeilenplatzhalter 9"/>
          <p:cNvSpPr>
            <a:spLocks noGrp="1"/>
          </p:cNvSpPr>
          <p:nvPr>
            <p:ph type="ftr" sz="quarter" idx="3"/>
          </p:nvPr>
        </p:nvSpPr>
        <p:spPr>
          <a:xfrm>
            <a:off x="3571868" y="6278399"/>
            <a:ext cx="4568017" cy="532800"/>
          </a:xfrm>
          <a:prstGeom prst="rect">
            <a:avLst/>
          </a:prstGeom>
        </p:spPr>
        <p:txBody>
          <a:bodyPr anchor="b" anchorCtr="0"/>
          <a:lstStyle>
            <a:lvl1pPr algn="r">
              <a:defRPr sz="1200" b="1">
                <a:solidFill>
                  <a:srgbClr val="91A5BB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Digitale Integrierte Schaltungen 384.086, Axel Jantsch</a:t>
            </a:r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4" r:id="rId3"/>
    <p:sldLayoutId id="2147483692" r:id="rId4"/>
    <p:sldLayoutId id="2147483693" r:id="rId5"/>
    <p:sldLayoutId id="2147483695" r:id="rId6"/>
    <p:sldLayoutId id="2147483696" r:id="rId7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6699"/>
        </a:buClr>
        <a:buSzPct val="110000"/>
        <a:buFont typeface="Wingdings" pitchFamily="2" charset="2"/>
        <a:buChar char="§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6699"/>
        </a:buClr>
        <a:buSzPct val="120000"/>
        <a:buFont typeface="Arial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6699"/>
        </a:buClr>
        <a:buSzPct val="120000"/>
        <a:buFont typeface="Symbol" pitchFamily="18" charset="2"/>
        <a:buChar char="-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wmf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wmf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2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Quine</a:t>
            </a:r>
            <a:r>
              <a:rPr lang="de-AT" dirty="0" smtClean="0"/>
              <a:t> – </a:t>
            </a:r>
            <a:r>
              <a:rPr lang="de-AT" dirty="0" err="1" smtClean="0"/>
              <a:t>McCluskey</a:t>
            </a:r>
            <a:r>
              <a:rPr lang="de-AT" dirty="0" smtClean="0"/>
              <a:t> </a:t>
            </a:r>
            <a:r>
              <a:rPr lang="de-AT" dirty="0" err="1" smtClean="0"/>
              <a:t>Logic</a:t>
            </a:r>
            <a:r>
              <a:rPr lang="de-AT" dirty="0" smtClean="0"/>
              <a:t> </a:t>
            </a:r>
            <a:r>
              <a:rPr lang="de-AT" dirty="0" err="1" smtClean="0"/>
              <a:t>Optimization</a:t>
            </a:r>
            <a:endParaRPr lang="de-A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smtClean="0"/>
              <a:t>Digitale Integrierte Schaltungen 384.086, </a:t>
            </a:r>
            <a:r>
              <a:rPr lang="en-US" smtClean="0"/>
              <a:t>Axel Jantsch</a:t>
            </a:r>
            <a:endParaRPr lang="de-DE" dirty="0"/>
          </a:p>
        </p:txBody>
      </p:sp>
      <p:pic>
        <p:nvPicPr>
          <p:cNvPr id="3076" name="Picture 4" descr="http://upload.wikimedia.org/wikipedia/commons/6/62/Wvq-passport-1975-400dpi-crop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730" y="1449848"/>
            <a:ext cx="2011026" cy="2042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3"/>
          <p:cNvSpPr txBox="1">
            <a:spLocks noChangeArrowheads="1"/>
          </p:cNvSpPr>
          <p:nvPr/>
        </p:nvSpPr>
        <p:spPr bwMode="auto">
          <a:xfrm>
            <a:off x="1385730" y="3492297"/>
            <a:ext cx="239418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de-AT" altLang="de-DE" dirty="0" smtClean="0"/>
              <a:t>William Van </a:t>
            </a:r>
            <a:r>
              <a:rPr lang="de-AT" altLang="de-DE" dirty="0" err="1" smtClean="0"/>
              <a:t>Orman</a:t>
            </a:r>
            <a:r>
              <a:rPr lang="de-AT" altLang="de-DE" dirty="0" smtClean="0"/>
              <a:t> </a:t>
            </a:r>
            <a:r>
              <a:rPr lang="de-AT" altLang="de-DE" dirty="0" err="1" smtClean="0"/>
              <a:t>Quine</a:t>
            </a:r>
            <a:r>
              <a:rPr lang="de-AT" altLang="de-DE" dirty="0"/>
              <a:t/>
            </a:r>
            <a:br>
              <a:rPr lang="de-AT" altLang="de-DE" dirty="0"/>
            </a:br>
            <a:r>
              <a:rPr lang="de-AT" altLang="de-DE" dirty="0" smtClean="0"/>
              <a:t>1908 - 2000</a:t>
            </a:r>
            <a:endParaRPr lang="sv-SE" altLang="de-DE" dirty="0"/>
          </a:p>
        </p:txBody>
      </p:sp>
      <p:pic>
        <p:nvPicPr>
          <p:cNvPr id="3078" name="Picture 6" descr="http://www-crc.stanford.edu/users/ejm/ejm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7963" y="1340768"/>
            <a:ext cx="1562573" cy="223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3"/>
          <p:cNvSpPr txBox="1">
            <a:spLocks noChangeArrowheads="1"/>
          </p:cNvSpPr>
          <p:nvPr/>
        </p:nvSpPr>
        <p:spPr bwMode="auto">
          <a:xfrm>
            <a:off x="5376237" y="3675604"/>
            <a:ext cx="200407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de-AT" altLang="de-DE" dirty="0" smtClean="0"/>
              <a:t>Edward J. </a:t>
            </a:r>
            <a:r>
              <a:rPr lang="de-AT" altLang="de-DE" dirty="0" err="1" smtClean="0"/>
              <a:t>McCluskey</a:t>
            </a:r>
            <a:r>
              <a:rPr lang="de-AT" altLang="de-DE" dirty="0"/>
              <a:t/>
            </a:r>
            <a:br>
              <a:rPr lang="de-AT" altLang="de-DE" dirty="0"/>
            </a:br>
            <a:r>
              <a:rPr lang="de-AT" altLang="de-DE" dirty="0" smtClean="0"/>
              <a:t>1929 - 2016</a:t>
            </a:r>
            <a:endParaRPr lang="sv-SE" altLang="de-DE" dirty="0"/>
          </a:p>
        </p:txBody>
      </p:sp>
    </p:spTree>
    <p:extLst>
      <p:ext uri="{BB962C8B-B14F-4D97-AF65-F5344CB8AC3E}">
        <p14:creationId xmlns:p14="http://schemas.microsoft.com/office/powerpoint/2010/main" val="2504695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QM – </a:t>
            </a:r>
            <a:r>
              <a:rPr lang="de-AT" dirty="0" err="1" smtClean="0"/>
              <a:t>Merging</a:t>
            </a:r>
            <a:r>
              <a:rPr lang="de-AT" dirty="0" smtClean="0"/>
              <a:t> </a:t>
            </a:r>
            <a:r>
              <a:rPr lang="de-AT" dirty="0" err="1" smtClean="0"/>
              <a:t>of</a:t>
            </a:r>
            <a:r>
              <a:rPr lang="de-AT" dirty="0" smtClean="0"/>
              <a:t> Terms</a:t>
            </a:r>
            <a:endParaRPr lang="de-A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smtClean="0"/>
              <a:t>Digitale Integrierte Schaltungen 384.086, </a:t>
            </a:r>
            <a:r>
              <a:rPr lang="en-US" smtClean="0"/>
              <a:t>Axel Jantsch</a:t>
            </a:r>
            <a:endParaRPr lang="de-D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7"/>
          </p:nvPr>
        </p:nvSpPr>
        <p:spPr/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de-AT" sz="2800" dirty="0" smtClean="0"/>
              <a:t>Terms </a:t>
            </a:r>
            <a:r>
              <a:rPr lang="de-AT" sz="2800" dirty="0" err="1" smtClean="0"/>
              <a:t>that</a:t>
            </a:r>
            <a:r>
              <a:rPr lang="de-AT" sz="2800" dirty="0" smtClean="0"/>
              <a:t> </a:t>
            </a:r>
            <a:r>
              <a:rPr lang="de-AT" sz="2800" dirty="0" err="1" smtClean="0"/>
              <a:t>can</a:t>
            </a:r>
            <a:r>
              <a:rPr lang="de-AT" sz="2800" dirty="0" smtClean="0"/>
              <a:t> </a:t>
            </a:r>
            <a:r>
              <a:rPr lang="de-AT" sz="2800" dirty="0" err="1" smtClean="0"/>
              <a:t>be</a:t>
            </a:r>
            <a:r>
              <a:rPr lang="de-AT" sz="2800" dirty="0" smtClean="0"/>
              <a:t> </a:t>
            </a:r>
            <a:r>
              <a:rPr lang="de-AT" sz="2800" dirty="0" err="1" smtClean="0"/>
              <a:t>combined</a:t>
            </a:r>
            <a:r>
              <a:rPr lang="de-AT" sz="2800" dirty="0" smtClean="0"/>
              <a:t> must </a:t>
            </a:r>
            <a:r>
              <a:rPr lang="de-AT" sz="2800" dirty="0" err="1" smtClean="0"/>
              <a:t>meet</a:t>
            </a:r>
            <a:r>
              <a:rPr lang="de-AT" sz="2800" dirty="0" smtClean="0"/>
              <a:t> </a:t>
            </a:r>
            <a:r>
              <a:rPr lang="de-AT" sz="2800" dirty="0" err="1" smtClean="0"/>
              <a:t>these</a:t>
            </a:r>
            <a:r>
              <a:rPr lang="de-AT" sz="2800" dirty="0" smtClean="0"/>
              <a:t> </a:t>
            </a:r>
            <a:r>
              <a:rPr lang="de-AT" sz="2800" dirty="0" err="1" smtClean="0"/>
              <a:t>criteria</a:t>
            </a:r>
            <a:r>
              <a:rPr lang="de-AT" sz="2800" dirty="0" smtClean="0"/>
              <a:t>:</a:t>
            </a:r>
          </a:p>
          <a:p>
            <a:pPr>
              <a:lnSpc>
                <a:spcPct val="200000"/>
              </a:lnSpc>
            </a:pPr>
            <a:r>
              <a:rPr lang="de-AT" sz="2800" dirty="0" err="1" smtClean="0"/>
              <a:t>They</a:t>
            </a:r>
            <a:r>
              <a:rPr lang="de-AT" sz="2800" dirty="0" smtClean="0"/>
              <a:t> </a:t>
            </a:r>
            <a:r>
              <a:rPr lang="de-AT" sz="2800" dirty="0" err="1" smtClean="0"/>
              <a:t>differ</a:t>
            </a:r>
            <a:r>
              <a:rPr lang="de-AT" sz="2800" dirty="0" smtClean="0"/>
              <a:t> </a:t>
            </a:r>
            <a:r>
              <a:rPr lang="de-AT" sz="2800" dirty="0" err="1" smtClean="0"/>
              <a:t>by</a:t>
            </a:r>
            <a:r>
              <a:rPr lang="de-AT" sz="2800" dirty="0" smtClean="0"/>
              <a:t> </a:t>
            </a:r>
            <a:r>
              <a:rPr lang="de-AT" sz="2800" b="1" dirty="0" err="1" smtClean="0"/>
              <a:t>only</a:t>
            </a:r>
            <a:r>
              <a:rPr lang="de-AT" sz="2800" b="1" dirty="0" smtClean="0"/>
              <a:t> </a:t>
            </a:r>
            <a:r>
              <a:rPr lang="de-AT" sz="2800" b="1" dirty="0" err="1" smtClean="0"/>
              <a:t>one</a:t>
            </a:r>
            <a:r>
              <a:rPr lang="de-AT" sz="2800" b="1" dirty="0" smtClean="0"/>
              <a:t> </a:t>
            </a:r>
            <a:r>
              <a:rPr lang="de-AT" sz="2800" dirty="0" err="1" smtClean="0"/>
              <a:t>bit</a:t>
            </a:r>
            <a:endParaRPr lang="de-AT" sz="2800" dirty="0" smtClean="0"/>
          </a:p>
          <a:p>
            <a:pPr>
              <a:lnSpc>
                <a:spcPct val="200000"/>
              </a:lnSpc>
            </a:pPr>
            <a:r>
              <a:rPr lang="de-AT" sz="2800" dirty="0" err="1" smtClean="0"/>
              <a:t>They</a:t>
            </a:r>
            <a:r>
              <a:rPr lang="de-AT" sz="2800" dirty="0" smtClean="0"/>
              <a:t> </a:t>
            </a:r>
            <a:r>
              <a:rPr lang="de-AT" sz="2800" dirty="0" err="1" smtClean="0"/>
              <a:t>contain</a:t>
            </a:r>
            <a:r>
              <a:rPr lang="de-AT" sz="2800" dirty="0" smtClean="0"/>
              <a:t> </a:t>
            </a:r>
            <a:r>
              <a:rPr lang="de-AT" sz="2800" dirty="0" err="1" smtClean="0"/>
              <a:t>the</a:t>
            </a:r>
            <a:r>
              <a:rPr lang="de-AT" sz="2800" dirty="0" smtClean="0"/>
              <a:t> </a:t>
            </a:r>
            <a:r>
              <a:rPr lang="de-AT" sz="2800" b="1" dirty="0" smtClean="0"/>
              <a:t>same </a:t>
            </a:r>
            <a:r>
              <a:rPr lang="de-AT" sz="2800" b="1" dirty="0" err="1" smtClean="0"/>
              <a:t>domain</a:t>
            </a:r>
            <a:r>
              <a:rPr lang="de-AT" sz="2800" b="1" dirty="0" smtClean="0"/>
              <a:t> </a:t>
            </a:r>
            <a:r>
              <a:rPr lang="de-AT" sz="2800" dirty="0" err="1" smtClean="0"/>
              <a:t>of</a:t>
            </a:r>
            <a:r>
              <a:rPr lang="de-AT" sz="2800" dirty="0" smtClean="0"/>
              <a:t> variables</a:t>
            </a:r>
            <a:endParaRPr lang="de-AT" sz="2800" dirty="0"/>
          </a:p>
        </p:txBody>
      </p:sp>
    </p:spTree>
    <p:extLst>
      <p:ext uri="{BB962C8B-B14F-4D97-AF65-F5344CB8AC3E}">
        <p14:creationId xmlns:p14="http://schemas.microsoft.com/office/powerpoint/2010/main" val="2642809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QM – </a:t>
            </a:r>
            <a:r>
              <a:rPr lang="de-AT" dirty="0" err="1" smtClean="0"/>
              <a:t>Merging</a:t>
            </a:r>
            <a:r>
              <a:rPr lang="de-AT" dirty="0" smtClean="0"/>
              <a:t> </a:t>
            </a:r>
            <a:r>
              <a:rPr lang="de-AT" dirty="0" err="1" smtClean="0"/>
              <a:t>of</a:t>
            </a:r>
            <a:r>
              <a:rPr lang="de-AT" dirty="0" smtClean="0"/>
              <a:t> Terms </a:t>
            </a:r>
            <a:r>
              <a:rPr lang="de-AT" dirty="0" err="1" smtClean="0"/>
              <a:t>Procedure</a:t>
            </a:r>
            <a:endParaRPr lang="de-A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smtClean="0"/>
              <a:t>Digitale Integrierte Schaltungen 384.086, </a:t>
            </a:r>
            <a:r>
              <a:rPr lang="en-US" smtClean="0"/>
              <a:t>Axel Jantsch</a:t>
            </a:r>
            <a:endParaRPr lang="de-D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7"/>
          </p:nvPr>
        </p:nvSpPr>
        <p:spPr/>
        <p:txBody>
          <a:bodyPr/>
          <a:lstStyle/>
          <a:p>
            <a:r>
              <a:rPr lang="de-AT" sz="2800" dirty="0" smtClean="0"/>
              <a:t>Count </a:t>
            </a:r>
            <a:r>
              <a:rPr lang="de-AT" sz="2800" dirty="0" err="1" smtClean="0"/>
              <a:t>the</a:t>
            </a:r>
            <a:r>
              <a:rPr lang="de-AT" sz="2800" dirty="0" smtClean="0"/>
              <a:t> </a:t>
            </a:r>
            <a:r>
              <a:rPr lang="de-AT" sz="2800" dirty="0" err="1" smtClean="0"/>
              <a:t>number</a:t>
            </a:r>
            <a:r>
              <a:rPr lang="de-AT" sz="2800" dirty="0" smtClean="0"/>
              <a:t> </a:t>
            </a:r>
            <a:r>
              <a:rPr lang="de-AT" sz="2800" dirty="0" err="1" smtClean="0"/>
              <a:t>of</a:t>
            </a:r>
            <a:r>
              <a:rPr lang="de-AT" sz="2800" dirty="0" smtClean="0"/>
              <a:t> 1‘s </a:t>
            </a:r>
            <a:r>
              <a:rPr lang="de-AT" sz="2800" dirty="0" err="1" smtClean="0"/>
              <a:t>and</a:t>
            </a:r>
            <a:r>
              <a:rPr lang="de-AT" sz="2800" dirty="0" smtClean="0"/>
              <a:t> </a:t>
            </a:r>
            <a:r>
              <a:rPr lang="de-AT" sz="2800" dirty="0" err="1" smtClean="0"/>
              <a:t>sort</a:t>
            </a:r>
            <a:r>
              <a:rPr lang="de-AT" sz="2800" dirty="0" smtClean="0"/>
              <a:t> </a:t>
            </a:r>
            <a:r>
              <a:rPr lang="de-AT" sz="2800" dirty="0" err="1" smtClean="0"/>
              <a:t>the</a:t>
            </a:r>
            <a:r>
              <a:rPr lang="de-AT" sz="2800" dirty="0" smtClean="0"/>
              <a:t> </a:t>
            </a:r>
            <a:r>
              <a:rPr lang="de-AT" sz="2800" dirty="0" err="1" smtClean="0"/>
              <a:t>rows</a:t>
            </a:r>
            <a:r>
              <a:rPr lang="de-AT" sz="2800" dirty="0" smtClean="0"/>
              <a:t> </a:t>
            </a:r>
            <a:r>
              <a:rPr lang="de-AT" sz="2800" dirty="0" err="1" smtClean="0"/>
              <a:t>accordingly</a:t>
            </a:r>
            <a:endParaRPr lang="de-AT" sz="2800" dirty="0" smtClean="0"/>
          </a:p>
          <a:p>
            <a:r>
              <a:rPr lang="de-AT" sz="2800" dirty="0" smtClean="0"/>
              <a:t>Terms </a:t>
            </a:r>
            <a:r>
              <a:rPr lang="de-AT" sz="2800" dirty="0" err="1" smtClean="0"/>
              <a:t>with</a:t>
            </a:r>
            <a:r>
              <a:rPr lang="de-AT" sz="2800" dirty="0" smtClean="0"/>
              <a:t> </a:t>
            </a:r>
            <a:r>
              <a:rPr lang="de-AT" sz="2800" i="1" dirty="0" smtClean="0"/>
              <a:t>n</a:t>
            </a:r>
            <a:r>
              <a:rPr lang="de-AT" sz="2800" dirty="0" smtClean="0"/>
              <a:t> </a:t>
            </a:r>
            <a:r>
              <a:rPr lang="de-AT" sz="2800" dirty="0" err="1" smtClean="0"/>
              <a:t>number</a:t>
            </a:r>
            <a:r>
              <a:rPr lang="de-AT" sz="2800" dirty="0" smtClean="0"/>
              <a:t> </a:t>
            </a:r>
            <a:r>
              <a:rPr lang="de-AT" sz="2800" dirty="0" err="1" smtClean="0"/>
              <a:t>of</a:t>
            </a:r>
            <a:r>
              <a:rPr lang="de-AT" sz="2800" dirty="0" smtClean="0"/>
              <a:t> 1‘s </a:t>
            </a:r>
            <a:r>
              <a:rPr lang="de-AT" sz="2800" dirty="0" err="1" smtClean="0"/>
              <a:t>can</a:t>
            </a:r>
            <a:r>
              <a:rPr lang="de-AT" sz="2800" dirty="0" smtClean="0"/>
              <a:t> </a:t>
            </a:r>
            <a:r>
              <a:rPr lang="de-AT" sz="2800" dirty="0" err="1" smtClean="0"/>
              <a:t>only</a:t>
            </a:r>
            <a:r>
              <a:rPr lang="de-AT" sz="2800" dirty="0" smtClean="0"/>
              <a:t> </a:t>
            </a:r>
            <a:r>
              <a:rPr lang="de-AT" sz="2800" dirty="0" err="1" smtClean="0"/>
              <a:t>be</a:t>
            </a:r>
            <a:r>
              <a:rPr lang="de-AT" sz="2800" dirty="0" smtClean="0"/>
              <a:t> </a:t>
            </a:r>
            <a:r>
              <a:rPr lang="de-AT" sz="2800" dirty="0" err="1" smtClean="0"/>
              <a:t>combined</a:t>
            </a:r>
            <a:r>
              <a:rPr lang="de-AT" sz="2800" dirty="0" smtClean="0"/>
              <a:t> </a:t>
            </a:r>
            <a:r>
              <a:rPr lang="de-AT" sz="2800" dirty="0" err="1" smtClean="0"/>
              <a:t>with</a:t>
            </a:r>
            <a:r>
              <a:rPr lang="de-AT" sz="2800" dirty="0" smtClean="0"/>
              <a:t> </a:t>
            </a:r>
            <a:r>
              <a:rPr lang="de-AT" sz="2800" dirty="0" err="1" smtClean="0"/>
              <a:t>terms</a:t>
            </a:r>
            <a:r>
              <a:rPr lang="de-AT" sz="2800" dirty="0" smtClean="0"/>
              <a:t> </a:t>
            </a:r>
            <a:r>
              <a:rPr lang="de-AT" sz="2800" dirty="0" err="1" smtClean="0"/>
              <a:t>with</a:t>
            </a:r>
            <a:r>
              <a:rPr lang="de-AT" sz="2800" dirty="0" smtClean="0"/>
              <a:t>  </a:t>
            </a:r>
            <a:r>
              <a:rPr lang="de-AT" sz="2800" i="1" dirty="0" smtClean="0"/>
              <a:t>n</a:t>
            </a:r>
            <a:r>
              <a:rPr lang="de-AT" sz="2800" dirty="0" smtClean="0"/>
              <a:t>+1  </a:t>
            </a:r>
            <a:r>
              <a:rPr lang="de-AT" sz="2800" dirty="0" err="1" smtClean="0"/>
              <a:t>number</a:t>
            </a:r>
            <a:r>
              <a:rPr lang="de-AT" sz="2800" dirty="0" smtClean="0"/>
              <a:t> </a:t>
            </a:r>
            <a:r>
              <a:rPr lang="de-AT" sz="2800" dirty="0" err="1" smtClean="0"/>
              <a:t>of</a:t>
            </a:r>
            <a:r>
              <a:rPr lang="de-AT" sz="2800" dirty="0" smtClean="0"/>
              <a:t> 1‘s</a:t>
            </a:r>
          </a:p>
          <a:p>
            <a:pPr lvl="1"/>
            <a:r>
              <a:rPr lang="de-AT" sz="2400" dirty="0" err="1" smtClean="0"/>
              <a:t>Resulting</a:t>
            </a:r>
            <a:r>
              <a:rPr lang="de-AT" sz="2400" dirty="0" smtClean="0"/>
              <a:t> </a:t>
            </a:r>
            <a:r>
              <a:rPr lang="de-AT" sz="2400" dirty="0" err="1" smtClean="0"/>
              <a:t>terms</a:t>
            </a:r>
            <a:r>
              <a:rPr lang="de-AT" sz="2400" dirty="0" smtClean="0"/>
              <a:t> will </a:t>
            </a:r>
            <a:r>
              <a:rPr lang="de-AT" sz="2400" dirty="0" err="1" smtClean="0"/>
              <a:t>have</a:t>
            </a:r>
            <a:r>
              <a:rPr lang="de-AT" sz="2400" dirty="0" smtClean="0"/>
              <a:t> </a:t>
            </a:r>
            <a:r>
              <a:rPr lang="de-AT" sz="2400" i="1" dirty="0" smtClean="0"/>
              <a:t>n</a:t>
            </a:r>
            <a:r>
              <a:rPr lang="de-AT" sz="2400" dirty="0" smtClean="0"/>
              <a:t> </a:t>
            </a:r>
            <a:r>
              <a:rPr lang="de-AT" sz="2400" dirty="0" err="1" smtClean="0"/>
              <a:t>number</a:t>
            </a:r>
            <a:r>
              <a:rPr lang="de-AT" sz="2400" dirty="0" smtClean="0"/>
              <a:t> </a:t>
            </a:r>
            <a:r>
              <a:rPr lang="de-AT" sz="2400" dirty="0" err="1" smtClean="0"/>
              <a:t>of</a:t>
            </a:r>
            <a:r>
              <a:rPr lang="de-AT" sz="2400" dirty="0" smtClean="0"/>
              <a:t> 1‘s</a:t>
            </a:r>
          </a:p>
          <a:p>
            <a:r>
              <a:rPr lang="de-AT" sz="2800" dirty="0" err="1" smtClean="0"/>
              <a:t>Merged</a:t>
            </a:r>
            <a:r>
              <a:rPr lang="de-AT" sz="2800" dirty="0" smtClean="0"/>
              <a:t> </a:t>
            </a:r>
            <a:r>
              <a:rPr lang="de-AT" sz="2800" dirty="0" err="1" smtClean="0"/>
              <a:t>terms</a:t>
            </a:r>
            <a:r>
              <a:rPr lang="de-AT" sz="2800" dirty="0" smtClean="0"/>
              <a:t> must </a:t>
            </a:r>
            <a:r>
              <a:rPr lang="de-AT" sz="2800" dirty="0" err="1" smtClean="0"/>
              <a:t>have</a:t>
            </a:r>
            <a:r>
              <a:rPr lang="de-AT" sz="2800" dirty="0" smtClean="0"/>
              <a:t> </a:t>
            </a:r>
            <a:r>
              <a:rPr lang="de-AT" sz="2800" dirty="0" err="1" smtClean="0"/>
              <a:t>the</a:t>
            </a:r>
            <a:r>
              <a:rPr lang="de-AT" sz="2800" dirty="0" smtClean="0"/>
              <a:t>  ‘-‘  </a:t>
            </a:r>
            <a:r>
              <a:rPr lang="de-AT" sz="2800" dirty="0" err="1" smtClean="0"/>
              <a:t>aligned</a:t>
            </a:r>
            <a:r>
              <a:rPr lang="de-AT" sz="2800" dirty="0" smtClean="0"/>
              <a:t> (Same </a:t>
            </a:r>
            <a:r>
              <a:rPr lang="de-AT" sz="2800" dirty="0" err="1" smtClean="0"/>
              <a:t>domain</a:t>
            </a:r>
            <a:r>
              <a:rPr lang="de-AT" sz="2800" dirty="0" smtClean="0"/>
              <a:t>)</a:t>
            </a:r>
          </a:p>
          <a:p>
            <a:endParaRPr lang="de-AT" sz="2800" dirty="0"/>
          </a:p>
        </p:txBody>
      </p:sp>
    </p:spTree>
    <p:extLst>
      <p:ext uri="{BB962C8B-B14F-4D97-AF65-F5344CB8AC3E}">
        <p14:creationId xmlns:p14="http://schemas.microsoft.com/office/powerpoint/2010/main" val="2066728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QM – </a:t>
            </a:r>
            <a:r>
              <a:rPr lang="de-AT" dirty="0" err="1" smtClean="0"/>
              <a:t>Example</a:t>
            </a:r>
            <a:r>
              <a:rPr lang="de-AT" dirty="0" smtClean="0"/>
              <a:t> 4</a:t>
            </a:r>
            <a:endParaRPr lang="de-A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smtClean="0"/>
              <a:t>Digitale Integrierte Schaltungen 384.086, </a:t>
            </a:r>
            <a:r>
              <a:rPr lang="en-US" smtClean="0"/>
              <a:t>Axel Jantsch</a:t>
            </a:r>
            <a:endParaRPr lang="de-D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7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268760"/>
            <a:ext cx="9144000" cy="521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4538" y="2132856"/>
            <a:ext cx="5114925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" y="3048347"/>
            <a:ext cx="8705850" cy="282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Freeform 8"/>
          <p:cNvSpPr/>
          <p:nvPr/>
        </p:nvSpPr>
        <p:spPr bwMode="auto">
          <a:xfrm>
            <a:off x="5666978" y="3645024"/>
            <a:ext cx="273174" cy="432048"/>
          </a:xfrm>
          <a:custGeom>
            <a:avLst/>
            <a:gdLst>
              <a:gd name="connsiteX0" fmla="*/ 0 w 334000"/>
              <a:gd name="connsiteY0" fmla="*/ 0 h 466725"/>
              <a:gd name="connsiteX1" fmla="*/ 333375 w 334000"/>
              <a:gd name="connsiteY1" fmla="*/ 257175 h 466725"/>
              <a:gd name="connsiteX2" fmla="*/ 66675 w 334000"/>
              <a:gd name="connsiteY2" fmla="*/ 466725 h 466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4000" h="466725">
                <a:moveTo>
                  <a:pt x="0" y="0"/>
                </a:moveTo>
                <a:cubicBezTo>
                  <a:pt x="161131" y="89694"/>
                  <a:pt x="322263" y="179388"/>
                  <a:pt x="333375" y="257175"/>
                </a:cubicBezTo>
                <a:cubicBezTo>
                  <a:pt x="344488" y="334963"/>
                  <a:pt x="205581" y="400844"/>
                  <a:pt x="66675" y="466725"/>
                </a:cubicBezTo>
              </a:path>
            </a:pathLst>
          </a:custGeom>
          <a:noFill/>
          <a:ln w="38100">
            <a:solidFill>
              <a:srgbClr val="FF0000"/>
            </a:solidFill>
            <a:miter lim="800000"/>
            <a:headEnd type="arrow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0" name="Freeform 9"/>
          <p:cNvSpPr/>
          <p:nvPr/>
        </p:nvSpPr>
        <p:spPr bwMode="auto">
          <a:xfrm>
            <a:off x="6171034" y="3717031"/>
            <a:ext cx="273174" cy="745777"/>
          </a:xfrm>
          <a:custGeom>
            <a:avLst/>
            <a:gdLst>
              <a:gd name="connsiteX0" fmla="*/ 0 w 334000"/>
              <a:gd name="connsiteY0" fmla="*/ 0 h 466725"/>
              <a:gd name="connsiteX1" fmla="*/ 333375 w 334000"/>
              <a:gd name="connsiteY1" fmla="*/ 257175 h 466725"/>
              <a:gd name="connsiteX2" fmla="*/ 66675 w 334000"/>
              <a:gd name="connsiteY2" fmla="*/ 466725 h 466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4000" h="466725">
                <a:moveTo>
                  <a:pt x="0" y="0"/>
                </a:moveTo>
                <a:cubicBezTo>
                  <a:pt x="161131" y="89694"/>
                  <a:pt x="322263" y="179388"/>
                  <a:pt x="333375" y="257175"/>
                </a:cubicBezTo>
                <a:cubicBezTo>
                  <a:pt x="344488" y="334963"/>
                  <a:pt x="205581" y="400844"/>
                  <a:pt x="66675" y="466725"/>
                </a:cubicBezTo>
              </a:path>
            </a:pathLst>
          </a:custGeom>
          <a:noFill/>
          <a:ln w="38100">
            <a:solidFill>
              <a:srgbClr val="FF0000"/>
            </a:solidFill>
            <a:miter lim="800000"/>
            <a:headEnd type="arrow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1" name="Freeform 10"/>
          <p:cNvSpPr/>
          <p:nvPr/>
        </p:nvSpPr>
        <p:spPr bwMode="auto">
          <a:xfrm>
            <a:off x="5580112" y="4123383"/>
            <a:ext cx="273174" cy="745777"/>
          </a:xfrm>
          <a:custGeom>
            <a:avLst/>
            <a:gdLst>
              <a:gd name="connsiteX0" fmla="*/ 0 w 334000"/>
              <a:gd name="connsiteY0" fmla="*/ 0 h 466725"/>
              <a:gd name="connsiteX1" fmla="*/ 333375 w 334000"/>
              <a:gd name="connsiteY1" fmla="*/ 257175 h 466725"/>
              <a:gd name="connsiteX2" fmla="*/ 66675 w 334000"/>
              <a:gd name="connsiteY2" fmla="*/ 466725 h 466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4000" h="466725">
                <a:moveTo>
                  <a:pt x="0" y="0"/>
                </a:moveTo>
                <a:cubicBezTo>
                  <a:pt x="161131" y="89694"/>
                  <a:pt x="322263" y="179388"/>
                  <a:pt x="333375" y="257175"/>
                </a:cubicBezTo>
                <a:cubicBezTo>
                  <a:pt x="344488" y="334963"/>
                  <a:pt x="205581" y="400844"/>
                  <a:pt x="66675" y="466725"/>
                </a:cubicBezTo>
              </a:path>
            </a:pathLst>
          </a:custGeom>
          <a:noFill/>
          <a:ln w="38100">
            <a:solidFill>
              <a:srgbClr val="FF0000"/>
            </a:solidFill>
            <a:miter lim="800000"/>
            <a:headEnd type="arrow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2" name="Freeform 11"/>
          <p:cNvSpPr/>
          <p:nvPr/>
        </p:nvSpPr>
        <p:spPr bwMode="auto">
          <a:xfrm>
            <a:off x="6027018" y="4483423"/>
            <a:ext cx="273174" cy="385737"/>
          </a:xfrm>
          <a:custGeom>
            <a:avLst/>
            <a:gdLst>
              <a:gd name="connsiteX0" fmla="*/ 0 w 334000"/>
              <a:gd name="connsiteY0" fmla="*/ 0 h 466725"/>
              <a:gd name="connsiteX1" fmla="*/ 333375 w 334000"/>
              <a:gd name="connsiteY1" fmla="*/ 257175 h 466725"/>
              <a:gd name="connsiteX2" fmla="*/ 66675 w 334000"/>
              <a:gd name="connsiteY2" fmla="*/ 466725 h 466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4000" h="466725">
                <a:moveTo>
                  <a:pt x="0" y="0"/>
                </a:moveTo>
                <a:cubicBezTo>
                  <a:pt x="161131" y="89694"/>
                  <a:pt x="322263" y="179388"/>
                  <a:pt x="333375" y="257175"/>
                </a:cubicBezTo>
                <a:cubicBezTo>
                  <a:pt x="344488" y="334963"/>
                  <a:pt x="205581" y="400844"/>
                  <a:pt x="66675" y="466725"/>
                </a:cubicBezTo>
              </a:path>
            </a:pathLst>
          </a:custGeom>
          <a:noFill/>
          <a:ln w="38100">
            <a:solidFill>
              <a:srgbClr val="FF0000"/>
            </a:solidFill>
            <a:miter lim="800000"/>
            <a:headEnd type="arrow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3" name="Freeform 12"/>
          <p:cNvSpPr/>
          <p:nvPr/>
        </p:nvSpPr>
        <p:spPr bwMode="auto">
          <a:xfrm>
            <a:off x="5652120" y="4843463"/>
            <a:ext cx="273174" cy="385737"/>
          </a:xfrm>
          <a:custGeom>
            <a:avLst/>
            <a:gdLst>
              <a:gd name="connsiteX0" fmla="*/ 0 w 334000"/>
              <a:gd name="connsiteY0" fmla="*/ 0 h 466725"/>
              <a:gd name="connsiteX1" fmla="*/ 333375 w 334000"/>
              <a:gd name="connsiteY1" fmla="*/ 257175 h 466725"/>
              <a:gd name="connsiteX2" fmla="*/ 66675 w 334000"/>
              <a:gd name="connsiteY2" fmla="*/ 466725 h 466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4000" h="466725">
                <a:moveTo>
                  <a:pt x="0" y="0"/>
                </a:moveTo>
                <a:cubicBezTo>
                  <a:pt x="161131" y="89694"/>
                  <a:pt x="322263" y="179388"/>
                  <a:pt x="333375" y="257175"/>
                </a:cubicBezTo>
                <a:cubicBezTo>
                  <a:pt x="344488" y="334963"/>
                  <a:pt x="205581" y="400844"/>
                  <a:pt x="66675" y="466725"/>
                </a:cubicBezTo>
              </a:path>
            </a:pathLst>
          </a:custGeom>
          <a:noFill/>
          <a:ln w="38100">
            <a:solidFill>
              <a:srgbClr val="FF0000"/>
            </a:solidFill>
            <a:miter lim="800000"/>
            <a:headEnd type="arrow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9141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QM – </a:t>
            </a:r>
            <a:r>
              <a:rPr lang="de-AT" dirty="0" err="1"/>
              <a:t>Example</a:t>
            </a:r>
            <a:r>
              <a:rPr lang="de-AT" dirty="0"/>
              <a:t> 4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smtClean="0"/>
              <a:t>Digitale Integrierte Schaltungen 384.086, </a:t>
            </a:r>
            <a:r>
              <a:rPr lang="en-US" smtClean="0"/>
              <a:t>Axel Jantsch</a:t>
            </a:r>
            <a:endParaRPr lang="de-D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7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1469479"/>
            <a:ext cx="8858250" cy="469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reeform 6"/>
          <p:cNvSpPr/>
          <p:nvPr/>
        </p:nvSpPr>
        <p:spPr bwMode="auto">
          <a:xfrm>
            <a:off x="5666978" y="2060848"/>
            <a:ext cx="273174" cy="432048"/>
          </a:xfrm>
          <a:custGeom>
            <a:avLst/>
            <a:gdLst>
              <a:gd name="connsiteX0" fmla="*/ 0 w 334000"/>
              <a:gd name="connsiteY0" fmla="*/ 0 h 466725"/>
              <a:gd name="connsiteX1" fmla="*/ 333375 w 334000"/>
              <a:gd name="connsiteY1" fmla="*/ 257175 h 466725"/>
              <a:gd name="connsiteX2" fmla="*/ 66675 w 334000"/>
              <a:gd name="connsiteY2" fmla="*/ 466725 h 466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4000" h="466725">
                <a:moveTo>
                  <a:pt x="0" y="0"/>
                </a:moveTo>
                <a:cubicBezTo>
                  <a:pt x="161131" y="89694"/>
                  <a:pt x="322263" y="179388"/>
                  <a:pt x="333375" y="257175"/>
                </a:cubicBezTo>
                <a:cubicBezTo>
                  <a:pt x="344488" y="334963"/>
                  <a:pt x="205581" y="400844"/>
                  <a:pt x="66675" y="466725"/>
                </a:cubicBezTo>
              </a:path>
            </a:pathLst>
          </a:custGeom>
          <a:noFill/>
          <a:ln w="38100">
            <a:solidFill>
              <a:srgbClr val="FF0000"/>
            </a:solidFill>
            <a:miter lim="800000"/>
            <a:headEnd type="arrow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8" name="Freeform 7"/>
          <p:cNvSpPr/>
          <p:nvPr/>
        </p:nvSpPr>
        <p:spPr bwMode="auto">
          <a:xfrm>
            <a:off x="6171034" y="2132855"/>
            <a:ext cx="273174" cy="745777"/>
          </a:xfrm>
          <a:custGeom>
            <a:avLst/>
            <a:gdLst>
              <a:gd name="connsiteX0" fmla="*/ 0 w 334000"/>
              <a:gd name="connsiteY0" fmla="*/ 0 h 466725"/>
              <a:gd name="connsiteX1" fmla="*/ 333375 w 334000"/>
              <a:gd name="connsiteY1" fmla="*/ 257175 h 466725"/>
              <a:gd name="connsiteX2" fmla="*/ 66675 w 334000"/>
              <a:gd name="connsiteY2" fmla="*/ 466725 h 466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4000" h="466725">
                <a:moveTo>
                  <a:pt x="0" y="0"/>
                </a:moveTo>
                <a:cubicBezTo>
                  <a:pt x="161131" y="89694"/>
                  <a:pt x="322263" y="179388"/>
                  <a:pt x="333375" y="257175"/>
                </a:cubicBezTo>
                <a:cubicBezTo>
                  <a:pt x="344488" y="334963"/>
                  <a:pt x="205581" y="400844"/>
                  <a:pt x="66675" y="466725"/>
                </a:cubicBezTo>
              </a:path>
            </a:pathLst>
          </a:custGeom>
          <a:noFill/>
          <a:ln w="38100">
            <a:solidFill>
              <a:srgbClr val="FF0000"/>
            </a:solidFill>
            <a:miter lim="800000"/>
            <a:headEnd type="arrow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9" name="Freeform 8"/>
          <p:cNvSpPr/>
          <p:nvPr/>
        </p:nvSpPr>
        <p:spPr bwMode="auto">
          <a:xfrm>
            <a:off x="5580112" y="2539207"/>
            <a:ext cx="273174" cy="745777"/>
          </a:xfrm>
          <a:custGeom>
            <a:avLst/>
            <a:gdLst>
              <a:gd name="connsiteX0" fmla="*/ 0 w 334000"/>
              <a:gd name="connsiteY0" fmla="*/ 0 h 466725"/>
              <a:gd name="connsiteX1" fmla="*/ 333375 w 334000"/>
              <a:gd name="connsiteY1" fmla="*/ 257175 h 466725"/>
              <a:gd name="connsiteX2" fmla="*/ 66675 w 334000"/>
              <a:gd name="connsiteY2" fmla="*/ 466725 h 466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4000" h="466725">
                <a:moveTo>
                  <a:pt x="0" y="0"/>
                </a:moveTo>
                <a:cubicBezTo>
                  <a:pt x="161131" y="89694"/>
                  <a:pt x="322263" y="179388"/>
                  <a:pt x="333375" y="257175"/>
                </a:cubicBezTo>
                <a:cubicBezTo>
                  <a:pt x="344488" y="334963"/>
                  <a:pt x="205581" y="400844"/>
                  <a:pt x="66675" y="466725"/>
                </a:cubicBezTo>
              </a:path>
            </a:pathLst>
          </a:custGeom>
          <a:noFill/>
          <a:ln w="38100">
            <a:solidFill>
              <a:srgbClr val="FF0000"/>
            </a:solidFill>
            <a:miter lim="800000"/>
            <a:headEnd type="arrow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0" name="Freeform 9"/>
          <p:cNvSpPr/>
          <p:nvPr/>
        </p:nvSpPr>
        <p:spPr bwMode="auto">
          <a:xfrm>
            <a:off x="6027018" y="2899247"/>
            <a:ext cx="273174" cy="385737"/>
          </a:xfrm>
          <a:custGeom>
            <a:avLst/>
            <a:gdLst>
              <a:gd name="connsiteX0" fmla="*/ 0 w 334000"/>
              <a:gd name="connsiteY0" fmla="*/ 0 h 466725"/>
              <a:gd name="connsiteX1" fmla="*/ 333375 w 334000"/>
              <a:gd name="connsiteY1" fmla="*/ 257175 h 466725"/>
              <a:gd name="connsiteX2" fmla="*/ 66675 w 334000"/>
              <a:gd name="connsiteY2" fmla="*/ 466725 h 466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4000" h="466725">
                <a:moveTo>
                  <a:pt x="0" y="0"/>
                </a:moveTo>
                <a:cubicBezTo>
                  <a:pt x="161131" y="89694"/>
                  <a:pt x="322263" y="179388"/>
                  <a:pt x="333375" y="257175"/>
                </a:cubicBezTo>
                <a:cubicBezTo>
                  <a:pt x="344488" y="334963"/>
                  <a:pt x="205581" y="400844"/>
                  <a:pt x="66675" y="466725"/>
                </a:cubicBezTo>
              </a:path>
            </a:pathLst>
          </a:custGeom>
          <a:noFill/>
          <a:ln w="38100">
            <a:solidFill>
              <a:srgbClr val="FF0000"/>
            </a:solidFill>
            <a:miter lim="800000"/>
            <a:headEnd type="arrow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1" name="Freeform 10"/>
          <p:cNvSpPr/>
          <p:nvPr/>
        </p:nvSpPr>
        <p:spPr bwMode="auto">
          <a:xfrm>
            <a:off x="5652120" y="3259287"/>
            <a:ext cx="273174" cy="385737"/>
          </a:xfrm>
          <a:custGeom>
            <a:avLst/>
            <a:gdLst>
              <a:gd name="connsiteX0" fmla="*/ 0 w 334000"/>
              <a:gd name="connsiteY0" fmla="*/ 0 h 466725"/>
              <a:gd name="connsiteX1" fmla="*/ 333375 w 334000"/>
              <a:gd name="connsiteY1" fmla="*/ 257175 h 466725"/>
              <a:gd name="connsiteX2" fmla="*/ 66675 w 334000"/>
              <a:gd name="connsiteY2" fmla="*/ 466725 h 466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4000" h="466725">
                <a:moveTo>
                  <a:pt x="0" y="0"/>
                </a:moveTo>
                <a:cubicBezTo>
                  <a:pt x="161131" y="89694"/>
                  <a:pt x="322263" y="179388"/>
                  <a:pt x="333375" y="257175"/>
                </a:cubicBezTo>
                <a:cubicBezTo>
                  <a:pt x="344488" y="334963"/>
                  <a:pt x="205581" y="400844"/>
                  <a:pt x="66675" y="466725"/>
                </a:cubicBezTo>
              </a:path>
            </a:pathLst>
          </a:custGeom>
          <a:noFill/>
          <a:ln w="38100">
            <a:solidFill>
              <a:srgbClr val="FF0000"/>
            </a:solidFill>
            <a:miter lim="800000"/>
            <a:headEnd type="arrow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73006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QM – </a:t>
            </a:r>
            <a:r>
              <a:rPr lang="de-AT" dirty="0" err="1"/>
              <a:t>Example</a:t>
            </a:r>
            <a:r>
              <a:rPr lang="de-AT" dirty="0"/>
              <a:t> 4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smtClean="0"/>
              <a:t>Digitale Integrierte Schaltungen 384.086, </a:t>
            </a:r>
            <a:r>
              <a:rPr lang="en-US" smtClean="0"/>
              <a:t>Axel Jantsch</a:t>
            </a:r>
            <a:endParaRPr lang="de-D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7"/>
          </p:nvPr>
        </p:nvSpPr>
        <p:spPr/>
        <p:txBody>
          <a:bodyPr/>
          <a:lstStyle/>
          <a:p>
            <a:endParaRPr lang="de-AT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800225"/>
            <a:ext cx="9143999" cy="30932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reeform 6"/>
          <p:cNvSpPr/>
          <p:nvPr/>
        </p:nvSpPr>
        <p:spPr bwMode="auto">
          <a:xfrm>
            <a:off x="5865651" y="2348880"/>
            <a:ext cx="273174" cy="1213980"/>
          </a:xfrm>
          <a:custGeom>
            <a:avLst/>
            <a:gdLst>
              <a:gd name="connsiteX0" fmla="*/ 0 w 334000"/>
              <a:gd name="connsiteY0" fmla="*/ 0 h 466725"/>
              <a:gd name="connsiteX1" fmla="*/ 333375 w 334000"/>
              <a:gd name="connsiteY1" fmla="*/ 257175 h 466725"/>
              <a:gd name="connsiteX2" fmla="*/ 66675 w 334000"/>
              <a:gd name="connsiteY2" fmla="*/ 466725 h 466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4000" h="466725">
                <a:moveTo>
                  <a:pt x="0" y="0"/>
                </a:moveTo>
                <a:cubicBezTo>
                  <a:pt x="161131" y="89694"/>
                  <a:pt x="322263" y="179388"/>
                  <a:pt x="333375" y="257175"/>
                </a:cubicBezTo>
                <a:cubicBezTo>
                  <a:pt x="344488" y="334963"/>
                  <a:pt x="205581" y="400844"/>
                  <a:pt x="66675" y="466725"/>
                </a:cubicBezTo>
              </a:path>
            </a:pathLst>
          </a:custGeom>
          <a:noFill/>
          <a:ln w="38100">
            <a:solidFill>
              <a:srgbClr val="FF0000"/>
            </a:solidFill>
            <a:miter lim="800000"/>
            <a:headEnd type="arrow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9" name="Freeform 8"/>
          <p:cNvSpPr/>
          <p:nvPr/>
        </p:nvSpPr>
        <p:spPr bwMode="auto">
          <a:xfrm>
            <a:off x="6228184" y="2802201"/>
            <a:ext cx="273174" cy="372888"/>
          </a:xfrm>
          <a:custGeom>
            <a:avLst/>
            <a:gdLst>
              <a:gd name="connsiteX0" fmla="*/ 0 w 334000"/>
              <a:gd name="connsiteY0" fmla="*/ 0 h 466725"/>
              <a:gd name="connsiteX1" fmla="*/ 333375 w 334000"/>
              <a:gd name="connsiteY1" fmla="*/ 257175 h 466725"/>
              <a:gd name="connsiteX2" fmla="*/ 66675 w 334000"/>
              <a:gd name="connsiteY2" fmla="*/ 466725 h 466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4000" h="466725">
                <a:moveTo>
                  <a:pt x="0" y="0"/>
                </a:moveTo>
                <a:cubicBezTo>
                  <a:pt x="161131" y="89694"/>
                  <a:pt x="322263" y="179388"/>
                  <a:pt x="333375" y="257175"/>
                </a:cubicBezTo>
                <a:cubicBezTo>
                  <a:pt x="344488" y="334963"/>
                  <a:pt x="205581" y="400844"/>
                  <a:pt x="66675" y="466725"/>
                </a:cubicBezTo>
              </a:path>
            </a:pathLst>
          </a:custGeom>
          <a:noFill/>
          <a:ln w="38100">
            <a:solidFill>
              <a:srgbClr val="FF0000"/>
            </a:solidFill>
            <a:miter lim="800000"/>
            <a:headEnd type="arrow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58147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QM – </a:t>
            </a:r>
            <a:r>
              <a:rPr lang="de-AT" dirty="0" err="1"/>
              <a:t>Example</a:t>
            </a:r>
            <a:r>
              <a:rPr lang="de-AT" dirty="0"/>
              <a:t> 4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smtClean="0"/>
              <a:t>Digitale Integrierte Schaltungen 384.086, </a:t>
            </a:r>
            <a:r>
              <a:rPr lang="en-US" smtClean="0"/>
              <a:t>Axel Jantsch</a:t>
            </a:r>
            <a:endParaRPr lang="de-DE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713" y="1844824"/>
            <a:ext cx="6886575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9069" y="4365104"/>
            <a:ext cx="4867275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9" y="5733256"/>
            <a:ext cx="9144000" cy="521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11560" y="4407495"/>
            <a:ext cx="15501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400" dirty="0" err="1" smtClean="0"/>
              <a:t>Optimized</a:t>
            </a:r>
            <a:r>
              <a:rPr lang="de-AT" sz="2400" dirty="0" smtClean="0"/>
              <a:t>:</a:t>
            </a:r>
            <a:endParaRPr lang="de-AT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0" y="5271591"/>
            <a:ext cx="12426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400" dirty="0" smtClean="0"/>
              <a:t>Original:</a:t>
            </a:r>
            <a:endParaRPr lang="de-AT" sz="2400" dirty="0"/>
          </a:p>
        </p:txBody>
      </p:sp>
    </p:spTree>
    <p:extLst>
      <p:ext uri="{BB962C8B-B14F-4D97-AF65-F5344CB8AC3E}">
        <p14:creationId xmlns:p14="http://schemas.microsoft.com/office/powerpoint/2010/main" val="3496753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QM – </a:t>
            </a:r>
            <a:r>
              <a:rPr lang="de-AT" dirty="0" err="1" smtClean="0"/>
              <a:t>Example</a:t>
            </a:r>
            <a:r>
              <a:rPr lang="de-AT" dirty="0" smtClean="0"/>
              <a:t> 5: </a:t>
            </a:r>
            <a:r>
              <a:rPr lang="de-AT" dirty="0" err="1" smtClean="0"/>
              <a:t>With</a:t>
            </a:r>
            <a:r>
              <a:rPr lang="de-AT" dirty="0" smtClean="0"/>
              <a:t> </a:t>
            </a:r>
            <a:r>
              <a:rPr lang="de-AT" dirty="0" err="1" smtClean="0"/>
              <a:t>Don‘t</a:t>
            </a:r>
            <a:r>
              <a:rPr lang="de-AT" dirty="0" smtClean="0"/>
              <a:t> </a:t>
            </a:r>
            <a:r>
              <a:rPr lang="de-AT" dirty="0" err="1" smtClean="0"/>
              <a:t>cares</a:t>
            </a:r>
            <a:endParaRPr lang="de-A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smtClean="0"/>
              <a:t>Digitale Integrierte Schaltungen 384.086, </a:t>
            </a:r>
            <a:r>
              <a:rPr lang="en-US" smtClean="0"/>
              <a:t>Axel Jantsch</a:t>
            </a:r>
            <a:endParaRPr lang="de-D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7"/>
          </p:nvPr>
        </p:nvSpPr>
        <p:spPr/>
        <p:txBody>
          <a:bodyPr/>
          <a:lstStyle/>
          <a:p>
            <a:endParaRPr lang="de-AT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3225" y="980728"/>
            <a:ext cx="3257550" cy="347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8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27313942"/>
              </p:ext>
            </p:extLst>
          </p:nvPr>
        </p:nvGraphicFramePr>
        <p:xfrm>
          <a:off x="1291828" y="4581128"/>
          <a:ext cx="6560344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19783"/>
                <a:gridCol w="1368152"/>
                <a:gridCol w="1512168"/>
                <a:gridCol w="1517737"/>
                <a:gridCol w="642504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de-AT" i="1" dirty="0" smtClean="0"/>
                        <a:t>¬ C</a:t>
                      </a:r>
                      <a:endParaRPr lang="de-AT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de-AT" i="1" dirty="0" smtClean="0"/>
                        <a:t>C</a:t>
                      </a:r>
                      <a:endParaRPr lang="de-AT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 smtClean="0"/>
                        <a:t>X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smtClean="0"/>
                        <a:t>1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smtClean="0"/>
                        <a:t>1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smtClean="0"/>
                        <a:t>0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i="1" dirty="0" smtClean="0"/>
                        <a:t>¬ B</a:t>
                      </a:r>
                      <a:endParaRPr lang="de-AT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 smtClean="0"/>
                        <a:t>0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smtClean="0"/>
                        <a:t>X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smtClean="0"/>
                        <a:t>1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smtClean="0"/>
                        <a:t>0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i="1" dirty="0" smtClean="0"/>
                        <a:t>B</a:t>
                      </a:r>
                      <a:endParaRPr lang="de-AT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i="1" dirty="0" smtClean="0"/>
                        <a:t>¬ A</a:t>
                      </a:r>
                      <a:endParaRPr lang="de-AT" i="1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de-AT" i="1" dirty="0" smtClean="0"/>
                        <a:t>A</a:t>
                      </a:r>
                      <a:endParaRPr lang="de-AT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i="1" dirty="0" smtClean="0"/>
                        <a:t>¬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7815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QM – </a:t>
            </a:r>
            <a:r>
              <a:rPr lang="de-AT" dirty="0" err="1" smtClean="0"/>
              <a:t>Example</a:t>
            </a:r>
            <a:r>
              <a:rPr lang="de-AT" dirty="0" smtClean="0"/>
              <a:t> 5: </a:t>
            </a:r>
            <a:r>
              <a:rPr lang="de-AT" dirty="0" err="1" smtClean="0"/>
              <a:t>With</a:t>
            </a:r>
            <a:r>
              <a:rPr lang="de-AT" dirty="0" smtClean="0"/>
              <a:t> </a:t>
            </a:r>
            <a:r>
              <a:rPr lang="de-AT" dirty="0" err="1" smtClean="0"/>
              <a:t>Don‘t</a:t>
            </a:r>
            <a:r>
              <a:rPr lang="de-AT" dirty="0" smtClean="0"/>
              <a:t> </a:t>
            </a:r>
            <a:r>
              <a:rPr lang="de-AT" dirty="0" err="1" smtClean="0"/>
              <a:t>cares</a:t>
            </a:r>
            <a:endParaRPr lang="de-AT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smtClean="0"/>
              <a:t>Digitale Integrierte Schaltungen 384.086, </a:t>
            </a:r>
            <a:r>
              <a:rPr lang="en-US" smtClean="0"/>
              <a:t>Axel Jantsch</a:t>
            </a:r>
            <a:endParaRPr lang="de-DE" dirty="0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" y="1257300"/>
            <a:ext cx="859155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reeform 5"/>
          <p:cNvSpPr/>
          <p:nvPr/>
        </p:nvSpPr>
        <p:spPr bwMode="auto">
          <a:xfrm>
            <a:off x="5364088" y="1916832"/>
            <a:ext cx="273174" cy="372888"/>
          </a:xfrm>
          <a:custGeom>
            <a:avLst/>
            <a:gdLst>
              <a:gd name="connsiteX0" fmla="*/ 0 w 334000"/>
              <a:gd name="connsiteY0" fmla="*/ 0 h 466725"/>
              <a:gd name="connsiteX1" fmla="*/ 333375 w 334000"/>
              <a:gd name="connsiteY1" fmla="*/ 257175 h 466725"/>
              <a:gd name="connsiteX2" fmla="*/ 66675 w 334000"/>
              <a:gd name="connsiteY2" fmla="*/ 466725 h 466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4000" h="466725">
                <a:moveTo>
                  <a:pt x="0" y="0"/>
                </a:moveTo>
                <a:cubicBezTo>
                  <a:pt x="161131" y="89694"/>
                  <a:pt x="322263" y="179388"/>
                  <a:pt x="333375" y="257175"/>
                </a:cubicBezTo>
                <a:cubicBezTo>
                  <a:pt x="344488" y="334963"/>
                  <a:pt x="205581" y="400844"/>
                  <a:pt x="66675" y="466725"/>
                </a:cubicBezTo>
              </a:path>
            </a:pathLst>
          </a:custGeom>
          <a:noFill/>
          <a:ln w="38100">
            <a:solidFill>
              <a:srgbClr val="FF0000"/>
            </a:solidFill>
            <a:miter lim="800000"/>
            <a:headEnd type="arrow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7" name="Freeform 6"/>
          <p:cNvSpPr/>
          <p:nvPr/>
        </p:nvSpPr>
        <p:spPr bwMode="auto">
          <a:xfrm>
            <a:off x="5580112" y="2348880"/>
            <a:ext cx="273174" cy="372888"/>
          </a:xfrm>
          <a:custGeom>
            <a:avLst/>
            <a:gdLst>
              <a:gd name="connsiteX0" fmla="*/ 0 w 334000"/>
              <a:gd name="connsiteY0" fmla="*/ 0 h 466725"/>
              <a:gd name="connsiteX1" fmla="*/ 333375 w 334000"/>
              <a:gd name="connsiteY1" fmla="*/ 257175 h 466725"/>
              <a:gd name="connsiteX2" fmla="*/ 66675 w 334000"/>
              <a:gd name="connsiteY2" fmla="*/ 466725 h 466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4000" h="466725">
                <a:moveTo>
                  <a:pt x="0" y="0"/>
                </a:moveTo>
                <a:cubicBezTo>
                  <a:pt x="161131" y="89694"/>
                  <a:pt x="322263" y="179388"/>
                  <a:pt x="333375" y="257175"/>
                </a:cubicBezTo>
                <a:cubicBezTo>
                  <a:pt x="344488" y="334963"/>
                  <a:pt x="205581" y="400844"/>
                  <a:pt x="66675" y="466725"/>
                </a:cubicBezTo>
              </a:path>
            </a:pathLst>
          </a:custGeom>
          <a:noFill/>
          <a:ln w="38100">
            <a:solidFill>
              <a:srgbClr val="FF0000"/>
            </a:solidFill>
            <a:miter lim="800000"/>
            <a:headEnd type="arrow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8" name="Freeform 7"/>
          <p:cNvSpPr/>
          <p:nvPr/>
        </p:nvSpPr>
        <p:spPr bwMode="auto">
          <a:xfrm>
            <a:off x="5868144" y="2348880"/>
            <a:ext cx="273174" cy="720080"/>
          </a:xfrm>
          <a:custGeom>
            <a:avLst/>
            <a:gdLst>
              <a:gd name="connsiteX0" fmla="*/ 0 w 334000"/>
              <a:gd name="connsiteY0" fmla="*/ 0 h 466725"/>
              <a:gd name="connsiteX1" fmla="*/ 333375 w 334000"/>
              <a:gd name="connsiteY1" fmla="*/ 257175 h 466725"/>
              <a:gd name="connsiteX2" fmla="*/ 66675 w 334000"/>
              <a:gd name="connsiteY2" fmla="*/ 466725 h 466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4000" h="466725">
                <a:moveTo>
                  <a:pt x="0" y="0"/>
                </a:moveTo>
                <a:cubicBezTo>
                  <a:pt x="161131" y="89694"/>
                  <a:pt x="322263" y="179388"/>
                  <a:pt x="333375" y="257175"/>
                </a:cubicBezTo>
                <a:cubicBezTo>
                  <a:pt x="344488" y="334963"/>
                  <a:pt x="205581" y="400844"/>
                  <a:pt x="66675" y="466725"/>
                </a:cubicBezTo>
              </a:path>
            </a:pathLst>
          </a:custGeom>
          <a:noFill/>
          <a:ln w="38100">
            <a:solidFill>
              <a:srgbClr val="FF0000"/>
            </a:solidFill>
            <a:miter lim="800000"/>
            <a:headEnd type="arrow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9" name="Freeform 8"/>
          <p:cNvSpPr/>
          <p:nvPr/>
        </p:nvSpPr>
        <p:spPr bwMode="auto">
          <a:xfrm>
            <a:off x="5364088" y="2708920"/>
            <a:ext cx="273174" cy="720080"/>
          </a:xfrm>
          <a:custGeom>
            <a:avLst/>
            <a:gdLst>
              <a:gd name="connsiteX0" fmla="*/ 0 w 334000"/>
              <a:gd name="connsiteY0" fmla="*/ 0 h 466725"/>
              <a:gd name="connsiteX1" fmla="*/ 333375 w 334000"/>
              <a:gd name="connsiteY1" fmla="*/ 257175 h 466725"/>
              <a:gd name="connsiteX2" fmla="*/ 66675 w 334000"/>
              <a:gd name="connsiteY2" fmla="*/ 466725 h 466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4000" h="466725">
                <a:moveTo>
                  <a:pt x="0" y="0"/>
                </a:moveTo>
                <a:cubicBezTo>
                  <a:pt x="161131" y="89694"/>
                  <a:pt x="322263" y="179388"/>
                  <a:pt x="333375" y="257175"/>
                </a:cubicBezTo>
                <a:cubicBezTo>
                  <a:pt x="344488" y="334963"/>
                  <a:pt x="205581" y="400844"/>
                  <a:pt x="66675" y="466725"/>
                </a:cubicBezTo>
              </a:path>
            </a:pathLst>
          </a:custGeom>
          <a:noFill/>
          <a:ln w="38100">
            <a:solidFill>
              <a:srgbClr val="FF0000"/>
            </a:solidFill>
            <a:miter lim="800000"/>
            <a:headEnd type="arrow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0" name="Freeform 9"/>
          <p:cNvSpPr/>
          <p:nvPr/>
        </p:nvSpPr>
        <p:spPr bwMode="auto">
          <a:xfrm>
            <a:off x="5732512" y="3056112"/>
            <a:ext cx="273174" cy="372888"/>
          </a:xfrm>
          <a:custGeom>
            <a:avLst/>
            <a:gdLst>
              <a:gd name="connsiteX0" fmla="*/ 0 w 334000"/>
              <a:gd name="connsiteY0" fmla="*/ 0 h 466725"/>
              <a:gd name="connsiteX1" fmla="*/ 333375 w 334000"/>
              <a:gd name="connsiteY1" fmla="*/ 257175 h 466725"/>
              <a:gd name="connsiteX2" fmla="*/ 66675 w 334000"/>
              <a:gd name="connsiteY2" fmla="*/ 466725 h 466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4000" h="466725">
                <a:moveTo>
                  <a:pt x="0" y="0"/>
                </a:moveTo>
                <a:cubicBezTo>
                  <a:pt x="161131" y="89694"/>
                  <a:pt x="322263" y="179388"/>
                  <a:pt x="333375" y="257175"/>
                </a:cubicBezTo>
                <a:cubicBezTo>
                  <a:pt x="344488" y="334963"/>
                  <a:pt x="205581" y="400844"/>
                  <a:pt x="66675" y="466725"/>
                </a:cubicBezTo>
              </a:path>
            </a:pathLst>
          </a:custGeom>
          <a:noFill/>
          <a:ln w="38100">
            <a:solidFill>
              <a:srgbClr val="FF0000"/>
            </a:solidFill>
            <a:miter lim="800000"/>
            <a:headEnd type="arrow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03841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QM – </a:t>
            </a:r>
            <a:r>
              <a:rPr lang="de-AT" dirty="0" err="1"/>
              <a:t>Example</a:t>
            </a:r>
            <a:r>
              <a:rPr lang="de-AT" dirty="0"/>
              <a:t> 5: </a:t>
            </a:r>
            <a:r>
              <a:rPr lang="de-AT" dirty="0" err="1"/>
              <a:t>With</a:t>
            </a:r>
            <a:r>
              <a:rPr lang="de-AT" dirty="0"/>
              <a:t> </a:t>
            </a:r>
            <a:r>
              <a:rPr lang="de-AT" dirty="0" err="1"/>
              <a:t>Don‘t</a:t>
            </a:r>
            <a:r>
              <a:rPr lang="de-AT" dirty="0"/>
              <a:t> </a:t>
            </a:r>
            <a:r>
              <a:rPr lang="de-AT" dirty="0" err="1"/>
              <a:t>cares</a:t>
            </a:r>
            <a:endParaRPr lang="de-A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smtClean="0"/>
              <a:t>Digitale Integrierte Schaltungen 384.086, </a:t>
            </a:r>
            <a:r>
              <a:rPr lang="en-US" smtClean="0"/>
              <a:t>Axel Jantsch</a:t>
            </a:r>
            <a:endParaRPr lang="de-DE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17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913" y="1988840"/>
            <a:ext cx="8286750" cy="2817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reeform 5"/>
          <p:cNvSpPr/>
          <p:nvPr/>
        </p:nvSpPr>
        <p:spPr bwMode="auto">
          <a:xfrm>
            <a:off x="5652120" y="2912096"/>
            <a:ext cx="273174" cy="1020960"/>
          </a:xfrm>
          <a:custGeom>
            <a:avLst/>
            <a:gdLst>
              <a:gd name="connsiteX0" fmla="*/ 0 w 334000"/>
              <a:gd name="connsiteY0" fmla="*/ 0 h 466725"/>
              <a:gd name="connsiteX1" fmla="*/ 333375 w 334000"/>
              <a:gd name="connsiteY1" fmla="*/ 257175 h 466725"/>
              <a:gd name="connsiteX2" fmla="*/ 66675 w 334000"/>
              <a:gd name="connsiteY2" fmla="*/ 466725 h 466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4000" h="466725">
                <a:moveTo>
                  <a:pt x="0" y="0"/>
                </a:moveTo>
                <a:cubicBezTo>
                  <a:pt x="161131" y="89694"/>
                  <a:pt x="322263" y="179388"/>
                  <a:pt x="333375" y="257175"/>
                </a:cubicBezTo>
                <a:cubicBezTo>
                  <a:pt x="344488" y="334963"/>
                  <a:pt x="205581" y="400844"/>
                  <a:pt x="66675" y="466725"/>
                </a:cubicBezTo>
              </a:path>
            </a:pathLst>
          </a:custGeom>
          <a:noFill/>
          <a:ln w="38100">
            <a:solidFill>
              <a:srgbClr val="FF0000"/>
            </a:solidFill>
            <a:miter lim="800000"/>
            <a:headEnd type="arrow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7" name="Freeform 6"/>
          <p:cNvSpPr/>
          <p:nvPr/>
        </p:nvSpPr>
        <p:spPr bwMode="auto">
          <a:xfrm>
            <a:off x="6171034" y="3272136"/>
            <a:ext cx="273174" cy="372888"/>
          </a:xfrm>
          <a:custGeom>
            <a:avLst/>
            <a:gdLst>
              <a:gd name="connsiteX0" fmla="*/ 0 w 334000"/>
              <a:gd name="connsiteY0" fmla="*/ 0 h 466725"/>
              <a:gd name="connsiteX1" fmla="*/ 333375 w 334000"/>
              <a:gd name="connsiteY1" fmla="*/ 257175 h 466725"/>
              <a:gd name="connsiteX2" fmla="*/ 66675 w 334000"/>
              <a:gd name="connsiteY2" fmla="*/ 466725 h 466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4000" h="466725">
                <a:moveTo>
                  <a:pt x="0" y="0"/>
                </a:moveTo>
                <a:cubicBezTo>
                  <a:pt x="161131" y="89694"/>
                  <a:pt x="322263" y="179388"/>
                  <a:pt x="333375" y="257175"/>
                </a:cubicBezTo>
                <a:cubicBezTo>
                  <a:pt x="344488" y="334963"/>
                  <a:pt x="205581" y="400844"/>
                  <a:pt x="66675" y="466725"/>
                </a:cubicBezTo>
              </a:path>
            </a:pathLst>
          </a:custGeom>
          <a:noFill/>
          <a:ln w="38100">
            <a:solidFill>
              <a:srgbClr val="FF0000"/>
            </a:solidFill>
            <a:miter lim="800000"/>
            <a:headEnd type="arrow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33760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QM – </a:t>
            </a:r>
            <a:r>
              <a:rPr lang="de-AT" dirty="0" err="1" smtClean="0"/>
              <a:t>Example</a:t>
            </a:r>
            <a:r>
              <a:rPr lang="de-AT" dirty="0" smtClean="0"/>
              <a:t> 5: </a:t>
            </a:r>
            <a:r>
              <a:rPr lang="de-AT" dirty="0" err="1" smtClean="0"/>
              <a:t>With</a:t>
            </a:r>
            <a:r>
              <a:rPr lang="de-AT" dirty="0" smtClean="0"/>
              <a:t> </a:t>
            </a:r>
            <a:r>
              <a:rPr lang="de-AT" dirty="0" err="1" smtClean="0"/>
              <a:t>Don´t</a:t>
            </a:r>
            <a:r>
              <a:rPr lang="de-AT" dirty="0" smtClean="0"/>
              <a:t> </a:t>
            </a:r>
            <a:r>
              <a:rPr lang="de-AT" dirty="0" err="1" smtClean="0"/>
              <a:t>cares</a:t>
            </a:r>
            <a:endParaRPr lang="de-A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smtClean="0"/>
              <a:t>Digitale Integrierte Schaltungen 384.086, </a:t>
            </a:r>
            <a:r>
              <a:rPr lang="en-US" smtClean="0"/>
              <a:t>Axel Jantsch</a:t>
            </a:r>
            <a:endParaRPr lang="de-DE" dirty="0"/>
          </a:p>
        </p:txBody>
      </p:sp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8829" y="1485900"/>
            <a:ext cx="34194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39552" y="1700808"/>
            <a:ext cx="32145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400" dirty="0" smtClean="0"/>
              <a:t>Table </a:t>
            </a:r>
            <a:r>
              <a:rPr lang="de-AT" sz="2400" dirty="0" err="1" smtClean="0"/>
              <a:t>of</a:t>
            </a:r>
            <a:r>
              <a:rPr lang="de-AT" sz="2400" dirty="0" smtClean="0"/>
              <a:t> essential </a:t>
            </a:r>
            <a:r>
              <a:rPr lang="de-AT" sz="2400" dirty="0" err="1" smtClean="0"/>
              <a:t>terms</a:t>
            </a:r>
            <a:r>
              <a:rPr lang="de-AT" sz="2400" dirty="0" smtClean="0"/>
              <a:t>:</a:t>
            </a:r>
            <a:endParaRPr lang="de-AT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323528" y="3573016"/>
            <a:ext cx="82809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2400" dirty="0" err="1" smtClean="0"/>
              <a:t>Only</a:t>
            </a:r>
            <a:r>
              <a:rPr lang="de-AT" sz="2400" dirty="0" smtClean="0"/>
              <a:t> </a:t>
            </a:r>
            <a:r>
              <a:rPr lang="de-AT" sz="2400" dirty="0" err="1" smtClean="0"/>
              <a:t>onset</a:t>
            </a:r>
            <a:r>
              <a:rPr lang="de-AT" sz="2400" dirty="0" smtClean="0"/>
              <a:t> </a:t>
            </a:r>
            <a:r>
              <a:rPr lang="de-AT" sz="2400" dirty="0" err="1" smtClean="0"/>
              <a:t>terms</a:t>
            </a:r>
            <a:r>
              <a:rPr lang="de-AT" sz="2400" dirty="0" smtClean="0"/>
              <a:t> </a:t>
            </a:r>
            <a:r>
              <a:rPr lang="de-AT" sz="2400" dirty="0" err="1" smtClean="0"/>
              <a:t>are</a:t>
            </a:r>
            <a:r>
              <a:rPr lang="de-AT" sz="2400" dirty="0" smtClean="0"/>
              <a:t> </a:t>
            </a:r>
            <a:r>
              <a:rPr lang="de-AT" sz="2400" dirty="0" err="1" smtClean="0"/>
              <a:t>included</a:t>
            </a:r>
            <a:r>
              <a:rPr lang="de-AT" sz="2400" dirty="0" smtClean="0"/>
              <a:t>, not </a:t>
            </a:r>
            <a:r>
              <a:rPr lang="de-AT" sz="2400" dirty="0" err="1" smtClean="0"/>
              <a:t>don´t</a:t>
            </a:r>
            <a:r>
              <a:rPr lang="de-AT" sz="2400" dirty="0" smtClean="0"/>
              <a:t> </a:t>
            </a:r>
            <a:r>
              <a:rPr lang="de-AT" sz="2400" dirty="0" err="1" smtClean="0"/>
              <a:t>cares</a:t>
            </a:r>
            <a:r>
              <a:rPr lang="de-AT" sz="2400" dirty="0" smtClean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2400" i="1" dirty="0"/>
              <a:t>m</a:t>
            </a:r>
            <a:r>
              <a:rPr lang="de-AT" sz="2400" dirty="0" smtClean="0"/>
              <a:t>5 </a:t>
            </a:r>
            <a:r>
              <a:rPr lang="de-AT" sz="2400" dirty="0" err="1" smtClean="0"/>
              <a:t>and</a:t>
            </a:r>
            <a:r>
              <a:rPr lang="de-AT" sz="2400" dirty="0" smtClean="0"/>
              <a:t> </a:t>
            </a:r>
            <a:r>
              <a:rPr lang="de-AT" sz="2400" i="1" dirty="0" smtClean="0"/>
              <a:t>m</a:t>
            </a:r>
            <a:r>
              <a:rPr lang="de-AT" sz="2400" dirty="0" smtClean="0"/>
              <a:t>7 </a:t>
            </a:r>
            <a:r>
              <a:rPr lang="de-AT" sz="2400" dirty="0" err="1" smtClean="0"/>
              <a:t>are</a:t>
            </a:r>
            <a:r>
              <a:rPr lang="de-AT" sz="2400" dirty="0" smtClean="0"/>
              <a:t> </a:t>
            </a:r>
            <a:r>
              <a:rPr lang="de-AT" sz="2400" dirty="0" err="1" smtClean="0"/>
              <a:t>covered</a:t>
            </a:r>
            <a:r>
              <a:rPr lang="de-AT" sz="2400" dirty="0" smtClean="0"/>
              <a:t> </a:t>
            </a:r>
            <a:r>
              <a:rPr lang="de-AT" sz="2400" dirty="0" err="1" smtClean="0"/>
              <a:t>only</a:t>
            </a:r>
            <a:r>
              <a:rPr lang="de-AT" sz="2400" dirty="0" smtClean="0"/>
              <a:t> </a:t>
            </a:r>
            <a:r>
              <a:rPr lang="de-AT" sz="2400" dirty="0" err="1" smtClean="0"/>
              <a:t>by</a:t>
            </a:r>
            <a:r>
              <a:rPr lang="de-AT" sz="2400" dirty="0" smtClean="0"/>
              <a:t> </a:t>
            </a:r>
            <a:r>
              <a:rPr lang="de-AT" sz="2400" dirty="0" err="1" smtClean="0"/>
              <a:t>the</a:t>
            </a:r>
            <a:r>
              <a:rPr lang="de-AT" sz="2400" dirty="0" smtClean="0"/>
              <a:t> </a:t>
            </a:r>
            <a:r>
              <a:rPr lang="de-AT" sz="2400" dirty="0" err="1" smtClean="0"/>
              <a:t>term</a:t>
            </a:r>
            <a:r>
              <a:rPr lang="de-AT" sz="2400" dirty="0" smtClean="0"/>
              <a:t> </a:t>
            </a:r>
            <a:r>
              <a:rPr lang="de-AT" sz="2400" i="1" dirty="0" smtClean="0"/>
              <a:t>A</a:t>
            </a:r>
            <a:r>
              <a:rPr lang="de-AT" sz="2400" dirty="0" smtClean="0"/>
              <a:t>, </a:t>
            </a:r>
            <a:r>
              <a:rPr lang="de-AT" sz="2400" dirty="0" err="1" smtClean="0"/>
              <a:t>which</a:t>
            </a:r>
            <a:r>
              <a:rPr lang="de-AT" sz="2400" dirty="0" smtClean="0"/>
              <a:t> </a:t>
            </a:r>
            <a:r>
              <a:rPr lang="de-AT" sz="2400" dirty="0" err="1" smtClean="0"/>
              <a:t>means</a:t>
            </a:r>
            <a:r>
              <a:rPr lang="de-AT" sz="2400" dirty="0"/>
              <a:t> </a:t>
            </a:r>
            <a:r>
              <a:rPr lang="de-AT" sz="2400" dirty="0" err="1" smtClean="0"/>
              <a:t>that</a:t>
            </a:r>
            <a:r>
              <a:rPr lang="de-AT" sz="2400" dirty="0" smtClean="0"/>
              <a:t> </a:t>
            </a:r>
            <a:r>
              <a:rPr lang="de-AT" sz="2400" i="1" dirty="0" smtClean="0"/>
              <a:t>A</a:t>
            </a:r>
            <a:r>
              <a:rPr lang="de-AT" sz="2400" dirty="0" smtClean="0"/>
              <a:t> </a:t>
            </a:r>
            <a:r>
              <a:rPr lang="de-AT" sz="2400" dirty="0" err="1" smtClean="0"/>
              <a:t>is</a:t>
            </a:r>
            <a:r>
              <a:rPr lang="de-AT" sz="2400" dirty="0" smtClean="0"/>
              <a:t> </a:t>
            </a:r>
            <a:r>
              <a:rPr lang="de-AT" sz="2400" dirty="0" err="1" smtClean="0"/>
              <a:t>compulsory</a:t>
            </a:r>
            <a:r>
              <a:rPr lang="de-AT" sz="2400" dirty="0" smtClean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All </a:t>
            </a:r>
            <a:r>
              <a:rPr lang="en-US" sz="2400" dirty="0"/>
              <a:t>essential </a:t>
            </a:r>
            <a:r>
              <a:rPr lang="en-US" sz="2400" dirty="0" err="1"/>
              <a:t>minterms</a:t>
            </a:r>
            <a:r>
              <a:rPr lang="en-US" sz="2400" dirty="0"/>
              <a:t> are covered by </a:t>
            </a:r>
            <a:r>
              <a:rPr lang="en-US" sz="2400" i="1" dirty="0" smtClean="0"/>
              <a:t>A</a:t>
            </a:r>
            <a:r>
              <a:rPr lang="en-US" sz="2400" dirty="0" smtClean="0"/>
              <a:t> (</a:t>
            </a:r>
            <a:r>
              <a:rPr lang="en-US" sz="2400" i="1" dirty="0" smtClean="0"/>
              <a:t>m</a:t>
            </a:r>
            <a:r>
              <a:rPr lang="en-US" sz="2400" dirty="0" smtClean="0"/>
              <a:t>4,</a:t>
            </a:r>
            <a:r>
              <a:rPr lang="en-US" sz="2400" i="1" dirty="0" smtClean="0"/>
              <a:t>m</a:t>
            </a:r>
            <a:r>
              <a:rPr lang="en-US" sz="2400" dirty="0" smtClean="0"/>
              <a:t>5</a:t>
            </a:r>
            <a:r>
              <a:rPr lang="en-US" sz="2400" dirty="0"/>
              <a:t>, </a:t>
            </a:r>
            <a:r>
              <a:rPr lang="en-US" sz="2400" i="1" dirty="0"/>
              <a:t>d</a:t>
            </a:r>
            <a:r>
              <a:rPr lang="en-US" sz="2400" dirty="0"/>
              <a:t>6,</a:t>
            </a:r>
            <a:r>
              <a:rPr lang="en-US" sz="2400" i="1" dirty="0"/>
              <a:t>m</a:t>
            </a:r>
            <a:r>
              <a:rPr lang="en-US" sz="2400" dirty="0"/>
              <a:t>7) so no other terms are </a:t>
            </a:r>
            <a:r>
              <a:rPr lang="en-US" sz="2400" dirty="0" smtClean="0"/>
              <a:t>needed;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i="1" dirty="0"/>
              <a:t>d</a:t>
            </a:r>
            <a:r>
              <a:rPr lang="en-US" sz="2400" dirty="0" smtClean="0"/>
              <a:t>6 is used, but not </a:t>
            </a:r>
            <a:r>
              <a:rPr lang="en-US" sz="2400" i="1" dirty="0" smtClean="0"/>
              <a:t>d</a:t>
            </a:r>
            <a:r>
              <a:rPr lang="en-US" sz="2400" dirty="0" smtClean="0"/>
              <a:t>0, because </a:t>
            </a:r>
            <a:r>
              <a:rPr lang="en-US" sz="2400" i="1" dirty="0"/>
              <a:t>B</a:t>
            </a:r>
            <a:r>
              <a:rPr lang="en-US" sz="2400" dirty="0"/>
              <a:t> </a:t>
            </a:r>
            <a:r>
              <a:rPr lang="en-US" sz="2400" dirty="0" smtClean="0"/>
              <a:t>ʌ </a:t>
            </a:r>
            <a:r>
              <a:rPr lang="en-US" sz="2400" i="1" dirty="0"/>
              <a:t>C</a:t>
            </a:r>
            <a:r>
              <a:rPr lang="en-US" sz="2400" dirty="0"/>
              <a:t> (</a:t>
            </a:r>
            <a:r>
              <a:rPr lang="en-US" sz="2400" i="1" dirty="0" smtClean="0"/>
              <a:t>d</a:t>
            </a:r>
            <a:r>
              <a:rPr lang="en-US" sz="2400" dirty="0" smtClean="0"/>
              <a:t>0,</a:t>
            </a:r>
            <a:r>
              <a:rPr lang="en-US" sz="2400" i="1" dirty="0" smtClean="0"/>
              <a:t>m</a:t>
            </a:r>
            <a:r>
              <a:rPr lang="en-US" sz="2400" dirty="0" smtClean="0"/>
              <a:t>4</a:t>
            </a:r>
            <a:r>
              <a:rPr lang="en-US" sz="2400" dirty="0"/>
              <a:t>) is not </a:t>
            </a:r>
            <a:r>
              <a:rPr lang="en-US" sz="2400" dirty="0" smtClean="0"/>
              <a:t>needed</a:t>
            </a:r>
            <a:endParaRPr lang="de-AT" sz="2400" dirty="0"/>
          </a:p>
        </p:txBody>
      </p:sp>
    </p:spTree>
    <p:extLst>
      <p:ext uri="{BB962C8B-B14F-4D97-AF65-F5344CB8AC3E}">
        <p14:creationId xmlns:p14="http://schemas.microsoft.com/office/powerpoint/2010/main" val="3178414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Quine</a:t>
            </a:r>
            <a:r>
              <a:rPr lang="de-AT" dirty="0" smtClean="0"/>
              <a:t> – </a:t>
            </a:r>
            <a:r>
              <a:rPr lang="de-AT" dirty="0" err="1" smtClean="0"/>
              <a:t>McCluskey</a:t>
            </a:r>
            <a:r>
              <a:rPr lang="de-AT" dirty="0" smtClean="0"/>
              <a:t> </a:t>
            </a:r>
            <a:r>
              <a:rPr lang="de-AT" dirty="0" err="1" smtClean="0"/>
              <a:t>Logic</a:t>
            </a:r>
            <a:r>
              <a:rPr lang="de-AT" dirty="0" smtClean="0"/>
              <a:t> </a:t>
            </a:r>
            <a:r>
              <a:rPr lang="de-AT" dirty="0" err="1" smtClean="0"/>
              <a:t>Optimization</a:t>
            </a:r>
            <a:endParaRPr lang="de-A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smtClean="0"/>
              <a:t>Digitale Integrierte Schaltungen 384.086, </a:t>
            </a:r>
            <a:r>
              <a:rPr lang="en-US" smtClean="0"/>
              <a:t>Axel Jantsch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1403648" y="2852936"/>
                <a:ext cx="583264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3600" b="0" i="1" smtClean="0">
                          <a:latin typeface="Cambria Math"/>
                          <a:ea typeface="Cambria Math"/>
                        </a:rPr>
                        <m:t>𝑥</m:t>
                      </m:r>
                      <m:r>
                        <a:rPr lang="de-AT" sz="3600" b="0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de-AT" sz="3600" b="0" i="1" smtClean="0">
                          <a:latin typeface="Cambria Math"/>
                          <a:ea typeface="Cambria Math"/>
                        </a:rPr>
                        <m:t>𝐵</m:t>
                      </m:r>
                      <m:r>
                        <a:rPr lang="de-AT" sz="3600" b="0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de-AT" sz="3600" b="0" i="1" smtClean="0">
                          <a:latin typeface="Cambria Math"/>
                        </a:rPr>
                        <m:t>𝑥</m:t>
                      </m:r>
                      <m:r>
                        <a:rPr lang="de-AT" sz="3600" b="0" i="1" smtClean="0">
                          <a:latin typeface="Cambria Math"/>
                          <a:ea typeface="Cambria Math"/>
                        </a:rPr>
                        <m:t>∙</m:t>
                      </m:r>
                      <m:acc>
                        <m:accPr>
                          <m:chr m:val="̅"/>
                          <m:ctrlPr>
                            <a:rPr lang="de-AT" sz="3600" b="0" i="1" smtClean="0">
                              <a:latin typeface="Cambria Math"/>
                              <a:ea typeface="Cambria Math"/>
                            </a:rPr>
                          </m:ctrlPr>
                        </m:accPr>
                        <m:e>
                          <m:r>
                            <a:rPr lang="de-AT" sz="3600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</m:acc>
                      <m:r>
                        <a:rPr lang="de-AT" sz="3600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de-AT" sz="3600" b="0" i="1" smtClean="0">
                          <a:latin typeface="Cambria Math"/>
                          <a:ea typeface="Cambria Math"/>
                        </a:rPr>
                        <m:t>𝑥</m:t>
                      </m:r>
                      <m:d>
                        <m:dPr>
                          <m:ctrlPr>
                            <a:rPr lang="de-AT" sz="3600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de-AT" sz="3600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  <m:r>
                            <a:rPr lang="de-AT" sz="3600" b="0" i="1" smtClean="0">
                              <a:latin typeface="Cambria Math"/>
                              <a:ea typeface="Cambria Math"/>
                            </a:rPr>
                            <m:t>+</m:t>
                          </m:r>
                          <m:acc>
                            <m:accPr>
                              <m:chr m:val="̅"/>
                              <m:ctrlPr>
                                <a:rPr lang="de-AT" sz="36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de-AT" sz="3600" b="0" i="1" smtClean="0">
                                  <a:latin typeface="Cambria Math"/>
                                  <a:ea typeface="Cambria Math"/>
                                </a:rPr>
                                <m:t>𝐵</m:t>
                              </m:r>
                            </m:e>
                          </m:acc>
                        </m:e>
                      </m:d>
                      <m:r>
                        <a:rPr lang="de-AT" sz="3600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de-AT" sz="3600" b="0" i="1" smtClean="0">
                          <a:latin typeface="Cambria Math"/>
                          <a:ea typeface="Cambria Math"/>
                        </a:rPr>
                        <m:t>𝑥</m:t>
                      </m:r>
                    </m:oMath>
                  </m:oMathPara>
                </a14:m>
                <a:endParaRPr lang="en-GB" sz="3600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648" y="2852936"/>
                <a:ext cx="5832648" cy="64633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8628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518" y="71414"/>
            <a:ext cx="8286808" cy="693290"/>
          </a:xfrm>
        </p:spPr>
        <p:txBody>
          <a:bodyPr/>
          <a:lstStyle/>
          <a:p>
            <a:r>
              <a:rPr lang="de-AT" dirty="0" smtClean="0"/>
              <a:t>QM – </a:t>
            </a:r>
            <a:r>
              <a:rPr lang="de-AT" dirty="0" err="1" smtClean="0"/>
              <a:t>Example</a:t>
            </a:r>
            <a:r>
              <a:rPr lang="de-AT" dirty="0" smtClean="0"/>
              <a:t> 6: </a:t>
            </a:r>
            <a:r>
              <a:rPr lang="de-AT" dirty="0"/>
              <a:t>M</a:t>
            </a:r>
            <a:r>
              <a:rPr lang="de-AT" dirty="0" smtClean="0"/>
              <a:t>ultiple Solutions</a:t>
            </a:r>
            <a:endParaRPr lang="de-A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smtClean="0"/>
              <a:t>Digitale Integrierte Schaltungen 384.086, </a:t>
            </a:r>
            <a:r>
              <a:rPr lang="en-US" smtClean="0"/>
              <a:t>Axel Jantsch</a:t>
            </a:r>
            <a:endParaRPr lang="de-DE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17"/>
            <p:extLst>
              <p:ext uri="{D42A27DB-BD31-4B8C-83A1-F6EECF244321}">
                <p14:modId xmlns:p14="http://schemas.microsoft.com/office/powerpoint/2010/main" val="2916358295"/>
              </p:ext>
            </p:extLst>
          </p:nvPr>
        </p:nvGraphicFramePr>
        <p:xfrm>
          <a:off x="467544" y="825584"/>
          <a:ext cx="8208912" cy="5699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68152"/>
                <a:gridCol w="1368152"/>
                <a:gridCol w="1368152"/>
                <a:gridCol w="1368152"/>
                <a:gridCol w="1368152"/>
                <a:gridCol w="1368152"/>
              </a:tblGrid>
              <a:tr h="300739">
                <a:tc>
                  <a:txBody>
                    <a:bodyPr/>
                    <a:lstStyle/>
                    <a:p>
                      <a:endParaRPr lang="de-AT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AT" sz="1600" dirty="0" smtClean="0"/>
                        <a:t>A</a:t>
                      </a:r>
                      <a:endParaRPr lang="de-AT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AT" sz="1600" dirty="0" smtClean="0"/>
                        <a:t>B</a:t>
                      </a:r>
                      <a:endParaRPr lang="de-AT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AT" sz="1600" dirty="0" smtClean="0"/>
                        <a:t>C</a:t>
                      </a:r>
                      <a:endParaRPr lang="de-AT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AT" sz="1600" dirty="0" smtClean="0"/>
                        <a:t>D</a:t>
                      </a:r>
                      <a:endParaRPr lang="de-AT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AT" sz="1600" dirty="0" smtClean="0"/>
                        <a:t>Y</a:t>
                      </a:r>
                      <a:endParaRPr lang="de-AT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0073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600" dirty="0" smtClean="0"/>
                        <a:t>m0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AT" sz="1600" dirty="0" smtClean="0"/>
                        <a:t>0</a:t>
                      </a:r>
                      <a:endParaRPr lang="de-AT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AT" sz="1600" dirty="0" smtClean="0"/>
                        <a:t>0</a:t>
                      </a:r>
                      <a:endParaRPr lang="de-AT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AT" sz="1600" dirty="0" smtClean="0"/>
                        <a:t>0</a:t>
                      </a:r>
                      <a:endParaRPr lang="de-AT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AT" sz="1600" dirty="0" smtClean="0"/>
                        <a:t>0</a:t>
                      </a:r>
                      <a:endParaRPr lang="de-AT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AT" sz="1600" dirty="0" smtClean="0"/>
                        <a:t>0</a:t>
                      </a:r>
                      <a:endParaRPr lang="de-AT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0073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600" dirty="0" smtClean="0"/>
                        <a:t>m1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AT" sz="1600" dirty="0" smtClean="0"/>
                        <a:t>0</a:t>
                      </a:r>
                      <a:endParaRPr lang="de-AT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AT" sz="1600" dirty="0" smtClean="0"/>
                        <a:t>0</a:t>
                      </a:r>
                      <a:endParaRPr lang="de-AT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AT" sz="1600" dirty="0" smtClean="0"/>
                        <a:t>0</a:t>
                      </a:r>
                      <a:endParaRPr lang="de-AT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AT" sz="1600" dirty="0" smtClean="0"/>
                        <a:t>1</a:t>
                      </a:r>
                      <a:endParaRPr lang="de-AT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AT" sz="1600" dirty="0" smtClean="0"/>
                        <a:t>0</a:t>
                      </a:r>
                      <a:endParaRPr lang="de-AT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0073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600" dirty="0" smtClean="0"/>
                        <a:t>m2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AT" sz="1600" dirty="0" smtClean="0"/>
                        <a:t>0</a:t>
                      </a:r>
                      <a:endParaRPr lang="de-AT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AT" sz="1600" dirty="0" smtClean="0"/>
                        <a:t>0</a:t>
                      </a:r>
                      <a:endParaRPr lang="de-AT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AT" sz="1600" dirty="0" smtClean="0"/>
                        <a:t>1</a:t>
                      </a:r>
                      <a:endParaRPr lang="de-AT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AT" sz="1600" dirty="0" smtClean="0"/>
                        <a:t>0</a:t>
                      </a:r>
                      <a:endParaRPr lang="de-AT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AT" sz="1600" dirty="0" smtClean="0"/>
                        <a:t>0</a:t>
                      </a:r>
                      <a:endParaRPr lang="de-AT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0073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600" dirty="0" smtClean="0"/>
                        <a:t>m3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AT" sz="1600" dirty="0" smtClean="0"/>
                        <a:t>0</a:t>
                      </a:r>
                      <a:endParaRPr lang="de-AT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AT" sz="1600" dirty="0" smtClean="0"/>
                        <a:t>0</a:t>
                      </a:r>
                      <a:endParaRPr lang="de-AT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AT" sz="1600" dirty="0" smtClean="0"/>
                        <a:t>1</a:t>
                      </a:r>
                      <a:endParaRPr lang="de-AT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AT" sz="1600" dirty="0" smtClean="0"/>
                        <a:t>1</a:t>
                      </a:r>
                      <a:endParaRPr lang="de-AT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AT" sz="1600" dirty="0" smtClean="0"/>
                        <a:t>0</a:t>
                      </a:r>
                      <a:endParaRPr lang="de-AT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0073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600" dirty="0" smtClean="0"/>
                        <a:t>m4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AT" sz="1600" dirty="0" smtClean="0"/>
                        <a:t>0</a:t>
                      </a:r>
                      <a:endParaRPr lang="de-AT" sz="16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AT" sz="1600" dirty="0" smtClean="0"/>
                        <a:t>1</a:t>
                      </a:r>
                      <a:endParaRPr lang="de-AT" sz="16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AT" sz="1600" dirty="0" smtClean="0"/>
                        <a:t>0</a:t>
                      </a:r>
                      <a:endParaRPr lang="de-AT" sz="16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AT" sz="1600" dirty="0" smtClean="0"/>
                        <a:t>0</a:t>
                      </a:r>
                      <a:endParaRPr lang="de-AT" sz="16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AT" sz="1600" dirty="0" smtClean="0"/>
                        <a:t>1</a:t>
                      </a:r>
                      <a:endParaRPr lang="de-AT" sz="16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0073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600" dirty="0" smtClean="0"/>
                        <a:t>m5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AT" sz="1600" dirty="0" smtClean="0"/>
                        <a:t>0</a:t>
                      </a:r>
                      <a:endParaRPr lang="de-AT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AT" sz="1600" dirty="0" smtClean="0"/>
                        <a:t>1</a:t>
                      </a:r>
                      <a:endParaRPr lang="de-AT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AT" sz="1600" dirty="0" smtClean="0"/>
                        <a:t>0</a:t>
                      </a:r>
                      <a:endParaRPr lang="de-AT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AT" sz="1600" dirty="0" smtClean="0"/>
                        <a:t>1</a:t>
                      </a:r>
                      <a:endParaRPr lang="de-AT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AT" sz="1600" dirty="0" smtClean="0"/>
                        <a:t>0</a:t>
                      </a:r>
                      <a:endParaRPr lang="de-AT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0073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600" dirty="0" smtClean="0"/>
                        <a:t>m6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AT" sz="1600" dirty="0" smtClean="0"/>
                        <a:t>0</a:t>
                      </a:r>
                      <a:endParaRPr lang="de-AT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AT" sz="1600" dirty="0" smtClean="0"/>
                        <a:t>1</a:t>
                      </a:r>
                      <a:endParaRPr lang="de-AT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AT" sz="1600" dirty="0" smtClean="0"/>
                        <a:t>1</a:t>
                      </a:r>
                      <a:endParaRPr lang="de-AT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AT" sz="1600" dirty="0" smtClean="0"/>
                        <a:t>0</a:t>
                      </a:r>
                      <a:endParaRPr lang="de-AT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AT" sz="1600" dirty="0" smtClean="0"/>
                        <a:t>0</a:t>
                      </a:r>
                      <a:endParaRPr lang="de-AT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0073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600" dirty="0" smtClean="0"/>
                        <a:t>m7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AT" sz="1600" dirty="0" smtClean="0"/>
                        <a:t>0</a:t>
                      </a:r>
                      <a:endParaRPr lang="de-AT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AT" sz="1600" dirty="0" smtClean="0"/>
                        <a:t>1</a:t>
                      </a:r>
                      <a:endParaRPr lang="de-AT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AT" sz="1600" dirty="0" smtClean="0"/>
                        <a:t>1</a:t>
                      </a:r>
                      <a:endParaRPr lang="de-AT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AT" sz="1600" dirty="0" smtClean="0"/>
                        <a:t>1</a:t>
                      </a:r>
                      <a:endParaRPr lang="de-AT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AT" sz="1600" dirty="0" smtClean="0"/>
                        <a:t>0</a:t>
                      </a:r>
                      <a:endParaRPr lang="de-AT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0073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600" dirty="0" smtClean="0"/>
                        <a:t>m8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AT" sz="1600" dirty="0" smtClean="0"/>
                        <a:t>1</a:t>
                      </a:r>
                      <a:endParaRPr lang="de-AT" sz="16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AT" sz="1600" dirty="0" smtClean="0"/>
                        <a:t>0</a:t>
                      </a:r>
                      <a:endParaRPr lang="de-AT" sz="16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AT" sz="1600" dirty="0" smtClean="0"/>
                        <a:t>0</a:t>
                      </a:r>
                      <a:endParaRPr lang="de-AT" sz="16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AT" sz="1600" dirty="0" smtClean="0"/>
                        <a:t>0</a:t>
                      </a:r>
                      <a:endParaRPr lang="de-AT" sz="16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AT" sz="1600" dirty="0" smtClean="0"/>
                        <a:t>1</a:t>
                      </a:r>
                      <a:endParaRPr lang="de-AT" sz="16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0073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600" smtClean="0"/>
                        <a:t>m9</a:t>
                      </a:r>
                      <a:endParaRPr lang="de-AT" sz="1600" dirty="0" smtClean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AT" sz="1600" dirty="0" smtClean="0"/>
                        <a:t>1</a:t>
                      </a:r>
                      <a:endParaRPr lang="de-AT" sz="16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AT" sz="1600" dirty="0" smtClean="0"/>
                        <a:t>0</a:t>
                      </a:r>
                      <a:endParaRPr lang="de-AT" sz="16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AT" sz="1600" dirty="0" smtClean="0"/>
                        <a:t>0</a:t>
                      </a:r>
                      <a:endParaRPr lang="de-AT" sz="16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AT" sz="1600" dirty="0" smtClean="0"/>
                        <a:t>1</a:t>
                      </a:r>
                      <a:endParaRPr lang="de-AT" sz="16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AT" sz="1600" dirty="0" smtClean="0"/>
                        <a:t>x</a:t>
                      </a:r>
                      <a:endParaRPr lang="de-AT" sz="16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30073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600" dirty="0" smtClean="0"/>
                        <a:t>m10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AT" sz="1600" dirty="0" smtClean="0"/>
                        <a:t>1</a:t>
                      </a:r>
                      <a:endParaRPr lang="de-AT" sz="16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AT" sz="1600" dirty="0" smtClean="0"/>
                        <a:t>0</a:t>
                      </a:r>
                      <a:endParaRPr lang="de-AT" sz="16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AT" sz="1600" dirty="0" smtClean="0"/>
                        <a:t>1</a:t>
                      </a:r>
                      <a:endParaRPr lang="de-AT" sz="16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AT" sz="1600" dirty="0" smtClean="0"/>
                        <a:t>0</a:t>
                      </a:r>
                      <a:endParaRPr lang="de-AT" sz="16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AT" sz="1600" dirty="0" smtClean="0"/>
                        <a:t>1</a:t>
                      </a:r>
                      <a:endParaRPr lang="de-AT" sz="16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0073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600" dirty="0" smtClean="0"/>
                        <a:t>m11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AT" sz="1600" dirty="0" smtClean="0"/>
                        <a:t>1</a:t>
                      </a:r>
                      <a:endParaRPr lang="de-AT" sz="16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AT" sz="1600" dirty="0" smtClean="0"/>
                        <a:t>0</a:t>
                      </a:r>
                      <a:endParaRPr lang="de-AT" sz="16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AT" sz="1600" dirty="0" smtClean="0"/>
                        <a:t>1</a:t>
                      </a:r>
                      <a:endParaRPr lang="de-AT" sz="16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AT" sz="1600" dirty="0" smtClean="0"/>
                        <a:t>1</a:t>
                      </a:r>
                      <a:endParaRPr lang="de-AT" sz="16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AT" sz="1600" dirty="0" smtClean="0"/>
                        <a:t>1</a:t>
                      </a:r>
                      <a:endParaRPr lang="de-AT" sz="16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0073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600" dirty="0" smtClean="0"/>
                        <a:t>m12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AT" sz="1600" dirty="0" smtClean="0"/>
                        <a:t>1</a:t>
                      </a:r>
                      <a:endParaRPr lang="de-AT" sz="16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AT" sz="1600" dirty="0" smtClean="0"/>
                        <a:t>1</a:t>
                      </a:r>
                      <a:endParaRPr lang="de-AT" sz="16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AT" sz="1600" dirty="0" smtClean="0"/>
                        <a:t>0</a:t>
                      </a:r>
                      <a:endParaRPr lang="de-AT" sz="16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AT" sz="1600" dirty="0" smtClean="0"/>
                        <a:t>0</a:t>
                      </a:r>
                      <a:endParaRPr lang="de-AT" sz="16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AT" sz="1600" dirty="0" smtClean="0"/>
                        <a:t>1</a:t>
                      </a:r>
                      <a:endParaRPr lang="de-AT" sz="16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0073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600" dirty="0" smtClean="0"/>
                        <a:t>m13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AT" sz="1600" dirty="0" smtClean="0"/>
                        <a:t>1</a:t>
                      </a:r>
                      <a:endParaRPr lang="de-AT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AT" sz="1600" dirty="0" smtClean="0"/>
                        <a:t>1</a:t>
                      </a:r>
                      <a:endParaRPr lang="de-AT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AT" sz="1600" dirty="0" smtClean="0"/>
                        <a:t>0</a:t>
                      </a:r>
                      <a:endParaRPr lang="de-AT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AT" sz="1600" dirty="0" smtClean="0"/>
                        <a:t>1</a:t>
                      </a:r>
                      <a:endParaRPr lang="de-AT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AT" sz="1600" dirty="0" smtClean="0"/>
                        <a:t>0</a:t>
                      </a:r>
                      <a:endParaRPr lang="de-AT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0073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600" dirty="0" smtClean="0"/>
                        <a:t>m14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AT" sz="1600" dirty="0" smtClean="0"/>
                        <a:t>1</a:t>
                      </a:r>
                      <a:endParaRPr lang="de-AT" sz="16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AT" sz="1600" dirty="0" smtClean="0"/>
                        <a:t>1</a:t>
                      </a:r>
                      <a:endParaRPr lang="de-AT" sz="16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AT" sz="1600" dirty="0" smtClean="0"/>
                        <a:t>1</a:t>
                      </a:r>
                      <a:endParaRPr lang="de-AT" sz="16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AT" sz="1600" dirty="0" smtClean="0"/>
                        <a:t>0</a:t>
                      </a:r>
                      <a:endParaRPr lang="de-AT" sz="16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AT" sz="1600" dirty="0" smtClean="0"/>
                        <a:t>x</a:t>
                      </a:r>
                      <a:endParaRPr lang="de-AT" sz="16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30073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600" dirty="0" smtClean="0"/>
                        <a:t>m15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AT" sz="1600" dirty="0" smtClean="0"/>
                        <a:t>1</a:t>
                      </a:r>
                      <a:endParaRPr lang="de-AT" sz="16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AT" sz="1600" dirty="0" smtClean="0"/>
                        <a:t>1</a:t>
                      </a:r>
                      <a:endParaRPr lang="de-AT" sz="16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AT" sz="1600" dirty="0" smtClean="0"/>
                        <a:t>1</a:t>
                      </a:r>
                      <a:endParaRPr lang="de-AT" sz="16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AT" sz="1600" dirty="0" smtClean="0"/>
                        <a:t>1</a:t>
                      </a:r>
                      <a:endParaRPr lang="de-AT" sz="16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AT" sz="1600" dirty="0" smtClean="0"/>
                        <a:t>1</a:t>
                      </a:r>
                      <a:endParaRPr lang="de-AT" sz="16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5420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QM – </a:t>
            </a:r>
            <a:r>
              <a:rPr lang="de-AT" dirty="0" err="1"/>
              <a:t>Example</a:t>
            </a:r>
            <a:r>
              <a:rPr lang="de-AT" dirty="0"/>
              <a:t> </a:t>
            </a:r>
            <a:r>
              <a:rPr lang="de-AT" dirty="0" smtClean="0"/>
              <a:t>6: </a:t>
            </a:r>
            <a:r>
              <a:rPr lang="de-AT" dirty="0"/>
              <a:t>Multiple Solutions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smtClean="0"/>
              <a:t>Digitale Integrierte Schaltungen 384.086, </a:t>
            </a:r>
            <a:r>
              <a:rPr lang="en-US" smtClean="0"/>
              <a:t>Axel Jantsch</a:t>
            </a:r>
            <a:endParaRPr lang="de-D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7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80728"/>
            <a:ext cx="9229725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6950" y="1947639"/>
            <a:ext cx="4610100" cy="385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1186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QM – </a:t>
            </a:r>
            <a:r>
              <a:rPr lang="de-AT" dirty="0" err="1"/>
              <a:t>Example</a:t>
            </a:r>
            <a:r>
              <a:rPr lang="de-AT" dirty="0"/>
              <a:t> </a:t>
            </a:r>
            <a:r>
              <a:rPr lang="de-AT" dirty="0" smtClean="0"/>
              <a:t>6: </a:t>
            </a:r>
            <a:r>
              <a:rPr lang="de-AT" dirty="0"/>
              <a:t>Multiple Solutions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smtClean="0"/>
              <a:t>Digitale Integrierte Schaltungen 384.086, </a:t>
            </a:r>
            <a:r>
              <a:rPr lang="en-US" smtClean="0"/>
              <a:t>Axel Jantsch</a:t>
            </a:r>
            <a:endParaRPr lang="de-D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7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288" y="1338411"/>
            <a:ext cx="6829425" cy="511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89734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QM – </a:t>
            </a:r>
            <a:r>
              <a:rPr lang="de-AT" dirty="0" err="1"/>
              <a:t>Example</a:t>
            </a:r>
            <a:r>
              <a:rPr lang="de-AT" dirty="0"/>
              <a:t> </a:t>
            </a:r>
            <a:r>
              <a:rPr lang="de-AT" dirty="0" smtClean="0"/>
              <a:t>6: </a:t>
            </a:r>
            <a:r>
              <a:rPr lang="de-AT" dirty="0"/>
              <a:t>Multiple Solutions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smtClean="0"/>
              <a:t>Digitale Integrierte Schaltungen 384.086, </a:t>
            </a:r>
            <a:r>
              <a:rPr lang="en-US" smtClean="0"/>
              <a:t>Axel Jantsch</a:t>
            </a:r>
            <a:endParaRPr lang="de-DE" dirty="0"/>
          </a:p>
        </p:txBody>
      </p:sp>
      <p:sp>
        <p:nvSpPr>
          <p:cNvPr id="6" name="TextBox 5"/>
          <p:cNvSpPr txBox="1"/>
          <p:nvPr/>
        </p:nvSpPr>
        <p:spPr>
          <a:xfrm>
            <a:off x="2429975" y="980728"/>
            <a:ext cx="36710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400" dirty="0" smtClean="0"/>
              <a:t>Prime </a:t>
            </a:r>
            <a:r>
              <a:rPr lang="de-AT" sz="2400" dirty="0" err="1" smtClean="0"/>
              <a:t>Implicant</a:t>
            </a:r>
            <a:r>
              <a:rPr lang="de-AT" sz="2400" dirty="0" smtClean="0"/>
              <a:t> Cover Table</a:t>
            </a:r>
            <a:endParaRPr lang="de-AT" sz="24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907352"/>
              </p:ext>
            </p:extLst>
          </p:nvPr>
        </p:nvGraphicFramePr>
        <p:xfrm>
          <a:off x="981054" y="2060848"/>
          <a:ext cx="6759298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22948"/>
                <a:gridCol w="581305"/>
                <a:gridCol w="864096"/>
                <a:gridCol w="936104"/>
                <a:gridCol w="936104"/>
                <a:gridCol w="1008112"/>
                <a:gridCol w="710629"/>
              </a:tblGrid>
              <a:tr h="370840"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smtClean="0"/>
                        <a:t>m4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smtClean="0"/>
                        <a:t>m8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smtClean="0"/>
                        <a:t>m10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smtClean="0"/>
                        <a:t>m11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smtClean="0"/>
                        <a:t>m12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smtClean="0"/>
                        <a:t>m15</a:t>
                      </a:r>
                      <a:endParaRPr lang="de-A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AT" dirty="0" smtClean="0"/>
                        <a:t>m(4,12)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smtClean="0"/>
                        <a:t>X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smtClean="0"/>
                        <a:t>X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AT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AT" dirty="0" smtClean="0"/>
                        <a:t>m(8,9,10,11)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smtClean="0"/>
                        <a:t>X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smtClean="0"/>
                        <a:t>X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smtClean="0"/>
                        <a:t>X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A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dirty="0" smtClean="0"/>
                        <a:t>m(8,10,12,14)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smtClean="0"/>
                        <a:t>X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smtClean="0"/>
                        <a:t>X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A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smtClean="0"/>
                        <a:t>X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A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dirty="0" smtClean="0"/>
                        <a:t>m(10,11,14,15)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A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A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smtClean="0"/>
                        <a:t>X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smtClean="0"/>
                        <a:t>X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smtClean="0"/>
                        <a:t>X</a:t>
                      </a:r>
                      <a:endParaRPr lang="de-AT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195736" y="4221088"/>
            <a:ext cx="4027193" cy="923330"/>
          </a:xfrm>
          <a:prstGeom prst="rect">
            <a:avLst/>
          </a:prstGeom>
          <a:solidFill>
            <a:srgbClr val="FFFF99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de-AT" dirty="0" err="1" smtClean="0">
                <a:solidFill>
                  <a:srgbClr val="0070C0"/>
                </a:solidFill>
              </a:rPr>
              <a:t>Rows</a:t>
            </a:r>
            <a:r>
              <a:rPr lang="de-AT" dirty="0" smtClean="0">
                <a:solidFill>
                  <a:srgbClr val="0070C0"/>
                </a:solidFill>
              </a:rPr>
              <a:t>: Prime </a:t>
            </a:r>
            <a:r>
              <a:rPr lang="de-AT" dirty="0" err="1" smtClean="0">
                <a:solidFill>
                  <a:srgbClr val="0070C0"/>
                </a:solidFill>
              </a:rPr>
              <a:t>Implicants</a:t>
            </a:r>
            <a:endParaRPr lang="de-AT" dirty="0" smtClean="0">
              <a:solidFill>
                <a:srgbClr val="0070C0"/>
              </a:solidFill>
            </a:endParaRPr>
          </a:p>
          <a:p>
            <a:r>
              <a:rPr lang="de-AT" dirty="0" smtClean="0">
                <a:solidFill>
                  <a:srgbClr val="0070C0"/>
                </a:solidFill>
              </a:rPr>
              <a:t>Columns: On-Set </a:t>
            </a:r>
            <a:r>
              <a:rPr lang="de-AT" dirty="0" err="1" smtClean="0">
                <a:solidFill>
                  <a:srgbClr val="0070C0"/>
                </a:solidFill>
              </a:rPr>
              <a:t>terms</a:t>
            </a:r>
            <a:endParaRPr lang="de-AT" dirty="0" smtClean="0">
              <a:solidFill>
                <a:srgbClr val="0070C0"/>
              </a:solidFill>
            </a:endParaRPr>
          </a:p>
          <a:p>
            <a:r>
              <a:rPr lang="de-AT" dirty="0" smtClean="0">
                <a:solidFill>
                  <a:srgbClr val="0070C0"/>
                </a:solidFill>
              </a:rPr>
              <a:t>X: A </a:t>
            </a:r>
            <a:r>
              <a:rPr lang="de-AT" dirty="0" err="1" smtClean="0">
                <a:solidFill>
                  <a:srgbClr val="0070C0"/>
                </a:solidFill>
              </a:rPr>
              <a:t>term</a:t>
            </a:r>
            <a:r>
              <a:rPr lang="de-AT" dirty="0" smtClean="0">
                <a:solidFill>
                  <a:srgbClr val="0070C0"/>
                </a:solidFill>
              </a:rPr>
              <a:t> </a:t>
            </a:r>
            <a:r>
              <a:rPr lang="de-AT" dirty="0" err="1" smtClean="0">
                <a:solidFill>
                  <a:srgbClr val="0070C0"/>
                </a:solidFill>
              </a:rPr>
              <a:t>is</a:t>
            </a:r>
            <a:r>
              <a:rPr lang="de-AT" dirty="0" smtClean="0">
                <a:solidFill>
                  <a:srgbClr val="0070C0"/>
                </a:solidFill>
              </a:rPr>
              <a:t> </a:t>
            </a:r>
            <a:r>
              <a:rPr lang="de-AT" dirty="0" err="1" smtClean="0">
                <a:solidFill>
                  <a:srgbClr val="0070C0"/>
                </a:solidFill>
              </a:rPr>
              <a:t>covered</a:t>
            </a:r>
            <a:r>
              <a:rPr lang="de-AT" dirty="0" smtClean="0">
                <a:solidFill>
                  <a:srgbClr val="0070C0"/>
                </a:solidFill>
              </a:rPr>
              <a:t> </a:t>
            </a:r>
            <a:r>
              <a:rPr lang="de-AT" dirty="0" err="1" smtClean="0">
                <a:solidFill>
                  <a:srgbClr val="0070C0"/>
                </a:solidFill>
              </a:rPr>
              <a:t>by</a:t>
            </a:r>
            <a:r>
              <a:rPr lang="de-AT" dirty="0" smtClean="0">
                <a:solidFill>
                  <a:srgbClr val="0070C0"/>
                </a:solidFill>
              </a:rPr>
              <a:t> a prime </a:t>
            </a:r>
            <a:r>
              <a:rPr lang="de-AT" dirty="0" err="1" smtClean="0">
                <a:solidFill>
                  <a:srgbClr val="0070C0"/>
                </a:solidFill>
              </a:rPr>
              <a:t>implicant</a:t>
            </a:r>
            <a:endParaRPr lang="de-AT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0322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val 15"/>
          <p:cNvSpPr/>
          <p:nvPr/>
        </p:nvSpPr>
        <p:spPr bwMode="auto">
          <a:xfrm>
            <a:off x="971600" y="2420888"/>
            <a:ext cx="1602391" cy="36004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accent2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de-AT" sz="2000" dirty="0" err="1" smtClean="0">
              <a:latin typeface="+mn-lt"/>
              <a:cs typeface="+mn-cs"/>
            </a:endParaRPr>
          </a:p>
        </p:txBody>
      </p:sp>
      <p:sp>
        <p:nvSpPr>
          <p:cNvPr id="18" name="Oval 17"/>
          <p:cNvSpPr/>
          <p:nvPr/>
        </p:nvSpPr>
        <p:spPr bwMode="auto">
          <a:xfrm>
            <a:off x="979984" y="3573016"/>
            <a:ext cx="1602391" cy="36004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accent2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de-AT" sz="2000" dirty="0" err="1" smtClean="0">
              <a:latin typeface="+mn-lt"/>
              <a:cs typeface="+mn-cs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7236296" y="2276872"/>
            <a:ext cx="360040" cy="1656184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25400">
            <a:solidFill>
              <a:schemeClr val="accent3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de-AT" sz="2000" dirty="0" err="1" smtClean="0">
              <a:latin typeface="+mn-lt"/>
              <a:cs typeface="+mn-cs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2771800" y="2276872"/>
            <a:ext cx="360040" cy="1656184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25400">
            <a:solidFill>
              <a:schemeClr val="accent3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de-AT" sz="2000" dirty="0" err="1" smtClean="0"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QM – </a:t>
            </a:r>
            <a:r>
              <a:rPr lang="de-AT" dirty="0" err="1"/>
              <a:t>Example</a:t>
            </a:r>
            <a:r>
              <a:rPr lang="de-AT" dirty="0"/>
              <a:t> </a:t>
            </a:r>
            <a:r>
              <a:rPr lang="de-AT" dirty="0" smtClean="0"/>
              <a:t>6: </a:t>
            </a:r>
            <a:r>
              <a:rPr lang="de-AT" dirty="0"/>
              <a:t>Multiple Solutions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smtClean="0"/>
              <a:t>Digitale Integrierte Schaltungen 384.086, </a:t>
            </a:r>
            <a:r>
              <a:rPr lang="en-US" smtClean="0"/>
              <a:t>Axel Jantsch</a:t>
            </a:r>
            <a:endParaRPr lang="de-DE" dirty="0"/>
          </a:p>
        </p:txBody>
      </p:sp>
      <p:sp>
        <p:nvSpPr>
          <p:cNvPr id="6" name="TextBox 5"/>
          <p:cNvSpPr txBox="1"/>
          <p:nvPr/>
        </p:nvSpPr>
        <p:spPr>
          <a:xfrm>
            <a:off x="2429975" y="980728"/>
            <a:ext cx="36710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400" dirty="0" smtClean="0"/>
              <a:t>Prime </a:t>
            </a:r>
            <a:r>
              <a:rPr lang="de-AT" sz="2400" dirty="0" err="1" smtClean="0"/>
              <a:t>Implicant</a:t>
            </a:r>
            <a:r>
              <a:rPr lang="de-AT" sz="2400" dirty="0" smtClean="0"/>
              <a:t> Cover Table</a:t>
            </a:r>
            <a:endParaRPr lang="de-AT" sz="24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4878437"/>
              </p:ext>
            </p:extLst>
          </p:nvPr>
        </p:nvGraphicFramePr>
        <p:xfrm>
          <a:off x="981054" y="2060848"/>
          <a:ext cx="6759298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22948"/>
                <a:gridCol w="581305"/>
                <a:gridCol w="864096"/>
                <a:gridCol w="936104"/>
                <a:gridCol w="936104"/>
                <a:gridCol w="1008112"/>
                <a:gridCol w="710629"/>
              </a:tblGrid>
              <a:tr h="370840"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smtClean="0"/>
                        <a:t>m4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smtClean="0"/>
                        <a:t>m8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smtClean="0"/>
                        <a:t>m10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smtClean="0"/>
                        <a:t>m11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smtClean="0"/>
                        <a:t>m12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smtClean="0"/>
                        <a:t>m15</a:t>
                      </a:r>
                      <a:endParaRPr lang="de-A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AT" dirty="0" smtClean="0"/>
                        <a:t>m(4,12)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smtClean="0"/>
                        <a:t>X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smtClean="0"/>
                        <a:t>X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A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AT" dirty="0" smtClean="0"/>
                        <a:t>m(8,9,10,11)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smtClean="0"/>
                        <a:t>X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smtClean="0"/>
                        <a:t>X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smtClean="0"/>
                        <a:t>X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A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dirty="0" smtClean="0"/>
                        <a:t>m(8,10,12,14)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smtClean="0"/>
                        <a:t>X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smtClean="0"/>
                        <a:t>X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A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smtClean="0"/>
                        <a:t>X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A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dirty="0" smtClean="0"/>
                        <a:t>m(10,11,14,15)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A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smtClean="0"/>
                        <a:t>X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smtClean="0"/>
                        <a:t>X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smtClean="0"/>
                        <a:t>X</a:t>
                      </a:r>
                      <a:endParaRPr lang="de-AT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635896" y="4464479"/>
            <a:ext cx="2785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err="1" smtClean="0">
                <a:solidFill>
                  <a:schemeClr val="accent3">
                    <a:lumMod val="50000"/>
                  </a:schemeClr>
                </a:solidFill>
              </a:rPr>
              <a:t>Only</a:t>
            </a:r>
            <a:r>
              <a:rPr lang="de-AT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de-AT" dirty="0" err="1" smtClean="0">
                <a:solidFill>
                  <a:schemeClr val="accent3">
                    <a:lumMod val="50000"/>
                  </a:schemeClr>
                </a:solidFill>
              </a:rPr>
              <a:t>covered</a:t>
            </a:r>
            <a:r>
              <a:rPr lang="de-AT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de-AT" dirty="0" err="1" smtClean="0">
                <a:solidFill>
                  <a:schemeClr val="accent3">
                    <a:lumMod val="50000"/>
                  </a:schemeClr>
                </a:solidFill>
              </a:rPr>
              <a:t>by</a:t>
            </a:r>
            <a:r>
              <a:rPr lang="de-AT" dirty="0" smtClean="0">
                <a:solidFill>
                  <a:schemeClr val="accent3">
                    <a:lumMod val="50000"/>
                  </a:schemeClr>
                </a:solidFill>
              </a:rPr>
              <a:t> 1 </a:t>
            </a:r>
            <a:r>
              <a:rPr lang="de-AT" dirty="0" err="1" smtClean="0">
                <a:solidFill>
                  <a:schemeClr val="accent3">
                    <a:lumMod val="50000"/>
                  </a:schemeClr>
                </a:solidFill>
              </a:rPr>
              <a:t>implicant</a:t>
            </a:r>
            <a:endParaRPr lang="de-AT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3" name="Freeform 12"/>
          <p:cNvSpPr/>
          <p:nvPr/>
        </p:nvSpPr>
        <p:spPr bwMode="auto">
          <a:xfrm flipH="1">
            <a:off x="6421659" y="3680455"/>
            <a:ext cx="1051187" cy="1153356"/>
          </a:xfrm>
          <a:custGeom>
            <a:avLst/>
            <a:gdLst>
              <a:gd name="connsiteX0" fmla="*/ 1051187 w 1051187"/>
              <a:gd name="connsiteY0" fmla="*/ 962288 h 1153356"/>
              <a:gd name="connsiteX1" fmla="*/ 101161 w 1051187"/>
              <a:gd name="connsiteY1" fmla="*/ 1092917 h 1153356"/>
              <a:gd name="connsiteX2" fmla="*/ 18034 w 1051187"/>
              <a:gd name="connsiteY2" fmla="*/ 107265 h 1153356"/>
              <a:gd name="connsiteX3" fmla="*/ 18034 w 1051187"/>
              <a:gd name="connsiteY3" fmla="*/ 71639 h 1153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1187" h="1153356">
                <a:moveTo>
                  <a:pt x="1051187" y="962288"/>
                </a:moveTo>
                <a:cubicBezTo>
                  <a:pt x="662270" y="1098854"/>
                  <a:pt x="273353" y="1235421"/>
                  <a:pt x="101161" y="1092917"/>
                </a:cubicBezTo>
                <a:cubicBezTo>
                  <a:pt x="-71031" y="950413"/>
                  <a:pt x="31888" y="277478"/>
                  <a:pt x="18034" y="107265"/>
                </a:cubicBezTo>
                <a:cubicBezTo>
                  <a:pt x="4180" y="-62948"/>
                  <a:pt x="11107" y="4345"/>
                  <a:pt x="18034" y="71639"/>
                </a:cubicBezTo>
              </a:path>
            </a:pathLst>
          </a:custGeom>
          <a:noFill/>
          <a:ln w="25400">
            <a:solidFill>
              <a:schemeClr val="tx1"/>
            </a:solidFill>
            <a:miter lim="800000"/>
            <a:headEnd type="none"/>
            <a:tailEnd type="stealth" w="lg" len="lg"/>
          </a:ln>
          <a:effectLst/>
        </p:spPr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5" name="Freeform 14"/>
          <p:cNvSpPr/>
          <p:nvPr/>
        </p:nvSpPr>
        <p:spPr bwMode="auto">
          <a:xfrm>
            <a:off x="2921330" y="3669475"/>
            <a:ext cx="783771" cy="975882"/>
          </a:xfrm>
          <a:custGeom>
            <a:avLst/>
            <a:gdLst>
              <a:gd name="connsiteX0" fmla="*/ 783771 w 783771"/>
              <a:gd name="connsiteY0" fmla="*/ 950026 h 975882"/>
              <a:gd name="connsiteX1" fmla="*/ 213756 w 783771"/>
              <a:gd name="connsiteY1" fmla="*/ 855024 h 975882"/>
              <a:gd name="connsiteX2" fmla="*/ 0 w 783771"/>
              <a:gd name="connsiteY2" fmla="*/ 0 h 975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83771" h="975882">
                <a:moveTo>
                  <a:pt x="783771" y="950026"/>
                </a:moveTo>
                <a:cubicBezTo>
                  <a:pt x="564077" y="981694"/>
                  <a:pt x="344384" y="1013362"/>
                  <a:pt x="213756" y="855024"/>
                </a:cubicBezTo>
                <a:cubicBezTo>
                  <a:pt x="83128" y="696686"/>
                  <a:pt x="41564" y="348343"/>
                  <a:pt x="0" y="0"/>
                </a:cubicBezTo>
              </a:path>
            </a:pathLst>
          </a:custGeom>
          <a:noFill/>
          <a:ln w="25400">
            <a:solidFill>
              <a:schemeClr val="tx1"/>
            </a:solidFill>
            <a:miter lim="800000"/>
            <a:headEnd/>
            <a:tailEnd type="stealth" w="lg" len="med"/>
          </a:ln>
          <a:effectLst/>
        </p:spPr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0" name="TextBox 19"/>
          <p:cNvSpPr txBox="1"/>
          <p:nvPr/>
        </p:nvSpPr>
        <p:spPr>
          <a:xfrm>
            <a:off x="342874" y="4651250"/>
            <a:ext cx="14383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smtClean="0">
                <a:solidFill>
                  <a:schemeClr val="accent2">
                    <a:lumMod val="75000"/>
                  </a:schemeClr>
                </a:solidFill>
              </a:rPr>
              <a:t>Essential Prime </a:t>
            </a:r>
            <a:r>
              <a:rPr lang="de-AT" dirty="0" err="1" smtClean="0">
                <a:solidFill>
                  <a:schemeClr val="accent2">
                    <a:lumMod val="75000"/>
                  </a:schemeClr>
                </a:solidFill>
              </a:rPr>
              <a:t>Implicants</a:t>
            </a:r>
            <a:endParaRPr lang="de-AT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1" name="Freeform 20"/>
          <p:cNvSpPr/>
          <p:nvPr/>
        </p:nvSpPr>
        <p:spPr bwMode="auto">
          <a:xfrm>
            <a:off x="367405" y="2576945"/>
            <a:ext cx="843878" cy="2185060"/>
          </a:xfrm>
          <a:custGeom>
            <a:avLst/>
            <a:gdLst>
              <a:gd name="connsiteX0" fmla="*/ 214486 w 843878"/>
              <a:gd name="connsiteY0" fmla="*/ 2185060 h 2185060"/>
              <a:gd name="connsiteX1" fmla="*/ 36356 w 843878"/>
              <a:gd name="connsiteY1" fmla="*/ 700645 h 2185060"/>
              <a:gd name="connsiteX2" fmla="*/ 843878 w 843878"/>
              <a:gd name="connsiteY2" fmla="*/ 0 h 2185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3878" h="2185060">
                <a:moveTo>
                  <a:pt x="214486" y="2185060"/>
                </a:moveTo>
                <a:cubicBezTo>
                  <a:pt x="72971" y="1624941"/>
                  <a:pt x="-68543" y="1064822"/>
                  <a:pt x="36356" y="700645"/>
                </a:cubicBezTo>
                <a:cubicBezTo>
                  <a:pt x="141255" y="336468"/>
                  <a:pt x="492566" y="168234"/>
                  <a:pt x="843878" y="0"/>
                </a:cubicBezTo>
              </a:path>
            </a:pathLst>
          </a:custGeom>
          <a:noFill/>
          <a:ln w="25400">
            <a:solidFill>
              <a:schemeClr val="accent2">
                <a:lumMod val="75000"/>
              </a:schemeClr>
            </a:solidFill>
            <a:miter lim="800000"/>
            <a:headEnd/>
            <a:tailEnd type="stealth" w="lg" len="med"/>
          </a:ln>
          <a:effectLst/>
        </p:spPr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2" name="Freeform 21"/>
          <p:cNvSpPr/>
          <p:nvPr/>
        </p:nvSpPr>
        <p:spPr bwMode="auto">
          <a:xfrm>
            <a:off x="626114" y="3764478"/>
            <a:ext cx="597044" cy="926275"/>
          </a:xfrm>
          <a:custGeom>
            <a:avLst/>
            <a:gdLst>
              <a:gd name="connsiteX0" fmla="*/ 15154 w 597044"/>
              <a:gd name="connsiteY0" fmla="*/ 926275 h 926275"/>
              <a:gd name="connsiteX1" fmla="*/ 74530 w 597044"/>
              <a:gd name="connsiteY1" fmla="*/ 308758 h 926275"/>
              <a:gd name="connsiteX2" fmla="*/ 597044 w 597044"/>
              <a:gd name="connsiteY2" fmla="*/ 0 h 926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7044" h="926275">
                <a:moveTo>
                  <a:pt x="15154" y="926275"/>
                </a:moveTo>
                <a:cubicBezTo>
                  <a:pt x="-3649" y="694706"/>
                  <a:pt x="-22452" y="463137"/>
                  <a:pt x="74530" y="308758"/>
                </a:cubicBezTo>
                <a:cubicBezTo>
                  <a:pt x="171512" y="154379"/>
                  <a:pt x="384278" y="77189"/>
                  <a:pt x="597044" y="0"/>
                </a:cubicBezTo>
              </a:path>
            </a:pathLst>
          </a:custGeom>
          <a:noFill/>
          <a:ln w="25400">
            <a:solidFill>
              <a:schemeClr val="accent2">
                <a:lumMod val="75000"/>
              </a:schemeClr>
            </a:solidFill>
            <a:miter lim="800000"/>
            <a:headEnd/>
            <a:tailEnd type="stealth" w="lg" len="med"/>
          </a:ln>
          <a:effectLst/>
        </p:spPr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9" name="TextBox 18"/>
          <p:cNvSpPr txBox="1"/>
          <p:nvPr/>
        </p:nvSpPr>
        <p:spPr>
          <a:xfrm>
            <a:off x="3131840" y="5294821"/>
            <a:ext cx="3528392" cy="923330"/>
          </a:xfrm>
          <a:prstGeom prst="rect">
            <a:avLst/>
          </a:prstGeom>
          <a:solidFill>
            <a:srgbClr val="FFFF99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de-AT" dirty="0" err="1" smtClean="0">
                <a:solidFill>
                  <a:srgbClr val="0070C0"/>
                </a:solidFill>
              </a:rPr>
              <a:t>If</a:t>
            </a:r>
            <a:r>
              <a:rPr lang="de-AT" dirty="0" smtClean="0">
                <a:solidFill>
                  <a:srgbClr val="0070C0"/>
                </a:solidFill>
              </a:rPr>
              <a:t>  </a:t>
            </a:r>
            <a:r>
              <a:rPr lang="de-AT" dirty="0" err="1" smtClean="0">
                <a:solidFill>
                  <a:srgbClr val="0070C0"/>
                </a:solidFill>
              </a:rPr>
              <a:t>there</a:t>
            </a:r>
            <a:r>
              <a:rPr lang="de-AT" dirty="0" smtClean="0">
                <a:solidFill>
                  <a:srgbClr val="0070C0"/>
                </a:solidFill>
              </a:rPr>
              <a:t> </a:t>
            </a:r>
            <a:r>
              <a:rPr lang="de-AT" dirty="0" err="1" smtClean="0">
                <a:solidFill>
                  <a:srgbClr val="0070C0"/>
                </a:solidFill>
              </a:rPr>
              <a:t>is</a:t>
            </a:r>
            <a:r>
              <a:rPr lang="de-AT" dirty="0" smtClean="0">
                <a:solidFill>
                  <a:srgbClr val="0070C0"/>
                </a:solidFill>
              </a:rPr>
              <a:t> a </a:t>
            </a:r>
            <a:r>
              <a:rPr lang="de-AT" dirty="0" err="1" smtClean="0">
                <a:solidFill>
                  <a:srgbClr val="0070C0"/>
                </a:solidFill>
              </a:rPr>
              <a:t>single</a:t>
            </a:r>
            <a:r>
              <a:rPr lang="de-AT" dirty="0" smtClean="0">
                <a:solidFill>
                  <a:srgbClr val="0070C0"/>
                </a:solidFill>
              </a:rPr>
              <a:t> X In a </a:t>
            </a:r>
            <a:r>
              <a:rPr lang="de-AT" dirty="0" err="1" smtClean="0">
                <a:solidFill>
                  <a:srgbClr val="0070C0"/>
                </a:solidFill>
              </a:rPr>
              <a:t>column</a:t>
            </a:r>
            <a:r>
              <a:rPr lang="de-AT" dirty="0" smtClean="0">
                <a:solidFill>
                  <a:srgbClr val="0070C0"/>
                </a:solidFill>
              </a:rPr>
              <a:t>, </a:t>
            </a:r>
            <a:r>
              <a:rPr lang="de-AT" dirty="0" err="1" smtClean="0">
                <a:solidFill>
                  <a:srgbClr val="0070C0"/>
                </a:solidFill>
              </a:rPr>
              <a:t>the</a:t>
            </a:r>
            <a:r>
              <a:rPr lang="de-AT" dirty="0" smtClean="0">
                <a:solidFill>
                  <a:srgbClr val="0070C0"/>
                </a:solidFill>
              </a:rPr>
              <a:t> </a:t>
            </a:r>
            <a:r>
              <a:rPr lang="de-AT" dirty="0" err="1" smtClean="0">
                <a:solidFill>
                  <a:srgbClr val="0070C0"/>
                </a:solidFill>
              </a:rPr>
              <a:t>corresponding</a:t>
            </a:r>
            <a:r>
              <a:rPr lang="de-AT" dirty="0" smtClean="0">
                <a:solidFill>
                  <a:srgbClr val="0070C0"/>
                </a:solidFill>
              </a:rPr>
              <a:t> prime </a:t>
            </a:r>
            <a:r>
              <a:rPr lang="de-AT" dirty="0" err="1" smtClean="0">
                <a:solidFill>
                  <a:srgbClr val="0070C0"/>
                </a:solidFill>
              </a:rPr>
              <a:t>implicant</a:t>
            </a:r>
            <a:r>
              <a:rPr lang="de-AT" dirty="0" smtClean="0">
                <a:solidFill>
                  <a:srgbClr val="0070C0"/>
                </a:solidFill>
              </a:rPr>
              <a:t> </a:t>
            </a:r>
            <a:r>
              <a:rPr lang="de-AT" dirty="0" err="1" smtClean="0">
                <a:solidFill>
                  <a:srgbClr val="0070C0"/>
                </a:solidFill>
              </a:rPr>
              <a:t>is</a:t>
            </a:r>
            <a:r>
              <a:rPr lang="de-AT" dirty="0" smtClean="0">
                <a:solidFill>
                  <a:srgbClr val="0070C0"/>
                </a:solidFill>
              </a:rPr>
              <a:t> an </a:t>
            </a:r>
            <a:r>
              <a:rPr lang="de-AT" b="1" dirty="0" smtClean="0">
                <a:solidFill>
                  <a:srgbClr val="FF0000"/>
                </a:solidFill>
              </a:rPr>
              <a:t>essential</a:t>
            </a:r>
            <a:r>
              <a:rPr lang="de-AT" dirty="0" smtClean="0">
                <a:solidFill>
                  <a:srgbClr val="0070C0"/>
                </a:solidFill>
              </a:rPr>
              <a:t> </a:t>
            </a:r>
            <a:r>
              <a:rPr lang="de-AT" b="1" dirty="0" smtClean="0">
                <a:solidFill>
                  <a:srgbClr val="FF0000"/>
                </a:solidFill>
              </a:rPr>
              <a:t>prime </a:t>
            </a:r>
            <a:r>
              <a:rPr lang="de-AT" b="1" dirty="0" err="1" smtClean="0">
                <a:solidFill>
                  <a:srgbClr val="FF0000"/>
                </a:solidFill>
              </a:rPr>
              <a:t>implicant</a:t>
            </a:r>
            <a:endParaRPr lang="de-AT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7578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QM – </a:t>
            </a:r>
            <a:r>
              <a:rPr lang="de-AT" dirty="0" err="1"/>
              <a:t>Example</a:t>
            </a:r>
            <a:r>
              <a:rPr lang="de-AT" dirty="0"/>
              <a:t> </a:t>
            </a:r>
            <a:r>
              <a:rPr lang="de-AT" dirty="0" smtClean="0"/>
              <a:t>6: </a:t>
            </a:r>
            <a:r>
              <a:rPr lang="de-AT" dirty="0"/>
              <a:t>Multiple Solutions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29975" y="980728"/>
            <a:ext cx="36710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400" dirty="0" smtClean="0"/>
              <a:t>Prime </a:t>
            </a:r>
            <a:r>
              <a:rPr lang="de-AT" sz="2400" dirty="0" err="1" smtClean="0"/>
              <a:t>Implicant</a:t>
            </a:r>
            <a:r>
              <a:rPr lang="de-AT" sz="2400" dirty="0" smtClean="0"/>
              <a:t> Cover Table</a:t>
            </a:r>
            <a:endParaRPr lang="de-AT" sz="24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69869"/>
              </p:ext>
            </p:extLst>
          </p:nvPr>
        </p:nvGraphicFramePr>
        <p:xfrm>
          <a:off x="683569" y="2060848"/>
          <a:ext cx="7056783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98777"/>
                <a:gridCol w="793510"/>
                <a:gridCol w="864096"/>
                <a:gridCol w="936104"/>
                <a:gridCol w="1008112"/>
                <a:gridCol w="914279"/>
                <a:gridCol w="741905"/>
              </a:tblGrid>
              <a:tr h="370840"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smtClean="0"/>
                        <a:t>m4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smtClean="0"/>
                        <a:t>m8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smtClean="0"/>
                        <a:t>m10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smtClean="0"/>
                        <a:t>m11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smtClean="0"/>
                        <a:t>m12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smtClean="0"/>
                        <a:t>m15</a:t>
                      </a:r>
                      <a:endParaRPr lang="de-A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AT" dirty="0" smtClean="0"/>
                        <a:t>m(4,12) *</a:t>
                      </a:r>
                      <a:endParaRPr lang="de-AT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smtClean="0"/>
                        <a:t>X</a:t>
                      </a:r>
                      <a:endParaRPr lang="de-AT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AT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AT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AT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smtClean="0"/>
                        <a:t>X</a:t>
                      </a:r>
                      <a:endParaRPr lang="de-AT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AT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AT" dirty="0" smtClean="0"/>
                        <a:t>m(8,9,10,11)</a:t>
                      </a:r>
                      <a:endParaRPr lang="de-AT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AT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smtClean="0"/>
                        <a:t>X</a:t>
                      </a:r>
                      <a:endParaRPr lang="de-AT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smtClean="0"/>
                        <a:t>X</a:t>
                      </a:r>
                      <a:endParaRPr lang="de-AT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smtClean="0"/>
                        <a:t>X</a:t>
                      </a:r>
                      <a:endParaRPr lang="de-AT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AT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AT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dirty="0" smtClean="0"/>
                        <a:t>m(8,10,12,14)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smtClean="0"/>
                        <a:t>X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smtClean="0"/>
                        <a:t>X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A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smtClean="0"/>
                        <a:t>X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A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dirty="0" smtClean="0"/>
                        <a:t>m(10,11,14,15) *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AT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AT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smtClean="0"/>
                        <a:t>X</a:t>
                      </a:r>
                      <a:endParaRPr lang="de-AT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smtClean="0"/>
                        <a:t>X</a:t>
                      </a:r>
                      <a:endParaRPr lang="de-AT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AT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smtClean="0"/>
                        <a:t>X</a:t>
                      </a:r>
                      <a:endParaRPr lang="de-AT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" name="Oval 7"/>
          <p:cNvSpPr/>
          <p:nvPr/>
        </p:nvSpPr>
        <p:spPr bwMode="auto">
          <a:xfrm>
            <a:off x="2555776" y="1844824"/>
            <a:ext cx="720080" cy="2520280"/>
          </a:xfrm>
          <a:prstGeom prst="ellipse">
            <a:avLst/>
          </a:prstGeom>
          <a:solidFill>
            <a:srgbClr val="FFFF00">
              <a:alpha val="20000"/>
            </a:srgb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de-AT" sz="2000" dirty="0" err="1" smtClean="0">
              <a:latin typeface="+mn-lt"/>
              <a:cs typeface="+mn-cs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7020272" y="1844824"/>
            <a:ext cx="720080" cy="2520280"/>
          </a:xfrm>
          <a:prstGeom prst="ellipse">
            <a:avLst/>
          </a:prstGeom>
          <a:solidFill>
            <a:srgbClr val="FFFF00">
              <a:alpha val="20000"/>
            </a:srgb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de-AT" sz="2000" dirty="0" err="1" smtClean="0">
              <a:latin typeface="+mn-lt"/>
              <a:cs typeface="+mn-cs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6156176" y="1844824"/>
            <a:ext cx="720080" cy="2520280"/>
          </a:xfrm>
          <a:prstGeom prst="ellipse">
            <a:avLst/>
          </a:prstGeom>
          <a:solidFill>
            <a:srgbClr val="FFFF00">
              <a:alpha val="20000"/>
            </a:srgb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de-AT" sz="2000" dirty="0" err="1" smtClean="0">
              <a:latin typeface="+mn-lt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16240" y="5294821"/>
            <a:ext cx="4948048" cy="369332"/>
          </a:xfrm>
          <a:prstGeom prst="rect">
            <a:avLst/>
          </a:prstGeom>
          <a:solidFill>
            <a:srgbClr val="FFFF99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de-AT" dirty="0" err="1" smtClean="0">
                <a:solidFill>
                  <a:srgbClr val="0070C0"/>
                </a:solidFill>
              </a:rPr>
              <a:t>Eliminate</a:t>
            </a:r>
            <a:r>
              <a:rPr lang="de-AT" dirty="0" smtClean="0">
                <a:solidFill>
                  <a:srgbClr val="0070C0"/>
                </a:solidFill>
              </a:rPr>
              <a:t> all </a:t>
            </a:r>
            <a:r>
              <a:rPr lang="de-AT" dirty="0" err="1" smtClean="0">
                <a:solidFill>
                  <a:srgbClr val="0070C0"/>
                </a:solidFill>
              </a:rPr>
              <a:t>columns</a:t>
            </a:r>
            <a:r>
              <a:rPr lang="de-AT" dirty="0" smtClean="0">
                <a:solidFill>
                  <a:srgbClr val="0070C0"/>
                </a:solidFill>
              </a:rPr>
              <a:t> </a:t>
            </a:r>
            <a:r>
              <a:rPr lang="de-AT" dirty="0" err="1" smtClean="0">
                <a:solidFill>
                  <a:srgbClr val="0070C0"/>
                </a:solidFill>
              </a:rPr>
              <a:t>covered</a:t>
            </a:r>
            <a:r>
              <a:rPr lang="de-AT" dirty="0" smtClean="0">
                <a:solidFill>
                  <a:srgbClr val="0070C0"/>
                </a:solidFill>
              </a:rPr>
              <a:t> </a:t>
            </a:r>
            <a:r>
              <a:rPr lang="de-AT" dirty="0" err="1" smtClean="0">
                <a:solidFill>
                  <a:srgbClr val="0070C0"/>
                </a:solidFill>
              </a:rPr>
              <a:t>by</a:t>
            </a:r>
            <a:r>
              <a:rPr lang="de-AT" dirty="0" smtClean="0">
                <a:solidFill>
                  <a:srgbClr val="0070C0"/>
                </a:solidFill>
              </a:rPr>
              <a:t> essential primes.</a:t>
            </a:r>
            <a:endParaRPr lang="de-AT" b="1" dirty="0">
              <a:solidFill>
                <a:srgbClr val="FF0000"/>
              </a:solidFill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5220072" y="1844824"/>
            <a:ext cx="720080" cy="2520280"/>
          </a:xfrm>
          <a:prstGeom prst="ellipse">
            <a:avLst/>
          </a:prstGeom>
          <a:solidFill>
            <a:srgbClr val="FFFF00">
              <a:alpha val="20000"/>
            </a:srgb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de-AT" sz="2000" dirty="0" err="1" smtClean="0">
              <a:latin typeface="+mn-lt"/>
              <a:cs typeface="+mn-cs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4248343" y="1844824"/>
            <a:ext cx="720080" cy="2520280"/>
          </a:xfrm>
          <a:prstGeom prst="ellipse">
            <a:avLst/>
          </a:prstGeom>
          <a:solidFill>
            <a:srgbClr val="FFFF00">
              <a:alpha val="20000"/>
            </a:srgb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de-AT" sz="2000" dirty="0" err="1" smtClean="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69760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9" grpId="0" animBg="1"/>
      <p:bldP spid="1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QM – </a:t>
            </a:r>
            <a:r>
              <a:rPr lang="de-AT" dirty="0" err="1"/>
              <a:t>Example</a:t>
            </a:r>
            <a:r>
              <a:rPr lang="de-AT" dirty="0"/>
              <a:t> </a:t>
            </a:r>
            <a:r>
              <a:rPr lang="de-AT" dirty="0" smtClean="0"/>
              <a:t>6: </a:t>
            </a:r>
            <a:r>
              <a:rPr lang="de-AT" dirty="0"/>
              <a:t>Multiple Solutions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29975" y="980728"/>
            <a:ext cx="36710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400" dirty="0" smtClean="0"/>
              <a:t>Prime </a:t>
            </a:r>
            <a:r>
              <a:rPr lang="de-AT" sz="2400" dirty="0" err="1" smtClean="0"/>
              <a:t>Implicant</a:t>
            </a:r>
            <a:r>
              <a:rPr lang="de-AT" sz="2400" dirty="0" smtClean="0"/>
              <a:t> Cover Table</a:t>
            </a:r>
            <a:endParaRPr lang="de-AT" sz="24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4184162"/>
              </p:ext>
            </p:extLst>
          </p:nvPr>
        </p:nvGraphicFramePr>
        <p:xfrm>
          <a:off x="683569" y="2060848"/>
          <a:ext cx="7056783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98777"/>
                <a:gridCol w="793510"/>
                <a:gridCol w="864096"/>
                <a:gridCol w="936104"/>
                <a:gridCol w="1008112"/>
                <a:gridCol w="914279"/>
                <a:gridCol w="741905"/>
              </a:tblGrid>
              <a:tr h="370840"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smtClean="0"/>
                        <a:t>m4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smtClean="0"/>
                        <a:t>m8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smtClean="0"/>
                        <a:t>m10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smtClean="0"/>
                        <a:t>m11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smtClean="0"/>
                        <a:t>m12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smtClean="0"/>
                        <a:t>m15</a:t>
                      </a:r>
                      <a:endParaRPr lang="de-A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AT" dirty="0" smtClean="0"/>
                        <a:t>m(4,12) *</a:t>
                      </a:r>
                      <a:endParaRPr lang="de-AT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smtClean="0"/>
                        <a:t>X</a:t>
                      </a:r>
                      <a:endParaRPr lang="de-AT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AT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AT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AT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smtClean="0"/>
                        <a:t>X</a:t>
                      </a:r>
                      <a:endParaRPr lang="de-AT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AT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AT" dirty="0" smtClean="0"/>
                        <a:t>m(8,9,10,11)</a:t>
                      </a:r>
                      <a:endParaRPr lang="de-AT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AT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smtClean="0"/>
                        <a:t>X</a:t>
                      </a:r>
                      <a:endParaRPr lang="de-AT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smtClean="0"/>
                        <a:t>X</a:t>
                      </a:r>
                      <a:endParaRPr lang="de-AT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smtClean="0"/>
                        <a:t>X</a:t>
                      </a:r>
                      <a:endParaRPr lang="de-AT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AT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AT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dirty="0" smtClean="0"/>
                        <a:t>m(8,10,12,14)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smtClean="0"/>
                        <a:t>X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smtClean="0"/>
                        <a:t>X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A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smtClean="0"/>
                        <a:t>X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A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dirty="0" smtClean="0"/>
                        <a:t>m(10,11,14,15) *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AT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AT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smtClean="0"/>
                        <a:t>X</a:t>
                      </a:r>
                      <a:endParaRPr lang="de-AT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smtClean="0"/>
                        <a:t>X</a:t>
                      </a:r>
                      <a:endParaRPr lang="de-AT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AT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smtClean="0"/>
                        <a:t>X</a:t>
                      </a:r>
                      <a:endParaRPr lang="de-AT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1" name="Oval 10"/>
          <p:cNvSpPr/>
          <p:nvPr/>
        </p:nvSpPr>
        <p:spPr bwMode="auto">
          <a:xfrm>
            <a:off x="2555776" y="1844824"/>
            <a:ext cx="720080" cy="2520280"/>
          </a:xfrm>
          <a:prstGeom prst="ellipse">
            <a:avLst/>
          </a:prstGeom>
          <a:solidFill>
            <a:srgbClr val="FFFF00">
              <a:alpha val="20000"/>
            </a:srgb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de-AT" sz="2000" dirty="0" err="1" smtClean="0">
              <a:latin typeface="+mn-lt"/>
              <a:cs typeface="+mn-cs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7020272" y="1844824"/>
            <a:ext cx="720080" cy="2520280"/>
          </a:xfrm>
          <a:prstGeom prst="ellipse">
            <a:avLst/>
          </a:prstGeom>
          <a:solidFill>
            <a:srgbClr val="FFFF00">
              <a:alpha val="20000"/>
            </a:srgb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de-AT" sz="2000" dirty="0" err="1" smtClean="0">
              <a:latin typeface="+mn-lt"/>
              <a:cs typeface="+mn-cs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6156176" y="1844824"/>
            <a:ext cx="720080" cy="2520280"/>
          </a:xfrm>
          <a:prstGeom prst="ellipse">
            <a:avLst/>
          </a:prstGeom>
          <a:solidFill>
            <a:srgbClr val="FFFF00">
              <a:alpha val="20000"/>
            </a:srgb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de-AT" sz="2000" dirty="0" err="1" smtClean="0">
              <a:latin typeface="+mn-lt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547664" y="5294821"/>
            <a:ext cx="5976664" cy="369332"/>
          </a:xfrm>
          <a:prstGeom prst="rect">
            <a:avLst/>
          </a:prstGeom>
          <a:solidFill>
            <a:srgbClr val="FFFF99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de-AT" dirty="0" smtClean="0">
                <a:solidFill>
                  <a:srgbClr val="0070C0"/>
                </a:solidFill>
              </a:rPr>
              <a:t>Find </a:t>
            </a:r>
            <a:r>
              <a:rPr lang="de-AT" dirty="0" err="1" smtClean="0">
                <a:solidFill>
                  <a:srgbClr val="0070C0"/>
                </a:solidFill>
              </a:rPr>
              <a:t>minimum</a:t>
            </a:r>
            <a:r>
              <a:rPr lang="de-AT" dirty="0" smtClean="0">
                <a:solidFill>
                  <a:srgbClr val="0070C0"/>
                </a:solidFill>
              </a:rPr>
              <a:t> </a:t>
            </a:r>
            <a:r>
              <a:rPr lang="de-AT" dirty="0" err="1" smtClean="0">
                <a:solidFill>
                  <a:srgbClr val="0070C0"/>
                </a:solidFill>
              </a:rPr>
              <a:t>set</a:t>
            </a:r>
            <a:r>
              <a:rPr lang="de-AT" dirty="0" smtClean="0">
                <a:solidFill>
                  <a:srgbClr val="0070C0"/>
                </a:solidFill>
              </a:rPr>
              <a:t> </a:t>
            </a:r>
            <a:r>
              <a:rPr lang="de-AT" dirty="0" err="1" smtClean="0">
                <a:solidFill>
                  <a:srgbClr val="0070C0"/>
                </a:solidFill>
              </a:rPr>
              <a:t>of</a:t>
            </a:r>
            <a:r>
              <a:rPr lang="de-AT" dirty="0" smtClean="0">
                <a:solidFill>
                  <a:srgbClr val="0070C0"/>
                </a:solidFill>
              </a:rPr>
              <a:t> </a:t>
            </a:r>
            <a:r>
              <a:rPr lang="de-AT" dirty="0" err="1" smtClean="0">
                <a:solidFill>
                  <a:srgbClr val="0070C0"/>
                </a:solidFill>
              </a:rPr>
              <a:t>rows</a:t>
            </a:r>
            <a:r>
              <a:rPr lang="de-AT" dirty="0" smtClean="0">
                <a:solidFill>
                  <a:srgbClr val="0070C0"/>
                </a:solidFill>
              </a:rPr>
              <a:t> </a:t>
            </a:r>
            <a:r>
              <a:rPr lang="de-AT" dirty="0" err="1" smtClean="0">
                <a:solidFill>
                  <a:srgbClr val="0070C0"/>
                </a:solidFill>
              </a:rPr>
              <a:t>that</a:t>
            </a:r>
            <a:r>
              <a:rPr lang="de-AT" dirty="0" smtClean="0">
                <a:solidFill>
                  <a:srgbClr val="0070C0"/>
                </a:solidFill>
              </a:rPr>
              <a:t> </a:t>
            </a:r>
            <a:r>
              <a:rPr lang="de-AT" dirty="0" err="1" smtClean="0">
                <a:solidFill>
                  <a:srgbClr val="0070C0"/>
                </a:solidFill>
              </a:rPr>
              <a:t>cover</a:t>
            </a:r>
            <a:r>
              <a:rPr lang="de-AT" dirty="0" smtClean="0">
                <a:solidFill>
                  <a:srgbClr val="0070C0"/>
                </a:solidFill>
              </a:rPr>
              <a:t> </a:t>
            </a:r>
            <a:r>
              <a:rPr lang="de-AT" dirty="0" err="1" smtClean="0">
                <a:solidFill>
                  <a:srgbClr val="0070C0"/>
                </a:solidFill>
              </a:rPr>
              <a:t>the</a:t>
            </a:r>
            <a:r>
              <a:rPr lang="de-AT" dirty="0" smtClean="0">
                <a:solidFill>
                  <a:srgbClr val="0070C0"/>
                </a:solidFill>
              </a:rPr>
              <a:t> </a:t>
            </a:r>
            <a:r>
              <a:rPr lang="de-AT" dirty="0" err="1" smtClean="0">
                <a:solidFill>
                  <a:srgbClr val="0070C0"/>
                </a:solidFill>
              </a:rPr>
              <a:t>remaining</a:t>
            </a:r>
            <a:r>
              <a:rPr lang="de-AT" dirty="0" smtClean="0">
                <a:solidFill>
                  <a:srgbClr val="0070C0"/>
                </a:solidFill>
              </a:rPr>
              <a:t> </a:t>
            </a:r>
            <a:r>
              <a:rPr lang="de-AT" dirty="0" err="1" smtClean="0">
                <a:solidFill>
                  <a:srgbClr val="0070C0"/>
                </a:solidFill>
              </a:rPr>
              <a:t>columns</a:t>
            </a:r>
            <a:r>
              <a:rPr lang="de-AT" dirty="0" smtClean="0">
                <a:solidFill>
                  <a:srgbClr val="0070C0"/>
                </a:solidFill>
              </a:rPr>
              <a:t>.</a:t>
            </a:r>
            <a:endParaRPr lang="de-AT" b="1" dirty="0">
              <a:solidFill>
                <a:srgbClr val="FF0000"/>
              </a:solidFill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4247585" y="1844824"/>
            <a:ext cx="720080" cy="2520280"/>
          </a:xfrm>
          <a:prstGeom prst="ellipse">
            <a:avLst/>
          </a:prstGeom>
          <a:solidFill>
            <a:srgbClr val="FFFF00">
              <a:alpha val="20000"/>
            </a:srgb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de-AT" sz="2000" dirty="0" err="1" smtClean="0">
              <a:latin typeface="+mn-lt"/>
              <a:cs typeface="+mn-cs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5220072" y="1844824"/>
            <a:ext cx="720080" cy="2520280"/>
          </a:xfrm>
          <a:prstGeom prst="ellipse">
            <a:avLst/>
          </a:prstGeom>
          <a:solidFill>
            <a:srgbClr val="FFFF00">
              <a:alpha val="20000"/>
            </a:srgb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de-AT" sz="2000" dirty="0" err="1" smtClean="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5055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QM – </a:t>
            </a:r>
            <a:r>
              <a:rPr lang="de-AT" dirty="0" err="1"/>
              <a:t>Example</a:t>
            </a:r>
            <a:r>
              <a:rPr lang="de-AT" dirty="0"/>
              <a:t> </a:t>
            </a:r>
            <a:r>
              <a:rPr lang="de-AT" dirty="0" smtClean="0"/>
              <a:t>6: </a:t>
            </a:r>
            <a:r>
              <a:rPr lang="de-AT" dirty="0"/>
              <a:t>Multiple Solutions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29975" y="980728"/>
            <a:ext cx="37399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400" dirty="0" smtClean="0"/>
              <a:t>Prime </a:t>
            </a:r>
            <a:r>
              <a:rPr lang="de-AT" sz="2400" dirty="0" err="1" smtClean="0"/>
              <a:t>Implicant</a:t>
            </a:r>
            <a:r>
              <a:rPr lang="de-AT" sz="2400" dirty="0" smtClean="0"/>
              <a:t> Cover Table</a:t>
            </a:r>
            <a:endParaRPr lang="de-AT" sz="24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8810547"/>
              </p:ext>
            </p:extLst>
          </p:nvPr>
        </p:nvGraphicFramePr>
        <p:xfrm>
          <a:off x="683569" y="2060848"/>
          <a:ext cx="7056783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98777"/>
                <a:gridCol w="793510"/>
                <a:gridCol w="864096"/>
                <a:gridCol w="936104"/>
                <a:gridCol w="1008112"/>
                <a:gridCol w="914279"/>
                <a:gridCol w="741905"/>
              </a:tblGrid>
              <a:tr h="370840"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smtClean="0"/>
                        <a:t>m4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smtClean="0"/>
                        <a:t>m8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smtClean="0"/>
                        <a:t>m10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smtClean="0"/>
                        <a:t>m11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smtClean="0"/>
                        <a:t>m12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smtClean="0"/>
                        <a:t>m15</a:t>
                      </a:r>
                      <a:endParaRPr lang="de-A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AT" dirty="0" smtClean="0"/>
                        <a:t>m(4,12) *</a:t>
                      </a:r>
                      <a:endParaRPr lang="de-AT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smtClean="0"/>
                        <a:t>X</a:t>
                      </a:r>
                      <a:endParaRPr lang="de-AT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AT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AT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AT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smtClean="0"/>
                        <a:t>X</a:t>
                      </a:r>
                      <a:endParaRPr lang="de-AT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AT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AT" dirty="0" smtClean="0"/>
                        <a:t>m(8,9,10,11)</a:t>
                      </a:r>
                      <a:endParaRPr lang="de-AT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AT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smtClean="0"/>
                        <a:t>X</a:t>
                      </a:r>
                      <a:endParaRPr lang="de-AT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smtClean="0"/>
                        <a:t>X</a:t>
                      </a:r>
                      <a:endParaRPr lang="de-AT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smtClean="0"/>
                        <a:t>X</a:t>
                      </a:r>
                      <a:endParaRPr lang="de-AT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AT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AT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dirty="0" smtClean="0"/>
                        <a:t>m(8,10,12,14)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smtClean="0"/>
                        <a:t>X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smtClean="0"/>
                        <a:t>X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A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smtClean="0"/>
                        <a:t>X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A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dirty="0" smtClean="0"/>
                        <a:t>m(10,11,14,15) *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AT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AT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smtClean="0"/>
                        <a:t>X</a:t>
                      </a:r>
                      <a:endParaRPr lang="de-AT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smtClean="0"/>
                        <a:t>X</a:t>
                      </a:r>
                      <a:endParaRPr lang="de-AT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AT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smtClean="0"/>
                        <a:t>X</a:t>
                      </a:r>
                      <a:endParaRPr lang="de-AT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1" name="Oval 10"/>
          <p:cNvSpPr/>
          <p:nvPr/>
        </p:nvSpPr>
        <p:spPr bwMode="auto">
          <a:xfrm>
            <a:off x="2555776" y="1844824"/>
            <a:ext cx="720080" cy="2520280"/>
          </a:xfrm>
          <a:prstGeom prst="ellipse">
            <a:avLst/>
          </a:prstGeom>
          <a:solidFill>
            <a:srgbClr val="FFFF00">
              <a:alpha val="20000"/>
            </a:srgb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de-AT" sz="2000" dirty="0" err="1" smtClean="0">
              <a:latin typeface="+mn-lt"/>
              <a:cs typeface="+mn-cs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7020272" y="1844824"/>
            <a:ext cx="720080" cy="2520280"/>
          </a:xfrm>
          <a:prstGeom prst="ellipse">
            <a:avLst/>
          </a:prstGeom>
          <a:solidFill>
            <a:srgbClr val="FFFF00">
              <a:alpha val="20000"/>
            </a:srgb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de-AT" sz="2000" dirty="0" err="1" smtClean="0">
              <a:latin typeface="+mn-lt"/>
              <a:cs typeface="+mn-cs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419872" y="1844824"/>
            <a:ext cx="720080" cy="2520280"/>
          </a:xfrm>
          <a:prstGeom prst="ellipse">
            <a:avLst/>
          </a:prstGeom>
          <a:solidFill>
            <a:srgbClr val="FFFF00">
              <a:alpha val="20000"/>
            </a:srgb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de-AT" sz="2000" dirty="0" err="1" smtClean="0">
              <a:latin typeface="+mn-lt"/>
              <a:cs typeface="+mn-cs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4247585" y="1844824"/>
            <a:ext cx="720080" cy="2520280"/>
          </a:xfrm>
          <a:prstGeom prst="ellipse">
            <a:avLst/>
          </a:prstGeom>
          <a:solidFill>
            <a:srgbClr val="FFFF00">
              <a:alpha val="20000"/>
            </a:srgb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de-AT" sz="2000" dirty="0" err="1" smtClean="0">
              <a:latin typeface="+mn-lt"/>
              <a:cs typeface="+mn-cs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5220072" y="1844824"/>
            <a:ext cx="720080" cy="2520280"/>
          </a:xfrm>
          <a:prstGeom prst="ellipse">
            <a:avLst/>
          </a:prstGeom>
          <a:solidFill>
            <a:srgbClr val="FFFF00">
              <a:alpha val="20000"/>
            </a:srgb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de-AT" sz="2000" dirty="0" err="1" smtClean="0">
              <a:latin typeface="+mn-lt"/>
              <a:cs typeface="+mn-cs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6156176" y="1844824"/>
            <a:ext cx="720080" cy="2520280"/>
          </a:xfrm>
          <a:prstGeom prst="ellipse">
            <a:avLst/>
          </a:prstGeom>
          <a:solidFill>
            <a:srgbClr val="FFFF00">
              <a:alpha val="20000"/>
            </a:srgb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de-AT" sz="2000" dirty="0" err="1" smtClean="0">
              <a:latin typeface="+mn-lt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47664" y="5291916"/>
            <a:ext cx="5976664" cy="369332"/>
          </a:xfrm>
          <a:prstGeom prst="rect">
            <a:avLst/>
          </a:prstGeom>
          <a:solidFill>
            <a:srgbClr val="FFFF99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de-AT" dirty="0" smtClean="0">
                <a:solidFill>
                  <a:srgbClr val="0070C0"/>
                </a:solidFill>
              </a:rPr>
              <a:t>Find </a:t>
            </a:r>
            <a:r>
              <a:rPr lang="de-AT" dirty="0" err="1" smtClean="0">
                <a:solidFill>
                  <a:srgbClr val="0070C0"/>
                </a:solidFill>
              </a:rPr>
              <a:t>minimum</a:t>
            </a:r>
            <a:r>
              <a:rPr lang="de-AT" dirty="0" smtClean="0">
                <a:solidFill>
                  <a:srgbClr val="0070C0"/>
                </a:solidFill>
              </a:rPr>
              <a:t> </a:t>
            </a:r>
            <a:r>
              <a:rPr lang="de-AT" dirty="0" err="1" smtClean="0">
                <a:solidFill>
                  <a:srgbClr val="0070C0"/>
                </a:solidFill>
              </a:rPr>
              <a:t>set</a:t>
            </a:r>
            <a:r>
              <a:rPr lang="de-AT" dirty="0" smtClean="0">
                <a:solidFill>
                  <a:srgbClr val="0070C0"/>
                </a:solidFill>
              </a:rPr>
              <a:t> </a:t>
            </a:r>
            <a:r>
              <a:rPr lang="de-AT" dirty="0" err="1" smtClean="0">
                <a:solidFill>
                  <a:srgbClr val="0070C0"/>
                </a:solidFill>
              </a:rPr>
              <a:t>of</a:t>
            </a:r>
            <a:r>
              <a:rPr lang="de-AT" dirty="0" smtClean="0">
                <a:solidFill>
                  <a:srgbClr val="0070C0"/>
                </a:solidFill>
              </a:rPr>
              <a:t> </a:t>
            </a:r>
            <a:r>
              <a:rPr lang="de-AT" dirty="0" err="1" smtClean="0">
                <a:solidFill>
                  <a:srgbClr val="0070C0"/>
                </a:solidFill>
              </a:rPr>
              <a:t>rows</a:t>
            </a:r>
            <a:r>
              <a:rPr lang="de-AT" dirty="0" smtClean="0">
                <a:solidFill>
                  <a:srgbClr val="0070C0"/>
                </a:solidFill>
              </a:rPr>
              <a:t> </a:t>
            </a:r>
            <a:r>
              <a:rPr lang="de-AT" dirty="0" err="1" smtClean="0">
                <a:solidFill>
                  <a:srgbClr val="0070C0"/>
                </a:solidFill>
              </a:rPr>
              <a:t>that</a:t>
            </a:r>
            <a:r>
              <a:rPr lang="de-AT" dirty="0" smtClean="0">
                <a:solidFill>
                  <a:srgbClr val="0070C0"/>
                </a:solidFill>
              </a:rPr>
              <a:t> </a:t>
            </a:r>
            <a:r>
              <a:rPr lang="de-AT" dirty="0" err="1" smtClean="0">
                <a:solidFill>
                  <a:srgbClr val="0070C0"/>
                </a:solidFill>
              </a:rPr>
              <a:t>cover</a:t>
            </a:r>
            <a:r>
              <a:rPr lang="de-AT" dirty="0" smtClean="0">
                <a:solidFill>
                  <a:srgbClr val="0070C0"/>
                </a:solidFill>
              </a:rPr>
              <a:t> </a:t>
            </a:r>
            <a:r>
              <a:rPr lang="de-AT" dirty="0" err="1" smtClean="0">
                <a:solidFill>
                  <a:srgbClr val="0070C0"/>
                </a:solidFill>
              </a:rPr>
              <a:t>the</a:t>
            </a:r>
            <a:r>
              <a:rPr lang="de-AT" dirty="0" smtClean="0">
                <a:solidFill>
                  <a:srgbClr val="0070C0"/>
                </a:solidFill>
              </a:rPr>
              <a:t> </a:t>
            </a:r>
            <a:r>
              <a:rPr lang="de-AT" dirty="0" err="1" smtClean="0">
                <a:solidFill>
                  <a:srgbClr val="0070C0"/>
                </a:solidFill>
              </a:rPr>
              <a:t>remaining</a:t>
            </a:r>
            <a:r>
              <a:rPr lang="de-AT" dirty="0" smtClean="0">
                <a:solidFill>
                  <a:srgbClr val="0070C0"/>
                </a:solidFill>
              </a:rPr>
              <a:t> </a:t>
            </a:r>
            <a:r>
              <a:rPr lang="de-AT" dirty="0" err="1" smtClean="0">
                <a:solidFill>
                  <a:srgbClr val="0070C0"/>
                </a:solidFill>
              </a:rPr>
              <a:t>columns</a:t>
            </a:r>
            <a:r>
              <a:rPr lang="de-AT" dirty="0" smtClean="0">
                <a:solidFill>
                  <a:srgbClr val="0070C0"/>
                </a:solidFill>
              </a:rPr>
              <a:t>.</a:t>
            </a:r>
            <a:endParaRPr lang="de-AT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8400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QM – </a:t>
            </a:r>
            <a:r>
              <a:rPr lang="de-AT" dirty="0" err="1"/>
              <a:t>Example</a:t>
            </a:r>
            <a:r>
              <a:rPr lang="de-AT" dirty="0"/>
              <a:t> </a:t>
            </a:r>
            <a:r>
              <a:rPr lang="de-AT" dirty="0" smtClean="0"/>
              <a:t>6: </a:t>
            </a:r>
            <a:r>
              <a:rPr lang="de-AT" dirty="0"/>
              <a:t>Multiple Solutions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smtClean="0"/>
              <a:t>Digitale Integrierte Schaltungen 384.086, </a:t>
            </a:r>
            <a:r>
              <a:rPr lang="en-US" smtClean="0"/>
              <a:t>Axel Jantsch</a:t>
            </a:r>
            <a:endParaRPr lang="de-DE" dirty="0"/>
          </a:p>
        </p:txBody>
      </p:sp>
      <p:sp>
        <p:nvSpPr>
          <p:cNvPr id="6" name="TextBox 5"/>
          <p:cNvSpPr txBox="1"/>
          <p:nvPr/>
        </p:nvSpPr>
        <p:spPr>
          <a:xfrm>
            <a:off x="2429975" y="980728"/>
            <a:ext cx="36710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400" dirty="0" smtClean="0"/>
              <a:t>Prime </a:t>
            </a:r>
            <a:r>
              <a:rPr lang="de-AT" sz="2400" dirty="0" err="1" smtClean="0"/>
              <a:t>Implicant</a:t>
            </a:r>
            <a:r>
              <a:rPr lang="de-AT" sz="2400" dirty="0" smtClean="0"/>
              <a:t> Cover Table</a:t>
            </a:r>
            <a:endParaRPr lang="de-AT" sz="24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2121035"/>
              </p:ext>
            </p:extLst>
          </p:nvPr>
        </p:nvGraphicFramePr>
        <p:xfrm>
          <a:off x="683569" y="2060848"/>
          <a:ext cx="7056783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98777"/>
                <a:gridCol w="793510"/>
                <a:gridCol w="864096"/>
                <a:gridCol w="936104"/>
                <a:gridCol w="1008112"/>
                <a:gridCol w="914279"/>
                <a:gridCol w="741905"/>
              </a:tblGrid>
              <a:tr h="370840"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smtClean="0"/>
                        <a:t>m4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smtClean="0"/>
                        <a:t>m8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smtClean="0"/>
                        <a:t>m10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smtClean="0"/>
                        <a:t>m11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smtClean="0"/>
                        <a:t>m12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smtClean="0"/>
                        <a:t>m15</a:t>
                      </a:r>
                      <a:endParaRPr lang="de-A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AT" dirty="0" smtClean="0"/>
                        <a:t>m(4,12) *</a:t>
                      </a:r>
                      <a:endParaRPr lang="de-AT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smtClean="0"/>
                        <a:t>X</a:t>
                      </a:r>
                      <a:endParaRPr lang="de-AT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AT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AT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AT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smtClean="0"/>
                        <a:t>X</a:t>
                      </a:r>
                      <a:endParaRPr lang="de-AT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AT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AT" dirty="0" smtClean="0"/>
                        <a:t>m(8,9,10,11)</a:t>
                      </a:r>
                      <a:endParaRPr lang="de-AT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AT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smtClean="0"/>
                        <a:t>X</a:t>
                      </a:r>
                      <a:endParaRPr lang="de-AT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smtClean="0"/>
                        <a:t>X</a:t>
                      </a:r>
                      <a:endParaRPr lang="de-AT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smtClean="0"/>
                        <a:t>X</a:t>
                      </a:r>
                      <a:endParaRPr lang="de-AT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AT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AT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dirty="0" smtClean="0"/>
                        <a:t>m(8,10,12,14)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smtClean="0"/>
                        <a:t>X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smtClean="0"/>
                        <a:t>X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A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smtClean="0"/>
                        <a:t>X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A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dirty="0" smtClean="0"/>
                        <a:t>m(10,11,14,15) *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AT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AT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smtClean="0"/>
                        <a:t>X</a:t>
                      </a:r>
                      <a:endParaRPr lang="de-AT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smtClean="0"/>
                        <a:t>X</a:t>
                      </a:r>
                      <a:endParaRPr lang="de-AT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AT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smtClean="0"/>
                        <a:t>X</a:t>
                      </a:r>
                      <a:endParaRPr lang="de-AT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5563" y="4364335"/>
            <a:ext cx="3952875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064" y="5733256"/>
            <a:ext cx="9229725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045395" y="4407495"/>
            <a:ext cx="15501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400" dirty="0" err="1" smtClean="0"/>
              <a:t>Optimized</a:t>
            </a:r>
            <a:r>
              <a:rPr lang="de-AT" sz="2400" dirty="0" smtClean="0"/>
              <a:t>:</a:t>
            </a:r>
            <a:endParaRPr lang="de-AT" sz="2400" dirty="0"/>
          </a:p>
        </p:txBody>
      </p:sp>
      <p:sp>
        <p:nvSpPr>
          <p:cNvPr id="23" name="TextBox 22"/>
          <p:cNvSpPr txBox="1"/>
          <p:nvPr/>
        </p:nvSpPr>
        <p:spPr>
          <a:xfrm>
            <a:off x="0" y="5354853"/>
            <a:ext cx="12426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400" dirty="0" smtClean="0"/>
              <a:t>Original:</a:t>
            </a:r>
            <a:endParaRPr lang="de-AT" sz="2400" dirty="0"/>
          </a:p>
        </p:txBody>
      </p:sp>
    </p:spTree>
    <p:extLst>
      <p:ext uri="{BB962C8B-B14F-4D97-AF65-F5344CB8AC3E}">
        <p14:creationId xmlns:p14="http://schemas.microsoft.com/office/powerpoint/2010/main" val="1721585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QM – </a:t>
            </a:r>
            <a:r>
              <a:rPr lang="de-AT" dirty="0" err="1"/>
              <a:t>Example</a:t>
            </a:r>
            <a:r>
              <a:rPr lang="de-AT" dirty="0"/>
              <a:t> </a:t>
            </a:r>
            <a:r>
              <a:rPr lang="de-AT" dirty="0" smtClean="0"/>
              <a:t>7: </a:t>
            </a:r>
            <a:r>
              <a:rPr lang="de-AT" dirty="0"/>
              <a:t>Multiple Solutions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smtClean="0"/>
              <a:t>Digitale Integrierte Schaltungen 384.086, </a:t>
            </a:r>
            <a:r>
              <a:rPr lang="en-US" smtClean="0"/>
              <a:t>Axel Jantsch</a:t>
            </a:r>
            <a:endParaRPr lang="de-DE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half" idx="17"/>
            <p:extLst>
              <p:ext uri="{D42A27DB-BD31-4B8C-83A1-F6EECF244321}">
                <p14:modId xmlns:p14="http://schemas.microsoft.com/office/powerpoint/2010/main" val="1555272247"/>
              </p:ext>
            </p:extLst>
          </p:nvPr>
        </p:nvGraphicFramePr>
        <p:xfrm>
          <a:off x="2195736" y="1340768"/>
          <a:ext cx="3958656" cy="4114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9664"/>
                <a:gridCol w="989664"/>
                <a:gridCol w="989664"/>
                <a:gridCol w="98966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sz="2400" dirty="0" smtClean="0"/>
                        <a:t>A</a:t>
                      </a:r>
                      <a:endParaRPr lang="de-AT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2400" dirty="0" smtClean="0"/>
                        <a:t>B</a:t>
                      </a:r>
                      <a:endParaRPr lang="de-AT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2400" dirty="0" smtClean="0"/>
                        <a:t>C</a:t>
                      </a:r>
                      <a:endParaRPr lang="de-AT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2400" dirty="0" smtClean="0"/>
                        <a:t>Y</a:t>
                      </a:r>
                      <a:endParaRPr lang="de-AT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  <a:alpha val="96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sz="2400" dirty="0" smtClean="0"/>
                        <a:t>0</a:t>
                      </a:r>
                      <a:endParaRPr lang="de-AT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2400" dirty="0" smtClean="0"/>
                        <a:t>0</a:t>
                      </a:r>
                      <a:endParaRPr lang="de-AT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2400" dirty="0" smtClean="0"/>
                        <a:t>0</a:t>
                      </a:r>
                      <a:endParaRPr lang="de-AT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2400" dirty="0" smtClean="0"/>
                        <a:t>1</a:t>
                      </a:r>
                      <a:endParaRPr lang="de-AT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  <a:alpha val="96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sz="2400" dirty="0" smtClean="0"/>
                        <a:t>0</a:t>
                      </a:r>
                      <a:endParaRPr lang="de-AT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2400" dirty="0" smtClean="0"/>
                        <a:t>0</a:t>
                      </a:r>
                      <a:endParaRPr lang="de-AT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2400" dirty="0" smtClean="0"/>
                        <a:t>1</a:t>
                      </a:r>
                      <a:endParaRPr lang="de-AT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2400" dirty="0" smtClean="0"/>
                        <a:t>0</a:t>
                      </a:r>
                      <a:endParaRPr lang="de-AT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  <a:alpha val="96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sz="2400" dirty="0" smtClean="0"/>
                        <a:t>0</a:t>
                      </a:r>
                      <a:endParaRPr lang="de-AT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2400" dirty="0" smtClean="0"/>
                        <a:t>1</a:t>
                      </a:r>
                      <a:endParaRPr lang="de-AT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2400" dirty="0" smtClean="0"/>
                        <a:t>0</a:t>
                      </a:r>
                      <a:endParaRPr lang="de-AT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2400" dirty="0" smtClean="0"/>
                        <a:t>1</a:t>
                      </a:r>
                      <a:endParaRPr lang="de-AT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  <a:alpha val="96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sz="2400" dirty="0" smtClean="0"/>
                        <a:t>0</a:t>
                      </a:r>
                      <a:endParaRPr lang="de-AT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2400" dirty="0" smtClean="0"/>
                        <a:t>1</a:t>
                      </a:r>
                      <a:endParaRPr lang="de-AT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2400" dirty="0" smtClean="0"/>
                        <a:t>1</a:t>
                      </a:r>
                      <a:endParaRPr lang="de-AT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2400" dirty="0" smtClean="0"/>
                        <a:t>1</a:t>
                      </a:r>
                      <a:endParaRPr lang="de-AT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  <a:alpha val="96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sz="2400" dirty="0" smtClean="0"/>
                        <a:t>1</a:t>
                      </a:r>
                      <a:endParaRPr lang="de-AT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2400" dirty="0" smtClean="0"/>
                        <a:t>0</a:t>
                      </a:r>
                      <a:endParaRPr lang="de-AT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2400" dirty="0" smtClean="0"/>
                        <a:t>0</a:t>
                      </a:r>
                      <a:endParaRPr lang="de-AT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2400" dirty="0" smtClean="0"/>
                        <a:t>1</a:t>
                      </a:r>
                      <a:endParaRPr lang="de-AT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  <a:alpha val="96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sz="2400" dirty="0" smtClean="0"/>
                        <a:t>1</a:t>
                      </a:r>
                      <a:endParaRPr lang="de-AT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2400" dirty="0" smtClean="0"/>
                        <a:t>0</a:t>
                      </a:r>
                      <a:endParaRPr lang="de-AT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2400" dirty="0" smtClean="0"/>
                        <a:t>1</a:t>
                      </a:r>
                      <a:endParaRPr lang="de-AT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2400" dirty="0" smtClean="0"/>
                        <a:t>1</a:t>
                      </a:r>
                      <a:endParaRPr lang="de-AT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  <a:alpha val="96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sz="2400" dirty="0" smtClean="0"/>
                        <a:t>1</a:t>
                      </a:r>
                      <a:endParaRPr lang="de-AT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2400" dirty="0" smtClean="0"/>
                        <a:t>1</a:t>
                      </a:r>
                      <a:endParaRPr lang="de-AT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2400" dirty="0" smtClean="0"/>
                        <a:t>0</a:t>
                      </a:r>
                      <a:endParaRPr lang="de-AT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2400" dirty="0" smtClean="0"/>
                        <a:t>0</a:t>
                      </a:r>
                      <a:endParaRPr lang="de-AT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  <a:alpha val="96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sz="2400" dirty="0" smtClean="0"/>
                        <a:t>1</a:t>
                      </a:r>
                      <a:endParaRPr lang="de-AT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2400" dirty="0" smtClean="0"/>
                        <a:t>1</a:t>
                      </a:r>
                      <a:endParaRPr lang="de-AT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2400" dirty="0" smtClean="0"/>
                        <a:t>1</a:t>
                      </a:r>
                      <a:endParaRPr lang="de-AT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2400" dirty="0" smtClean="0"/>
                        <a:t>1</a:t>
                      </a:r>
                      <a:endParaRPr lang="de-AT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  <a:alpha val="96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1674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Terminology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smtClean="0"/>
              <a:t>Digitale Integrierte Schaltungen 384.086, </a:t>
            </a:r>
            <a:r>
              <a:rPr lang="en-US" smtClean="0"/>
              <a:t>Axel Jantsch</a:t>
            </a:r>
            <a:endParaRPr lang="de-DE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95536" y="1402432"/>
            <a:ext cx="7772400" cy="4762872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SzPct val="110000"/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SzPct val="12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SzPct val="120000"/>
              <a:buFont typeface="Symbol" pitchFamily="18" charset="2"/>
              <a:buChar char="-"/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altLang="en-US" dirty="0" smtClean="0">
                <a:solidFill>
                  <a:srgbClr val="C00000"/>
                </a:solidFill>
              </a:rPr>
              <a:t>Literals</a:t>
            </a:r>
            <a:r>
              <a:rPr lang="en-GB" altLang="en-US" dirty="0" smtClean="0"/>
              <a:t>: variables, </a:t>
            </a:r>
            <a:r>
              <a:rPr lang="en-GB" altLang="en-US" dirty="0" err="1" smtClean="0"/>
              <a:t>uncomplemented</a:t>
            </a:r>
            <a:r>
              <a:rPr lang="en-GB" altLang="en-US" dirty="0" smtClean="0"/>
              <a:t> and complemented</a:t>
            </a:r>
          </a:p>
          <a:p>
            <a:r>
              <a:rPr lang="en-GB" altLang="en-US" dirty="0" err="1" smtClean="0">
                <a:solidFill>
                  <a:srgbClr val="C00000"/>
                </a:solidFill>
              </a:rPr>
              <a:t>Minterm</a:t>
            </a:r>
            <a:r>
              <a:rPr lang="en-GB" altLang="en-US" dirty="0" smtClean="0">
                <a:solidFill>
                  <a:srgbClr val="C00000"/>
                </a:solidFill>
              </a:rPr>
              <a:t>, </a:t>
            </a:r>
            <a:r>
              <a:rPr lang="en-GB" altLang="en-US" dirty="0" err="1" smtClean="0">
                <a:solidFill>
                  <a:srgbClr val="C00000"/>
                </a:solidFill>
              </a:rPr>
              <a:t>Maxterm</a:t>
            </a:r>
            <a:endParaRPr lang="en-GB" altLang="en-US" dirty="0" smtClean="0">
              <a:solidFill>
                <a:srgbClr val="C00000"/>
              </a:solidFill>
            </a:endParaRPr>
          </a:p>
          <a:p>
            <a:r>
              <a:rPr lang="en-GB" altLang="en-US" dirty="0" err="1" smtClean="0">
                <a:solidFill>
                  <a:srgbClr val="C00000"/>
                </a:solidFill>
              </a:rPr>
              <a:t>Implicant</a:t>
            </a:r>
            <a:r>
              <a:rPr lang="en-GB" altLang="en-US" dirty="0" smtClean="0"/>
              <a:t>: A product term for which f=1</a:t>
            </a:r>
          </a:p>
          <a:p>
            <a:r>
              <a:rPr lang="en-GB" altLang="en-US" dirty="0" smtClean="0">
                <a:solidFill>
                  <a:srgbClr val="C00000"/>
                </a:solidFill>
              </a:rPr>
              <a:t>Prime </a:t>
            </a:r>
            <a:r>
              <a:rPr lang="en-GB" altLang="en-US" dirty="0" err="1" smtClean="0">
                <a:solidFill>
                  <a:srgbClr val="C00000"/>
                </a:solidFill>
              </a:rPr>
              <a:t>implicant</a:t>
            </a:r>
            <a:r>
              <a:rPr lang="en-GB" altLang="en-US" dirty="0" smtClean="0"/>
              <a:t>: An </a:t>
            </a:r>
            <a:r>
              <a:rPr lang="en-GB" altLang="en-US" dirty="0" err="1" smtClean="0"/>
              <a:t>implicant</a:t>
            </a:r>
            <a:r>
              <a:rPr lang="en-GB" altLang="en-US" dirty="0" smtClean="0"/>
              <a:t>, that cannot be reduced</a:t>
            </a:r>
          </a:p>
          <a:p>
            <a:r>
              <a:rPr lang="en-GB" altLang="en-US" dirty="0" smtClean="0">
                <a:solidFill>
                  <a:srgbClr val="C00000"/>
                </a:solidFill>
              </a:rPr>
              <a:t>Essential prime </a:t>
            </a:r>
            <a:r>
              <a:rPr lang="en-GB" altLang="en-US" dirty="0" err="1" smtClean="0">
                <a:solidFill>
                  <a:srgbClr val="C00000"/>
                </a:solidFill>
              </a:rPr>
              <a:t>implicant</a:t>
            </a:r>
            <a:r>
              <a:rPr lang="en-GB" altLang="en-US" dirty="0" smtClean="0"/>
              <a:t>: A prime </a:t>
            </a:r>
            <a:r>
              <a:rPr lang="en-GB" altLang="en-US" dirty="0" err="1" smtClean="0"/>
              <a:t>implicant</a:t>
            </a:r>
            <a:r>
              <a:rPr lang="en-GB" altLang="en-US" dirty="0" smtClean="0"/>
              <a:t>, which is the only prime </a:t>
            </a:r>
            <a:r>
              <a:rPr lang="en-GB" altLang="en-US" dirty="0" err="1" smtClean="0"/>
              <a:t>implicant</a:t>
            </a:r>
            <a:r>
              <a:rPr lang="en-GB" altLang="en-US" dirty="0" smtClean="0"/>
              <a:t> that covers a specific </a:t>
            </a:r>
            <a:r>
              <a:rPr lang="en-GB" altLang="en-US" dirty="0" err="1" smtClean="0"/>
              <a:t>minterm</a:t>
            </a:r>
            <a:endParaRPr lang="en-GB" altLang="en-US" dirty="0" smtClean="0"/>
          </a:p>
          <a:p>
            <a:r>
              <a:rPr lang="en-GB" altLang="en-US" dirty="0" smtClean="0">
                <a:solidFill>
                  <a:srgbClr val="C00000"/>
                </a:solidFill>
              </a:rPr>
              <a:t>Cover</a:t>
            </a:r>
            <a:r>
              <a:rPr lang="en-GB" altLang="en-US" dirty="0" smtClean="0"/>
              <a:t>: A set of </a:t>
            </a:r>
            <a:r>
              <a:rPr lang="en-GB" altLang="en-US" dirty="0" err="1" smtClean="0"/>
              <a:t>implicants</a:t>
            </a:r>
            <a:r>
              <a:rPr lang="en-GB" altLang="en-US" dirty="0" smtClean="0"/>
              <a:t> that account for all valuations for which f=1</a:t>
            </a:r>
          </a:p>
          <a:p>
            <a:r>
              <a:rPr lang="en-GB" altLang="en-US" dirty="0" smtClean="0">
                <a:solidFill>
                  <a:srgbClr val="C00000"/>
                </a:solidFill>
              </a:rPr>
              <a:t>Cost</a:t>
            </a:r>
            <a:r>
              <a:rPr lang="en-GB" altLang="en-US" dirty="0" smtClean="0"/>
              <a:t>: Cost(gate) = 1+ # of inputs</a:t>
            </a:r>
          </a:p>
        </p:txBody>
      </p:sp>
    </p:spTree>
    <p:extLst>
      <p:ext uri="{BB962C8B-B14F-4D97-AF65-F5344CB8AC3E}">
        <p14:creationId xmlns:p14="http://schemas.microsoft.com/office/powerpoint/2010/main" val="99404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val 14"/>
          <p:cNvSpPr/>
          <p:nvPr/>
        </p:nvSpPr>
        <p:spPr bwMode="auto">
          <a:xfrm>
            <a:off x="4311370" y="4381572"/>
            <a:ext cx="2880320" cy="43204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accent2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de-AT" sz="2000" dirty="0" err="1" smtClean="0">
              <a:latin typeface="+mn-lt"/>
              <a:cs typeface="+mn-cs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2843808" y="4005064"/>
            <a:ext cx="2880320" cy="43204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accent2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de-AT" sz="2000" dirty="0" err="1" smtClean="0">
              <a:latin typeface="+mn-lt"/>
              <a:cs typeface="+mn-cs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1835696" y="4005064"/>
            <a:ext cx="504056" cy="72008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accent2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de-AT" sz="2000" dirty="0" err="1" smtClean="0">
              <a:latin typeface="+mn-lt"/>
              <a:cs typeface="+mn-cs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724128" y="2168860"/>
            <a:ext cx="2736304" cy="39604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accent2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de-AT" sz="2000" dirty="0" err="1" smtClean="0">
              <a:latin typeface="+mn-lt"/>
              <a:cs typeface="+mn-cs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7191690" y="2168860"/>
            <a:ext cx="1412758" cy="3960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de-AT" sz="2000" dirty="0" err="1" smtClean="0">
              <a:latin typeface="+mn-lt"/>
              <a:cs typeface="+mn-cs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51520" y="2168860"/>
            <a:ext cx="2016224" cy="39604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accent2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de-AT" sz="2000" dirty="0" err="1" smtClean="0">
              <a:latin typeface="+mn-lt"/>
              <a:cs typeface="+mn-cs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4572000" y="1772816"/>
            <a:ext cx="648072" cy="79208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accent2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de-AT" sz="2000" dirty="0" err="1" smtClean="0">
              <a:latin typeface="+mn-lt"/>
              <a:cs typeface="+mn-cs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1475656" y="1772816"/>
            <a:ext cx="2448272" cy="43204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accent2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de-AT" sz="2000" dirty="0" err="1" smtClean="0"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QM – </a:t>
            </a:r>
            <a:r>
              <a:rPr lang="de-AT" dirty="0" err="1" smtClean="0"/>
              <a:t>Example</a:t>
            </a:r>
            <a:r>
              <a:rPr lang="de-AT" dirty="0" smtClean="0"/>
              <a:t> 7: Multiple Solutions</a:t>
            </a:r>
            <a:endParaRPr lang="de-A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smtClean="0"/>
              <a:t>Digitale Integrierte Schaltungen 384.086, </a:t>
            </a:r>
            <a:r>
              <a:rPr lang="en-US" smtClean="0"/>
              <a:t>Axel Jantsch</a:t>
            </a:r>
            <a:endParaRPr lang="de-DE" dirty="0"/>
          </a:p>
        </p:txBody>
      </p:sp>
      <p:graphicFrame>
        <p:nvGraphicFramePr>
          <p:cNvPr id="6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53869700"/>
              </p:ext>
            </p:extLst>
          </p:nvPr>
        </p:nvGraphicFramePr>
        <p:xfrm>
          <a:off x="1259632" y="1412776"/>
          <a:ext cx="6560344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19783"/>
                <a:gridCol w="1368152"/>
                <a:gridCol w="1512168"/>
                <a:gridCol w="1517737"/>
                <a:gridCol w="642504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de-AT" i="1" dirty="0" smtClean="0"/>
                        <a:t>¬ C</a:t>
                      </a:r>
                      <a:endParaRPr lang="de-AT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de-AT" i="1" dirty="0" smtClean="0"/>
                        <a:t>C</a:t>
                      </a:r>
                      <a:endParaRPr lang="de-AT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 smtClean="0"/>
                        <a:t>1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smtClean="0"/>
                        <a:t>1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smtClean="0"/>
                        <a:t>1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smtClean="0"/>
                        <a:t>0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i="1" dirty="0" smtClean="0"/>
                        <a:t>¬ B</a:t>
                      </a:r>
                      <a:endParaRPr lang="de-AT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 smtClean="0"/>
                        <a:t>1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smtClean="0"/>
                        <a:t>0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smtClean="0"/>
                        <a:t>1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smtClean="0"/>
                        <a:t>1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i="1" dirty="0" smtClean="0"/>
                        <a:t>B</a:t>
                      </a:r>
                      <a:endParaRPr lang="de-AT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i="1" dirty="0" smtClean="0"/>
                        <a:t>¬ A</a:t>
                      </a:r>
                      <a:endParaRPr lang="de-AT" i="1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de-AT" i="1" dirty="0" smtClean="0"/>
                        <a:t>A</a:t>
                      </a:r>
                      <a:endParaRPr lang="de-AT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i="1" dirty="0" smtClean="0"/>
                        <a:t>¬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 bwMode="auto">
          <a:xfrm>
            <a:off x="107504" y="2168860"/>
            <a:ext cx="1152128" cy="3960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de-AT" sz="2000" dirty="0" err="1" smtClean="0">
              <a:latin typeface="+mn-lt"/>
              <a:cs typeface="+mn-cs"/>
            </a:endParaRPr>
          </a:p>
        </p:txBody>
      </p:sp>
      <p:graphicFrame>
        <p:nvGraphicFramePr>
          <p:cNvPr id="13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17310026"/>
              </p:ext>
            </p:extLst>
          </p:nvPr>
        </p:nvGraphicFramePr>
        <p:xfrm>
          <a:off x="1291828" y="3645024"/>
          <a:ext cx="6560344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19783"/>
                <a:gridCol w="1368152"/>
                <a:gridCol w="1512168"/>
                <a:gridCol w="1517737"/>
                <a:gridCol w="642504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de-AT" i="1" dirty="0" smtClean="0"/>
                        <a:t>¬ C</a:t>
                      </a:r>
                      <a:endParaRPr lang="de-AT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de-AT" i="1" dirty="0" smtClean="0"/>
                        <a:t>C</a:t>
                      </a:r>
                      <a:endParaRPr lang="de-AT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 smtClean="0"/>
                        <a:t>1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smtClean="0"/>
                        <a:t>1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smtClean="0"/>
                        <a:t>1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smtClean="0"/>
                        <a:t>0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i="1" dirty="0" smtClean="0"/>
                        <a:t>¬ B</a:t>
                      </a:r>
                      <a:endParaRPr lang="de-AT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 smtClean="0"/>
                        <a:t>1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smtClean="0"/>
                        <a:t>0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smtClean="0"/>
                        <a:t>1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smtClean="0"/>
                        <a:t>1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i="1" dirty="0" smtClean="0"/>
                        <a:t>B</a:t>
                      </a:r>
                      <a:endParaRPr lang="de-AT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i="1" dirty="0" smtClean="0"/>
                        <a:t>¬ A</a:t>
                      </a:r>
                      <a:endParaRPr lang="de-AT" i="1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de-AT" i="1" dirty="0" smtClean="0"/>
                        <a:t>A</a:t>
                      </a:r>
                      <a:endParaRPr lang="de-AT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i="1" dirty="0" smtClean="0"/>
                        <a:t>¬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6006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QM – </a:t>
            </a:r>
            <a:r>
              <a:rPr lang="de-AT" dirty="0" err="1" smtClean="0"/>
              <a:t>Example</a:t>
            </a:r>
            <a:r>
              <a:rPr lang="de-AT" dirty="0" smtClean="0"/>
              <a:t> 7: Multiple Solutions</a:t>
            </a:r>
            <a:endParaRPr lang="de-AT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150962"/>
            <a:ext cx="8553450" cy="508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reeform 3"/>
          <p:cNvSpPr/>
          <p:nvPr/>
        </p:nvSpPr>
        <p:spPr bwMode="auto">
          <a:xfrm>
            <a:off x="5378946" y="1844824"/>
            <a:ext cx="273174" cy="372888"/>
          </a:xfrm>
          <a:custGeom>
            <a:avLst/>
            <a:gdLst>
              <a:gd name="connsiteX0" fmla="*/ 0 w 334000"/>
              <a:gd name="connsiteY0" fmla="*/ 0 h 466725"/>
              <a:gd name="connsiteX1" fmla="*/ 333375 w 334000"/>
              <a:gd name="connsiteY1" fmla="*/ 257175 h 466725"/>
              <a:gd name="connsiteX2" fmla="*/ 66675 w 334000"/>
              <a:gd name="connsiteY2" fmla="*/ 466725 h 466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4000" h="466725">
                <a:moveTo>
                  <a:pt x="0" y="0"/>
                </a:moveTo>
                <a:cubicBezTo>
                  <a:pt x="161131" y="89694"/>
                  <a:pt x="322263" y="179388"/>
                  <a:pt x="333375" y="257175"/>
                </a:cubicBezTo>
                <a:cubicBezTo>
                  <a:pt x="344488" y="334963"/>
                  <a:pt x="205581" y="400844"/>
                  <a:pt x="66675" y="466725"/>
                </a:cubicBezTo>
              </a:path>
            </a:pathLst>
          </a:custGeom>
          <a:noFill/>
          <a:ln w="38100">
            <a:solidFill>
              <a:srgbClr val="FF0000"/>
            </a:solidFill>
            <a:miter lim="800000"/>
            <a:headEnd type="arrow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5" name="Freeform 4"/>
          <p:cNvSpPr/>
          <p:nvPr/>
        </p:nvSpPr>
        <p:spPr bwMode="auto">
          <a:xfrm>
            <a:off x="5724128" y="1844824"/>
            <a:ext cx="273174" cy="792088"/>
          </a:xfrm>
          <a:custGeom>
            <a:avLst/>
            <a:gdLst>
              <a:gd name="connsiteX0" fmla="*/ 0 w 334000"/>
              <a:gd name="connsiteY0" fmla="*/ 0 h 466725"/>
              <a:gd name="connsiteX1" fmla="*/ 333375 w 334000"/>
              <a:gd name="connsiteY1" fmla="*/ 257175 h 466725"/>
              <a:gd name="connsiteX2" fmla="*/ 66675 w 334000"/>
              <a:gd name="connsiteY2" fmla="*/ 466725 h 466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4000" h="466725">
                <a:moveTo>
                  <a:pt x="0" y="0"/>
                </a:moveTo>
                <a:cubicBezTo>
                  <a:pt x="161131" y="89694"/>
                  <a:pt x="322263" y="179388"/>
                  <a:pt x="333375" y="257175"/>
                </a:cubicBezTo>
                <a:cubicBezTo>
                  <a:pt x="344488" y="334963"/>
                  <a:pt x="205581" y="400844"/>
                  <a:pt x="66675" y="466725"/>
                </a:cubicBezTo>
              </a:path>
            </a:pathLst>
          </a:custGeom>
          <a:noFill/>
          <a:ln w="38100">
            <a:solidFill>
              <a:srgbClr val="FF0000"/>
            </a:solidFill>
            <a:miter lim="800000"/>
            <a:headEnd type="arrow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6" name="Freeform 5"/>
          <p:cNvSpPr/>
          <p:nvPr/>
        </p:nvSpPr>
        <p:spPr bwMode="auto">
          <a:xfrm>
            <a:off x="5436096" y="2276872"/>
            <a:ext cx="273174" cy="792088"/>
          </a:xfrm>
          <a:custGeom>
            <a:avLst/>
            <a:gdLst>
              <a:gd name="connsiteX0" fmla="*/ 0 w 334000"/>
              <a:gd name="connsiteY0" fmla="*/ 0 h 466725"/>
              <a:gd name="connsiteX1" fmla="*/ 333375 w 334000"/>
              <a:gd name="connsiteY1" fmla="*/ 257175 h 466725"/>
              <a:gd name="connsiteX2" fmla="*/ 66675 w 334000"/>
              <a:gd name="connsiteY2" fmla="*/ 466725 h 466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4000" h="466725">
                <a:moveTo>
                  <a:pt x="0" y="0"/>
                </a:moveTo>
                <a:cubicBezTo>
                  <a:pt x="161131" y="89694"/>
                  <a:pt x="322263" y="179388"/>
                  <a:pt x="333375" y="257175"/>
                </a:cubicBezTo>
                <a:cubicBezTo>
                  <a:pt x="344488" y="334963"/>
                  <a:pt x="205581" y="400844"/>
                  <a:pt x="66675" y="466725"/>
                </a:cubicBezTo>
              </a:path>
            </a:pathLst>
          </a:custGeom>
          <a:noFill/>
          <a:ln w="38100">
            <a:solidFill>
              <a:srgbClr val="FF0000"/>
            </a:solidFill>
            <a:miter lim="800000"/>
            <a:headEnd type="arrow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7" name="Freeform 6"/>
          <p:cNvSpPr/>
          <p:nvPr/>
        </p:nvSpPr>
        <p:spPr bwMode="auto">
          <a:xfrm>
            <a:off x="6027018" y="2564904"/>
            <a:ext cx="273174" cy="792088"/>
          </a:xfrm>
          <a:custGeom>
            <a:avLst/>
            <a:gdLst>
              <a:gd name="connsiteX0" fmla="*/ 0 w 334000"/>
              <a:gd name="connsiteY0" fmla="*/ 0 h 466725"/>
              <a:gd name="connsiteX1" fmla="*/ 333375 w 334000"/>
              <a:gd name="connsiteY1" fmla="*/ 257175 h 466725"/>
              <a:gd name="connsiteX2" fmla="*/ 66675 w 334000"/>
              <a:gd name="connsiteY2" fmla="*/ 466725 h 466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4000" h="466725">
                <a:moveTo>
                  <a:pt x="0" y="0"/>
                </a:moveTo>
                <a:cubicBezTo>
                  <a:pt x="161131" y="89694"/>
                  <a:pt x="322263" y="179388"/>
                  <a:pt x="333375" y="257175"/>
                </a:cubicBezTo>
                <a:cubicBezTo>
                  <a:pt x="344488" y="334963"/>
                  <a:pt x="205581" y="400844"/>
                  <a:pt x="66675" y="466725"/>
                </a:cubicBezTo>
              </a:path>
            </a:pathLst>
          </a:custGeom>
          <a:noFill/>
          <a:ln w="38100">
            <a:solidFill>
              <a:srgbClr val="FF0000"/>
            </a:solidFill>
            <a:miter lim="800000"/>
            <a:headEnd type="arrow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8" name="Freeform 7"/>
          <p:cNvSpPr/>
          <p:nvPr/>
        </p:nvSpPr>
        <p:spPr bwMode="auto">
          <a:xfrm>
            <a:off x="5666978" y="2996952"/>
            <a:ext cx="273174" cy="792088"/>
          </a:xfrm>
          <a:custGeom>
            <a:avLst/>
            <a:gdLst>
              <a:gd name="connsiteX0" fmla="*/ 0 w 334000"/>
              <a:gd name="connsiteY0" fmla="*/ 0 h 466725"/>
              <a:gd name="connsiteX1" fmla="*/ 333375 w 334000"/>
              <a:gd name="connsiteY1" fmla="*/ 257175 h 466725"/>
              <a:gd name="connsiteX2" fmla="*/ 66675 w 334000"/>
              <a:gd name="connsiteY2" fmla="*/ 466725 h 466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4000" h="466725">
                <a:moveTo>
                  <a:pt x="0" y="0"/>
                </a:moveTo>
                <a:cubicBezTo>
                  <a:pt x="161131" y="89694"/>
                  <a:pt x="322263" y="179388"/>
                  <a:pt x="333375" y="257175"/>
                </a:cubicBezTo>
                <a:cubicBezTo>
                  <a:pt x="344488" y="334963"/>
                  <a:pt x="205581" y="400844"/>
                  <a:pt x="66675" y="466725"/>
                </a:cubicBezTo>
              </a:path>
            </a:pathLst>
          </a:custGeom>
          <a:noFill/>
          <a:ln w="38100">
            <a:solidFill>
              <a:srgbClr val="FF0000"/>
            </a:solidFill>
            <a:miter lim="800000"/>
            <a:headEnd type="arrow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9" name="Freeform 8"/>
          <p:cNvSpPr/>
          <p:nvPr/>
        </p:nvSpPr>
        <p:spPr bwMode="auto">
          <a:xfrm>
            <a:off x="5450954" y="3298093"/>
            <a:ext cx="273174" cy="490947"/>
          </a:xfrm>
          <a:custGeom>
            <a:avLst/>
            <a:gdLst>
              <a:gd name="connsiteX0" fmla="*/ 0 w 334000"/>
              <a:gd name="connsiteY0" fmla="*/ 0 h 466725"/>
              <a:gd name="connsiteX1" fmla="*/ 333375 w 334000"/>
              <a:gd name="connsiteY1" fmla="*/ 257175 h 466725"/>
              <a:gd name="connsiteX2" fmla="*/ 66675 w 334000"/>
              <a:gd name="connsiteY2" fmla="*/ 466725 h 466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4000" h="466725">
                <a:moveTo>
                  <a:pt x="0" y="0"/>
                </a:moveTo>
                <a:cubicBezTo>
                  <a:pt x="161131" y="89694"/>
                  <a:pt x="322263" y="179388"/>
                  <a:pt x="333375" y="257175"/>
                </a:cubicBezTo>
                <a:cubicBezTo>
                  <a:pt x="344488" y="334963"/>
                  <a:pt x="205581" y="400844"/>
                  <a:pt x="66675" y="466725"/>
                </a:cubicBezTo>
              </a:path>
            </a:pathLst>
          </a:custGeom>
          <a:noFill/>
          <a:ln w="38100">
            <a:solidFill>
              <a:srgbClr val="FF0000"/>
            </a:solidFill>
            <a:miter lim="800000"/>
            <a:headEnd type="arrow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79040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QM – </a:t>
            </a:r>
            <a:r>
              <a:rPr lang="de-AT" dirty="0" err="1" smtClean="0"/>
              <a:t>Example</a:t>
            </a:r>
            <a:r>
              <a:rPr lang="de-AT" dirty="0" smtClean="0"/>
              <a:t> 7: Multiple Solutions</a:t>
            </a:r>
            <a:endParaRPr lang="de-AT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4975" y="1052736"/>
            <a:ext cx="5734050" cy="278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7442" y="4449663"/>
            <a:ext cx="4552950" cy="157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51520" y="4437112"/>
            <a:ext cx="32592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400" dirty="0" err="1" smtClean="0"/>
              <a:t>Some</a:t>
            </a:r>
            <a:r>
              <a:rPr lang="de-AT" sz="2400" dirty="0" smtClean="0"/>
              <a:t> </a:t>
            </a:r>
            <a:r>
              <a:rPr lang="de-AT" sz="2400" dirty="0" err="1" smtClean="0"/>
              <a:t>possible</a:t>
            </a:r>
            <a:r>
              <a:rPr lang="de-AT" sz="2400" dirty="0" smtClean="0"/>
              <a:t> </a:t>
            </a:r>
            <a:r>
              <a:rPr lang="de-AT" sz="2400" dirty="0" err="1" smtClean="0"/>
              <a:t>solutions</a:t>
            </a:r>
            <a:r>
              <a:rPr lang="de-AT" sz="2400" dirty="0" smtClean="0"/>
              <a:t>:</a:t>
            </a:r>
            <a:endParaRPr lang="de-AT" sz="2400" dirty="0"/>
          </a:p>
        </p:txBody>
      </p:sp>
      <p:sp>
        <p:nvSpPr>
          <p:cNvPr id="7" name="Oval 6"/>
          <p:cNvSpPr/>
          <p:nvPr/>
        </p:nvSpPr>
        <p:spPr bwMode="auto">
          <a:xfrm>
            <a:off x="2771800" y="1448780"/>
            <a:ext cx="1512168" cy="468052"/>
          </a:xfrm>
          <a:prstGeom prst="ellipse">
            <a:avLst/>
          </a:prstGeom>
          <a:solidFill>
            <a:srgbClr val="D7E4BD">
              <a:alpha val="50196"/>
            </a:srgbClr>
          </a:solidFill>
          <a:ln w="25400">
            <a:solidFill>
              <a:schemeClr val="accent3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de-AT" sz="2000" dirty="0" err="1" smtClean="0">
              <a:latin typeface="+mn-lt"/>
              <a:cs typeface="+mn-cs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5067833" y="2564904"/>
            <a:ext cx="1512168" cy="468052"/>
          </a:xfrm>
          <a:prstGeom prst="ellipse">
            <a:avLst/>
          </a:prstGeom>
          <a:solidFill>
            <a:srgbClr val="D7E4BD">
              <a:alpha val="50196"/>
            </a:srgbClr>
          </a:solidFill>
          <a:ln w="25400">
            <a:solidFill>
              <a:schemeClr val="accent3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de-AT" sz="2000" dirty="0" err="1" smtClean="0">
              <a:latin typeface="+mn-lt"/>
              <a:cs typeface="+mn-cs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4139951" y="2984319"/>
            <a:ext cx="3299073" cy="468052"/>
          </a:xfrm>
          <a:prstGeom prst="ellipse">
            <a:avLst/>
          </a:prstGeom>
          <a:solidFill>
            <a:srgbClr val="D7E4BD">
              <a:alpha val="50196"/>
            </a:srgbClr>
          </a:solidFill>
          <a:ln w="25400">
            <a:solidFill>
              <a:schemeClr val="accent3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de-AT" sz="2000" dirty="0" err="1" smtClean="0">
              <a:latin typeface="+mn-lt"/>
              <a:cs typeface="+mn-cs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555777" y="5001449"/>
            <a:ext cx="4868348" cy="468052"/>
          </a:xfrm>
          <a:prstGeom prst="ellipse">
            <a:avLst/>
          </a:prstGeom>
          <a:solidFill>
            <a:srgbClr val="D7E4BD">
              <a:alpha val="50196"/>
            </a:srgbClr>
          </a:solidFill>
          <a:ln w="25400">
            <a:solidFill>
              <a:schemeClr val="accent3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de-AT" sz="2000" dirty="0" err="1" smtClean="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65414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 animBg="1"/>
      <p:bldP spid="8" grpId="0" animBg="1"/>
      <p:bldP spid="9" grpId="0" animBg="1"/>
      <p:bldP spid="1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el 1"/>
          <p:cNvSpPr>
            <a:spLocks noGrp="1"/>
          </p:cNvSpPr>
          <p:nvPr>
            <p:ph type="title"/>
          </p:nvPr>
        </p:nvSpPr>
        <p:spPr>
          <a:xfrm>
            <a:off x="623888" y="555308"/>
            <a:ext cx="7886700" cy="997367"/>
          </a:xfrm>
        </p:spPr>
        <p:txBody>
          <a:bodyPr/>
          <a:lstStyle/>
          <a:p>
            <a:r>
              <a:rPr lang="de-AT" altLang="en-US" dirty="0" smtClean="0"/>
              <a:t>Minimal Cover</a:t>
            </a:r>
            <a:endParaRPr lang="en-GB" altLang="en-US" dirty="0" smtClean="0"/>
          </a:p>
        </p:txBody>
      </p:sp>
      <p:sp>
        <p:nvSpPr>
          <p:cNvPr id="71683" name="Textplatzhalter 2"/>
          <p:cNvSpPr>
            <a:spLocks noGrp="1"/>
          </p:cNvSpPr>
          <p:nvPr>
            <p:ph type="body" idx="1"/>
          </p:nvPr>
        </p:nvSpPr>
        <p:spPr>
          <a:xfrm>
            <a:off x="623888" y="2214413"/>
            <a:ext cx="7886700" cy="2720808"/>
          </a:xfrm>
        </p:spPr>
        <p:txBody>
          <a:bodyPr/>
          <a:lstStyle/>
          <a:p>
            <a:pPr marL="514350" indent="-514350">
              <a:buFont typeface="Times New Roman" panose="02020603050405020304" pitchFamily="18" charset="0"/>
              <a:buAutoNum type="arabicPeriod"/>
            </a:pPr>
            <a:r>
              <a:rPr lang="de-AT" altLang="en-US" sz="2800" dirty="0" err="1"/>
              <a:t>Identification</a:t>
            </a:r>
            <a:r>
              <a:rPr lang="de-AT" altLang="en-US" sz="2800" dirty="0"/>
              <a:t> </a:t>
            </a:r>
            <a:r>
              <a:rPr lang="de-AT" altLang="en-US" sz="2800" dirty="0" err="1"/>
              <a:t>of</a:t>
            </a:r>
            <a:r>
              <a:rPr lang="de-AT" altLang="en-US" sz="2800" dirty="0"/>
              <a:t> Essential </a:t>
            </a:r>
            <a:r>
              <a:rPr lang="de-AT" altLang="en-US" sz="2800" dirty="0" smtClean="0"/>
              <a:t>Primes</a:t>
            </a:r>
          </a:p>
          <a:p>
            <a:pPr marL="514350" indent="-514350">
              <a:buFont typeface="Times New Roman" panose="02020603050405020304" pitchFamily="18" charset="0"/>
              <a:buAutoNum type="arabicPeriod"/>
            </a:pPr>
            <a:r>
              <a:rPr lang="de-AT" altLang="en-US" sz="2800" dirty="0" err="1" smtClean="0"/>
              <a:t>Removing</a:t>
            </a:r>
            <a:r>
              <a:rPr lang="de-AT" altLang="en-US" sz="2800" dirty="0" smtClean="0"/>
              <a:t> essential primes </a:t>
            </a:r>
            <a:r>
              <a:rPr lang="de-AT" altLang="en-US" sz="2800" dirty="0" err="1" smtClean="0"/>
              <a:t>and</a:t>
            </a:r>
            <a:r>
              <a:rPr lang="de-AT" altLang="en-US" sz="2800" dirty="0" smtClean="0"/>
              <a:t> </a:t>
            </a:r>
            <a:r>
              <a:rPr lang="de-AT" altLang="en-US" sz="2800" dirty="0" err="1" smtClean="0"/>
              <a:t>covered</a:t>
            </a:r>
            <a:r>
              <a:rPr lang="de-AT" altLang="en-US" sz="2800" dirty="0" smtClean="0"/>
              <a:t> </a:t>
            </a:r>
            <a:r>
              <a:rPr lang="de-AT" altLang="en-US" sz="2800" dirty="0" err="1" smtClean="0"/>
              <a:t>minterms</a:t>
            </a:r>
            <a:endParaRPr lang="de-AT" altLang="en-US" sz="2800" dirty="0"/>
          </a:p>
          <a:p>
            <a:pPr marL="514350" indent="-514350">
              <a:buFont typeface="Times New Roman" panose="02020603050405020304" pitchFamily="18" charset="0"/>
              <a:buAutoNum type="arabicPeriod"/>
            </a:pPr>
            <a:r>
              <a:rPr lang="de-AT" altLang="en-US" sz="2800" dirty="0" smtClean="0"/>
              <a:t>a) Elimination </a:t>
            </a:r>
            <a:r>
              <a:rPr lang="de-AT" altLang="en-US" sz="2800" dirty="0" err="1"/>
              <a:t>of</a:t>
            </a:r>
            <a:r>
              <a:rPr lang="de-AT" altLang="en-US" sz="2800" dirty="0"/>
              <a:t> </a:t>
            </a:r>
            <a:r>
              <a:rPr lang="de-AT" altLang="en-US" sz="2800" dirty="0" err="1"/>
              <a:t>dominated</a:t>
            </a:r>
            <a:r>
              <a:rPr lang="de-AT" altLang="en-US" sz="2800" dirty="0"/>
              <a:t> </a:t>
            </a:r>
            <a:r>
              <a:rPr lang="de-AT" altLang="en-US" sz="2800" dirty="0" err="1" smtClean="0"/>
              <a:t>rows</a:t>
            </a:r>
            <a:r>
              <a:rPr lang="de-AT" altLang="en-US" sz="2800" dirty="0" smtClean="0"/>
              <a:t> </a:t>
            </a:r>
            <a:br>
              <a:rPr lang="de-AT" altLang="en-US" sz="2800" dirty="0" smtClean="0"/>
            </a:br>
            <a:r>
              <a:rPr lang="de-AT" altLang="en-US" sz="2800" dirty="0" smtClean="0"/>
              <a:t>b) Elimination </a:t>
            </a:r>
            <a:r>
              <a:rPr lang="de-AT" altLang="en-US" sz="2800" dirty="0" err="1" smtClean="0"/>
              <a:t>of</a:t>
            </a:r>
            <a:r>
              <a:rPr lang="de-AT" altLang="en-US" sz="2800" dirty="0" smtClean="0"/>
              <a:t> </a:t>
            </a:r>
            <a:r>
              <a:rPr lang="de-AT" altLang="en-US" sz="2800" dirty="0" err="1" smtClean="0"/>
              <a:t>dominating</a:t>
            </a:r>
            <a:r>
              <a:rPr lang="de-AT" altLang="en-US" sz="2800" dirty="0" smtClean="0"/>
              <a:t> </a:t>
            </a:r>
            <a:r>
              <a:rPr lang="de-AT" altLang="en-US" sz="2800" dirty="0" err="1" smtClean="0"/>
              <a:t>columns</a:t>
            </a:r>
            <a:endParaRPr lang="de-AT" altLang="en-US" sz="2800" dirty="0" smtClean="0"/>
          </a:p>
          <a:p>
            <a:pPr marL="514350" indent="-514350">
              <a:buFont typeface="Times New Roman" panose="02020603050405020304" pitchFamily="18" charset="0"/>
              <a:buAutoNum type="arabicPeriod"/>
            </a:pPr>
            <a:r>
              <a:rPr lang="de-AT" altLang="en-US" sz="2800" dirty="0" err="1" smtClean="0"/>
              <a:t>Selection</a:t>
            </a:r>
            <a:r>
              <a:rPr lang="de-AT" altLang="en-US" sz="2800" dirty="0" smtClean="0"/>
              <a:t> </a:t>
            </a:r>
            <a:r>
              <a:rPr lang="de-AT" altLang="en-US" sz="2800" dirty="0" err="1" smtClean="0"/>
              <a:t>of</a:t>
            </a:r>
            <a:r>
              <a:rPr lang="de-AT" altLang="en-US" sz="2800" dirty="0" smtClean="0"/>
              <a:t> </a:t>
            </a:r>
            <a:r>
              <a:rPr lang="de-AT" altLang="en-US" sz="2800" dirty="0" err="1" smtClean="0"/>
              <a:t>remaining</a:t>
            </a:r>
            <a:r>
              <a:rPr lang="de-AT" altLang="en-US" sz="2800" dirty="0" smtClean="0"/>
              <a:t> primes </a:t>
            </a:r>
            <a:r>
              <a:rPr lang="de-AT" altLang="en-US" sz="2800" dirty="0" err="1" smtClean="0"/>
              <a:t>for</a:t>
            </a:r>
            <a:r>
              <a:rPr lang="de-AT" altLang="en-US" sz="2800" dirty="0" smtClean="0"/>
              <a:t> a minimal </a:t>
            </a:r>
            <a:r>
              <a:rPr lang="de-AT" altLang="en-US" sz="2800" dirty="0" err="1" smtClean="0"/>
              <a:t>cover</a:t>
            </a:r>
            <a:endParaRPr lang="de-AT" altLang="en-US" sz="2800" dirty="0" smtClean="0"/>
          </a:p>
          <a:p>
            <a:pPr marL="514350" indent="-514350">
              <a:buFont typeface="Times New Roman" panose="02020603050405020304" pitchFamily="18" charset="0"/>
              <a:buAutoNum type="arabicPeriod"/>
            </a:pPr>
            <a:endParaRPr lang="de-AT" altLang="en-US" sz="2800" dirty="0"/>
          </a:p>
          <a:p>
            <a:endParaRPr lang="en-GB" alt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604389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3788" y="304799"/>
            <a:ext cx="2930857" cy="673292"/>
          </a:xfrm>
        </p:spPr>
        <p:txBody>
          <a:bodyPr/>
          <a:lstStyle/>
          <a:p>
            <a:r>
              <a:rPr lang="de-AT" dirty="0" err="1" smtClean="0"/>
              <a:t>Example</a:t>
            </a:r>
            <a:r>
              <a:rPr lang="de-AT" dirty="0" smtClean="0"/>
              <a:t> 8</a:t>
            </a:r>
            <a:endParaRPr lang="en-GB" sz="1800" dirty="0"/>
          </a:p>
        </p:txBody>
      </p:sp>
      <p:graphicFrame>
        <p:nvGraphicFramePr>
          <p:cNvPr id="5" name="Inhaltsplatzhalter 4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267612855"/>
              </p:ext>
            </p:extLst>
          </p:nvPr>
        </p:nvGraphicFramePr>
        <p:xfrm>
          <a:off x="4788024" y="260648"/>
          <a:ext cx="3524298" cy="6304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7383"/>
                <a:gridCol w="587383"/>
                <a:gridCol w="587383"/>
                <a:gridCol w="587383"/>
                <a:gridCol w="587383"/>
                <a:gridCol w="587383"/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600" dirty="0" smtClean="0"/>
                        <a:t>x</a:t>
                      </a:r>
                      <a:r>
                        <a:rPr lang="de-AT" sz="1600" baseline="-25000" dirty="0" smtClean="0"/>
                        <a:t>1</a:t>
                      </a:r>
                      <a:endParaRPr lang="en-GB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600" dirty="0" smtClean="0"/>
                        <a:t>x</a:t>
                      </a:r>
                      <a:r>
                        <a:rPr lang="de-AT" sz="1600" baseline="-25000" dirty="0" smtClean="0"/>
                        <a:t>2</a:t>
                      </a:r>
                      <a:endParaRPr lang="en-GB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600" dirty="0" smtClean="0"/>
                        <a:t>x</a:t>
                      </a:r>
                      <a:r>
                        <a:rPr lang="de-AT" sz="1600" baseline="-25000" dirty="0" smtClean="0"/>
                        <a:t>3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600" dirty="0" smtClean="0"/>
                        <a:t>x</a:t>
                      </a:r>
                      <a:r>
                        <a:rPr lang="de-AT" sz="1600" baseline="-25000" dirty="0" smtClean="0"/>
                        <a:t>4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600" dirty="0" smtClean="0"/>
                        <a:t>f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sz="1600" dirty="0" smtClean="0"/>
                        <a:t>0</a:t>
                      </a:r>
                      <a:endParaRPr lang="en-GB" sz="16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600" dirty="0" smtClean="0"/>
                        <a:t>0</a:t>
                      </a:r>
                      <a:endParaRPr lang="en-GB" sz="16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600" dirty="0" smtClean="0"/>
                        <a:t>0</a:t>
                      </a:r>
                      <a:endParaRPr lang="en-GB" sz="16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600" dirty="0" smtClean="0"/>
                        <a:t>0</a:t>
                      </a:r>
                      <a:endParaRPr lang="en-GB" sz="16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600" dirty="0" smtClean="0"/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600" dirty="0" smtClean="0"/>
                        <a:t>m0</a:t>
                      </a:r>
                      <a:endParaRPr lang="en-GB" sz="16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sz="1600" dirty="0" smtClean="0"/>
                        <a:t>0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600" dirty="0" smtClean="0"/>
                        <a:t>0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600" dirty="0" smtClean="0"/>
                        <a:t>0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600" dirty="0" smtClean="0"/>
                        <a:t>1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600" dirty="0" smtClean="0"/>
                        <a:t>0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600" dirty="0" smtClean="0"/>
                        <a:t>m1</a:t>
                      </a:r>
                      <a:endParaRPr lang="en-GB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sz="1600" dirty="0" smtClean="0"/>
                        <a:t>0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600" dirty="0" smtClean="0"/>
                        <a:t>0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600" dirty="0" smtClean="0"/>
                        <a:t>1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600" dirty="0" smtClean="0"/>
                        <a:t>0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600" dirty="0" smtClean="0"/>
                        <a:t>0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600" dirty="0" smtClean="0"/>
                        <a:t>m2</a:t>
                      </a:r>
                      <a:endParaRPr lang="en-GB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sz="1600" dirty="0" smtClean="0"/>
                        <a:t>0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600" dirty="0" smtClean="0"/>
                        <a:t>0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600" dirty="0" smtClean="0"/>
                        <a:t>1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600" dirty="0" smtClean="0"/>
                        <a:t>1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600" dirty="0" smtClean="0"/>
                        <a:t>0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600" dirty="0" smtClean="0"/>
                        <a:t>m3</a:t>
                      </a:r>
                      <a:endParaRPr lang="en-GB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sz="1600" dirty="0" smtClean="0"/>
                        <a:t>0</a:t>
                      </a:r>
                      <a:endParaRPr lang="en-GB" sz="16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600" dirty="0" smtClean="0"/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600" dirty="0" smtClean="0"/>
                        <a:t>0</a:t>
                      </a:r>
                      <a:endParaRPr lang="en-GB" sz="16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600" dirty="0" smtClean="0"/>
                        <a:t>0</a:t>
                      </a:r>
                      <a:endParaRPr lang="en-GB" sz="16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600" dirty="0" smtClean="0"/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600" dirty="0" smtClean="0"/>
                        <a:t>m4</a:t>
                      </a:r>
                      <a:endParaRPr lang="en-GB" sz="16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sz="1600" dirty="0" smtClean="0"/>
                        <a:t>0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600" dirty="0" smtClean="0"/>
                        <a:t>1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600" dirty="0" smtClean="0"/>
                        <a:t>0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600" dirty="0" smtClean="0"/>
                        <a:t>1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600" dirty="0" smtClean="0"/>
                        <a:t>0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600" dirty="0" smtClean="0"/>
                        <a:t>m5</a:t>
                      </a:r>
                      <a:endParaRPr lang="en-GB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sz="1600" dirty="0" smtClean="0"/>
                        <a:t>0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600" dirty="0" smtClean="0"/>
                        <a:t>1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600" dirty="0" smtClean="0"/>
                        <a:t>1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600" dirty="0" smtClean="0"/>
                        <a:t>0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600" dirty="0" smtClean="0"/>
                        <a:t>0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600" dirty="0" smtClean="0"/>
                        <a:t>m6</a:t>
                      </a:r>
                      <a:endParaRPr lang="en-GB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sz="1600" dirty="0" smtClean="0"/>
                        <a:t>0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600" dirty="0" smtClean="0"/>
                        <a:t>1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600" dirty="0" smtClean="0"/>
                        <a:t>1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600" dirty="0" smtClean="0"/>
                        <a:t>1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600" dirty="0" smtClean="0"/>
                        <a:t>0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600" dirty="0" smtClean="0"/>
                        <a:t>m7</a:t>
                      </a:r>
                      <a:endParaRPr lang="en-GB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sz="1600" dirty="0" smtClean="0"/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600" dirty="0" smtClean="0"/>
                        <a:t>0</a:t>
                      </a:r>
                      <a:endParaRPr lang="en-GB" sz="16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600" dirty="0" smtClean="0"/>
                        <a:t>0</a:t>
                      </a:r>
                      <a:endParaRPr lang="en-GB" sz="16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600" dirty="0" smtClean="0"/>
                        <a:t>0</a:t>
                      </a:r>
                      <a:endParaRPr lang="en-GB" sz="16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600" dirty="0" smtClean="0"/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600" dirty="0" smtClean="0"/>
                        <a:t>m8</a:t>
                      </a:r>
                      <a:endParaRPr lang="en-GB" sz="16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sz="1600" dirty="0" smtClean="0"/>
                        <a:t>1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600" dirty="0" smtClean="0"/>
                        <a:t>0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600" dirty="0" smtClean="0"/>
                        <a:t>0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600" dirty="0" smtClean="0"/>
                        <a:t>1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600" dirty="0" smtClean="0"/>
                        <a:t>0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600" dirty="0" smtClean="0"/>
                        <a:t>m9</a:t>
                      </a:r>
                      <a:endParaRPr lang="en-GB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sz="1600" dirty="0" smtClean="0"/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600" dirty="0" smtClean="0"/>
                        <a:t>0</a:t>
                      </a:r>
                      <a:endParaRPr lang="en-GB" sz="16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600" dirty="0" smtClean="0"/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600" dirty="0" smtClean="0"/>
                        <a:t>0</a:t>
                      </a:r>
                      <a:endParaRPr lang="en-GB" sz="16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600" dirty="0" smtClean="0"/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600" dirty="0" smtClean="0"/>
                        <a:t>m10</a:t>
                      </a:r>
                      <a:endParaRPr lang="en-GB" sz="16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sz="1600" dirty="0" smtClean="0"/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600" dirty="0" smtClean="0"/>
                        <a:t>0</a:t>
                      </a:r>
                      <a:endParaRPr lang="en-GB" sz="16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600" dirty="0" smtClean="0"/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600" dirty="0" smtClean="0"/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600" dirty="0" smtClean="0"/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600" dirty="0" smtClean="0"/>
                        <a:t>m11</a:t>
                      </a:r>
                      <a:endParaRPr lang="en-GB" sz="16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sz="1600" dirty="0" smtClean="0"/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600" dirty="0" smtClean="0"/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600" dirty="0" smtClean="0"/>
                        <a:t>0</a:t>
                      </a:r>
                      <a:endParaRPr lang="en-GB" sz="16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600" dirty="0" smtClean="0"/>
                        <a:t>0</a:t>
                      </a:r>
                      <a:endParaRPr lang="en-GB" sz="16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600" dirty="0" smtClean="0"/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600" dirty="0" smtClean="0"/>
                        <a:t>m12</a:t>
                      </a:r>
                      <a:endParaRPr lang="en-GB" sz="16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sz="1600" dirty="0" smtClean="0"/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600" dirty="0" smtClean="0"/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600" dirty="0" smtClean="0"/>
                        <a:t>0</a:t>
                      </a:r>
                      <a:endParaRPr lang="en-GB" sz="16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600" dirty="0" smtClean="0"/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600" dirty="0" smtClean="0"/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600" dirty="0" smtClean="0"/>
                        <a:t>m13</a:t>
                      </a:r>
                      <a:endParaRPr lang="en-GB" sz="16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sz="1600" dirty="0" smtClean="0"/>
                        <a:t>1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600" dirty="0" smtClean="0"/>
                        <a:t>1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600" dirty="0" smtClean="0"/>
                        <a:t>1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600" dirty="0" smtClean="0"/>
                        <a:t>0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600" dirty="0" smtClean="0"/>
                        <a:t>0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600" dirty="0" smtClean="0"/>
                        <a:t>m14</a:t>
                      </a:r>
                      <a:endParaRPr lang="en-GB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sz="1600" dirty="0" smtClean="0"/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600" dirty="0" smtClean="0"/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600" dirty="0" smtClean="0"/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600" dirty="0" smtClean="0"/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600" dirty="0" smtClean="0"/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600" dirty="0" smtClean="0"/>
                        <a:t>m15</a:t>
                      </a:r>
                      <a:endParaRPr lang="en-GB" sz="16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itel 1"/>
              <p:cNvSpPr txBox="1">
                <a:spLocks/>
              </p:cNvSpPr>
              <p:nvPr/>
            </p:nvSpPr>
            <p:spPr bwMode="auto">
              <a:xfrm>
                <a:off x="0" y="1899683"/>
                <a:ext cx="5305647" cy="193867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 kern="120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5pPr>
                <a:lvl6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6pPr>
                <a:lvl7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7pPr>
                <a:lvl8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8pPr>
                <a:lvl9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l"/>
                <a:r>
                  <a:rPr lang="de-AT" sz="2400" dirty="0" smtClean="0"/>
                  <a:t>f </a:t>
                </a:r>
                <a14:m>
                  <m:oMath xmlns:m="http://schemas.openxmlformats.org/officeDocument/2006/math">
                    <m:r>
                      <a:rPr lang="de-AT" sz="2400" i="1" smtClean="0">
                        <a:latin typeface="Cambria Math" panose="02040503050406030204" pitchFamily="18" charset="0"/>
                      </a:rPr>
                      <m:t>= </m:t>
                    </m:r>
                    <m:acc>
                      <m:accPr>
                        <m:chr m:val="̅"/>
                        <m:ctrlPr>
                          <a:rPr lang="de-AT" sz="2400" i="1" smtClean="0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de-AT" sz="24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AT" sz="240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AT" sz="240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acc>
                      <m:accPr>
                        <m:chr m:val="̅"/>
                        <m:ctrlPr>
                          <a:rPr lang="de-AT" sz="2400" i="1" smtClean="0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de-AT" sz="24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AT" sz="240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AT" sz="240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  <m:acc>
                      <m:accPr>
                        <m:chr m:val="̅"/>
                        <m:ctrlPr>
                          <a:rPr lang="de-AT" sz="2400" i="1" smtClean="0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de-AT" sz="24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AT" sz="240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AT" sz="240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acc>
                    <m:acc>
                      <m:accPr>
                        <m:chr m:val="̅"/>
                        <m:ctrlPr>
                          <a:rPr lang="de-AT" sz="2400" i="1" smtClean="0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de-AT" sz="24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AT" sz="240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AT" sz="240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e>
                    </m:acc>
                  </m:oMath>
                </a14:m>
                <a:endParaRPr lang="de-AT" sz="2400" i="1" dirty="0" smtClean="0">
                  <a:latin typeface="Cambria Math" panose="02040503050406030204" pitchFamily="18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AT" sz="2400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de-AT" sz="240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AT" sz="2400" b="0" i="1" smtClean="0">
                          <a:latin typeface="Cambria Math" panose="02040503050406030204" pitchFamily="18" charset="0"/>
                        </a:rPr>
                        <m:t>  </m:t>
                      </m:r>
                      <m:acc>
                        <m:accPr>
                          <m:chr m:val="̅"/>
                          <m:ctrlPr>
                            <a:rPr lang="de-AT" sz="24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de-AT" sz="24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e-AT" sz="240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AT" sz="240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sSub>
                        <m:sSubPr>
                          <m:ctrlPr>
                            <a:rPr lang="de-AT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AT" sz="240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AT" sz="240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acc>
                        <m:accPr>
                          <m:chr m:val="̅"/>
                          <m:ctrlPr>
                            <a:rPr lang="de-AT" sz="24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de-AT" sz="24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e-AT" sz="240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AT" sz="240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  <m:acc>
                        <m:accPr>
                          <m:chr m:val="̅"/>
                          <m:ctrlPr>
                            <a:rPr lang="de-AT" sz="24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de-AT" sz="24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e-AT" sz="240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AT" sz="240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  <m:r>
                        <a:rPr lang="de-AT" sz="240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AT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AT" sz="240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AT" sz="240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̅"/>
                          <m:ctrlPr>
                            <a:rPr lang="de-AT" sz="24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de-AT" sz="24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e-AT" sz="240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AT" sz="240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acc>
                        <m:accPr>
                          <m:chr m:val="̅"/>
                          <m:ctrlPr>
                            <a:rPr lang="de-AT" sz="24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de-AT" sz="24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e-AT" sz="240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AT" sz="240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  <m:acc>
                        <m:accPr>
                          <m:chr m:val="̅"/>
                          <m:ctrlPr>
                            <a:rPr lang="de-AT" sz="24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de-AT" sz="24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e-AT" sz="240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AT" sz="240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de-AT" sz="2400" i="1" dirty="0" smtClean="0">
                  <a:latin typeface="Cambria Math" panose="02040503050406030204" pitchFamily="18" charset="0"/>
                </a:endParaRPr>
              </a:p>
              <a:p>
                <a:pPr algn="l"/>
                <a:r>
                  <a:rPr lang="de-AT" sz="2400" dirty="0" smtClean="0"/>
                  <a:t>   </a:t>
                </a:r>
                <a14:m>
                  <m:oMath xmlns:m="http://schemas.openxmlformats.org/officeDocument/2006/math">
                    <m:r>
                      <a:rPr lang="de-AT" sz="240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de-AT" sz="2400" b="0" i="1" smtClean="0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de-AT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AT" sz="240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AT" sz="240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acc>
                      <m:accPr>
                        <m:chr m:val="̅"/>
                        <m:ctrlPr>
                          <a:rPr lang="de-AT" sz="2400" i="1" smtClean="0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de-AT" sz="24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AT" sz="240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AT" sz="240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  <m:sSub>
                      <m:sSubPr>
                        <m:ctrlPr>
                          <a:rPr lang="de-AT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AT" sz="240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AT" sz="240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acc>
                      <m:accPr>
                        <m:chr m:val="̅"/>
                        <m:ctrlPr>
                          <a:rPr lang="de-AT" sz="2400" i="1" smtClean="0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de-AT" sz="24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AT" sz="240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AT" sz="240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e>
                    </m:acc>
                    <m:r>
                      <a:rPr lang="de-AT" sz="240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AT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AT" sz="240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AT" sz="240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acc>
                      <m:accPr>
                        <m:chr m:val="̅"/>
                        <m:ctrlPr>
                          <a:rPr lang="de-AT" sz="2400" i="1" smtClean="0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de-AT" sz="24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AT" sz="240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AT" sz="240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  <m:sSub>
                      <m:sSubPr>
                        <m:ctrlPr>
                          <a:rPr lang="de-AT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AT" sz="240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AT" sz="240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de-AT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AT" sz="240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AT" sz="240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de-AT" sz="2400" i="1" dirty="0" smtClean="0">
                  <a:latin typeface="Cambria Math" panose="02040503050406030204" pitchFamily="18" charset="0"/>
                </a:endParaRPr>
              </a:p>
              <a:p>
                <a:pPr algn="l"/>
                <a:r>
                  <a:rPr lang="de-AT" sz="2400" dirty="0" smtClean="0"/>
                  <a:t>   </a:t>
                </a:r>
                <a14:m>
                  <m:oMath xmlns:m="http://schemas.openxmlformats.org/officeDocument/2006/math">
                    <m:r>
                      <a:rPr lang="de-AT" sz="240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AT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AT" sz="2400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de-AT" sz="240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AT" sz="240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de-AT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AT" sz="240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AT" sz="240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acc>
                      <m:accPr>
                        <m:chr m:val="̅"/>
                        <m:ctrlPr>
                          <a:rPr lang="de-AT" sz="2400" i="1" smtClean="0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de-AT" sz="24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AT" sz="240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AT" sz="240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acc>
                    <m:acc>
                      <m:accPr>
                        <m:chr m:val="̅"/>
                        <m:ctrlPr>
                          <a:rPr lang="de-AT" sz="2400" i="1" smtClean="0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de-AT" sz="24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AT" sz="240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AT" sz="240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e>
                    </m:acc>
                  </m:oMath>
                </a14:m>
                <a:r>
                  <a:rPr lang="en-GB" sz="2400" i="0" dirty="0" smtClean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AT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AT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GB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AT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AT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acc>
                      <m:accPr>
                        <m:chr m:val="̅"/>
                        <m:ctrlPr>
                          <a:rPr lang="en-GB" sz="2400" i="1" smtClean="0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GB" sz="24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AT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AT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acc>
                    <m:sSub>
                      <m:sSubPr>
                        <m:ctrlPr>
                          <a:rPr lang="en-GB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AT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AT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de-AT" sz="2400" b="0" i="1" dirty="0" smtClean="0">
                  <a:latin typeface="Cambria Math" panose="02040503050406030204" pitchFamily="18" charset="0"/>
                </a:endParaRPr>
              </a:p>
              <a:p>
                <a:pPr algn="l"/>
                <a:r>
                  <a:rPr lang="de-AT" sz="2400" b="0" dirty="0" smtClean="0"/>
                  <a:t>   </a:t>
                </a:r>
                <a14:m>
                  <m:oMath xmlns:m="http://schemas.openxmlformats.org/officeDocument/2006/math">
                    <m:r>
                      <a:rPr lang="de-AT" sz="2400" b="0" i="1" smtClean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de-AT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AT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AT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AT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de-AT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AT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AT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de-AT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AT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AT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de-AT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AT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AT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GB" sz="2400" i="0" dirty="0"/>
              </a:p>
            </p:txBody>
          </p:sp>
        </mc:Choice>
        <mc:Fallback xmlns="">
          <p:sp>
            <p:nvSpPr>
              <p:cNvPr id="6" name="Titel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0" y="1899683"/>
                <a:ext cx="5305647" cy="1938670"/>
              </a:xfrm>
              <a:prstGeom prst="rect">
                <a:avLst/>
              </a:prstGeom>
              <a:blipFill rotWithShape="0">
                <a:blip r:embed="rId2"/>
                <a:stretch>
                  <a:fillRect l="-1724" t="-2201" b="-31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4314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658" name="Picture 2" descr="F:\profs\vranesic\sz_book\chapter4\fig4.36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88" y="1371600"/>
            <a:ext cx="8143875" cy="347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659" name="Text Box 3"/>
          <p:cNvSpPr txBox="1">
            <a:spLocks noChangeArrowheads="1"/>
          </p:cNvSpPr>
          <p:nvPr/>
        </p:nvSpPr>
        <p:spPr bwMode="auto">
          <a:xfrm>
            <a:off x="920750" y="5457825"/>
            <a:ext cx="7783513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i="0"/>
              <a:t>Prime implicants P = {10x0, 101x,110x, 1x11, 11x1, xx00}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i="0"/>
              <a:t>                                = {</a:t>
            </a:r>
            <a:r>
              <a:rPr lang="en-US" altLang="en-US" sz="2400"/>
              <a:t>p</a:t>
            </a:r>
            <a:r>
              <a:rPr lang="en-US" altLang="en-US" sz="2400" baseline="-25000"/>
              <a:t>1</a:t>
            </a:r>
            <a:r>
              <a:rPr lang="en-US" altLang="en-US" sz="2400" i="0"/>
              <a:t>, </a:t>
            </a:r>
            <a:r>
              <a:rPr lang="en-US" altLang="en-US" sz="2400"/>
              <a:t>p</a:t>
            </a:r>
            <a:r>
              <a:rPr lang="en-US" altLang="en-US" sz="2400" baseline="-25000"/>
              <a:t>2</a:t>
            </a:r>
            <a:r>
              <a:rPr lang="en-US" altLang="en-US" sz="2400" i="0"/>
              <a:t>, </a:t>
            </a:r>
            <a:r>
              <a:rPr lang="en-US" altLang="en-US" sz="2400"/>
              <a:t>p</a:t>
            </a:r>
            <a:r>
              <a:rPr lang="en-US" altLang="en-US" sz="2400" baseline="-25000"/>
              <a:t>3</a:t>
            </a:r>
            <a:r>
              <a:rPr lang="en-US" altLang="en-US" sz="2400" i="0"/>
              <a:t>, </a:t>
            </a:r>
            <a:r>
              <a:rPr lang="en-US" altLang="en-US" sz="2400"/>
              <a:t>p</a:t>
            </a:r>
            <a:r>
              <a:rPr lang="en-US" altLang="en-US" sz="2400" baseline="-25000"/>
              <a:t>4</a:t>
            </a:r>
            <a:r>
              <a:rPr lang="en-US" altLang="en-US" sz="2400" i="0"/>
              <a:t>, </a:t>
            </a:r>
            <a:r>
              <a:rPr lang="en-US" altLang="en-US" sz="2400"/>
              <a:t>p</a:t>
            </a:r>
            <a:r>
              <a:rPr lang="en-US" altLang="en-US" sz="2400" baseline="-25000"/>
              <a:t>5</a:t>
            </a:r>
            <a:r>
              <a:rPr lang="en-US" altLang="en-US" sz="2400" i="0"/>
              <a:t>, </a:t>
            </a:r>
            <a:r>
              <a:rPr lang="en-US" altLang="en-US" sz="2400"/>
              <a:t>p</a:t>
            </a:r>
            <a:r>
              <a:rPr lang="en-US" altLang="en-US" sz="2400" baseline="-25000"/>
              <a:t>6</a:t>
            </a:r>
            <a:r>
              <a:rPr lang="en-US" altLang="en-US" sz="2400" i="0"/>
              <a:t>}</a:t>
            </a:r>
          </a:p>
        </p:txBody>
      </p:sp>
      <p:sp>
        <p:nvSpPr>
          <p:cNvPr id="70660" name="Textfeld 1"/>
          <p:cNvSpPr txBox="1">
            <a:spLocks noChangeArrowheads="1"/>
          </p:cNvSpPr>
          <p:nvPr/>
        </p:nvSpPr>
        <p:spPr bwMode="auto">
          <a:xfrm>
            <a:off x="920750" y="463550"/>
            <a:ext cx="33559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AT" altLang="en-US" sz="2400" i="0"/>
              <a:t>Sort lists by number of 1s</a:t>
            </a:r>
            <a:endParaRPr lang="en-GB" altLang="en-US" sz="2400" i="0"/>
          </a:p>
        </p:txBody>
      </p:sp>
      <p:sp>
        <p:nvSpPr>
          <p:cNvPr id="70661" name="Textfeld 2"/>
          <p:cNvSpPr txBox="1">
            <a:spLocks noChangeArrowheads="1"/>
          </p:cNvSpPr>
          <p:nvPr/>
        </p:nvSpPr>
        <p:spPr bwMode="auto">
          <a:xfrm>
            <a:off x="920750" y="4924425"/>
            <a:ext cx="114141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AT" altLang="en-US" sz="2400">
                <a:solidFill>
                  <a:schemeClr val="accent2"/>
                </a:solidFill>
              </a:rPr>
              <a:t>0-cubes</a:t>
            </a:r>
            <a:endParaRPr lang="en-GB" altLang="en-US" sz="2400">
              <a:solidFill>
                <a:schemeClr val="accent2"/>
              </a:solidFill>
            </a:endParaRPr>
          </a:p>
        </p:txBody>
      </p:sp>
      <p:sp>
        <p:nvSpPr>
          <p:cNvPr id="70662" name="Textfeld 5"/>
          <p:cNvSpPr txBox="1">
            <a:spLocks noChangeArrowheads="1"/>
          </p:cNvSpPr>
          <p:nvPr/>
        </p:nvSpPr>
        <p:spPr bwMode="auto">
          <a:xfrm>
            <a:off x="3705225" y="4905375"/>
            <a:ext cx="114141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AT" altLang="en-US" sz="2400">
                <a:solidFill>
                  <a:schemeClr val="accent2"/>
                </a:solidFill>
              </a:rPr>
              <a:t>1-cubes</a:t>
            </a:r>
            <a:endParaRPr lang="en-GB" altLang="en-US" sz="2400">
              <a:solidFill>
                <a:schemeClr val="accent2"/>
              </a:solidFill>
            </a:endParaRPr>
          </a:p>
        </p:txBody>
      </p:sp>
      <p:sp>
        <p:nvSpPr>
          <p:cNvPr id="70663" name="Textfeld 6"/>
          <p:cNvSpPr txBox="1">
            <a:spLocks noChangeArrowheads="1"/>
          </p:cNvSpPr>
          <p:nvPr/>
        </p:nvSpPr>
        <p:spPr bwMode="auto">
          <a:xfrm>
            <a:off x="6953250" y="4943475"/>
            <a:ext cx="114141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AT" altLang="en-US" sz="2400">
                <a:solidFill>
                  <a:schemeClr val="accent2"/>
                </a:solidFill>
              </a:rPr>
              <a:t>2-cubes</a:t>
            </a:r>
            <a:endParaRPr lang="en-GB" altLang="en-US" sz="240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8048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2944812" y="365125"/>
            <a:ext cx="4262437" cy="2887252"/>
            <a:chOff x="2944813" y="365125"/>
            <a:chExt cx="3300412" cy="2022872"/>
          </a:xfrm>
        </p:grpSpPr>
        <p:sp>
          <p:nvSpPr>
            <p:cNvPr id="7346" name="Rectangle 178"/>
            <p:cNvSpPr>
              <a:spLocks noChangeArrowheads="1"/>
            </p:cNvSpPr>
            <p:nvPr/>
          </p:nvSpPr>
          <p:spPr bwMode="auto">
            <a:xfrm>
              <a:off x="3470416" y="793750"/>
              <a:ext cx="148945" cy="1940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>
                <a:defRPr/>
              </a:pPr>
              <a:r>
                <a:rPr lang="en-CA" altLang="en-US" sz="1800">
                  <a:solidFill>
                    <a:srgbClr val="000000"/>
                  </a:solidFill>
                  <a:latin typeface="Times-Roman" charset="0"/>
                </a:rPr>
                <a:t>1 </a:t>
              </a:r>
              <a:endParaRPr lang="en-CA" altLang="en-US" sz="4400"/>
            </a:p>
          </p:txBody>
        </p:sp>
        <p:sp>
          <p:nvSpPr>
            <p:cNvPr id="7347" name="Rectangle 179"/>
            <p:cNvSpPr>
              <a:spLocks noChangeArrowheads="1"/>
            </p:cNvSpPr>
            <p:nvPr/>
          </p:nvSpPr>
          <p:spPr bwMode="auto">
            <a:xfrm>
              <a:off x="3613291" y="793750"/>
              <a:ext cx="148945" cy="1940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>
                <a:defRPr/>
              </a:pPr>
              <a:r>
                <a:rPr lang="en-CA" altLang="en-US" sz="1800">
                  <a:solidFill>
                    <a:srgbClr val="000000"/>
                  </a:solidFill>
                  <a:latin typeface="Times-Roman" charset="0"/>
                </a:rPr>
                <a:t>0 </a:t>
              </a:r>
              <a:endParaRPr lang="en-CA" altLang="en-US" sz="4400"/>
            </a:p>
          </p:txBody>
        </p:sp>
        <p:sp>
          <p:nvSpPr>
            <p:cNvPr id="7348" name="Rectangle 180"/>
            <p:cNvSpPr>
              <a:spLocks noChangeArrowheads="1"/>
            </p:cNvSpPr>
            <p:nvPr/>
          </p:nvSpPr>
          <p:spPr bwMode="auto">
            <a:xfrm>
              <a:off x="3761130" y="793750"/>
              <a:ext cx="139015" cy="1940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>
                <a:defRPr/>
              </a:pPr>
              <a:r>
                <a:rPr lang="en-CA" altLang="en-US" sz="1800">
                  <a:solidFill>
                    <a:srgbClr val="000000"/>
                  </a:solidFill>
                  <a:latin typeface="Times-Roman" charset="0"/>
                </a:rPr>
                <a:t>x </a:t>
              </a:r>
              <a:endParaRPr lang="en-CA" altLang="en-US" sz="4400"/>
            </a:p>
          </p:txBody>
        </p:sp>
        <p:sp>
          <p:nvSpPr>
            <p:cNvPr id="7349" name="Rectangle 181"/>
            <p:cNvSpPr>
              <a:spLocks noChangeArrowheads="1"/>
            </p:cNvSpPr>
            <p:nvPr/>
          </p:nvSpPr>
          <p:spPr bwMode="auto">
            <a:xfrm>
              <a:off x="3899834" y="793750"/>
              <a:ext cx="148945" cy="1940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>
                <a:defRPr/>
              </a:pPr>
              <a:r>
                <a:rPr lang="en-CA" altLang="en-US" sz="1800">
                  <a:solidFill>
                    <a:srgbClr val="000000"/>
                  </a:solidFill>
                  <a:latin typeface="Times-Roman" charset="0"/>
                </a:rPr>
                <a:t>0 </a:t>
              </a:r>
              <a:endParaRPr lang="en-CA" altLang="en-US" sz="4400"/>
            </a:p>
          </p:txBody>
        </p:sp>
        <p:sp>
          <p:nvSpPr>
            <p:cNvPr id="7350" name="Rectangle 182"/>
            <p:cNvSpPr>
              <a:spLocks noChangeArrowheads="1"/>
            </p:cNvSpPr>
            <p:nvPr/>
          </p:nvSpPr>
          <p:spPr bwMode="auto">
            <a:xfrm>
              <a:off x="3468829" y="1001713"/>
              <a:ext cx="148945" cy="1940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>
                <a:defRPr/>
              </a:pPr>
              <a:r>
                <a:rPr lang="en-CA" altLang="en-US" sz="1800">
                  <a:solidFill>
                    <a:srgbClr val="000000"/>
                  </a:solidFill>
                  <a:latin typeface="Times-Roman" charset="0"/>
                </a:rPr>
                <a:t>1 </a:t>
              </a:r>
              <a:endParaRPr lang="en-CA" altLang="en-US" sz="4400"/>
            </a:p>
          </p:txBody>
        </p:sp>
        <p:sp>
          <p:nvSpPr>
            <p:cNvPr id="7351" name="Rectangle 183"/>
            <p:cNvSpPr>
              <a:spLocks noChangeArrowheads="1"/>
            </p:cNvSpPr>
            <p:nvPr/>
          </p:nvSpPr>
          <p:spPr bwMode="auto">
            <a:xfrm>
              <a:off x="3611703" y="1001713"/>
              <a:ext cx="148945" cy="1940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>
                <a:defRPr/>
              </a:pPr>
              <a:r>
                <a:rPr lang="en-CA" altLang="en-US" sz="1800">
                  <a:solidFill>
                    <a:srgbClr val="000000"/>
                  </a:solidFill>
                  <a:latin typeface="Times-Roman" charset="0"/>
                </a:rPr>
                <a:t>0 </a:t>
              </a:r>
              <a:endParaRPr lang="en-CA" altLang="en-US" sz="4400"/>
            </a:p>
          </p:txBody>
        </p:sp>
        <p:sp>
          <p:nvSpPr>
            <p:cNvPr id="7352" name="Rectangle 184"/>
            <p:cNvSpPr>
              <a:spLocks noChangeArrowheads="1"/>
            </p:cNvSpPr>
            <p:nvPr/>
          </p:nvSpPr>
          <p:spPr bwMode="auto">
            <a:xfrm>
              <a:off x="3756166" y="1001713"/>
              <a:ext cx="148945" cy="1940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>
                <a:defRPr/>
              </a:pPr>
              <a:r>
                <a:rPr lang="en-CA" altLang="en-US" sz="1800">
                  <a:solidFill>
                    <a:srgbClr val="000000"/>
                  </a:solidFill>
                  <a:latin typeface="Times-Roman" charset="0"/>
                </a:rPr>
                <a:t>1 </a:t>
              </a:r>
              <a:endParaRPr lang="en-CA" altLang="en-US" sz="4400"/>
            </a:p>
          </p:txBody>
        </p:sp>
        <p:sp>
          <p:nvSpPr>
            <p:cNvPr id="7353" name="Rectangle 185"/>
            <p:cNvSpPr>
              <a:spLocks noChangeArrowheads="1"/>
            </p:cNvSpPr>
            <p:nvPr/>
          </p:nvSpPr>
          <p:spPr bwMode="auto">
            <a:xfrm>
              <a:off x="3904005" y="1001713"/>
              <a:ext cx="139015" cy="1940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>
                <a:defRPr/>
              </a:pPr>
              <a:r>
                <a:rPr lang="en-CA" altLang="en-US" sz="1800">
                  <a:solidFill>
                    <a:srgbClr val="000000"/>
                  </a:solidFill>
                  <a:latin typeface="Times-Roman" charset="0"/>
                </a:rPr>
                <a:t>x </a:t>
              </a:r>
              <a:endParaRPr lang="en-CA" altLang="en-US" sz="4400"/>
            </a:p>
          </p:txBody>
        </p:sp>
        <p:sp>
          <p:nvSpPr>
            <p:cNvPr id="7354" name="Rectangle 186"/>
            <p:cNvSpPr>
              <a:spLocks noChangeArrowheads="1"/>
            </p:cNvSpPr>
            <p:nvPr/>
          </p:nvSpPr>
          <p:spPr bwMode="auto">
            <a:xfrm>
              <a:off x="3468829" y="1206500"/>
              <a:ext cx="148945" cy="1940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>
                <a:defRPr/>
              </a:pPr>
              <a:r>
                <a:rPr lang="en-CA" altLang="en-US" sz="1800">
                  <a:solidFill>
                    <a:srgbClr val="000000"/>
                  </a:solidFill>
                  <a:latin typeface="Times-Roman" charset="0"/>
                </a:rPr>
                <a:t>1 </a:t>
              </a:r>
              <a:endParaRPr lang="en-CA" altLang="en-US" sz="4400"/>
            </a:p>
          </p:txBody>
        </p:sp>
        <p:sp>
          <p:nvSpPr>
            <p:cNvPr id="7355" name="Rectangle 187"/>
            <p:cNvSpPr>
              <a:spLocks noChangeArrowheads="1"/>
            </p:cNvSpPr>
            <p:nvPr/>
          </p:nvSpPr>
          <p:spPr bwMode="auto">
            <a:xfrm>
              <a:off x="3611703" y="1206500"/>
              <a:ext cx="148945" cy="1940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>
                <a:defRPr/>
              </a:pPr>
              <a:r>
                <a:rPr lang="en-CA" altLang="en-US" sz="1800">
                  <a:solidFill>
                    <a:srgbClr val="000000"/>
                  </a:solidFill>
                  <a:latin typeface="Times-Roman" charset="0"/>
                </a:rPr>
                <a:t>1 </a:t>
              </a:r>
              <a:endParaRPr lang="en-CA" altLang="en-US" sz="4400"/>
            </a:p>
          </p:txBody>
        </p:sp>
        <p:sp>
          <p:nvSpPr>
            <p:cNvPr id="7356" name="Rectangle 188"/>
            <p:cNvSpPr>
              <a:spLocks noChangeArrowheads="1"/>
            </p:cNvSpPr>
            <p:nvPr/>
          </p:nvSpPr>
          <p:spPr bwMode="auto">
            <a:xfrm>
              <a:off x="3756166" y="1206500"/>
              <a:ext cx="148945" cy="1940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>
                <a:defRPr/>
              </a:pPr>
              <a:r>
                <a:rPr lang="en-CA" altLang="en-US" sz="1800">
                  <a:solidFill>
                    <a:srgbClr val="000000"/>
                  </a:solidFill>
                  <a:latin typeface="Times-Roman" charset="0"/>
                </a:rPr>
                <a:t>0 </a:t>
              </a:r>
              <a:endParaRPr lang="en-CA" altLang="en-US" sz="4400"/>
            </a:p>
          </p:txBody>
        </p:sp>
        <p:sp>
          <p:nvSpPr>
            <p:cNvPr id="7357" name="Rectangle 189"/>
            <p:cNvSpPr>
              <a:spLocks noChangeArrowheads="1"/>
            </p:cNvSpPr>
            <p:nvPr/>
          </p:nvSpPr>
          <p:spPr bwMode="auto">
            <a:xfrm>
              <a:off x="3904005" y="1206500"/>
              <a:ext cx="139015" cy="1940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>
                <a:defRPr/>
              </a:pPr>
              <a:r>
                <a:rPr lang="en-CA" altLang="en-US" sz="1800">
                  <a:solidFill>
                    <a:srgbClr val="000000"/>
                  </a:solidFill>
                  <a:latin typeface="Times-Roman" charset="0"/>
                </a:rPr>
                <a:t>x </a:t>
              </a:r>
              <a:endParaRPr lang="en-CA" altLang="en-US" sz="4400"/>
            </a:p>
          </p:txBody>
        </p:sp>
        <p:sp>
          <p:nvSpPr>
            <p:cNvPr id="7358" name="Rectangle 190"/>
            <p:cNvSpPr>
              <a:spLocks noChangeArrowheads="1"/>
            </p:cNvSpPr>
            <p:nvPr/>
          </p:nvSpPr>
          <p:spPr bwMode="auto">
            <a:xfrm>
              <a:off x="3468829" y="1616075"/>
              <a:ext cx="148945" cy="1940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>
                <a:defRPr/>
              </a:pPr>
              <a:r>
                <a:rPr lang="en-CA" altLang="en-US" sz="1800">
                  <a:solidFill>
                    <a:srgbClr val="000000"/>
                  </a:solidFill>
                  <a:latin typeface="Times-Roman" charset="0"/>
                </a:rPr>
                <a:t>1 </a:t>
              </a:r>
              <a:endParaRPr lang="en-CA" altLang="en-US" sz="4400"/>
            </a:p>
          </p:txBody>
        </p:sp>
        <p:sp>
          <p:nvSpPr>
            <p:cNvPr id="7359" name="Rectangle 191"/>
            <p:cNvSpPr>
              <a:spLocks noChangeArrowheads="1"/>
            </p:cNvSpPr>
            <p:nvPr/>
          </p:nvSpPr>
          <p:spPr bwMode="auto">
            <a:xfrm>
              <a:off x="3611703" y="1616075"/>
              <a:ext cx="148945" cy="1940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>
                <a:defRPr/>
              </a:pPr>
              <a:r>
                <a:rPr lang="en-CA" altLang="en-US" sz="1800">
                  <a:solidFill>
                    <a:srgbClr val="000000"/>
                  </a:solidFill>
                  <a:latin typeface="Times-Roman" charset="0"/>
                </a:rPr>
                <a:t>1 </a:t>
              </a:r>
              <a:endParaRPr lang="en-CA" altLang="en-US" sz="4400"/>
            </a:p>
          </p:txBody>
        </p:sp>
        <p:sp>
          <p:nvSpPr>
            <p:cNvPr id="7360" name="Rectangle 192"/>
            <p:cNvSpPr>
              <a:spLocks noChangeArrowheads="1"/>
            </p:cNvSpPr>
            <p:nvPr/>
          </p:nvSpPr>
          <p:spPr bwMode="auto">
            <a:xfrm>
              <a:off x="3761130" y="1616075"/>
              <a:ext cx="139015" cy="1940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>
                <a:defRPr/>
              </a:pPr>
              <a:r>
                <a:rPr lang="en-CA" altLang="en-US" sz="1800">
                  <a:solidFill>
                    <a:srgbClr val="000000"/>
                  </a:solidFill>
                  <a:latin typeface="Times-Roman" charset="0"/>
                </a:rPr>
                <a:t>x </a:t>
              </a:r>
              <a:endParaRPr lang="en-CA" altLang="en-US" sz="4400"/>
            </a:p>
          </p:txBody>
        </p:sp>
        <p:sp>
          <p:nvSpPr>
            <p:cNvPr id="7361" name="Rectangle 193"/>
            <p:cNvSpPr>
              <a:spLocks noChangeArrowheads="1"/>
            </p:cNvSpPr>
            <p:nvPr/>
          </p:nvSpPr>
          <p:spPr bwMode="auto">
            <a:xfrm>
              <a:off x="3899041" y="1616075"/>
              <a:ext cx="148945" cy="1940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>
                <a:defRPr/>
              </a:pPr>
              <a:r>
                <a:rPr lang="en-CA" altLang="en-US" sz="1800">
                  <a:solidFill>
                    <a:srgbClr val="000000"/>
                  </a:solidFill>
                  <a:latin typeface="Times-Roman" charset="0"/>
                </a:rPr>
                <a:t>1 </a:t>
              </a:r>
              <a:endParaRPr lang="en-CA" altLang="en-US" sz="4400"/>
            </a:p>
          </p:txBody>
        </p:sp>
        <p:sp>
          <p:nvSpPr>
            <p:cNvPr id="7362" name="Rectangle 194"/>
            <p:cNvSpPr>
              <a:spLocks noChangeArrowheads="1"/>
            </p:cNvSpPr>
            <p:nvPr/>
          </p:nvSpPr>
          <p:spPr bwMode="auto">
            <a:xfrm>
              <a:off x="3468829" y="1408113"/>
              <a:ext cx="148945" cy="1940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>
                <a:defRPr/>
              </a:pPr>
              <a:r>
                <a:rPr lang="en-CA" altLang="en-US" sz="1800">
                  <a:solidFill>
                    <a:srgbClr val="000000"/>
                  </a:solidFill>
                  <a:latin typeface="Times-Roman" charset="0"/>
                </a:rPr>
                <a:t>1 </a:t>
              </a:r>
              <a:endParaRPr lang="en-CA" altLang="en-US" sz="4400"/>
            </a:p>
          </p:txBody>
        </p:sp>
        <p:sp>
          <p:nvSpPr>
            <p:cNvPr id="7363" name="Rectangle 195"/>
            <p:cNvSpPr>
              <a:spLocks noChangeArrowheads="1"/>
            </p:cNvSpPr>
            <p:nvPr/>
          </p:nvSpPr>
          <p:spPr bwMode="auto">
            <a:xfrm>
              <a:off x="3616670" y="1408113"/>
              <a:ext cx="139015" cy="1940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>
                <a:defRPr/>
              </a:pPr>
              <a:r>
                <a:rPr lang="en-CA" altLang="en-US" sz="1800">
                  <a:solidFill>
                    <a:srgbClr val="000000"/>
                  </a:solidFill>
                  <a:latin typeface="Times-Roman" charset="0"/>
                </a:rPr>
                <a:t>x </a:t>
              </a:r>
              <a:endParaRPr lang="en-CA" altLang="en-US" sz="4400"/>
            </a:p>
          </p:txBody>
        </p:sp>
        <p:sp>
          <p:nvSpPr>
            <p:cNvPr id="7364" name="Rectangle 196"/>
            <p:cNvSpPr>
              <a:spLocks noChangeArrowheads="1"/>
            </p:cNvSpPr>
            <p:nvPr/>
          </p:nvSpPr>
          <p:spPr bwMode="auto">
            <a:xfrm>
              <a:off x="3756166" y="1408113"/>
              <a:ext cx="148945" cy="1940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>
                <a:defRPr/>
              </a:pPr>
              <a:r>
                <a:rPr lang="en-CA" altLang="en-US" sz="1800">
                  <a:solidFill>
                    <a:srgbClr val="000000"/>
                  </a:solidFill>
                  <a:latin typeface="Times-Roman" charset="0"/>
                </a:rPr>
                <a:t>1 </a:t>
              </a:r>
              <a:endParaRPr lang="en-CA" altLang="en-US" sz="4400"/>
            </a:p>
          </p:txBody>
        </p:sp>
        <p:sp>
          <p:nvSpPr>
            <p:cNvPr id="72725" name="Freeform 197"/>
            <p:cNvSpPr>
              <a:spLocks/>
            </p:cNvSpPr>
            <p:nvPr/>
          </p:nvSpPr>
          <p:spPr bwMode="auto">
            <a:xfrm>
              <a:off x="6032500" y="1436688"/>
              <a:ext cx="71438" cy="66675"/>
            </a:xfrm>
            <a:custGeom>
              <a:avLst/>
              <a:gdLst>
                <a:gd name="T0" fmla="*/ 2147483646 w 118"/>
                <a:gd name="T1" fmla="*/ 0 h 111"/>
                <a:gd name="T2" fmla="*/ 2147483646 w 118"/>
                <a:gd name="T3" fmla="*/ 2147483646 h 111"/>
                <a:gd name="T4" fmla="*/ 0 w 118"/>
                <a:gd name="T5" fmla="*/ 2147483646 h 11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18" h="111">
                  <a:moveTo>
                    <a:pt x="118" y="0"/>
                  </a:moveTo>
                  <a:lnTo>
                    <a:pt x="47" y="111"/>
                  </a:lnTo>
                  <a:lnTo>
                    <a:pt x="0" y="67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 sz="5400"/>
            </a:p>
          </p:txBody>
        </p:sp>
        <p:sp>
          <p:nvSpPr>
            <p:cNvPr id="72726" name="Freeform 198"/>
            <p:cNvSpPr>
              <a:spLocks/>
            </p:cNvSpPr>
            <p:nvPr/>
          </p:nvSpPr>
          <p:spPr bwMode="auto">
            <a:xfrm>
              <a:off x="5272088" y="1436688"/>
              <a:ext cx="69850" cy="66675"/>
            </a:xfrm>
            <a:custGeom>
              <a:avLst/>
              <a:gdLst>
                <a:gd name="T0" fmla="*/ 2147483646 w 118"/>
                <a:gd name="T1" fmla="*/ 0 h 111"/>
                <a:gd name="T2" fmla="*/ 2147483646 w 118"/>
                <a:gd name="T3" fmla="*/ 2147483646 h 111"/>
                <a:gd name="T4" fmla="*/ 0 w 118"/>
                <a:gd name="T5" fmla="*/ 2147483646 h 11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18" h="111">
                  <a:moveTo>
                    <a:pt x="118" y="0"/>
                  </a:moveTo>
                  <a:lnTo>
                    <a:pt x="47" y="111"/>
                  </a:lnTo>
                  <a:lnTo>
                    <a:pt x="0" y="67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 sz="5400"/>
            </a:p>
          </p:txBody>
        </p:sp>
        <p:sp>
          <p:nvSpPr>
            <p:cNvPr id="72727" name="Freeform 199"/>
            <p:cNvSpPr>
              <a:spLocks/>
            </p:cNvSpPr>
            <p:nvPr/>
          </p:nvSpPr>
          <p:spPr bwMode="auto">
            <a:xfrm>
              <a:off x="5526088" y="1223963"/>
              <a:ext cx="69850" cy="79375"/>
            </a:xfrm>
            <a:custGeom>
              <a:avLst/>
              <a:gdLst>
                <a:gd name="T0" fmla="*/ 2147483646 w 118"/>
                <a:gd name="T1" fmla="*/ 0 h 133"/>
                <a:gd name="T2" fmla="*/ 2147483646 w 118"/>
                <a:gd name="T3" fmla="*/ 2147483646 h 133"/>
                <a:gd name="T4" fmla="*/ 0 w 118"/>
                <a:gd name="T5" fmla="*/ 2147483646 h 13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18" h="133">
                  <a:moveTo>
                    <a:pt x="118" y="0"/>
                  </a:moveTo>
                  <a:lnTo>
                    <a:pt x="47" y="133"/>
                  </a:lnTo>
                  <a:lnTo>
                    <a:pt x="0" y="67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 sz="5400"/>
            </a:p>
          </p:txBody>
        </p:sp>
        <p:sp>
          <p:nvSpPr>
            <p:cNvPr id="72728" name="Freeform 200"/>
            <p:cNvSpPr>
              <a:spLocks/>
            </p:cNvSpPr>
            <p:nvPr/>
          </p:nvSpPr>
          <p:spPr bwMode="auto">
            <a:xfrm>
              <a:off x="5272088" y="1027113"/>
              <a:ext cx="69850" cy="65087"/>
            </a:xfrm>
            <a:custGeom>
              <a:avLst/>
              <a:gdLst>
                <a:gd name="T0" fmla="*/ 2147483646 w 118"/>
                <a:gd name="T1" fmla="*/ 0 h 111"/>
                <a:gd name="T2" fmla="*/ 2147483646 w 118"/>
                <a:gd name="T3" fmla="*/ 2147483646 h 111"/>
                <a:gd name="T4" fmla="*/ 0 w 118"/>
                <a:gd name="T5" fmla="*/ 2147483646 h 11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18" h="111">
                  <a:moveTo>
                    <a:pt x="118" y="0"/>
                  </a:moveTo>
                  <a:lnTo>
                    <a:pt x="47" y="111"/>
                  </a:lnTo>
                  <a:lnTo>
                    <a:pt x="0" y="67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 sz="5400"/>
            </a:p>
          </p:txBody>
        </p:sp>
        <p:sp>
          <p:nvSpPr>
            <p:cNvPr id="72729" name="Freeform 201"/>
            <p:cNvSpPr>
              <a:spLocks/>
            </p:cNvSpPr>
            <p:nvPr/>
          </p:nvSpPr>
          <p:spPr bwMode="auto">
            <a:xfrm>
              <a:off x="5018088" y="1027113"/>
              <a:ext cx="71437" cy="65087"/>
            </a:xfrm>
            <a:custGeom>
              <a:avLst/>
              <a:gdLst>
                <a:gd name="T0" fmla="*/ 2147483646 w 119"/>
                <a:gd name="T1" fmla="*/ 0 h 111"/>
                <a:gd name="T2" fmla="*/ 2147483646 w 119"/>
                <a:gd name="T3" fmla="*/ 2147483646 h 111"/>
                <a:gd name="T4" fmla="*/ 0 w 119"/>
                <a:gd name="T5" fmla="*/ 2147483646 h 11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19" h="111">
                  <a:moveTo>
                    <a:pt x="119" y="0"/>
                  </a:moveTo>
                  <a:lnTo>
                    <a:pt x="47" y="111"/>
                  </a:lnTo>
                  <a:lnTo>
                    <a:pt x="0" y="67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 sz="5400"/>
            </a:p>
          </p:txBody>
        </p:sp>
        <p:sp>
          <p:nvSpPr>
            <p:cNvPr id="72730" name="Freeform 202"/>
            <p:cNvSpPr>
              <a:spLocks/>
            </p:cNvSpPr>
            <p:nvPr/>
          </p:nvSpPr>
          <p:spPr bwMode="auto">
            <a:xfrm>
              <a:off x="5018088" y="814388"/>
              <a:ext cx="71437" cy="79375"/>
            </a:xfrm>
            <a:custGeom>
              <a:avLst/>
              <a:gdLst>
                <a:gd name="T0" fmla="*/ 2147483646 w 119"/>
                <a:gd name="T1" fmla="*/ 0 h 133"/>
                <a:gd name="T2" fmla="*/ 2147483646 w 119"/>
                <a:gd name="T3" fmla="*/ 2147483646 h 133"/>
                <a:gd name="T4" fmla="*/ 0 w 119"/>
                <a:gd name="T5" fmla="*/ 2147483646 h 13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19" h="133">
                  <a:moveTo>
                    <a:pt x="119" y="0"/>
                  </a:moveTo>
                  <a:lnTo>
                    <a:pt x="47" y="133"/>
                  </a:lnTo>
                  <a:lnTo>
                    <a:pt x="0" y="66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 sz="5400"/>
            </a:p>
          </p:txBody>
        </p:sp>
        <p:sp>
          <p:nvSpPr>
            <p:cNvPr id="72731" name="Freeform 203"/>
            <p:cNvSpPr>
              <a:spLocks/>
            </p:cNvSpPr>
            <p:nvPr/>
          </p:nvSpPr>
          <p:spPr bwMode="auto">
            <a:xfrm>
              <a:off x="4722813" y="814388"/>
              <a:ext cx="69850" cy="79375"/>
            </a:xfrm>
            <a:custGeom>
              <a:avLst/>
              <a:gdLst>
                <a:gd name="T0" fmla="*/ 2147483646 w 118"/>
                <a:gd name="T1" fmla="*/ 0 h 133"/>
                <a:gd name="T2" fmla="*/ 2147483646 w 118"/>
                <a:gd name="T3" fmla="*/ 2147483646 h 133"/>
                <a:gd name="T4" fmla="*/ 0 w 118"/>
                <a:gd name="T5" fmla="*/ 2147483646 h 13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18" h="133">
                  <a:moveTo>
                    <a:pt x="118" y="0"/>
                  </a:moveTo>
                  <a:lnTo>
                    <a:pt x="47" y="133"/>
                  </a:lnTo>
                  <a:lnTo>
                    <a:pt x="0" y="66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 sz="5400"/>
            </a:p>
          </p:txBody>
        </p:sp>
        <p:sp>
          <p:nvSpPr>
            <p:cNvPr id="72732" name="Freeform 204"/>
            <p:cNvSpPr>
              <a:spLocks/>
            </p:cNvSpPr>
            <p:nvPr/>
          </p:nvSpPr>
          <p:spPr bwMode="auto">
            <a:xfrm>
              <a:off x="4468813" y="1846263"/>
              <a:ext cx="55562" cy="66675"/>
            </a:xfrm>
            <a:custGeom>
              <a:avLst/>
              <a:gdLst>
                <a:gd name="T0" fmla="*/ 2147483646 w 95"/>
                <a:gd name="T1" fmla="*/ 0 h 111"/>
                <a:gd name="T2" fmla="*/ 2147483646 w 95"/>
                <a:gd name="T3" fmla="*/ 2147483646 h 111"/>
                <a:gd name="T4" fmla="*/ 0 w 95"/>
                <a:gd name="T5" fmla="*/ 2147483646 h 11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5" h="111">
                  <a:moveTo>
                    <a:pt x="95" y="0"/>
                  </a:moveTo>
                  <a:lnTo>
                    <a:pt x="24" y="111"/>
                  </a:lnTo>
                  <a:lnTo>
                    <a:pt x="0" y="67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 sz="5400"/>
            </a:p>
          </p:txBody>
        </p:sp>
        <p:sp>
          <p:nvSpPr>
            <p:cNvPr id="72733" name="Freeform 205"/>
            <p:cNvSpPr>
              <a:spLocks/>
            </p:cNvSpPr>
            <p:nvPr/>
          </p:nvSpPr>
          <p:spPr bwMode="auto">
            <a:xfrm>
              <a:off x="4213225" y="1846263"/>
              <a:ext cx="57150" cy="66675"/>
            </a:xfrm>
            <a:custGeom>
              <a:avLst/>
              <a:gdLst>
                <a:gd name="T0" fmla="*/ 2147483646 w 95"/>
                <a:gd name="T1" fmla="*/ 0 h 111"/>
                <a:gd name="T2" fmla="*/ 2147483646 w 95"/>
                <a:gd name="T3" fmla="*/ 2147483646 h 111"/>
                <a:gd name="T4" fmla="*/ 0 w 95"/>
                <a:gd name="T5" fmla="*/ 2147483646 h 11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5" h="111">
                  <a:moveTo>
                    <a:pt x="95" y="0"/>
                  </a:moveTo>
                  <a:lnTo>
                    <a:pt x="23" y="111"/>
                  </a:lnTo>
                  <a:lnTo>
                    <a:pt x="0" y="67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 sz="5400"/>
            </a:p>
          </p:txBody>
        </p:sp>
        <p:sp>
          <p:nvSpPr>
            <p:cNvPr id="72734" name="Freeform 206"/>
            <p:cNvSpPr>
              <a:spLocks/>
            </p:cNvSpPr>
            <p:nvPr/>
          </p:nvSpPr>
          <p:spPr bwMode="auto">
            <a:xfrm>
              <a:off x="6032500" y="1635125"/>
              <a:ext cx="71438" cy="77788"/>
            </a:xfrm>
            <a:custGeom>
              <a:avLst/>
              <a:gdLst>
                <a:gd name="T0" fmla="*/ 2147483646 w 118"/>
                <a:gd name="T1" fmla="*/ 0 h 133"/>
                <a:gd name="T2" fmla="*/ 2147483646 w 118"/>
                <a:gd name="T3" fmla="*/ 2147483646 h 133"/>
                <a:gd name="T4" fmla="*/ 0 w 118"/>
                <a:gd name="T5" fmla="*/ 2147483646 h 13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18" h="133">
                  <a:moveTo>
                    <a:pt x="118" y="0"/>
                  </a:moveTo>
                  <a:lnTo>
                    <a:pt x="47" y="133"/>
                  </a:lnTo>
                  <a:lnTo>
                    <a:pt x="0" y="67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 sz="5400"/>
            </a:p>
          </p:txBody>
        </p:sp>
        <p:sp>
          <p:nvSpPr>
            <p:cNvPr id="72735" name="Freeform 207"/>
            <p:cNvSpPr>
              <a:spLocks/>
            </p:cNvSpPr>
            <p:nvPr/>
          </p:nvSpPr>
          <p:spPr bwMode="auto">
            <a:xfrm>
              <a:off x="5780088" y="1635125"/>
              <a:ext cx="57150" cy="77788"/>
            </a:xfrm>
            <a:custGeom>
              <a:avLst/>
              <a:gdLst>
                <a:gd name="T0" fmla="*/ 2147483646 w 95"/>
                <a:gd name="T1" fmla="*/ 0 h 133"/>
                <a:gd name="T2" fmla="*/ 2147483646 w 95"/>
                <a:gd name="T3" fmla="*/ 2147483646 h 133"/>
                <a:gd name="T4" fmla="*/ 0 w 95"/>
                <a:gd name="T5" fmla="*/ 2147483646 h 13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5" h="133">
                  <a:moveTo>
                    <a:pt x="95" y="0"/>
                  </a:moveTo>
                  <a:lnTo>
                    <a:pt x="24" y="133"/>
                  </a:lnTo>
                  <a:lnTo>
                    <a:pt x="0" y="67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 sz="5400"/>
            </a:p>
          </p:txBody>
        </p:sp>
        <p:sp>
          <p:nvSpPr>
            <p:cNvPr id="72736" name="Freeform 208"/>
            <p:cNvSpPr>
              <a:spLocks/>
            </p:cNvSpPr>
            <p:nvPr/>
          </p:nvSpPr>
          <p:spPr bwMode="auto">
            <a:xfrm>
              <a:off x="5780088" y="1223963"/>
              <a:ext cx="57150" cy="79375"/>
            </a:xfrm>
            <a:custGeom>
              <a:avLst/>
              <a:gdLst>
                <a:gd name="T0" fmla="*/ 2147483646 w 95"/>
                <a:gd name="T1" fmla="*/ 0 h 133"/>
                <a:gd name="T2" fmla="*/ 2147483646 w 95"/>
                <a:gd name="T3" fmla="*/ 2147483646 h 133"/>
                <a:gd name="T4" fmla="*/ 0 w 95"/>
                <a:gd name="T5" fmla="*/ 2147483646 h 13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5" h="133">
                  <a:moveTo>
                    <a:pt x="95" y="0"/>
                  </a:moveTo>
                  <a:lnTo>
                    <a:pt x="24" y="133"/>
                  </a:lnTo>
                  <a:lnTo>
                    <a:pt x="0" y="67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 sz="5400"/>
            </a:p>
          </p:txBody>
        </p:sp>
        <p:sp>
          <p:nvSpPr>
            <p:cNvPr id="7377" name="Rectangle 209"/>
            <p:cNvSpPr>
              <a:spLocks noChangeArrowheads="1"/>
            </p:cNvSpPr>
            <p:nvPr/>
          </p:nvSpPr>
          <p:spPr bwMode="auto">
            <a:xfrm>
              <a:off x="3899041" y="1408113"/>
              <a:ext cx="148945" cy="1940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>
                <a:defRPr/>
              </a:pPr>
              <a:r>
                <a:rPr lang="en-CA" altLang="en-US" sz="1800">
                  <a:solidFill>
                    <a:srgbClr val="000000"/>
                  </a:solidFill>
                  <a:latin typeface="Times-Roman" charset="0"/>
                </a:rPr>
                <a:t>1 </a:t>
              </a:r>
              <a:endParaRPr lang="en-CA" altLang="en-US" sz="4400"/>
            </a:p>
          </p:txBody>
        </p:sp>
        <p:sp>
          <p:nvSpPr>
            <p:cNvPr id="7378" name="Rectangle 210"/>
            <p:cNvSpPr>
              <a:spLocks noChangeArrowheads="1"/>
            </p:cNvSpPr>
            <p:nvPr/>
          </p:nvSpPr>
          <p:spPr bwMode="auto">
            <a:xfrm>
              <a:off x="3091003" y="774700"/>
              <a:ext cx="148945" cy="1940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>
                <a:defRPr/>
              </a:pPr>
              <a:r>
                <a:rPr lang="en-CA" altLang="en-US" sz="1800">
                  <a:solidFill>
                    <a:srgbClr val="000000"/>
                  </a:solidFill>
                  <a:latin typeface="Times-Roman" charset="0"/>
                </a:rPr>
                <a:t>p </a:t>
              </a:r>
              <a:endParaRPr lang="en-CA" altLang="en-US" sz="4400"/>
            </a:p>
          </p:txBody>
        </p:sp>
        <p:sp>
          <p:nvSpPr>
            <p:cNvPr id="7379" name="Rectangle 211"/>
            <p:cNvSpPr>
              <a:spLocks noChangeArrowheads="1"/>
            </p:cNvSpPr>
            <p:nvPr/>
          </p:nvSpPr>
          <p:spPr bwMode="auto">
            <a:xfrm>
              <a:off x="3158561" y="833438"/>
              <a:ext cx="115433" cy="1509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>
                <a:defRPr/>
              </a:pPr>
              <a:r>
                <a:rPr lang="en-CA" altLang="en-US" sz="1400">
                  <a:solidFill>
                    <a:srgbClr val="000000"/>
                  </a:solidFill>
                  <a:latin typeface="Times-Roman" charset="0"/>
                </a:rPr>
                <a:t>1 </a:t>
              </a:r>
              <a:endParaRPr lang="en-CA" altLang="en-US" sz="4400"/>
            </a:p>
          </p:txBody>
        </p:sp>
        <p:sp>
          <p:nvSpPr>
            <p:cNvPr id="7380" name="Rectangle 212"/>
            <p:cNvSpPr>
              <a:spLocks noChangeArrowheads="1"/>
            </p:cNvSpPr>
            <p:nvPr/>
          </p:nvSpPr>
          <p:spPr bwMode="auto">
            <a:xfrm>
              <a:off x="3091003" y="979488"/>
              <a:ext cx="148945" cy="1940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>
                <a:defRPr/>
              </a:pPr>
              <a:r>
                <a:rPr lang="en-CA" altLang="en-US" sz="1800">
                  <a:solidFill>
                    <a:srgbClr val="000000"/>
                  </a:solidFill>
                  <a:latin typeface="Times-Roman" charset="0"/>
                </a:rPr>
                <a:t>p </a:t>
              </a:r>
              <a:endParaRPr lang="en-CA" altLang="en-US" sz="4400"/>
            </a:p>
          </p:txBody>
        </p:sp>
        <p:sp>
          <p:nvSpPr>
            <p:cNvPr id="7381" name="Rectangle 213"/>
            <p:cNvSpPr>
              <a:spLocks noChangeArrowheads="1"/>
            </p:cNvSpPr>
            <p:nvPr/>
          </p:nvSpPr>
          <p:spPr bwMode="auto">
            <a:xfrm>
              <a:off x="3158561" y="1038225"/>
              <a:ext cx="115433" cy="1509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>
                <a:defRPr/>
              </a:pPr>
              <a:r>
                <a:rPr lang="en-CA" altLang="en-US" sz="1400">
                  <a:solidFill>
                    <a:srgbClr val="000000"/>
                  </a:solidFill>
                  <a:latin typeface="Times-Roman" charset="0"/>
                </a:rPr>
                <a:t>2 </a:t>
              </a:r>
              <a:endParaRPr lang="en-CA" altLang="en-US" sz="4400"/>
            </a:p>
          </p:txBody>
        </p:sp>
        <p:sp>
          <p:nvSpPr>
            <p:cNvPr id="7382" name="Rectangle 214"/>
            <p:cNvSpPr>
              <a:spLocks noChangeArrowheads="1"/>
            </p:cNvSpPr>
            <p:nvPr/>
          </p:nvSpPr>
          <p:spPr bwMode="auto">
            <a:xfrm>
              <a:off x="3091003" y="1184275"/>
              <a:ext cx="148945" cy="1940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>
                <a:defRPr/>
              </a:pPr>
              <a:r>
                <a:rPr lang="en-CA" altLang="en-US" sz="1800">
                  <a:solidFill>
                    <a:srgbClr val="000000"/>
                  </a:solidFill>
                  <a:latin typeface="Times-Roman" charset="0"/>
                </a:rPr>
                <a:t>p </a:t>
              </a:r>
              <a:endParaRPr lang="en-CA" altLang="en-US" sz="4400"/>
            </a:p>
          </p:txBody>
        </p:sp>
        <p:sp>
          <p:nvSpPr>
            <p:cNvPr id="7383" name="Rectangle 215"/>
            <p:cNvSpPr>
              <a:spLocks noChangeArrowheads="1"/>
            </p:cNvSpPr>
            <p:nvPr/>
          </p:nvSpPr>
          <p:spPr bwMode="auto">
            <a:xfrm>
              <a:off x="3158561" y="1243013"/>
              <a:ext cx="115433" cy="1509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>
                <a:defRPr/>
              </a:pPr>
              <a:r>
                <a:rPr lang="en-CA" altLang="en-US" sz="1400">
                  <a:solidFill>
                    <a:srgbClr val="000000"/>
                  </a:solidFill>
                  <a:latin typeface="Times-Roman" charset="0"/>
                </a:rPr>
                <a:t>3 </a:t>
              </a:r>
              <a:endParaRPr lang="en-CA" altLang="en-US" sz="4400"/>
            </a:p>
          </p:txBody>
        </p:sp>
        <p:sp>
          <p:nvSpPr>
            <p:cNvPr id="7384" name="Rectangle 216"/>
            <p:cNvSpPr>
              <a:spLocks noChangeArrowheads="1"/>
            </p:cNvSpPr>
            <p:nvPr/>
          </p:nvSpPr>
          <p:spPr bwMode="auto">
            <a:xfrm>
              <a:off x="3091003" y="1389063"/>
              <a:ext cx="148945" cy="1940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>
                <a:defRPr/>
              </a:pPr>
              <a:r>
                <a:rPr lang="en-CA" altLang="en-US" sz="1800">
                  <a:solidFill>
                    <a:srgbClr val="000000"/>
                  </a:solidFill>
                  <a:latin typeface="Times-Roman" charset="0"/>
                </a:rPr>
                <a:t>p </a:t>
              </a:r>
              <a:endParaRPr lang="en-CA" altLang="en-US" sz="4400"/>
            </a:p>
          </p:txBody>
        </p:sp>
        <p:sp>
          <p:nvSpPr>
            <p:cNvPr id="7385" name="Rectangle 217"/>
            <p:cNvSpPr>
              <a:spLocks noChangeArrowheads="1"/>
            </p:cNvSpPr>
            <p:nvPr/>
          </p:nvSpPr>
          <p:spPr bwMode="auto">
            <a:xfrm>
              <a:off x="3158561" y="1447800"/>
              <a:ext cx="115433" cy="1509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>
                <a:defRPr/>
              </a:pPr>
              <a:r>
                <a:rPr lang="en-CA" altLang="en-US" sz="1400">
                  <a:solidFill>
                    <a:srgbClr val="000000"/>
                  </a:solidFill>
                  <a:latin typeface="Times-Roman" charset="0"/>
                </a:rPr>
                <a:t>4 </a:t>
              </a:r>
              <a:endParaRPr lang="en-CA" altLang="en-US" sz="4400"/>
            </a:p>
          </p:txBody>
        </p:sp>
        <p:sp>
          <p:nvSpPr>
            <p:cNvPr id="7386" name="Rectangle 218"/>
            <p:cNvSpPr>
              <a:spLocks noChangeArrowheads="1"/>
            </p:cNvSpPr>
            <p:nvPr/>
          </p:nvSpPr>
          <p:spPr bwMode="auto">
            <a:xfrm>
              <a:off x="3091003" y="1593850"/>
              <a:ext cx="148945" cy="1940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>
                <a:defRPr/>
              </a:pPr>
              <a:r>
                <a:rPr lang="en-CA" altLang="en-US" sz="1800">
                  <a:solidFill>
                    <a:srgbClr val="000000"/>
                  </a:solidFill>
                  <a:latin typeface="Times-Roman" charset="0"/>
                </a:rPr>
                <a:t>p </a:t>
              </a:r>
              <a:endParaRPr lang="en-CA" altLang="en-US" sz="4400"/>
            </a:p>
          </p:txBody>
        </p:sp>
        <p:sp>
          <p:nvSpPr>
            <p:cNvPr id="7387" name="Rectangle 219"/>
            <p:cNvSpPr>
              <a:spLocks noChangeArrowheads="1"/>
            </p:cNvSpPr>
            <p:nvPr/>
          </p:nvSpPr>
          <p:spPr bwMode="auto">
            <a:xfrm>
              <a:off x="3158561" y="1652588"/>
              <a:ext cx="115433" cy="1509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>
                <a:defRPr/>
              </a:pPr>
              <a:r>
                <a:rPr lang="en-CA" altLang="en-US" sz="1400">
                  <a:solidFill>
                    <a:srgbClr val="000000"/>
                  </a:solidFill>
                  <a:latin typeface="Times-Roman" charset="0"/>
                </a:rPr>
                <a:t>5 </a:t>
              </a:r>
              <a:endParaRPr lang="en-CA" altLang="en-US" sz="4400"/>
            </a:p>
          </p:txBody>
        </p:sp>
        <p:sp>
          <p:nvSpPr>
            <p:cNvPr id="7388" name="Rectangle 220"/>
            <p:cNvSpPr>
              <a:spLocks noChangeArrowheads="1"/>
            </p:cNvSpPr>
            <p:nvPr/>
          </p:nvSpPr>
          <p:spPr bwMode="auto">
            <a:xfrm>
              <a:off x="3091003" y="1798638"/>
              <a:ext cx="148945" cy="1940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>
                <a:defRPr/>
              </a:pPr>
              <a:r>
                <a:rPr lang="en-CA" altLang="en-US" sz="1800">
                  <a:solidFill>
                    <a:srgbClr val="000000"/>
                  </a:solidFill>
                  <a:latin typeface="Times-Roman" charset="0"/>
                </a:rPr>
                <a:t>p </a:t>
              </a:r>
              <a:endParaRPr lang="en-CA" altLang="en-US" sz="4400"/>
            </a:p>
          </p:txBody>
        </p:sp>
        <p:sp>
          <p:nvSpPr>
            <p:cNvPr id="7389" name="Rectangle 221"/>
            <p:cNvSpPr>
              <a:spLocks noChangeArrowheads="1"/>
            </p:cNvSpPr>
            <p:nvPr/>
          </p:nvSpPr>
          <p:spPr bwMode="auto">
            <a:xfrm>
              <a:off x="3158561" y="1857375"/>
              <a:ext cx="115433" cy="1509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>
                <a:defRPr/>
              </a:pPr>
              <a:r>
                <a:rPr lang="en-CA" altLang="en-US" sz="1400">
                  <a:solidFill>
                    <a:srgbClr val="000000"/>
                  </a:solidFill>
                  <a:latin typeface="Times-Roman" charset="0"/>
                </a:rPr>
                <a:t>6 </a:t>
              </a:r>
              <a:endParaRPr lang="en-CA" altLang="en-US" sz="4400"/>
            </a:p>
          </p:txBody>
        </p:sp>
        <p:sp>
          <p:nvSpPr>
            <p:cNvPr id="7390" name="Rectangle 222"/>
            <p:cNvSpPr>
              <a:spLocks noChangeArrowheads="1"/>
            </p:cNvSpPr>
            <p:nvPr/>
          </p:nvSpPr>
          <p:spPr bwMode="auto">
            <a:xfrm>
              <a:off x="3473794" y="1812925"/>
              <a:ext cx="139015" cy="1940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>
                <a:defRPr/>
              </a:pPr>
              <a:r>
                <a:rPr lang="en-CA" altLang="en-US" sz="1800">
                  <a:solidFill>
                    <a:srgbClr val="000000"/>
                  </a:solidFill>
                  <a:latin typeface="Times-Roman" charset="0"/>
                </a:rPr>
                <a:t>x </a:t>
              </a:r>
              <a:endParaRPr lang="en-CA" altLang="en-US" sz="4400"/>
            </a:p>
          </p:txBody>
        </p:sp>
        <p:sp>
          <p:nvSpPr>
            <p:cNvPr id="7391" name="Rectangle 223"/>
            <p:cNvSpPr>
              <a:spLocks noChangeArrowheads="1"/>
            </p:cNvSpPr>
            <p:nvPr/>
          </p:nvSpPr>
          <p:spPr bwMode="auto">
            <a:xfrm>
              <a:off x="3616670" y="1812925"/>
              <a:ext cx="139015" cy="1940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>
                <a:defRPr/>
              </a:pPr>
              <a:r>
                <a:rPr lang="en-CA" altLang="en-US" sz="1800">
                  <a:solidFill>
                    <a:srgbClr val="000000"/>
                  </a:solidFill>
                  <a:latin typeface="Times-Roman" charset="0"/>
                </a:rPr>
                <a:t>x </a:t>
              </a:r>
              <a:endParaRPr lang="en-CA" altLang="en-US" sz="4400"/>
            </a:p>
          </p:txBody>
        </p:sp>
        <p:sp>
          <p:nvSpPr>
            <p:cNvPr id="7392" name="Rectangle 224"/>
            <p:cNvSpPr>
              <a:spLocks noChangeArrowheads="1"/>
            </p:cNvSpPr>
            <p:nvPr/>
          </p:nvSpPr>
          <p:spPr bwMode="auto">
            <a:xfrm>
              <a:off x="3756166" y="1812925"/>
              <a:ext cx="148945" cy="1940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>
                <a:defRPr/>
              </a:pPr>
              <a:r>
                <a:rPr lang="en-CA" altLang="en-US" sz="1800">
                  <a:solidFill>
                    <a:srgbClr val="000000"/>
                  </a:solidFill>
                  <a:latin typeface="Times-Roman" charset="0"/>
                </a:rPr>
                <a:t>0 </a:t>
              </a:r>
              <a:endParaRPr lang="en-CA" altLang="en-US" sz="4400"/>
            </a:p>
          </p:txBody>
        </p:sp>
        <p:sp>
          <p:nvSpPr>
            <p:cNvPr id="72753" name="Line 225"/>
            <p:cNvSpPr>
              <a:spLocks noChangeShapeType="1"/>
            </p:cNvSpPr>
            <p:nvPr/>
          </p:nvSpPr>
          <p:spPr bwMode="auto">
            <a:xfrm flipH="1">
              <a:off x="3311525" y="841375"/>
              <a:ext cx="57150" cy="1588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5400"/>
            </a:p>
          </p:txBody>
        </p:sp>
        <p:sp>
          <p:nvSpPr>
            <p:cNvPr id="72754" name="Line 226"/>
            <p:cNvSpPr>
              <a:spLocks noChangeShapeType="1"/>
            </p:cNvSpPr>
            <p:nvPr/>
          </p:nvSpPr>
          <p:spPr bwMode="auto">
            <a:xfrm flipH="1">
              <a:off x="3311525" y="868363"/>
              <a:ext cx="57150" cy="158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5400"/>
            </a:p>
          </p:txBody>
        </p:sp>
        <p:sp>
          <p:nvSpPr>
            <p:cNvPr id="72755" name="Line 227"/>
            <p:cNvSpPr>
              <a:spLocks noChangeShapeType="1"/>
            </p:cNvSpPr>
            <p:nvPr/>
          </p:nvSpPr>
          <p:spPr bwMode="auto">
            <a:xfrm flipH="1">
              <a:off x="3311525" y="1052513"/>
              <a:ext cx="57150" cy="158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5400"/>
            </a:p>
          </p:txBody>
        </p:sp>
        <p:sp>
          <p:nvSpPr>
            <p:cNvPr id="72756" name="Line 228"/>
            <p:cNvSpPr>
              <a:spLocks noChangeShapeType="1"/>
            </p:cNvSpPr>
            <p:nvPr/>
          </p:nvSpPr>
          <p:spPr bwMode="auto">
            <a:xfrm flipH="1">
              <a:off x="3311525" y="1084198"/>
              <a:ext cx="57150" cy="158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5400"/>
            </a:p>
          </p:txBody>
        </p:sp>
        <p:sp>
          <p:nvSpPr>
            <p:cNvPr id="72757" name="Line 229"/>
            <p:cNvSpPr>
              <a:spLocks noChangeShapeType="1"/>
            </p:cNvSpPr>
            <p:nvPr/>
          </p:nvSpPr>
          <p:spPr bwMode="auto">
            <a:xfrm flipH="1">
              <a:off x="3311525" y="1250950"/>
              <a:ext cx="57150" cy="1588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5400"/>
            </a:p>
          </p:txBody>
        </p:sp>
        <p:sp>
          <p:nvSpPr>
            <p:cNvPr id="72758" name="Line 230"/>
            <p:cNvSpPr>
              <a:spLocks noChangeShapeType="1"/>
            </p:cNvSpPr>
            <p:nvPr/>
          </p:nvSpPr>
          <p:spPr bwMode="auto">
            <a:xfrm flipH="1">
              <a:off x="3311525" y="1277938"/>
              <a:ext cx="57150" cy="158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5400"/>
            </a:p>
          </p:txBody>
        </p:sp>
        <p:sp>
          <p:nvSpPr>
            <p:cNvPr id="72759" name="Line 231"/>
            <p:cNvSpPr>
              <a:spLocks noChangeShapeType="1"/>
            </p:cNvSpPr>
            <p:nvPr/>
          </p:nvSpPr>
          <p:spPr bwMode="auto">
            <a:xfrm flipH="1">
              <a:off x="3311525" y="1462088"/>
              <a:ext cx="57150" cy="158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5400"/>
            </a:p>
          </p:txBody>
        </p:sp>
        <p:sp>
          <p:nvSpPr>
            <p:cNvPr id="72760" name="Line 232"/>
            <p:cNvSpPr>
              <a:spLocks noChangeShapeType="1"/>
            </p:cNvSpPr>
            <p:nvPr/>
          </p:nvSpPr>
          <p:spPr bwMode="auto">
            <a:xfrm flipH="1">
              <a:off x="3311525" y="1494809"/>
              <a:ext cx="57150" cy="158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5400"/>
            </a:p>
          </p:txBody>
        </p:sp>
        <p:sp>
          <p:nvSpPr>
            <p:cNvPr id="72761" name="Line 233"/>
            <p:cNvSpPr>
              <a:spLocks noChangeShapeType="1"/>
            </p:cNvSpPr>
            <p:nvPr/>
          </p:nvSpPr>
          <p:spPr bwMode="auto">
            <a:xfrm flipH="1">
              <a:off x="3311525" y="1660525"/>
              <a:ext cx="57150" cy="1588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5400"/>
            </a:p>
          </p:txBody>
        </p:sp>
        <p:sp>
          <p:nvSpPr>
            <p:cNvPr id="72762" name="Line 234"/>
            <p:cNvSpPr>
              <a:spLocks noChangeShapeType="1"/>
            </p:cNvSpPr>
            <p:nvPr/>
          </p:nvSpPr>
          <p:spPr bwMode="auto">
            <a:xfrm flipH="1">
              <a:off x="3311525" y="1687513"/>
              <a:ext cx="57150" cy="158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5400"/>
            </a:p>
          </p:txBody>
        </p:sp>
        <p:sp>
          <p:nvSpPr>
            <p:cNvPr id="72763" name="Line 235"/>
            <p:cNvSpPr>
              <a:spLocks noChangeShapeType="1"/>
            </p:cNvSpPr>
            <p:nvPr/>
          </p:nvSpPr>
          <p:spPr bwMode="auto">
            <a:xfrm flipH="1">
              <a:off x="3311525" y="1871663"/>
              <a:ext cx="57150" cy="158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5400"/>
            </a:p>
          </p:txBody>
        </p:sp>
        <p:sp>
          <p:nvSpPr>
            <p:cNvPr id="72764" name="Line 236"/>
            <p:cNvSpPr>
              <a:spLocks noChangeShapeType="1"/>
            </p:cNvSpPr>
            <p:nvPr/>
          </p:nvSpPr>
          <p:spPr bwMode="auto">
            <a:xfrm flipH="1">
              <a:off x="3311525" y="1884363"/>
              <a:ext cx="57150" cy="158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5400"/>
            </a:p>
          </p:txBody>
        </p:sp>
        <p:sp>
          <p:nvSpPr>
            <p:cNvPr id="7405" name="Rectangle 237"/>
            <p:cNvSpPr>
              <a:spLocks noChangeArrowheads="1"/>
            </p:cNvSpPr>
            <p:nvPr/>
          </p:nvSpPr>
          <p:spPr bwMode="auto">
            <a:xfrm>
              <a:off x="3899041" y="1812925"/>
              <a:ext cx="148945" cy="1940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>
                <a:defRPr/>
              </a:pPr>
              <a:r>
                <a:rPr lang="en-CA" altLang="en-US" sz="1800">
                  <a:solidFill>
                    <a:srgbClr val="000000"/>
                  </a:solidFill>
                  <a:latin typeface="Times-Roman" charset="0"/>
                </a:rPr>
                <a:t>0 </a:t>
              </a:r>
              <a:endParaRPr lang="en-CA" altLang="en-US" sz="4400"/>
            </a:p>
          </p:txBody>
        </p:sp>
        <p:sp>
          <p:nvSpPr>
            <p:cNvPr id="7406" name="Rectangle 238"/>
            <p:cNvSpPr>
              <a:spLocks noChangeArrowheads="1"/>
            </p:cNvSpPr>
            <p:nvPr/>
          </p:nvSpPr>
          <p:spPr bwMode="auto">
            <a:xfrm>
              <a:off x="3231948" y="412750"/>
              <a:ext cx="516343" cy="1940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>
                <a:defRPr/>
              </a:pPr>
              <a:r>
                <a:rPr lang="en-CA" altLang="en-US" sz="1800">
                  <a:solidFill>
                    <a:srgbClr val="000000"/>
                  </a:solidFill>
                  <a:latin typeface="Times-Roman" charset="0"/>
                </a:rPr>
                <a:t>Prime </a:t>
              </a:r>
              <a:endParaRPr lang="en-CA" altLang="en-US" sz="4400"/>
            </a:p>
          </p:txBody>
        </p:sp>
        <p:sp>
          <p:nvSpPr>
            <p:cNvPr id="7407" name="Rectangle 239"/>
            <p:cNvSpPr>
              <a:spLocks noChangeArrowheads="1"/>
            </p:cNvSpPr>
            <p:nvPr/>
          </p:nvSpPr>
          <p:spPr bwMode="auto">
            <a:xfrm>
              <a:off x="3163592" y="550863"/>
              <a:ext cx="754655" cy="1940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>
                <a:defRPr/>
              </a:pPr>
              <a:r>
                <a:rPr lang="en-CA" altLang="en-US" sz="1800">
                  <a:solidFill>
                    <a:srgbClr val="000000"/>
                  </a:solidFill>
                  <a:latin typeface="Times-Roman" charset="0"/>
                </a:rPr>
                <a:t>implicant </a:t>
              </a:r>
              <a:endParaRPr lang="en-CA" altLang="en-US" sz="4400"/>
            </a:p>
          </p:txBody>
        </p:sp>
        <p:sp>
          <p:nvSpPr>
            <p:cNvPr id="7408" name="Rectangle 240"/>
            <p:cNvSpPr>
              <a:spLocks noChangeArrowheads="1"/>
            </p:cNvSpPr>
            <p:nvPr/>
          </p:nvSpPr>
          <p:spPr bwMode="auto">
            <a:xfrm>
              <a:off x="4824541" y="412750"/>
              <a:ext cx="695077" cy="1940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>
                <a:defRPr/>
              </a:pPr>
              <a:r>
                <a:rPr lang="en-CA" altLang="en-US" sz="1800">
                  <a:solidFill>
                    <a:srgbClr val="000000"/>
                  </a:solidFill>
                  <a:latin typeface="Times-Roman" charset="0"/>
                </a:rPr>
                <a:t>Minterm </a:t>
              </a:r>
              <a:endParaRPr lang="en-CA" altLang="en-US" sz="4400"/>
            </a:p>
          </p:txBody>
        </p:sp>
        <p:sp>
          <p:nvSpPr>
            <p:cNvPr id="7409" name="Rectangle 241"/>
            <p:cNvSpPr>
              <a:spLocks noChangeArrowheads="1"/>
            </p:cNvSpPr>
            <p:nvPr/>
          </p:nvSpPr>
          <p:spPr bwMode="auto">
            <a:xfrm>
              <a:off x="4214954" y="550863"/>
              <a:ext cx="148945" cy="1940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>
                <a:defRPr/>
              </a:pPr>
              <a:r>
                <a:rPr lang="en-CA" altLang="en-US" sz="1800">
                  <a:solidFill>
                    <a:srgbClr val="000000"/>
                  </a:solidFill>
                  <a:latin typeface="Times-Roman" charset="0"/>
                </a:rPr>
                <a:t>0 </a:t>
              </a:r>
              <a:endParaRPr lang="en-CA" altLang="en-US" sz="4400"/>
            </a:p>
          </p:txBody>
        </p:sp>
        <p:sp>
          <p:nvSpPr>
            <p:cNvPr id="7410" name="Rectangle 242"/>
            <p:cNvSpPr>
              <a:spLocks noChangeArrowheads="1"/>
            </p:cNvSpPr>
            <p:nvPr/>
          </p:nvSpPr>
          <p:spPr bwMode="auto">
            <a:xfrm>
              <a:off x="4470539" y="550863"/>
              <a:ext cx="148945" cy="1940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>
                <a:defRPr/>
              </a:pPr>
              <a:r>
                <a:rPr lang="en-CA" altLang="en-US" sz="1800">
                  <a:solidFill>
                    <a:srgbClr val="000000"/>
                  </a:solidFill>
                  <a:latin typeface="Times-Roman" charset="0"/>
                </a:rPr>
                <a:t>4 </a:t>
              </a:r>
              <a:endParaRPr lang="en-CA" altLang="en-US" sz="4400"/>
            </a:p>
          </p:txBody>
        </p:sp>
        <p:sp>
          <p:nvSpPr>
            <p:cNvPr id="7411" name="Rectangle 243"/>
            <p:cNvSpPr>
              <a:spLocks noChangeArrowheads="1"/>
            </p:cNvSpPr>
            <p:nvPr/>
          </p:nvSpPr>
          <p:spPr bwMode="auto">
            <a:xfrm>
              <a:off x="4723749" y="550863"/>
              <a:ext cx="148945" cy="1940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>
                <a:defRPr/>
              </a:pPr>
              <a:r>
                <a:rPr lang="en-CA" altLang="en-US" sz="1800">
                  <a:solidFill>
                    <a:srgbClr val="000000"/>
                  </a:solidFill>
                  <a:latin typeface="Times-Roman" charset="0"/>
                </a:rPr>
                <a:t>8 </a:t>
              </a:r>
              <a:endParaRPr lang="en-CA" altLang="en-US" sz="4400"/>
            </a:p>
          </p:txBody>
        </p:sp>
        <p:sp>
          <p:nvSpPr>
            <p:cNvPr id="7412" name="Rectangle 244"/>
            <p:cNvSpPr>
              <a:spLocks noChangeArrowheads="1"/>
            </p:cNvSpPr>
            <p:nvPr/>
          </p:nvSpPr>
          <p:spPr bwMode="auto">
            <a:xfrm>
              <a:off x="4968797" y="550863"/>
              <a:ext cx="198593" cy="1940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>
                <a:defRPr/>
              </a:pPr>
              <a:r>
                <a:rPr lang="en-CA" altLang="en-US" sz="1800">
                  <a:solidFill>
                    <a:srgbClr val="000000"/>
                  </a:solidFill>
                  <a:latin typeface="Times-Roman" charset="0"/>
                </a:rPr>
                <a:t>10</a:t>
              </a:r>
              <a:endParaRPr lang="en-CA" altLang="en-US" sz="4400"/>
            </a:p>
          </p:txBody>
        </p:sp>
        <p:sp>
          <p:nvSpPr>
            <p:cNvPr id="7413" name="Rectangle 245"/>
            <p:cNvSpPr>
              <a:spLocks noChangeArrowheads="1"/>
            </p:cNvSpPr>
            <p:nvPr/>
          </p:nvSpPr>
          <p:spPr bwMode="auto">
            <a:xfrm>
              <a:off x="5229426" y="550863"/>
              <a:ext cx="185338" cy="1940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>
                <a:defRPr/>
              </a:pPr>
              <a:r>
                <a:rPr lang="en-CA" altLang="en-US" sz="1800">
                  <a:solidFill>
                    <a:srgbClr val="000000"/>
                  </a:solidFill>
                  <a:latin typeface="Times-Roman" charset="0"/>
                </a:rPr>
                <a:t>11</a:t>
              </a:r>
              <a:endParaRPr lang="en-CA" altLang="en-US" sz="4400"/>
            </a:p>
          </p:txBody>
        </p:sp>
        <p:sp>
          <p:nvSpPr>
            <p:cNvPr id="7414" name="Rectangle 246"/>
            <p:cNvSpPr>
              <a:spLocks noChangeArrowheads="1"/>
            </p:cNvSpPr>
            <p:nvPr/>
          </p:nvSpPr>
          <p:spPr bwMode="auto">
            <a:xfrm>
              <a:off x="5476798" y="550863"/>
              <a:ext cx="198593" cy="1940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>
                <a:defRPr/>
              </a:pPr>
              <a:r>
                <a:rPr lang="en-CA" altLang="en-US" sz="1800">
                  <a:solidFill>
                    <a:srgbClr val="000000"/>
                  </a:solidFill>
                  <a:latin typeface="Times-Roman" charset="0"/>
                </a:rPr>
                <a:t>12</a:t>
              </a:r>
              <a:endParaRPr lang="en-CA" altLang="en-US" sz="4400"/>
            </a:p>
          </p:txBody>
        </p:sp>
        <p:sp>
          <p:nvSpPr>
            <p:cNvPr id="7415" name="Rectangle 247"/>
            <p:cNvSpPr>
              <a:spLocks noChangeArrowheads="1"/>
            </p:cNvSpPr>
            <p:nvPr/>
          </p:nvSpPr>
          <p:spPr bwMode="auto">
            <a:xfrm>
              <a:off x="5730798" y="550863"/>
              <a:ext cx="198593" cy="1940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>
                <a:defRPr/>
              </a:pPr>
              <a:r>
                <a:rPr lang="en-CA" altLang="en-US" sz="1800">
                  <a:solidFill>
                    <a:srgbClr val="000000"/>
                  </a:solidFill>
                  <a:latin typeface="Times-Roman" charset="0"/>
                </a:rPr>
                <a:t>13</a:t>
              </a:r>
              <a:endParaRPr lang="en-CA" altLang="en-US" sz="4400"/>
            </a:p>
          </p:txBody>
        </p:sp>
        <p:sp>
          <p:nvSpPr>
            <p:cNvPr id="72776" name="Freeform 248"/>
            <p:cNvSpPr>
              <a:spLocks/>
            </p:cNvSpPr>
            <p:nvPr/>
          </p:nvSpPr>
          <p:spPr bwMode="auto">
            <a:xfrm>
              <a:off x="4722813" y="1831975"/>
              <a:ext cx="69850" cy="80963"/>
            </a:xfrm>
            <a:custGeom>
              <a:avLst/>
              <a:gdLst>
                <a:gd name="T0" fmla="*/ 2147483646 w 118"/>
                <a:gd name="T1" fmla="*/ 0 h 133"/>
                <a:gd name="T2" fmla="*/ 2147483646 w 118"/>
                <a:gd name="T3" fmla="*/ 2147483646 h 133"/>
                <a:gd name="T4" fmla="*/ 0 w 118"/>
                <a:gd name="T5" fmla="*/ 2147483646 h 13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18" h="133">
                  <a:moveTo>
                    <a:pt x="118" y="0"/>
                  </a:moveTo>
                  <a:lnTo>
                    <a:pt x="47" y="133"/>
                  </a:lnTo>
                  <a:lnTo>
                    <a:pt x="0" y="67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 sz="5400"/>
            </a:p>
          </p:txBody>
        </p:sp>
        <p:sp>
          <p:nvSpPr>
            <p:cNvPr id="72777" name="Freeform 249"/>
            <p:cNvSpPr>
              <a:spLocks/>
            </p:cNvSpPr>
            <p:nvPr/>
          </p:nvSpPr>
          <p:spPr bwMode="auto">
            <a:xfrm>
              <a:off x="5526088" y="1831975"/>
              <a:ext cx="69850" cy="80963"/>
            </a:xfrm>
            <a:custGeom>
              <a:avLst/>
              <a:gdLst>
                <a:gd name="T0" fmla="*/ 2147483646 w 118"/>
                <a:gd name="T1" fmla="*/ 0 h 133"/>
                <a:gd name="T2" fmla="*/ 2147483646 w 118"/>
                <a:gd name="T3" fmla="*/ 2147483646 h 133"/>
                <a:gd name="T4" fmla="*/ 0 w 118"/>
                <a:gd name="T5" fmla="*/ 2147483646 h 13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18" h="133">
                  <a:moveTo>
                    <a:pt x="118" y="0"/>
                  </a:moveTo>
                  <a:lnTo>
                    <a:pt x="47" y="133"/>
                  </a:lnTo>
                  <a:lnTo>
                    <a:pt x="0" y="67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 sz="5400"/>
            </a:p>
          </p:txBody>
        </p:sp>
        <p:sp>
          <p:nvSpPr>
            <p:cNvPr id="72778" name="Rectangle 250"/>
            <p:cNvSpPr>
              <a:spLocks noChangeArrowheads="1"/>
            </p:cNvSpPr>
            <p:nvPr/>
          </p:nvSpPr>
          <p:spPr bwMode="auto">
            <a:xfrm>
              <a:off x="2944813" y="365125"/>
              <a:ext cx="3300412" cy="1665288"/>
            </a:xfrm>
            <a:prstGeom prst="rect">
              <a:avLst/>
            </a:prstGeom>
            <a:noFill/>
            <a:ln w="174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de-DE" sz="4400"/>
            </a:p>
          </p:txBody>
        </p:sp>
        <p:sp>
          <p:nvSpPr>
            <p:cNvPr id="72779" name="Line 251"/>
            <p:cNvSpPr>
              <a:spLocks noChangeShapeType="1"/>
            </p:cNvSpPr>
            <p:nvPr/>
          </p:nvSpPr>
          <p:spPr bwMode="auto">
            <a:xfrm flipV="1">
              <a:off x="4087813" y="365125"/>
              <a:ext cx="1587" cy="1665288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5400"/>
            </a:p>
          </p:txBody>
        </p:sp>
        <p:sp>
          <p:nvSpPr>
            <p:cNvPr id="72780" name="Line 252"/>
            <p:cNvSpPr>
              <a:spLocks noChangeShapeType="1"/>
            </p:cNvSpPr>
            <p:nvPr/>
          </p:nvSpPr>
          <p:spPr bwMode="auto">
            <a:xfrm flipH="1">
              <a:off x="2944813" y="722313"/>
              <a:ext cx="3300412" cy="158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5400"/>
            </a:p>
          </p:txBody>
        </p:sp>
        <p:sp>
          <p:nvSpPr>
            <p:cNvPr id="7421" name="Rectangle 253"/>
            <p:cNvSpPr>
              <a:spLocks noChangeArrowheads="1"/>
            </p:cNvSpPr>
            <p:nvPr/>
          </p:nvSpPr>
          <p:spPr bwMode="auto">
            <a:xfrm>
              <a:off x="5984798" y="550863"/>
              <a:ext cx="198593" cy="1940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>
                <a:defRPr/>
              </a:pPr>
              <a:r>
                <a:rPr lang="en-CA" altLang="en-US" sz="1800">
                  <a:solidFill>
                    <a:srgbClr val="000000"/>
                  </a:solidFill>
                  <a:latin typeface="Times-Roman" charset="0"/>
                </a:rPr>
                <a:t>15</a:t>
              </a:r>
              <a:endParaRPr lang="en-CA" altLang="en-US" sz="4400"/>
            </a:p>
          </p:txBody>
        </p:sp>
        <p:sp>
          <p:nvSpPr>
            <p:cNvPr id="7430" name="Rectangle 262"/>
            <p:cNvSpPr>
              <a:spLocks noChangeArrowheads="1"/>
            </p:cNvSpPr>
            <p:nvPr/>
          </p:nvSpPr>
          <p:spPr bwMode="auto">
            <a:xfrm>
              <a:off x="3242204" y="2193925"/>
              <a:ext cx="2700868" cy="1940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>
                <a:defRPr/>
              </a:pPr>
              <a:r>
                <a:rPr lang="en-CA" altLang="en-US" sz="1800" dirty="0" smtClean="0">
                  <a:solidFill>
                    <a:srgbClr val="000000"/>
                  </a:solidFill>
                  <a:latin typeface="Helvetica" panose="020B0604020202020204" pitchFamily="34" charset="0"/>
                </a:rPr>
                <a:t>Initial </a:t>
              </a:r>
              <a:r>
                <a:rPr lang="en-CA" altLang="en-US" sz="1800" dirty="0">
                  <a:solidFill>
                    <a:srgbClr val="000000"/>
                  </a:solidFill>
                  <a:latin typeface="Helvetica" panose="020B0604020202020204" pitchFamily="34" charset="0"/>
                </a:rPr>
                <a:t>prime </a:t>
              </a:r>
              <a:r>
                <a:rPr lang="en-CA" altLang="en-US" sz="1800" dirty="0" err="1">
                  <a:solidFill>
                    <a:srgbClr val="000000"/>
                  </a:solidFill>
                  <a:latin typeface="Helvetica" panose="020B0604020202020204" pitchFamily="34" charset="0"/>
                </a:rPr>
                <a:t>implicant</a:t>
              </a:r>
              <a:r>
                <a:rPr lang="en-CA" altLang="en-US" sz="1800" dirty="0">
                  <a:solidFill>
                    <a:srgbClr val="000000"/>
                  </a:solidFill>
                  <a:latin typeface="Helvetica" panose="020B0604020202020204" pitchFamily="34" charset="0"/>
                </a:rPr>
                <a:t> cover table </a:t>
              </a:r>
              <a:endParaRPr lang="en-CA" altLang="en-US" sz="4400" dirty="0"/>
            </a:p>
          </p:txBody>
        </p:sp>
      </p:grpSp>
      <p:grpSp>
        <p:nvGrpSpPr>
          <p:cNvPr id="3" name="Gruppieren 2"/>
          <p:cNvGrpSpPr/>
          <p:nvPr/>
        </p:nvGrpSpPr>
        <p:grpSpPr>
          <a:xfrm>
            <a:off x="1215222" y="3341879"/>
            <a:ext cx="3189308" cy="2863229"/>
            <a:chOff x="3651250" y="2625725"/>
            <a:chExt cx="1903413" cy="1974256"/>
          </a:xfrm>
        </p:grpSpPr>
        <p:sp>
          <p:nvSpPr>
            <p:cNvPr id="72782" name="Freeform 254"/>
            <p:cNvSpPr>
              <a:spLocks/>
            </p:cNvSpPr>
            <p:nvPr/>
          </p:nvSpPr>
          <p:spPr bwMode="auto">
            <a:xfrm>
              <a:off x="5327650" y="3695700"/>
              <a:ext cx="57150" cy="66675"/>
            </a:xfrm>
            <a:custGeom>
              <a:avLst/>
              <a:gdLst>
                <a:gd name="T0" fmla="*/ 2147483646 w 95"/>
                <a:gd name="T1" fmla="*/ 0 h 111"/>
                <a:gd name="T2" fmla="*/ 2147483646 w 95"/>
                <a:gd name="T3" fmla="*/ 2147483646 h 111"/>
                <a:gd name="T4" fmla="*/ 0 w 95"/>
                <a:gd name="T5" fmla="*/ 2147483646 h 11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5" h="111">
                  <a:moveTo>
                    <a:pt x="95" y="0"/>
                  </a:moveTo>
                  <a:lnTo>
                    <a:pt x="48" y="111"/>
                  </a:lnTo>
                  <a:lnTo>
                    <a:pt x="0" y="67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 sz="5400"/>
            </a:p>
          </p:txBody>
        </p:sp>
        <p:sp>
          <p:nvSpPr>
            <p:cNvPr id="72783" name="Freeform 255"/>
            <p:cNvSpPr>
              <a:spLocks/>
            </p:cNvSpPr>
            <p:nvPr/>
          </p:nvSpPr>
          <p:spPr bwMode="auto">
            <a:xfrm>
              <a:off x="4821238" y="3695700"/>
              <a:ext cx="55562" cy="66675"/>
            </a:xfrm>
            <a:custGeom>
              <a:avLst/>
              <a:gdLst>
                <a:gd name="T0" fmla="*/ 2147483646 w 95"/>
                <a:gd name="T1" fmla="*/ 0 h 111"/>
                <a:gd name="T2" fmla="*/ 2147483646 w 95"/>
                <a:gd name="T3" fmla="*/ 2147483646 h 111"/>
                <a:gd name="T4" fmla="*/ 0 w 95"/>
                <a:gd name="T5" fmla="*/ 2147483646 h 11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5" h="111">
                  <a:moveTo>
                    <a:pt x="95" y="0"/>
                  </a:moveTo>
                  <a:lnTo>
                    <a:pt x="24" y="111"/>
                  </a:lnTo>
                  <a:lnTo>
                    <a:pt x="0" y="67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 sz="5400"/>
            </a:p>
          </p:txBody>
        </p:sp>
        <p:sp>
          <p:nvSpPr>
            <p:cNvPr id="72784" name="Freeform 256"/>
            <p:cNvSpPr>
              <a:spLocks/>
            </p:cNvSpPr>
            <p:nvPr/>
          </p:nvSpPr>
          <p:spPr bwMode="auto">
            <a:xfrm>
              <a:off x="4821238" y="3286125"/>
              <a:ext cx="55562" cy="66675"/>
            </a:xfrm>
            <a:custGeom>
              <a:avLst/>
              <a:gdLst>
                <a:gd name="T0" fmla="*/ 2147483646 w 95"/>
                <a:gd name="T1" fmla="*/ 0 h 111"/>
                <a:gd name="T2" fmla="*/ 2147483646 w 95"/>
                <a:gd name="T3" fmla="*/ 2147483646 h 111"/>
                <a:gd name="T4" fmla="*/ 0 w 95"/>
                <a:gd name="T5" fmla="*/ 2147483646 h 11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5" h="111">
                  <a:moveTo>
                    <a:pt x="95" y="0"/>
                  </a:moveTo>
                  <a:lnTo>
                    <a:pt x="24" y="111"/>
                  </a:lnTo>
                  <a:lnTo>
                    <a:pt x="0" y="67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 sz="5400"/>
            </a:p>
          </p:txBody>
        </p:sp>
        <p:sp>
          <p:nvSpPr>
            <p:cNvPr id="72785" name="Freeform 257"/>
            <p:cNvSpPr>
              <a:spLocks/>
            </p:cNvSpPr>
            <p:nvPr/>
          </p:nvSpPr>
          <p:spPr bwMode="auto">
            <a:xfrm>
              <a:off x="4567238" y="3286125"/>
              <a:ext cx="55562" cy="66675"/>
            </a:xfrm>
            <a:custGeom>
              <a:avLst/>
              <a:gdLst>
                <a:gd name="T0" fmla="*/ 2147483646 w 95"/>
                <a:gd name="T1" fmla="*/ 0 h 111"/>
                <a:gd name="T2" fmla="*/ 2147483646 w 95"/>
                <a:gd name="T3" fmla="*/ 2147483646 h 111"/>
                <a:gd name="T4" fmla="*/ 0 w 95"/>
                <a:gd name="T5" fmla="*/ 2147483646 h 11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5" h="111">
                  <a:moveTo>
                    <a:pt x="95" y="0"/>
                  </a:moveTo>
                  <a:lnTo>
                    <a:pt x="24" y="111"/>
                  </a:lnTo>
                  <a:lnTo>
                    <a:pt x="0" y="67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 sz="5400"/>
            </a:p>
          </p:txBody>
        </p:sp>
        <p:sp>
          <p:nvSpPr>
            <p:cNvPr id="72786" name="Freeform 258"/>
            <p:cNvSpPr>
              <a:spLocks/>
            </p:cNvSpPr>
            <p:nvPr/>
          </p:nvSpPr>
          <p:spPr bwMode="auto">
            <a:xfrm>
              <a:off x="4567238" y="3074988"/>
              <a:ext cx="55562" cy="79375"/>
            </a:xfrm>
            <a:custGeom>
              <a:avLst/>
              <a:gdLst>
                <a:gd name="T0" fmla="*/ 2147483646 w 95"/>
                <a:gd name="T1" fmla="*/ 0 h 133"/>
                <a:gd name="T2" fmla="*/ 2147483646 w 95"/>
                <a:gd name="T3" fmla="*/ 2147483646 h 133"/>
                <a:gd name="T4" fmla="*/ 0 w 95"/>
                <a:gd name="T5" fmla="*/ 2147483646 h 13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5" h="133">
                  <a:moveTo>
                    <a:pt x="95" y="0"/>
                  </a:moveTo>
                  <a:lnTo>
                    <a:pt x="24" y="133"/>
                  </a:lnTo>
                  <a:lnTo>
                    <a:pt x="0" y="66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 sz="5400"/>
            </a:p>
          </p:txBody>
        </p:sp>
        <p:sp>
          <p:nvSpPr>
            <p:cNvPr id="72787" name="Freeform 259"/>
            <p:cNvSpPr>
              <a:spLocks/>
            </p:cNvSpPr>
            <p:nvPr/>
          </p:nvSpPr>
          <p:spPr bwMode="auto">
            <a:xfrm>
              <a:off x="5327650" y="3894138"/>
              <a:ext cx="57150" cy="79375"/>
            </a:xfrm>
            <a:custGeom>
              <a:avLst/>
              <a:gdLst>
                <a:gd name="T0" fmla="*/ 2147483646 w 95"/>
                <a:gd name="T1" fmla="*/ 0 h 133"/>
                <a:gd name="T2" fmla="*/ 2147483646 w 95"/>
                <a:gd name="T3" fmla="*/ 2147483646 h 133"/>
                <a:gd name="T4" fmla="*/ 0 w 95"/>
                <a:gd name="T5" fmla="*/ 2147483646 h 13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5" h="133">
                  <a:moveTo>
                    <a:pt x="95" y="0"/>
                  </a:moveTo>
                  <a:lnTo>
                    <a:pt x="48" y="133"/>
                  </a:lnTo>
                  <a:lnTo>
                    <a:pt x="0" y="67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 sz="5400"/>
            </a:p>
          </p:txBody>
        </p:sp>
        <p:sp>
          <p:nvSpPr>
            <p:cNvPr id="72788" name="Freeform 260"/>
            <p:cNvSpPr>
              <a:spLocks/>
            </p:cNvSpPr>
            <p:nvPr/>
          </p:nvSpPr>
          <p:spPr bwMode="auto">
            <a:xfrm>
              <a:off x="5060950" y="3894138"/>
              <a:ext cx="69850" cy="79375"/>
            </a:xfrm>
            <a:custGeom>
              <a:avLst/>
              <a:gdLst>
                <a:gd name="T0" fmla="*/ 2147483646 w 119"/>
                <a:gd name="T1" fmla="*/ 0 h 133"/>
                <a:gd name="T2" fmla="*/ 2147483646 w 119"/>
                <a:gd name="T3" fmla="*/ 2147483646 h 133"/>
                <a:gd name="T4" fmla="*/ 0 w 119"/>
                <a:gd name="T5" fmla="*/ 2147483646 h 13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19" h="133">
                  <a:moveTo>
                    <a:pt x="119" y="0"/>
                  </a:moveTo>
                  <a:lnTo>
                    <a:pt x="48" y="133"/>
                  </a:lnTo>
                  <a:lnTo>
                    <a:pt x="0" y="67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 sz="5400"/>
            </a:p>
          </p:txBody>
        </p:sp>
        <p:sp>
          <p:nvSpPr>
            <p:cNvPr id="72789" name="Freeform 261"/>
            <p:cNvSpPr>
              <a:spLocks/>
            </p:cNvSpPr>
            <p:nvPr/>
          </p:nvSpPr>
          <p:spPr bwMode="auto">
            <a:xfrm>
              <a:off x="5060950" y="3484563"/>
              <a:ext cx="69850" cy="79375"/>
            </a:xfrm>
            <a:custGeom>
              <a:avLst/>
              <a:gdLst>
                <a:gd name="T0" fmla="*/ 2147483646 w 119"/>
                <a:gd name="T1" fmla="*/ 0 h 133"/>
                <a:gd name="T2" fmla="*/ 2147483646 w 119"/>
                <a:gd name="T3" fmla="*/ 2147483646 h 133"/>
                <a:gd name="T4" fmla="*/ 0 w 119"/>
                <a:gd name="T5" fmla="*/ 2147483646 h 13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19" h="133">
                  <a:moveTo>
                    <a:pt x="119" y="0"/>
                  </a:moveTo>
                  <a:lnTo>
                    <a:pt x="48" y="133"/>
                  </a:lnTo>
                  <a:lnTo>
                    <a:pt x="0" y="67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 sz="5400"/>
            </a:p>
          </p:txBody>
        </p:sp>
        <p:sp>
          <p:nvSpPr>
            <p:cNvPr id="7431" name="Rectangle 263"/>
            <p:cNvSpPr>
              <a:spLocks noChangeArrowheads="1"/>
            </p:cNvSpPr>
            <p:nvPr/>
          </p:nvSpPr>
          <p:spPr bwMode="auto">
            <a:xfrm>
              <a:off x="4011364" y="3008313"/>
              <a:ext cx="114803" cy="19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>
                <a:defRPr/>
              </a:pPr>
              <a:r>
                <a:rPr lang="en-CA" altLang="en-US" sz="1800">
                  <a:solidFill>
                    <a:srgbClr val="000000"/>
                  </a:solidFill>
                  <a:latin typeface="Times-Roman" charset="0"/>
                </a:rPr>
                <a:t>p </a:t>
              </a:r>
              <a:endParaRPr lang="en-CA" altLang="en-US" sz="4400"/>
            </a:p>
          </p:txBody>
        </p:sp>
        <p:sp>
          <p:nvSpPr>
            <p:cNvPr id="7432" name="Rectangle 264"/>
            <p:cNvSpPr>
              <a:spLocks noChangeArrowheads="1"/>
            </p:cNvSpPr>
            <p:nvPr/>
          </p:nvSpPr>
          <p:spPr bwMode="auto">
            <a:xfrm>
              <a:off x="4073491" y="3067050"/>
              <a:ext cx="88973" cy="148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>
                <a:defRPr/>
              </a:pPr>
              <a:r>
                <a:rPr lang="en-CA" altLang="en-US" sz="1400">
                  <a:solidFill>
                    <a:srgbClr val="000000"/>
                  </a:solidFill>
                  <a:latin typeface="Times-Roman" charset="0"/>
                </a:rPr>
                <a:t>1 </a:t>
              </a:r>
              <a:endParaRPr lang="en-CA" altLang="en-US" sz="4400"/>
            </a:p>
          </p:txBody>
        </p:sp>
        <p:sp>
          <p:nvSpPr>
            <p:cNvPr id="7433" name="Rectangle 265"/>
            <p:cNvSpPr>
              <a:spLocks noChangeArrowheads="1"/>
            </p:cNvSpPr>
            <p:nvPr/>
          </p:nvSpPr>
          <p:spPr bwMode="auto">
            <a:xfrm>
              <a:off x="4011364" y="3213100"/>
              <a:ext cx="114803" cy="19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>
                <a:defRPr/>
              </a:pPr>
              <a:r>
                <a:rPr lang="en-CA" altLang="en-US" sz="1800">
                  <a:solidFill>
                    <a:srgbClr val="000000"/>
                  </a:solidFill>
                  <a:latin typeface="Times-Roman" charset="0"/>
                </a:rPr>
                <a:t>p </a:t>
              </a:r>
              <a:endParaRPr lang="en-CA" altLang="en-US" sz="4400"/>
            </a:p>
          </p:txBody>
        </p:sp>
        <p:sp>
          <p:nvSpPr>
            <p:cNvPr id="7434" name="Rectangle 266"/>
            <p:cNvSpPr>
              <a:spLocks noChangeArrowheads="1"/>
            </p:cNvSpPr>
            <p:nvPr/>
          </p:nvSpPr>
          <p:spPr bwMode="auto">
            <a:xfrm>
              <a:off x="4073491" y="3271838"/>
              <a:ext cx="88973" cy="148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>
                <a:defRPr/>
              </a:pPr>
              <a:r>
                <a:rPr lang="en-CA" altLang="en-US" sz="1400">
                  <a:solidFill>
                    <a:srgbClr val="000000"/>
                  </a:solidFill>
                  <a:latin typeface="Times-Roman" charset="0"/>
                </a:rPr>
                <a:t>2 </a:t>
              </a:r>
              <a:endParaRPr lang="en-CA" altLang="en-US" sz="4400"/>
            </a:p>
          </p:txBody>
        </p:sp>
        <p:sp>
          <p:nvSpPr>
            <p:cNvPr id="7435" name="Rectangle 267"/>
            <p:cNvSpPr>
              <a:spLocks noChangeArrowheads="1"/>
            </p:cNvSpPr>
            <p:nvPr/>
          </p:nvSpPr>
          <p:spPr bwMode="auto">
            <a:xfrm>
              <a:off x="4011364" y="3417888"/>
              <a:ext cx="114803" cy="19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>
                <a:defRPr/>
              </a:pPr>
              <a:r>
                <a:rPr lang="en-CA" altLang="en-US" sz="1800">
                  <a:solidFill>
                    <a:srgbClr val="000000"/>
                  </a:solidFill>
                  <a:latin typeface="Times-Roman" charset="0"/>
                </a:rPr>
                <a:t>p </a:t>
              </a:r>
              <a:endParaRPr lang="en-CA" altLang="en-US" sz="4400"/>
            </a:p>
          </p:txBody>
        </p:sp>
        <p:sp>
          <p:nvSpPr>
            <p:cNvPr id="7436" name="Rectangle 268"/>
            <p:cNvSpPr>
              <a:spLocks noChangeArrowheads="1"/>
            </p:cNvSpPr>
            <p:nvPr/>
          </p:nvSpPr>
          <p:spPr bwMode="auto">
            <a:xfrm>
              <a:off x="4073491" y="3476625"/>
              <a:ext cx="88973" cy="148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>
                <a:defRPr/>
              </a:pPr>
              <a:r>
                <a:rPr lang="en-CA" altLang="en-US" sz="1400">
                  <a:solidFill>
                    <a:srgbClr val="000000"/>
                  </a:solidFill>
                  <a:latin typeface="Times-Roman" charset="0"/>
                </a:rPr>
                <a:t>3 </a:t>
              </a:r>
              <a:endParaRPr lang="en-CA" altLang="en-US" sz="4400"/>
            </a:p>
          </p:txBody>
        </p:sp>
        <p:sp>
          <p:nvSpPr>
            <p:cNvPr id="7437" name="Rectangle 269"/>
            <p:cNvSpPr>
              <a:spLocks noChangeArrowheads="1"/>
            </p:cNvSpPr>
            <p:nvPr/>
          </p:nvSpPr>
          <p:spPr bwMode="auto">
            <a:xfrm>
              <a:off x="4011364" y="3622675"/>
              <a:ext cx="114803" cy="19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>
                <a:defRPr/>
              </a:pPr>
              <a:r>
                <a:rPr lang="en-CA" altLang="en-US" sz="1800">
                  <a:solidFill>
                    <a:srgbClr val="000000"/>
                  </a:solidFill>
                  <a:latin typeface="Times-Roman" charset="0"/>
                </a:rPr>
                <a:t>p </a:t>
              </a:r>
              <a:endParaRPr lang="en-CA" altLang="en-US" sz="4400"/>
            </a:p>
          </p:txBody>
        </p:sp>
        <p:sp>
          <p:nvSpPr>
            <p:cNvPr id="7438" name="Rectangle 270"/>
            <p:cNvSpPr>
              <a:spLocks noChangeArrowheads="1"/>
            </p:cNvSpPr>
            <p:nvPr/>
          </p:nvSpPr>
          <p:spPr bwMode="auto">
            <a:xfrm>
              <a:off x="4073491" y="3681413"/>
              <a:ext cx="88973" cy="148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>
                <a:defRPr/>
              </a:pPr>
              <a:r>
                <a:rPr lang="en-CA" altLang="en-US" sz="1400">
                  <a:solidFill>
                    <a:srgbClr val="000000"/>
                  </a:solidFill>
                  <a:latin typeface="Times-Roman" charset="0"/>
                </a:rPr>
                <a:t>4 </a:t>
              </a:r>
              <a:endParaRPr lang="en-CA" altLang="en-US" sz="4400"/>
            </a:p>
          </p:txBody>
        </p:sp>
        <p:sp>
          <p:nvSpPr>
            <p:cNvPr id="7439" name="Rectangle 271"/>
            <p:cNvSpPr>
              <a:spLocks noChangeArrowheads="1"/>
            </p:cNvSpPr>
            <p:nvPr/>
          </p:nvSpPr>
          <p:spPr bwMode="auto">
            <a:xfrm>
              <a:off x="4011364" y="3827463"/>
              <a:ext cx="114803" cy="19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>
                <a:defRPr/>
              </a:pPr>
              <a:r>
                <a:rPr lang="en-CA" altLang="en-US" sz="1800">
                  <a:solidFill>
                    <a:srgbClr val="000000"/>
                  </a:solidFill>
                  <a:latin typeface="Times-Roman" charset="0"/>
                </a:rPr>
                <a:t>p </a:t>
              </a:r>
              <a:endParaRPr lang="en-CA" altLang="en-US" sz="4400"/>
            </a:p>
          </p:txBody>
        </p:sp>
        <p:sp>
          <p:nvSpPr>
            <p:cNvPr id="7440" name="Rectangle 272"/>
            <p:cNvSpPr>
              <a:spLocks noChangeArrowheads="1"/>
            </p:cNvSpPr>
            <p:nvPr/>
          </p:nvSpPr>
          <p:spPr bwMode="auto">
            <a:xfrm>
              <a:off x="4073491" y="3886200"/>
              <a:ext cx="88973" cy="148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>
                <a:defRPr/>
              </a:pPr>
              <a:r>
                <a:rPr lang="en-CA" altLang="en-US" sz="1400">
                  <a:solidFill>
                    <a:srgbClr val="000000"/>
                  </a:solidFill>
                  <a:latin typeface="Times-Roman" charset="0"/>
                </a:rPr>
                <a:t>5 </a:t>
              </a:r>
              <a:endParaRPr lang="en-CA" altLang="en-US" sz="4400"/>
            </a:p>
          </p:txBody>
        </p:sp>
        <p:sp>
          <p:nvSpPr>
            <p:cNvPr id="7441" name="Rectangle 273"/>
            <p:cNvSpPr>
              <a:spLocks noChangeArrowheads="1"/>
            </p:cNvSpPr>
            <p:nvPr/>
          </p:nvSpPr>
          <p:spPr bwMode="auto">
            <a:xfrm>
              <a:off x="3803891" y="2671763"/>
              <a:ext cx="397983" cy="19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>
                <a:defRPr/>
              </a:pPr>
              <a:r>
                <a:rPr lang="en-CA" altLang="en-US" sz="1800">
                  <a:solidFill>
                    <a:srgbClr val="000000"/>
                  </a:solidFill>
                  <a:latin typeface="Times-Roman" charset="0"/>
                </a:rPr>
                <a:t>Prime </a:t>
              </a:r>
              <a:endParaRPr lang="en-CA" altLang="en-US" sz="4400"/>
            </a:p>
          </p:txBody>
        </p:sp>
        <p:sp>
          <p:nvSpPr>
            <p:cNvPr id="7442" name="Rectangle 274"/>
            <p:cNvSpPr>
              <a:spLocks noChangeArrowheads="1"/>
            </p:cNvSpPr>
            <p:nvPr/>
          </p:nvSpPr>
          <p:spPr bwMode="auto">
            <a:xfrm>
              <a:off x="3762848" y="2811463"/>
              <a:ext cx="581668" cy="19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>
                <a:defRPr/>
              </a:pPr>
              <a:r>
                <a:rPr lang="en-CA" altLang="en-US" sz="1800">
                  <a:solidFill>
                    <a:srgbClr val="000000"/>
                  </a:solidFill>
                  <a:latin typeface="Times-Roman" charset="0"/>
                </a:rPr>
                <a:t>implicant </a:t>
              </a:r>
              <a:endParaRPr lang="en-CA" altLang="en-US" sz="4400"/>
            </a:p>
          </p:txBody>
        </p:sp>
        <p:sp>
          <p:nvSpPr>
            <p:cNvPr id="7443" name="Rectangle 275"/>
            <p:cNvSpPr>
              <a:spLocks noChangeArrowheads="1"/>
            </p:cNvSpPr>
            <p:nvPr/>
          </p:nvSpPr>
          <p:spPr bwMode="auto">
            <a:xfrm>
              <a:off x="4701796" y="2671763"/>
              <a:ext cx="535746" cy="19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>
                <a:defRPr/>
              </a:pPr>
              <a:r>
                <a:rPr lang="en-CA" altLang="en-US" sz="1800">
                  <a:solidFill>
                    <a:srgbClr val="000000"/>
                  </a:solidFill>
                  <a:latin typeface="Times-Roman" charset="0"/>
                </a:rPr>
                <a:t>Minterm </a:t>
              </a:r>
              <a:endParaRPr lang="en-CA" altLang="en-US" sz="4400"/>
            </a:p>
          </p:txBody>
        </p:sp>
        <p:sp>
          <p:nvSpPr>
            <p:cNvPr id="7444" name="Rectangle 276"/>
            <p:cNvSpPr>
              <a:spLocks noChangeArrowheads="1"/>
            </p:cNvSpPr>
            <p:nvPr/>
          </p:nvSpPr>
          <p:spPr bwMode="auto">
            <a:xfrm>
              <a:off x="4538329" y="2811463"/>
              <a:ext cx="153070" cy="19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>
                <a:defRPr/>
              </a:pPr>
              <a:r>
                <a:rPr lang="en-CA" altLang="en-US" sz="1800">
                  <a:solidFill>
                    <a:srgbClr val="000000"/>
                  </a:solidFill>
                  <a:latin typeface="Times-Roman" charset="0"/>
                </a:rPr>
                <a:t>10</a:t>
              </a:r>
              <a:endParaRPr lang="en-CA" altLang="en-US" sz="4400"/>
            </a:p>
          </p:txBody>
        </p:sp>
        <p:sp>
          <p:nvSpPr>
            <p:cNvPr id="7445" name="Rectangle 277"/>
            <p:cNvSpPr>
              <a:spLocks noChangeArrowheads="1"/>
            </p:cNvSpPr>
            <p:nvPr/>
          </p:nvSpPr>
          <p:spPr bwMode="auto">
            <a:xfrm>
              <a:off x="4796643" y="2811463"/>
              <a:ext cx="142853" cy="19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>
                <a:defRPr/>
              </a:pPr>
              <a:r>
                <a:rPr lang="en-CA" altLang="en-US" sz="1800">
                  <a:solidFill>
                    <a:srgbClr val="000000"/>
                  </a:solidFill>
                  <a:latin typeface="Times-Roman" charset="0"/>
                </a:rPr>
                <a:t>11</a:t>
              </a:r>
              <a:endParaRPr lang="en-CA" altLang="en-US" sz="4400"/>
            </a:p>
          </p:txBody>
        </p:sp>
        <p:sp>
          <p:nvSpPr>
            <p:cNvPr id="7446" name="Rectangle 278"/>
            <p:cNvSpPr>
              <a:spLocks noChangeArrowheads="1"/>
            </p:cNvSpPr>
            <p:nvPr/>
          </p:nvSpPr>
          <p:spPr bwMode="auto">
            <a:xfrm>
              <a:off x="5047917" y="2811463"/>
              <a:ext cx="153070" cy="19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>
                <a:defRPr/>
              </a:pPr>
              <a:r>
                <a:rPr lang="en-CA" altLang="en-US" sz="1800">
                  <a:solidFill>
                    <a:srgbClr val="000000"/>
                  </a:solidFill>
                  <a:latin typeface="Times-Roman" charset="0"/>
                </a:rPr>
                <a:t>13</a:t>
              </a:r>
              <a:endParaRPr lang="en-CA" altLang="en-US" sz="4400"/>
            </a:p>
          </p:txBody>
        </p:sp>
        <p:sp>
          <p:nvSpPr>
            <p:cNvPr id="72807" name="Rectangle 279"/>
            <p:cNvSpPr>
              <a:spLocks noChangeArrowheads="1"/>
            </p:cNvSpPr>
            <p:nvPr/>
          </p:nvSpPr>
          <p:spPr bwMode="auto">
            <a:xfrm>
              <a:off x="3651250" y="2625725"/>
              <a:ext cx="1903413" cy="1427163"/>
            </a:xfrm>
            <a:prstGeom prst="rect">
              <a:avLst/>
            </a:prstGeom>
            <a:noFill/>
            <a:ln w="174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de-DE" sz="4400"/>
            </a:p>
          </p:txBody>
        </p:sp>
        <p:sp>
          <p:nvSpPr>
            <p:cNvPr id="72808" name="Line 280"/>
            <p:cNvSpPr>
              <a:spLocks noChangeShapeType="1"/>
            </p:cNvSpPr>
            <p:nvPr/>
          </p:nvSpPr>
          <p:spPr bwMode="auto">
            <a:xfrm flipH="1">
              <a:off x="3651250" y="2982913"/>
              <a:ext cx="1889125" cy="158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5400"/>
            </a:p>
          </p:txBody>
        </p:sp>
        <p:sp>
          <p:nvSpPr>
            <p:cNvPr id="7449" name="Rectangle 281"/>
            <p:cNvSpPr>
              <a:spLocks noChangeArrowheads="1"/>
            </p:cNvSpPr>
            <p:nvPr/>
          </p:nvSpPr>
          <p:spPr bwMode="auto">
            <a:xfrm>
              <a:off x="5301123" y="2811463"/>
              <a:ext cx="153070" cy="19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>
                <a:defRPr/>
              </a:pPr>
              <a:r>
                <a:rPr lang="en-CA" altLang="en-US" sz="1800">
                  <a:solidFill>
                    <a:srgbClr val="000000"/>
                  </a:solidFill>
                  <a:latin typeface="Times-Roman" charset="0"/>
                </a:rPr>
                <a:t>15</a:t>
              </a:r>
              <a:endParaRPr lang="en-CA" altLang="en-US" sz="4400"/>
            </a:p>
          </p:txBody>
        </p:sp>
        <p:sp>
          <p:nvSpPr>
            <p:cNvPr id="72810" name="Line 282"/>
            <p:cNvSpPr>
              <a:spLocks noChangeShapeType="1"/>
            </p:cNvSpPr>
            <p:nvPr/>
          </p:nvSpPr>
          <p:spPr bwMode="auto">
            <a:xfrm flipV="1">
              <a:off x="4411663" y="2625725"/>
              <a:ext cx="1587" cy="142716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5400"/>
            </a:p>
          </p:txBody>
        </p:sp>
        <p:sp>
          <p:nvSpPr>
            <p:cNvPr id="7457" name="Rectangle 289"/>
            <p:cNvSpPr>
              <a:spLocks noChangeArrowheads="1"/>
            </p:cNvSpPr>
            <p:nvPr/>
          </p:nvSpPr>
          <p:spPr bwMode="auto">
            <a:xfrm>
              <a:off x="3776459" y="4217988"/>
              <a:ext cx="1614892" cy="3819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>
                <a:defRPr/>
              </a:pPr>
              <a:r>
                <a:rPr lang="en-CA" altLang="en-US" sz="1800" dirty="0" smtClean="0">
                  <a:solidFill>
                    <a:srgbClr val="000000"/>
                  </a:solidFill>
                  <a:latin typeface="Helvetica" panose="020B0604020202020204" pitchFamily="34" charset="0"/>
                </a:rPr>
                <a:t>After </a:t>
              </a:r>
              <a:r>
                <a:rPr lang="en-CA" altLang="en-US" sz="1800" dirty="0">
                  <a:solidFill>
                    <a:srgbClr val="000000"/>
                  </a:solidFill>
                  <a:latin typeface="Helvetica" panose="020B0604020202020204" pitchFamily="34" charset="0"/>
                </a:rPr>
                <a:t>the removal of </a:t>
              </a:r>
              <a:r>
                <a:rPr lang="en-CA" altLang="en-US" sz="1800" dirty="0" smtClean="0">
                  <a:solidFill>
                    <a:srgbClr val="000000"/>
                  </a:solidFill>
                  <a:latin typeface="Helvetica" panose="020B0604020202020204" pitchFamily="34" charset="0"/>
                </a:rPr>
                <a:t/>
              </a:r>
              <a:br>
                <a:rPr lang="en-CA" altLang="en-US" sz="1800" dirty="0" smtClean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r>
                <a:rPr lang="en-CA" altLang="en-US" sz="1800" dirty="0" smtClean="0">
                  <a:solidFill>
                    <a:srgbClr val="000000"/>
                  </a:solidFill>
                  <a:latin typeface="Helvetica" panose="020B0604020202020204" pitchFamily="34" charset="0"/>
                </a:rPr>
                <a:t>essential </a:t>
              </a:r>
              <a:r>
                <a:rPr lang="en-CA" altLang="en-US" sz="1800" dirty="0">
                  <a:solidFill>
                    <a:srgbClr val="000000"/>
                  </a:solidFill>
                  <a:latin typeface="Helvetica" panose="020B0604020202020204" pitchFamily="34" charset="0"/>
                </a:rPr>
                <a:t>prime </a:t>
              </a:r>
              <a:r>
                <a:rPr lang="en-CA" altLang="en-US" sz="1800" dirty="0" err="1">
                  <a:solidFill>
                    <a:srgbClr val="000000"/>
                  </a:solidFill>
                  <a:latin typeface="Helvetica" panose="020B0604020202020204" pitchFamily="34" charset="0"/>
                </a:rPr>
                <a:t>implicants</a:t>
              </a:r>
              <a:r>
                <a:rPr lang="en-CA" altLang="en-US" sz="1800" dirty="0">
                  <a:solidFill>
                    <a:srgbClr val="000000"/>
                  </a:solidFill>
                  <a:latin typeface="Helvetica" panose="020B0604020202020204" pitchFamily="34" charset="0"/>
                </a:rPr>
                <a:t> </a:t>
              </a:r>
              <a:endParaRPr lang="en-CA" altLang="en-US" sz="4400" dirty="0"/>
            </a:p>
          </p:txBody>
        </p:sp>
      </p:grpSp>
      <p:grpSp>
        <p:nvGrpSpPr>
          <p:cNvPr id="4" name="Gruppieren 3"/>
          <p:cNvGrpSpPr/>
          <p:nvPr/>
        </p:nvGrpSpPr>
        <p:grpSpPr>
          <a:xfrm>
            <a:off x="5466066" y="3496521"/>
            <a:ext cx="3259679" cy="2669272"/>
            <a:chOff x="3636963" y="4646613"/>
            <a:chExt cx="1917700" cy="1550533"/>
          </a:xfrm>
        </p:grpSpPr>
        <p:sp>
          <p:nvSpPr>
            <p:cNvPr id="72811" name="Freeform 283"/>
            <p:cNvSpPr>
              <a:spLocks/>
            </p:cNvSpPr>
            <p:nvPr/>
          </p:nvSpPr>
          <p:spPr bwMode="auto">
            <a:xfrm>
              <a:off x="5327650" y="5334000"/>
              <a:ext cx="57150" cy="79375"/>
            </a:xfrm>
            <a:custGeom>
              <a:avLst/>
              <a:gdLst>
                <a:gd name="T0" fmla="*/ 2147483646 w 95"/>
                <a:gd name="T1" fmla="*/ 0 h 133"/>
                <a:gd name="T2" fmla="*/ 2147483646 w 95"/>
                <a:gd name="T3" fmla="*/ 2147483646 h 133"/>
                <a:gd name="T4" fmla="*/ 0 w 95"/>
                <a:gd name="T5" fmla="*/ 2147483646 h 13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5" h="133">
                  <a:moveTo>
                    <a:pt x="95" y="0"/>
                  </a:moveTo>
                  <a:lnTo>
                    <a:pt x="24" y="133"/>
                  </a:lnTo>
                  <a:lnTo>
                    <a:pt x="0" y="67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 sz="5400"/>
            </a:p>
          </p:txBody>
        </p:sp>
        <p:sp>
          <p:nvSpPr>
            <p:cNvPr id="72812" name="Freeform 284"/>
            <p:cNvSpPr>
              <a:spLocks/>
            </p:cNvSpPr>
            <p:nvPr/>
          </p:nvSpPr>
          <p:spPr bwMode="auto">
            <a:xfrm>
              <a:off x="4821238" y="5334000"/>
              <a:ext cx="55562" cy="79375"/>
            </a:xfrm>
            <a:custGeom>
              <a:avLst/>
              <a:gdLst>
                <a:gd name="T0" fmla="*/ 2147483646 w 95"/>
                <a:gd name="T1" fmla="*/ 0 h 133"/>
                <a:gd name="T2" fmla="*/ 2147483646 w 95"/>
                <a:gd name="T3" fmla="*/ 2147483646 h 133"/>
                <a:gd name="T4" fmla="*/ 0 w 95"/>
                <a:gd name="T5" fmla="*/ 2147483646 h 13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5" h="133">
                  <a:moveTo>
                    <a:pt x="95" y="0"/>
                  </a:moveTo>
                  <a:lnTo>
                    <a:pt x="24" y="133"/>
                  </a:lnTo>
                  <a:lnTo>
                    <a:pt x="0" y="67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 sz="5400"/>
            </a:p>
          </p:txBody>
        </p:sp>
        <p:sp>
          <p:nvSpPr>
            <p:cNvPr id="72813" name="Freeform 285"/>
            <p:cNvSpPr>
              <a:spLocks/>
            </p:cNvSpPr>
            <p:nvPr/>
          </p:nvSpPr>
          <p:spPr bwMode="auto">
            <a:xfrm>
              <a:off x="4821238" y="5137150"/>
              <a:ext cx="55562" cy="65088"/>
            </a:xfrm>
            <a:custGeom>
              <a:avLst/>
              <a:gdLst>
                <a:gd name="T0" fmla="*/ 2147483646 w 95"/>
                <a:gd name="T1" fmla="*/ 0 h 111"/>
                <a:gd name="T2" fmla="*/ 2147483646 w 95"/>
                <a:gd name="T3" fmla="*/ 2147483646 h 111"/>
                <a:gd name="T4" fmla="*/ 0 w 95"/>
                <a:gd name="T5" fmla="*/ 2147483646 h 11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5" h="111">
                  <a:moveTo>
                    <a:pt x="95" y="0"/>
                  </a:moveTo>
                  <a:lnTo>
                    <a:pt x="24" y="111"/>
                  </a:lnTo>
                  <a:lnTo>
                    <a:pt x="0" y="44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 sz="5400"/>
            </a:p>
          </p:txBody>
        </p:sp>
        <p:sp>
          <p:nvSpPr>
            <p:cNvPr id="72814" name="Freeform 286"/>
            <p:cNvSpPr>
              <a:spLocks/>
            </p:cNvSpPr>
            <p:nvPr/>
          </p:nvSpPr>
          <p:spPr bwMode="auto">
            <a:xfrm>
              <a:off x="4567238" y="5137150"/>
              <a:ext cx="55562" cy="65088"/>
            </a:xfrm>
            <a:custGeom>
              <a:avLst/>
              <a:gdLst>
                <a:gd name="T0" fmla="*/ 2147483646 w 95"/>
                <a:gd name="T1" fmla="*/ 0 h 111"/>
                <a:gd name="T2" fmla="*/ 2147483646 w 95"/>
                <a:gd name="T3" fmla="*/ 2147483646 h 111"/>
                <a:gd name="T4" fmla="*/ 0 w 95"/>
                <a:gd name="T5" fmla="*/ 2147483646 h 11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5" h="111">
                  <a:moveTo>
                    <a:pt x="95" y="0"/>
                  </a:moveTo>
                  <a:lnTo>
                    <a:pt x="24" y="111"/>
                  </a:lnTo>
                  <a:lnTo>
                    <a:pt x="0" y="44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 sz="5400"/>
            </a:p>
          </p:txBody>
        </p:sp>
        <p:sp>
          <p:nvSpPr>
            <p:cNvPr id="72815" name="Freeform 287"/>
            <p:cNvSpPr>
              <a:spLocks/>
            </p:cNvSpPr>
            <p:nvPr/>
          </p:nvSpPr>
          <p:spPr bwMode="auto">
            <a:xfrm>
              <a:off x="5327650" y="5532438"/>
              <a:ext cx="57150" cy="80962"/>
            </a:xfrm>
            <a:custGeom>
              <a:avLst/>
              <a:gdLst>
                <a:gd name="T0" fmla="*/ 2147483646 w 95"/>
                <a:gd name="T1" fmla="*/ 0 h 133"/>
                <a:gd name="T2" fmla="*/ 2147483646 w 95"/>
                <a:gd name="T3" fmla="*/ 2147483646 h 133"/>
                <a:gd name="T4" fmla="*/ 0 w 95"/>
                <a:gd name="T5" fmla="*/ 2147483646 h 13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5" h="133">
                  <a:moveTo>
                    <a:pt x="95" y="0"/>
                  </a:moveTo>
                  <a:lnTo>
                    <a:pt x="24" y="133"/>
                  </a:lnTo>
                  <a:lnTo>
                    <a:pt x="0" y="67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 sz="5400"/>
            </a:p>
          </p:txBody>
        </p:sp>
        <p:sp>
          <p:nvSpPr>
            <p:cNvPr id="72816" name="Freeform 288"/>
            <p:cNvSpPr>
              <a:spLocks/>
            </p:cNvSpPr>
            <p:nvPr/>
          </p:nvSpPr>
          <p:spPr bwMode="auto">
            <a:xfrm>
              <a:off x="5060950" y="5545138"/>
              <a:ext cx="55563" cy="66675"/>
            </a:xfrm>
            <a:custGeom>
              <a:avLst/>
              <a:gdLst>
                <a:gd name="T0" fmla="*/ 2147483646 w 95"/>
                <a:gd name="T1" fmla="*/ 0 h 111"/>
                <a:gd name="T2" fmla="*/ 2147483646 w 95"/>
                <a:gd name="T3" fmla="*/ 2147483646 h 111"/>
                <a:gd name="T4" fmla="*/ 0 w 95"/>
                <a:gd name="T5" fmla="*/ 2147483646 h 11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5" h="111">
                  <a:moveTo>
                    <a:pt x="95" y="0"/>
                  </a:moveTo>
                  <a:lnTo>
                    <a:pt x="48" y="111"/>
                  </a:lnTo>
                  <a:lnTo>
                    <a:pt x="0" y="67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 sz="5400"/>
            </a:p>
          </p:txBody>
        </p:sp>
        <p:sp>
          <p:nvSpPr>
            <p:cNvPr id="7458" name="Rectangle 290"/>
            <p:cNvSpPr>
              <a:spLocks noChangeArrowheads="1"/>
            </p:cNvSpPr>
            <p:nvPr/>
          </p:nvSpPr>
          <p:spPr bwMode="auto">
            <a:xfrm>
              <a:off x="4007417" y="5059363"/>
              <a:ext cx="113167" cy="160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>
                <a:defRPr/>
              </a:pPr>
              <a:r>
                <a:rPr lang="en-CA" altLang="en-US" sz="1800">
                  <a:solidFill>
                    <a:srgbClr val="000000"/>
                  </a:solidFill>
                  <a:latin typeface="Times-Roman" charset="0"/>
                </a:rPr>
                <a:t>p </a:t>
              </a:r>
              <a:endParaRPr lang="en-CA" altLang="en-US" sz="4400"/>
            </a:p>
          </p:txBody>
        </p:sp>
        <p:sp>
          <p:nvSpPr>
            <p:cNvPr id="7459" name="Rectangle 291"/>
            <p:cNvSpPr>
              <a:spLocks noChangeArrowheads="1"/>
            </p:cNvSpPr>
            <p:nvPr/>
          </p:nvSpPr>
          <p:spPr bwMode="auto">
            <a:xfrm>
              <a:off x="4070948" y="5118100"/>
              <a:ext cx="87705" cy="1251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>
                <a:defRPr/>
              </a:pPr>
              <a:r>
                <a:rPr lang="en-CA" altLang="en-US" sz="1400">
                  <a:solidFill>
                    <a:srgbClr val="000000"/>
                  </a:solidFill>
                  <a:latin typeface="Times-Roman" charset="0"/>
                </a:rPr>
                <a:t>2 </a:t>
              </a:r>
              <a:endParaRPr lang="en-CA" altLang="en-US" sz="4400"/>
            </a:p>
          </p:txBody>
        </p:sp>
        <p:sp>
          <p:nvSpPr>
            <p:cNvPr id="7460" name="Rectangle 292"/>
            <p:cNvSpPr>
              <a:spLocks noChangeArrowheads="1"/>
            </p:cNvSpPr>
            <p:nvPr/>
          </p:nvSpPr>
          <p:spPr bwMode="auto">
            <a:xfrm>
              <a:off x="4007417" y="5265738"/>
              <a:ext cx="113167" cy="160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>
                <a:defRPr/>
              </a:pPr>
              <a:r>
                <a:rPr lang="en-CA" altLang="en-US" sz="1800">
                  <a:solidFill>
                    <a:srgbClr val="000000"/>
                  </a:solidFill>
                  <a:latin typeface="Times-Roman" charset="0"/>
                </a:rPr>
                <a:t>p </a:t>
              </a:r>
              <a:endParaRPr lang="en-CA" altLang="en-US" sz="4400"/>
            </a:p>
          </p:txBody>
        </p:sp>
        <p:sp>
          <p:nvSpPr>
            <p:cNvPr id="7461" name="Rectangle 293"/>
            <p:cNvSpPr>
              <a:spLocks noChangeArrowheads="1"/>
            </p:cNvSpPr>
            <p:nvPr/>
          </p:nvSpPr>
          <p:spPr bwMode="auto">
            <a:xfrm>
              <a:off x="4070948" y="5326063"/>
              <a:ext cx="87705" cy="1251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>
                <a:defRPr/>
              </a:pPr>
              <a:r>
                <a:rPr lang="en-CA" altLang="en-US" sz="1400">
                  <a:solidFill>
                    <a:srgbClr val="000000"/>
                  </a:solidFill>
                  <a:latin typeface="Times-Roman" charset="0"/>
                </a:rPr>
                <a:t>4 </a:t>
              </a:r>
              <a:endParaRPr lang="en-CA" altLang="en-US" sz="4400"/>
            </a:p>
          </p:txBody>
        </p:sp>
        <p:sp>
          <p:nvSpPr>
            <p:cNvPr id="7462" name="Rectangle 294"/>
            <p:cNvSpPr>
              <a:spLocks noChangeArrowheads="1"/>
            </p:cNvSpPr>
            <p:nvPr/>
          </p:nvSpPr>
          <p:spPr bwMode="auto">
            <a:xfrm>
              <a:off x="4007417" y="5470525"/>
              <a:ext cx="113167" cy="160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>
                <a:defRPr/>
              </a:pPr>
              <a:r>
                <a:rPr lang="en-CA" altLang="en-US" sz="1800">
                  <a:solidFill>
                    <a:srgbClr val="000000"/>
                  </a:solidFill>
                  <a:latin typeface="Times-Roman" charset="0"/>
                </a:rPr>
                <a:t>p </a:t>
              </a:r>
              <a:endParaRPr lang="en-CA" altLang="en-US" sz="4400"/>
            </a:p>
          </p:txBody>
        </p:sp>
        <p:sp>
          <p:nvSpPr>
            <p:cNvPr id="7463" name="Rectangle 295"/>
            <p:cNvSpPr>
              <a:spLocks noChangeArrowheads="1"/>
            </p:cNvSpPr>
            <p:nvPr/>
          </p:nvSpPr>
          <p:spPr bwMode="auto">
            <a:xfrm>
              <a:off x="4070948" y="5530850"/>
              <a:ext cx="87705" cy="1251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>
                <a:defRPr/>
              </a:pPr>
              <a:r>
                <a:rPr lang="en-CA" altLang="en-US" sz="1400">
                  <a:solidFill>
                    <a:srgbClr val="000000"/>
                  </a:solidFill>
                  <a:latin typeface="Times-Roman" charset="0"/>
                </a:rPr>
                <a:t>5 </a:t>
              </a:r>
              <a:endParaRPr lang="en-CA" altLang="en-US" sz="4400"/>
            </a:p>
          </p:txBody>
        </p:sp>
        <p:sp>
          <p:nvSpPr>
            <p:cNvPr id="7464" name="Rectangle 296"/>
            <p:cNvSpPr>
              <a:spLocks noChangeArrowheads="1"/>
            </p:cNvSpPr>
            <p:nvPr/>
          </p:nvSpPr>
          <p:spPr bwMode="auto">
            <a:xfrm>
              <a:off x="3801960" y="4695825"/>
              <a:ext cx="392314" cy="160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>
                <a:defRPr/>
              </a:pPr>
              <a:r>
                <a:rPr lang="en-CA" altLang="en-US" sz="1800">
                  <a:solidFill>
                    <a:srgbClr val="000000"/>
                  </a:solidFill>
                  <a:latin typeface="Times-Roman" charset="0"/>
                </a:rPr>
                <a:t>Prime </a:t>
              </a:r>
              <a:endParaRPr lang="en-CA" altLang="en-US" sz="4400"/>
            </a:p>
          </p:txBody>
        </p:sp>
        <p:sp>
          <p:nvSpPr>
            <p:cNvPr id="7465" name="Rectangle 297"/>
            <p:cNvSpPr>
              <a:spLocks noChangeArrowheads="1"/>
            </p:cNvSpPr>
            <p:nvPr/>
          </p:nvSpPr>
          <p:spPr bwMode="auto">
            <a:xfrm>
              <a:off x="3762228" y="4841875"/>
              <a:ext cx="573382" cy="160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>
                <a:defRPr/>
              </a:pPr>
              <a:r>
                <a:rPr lang="en-CA" altLang="en-US" sz="1800">
                  <a:solidFill>
                    <a:srgbClr val="000000"/>
                  </a:solidFill>
                  <a:latin typeface="Times-Roman" charset="0"/>
                </a:rPr>
                <a:t>implicant </a:t>
              </a:r>
              <a:endParaRPr lang="en-CA" altLang="en-US" sz="4400"/>
            </a:p>
          </p:txBody>
        </p:sp>
        <p:sp>
          <p:nvSpPr>
            <p:cNvPr id="7466" name="Rectangle 298"/>
            <p:cNvSpPr>
              <a:spLocks noChangeArrowheads="1"/>
            </p:cNvSpPr>
            <p:nvPr/>
          </p:nvSpPr>
          <p:spPr bwMode="auto">
            <a:xfrm>
              <a:off x="4720694" y="4695825"/>
              <a:ext cx="528115" cy="160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>
                <a:defRPr/>
              </a:pPr>
              <a:r>
                <a:rPr lang="en-CA" altLang="en-US" sz="1800">
                  <a:solidFill>
                    <a:srgbClr val="000000"/>
                  </a:solidFill>
                  <a:latin typeface="Times-Roman" charset="0"/>
                </a:rPr>
                <a:t>Minterm </a:t>
              </a:r>
              <a:endParaRPr lang="en-CA" altLang="en-US" sz="4400"/>
            </a:p>
          </p:txBody>
        </p:sp>
        <p:sp>
          <p:nvSpPr>
            <p:cNvPr id="7467" name="Rectangle 299"/>
            <p:cNvSpPr>
              <a:spLocks noChangeArrowheads="1"/>
            </p:cNvSpPr>
            <p:nvPr/>
          </p:nvSpPr>
          <p:spPr bwMode="auto">
            <a:xfrm>
              <a:off x="4534657" y="4841875"/>
              <a:ext cx="150890" cy="160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>
                <a:defRPr/>
              </a:pPr>
              <a:r>
                <a:rPr lang="en-CA" altLang="en-US" sz="1800">
                  <a:solidFill>
                    <a:srgbClr val="000000"/>
                  </a:solidFill>
                  <a:latin typeface="Times-Roman" charset="0"/>
                </a:rPr>
                <a:t>10</a:t>
              </a:r>
              <a:endParaRPr lang="en-CA" altLang="en-US" sz="4400"/>
            </a:p>
          </p:txBody>
        </p:sp>
        <p:sp>
          <p:nvSpPr>
            <p:cNvPr id="7468" name="Rectangle 300"/>
            <p:cNvSpPr>
              <a:spLocks noChangeArrowheads="1"/>
            </p:cNvSpPr>
            <p:nvPr/>
          </p:nvSpPr>
          <p:spPr bwMode="auto">
            <a:xfrm>
              <a:off x="4792898" y="4841875"/>
              <a:ext cx="140818" cy="160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>
                <a:defRPr/>
              </a:pPr>
              <a:r>
                <a:rPr lang="en-CA" altLang="en-US" sz="1800">
                  <a:solidFill>
                    <a:srgbClr val="000000"/>
                  </a:solidFill>
                  <a:latin typeface="Times-Roman" charset="0"/>
                </a:rPr>
                <a:t>11</a:t>
              </a:r>
              <a:endParaRPr lang="en-CA" altLang="en-US" sz="4400"/>
            </a:p>
          </p:txBody>
        </p:sp>
        <p:sp>
          <p:nvSpPr>
            <p:cNvPr id="7469" name="Rectangle 301"/>
            <p:cNvSpPr>
              <a:spLocks noChangeArrowheads="1"/>
            </p:cNvSpPr>
            <p:nvPr/>
          </p:nvSpPr>
          <p:spPr bwMode="auto">
            <a:xfrm>
              <a:off x="5044242" y="4841875"/>
              <a:ext cx="150890" cy="160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>
                <a:defRPr/>
              </a:pPr>
              <a:r>
                <a:rPr lang="en-CA" altLang="en-US" sz="1800">
                  <a:solidFill>
                    <a:srgbClr val="000000"/>
                  </a:solidFill>
                  <a:latin typeface="Times-Roman" charset="0"/>
                </a:rPr>
                <a:t>13</a:t>
              </a:r>
              <a:endParaRPr lang="en-CA" altLang="en-US" sz="4400"/>
            </a:p>
          </p:txBody>
        </p:sp>
        <p:sp>
          <p:nvSpPr>
            <p:cNvPr id="72830" name="Rectangle 302"/>
            <p:cNvSpPr>
              <a:spLocks noChangeArrowheads="1"/>
            </p:cNvSpPr>
            <p:nvPr/>
          </p:nvSpPr>
          <p:spPr bwMode="auto">
            <a:xfrm>
              <a:off x="3636963" y="4646613"/>
              <a:ext cx="1917700" cy="1071562"/>
            </a:xfrm>
            <a:prstGeom prst="rect">
              <a:avLst/>
            </a:prstGeom>
            <a:noFill/>
            <a:ln w="174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de-DE" sz="4400"/>
            </a:p>
          </p:txBody>
        </p:sp>
        <p:sp>
          <p:nvSpPr>
            <p:cNvPr id="72831" name="Line 303"/>
            <p:cNvSpPr>
              <a:spLocks noChangeShapeType="1"/>
            </p:cNvSpPr>
            <p:nvPr/>
          </p:nvSpPr>
          <p:spPr bwMode="auto">
            <a:xfrm flipH="1">
              <a:off x="3636963" y="5003800"/>
              <a:ext cx="1903412" cy="1588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5400"/>
            </a:p>
          </p:txBody>
        </p:sp>
        <p:sp>
          <p:nvSpPr>
            <p:cNvPr id="7472" name="Rectangle 304"/>
            <p:cNvSpPr>
              <a:spLocks noChangeArrowheads="1"/>
            </p:cNvSpPr>
            <p:nvPr/>
          </p:nvSpPr>
          <p:spPr bwMode="auto">
            <a:xfrm>
              <a:off x="5297450" y="4841875"/>
              <a:ext cx="150890" cy="160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>
                <a:defRPr/>
              </a:pPr>
              <a:r>
                <a:rPr lang="en-CA" altLang="en-US" sz="1800">
                  <a:solidFill>
                    <a:srgbClr val="000000"/>
                  </a:solidFill>
                  <a:latin typeface="Times-Roman" charset="0"/>
                </a:rPr>
                <a:t>15</a:t>
              </a:r>
              <a:endParaRPr lang="en-CA" altLang="en-US" sz="4400"/>
            </a:p>
          </p:txBody>
        </p:sp>
        <p:sp>
          <p:nvSpPr>
            <p:cNvPr id="72833" name="Line 305"/>
            <p:cNvSpPr>
              <a:spLocks noChangeShapeType="1"/>
            </p:cNvSpPr>
            <p:nvPr/>
          </p:nvSpPr>
          <p:spPr bwMode="auto">
            <a:xfrm flipV="1">
              <a:off x="4411663" y="4646613"/>
              <a:ext cx="1587" cy="1071562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5400"/>
            </a:p>
          </p:txBody>
        </p:sp>
        <p:sp>
          <p:nvSpPr>
            <p:cNvPr id="7474" name="Rectangle 306"/>
            <p:cNvSpPr>
              <a:spLocks noChangeArrowheads="1"/>
            </p:cNvSpPr>
            <p:nvPr/>
          </p:nvSpPr>
          <p:spPr bwMode="auto">
            <a:xfrm>
              <a:off x="4098026" y="5875338"/>
              <a:ext cx="1184486" cy="3218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>
                <a:defRPr/>
              </a:pPr>
              <a:r>
                <a:rPr lang="en-CA" altLang="en-US" sz="1800" dirty="0" smtClean="0">
                  <a:solidFill>
                    <a:srgbClr val="000000"/>
                  </a:solidFill>
                  <a:latin typeface="Helvetica" panose="020B0604020202020204" pitchFamily="34" charset="0"/>
                </a:rPr>
                <a:t>After </a:t>
              </a:r>
              <a:r>
                <a:rPr lang="en-CA" altLang="en-US" sz="1800" dirty="0">
                  <a:solidFill>
                    <a:srgbClr val="000000"/>
                  </a:solidFill>
                  <a:latin typeface="Helvetica" panose="020B0604020202020204" pitchFamily="34" charset="0"/>
                </a:rPr>
                <a:t>the </a:t>
              </a:r>
              <a:r>
                <a:rPr lang="en-CA" altLang="en-US" sz="1800" dirty="0" smtClean="0">
                  <a:solidFill>
                    <a:srgbClr val="000000"/>
                  </a:solidFill>
                  <a:latin typeface="Helvetica" panose="020B0604020202020204" pitchFamily="34" charset="0"/>
                </a:rPr>
                <a:t>removal</a:t>
              </a:r>
              <a:br>
                <a:rPr lang="en-CA" altLang="en-US" sz="1800" dirty="0" smtClean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r>
                <a:rPr lang="en-CA" altLang="en-US" sz="1800" dirty="0" smtClean="0">
                  <a:solidFill>
                    <a:srgbClr val="000000"/>
                  </a:solidFill>
                  <a:latin typeface="Helvetica" panose="020B0604020202020204" pitchFamily="34" charset="0"/>
                </a:rPr>
                <a:t>of </a:t>
              </a:r>
              <a:r>
                <a:rPr lang="en-CA" altLang="en-US" sz="1800" dirty="0">
                  <a:solidFill>
                    <a:srgbClr val="000000"/>
                  </a:solidFill>
                  <a:latin typeface="Helvetica" panose="020B0604020202020204" pitchFamily="34" charset="0"/>
                </a:rPr>
                <a:t>dominated rows </a:t>
              </a:r>
              <a:endParaRPr lang="en-CA" altLang="en-US" sz="4400" dirty="0"/>
            </a:p>
          </p:txBody>
        </p:sp>
      </p:grpSp>
      <p:sp>
        <p:nvSpPr>
          <p:cNvPr id="134" name="Oval 133"/>
          <p:cNvSpPr/>
          <p:nvPr/>
        </p:nvSpPr>
        <p:spPr bwMode="auto">
          <a:xfrm flipH="1">
            <a:off x="4457935" y="433101"/>
            <a:ext cx="330089" cy="2308896"/>
          </a:xfrm>
          <a:prstGeom prst="ellipse">
            <a:avLst/>
          </a:prstGeom>
          <a:solidFill>
            <a:srgbClr val="FFFF00">
              <a:alpha val="20000"/>
            </a:srgb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de-AT" sz="2000" dirty="0" err="1" smtClean="0">
              <a:latin typeface="+mn-lt"/>
              <a:cs typeface="+mn-cs"/>
            </a:endParaRPr>
          </a:p>
        </p:txBody>
      </p:sp>
      <p:sp>
        <p:nvSpPr>
          <p:cNvPr id="135" name="Oval 134"/>
          <p:cNvSpPr/>
          <p:nvPr/>
        </p:nvSpPr>
        <p:spPr bwMode="auto">
          <a:xfrm flipH="1">
            <a:off x="4788024" y="404664"/>
            <a:ext cx="330089" cy="2308896"/>
          </a:xfrm>
          <a:prstGeom prst="ellipse">
            <a:avLst/>
          </a:prstGeom>
          <a:solidFill>
            <a:srgbClr val="FFFF00">
              <a:alpha val="20000"/>
            </a:srgb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de-AT" sz="2000" dirty="0" err="1" smtClean="0">
              <a:latin typeface="+mn-lt"/>
              <a:cs typeface="+mn-cs"/>
            </a:endParaRPr>
          </a:p>
        </p:txBody>
      </p:sp>
      <p:sp>
        <p:nvSpPr>
          <p:cNvPr id="136" name="Oval 135"/>
          <p:cNvSpPr/>
          <p:nvPr/>
        </p:nvSpPr>
        <p:spPr bwMode="auto">
          <a:xfrm flipH="1">
            <a:off x="2809875" y="2395887"/>
            <a:ext cx="4498299" cy="317673"/>
          </a:xfrm>
          <a:prstGeom prst="ellipse">
            <a:avLst/>
          </a:prstGeom>
          <a:solidFill>
            <a:srgbClr val="00B050">
              <a:alpha val="20000"/>
            </a:srgb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de-AT" sz="2000" dirty="0" err="1" smtClean="0">
              <a:latin typeface="+mn-lt"/>
              <a:cs typeface="+mn-cs"/>
            </a:endParaRPr>
          </a:p>
        </p:txBody>
      </p:sp>
      <p:sp>
        <p:nvSpPr>
          <p:cNvPr id="137" name="Oval 136"/>
          <p:cNvSpPr/>
          <p:nvPr/>
        </p:nvSpPr>
        <p:spPr bwMode="auto">
          <a:xfrm flipH="1">
            <a:off x="5106007" y="404664"/>
            <a:ext cx="330089" cy="2308896"/>
          </a:xfrm>
          <a:prstGeom prst="ellipse">
            <a:avLst/>
          </a:prstGeom>
          <a:solidFill>
            <a:srgbClr val="FFFF00">
              <a:alpha val="20000"/>
            </a:srgb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de-AT" sz="2000" dirty="0" err="1" smtClean="0">
              <a:latin typeface="+mn-lt"/>
              <a:cs typeface="+mn-cs"/>
            </a:endParaRPr>
          </a:p>
        </p:txBody>
      </p:sp>
      <p:sp>
        <p:nvSpPr>
          <p:cNvPr id="138" name="Oval 137"/>
          <p:cNvSpPr/>
          <p:nvPr/>
        </p:nvSpPr>
        <p:spPr bwMode="auto">
          <a:xfrm flipH="1">
            <a:off x="6152938" y="365125"/>
            <a:ext cx="330089" cy="2308896"/>
          </a:xfrm>
          <a:prstGeom prst="ellipse">
            <a:avLst/>
          </a:prstGeom>
          <a:solidFill>
            <a:srgbClr val="FFFF00">
              <a:alpha val="20000"/>
            </a:srgb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de-AT" sz="2000" dirty="0" err="1" smtClean="0">
              <a:latin typeface="+mn-lt"/>
              <a:cs typeface="+mn-cs"/>
            </a:endParaRPr>
          </a:p>
        </p:txBody>
      </p:sp>
      <p:sp>
        <p:nvSpPr>
          <p:cNvPr id="139" name="Oval 138"/>
          <p:cNvSpPr/>
          <p:nvPr/>
        </p:nvSpPr>
        <p:spPr bwMode="auto">
          <a:xfrm flipH="1">
            <a:off x="1043606" y="3888252"/>
            <a:ext cx="3379423" cy="530626"/>
          </a:xfrm>
          <a:prstGeom prst="ellipse">
            <a:avLst/>
          </a:prstGeom>
          <a:solidFill>
            <a:schemeClr val="accent6">
              <a:lumMod val="75000"/>
              <a:alpha val="2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de-AT" sz="2000" dirty="0" err="1" smtClean="0">
              <a:latin typeface="+mn-lt"/>
              <a:cs typeface="+mn-cs"/>
            </a:endParaRPr>
          </a:p>
        </p:txBody>
      </p:sp>
      <p:sp>
        <p:nvSpPr>
          <p:cNvPr id="140" name="Oval 139"/>
          <p:cNvSpPr/>
          <p:nvPr/>
        </p:nvSpPr>
        <p:spPr bwMode="auto">
          <a:xfrm flipH="1">
            <a:off x="1205757" y="4453040"/>
            <a:ext cx="3379423" cy="314699"/>
          </a:xfrm>
          <a:prstGeom prst="ellipse">
            <a:avLst/>
          </a:prstGeom>
          <a:solidFill>
            <a:schemeClr val="accent6">
              <a:lumMod val="75000"/>
              <a:alpha val="2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de-AT" sz="2000" dirty="0" err="1" smtClean="0">
              <a:latin typeface="+mn-lt"/>
              <a:cs typeface="+mn-cs"/>
            </a:endParaRPr>
          </a:p>
        </p:txBody>
      </p:sp>
      <p:sp>
        <p:nvSpPr>
          <p:cNvPr id="141" name="Oval 140"/>
          <p:cNvSpPr/>
          <p:nvPr/>
        </p:nvSpPr>
        <p:spPr bwMode="auto">
          <a:xfrm flipH="1">
            <a:off x="1120164" y="5064738"/>
            <a:ext cx="3379423" cy="314699"/>
          </a:xfrm>
          <a:prstGeom prst="ellipse">
            <a:avLst/>
          </a:prstGeom>
          <a:solidFill>
            <a:schemeClr val="accent6">
              <a:lumMod val="75000"/>
              <a:alpha val="2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de-AT" sz="2000" dirty="0" err="1" smtClean="0">
              <a:latin typeface="+mn-lt"/>
              <a:cs typeface="+mn-cs"/>
            </a:endParaRPr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1125771" y="2118888"/>
            <a:ext cx="1696904" cy="795098"/>
          </a:xfrm>
          <a:prstGeom prst="wedgeRoundRectCallout">
            <a:avLst>
              <a:gd name="adj1" fmla="val 23912"/>
              <a:gd name="adj2" fmla="val 165990"/>
              <a:gd name="adj3" fmla="val 16667"/>
            </a:avLst>
          </a:prstGeom>
          <a:solidFill>
            <a:srgbClr val="FFFF99"/>
          </a:solidFill>
          <a:ln w="254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square" rtlCol="0"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de-AT" sz="2000" dirty="0" smtClean="0">
                <a:solidFill>
                  <a:srgbClr val="FF0000"/>
                </a:solidFill>
                <a:latin typeface="+mn-lt"/>
                <a:cs typeface="+mn-cs"/>
              </a:rPr>
              <a:t>p2 </a:t>
            </a:r>
            <a:r>
              <a:rPr lang="de-AT" sz="2000" dirty="0" err="1" smtClean="0">
                <a:solidFill>
                  <a:srgbClr val="FF0000"/>
                </a:solidFill>
                <a:latin typeface="+mn-lt"/>
                <a:cs typeface="+mn-cs"/>
              </a:rPr>
              <a:t>dominates</a:t>
            </a:r>
            <a:r>
              <a:rPr lang="de-AT" sz="2000" dirty="0" smtClean="0">
                <a:solidFill>
                  <a:srgbClr val="FF0000"/>
                </a:solidFill>
                <a:latin typeface="+mn-lt"/>
                <a:cs typeface="+mn-cs"/>
              </a:rPr>
              <a:t> p1</a:t>
            </a:r>
            <a:endParaRPr lang="en-GB" sz="2000" dirty="0" err="1" smtClean="0">
              <a:solidFill>
                <a:srgbClr val="FF0000"/>
              </a:solidFill>
              <a:latin typeface="+mn-lt"/>
              <a:cs typeface="+mn-cs"/>
            </a:endParaRPr>
          </a:p>
        </p:txBody>
      </p:sp>
      <p:sp>
        <p:nvSpPr>
          <p:cNvPr id="143" name="Rounded Rectangular Callout 142"/>
          <p:cNvSpPr/>
          <p:nvPr/>
        </p:nvSpPr>
        <p:spPr bwMode="auto">
          <a:xfrm>
            <a:off x="0" y="2846791"/>
            <a:ext cx="1425019" cy="1123712"/>
          </a:xfrm>
          <a:prstGeom prst="wedgeRoundRectCallout">
            <a:avLst>
              <a:gd name="adj1" fmla="val 110137"/>
              <a:gd name="adj2" fmla="val 108351"/>
              <a:gd name="adj3" fmla="val 16667"/>
            </a:avLst>
          </a:prstGeom>
          <a:solidFill>
            <a:srgbClr val="FFFF99"/>
          </a:solidFill>
          <a:ln w="254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square" rtlCol="0"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de-AT" sz="2000" dirty="0" smtClean="0">
                <a:solidFill>
                  <a:srgbClr val="FF0000"/>
                </a:solidFill>
                <a:latin typeface="+mn-lt"/>
                <a:cs typeface="+mn-cs"/>
              </a:rPr>
              <a:t>p5 </a:t>
            </a:r>
            <a:r>
              <a:rPr lang="de-AT" sz="2000" dirty="0" err="1" smtClean="0">
                <a:solidFill>
                  <a:srgbClr val="FF0000"/>
                </a:solidFill>
                <a:latin typeface="+mn-lt"/>
                <a:cs typeface="+mn-cs"/>
              </a:rPr>
              <a:t>dominates</a:t>
            </a:r>
            <a:r>
              <a:rPr lang="de-AT" sz="2000" dirty="0" smtClean="0">
                <a:solidFill>
                  <a:srgbClr val="FF0000"/>
                </a:solidFill>
                <a:latin typeface="+mn-lt"/>
                <a:cs typeface="+mn-cs"/>
              </a:rPr>
              <a:t> p3</a:t>
            </a:r>
            <a:endParaRPr lang="en-GB" sz="2000" dirty="0" err="1" smtClean="0">
              <a:solidFill>
                <a:srgbClr val="FF0000"/>
              </a:solidFill>
              <a:latin typeface="+mn-lt"/>
              <a:cs typeface="+mn-cs"/>
            </a:endParaRPr>
          </a:p>
        </p:txBody>
      </p:sp>
      <p:sp>
        <p:nvSpPr>
          <p:cNvPr id="144" name="Rounded Rectangular Callout 143"/>
          <p:cNvSpPr/>
          <p:nvPr/>
        </p:nvSpPr>
        <p:spPr bwMode="auto">
          <a:xfrm>
            <a:off x="712508" y="547391"/>
            <a:ext cx="1986841" cy="442674"/>
          </a:xfrm>
          <a:prstGeom prst="wedgeRoundRectCallout">
            <a:avLst>
              <a:gd name="adj1" fmla="val 68017"/>
              <a:gd name="adj2" fmla="val 374705"/>
              <a:gd name="adj3" fmla="val 16667"/>
            </a:avLst>
          </a:prstGeom>
          <a:solidFill>
            <a:srgbClr val="FFFF99"/>
          </a:solidFill>
          <a:ln w="254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square" rtlCol="0"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de-AT" sz="2000" dirty="0" smtClean="0">
                <a:solidFill>
                  <a:srgbClr val="FF0000"/>
                </a:solidFill>
                <a:latin typeface="+mn-lt"/>
                <a:cs typeface="+mn-cs"/>
              </a:rPr>
              <a:t>p6 </a:t>
            </a:r>
            <a:r>
              <a:rPr lang="de-AT" sz="2000" dirty="0" err="1" smtClean="0">
                <a:solidFill>
                  <a:srgbClr val="FF0000"/>
                </a:solidFill>
                <a:latin typeface="+mn-lt"/>
                <a:cs typeface="+mn-cs"/>
              </a:rPr>
              <a:t>is</a:t>
            </a:r>
            <a:r>
              <a:rPr lang="de-AT" sz="2000" dirty="0" smtClean="0">
                <a:solidFill>
                  <a:srgbClr val="FF0000"/>
                </a:solidFill>
                <a:latin typeface="+mn-lt"/>
                <a:cs typeface="+mn-cs"/>
              </a:rPr>
              <a:t> essential</a:t>
            </a:r>
            <a:endParaRPr lang="en-GB" sz="2000" dirty="0" err="1" smtClean="0">
              <a:solidFill>
                <a:srgbClr val="FF0000"/>
              </a:solidFill>
              <a:latin typeface="+mn-lt"/>
              <a:cs typeface="+mn-cs"/>
            </a:endParaRPr>
          </a:p>
        </p:txBody>
      </p:sp>
      <p:sp>
        <p:nvSpPr>
          <p:cNvPr id="145" name="Oval 144"/>
          <p:cNvSpPr/>
          <p:nvPr/>
        </p:nvSpPr>
        <p:spPr bwMode="auto">
          <a:xfrm flipH="1">
            <a:off x="6955147" y="3496521"/>
            <a:ext cx="330089" cy="1742473"/>
          </a:xfrm>
          <a:prstGeom prst="ellipse">
            <a:avLst/>
          </a:prstGeom>
          <a:solidFill>
            <a:srgbClr val="FFFF00">
              <a:alpha val="20000"/>
            </a:srgb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de-AT" sz="2000" dirty="0" err="1" smtClean="0">
              <a:latin typeface="+mn-lt"/>
              <a:cs typeface="+mn-cs"/>
            </a:endParaRPr>
          </a:p>
        </p:txBody>
      </p:sp>
      <p:sp>
        <p:nvSpPr>
          <p:cNvPr id="146" name="Oval 145"/>
          <p:cNvSpPr/>
          <p:nvPr/>
        </p:nvSpPr>
        <p:spPr bwMode="auto">
          <a:xfrm flipH="1">
            <a:off x="7784531" y="3544680"/>
            <a:ext cx="330089" cy="1742473"/>
          </a:xfrm>
          <a:prstGeom prst="ellipse">
            <a:avLst/>
          </a:prstGeom>
          <a:solidFill>
            <a:srgbClr val="FFFF00">
              <a:alpha val="20000"/>
            </a:srgb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de-AT" sz="2000" dirty="0" err="1" smtClean="0">
              <a:latin typeface="+mn-lt"/>
              <a:cs typeface="+mn-cs"/>
            </a:endParaRPr>
          </a:p>
        </p:txBody>
      </p:sp>
      <p:sp>
        <p:nvSpPr>
          <p:cNvPr id="147" name="Oval 146"/>
          <p:cNvSpPr/>
          <p:nvPr/>
        </p:nvSpPr>
        <p:spPr bwMode="auto">
          <a:xfrm flipH="1">
            <a:off x="5466065" y="4215419"/>
            <a:ext cx="3224080" cy="317673"/>
          </a:xfrm>
          <a:prstGeom prst="ellipse">
            <a:avLst/>
          </a:prstGeom>
          <a:solidFill>
            <a:srgbClr val="00B050">
              <a:alpha val="20000"/>
            </a:srgb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de-AT" sz="2000" dirty="0" err="1" smtClean="0">
              <a:latin typeface="+mn-lt"/>
              <a:cs typeface="+mn-cs"/>
            </a:endParaRPr>
          </a:p>
        </p:txBody>
      </p:sp>
      <p:sp>
        <p:nvSpPr>
          <p:cNvPr id="148" name="Oval 147"/>
          <p:cNvSpPr/>
          <p:nvPr/>
        </p:nvSpPr>
        <p:spPr bwMode="auto">
          <a:xfrm flipH="1">
            <a:off x="5595209" y="4945508"/>
            <a:ext cx="3224080" cy="317673"/>
          </a:xfrm>
          <a:prstGeom prst="ellipse">
            <a:avLst/>
          </a:prstGeom>
          <a:solidFill>
            <a:srgbClr val="00B050">
              <a:alpha val="20000"/>
            </a:srgb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de-AT" sz="2000" dirty="0" err="1" smtClean="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34031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" grpId="0" animBg="1"/>
      <p:bldP spid="135" grpId="0" animBg="1"/>
      <p:bldP spid="136" grpId="0" animBg="1"/>
      <p:bldP spid="137" grpId="0" animBg="1"/>
      <p:bldP spid="138" grpId="0" animBg="1"/>
      <p:bldP spid="139" grpId="0" animBg="1"/>
      <p:bldP spid="140" grpId="0" animBg="1"/>
      <p:bldP spid="141" grpId="0" animBg="1"/>
      <p:bldP spid="5" grpId="0" animBg="1"/>
      <p:bldP spid="143" grpId="0" animBg="1"/>
      <p:bldP spid="144" grpId="0" animBg="1"/>
      <p:bldP spid="145" grpId="0" animBg="1"/>
      <p:bldP spid="146" grpId="0" animBg="1"/>
      <p:bldP spid="147" grpId="0" animBg="1"/>
      <p:bldP spid="14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4294967295"/>
              </p:nvPr>
            </p:nvSpPr>
            <p:spPr>
              <a:xfrm>
                <a:off x="685800" y="1286540"/>
                <a:ext cx="7772400" cy="4809460"/>
              </a:xfrm>
              <a:prstGeom prst="rect">
                <a:avLst/>
              </a:prstGeom>
            </p:spPr>
            <p:txBody>
              <a:bodyPr/>
              <a:lstStyle/>
              <a:p>
                <a:pPr marL="0" indent="0">
                  <a:buNone/>
                </a:pPr>
                <a:r>
                  <a:rPr lang="de-AT" dirty="0" smtClean="0"/>
                  <a:t>Cover: C = {</a:t>
                </a:r>
                <a:r>
                  <a:rPr lang="de-AT" i="1" dirty="0" smtClean="0"/>
                  <a:t>p</a:t>
                </a:r>
                <a:r>
                  <a:rPr lang="de-AT" i="1" baseline="-25000" dirty="0" smtClean="0"/>
                  <a:t>2</a:t>
                </a:r>
                <a:r>
                  <a:rPr lang="de-AT" dirty="0" smtClean="0"/>
                  <a:t>, </a:t>
                </a:r>
                <a:r>
                  <a:rPr lang="de-AT" i="1" dirty="0" smtClean="0"/>
                  <a:t>p</a:t>
                </a:r>
                <a:r>
                  <a:rPr lang="de-AT" i="1" baseline="-25000" dirty="0"/>
                  <a:t>5</a:t>
                </a:r>
                <a:r>
                  <a:rPr lang="de-AT" dirty="0" smtClean="0"/>
                  <a:t>,</a:t>
                </a:r>
                <a:r>
                  <a:rPr lang="de-AT" i="1" dirty="0" smtClean="0"/>
                  <a:t> p</a:t>
                </a:r>
                <a:r>
                  <a:rPr lang="de-AT" i="1" baseline="-25000" dirty="0" smtClean="0"/>
                  <a:t>6</a:t>
                </a:r>
                <a:r>
                  <a:rPr lang="de-AT" dirty="0" smtClean="0"/>
                  <a:t>} = {101x, 11x1, xx00}</a:t>
                </a:r>
              </a:p>
              <a:p>
                <a:pPr marL="0" indent="0">
                  <a:buNone/>
                </a:pPr>
                <a:endParaRPr lang="de-AT" b="0" i="1" dirty="0" smtClean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de-AT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de-AT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de-AT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A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A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acc>
                      <m:accPr>
                        <m:chr m:val="̅"/>
                        <m:ctrlPr>
                          <a:rPr lang="de-AT" b="0" i="1" smtClean="0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de-AT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AT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AT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  <m:sSub>
                      <m:sSubPr>
                        <m:ctrlPr>
                          <a:rPr lang="de-AT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A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AT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de-AT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AT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A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A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de-AT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A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AT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de-AT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A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AT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de-AT" b="0" i="1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̅"/>
                        <m:ctrlPr>
                          <a:rPr lang="de-AT" b="0" i="1" smtClean="0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de-AT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AT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AT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acc>
                  </m:oMath>
                </a14:m>
                <a:r>
                  <a:rPr lang="en-GB" dirty="0" smtClean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de-AT" b="0" i="1" smtClean="0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de-AT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AT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AT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e>
                    </m:acc>
                  </m:oMath>
                </a14:m>
                <a:endParaRPr lang="en-GB" dirty="0" smtClean="0"/>
              </a:p>
              <a:p>
                <a:pPr marL="0" indent="0" algn="ctr">
                  <a:buNone/>
                </a:pPr>
                <a:endParaRPr lang="de-AT" dirty="0"/>
              </a:p>
              <a:p>
                <a:pPr marL="0" indent="0">
                  <a:buNone/>
                </a:pPr>
                <a:r>
                  <a:rPr lang="de-AT" dirty="0" smtClean="0"/>
                  <a:t>original </a:t>
                </a:r>
                <a:r>
                  <a:rPr lang="de-AT" dirty="0" err="1" smtClean="0"/>
                  <a:t>function</a:t>
                </a:r>
                <a:r>
                  <a:rPr lang="de-AT" dirty="0" smtClean="0"/>
                  <a:t>:</a:t>
                </a:r>
              </a:p>
              <a:p>
                <a:pPr marL="0" indent="0" algn="ctr">
                  <a:buNone/>
                </a:pPr>
                <a:r>
                  <a:rPr lang="de-AT" i="1" dirty="0" smtClean="0"/>
                  <a:t>f </a:t>
                </a:r>
                <a14:m>
                  <m:oMath xmlns:m="http://schemas.openxmlformats.org/officeDocument/2006/math">
                    <m:r>
                      <a:rPr lang="de-AT" i="1" smtClean="0">
                        <a:latin typeface="Cambria Math" panose="02040503050406030204" pitchFamily="18" charset="0"/>
                      </a:rPr>
                      <m:t>= </m:t>
                    </m:r>
                    <m:acc>
                      <m:accPr>
                        <m:chr m:val="̅"/>
                        <m:ctrlPr>
                          <a:rPr lang="de-AT" i="1" smtClean="0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de-AT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AT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AT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acc>
                      <m:accPr>
                        <m:chr m:val="̅"/>
                        <m:ctrlPr>
                          <a:rPr lang="de-AT" i="1" smtClean="0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de-AT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AT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AT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  <m:acc>
                      <m:accPr>
                        <m:chr m:val="̅"/>
                        <m:ctrlPr>
                          <a:rPr lang="de-AT" i="1" smtClean="0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de-AT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AT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AT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acc>
                    <m:acc>
                      <m:accPr>
                        <m:chr m:val="̅"/>
                        <m:ctrlPr>
                          <a:rPr lang="de-AT" i="1" smtClean="0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de-AT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AT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AT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e>
                    </m:acc>
                    <m:r>
                      <a:rPr lang="de-AT" i="1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̅"/>
                        <m:ctrlPr>
                          <a:rPr lang="de-AT" i="1" smtClean="0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de-AT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AT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AT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sSub>
                      <m:sSubPr>
                        <m:ctrlPr>
                          <a:rPr lang="de-AT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AT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AT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acc>
                      <m:accPr>
                        <m:chr m:val="̅"/>
                        <m:ctrlPr>
                          <a:rPr lang="de-AT" i="1" smtClean="0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de-AT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AT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AT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acc>
                    <m:acc>
                      <m:accPr>
                        <m:chr m:val="̅"/>
                        <m:ctrlPr>
                          <a:rPr lang="de-AT" i="1" smtClean="0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de-AT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AT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AT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e>
                    </m:acc>
                    <m:r>
                      <a:rPr lang="de-AT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AT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AT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AT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acc>
                      <m:accPr>
                        <m:chr m:val="̅"/>
                        <m:ctrlPr>
                          <a:rPr lang="de-AT" i="1" smtClean="0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de-AT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AT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AT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  <m:acc>
                      <m:accPr>
                        <m:chr m:val="̅"/>
                        <m:ctrlPr>
                          <a:rPr lang="de-AT" i="1" smtClean="0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de-AT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AT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AT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acc>
                    <m:acc>
                      <m:accPr>
                        <m:chr m:val="̅"/>
                        <m:ctrlPr>
                          <a:rPr lang="de-AT" i="1" smtClean="0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de-AT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AT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AT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e>
                    </m:acc>
                    <m:r>
                      <a:rPr lang="de-AT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AT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AT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AT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acc>
                      <m:accPr>
                        <m:chr m:val="̅"/>
                        <m:ctrlPr>
                          <a:rPr lang="de-AT" i="1" smtClean="0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de-AT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AT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AT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  <m:sSub>
                      <m:sSubPr>
                        <m:ctrlPr>
                          <a:rPr lang="de-AT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AT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AT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acc>
                      <m:accPr>
                        <m:chr m:val="̅"/>
                        <m:ctrlPr>
                          <a:rPr lang="de-AT" i="1" smtClean="0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de-AT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AT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AT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e>
                    </m:acc>
                    <m:r>
                      <a:rPr lang="de-AT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AT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AT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AT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acc>
                      <m:accPr>
                        <m:chr m:val="̅"/>
                        <m:ctrlPr>
                          <a:rPr lang="de-AT" i="1" smtClean="0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de-AT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AT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AT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  <m:sSub>
                      <m:sSubPr>
                        <m:ctrlPr>
                          <a:rPr lang="de-AT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AT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AT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de-AT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AT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AT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de-AT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AT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AT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AT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de-AT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AT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AT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acc>
                      <m:accPr>
                        <m:chr m:val="̅"/>
                        <m:ctrlPr>
                          <a:rPr lang="de-AT" i="1" smtClean="0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de-AT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AT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AT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acc>
                    <m:acc>
                      <m:accPr>
                        <m:chr m:val="̅"/>
                        <m:ctrlPr>
                          <a:rPr lang="de-AT" i="1" smtClean="0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de-AT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AT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AT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e>
                    </m:acc>
                  </m:oMath>
                </a14:m>
                <a:r>
                  <a:rPr lang="en-GB" i="0" dirty="0" smtClean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A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A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GB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A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AT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acc>
                      <m:accPr>
                        <m:chr m:val="̅"/>
                        <m:ctrlPr>
                          <a:rPr lang="en-GB" i="1" smtClean="0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GB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AT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AT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acc>
                    <m:sSub>
                      <m:sSubPr>
                        <m:ctrlPr>
                          <a:rPr lang="en-GB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A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AT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de-AT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AT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A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A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de-AT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A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AT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de-AT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A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AT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de-AT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A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AT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GB" dirty="0" smtClean="0"/>
              </a:p>
              <a:p>
                <a:pPr marL="0" indent="0" algn="ctr">
                  <a:buNone/>
                </a:pPr>
                <a:endParaRPr lang="de-AT" dirty="0"/>
              </a:p>
              <a:p>
                <a:pPr marL="0" indent="0" algn="ctr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286540"/>
                <a:ext cx="7772400" cy="4809460"/>
              </a:xfrm>
              <a:blipFill rotWithShape="0">
                <a:blip r:embed="rId2"/>
                <a:stretch>
                  <a:fillRect l="-2039" t="-177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4538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itel 1"/>
          <p:cNvSpPr>
            <a:spLocks noGrp="1"/>
          </p:cNvSpPr>
          <p:nvPr>
            <p:ph type="title"/>
          </p:nvPr>
        </p:nvSpPr>
        <p:spPr>
          <a:xfrm>
            <a:off x="454025" y="304800"/>
            <a:ext cx="3969119" cy="1704474"/>
          </a:xfrm>
        </p:spPr>
        <p:txBody>
          <a:bodyPr/>
          <a:lstStyle/>
          <a:p>
            <a:r>
              <a:rPr lang="de-AT" altLang="en-US" dirty="0" err="1" smtClean="0"/>
              <a:t>Example</a:t>
            </a:r>
            <a:r>
              <a:rPr lang="de-AT" altLang="en-US" dirty="0" smtClean="0"/>
              <a:t> 9 </a:t>
            </a:r>
            <a:r>
              <a:rPr lang="de-AT" altLang="en-US" dirty="0" err="1" smtClean="0"/>
              <a:t>with</a:t>
            </a:r>
            <a:r>
              <a:rPr lang="de-AT" altLang="en-US" dirty="0" smtClean="0"/>
              <a:t> </a:t>
            </a:r>
            <a:r>
              <a:rPr lang="de-AT" altLang="en-US" dirty="0" err="1" smtClean="0"/>
              <a:t>Don‘t</a:t>
            </a:r>
            <a:r>
              <a:rPr lang="de-AT" altLang="en-US" dirty="0" smtClean="0"/>
              <a:t> </a:t>
            </a:r>
            <a:r>
              <a:rPr lang="de-AT" altLang="en-US" dirty="0" err="1" smtClean="0"/>
              <a:t>Cares</a:t>
            </a:r>
            <a:endParaRPr lang="en-GB" altLang="en-US" sz="1800" dirty="0" smtClean="0"/>
          </a:p>
        </p:txBody>
      </p:sp>
      <p:graphicFrame>
        <p:nvGraphicFramePr>
          <p:cNvPr id="5" name="Inhaltsplatzhalter 4"/>
          <p:cNvGraphicFramePr>
            <a:graphicFrameLocks noGrp="1"/>
          </p:cNvGraphicFramePr>
          <p:nvPr>
            <p:ph idx="4294967295"/>
          </p:nvPr>
        </p:nvGraphicFramePr>
        <p:xfrm>
          <a:off x="4764088" y="346075"/>
          <a:ext cx="4332288" cy="630395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2048"/>
                <a:gridCol w="722048"/>
                <a:gridCol w="722048"/>
                <a:gridCol w="722048"/>
                <a:gridCol w="722048"/>
                <a:gridCol w="722048"/>
              </a:tblGrid>
              <a:tr h="37082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600" dirty="0" smtClean="0"/>
                        <a:t>x</a:t>
                      </a:r>
                      <a:r>
                        <a:rPr lang="de-AT" sz="1600" baseline="-25000" dirty="0" smtClean="0"/>
                        <a:t>1</a:t>
                      </a:r>
                      <a:endParaRPr lang="en-GB" sz="1600" dirty="0" smtClean="0"/>
                    </a:p>
                  </a:txBody>
                  <a:tcPr marL="91438" marR="91438" marT="45718" marB="45718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600" dirty="0" smtClean="0"/>
                        <a:t>x</a:t>
                      </a:r>
                      <a:r>
                        <a:rPr lang="de-AT" sz="1600" baseline="-25000" dirty="0" smtClean="0"/>
                        <a:t>2</a:t>
                      </a:r>
                      <a:endParaRPr lang="en-GB" sz="1600" dirty="0" smtClean="0"/>
                    </a:p>
                  </a:txBody>
                  <a:tcPr marL="91438" marR="91438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600" dirty="0" smtClean="0"/>
                        <a:t>x</a:t>
                      </a:r>
                      <a:r>
                        <a:rPr lang="de-AT" sz="1600" baseline="-25000" dirty="0" smtClean="0"/>
                        <a:t>3</a:t>
                      </a:r>
                      <a:endParaRPr lang="en-GB" sz="1600" dirty="0"/>
                    </a:p>
                  </a:txBody>
                  <a:tcPr marL="91438" marR="91438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600" dirty="0" smtClean="0"/>
                        <a:t>x</a:t>
                      </a:r>
                      <a:r>
                        <a:rPr lang="de-AT" sz="1600" baseline="-25000" dirty="0" smtClean="0"/>
                        <a:t>4</a:t>
                      </a:r>
                      <a:endParaRPr lang="en-GB" sz="1600" dirty="0"/>
                    </a:p>
                  </a:txBody>
                  <a:tcPr marL="91438" marR="91438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600" dirty="0" smtClean="0"/>
                        <a:t>f</a:t>
                      </a:r>
                      <a:endParaRPr lang="en-GB" sz="1600" dirty="0"/>
                    </a:p>
                  </a:txBody>
                  <a:tcPr marL="91438" marR="91438" marT="45718" marB="45718"/>
                </a:tc>
                <a:tc>
                  <a:txBody>
                    <a:bodyPr/>
                    <a:lstStyle/>
                    <a:p>
                      <a:pPr algn="ctr"/>
                      <a:endParaRPr lang="en-GB" sz="1600" dirty="0"/>
                    </a:p>
                  </a:txBody>
                  <a:tcPr marL="91438" marR="91438" marT="45718" marB="45718"/>
                </a:tc>
              </a:tr>
              <a:tr h="370821">
                <a:tc>
                  <a:txBody>
                    <a:bodyPr/>
                    <a:lstStyle/>
                    <a:p>
                      <a:pPr algn="ctr"/>
                      <a:r>
                        <a:rPr lang="de-AT" sz="1600" dirty="0" smtClean="0"/>
                        <a:t>0</a:t>
                      </a:r>
                      <a:endParaRPr lang="en-GB" sz="1600" dirty="0"/>
                    </a:p>
                  </a:txBody>
                  <a:tcPr marL="91438" marR="91438" marT="45718" marB="45718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600" dirty="0" smtClean="0"/>
                        <a:t>0</a:t>
                      </a:r>
                      <a:endParaRPr lang="en-GB" sz="1600" dirty="0"/>
                    </a:p>
                  </a:txBody>
                  <a:tcPr marL="91438" marR="91438" marT="45718" marB="45718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600" dirty="0" smtClean="0"/>
                        <a:t>0</a:t>
                      </a:r>
                      <a:endParaRPr lang="en-GB" sz="1600" dirty="0"/>
                    </a:p>
                  </a:txBody>
                  <a:tcPr marL="91438" marR="91438" marT="45718" marB="45718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600" dirty="0" smtClean="0"/>
                        <a:t>0</a:t>
                      </a:r>
                      <a:endParaRPr lang="en-GB" sz="1600" dirty="0"/>
                    </a:p>
                  </a:txBody>
                  <a:tcPr marL="91438" marR="91438" marT="45718" marB="45718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600" dirty="0" smtClean="0"/>
                        <a:t>1</a:t>
                      </a:r>
                      <a:endParaRPr lang="en-GB" sz="1600" dirty="0"/>
                    </a:p>
                  </a:txBody>
                  <a:tcPr marL="91438" marR="91438" marT="45718" marB="45718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600" dirty="0" smtClean="0"/>
                        <a:t>m0</a:t>
                      </a:r>
                      <a:endParaRPr lang="en-GB" sz="1600" dirty="0"/>
                    </a:p>
                  </a:txBody>
                  <a:tcPr marL="91438" marR="91438" marT="45718" marB="45718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370821">
                <a:tc>
                  <a:txBody>
                    <a:bodyPr/>
                    <a:lstStyle/>
                    <a:p>
                      <a:pPr algn="ctr"/>
                      <a:r>
                        <a:rPr lang="de-AT" sz="1600" dirty="0" smtClean="0"/>
                        <a:t>0</a:t>
                      </a:r>
                      <a:endParaRPr lang="en-GB" sz="1600" dirty="0"/>
                    </a:p>
                  </a:txBody>
                  <a:tcPr marL="91438" marR="91438" marT="45718" marB="45718">
                    <a:solidFill>
                      <a:srgbClr val="60E2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600" dirty="0" smtClean="0"/>
                        <a:t>0</a:t>
                      </a:r>
                      <a:endParaRPr lang="en-GB" sz="1600" dirty="0"/>
                    </a:p>
                  </a:txBody>
                  <a:tcPr marL="91438" marR="91438" marT="45718" marB="45718">
                    <a:solidFill>
                      <a:srgbClr val="60E2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600" dirty="0" smtClean="0"/>
                        <a:t>0</a:t>
                      </a:r>
                      <a:endParaRPr lang="en-GB" sz="1600" dirty="0"/>
                    </a:p>
                  </a:txBody>
                  <a:tcPr marL="91438" marR="91438" marT="45718" marB="45718">
                    <a:solidFill>
                      <a:srgbClr val="60E2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600" dirty="0" smtClean="0"/>
                        <a:t>1</a:t>
                      </a:r>
                      <a:endParaRPr lang="en-GB" sz="1600" dirty="0"/>
                    </a:p>
                  </a:txBody>
                  <a:tcPr marL="91438" marR="91438" marT="45718" marB="45718">
                    <a:solidFill>
                      <a:srgbClr val="60E2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600" dirty="0" smtClean="0"/>
                        <a:t>d</a:t>
                      </a:r>
                      <a:endParaRPr lang="en-GB" sz="1600" dirty="0"/>
                    </a:p>
                  </a:txBody>
                  <a:tcPr marL="91438" marR="91438" marT="45718" marB="45718">
                    <a:solidFill>
                      <a:srgbClr val="60E2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600" dirty="0" smtClean="0"/>
                        <a:t>m1</a:t>
                      </a:r>
                      <a:endParaRPr lang="en-GB" sz="1600" dirty="0"/>
                    </a:p>
                  </a:txBody>
                  <a:tcPr marL="91438" marR="91438" marT="45718" marB="45718">
                    <a:solidFill>
                      <a:srgbClr val="60E282"/>
                    </a:solidFill>
                  </a:tcPr>
                </a:tc>
              </a:tr>
              <a:tr h="370821">
                <a:tc>
                  <a:txBody>
                    <a:bodyPr/>
                    <a:lstStyle/>
                    <a:p>
                      <a:pPr algn="ctr"/>
                      <a:r>
                        <a:rPr lang="de-AT" sz="1600" dirty="0" smtClean="0"/>
                        <a:t>0</a:t>
                      </a:r>
                      <a:endParaRPr lang="en-GB" sz="1600" dirty="0"/>
                    </a:p>
                  </a:txBody>
                  <a:tcPr marL="91438" marR="91438" marT="45718" marB="45718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600" dirty="0" smtClean="0"/>
                        <a:t>0</a:t>
                      </a:r>
                      <a:endParaRPr lang="en-GB" sz="1600" dirty="0"/>
                    </a:p>
                  </a:txBody>
                  <a:tcPr marL="91438" marR="91438" marT="45718" marB="45718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600" dirty="0" smtClean="0"/>
                        <a:t>1</a:t>
                      </a:r>
                      <a:endParaRPr lang="en-GB" sz="1600" dirty="0"/>
                    </a:p>
                  </a:txBody>
                  <a:tcPr marL="91438" marR="91438" marT="45718" marB="45718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600" dirty="0" smtClean="0"/>
                        <a:t>0</a:t>
                      </a:r>
                      <a:endParaRPr lang="en-GB" sz="1600" dirty="0"/>
                    </a:p>
                  </a:txBody>
                  <a:tcPr marL="91438" marR="91438" marT="45718" marB="45718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600" dirty="0" smtClean="0"/>
                        <a:t>1</a:t>
                      </a:r>
                      <a:endParaRPr lang="en-GB" sz="1600" dirty="0"/>
                    </a:p>
                  </a:txBody>
                  <a:tcPr marL="91438" marR="91438" marT="45718" marB="45718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600" dirty="0" smtClean="0"/>
                        <a:t>m2</a:t>
                      </a:r>
                      <a:endParaRPr lang="en-GB" sz="1600" dirty="0"/>
                    </a:p>
                  </a:txBody>
                  <a:tcPr marL="91438" marR="91438" marT="45718" marB="45718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370821">
                <a:tc>
                  <a:txBody>
                    <a:bodyPr/>
                    <a:lstStyle/>
                    <a:p>
                      <a:pPr algn="ctr"/>
                      <a:r>
                        <a:rPr lang="de-AT" sz="1600" dirty="0" smtClean="0"/>
                        <a:t>0</a:t>
                      </a:r>
                      <a:endParaRPr lang="en-GB" sz="1600" dirty="0"/>
                    </a:p>
                  </a:txBody>
                  <a:tcPr marL="91438" marR="91438" marT="45718" marB="4571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600" dirty="0" smtClean="0"/>
                        <a:t>0</a:t>
                      </a:r>
                      <a:endParaRPr lang="en-GB" sz="1600" dirty="0"/>
                    </a:p>
                  </a:txBody>
                  <a:tcPr marL="91438" marR="91438" marT="45718" marB="4571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600" dirty="0" smtClean="0"/>
                        <a:t>1</a:t>
                      </a:r>
                      <a:endParaRPr lang="en-GB" sz="1600" dirty="0"/>
                    </a:p>
                  </a:txBody>
                  <a:tcPr marL="91438" marR="91438" marT="45718" marB="4571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600" dirty="0" smtClean="0"/>
                        <a:t>1</a:t>
                      </a:r>
                      <a:endParaRPr lang="en-GB" sz="1600" dirty="0"/>
                    </a:p>
                  </a:txBody>
                  <a:tcPr marL="91438" marR="91438" marT="45718" marB="4571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600" dirty="0" smtClean="0"/>
                        <a:t>0</a:t>
                      </a:r>
                      <a:endParaRPr lang="en-GB" sz="1600" dirty="0"/>
                    </a:p>
                  </a:txBody>
                  <a:tcPr marL="91438" marR="91438" marT="45718" marB="4571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600" dirty="0" smtClean="0"/>
                        <a:t>m3</a:t>
                      </a:r>
                      <a:endParaRPr lang="en-GB" sz="1600" dirty="0"/>
                    </a:p>
                  </a:txBody>
                  <a:tcPr marL="91438" marR="91438" marT="45718" marB="45718">
                    <a:solidFill>
                      <a:schemeClr val="bg1"/>
                    </a:solidFill>
                  </a:tcPr>
                </a:tc>
              </a:tr>
              <a:tr h="370821">
                <a:tc>
                  <a:txBody>
                    <a:bodyPr/>
                    <a:lstStyle/>
                    <a:p>
                      <a:pPr algn="ctr"/>
                      <a:r>
                        <a:rPr lang="de-AT" sz="1600" dirty="0" smtClean="0"/>
                        <a:t>0</a:t>
                      </a:r>
                      <a:endParaRPr lang="en-GB" sz="1600" dirty="0"/>
                    </a:p>
                  </a:txBody>
                  <a:tcPr marL="91438" marR="91438" marT="45718" marB="4571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600" dirty="0" smtClean="0"/>
                        <a:t>1</a:t>
                      </a:r>
                      <a:endParaRPr lang="en-GB" sz="1600" dirty="0"/>
                    </a:p>
                  </a:txBody>
                  <a:tcPr marL="91438" marR="91438" marT="45718" marB="4571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600" dirty="0" smtClean="0"/>
                        <a:t>0</a:t>
                      </a:r>
                      <a:endParaRPr lang="en-GB" sz="1600" dirty="0"/>
                    </a:p>
                  </a:txBody>
                  <a:tcPr marL="91438" marR="91438" marT="45718" marB="4571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600" dirty="0" smtClean="0"/>
                        <a:t>0</a:t>
                      </a:r>
                      <a:endParaRPr lang="en-GB" sz="1600" dirty="0"/>
                    </a:p>
                  </a:txBody>
                  <a:tcPr marL="91438" marR="91438" marT="45718" marB="4571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600" dirty="0" smtClean="0"/>
                        <a:t>0</a:t>
                      </a:r>
                      <a:endParaRPr lang="en-GB" sz="1600" dirty="0"/>
                    </a:p>
                  </a:txBody>
                  <a:tcPr marL="91438" marR="91438" marT="45718" marB="4571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600" dirty="0" smtClean="0"/>
                        <a:t>m4</a:t>
                      </a:r>
                      <a:endParaRPr lang="en-GB" sz="1600" dirty="0"/>
                    </a:p>
                  </a:txBody>
                  <a:tcPr marL="91438" marR="91438" marT="45718" marB="45718">
                    <a:solidFill>
                      <a:schemeClr val="bg1"/>
                    </a:solidFill>
                  </a:tcPr>
                </a:tc>
              </a:tr>
              <a:tr h="370821">
                <a:tc>
                  <a:txBody>
                    <a:bodyPr/>
                    <a:lstStyle/>
                    <a:p>
                      <a:pPr algn="ctr"/>
                      <a:r>
                        <a:rPr lang="de-AT" sz="1600" dirty="0" smtClean="0"/>
                        <a:t>0</a:t>
                      </a:r>
                      <a:endParaRPr lang="en-GB" sz="1600" dirty="0"/>
                    </a:p>
                  </a:txBody>
                  <a:tcPr marL="91438" marR="91438" marT="45718" marB="45718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600" dirty="0" smtClean="0"/>
                        <a:t>1</a:t>
                      </a:r>
                      <a:endParaRPr lang="en-GB" sz="1600" dirty="0"/>
                    </a:p>
                  </a:txBody>
                  <a:tcPr marL="91438" marR="91438" marT="45718" marB="45718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600" dirty="0" smtClean="0"/>
                        <a:t>0</a:t>
                      </a:r>
                      <a:endParaRPr lang="en-GB" sz="1600" dirty="0"/>
                    </a:p>
                  </a:txBody>
                  <a:tcPr marL="91438" marR="91438" marT="45718" marB="45718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600" dirty="0" smtClean="0"/>
                        <a:t>1</a:t>
                      </a:r>
                      <a:endParaRPr lang="en-GB" sz="1600" dirty="0"/>
                    </a:p>
                  </a:txBody>
                  <a:tcPr marL="91438" marR="91438" marT="45718" marB="45718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600" dirty="0" smtClean="0"/>
                        <a:t>1</a:t>
                      </a:r>
                      <a:endParaRPr lang="en-GB" sz="1600" dirty="0"/>
                    </a:p>
                  </a:txBody>
                  <a:tcPr marL="91438" marR="91438" marT="45718" marB="45718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600" dirty="0" smtClean="0"/>
                        <a:t>m5</a:t>
                      </a:r>
                      <a:endParaRPr lang="en-GB" sz="1600" dirty="0"/>
                    </a:p>
                  </a:txBody>
                  <a:tcPr marL="91438" marR="91438" marT="45718" marB="45718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370821">
                <a:tc>
                  <a:txBody>
                    <a:bodyPr/>
                    <a:lstStyle/>
                    <a:p>
                      <a:pPr algn="ctr"/>
                      <a:r>
                        <a:rPr lang="de-AT" sz="1600" dirty="0" smtClean="0"/>
                        <a:t>0</a:t>
                      </a:r>
                      <a:endParaRPr lang="en-GB" sz="1600" dirty="0"/>
                    </a:p>
                  </a:txBody>
                  <a:tcPr marL="91438" marR="91438" marT="45718" marB="45718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600" dirty="0" smtClean="0"/>
                        <a:t>1</a:t>
                      </a:r>
                      <a:endParaRPr lang="en-GB" sz="1600" dirty="0"/>
                    </a:p>
                  </a:txBody>
                  <a:tcPr marL="91438" marR="91438" marT="45718" marB="45718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600" dirty="0" smtClean="0"/>
                        <a:t>1</a:t>
                      </a:r>
                      <a:endParaRPr lang="en-GB" sz="1600" dirty="0"/>
                    </a:p>
                  </a:txBody>
                  <a:tcPr marL="91438" marR="91438" marT="45718" marB="45718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600" dirty="0" smtClean="0"/>
                        <a:t>0</a:t>
                      </a:r>
                      <a:endParaRPr lang="en-GB" sz="1600" dirty="0"/>
                    </a:p>
                  </a:txBody>
                  <a:tcPr marL="91438" marR="91438" marT="45718" marB="45718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600" dirty="0" smtClean="0"/>
                        <a:t>1</a:t>
                      </a:r>
                      <a:endParaRPr lang="en-GB" sz="1600" dirty="0"/>
                    </a:p>
                  </a:txBody>
                  <a:tcPr marL="91438" marR="91438" marT="45718" marB="45718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600" dirty="0" smtClean="0"/>
                        <a:t>m6</a:t>
                      </a:r>
                      <a:endParaRPr lang="en-GB" sz="1600" dirty="0"/>
                    </a:p>
                  </a:txBody>
                  <a:tcPr marL="91438" marR="91438" marT="45718" marB="45718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370821">
                <a:tc>
                  <a:txBody>
                    <a:bodyPr/>
                    <a:lstStyle/>
                    <a:p>
                      <a:pPr algn="ctr"/>
                      <a:r>
                        <a:rPr lang="de-AT" sz="1600" dirty="0" smtClean="0"/>
                        <a:t>0</a:t>
                      </a:r>
                      <a:endParaRPr lang="en-GB" sz="1600" dirty="0"/>
                    </a:p>
                  </a:txBody>
                  <a:tcPr marL="91438" marR="91438" marT="45718" marB="45718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600" dirty="0" smtClean="0"/>
                        <a:t>1</a:t>
                      </a:r>
                      <a:endParaRPr lang="en-GB" sz="1600" dirty="0"/>
                    </a:p>
                  </a:txBody>
                  <a:tcPr marL="91438" marR="91438" marT="45718" marB="45718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600" dirty="0" smtClean="0"/>
                        <a:t>1</a:t>
                      </a:r>
                      <a:endParaRPr lang="en-GB" sz="1600" dirty="0"/>
                    </a:p>
                  </a:txBody>
                  <a:tcPr marL="91438" marR="91438" marT="45718" marB="45718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600" dirty="0" smtClean="0"/>
                        <a:t>1</a:t>
                      </a:r>
                      <a:endParaRPr lang="en-GB" sz="1600" dirty="0"/>
                    </a:p>
                  </a:txBody>
                  <a:tcPr marL="91438" marR="91438" marT="45718" marB="45718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600" dirty="0" smtClean="0"/>
                        <a:t>1</a:t>
                      </a:r>
                      <a:endParaRPr lang="en-GB" sz="1600" dirty="0"/>
                    </a:p>
                  </a:txBody>
                  <a:tcPr marL="91438" marR="91438" marT="45718" marB="45718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600" dirty="0" smtClean="0"/>
                        <a:t>m7</a:t>
                      </a:r>
                      <a:endParaRPr lang="en-GB" sz="1600" dirty="0"/>
                    </a:p>
                  </a:txBody>
                  <a:tcPr marL="91438" marR="91438" marT="45718" marB="45718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370821">
                <a:tc>
                  <a:txBody>
                    <a:bodyPr/>
                    <a:lstStyle/>
                    <a:p>
                      <a:pPr algn="ctr"/>
                      <a:r>
                        <a:rPr lang="de-AT" sz="1600" dirty="0" smtClean="0"/>
                        <a:t>1</a:t>
                      </a:r>
                      <a:endParaRPr lang="en-GB" sz="1600" dirty="0"/>
                    </a:p>
                  </a:txBody>
                  <a:tcPr marL="91438" marR="91438" marT="45718" marB="45718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600" dirty="0" smtClean="0"/>
                        <a:t>0</a:t>
                      </a:r>
                      <a:endParaRPr lang="en-GB" sz="1600" dirty="0"/>
                    </a:p>
                  </a:txBody>
                  <a:tcPr marL="91438" marR="91438" marT="45718" marB="45718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600" dirty="0" smtClean="0"/>
                        <a:t>0</a:t>
                      </a:r>
                      <a:endParaRPr lang="en-GB" sz="1600" dirty="0"/>
                    </a:p>
                  </a:txBody>
                  <a:tcPr marL="91438" marR="91438" marT="45718" marB="45718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600" dirty="0" smtClean="0"/>
                        <a:t>0</a:t>
                      </a:r>
                      <a:endParaRPr lang="en-GB" sz="1600" dirty="0"/>
                    </a:p>
                  </a:txBody>
                  <a:tcPr marL="91438" marR="91438" marT="45718" marB="45718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600" dirty="0" smtClean="0"/>
                        <a:t>1</a:t>
                      </a:r>
                      <a:endParaRPr lang="en-GB" sz="1600" dirty="0"/>
                    </a:p>
                  </a:txBody>
                  <a:tcPr marL="91438" marR="91438" marT="45718" marB="45718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600" dirty="0" smtClean="0"/>
                        <a:t>m8</a:t>
                      </a:r>
                      <a:endParaRPr lang="en-GB" sz="1600" dirty="0"/>
                    </a:p>
                  </a:txBody>
                  <a:tcPr marL="91438" marR="91438" marT="45718" marB="45718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370821">
                <a:tc>
                  <a:txBody>
                    <a:bodyPr/>
                    <a:lstStyle/>
                    <a:p>
                      <a:pPr algn="ctr"/>
                      <a:r>
                        <a:rPr lang="de-AT" sz="1600" dirty="0" smtClean="0"/>
                        <a:t>1</a:t>
                      </a:r>
                      <a:endParaRPr lang="en-GB" sz="1600" dirty="0"/>
                    </a:p>
                  </a:txBody>
                  <a:tcPr marL="91438" marR="91438" marT="45718" marB="45718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600" dirty="0" smtClean="0"/>
                        <a:t>0</a:t>
                      </a:r>
                      <a:endParaRPr lang="en-GB" sz="1600" dirty="0"/>
                    </a:p>
                  </a:txBody>
                  <a:tcPr marL="91438" marR="91438" marT="45718" marB="45718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600" dirty="0" smtClean="0"/>
                        <a:t>0</a:t>
                      </a:r>
                      <a:endParaRPr lang="en-GB" sz="1600" dirty="0"/>
                    </a:p>
                  </a:txBody>
                  <a:tcPr marL="91438" marR="91438" marT="45718" marB="45718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600" dirty="0" smtClean="0"/>
                        <a:t>1</a:t>
                      </a:r>
                      <a:endParaRPr lang="en-GB" sz="1600" dirty="0"/>
                    </a:p>
                  </a:txBody>
                  <a:tcPr marL="91438" marR="91438" marT="45718" marB="45718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600" dirty="0" smtClean="0"/>
                        <a:t>1</a:t>
                      </a:r>
                      <a:endParaRPr lang="en-GB" sz="1600" dirty="0"/>
                    </a:p>
                  </a:txBody>
                  <a:tcPr marL="91438" marR="91438" marT="45718" marB="45718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600" dirty="0" smtClean="0"/>
                        <a:t>m9</a:t>
                      </a:r>
                      <a:endParaRPr lang="en-GB" sz="1600" dirty="0"/>
                    </a:p>
                  </a:txBody>
                  <a:tcPr marL="91438" marR="91438" marT="45718" marB="45718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370821">
                <a:tc>
                  <a:txBody>
                    <a:bodyPr/>
                    <a:lstStyle/>
                    <a:p>
                      <a:pPr algn="ctr"/>
                      <a:r>
                        <a:rPr lang="de-AT" sz="1600" dirty="0" smtClean="0"/>
                        <a:t>1</a:t>
                      </a:r>
                      <a:endParaRPr lang="en-GB" sz="1600" dirty="0"/>
                    </a:p>
                  </a:txBody>
                  <a:tcPr marL="91438" marR="91438" marT="45718" marB="4571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600" dirty="0" smtClean="0"/>
                        <a:t>0</a:t>
                      </a:r>
                      <a:endParaRPr lang="en-GB" sz="1600" dirty="0"/>
                    </a:p>
                  </a:txBody>
                  <a:tcPr marL="91438" marR="91438" marT="45718" marB="4571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600" dirty="0" smtClean="0"/>
                        <a:t>1</a:t>
                      </a:r>
                      <a:endParaRPr lang="en-GB" sz="1600" dirty="0"/>
                    </a:p>
                  </a:txBody>
                  <a:tcPr marL="91438" marR="91438" marT="45718" marB="4571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600" dirty="0" smtClean="0"/>
                        <a:t>0</a:t>
                      </a:r>
                      <a:endParaRPr lang="en-GB" sz="1600" dirty="0"/>
                    </a:p>
                  </a:txBody>
                  <a:tcPr marL="91438" marR="91438" marT="45718" marB="4571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600" dirty="0" smtClean="0"/>
                        <a:t>0</a:t>
                      </a:r>
                      <a:endParaRPr lang="en-GB" sz="1600" dirty="0"/>
                    </a:p>
                  </a:txBody>
                  <a:tcPr marL="91438" marR="91438" marT="45718" marB="4571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600" dirty="0" smtClean="0"/>
                        <a:t>m10</a:t>
                      </a:r>
                      <a:endParaRPr lang="en-GB" sz="1600" dirty="0"/>
                    </a:p>
                  </a:txBody>
                  <a:tcPr marL="91438" marR="91438" marT="45718" marB="45718">
                    <a:solidFill>
                      <a:schemeClr val="bg1"/>
                    </a:solidFill>
                  </a:tcPr>
                </a:tc>
              </a:tr>
              <a:tr h="370821">
                <a:tc>
                  <a:txBody>
                    <a:bodyPr/>
                    <a:lstStyle/>
                    <a:p>
                      <a:pPr algn="ctr"/>
                      <a:r>
                        <a:rPr lang="de-AT" sz="1600" dirty="0" smtClean="0"/>
                        <a:t>1</a:t>
                      </a:r>
                      <a:endParaRPr lang="en-GB" sz="1600" dirty="0"/>
                    </a:p>
                  </a:txBody>
                  <a:tcPr marL="91438" marR="91438" marT="45718" marB="4571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600" dirty="0" smtClean="0"/>
                        <a:t>0</a:t>
                      </a:r>
                      <a:endParaRPr lang="en-GB" sz="1600" dirty="0"/>
                    </a:p>
                  </a:txBody>
                  <a:tcPr marL="91438" marR="91438" marT="45718" marB="4571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600" dirty="0" smtClean="0"/>
                        <a:t>1</a:t>
                      </a:r>
                      <a:endParaRPr lang="en-GB" sz="1600" dirty="0"/>
                    </a:p>
                  </a:txBody>
                  <a:tcPr marL="91438" marR="91438" marT="45718" marB="4571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600" dirty="0" smtClean="0"/>
                        <a:t>1</a:t>
                      </a:r>
                      <a:endParaRPr lang="en-GB" sz="1600" dirty="0"/>
                    </a:p>
                  </a:txBody>
                  <a:tcPr marL="91438" marR="91438" marT="45718" marB="4571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600" dirty="0" smtClean="0"/>
                        <a:t>0</a:t>
                      </a:r>
                      <a:endParaRPr lang="en-GB" sz="1600" dirty="0"/>
                    </a:p>
                  </a:txBody>
                  <a:tcPr marL="91438" marR="91438" marT="45718" marB="4571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600" dirty="0" smtClean="0"/>
                        <a:t>m11</a:t>
                      </a:r>
                      <a:endParaRPr lang="en-GB" sz="1600" dirty="0"/>
                    </a:p>
                  </a:txBody>
                  <a:tcPr marL="91438" marR="91438" marT="45718" marB="45718">
                    <a:solidFill>
                      <a:schemeClr val="bg1"/>
                    </a:solidFill>
                  </a:tcPr>
                </a:tc>
              </a:tr>
              <a:tr h="370821">
                <a:tc>
                  <a:txBody>
                    <a:bodyPr/>
                    <a:lstStyle/>
                    <a:p>
                      <a:pPr algn="ctr"/>
                      <a:r>
                        <a:rPr lang="de-AT" sz="1600" dirty="0" smtClean="0"/>
                        <a:t>1</a:t>
                      </a:r>
                      <a:endParaRPr lang="en-GB" sz="1600" dirty="0"/>
                    </a:p>
                  </a:txBody>
                  <a:tcPr marL="91438" marR="91438" marT="45718" marB="45718">
                    <a:solidFill>
                      <a:srgbClr val="60E2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600" dirty="0" smtClean="0"/>
                        <a:t>1</a:t>
                      </a:r>
                      <a:endParaRPr lang="en-GB" sz="1600" dirty="0"/>
                    </a:p>
                  </a:txBody>
                  <a:tcPr marL="91438" marR="91438" marT="45718" marB="45718">
                    <a:solidFill>
                      <a:srgbClr val="60E2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600" dirty="0" smtClean="0"/>
                        <a:t>0</a:t>
                      </a:r>
                      <a:endParaRPr lang="en-GB" sz="1600" dirty="0"/>
                    </a:p>
                  </a:txBody>
                  <a:tcPr marL="91438" marR="91438" marT="45718" marB="45718">
                    <a:solidFill>
                      <a:srgbClr val="60E2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600" dirty="0" smtClean="0"/>
                        <a:t>0</a:t>
                      </a:r>
                      <a:endParaRPr lang="en-GB" sz="1600" dirty="0"/>
                    </a:p>
                  </a:txBody>
                  <a:tcPr marL="91438" marR="91438" marT="45718" marB="45718">
                    <a:solidFill>
                      <a:srgbClr val="60E2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600" dirty="0" smtClean="0"/>
                        <a:t>d</a:t>
                      </a:r>
                      <a:endParaRPr lang="en-GB" sz="1600" dirty="0"/>
                    </a:p>
                  </a:txBody>
                  <a:tcPr marL="91438" marR="91438" marT="45718" marB="45718">
                    <a:solidFill>
                      <a:srgbClr val="60E2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600" dirty="0" smtClean="0"/>
                        <a:t>m12</a:t>
                      </a:r>
                      <a:endParaRPr lang="en-GB" sz="1600" dirty="0"/>
                    </a:p>
                  </a:txBody>
                  <a:tcPr marL="91438" marR="91438" marT="45718" marB="45718">
                    <a:solidFill>
                      <a:srgbClr val="60E282"/>
                    </a:solidFill>
                  </a:tcPr>
                </a:tc>
              </a:tr>
              <a:tr h="370821">
                <a:tc>
                  <a:txBody>
                    <a:bodyPr/>
                    <a:lstStyle/>
                    <a:p>
                      <a:pPr algn="ctr"/>
                      <a:r>
                        <a:rPr lang="de-AT" sz="1600" dirty="0" smtClean="0"/>
                        <a:t>1</a:t>
                      </a:r>
                      <a:endParaRPr lang="en-GB" sz="1600" dirty="0"/>
                    </a:p>
                  </a:txBody>
                  <a:tcPr marL="91438" marR="91438" marT="45718" marB="45718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600" dirty="0" smtClean="0"/>
                        <a:t>1</a:t>
                      </a:r>
                      <a:endParaRPr lang="en-GB" sz="1600" dirty="0"/>
                    </a:p>
                  </a:txBody>
                  <a:tcPr marL="91438" marR="91438" marT="45718" marB="45718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600" dirty="0" smtClean="0"/>
                        <a:t>0</a:t>
                      </a:r>
                      <a:endParaRPr lang="en-GB" sz="1600" dirty="0"/>
                    </a:p>
                  </a:txBody>
                  <a:tcPr marL="91438" marR="91438" marT="45718" marB="45718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600" dirty="0" smtClean="0"/>
                        <a:t>1</a:t>
                      </a:r>
                      <a:endParaRPr lang="en-GB" sz="1600" dirty="0"/>
                    </a:p>
                  </a:txBody>
                  <a:tcPr marL="91438" marR="91438" marT="45718" marB="45718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600" dirty="0" smtClean="0"/>
                        <a:t>1</a:t>
                      </a:r>
                      <a:endParaRPr lang="en-GB" sz="1600" dirty="0"/>
                    </a:p>
                  </a:txBody>
                  <a:tcPr marL="91438" marR="91438" marT="45718" marB="45718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600" dirty="0" smtClean="0"/>
                        <a:t>m13</a:t>
                      </a:r>
                      <a:endParaRPr lang="en-GB" sz="1600" dirty="0"/>
                    </a:p>
                  </a:txBody>
                  <a:tcPr marL="91438" marR="91438" marT="45718" marB="45718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370821">
                <a:tc>
                  <a:txBody>
                    <a:bodyPr/>
                    <a:lstStyle/>
                    <a:p>
                      <a:pPr algn="ctr"/>
                      <a:r>
                        <a:rPr lang="de-AT" sz="1600" dirty="0" smtClean="0"/>
                        <a:t>1</a:t>
                      </a:r>
                      <a:endParaRPr lang="en-GB" sz="1600" dirty="0"/>
                    </a:p>
                  </a:txBody>
                  <a:tcPr marL="91438" marR="91438" marT="45718" marB="4571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600" dirty="0" smtClean="0"/>
                        <a:t>1</a:t>
                      </a:r>
                      <a:endParaRPr lang="en-GB" sz="1600" dirty="0"/>
                    </a:p>
                  </a:txBody>
                  <a:tcPr marL="91438" marR="91438" marT="45718" marB="4571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600" dirty="0" smtClean="0"/>
                        <a:t>1</a:t>
                      </a:r>
                      <a:endParaRPr lang="en-GB" sz="1600" dirty="0"/>
                    </a:p>
                  </a:txBody>
                  <a:tcPr marL="91438" marR="91438" marT="45718" marB="4571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600" dirty="0" smtClean="0"/>
                        <a:t>0</a:t>
                      </a:r>
                      <a:endParaRPr lang="en-GB" sz="1600" dirty="0"/>
                    </a:p>
                  </a:txBody>
                  <a:tcPr marL="91438" marR="91438" marT="45718" marB="4571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600" dirty="0" smtClean="0"/>
                        <a:t>0</a:t>
                      </a:r>
                      <a:endParaRPr lang="en-GB" sz="1600" dirty="0"/>
                    </a:p>
                  </a:txBody>
                  <a:tcPr marL="91438" marR="91438" marT="45718" marB="4571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600" dirty="0" smtClean="0"/>
                        <a:t>m14</a:t>
                      </a:r>
                      <a:endParaRPr lang="en-GB" sz="1600" dirty="0"/>
                    </a:p>
                  </a:txBody>
                  <a:tcPr marL="91438" marR="91438" marT="45718" marB="45718">
                    <a:solidFill>
                      <a:schemeClr val="bg1"/>
                    </a:solidFill>
                  </a:tcPr>
                </a:tc>
              </a:tr>
              <a:tr h="370821">
                <a:tc>
                  <a:txBody>
                    <a:bodyPr/>
                    <a:lstStyle/>
                    <a:p>
                      <a:pPr algn="ctr"/>
                      <a:r>
                        <a:rPr lang="de-AT" sz="1600" dirty="0" smtClean="0"/>
                        <a:t>1</a:t>
                      </a:r>
                      <a:endParaRPr lang="en-GB" sz="1600" dirty="0"/>
                    </a:p>
                  </a:txBody>
                  <a:tcPr marL="91438" marR="91438" marT="45718" marB="45718">
                    <a:solidFill>
                      <a:srgbClr val="60E2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600" dirty="0" smtClean="0"/>
                        <a:t>1</a:t>
                      </a:r>
                      <a:endParaRPr lang="en-GB" sz="1600" dirty="0"/>
                    </a:p>
                  </a:txBody>
                  <a:tcPr marL="91438" marR="91438" marT="45718" marB="45718">
                    <a:solidFill>
                      <a:srgbClr val="60E2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600" dirty="0" smtClean="0"/>
                        <a:t>1</a:t>
                      </a:r>
                      <a:endParaRPr lang="en-GB" sz="1600" dirty="0"/>
                    </a:p>
                  </a:txBody>
                  <a:tcPr marL="91438" marR="91438" marT="45718" marB="45718">
                    <a:solidFill>
                      <a:srgbClr val="60E2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600" dirty="0" smtClean="0"/>
                        <a:t>1</a:t>
                      </a:r>
                      <a:endParaRPr lang="en-GB" sz="1600" dirty="0"/>
                    </a:p>
                  </a:txBody>
                  <a:tcPr marL="91438" marR="91438" marT="45718" marB="45718">
                    <a:solidFill>
                      <a:srgbClr val="60E2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600" dirty="0" smtClean="0"/>
                        <a:t>d</a:t>
                      </a:r>
                      <a:endParaRPr lang="en-GB" sz="1600" dirty="0"/>
                    </a:p>
                  </a:txBody>
                  <a:tcPr marL="91438" marR="91438" marT="45718" marB="45718">
                    <a:solidFill>
                      <a:srgbClr val="60E2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600" dirty="0" smtClean="0"/>
                        <a:t>m15</a:t>
                      </a:r>
                      <a:endParaRPr lang="en-GB" sz="1600" dirty="0"/>
                    </a:p>
                  </a:txBody>
                  <a:tcPr marL="91438" marR="91438" marT="45718" marB="45718">
                    <a:solidFill>
                      <a:srgbClr val="60E282"/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Titel 1"/>
              <p:cNvSpPr txBox="1">
                <a:spLocks/>
              </p:cNvSpPr>
              <p:nvPr/>
            </p:nvSpPr>
            <p:spPr bwMode="auto">
              <a:xfrm>
                <a:off x="0" y="1967452"/>
                <a:ext cx="4764088" cy="193867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 kern="120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5pPr>
                <a:lvl6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6pPr>
                <a:lvl7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7pPr>
                <a:lvl8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8pPr>
                <a:lvl9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de-AT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de-AT" sz="2000" b="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de-AT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d>
                            <m:dPr>
                              <m:ctrlPr>
                                <a:rPr lang="de-AT" sz="20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de-AT" sz="2000" b="0" i="1" smtClean="0">
                                  <a:latin typeface="Cambria Math" panose="02040503050406030204" pitchFamily="18" charset="0"/>
                                </a:rPr>
                                <m:t>0,2,5,6,7,8,9,13</m:t>
                              </m:r>
                            </m:e>
                          </m:d>
                          <m:r>
                            <a:rPr lang="de-AT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de-AT" sz="20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de-AT" sz="2000" b="0" i="1" smtClean="0">
                              <a:latin typeface="Cambria Math" panose="02040503050406030204" pitchFamily="18" charset="0"/>
                            </a:rPr>
                            <m:t>(1,12,15)</m:t>
                          </m:r>
                        </m:e>
                      </m:nary>
                    </m:oMath>
                  </m:oMathPara>
                </a14:m>
                <a:endParaRPr lang="en-GB" sz="2000" i="0" dirty="0"/>
              </a:p>
            </p:txBody>
          </p:sp>
        </mc:Choice>
        <mc:Fallback xmlns="">
          <p:sp>
            <p:nvSpPr>
              <p:cNvPr id="7" name="Titel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0" y="1967452"/>
                <a:ext cx="4764088" cy="193867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3229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778" name="Picture 2" descr="F:\profs\vranesic\sz_book\chapter4\fig4.38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925" y="501650"/>
            <a:ext cx="7461250" cy="488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779" name="Text Box 3"/>
          <p:cNvSpPr txBox="1">
            <a:spLocks noChangeArrowheads="1"/>
          </p:cNvSpPr>
          <p:nvPr/>
        </p:nvSpPr>
        <p:spPr bwMode="auto">
          <a:xfrm>
            <a:off x="138113" y="5457825"/>
            <a:ext cx="8813800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i="0"/>
              <a:t>Prime implicants P = {00x0, 0x10, 011x, x00x, xx01, 1x0x, x1x1}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i="0"/>
              <a:t>                                = {</a:t>
            </a:r>
            <a:r>
              <a:rPr lang="en-US" altLang="en-US" sz="2400"/>
              <a:t>p</a:t>
            </a:r>
            <a:r>
              <a:rPr lang="en-US" altLang="en-US" sz="2400" baseline="-25000"/>
              <a:t>1</a:t>
            </a:r>
            <a:r>
              <a:rPr lang="en-US" altLang="en-US" sz="2400" i="0"/>
              <a:t>, </a:t>
            </a:r>
            <a:r>
              <a:rPr lang="en-US" altLang="en-US" sz="2400"/>
              <a:t>p</a:t>
            </a:r>
            <a:r>
              <a:rPr lang="en-US" altLang="en-US" sz="2400" baseline="-25000"/>
              <a:t>2</a:t>
            </a:r>
            <a:r>
              <a:rPr lang="en-US" altLang="en-US" sz="2400" i="0"/>
              <a:t>, </a:t>
            </a:r>
            <a:r>
              <a:rPr lang="en-US" altLang="en-US" sz="2400"/>
              <a:t>p</a:t>
            </a:r>
            <a:r>
              <a:rPr lang="en-US" altLang="en-US" sz="2400" baseline="-25000"/>
              <a:t>3</a:t>
            </a:r>
            <a:r>
              <a:rPr lang="en-US" altLang="en-US" sz="2400" i="0"/>
              <a:t>, </a:t>
            </a:r>
            <a:r>
              <a:rPr lang="en-US" altLang="en-US" sz="2400"/>
              <a:t>p</a:t>
            </a:r>
            <a:r>
              <a:rPr lang="en-US" altLang="en-US" sz="2400" baseline="-25000"/>
              <a:t>4</a:t>
            </a:r>
            <a:r>
              <a:rPr lang="en-US" altLang="en-US" sz="2400" i="0"/>
              <a:t>, </a:t>
            </a:r>
            <a:r>
              <a:rPr lang="en-US" altLang="en-US" sz="2400"/>
              <a:t>p</a:t>
            </a:r>
            <a:r>
              <a:rPr lang="en-US" altLang="en-US" sz="2400" baseline="-25000"/>
              <a:t>5</a:t>
            </a:r>
            <a:r>
              <a:rPr lang="en-US" altLang="en-US" sz="2400" i="0"/>
              <a:t>, </a:t>
            </a:r>
            <a:r>
              <a:rPr lang="en-US" altLang="en-US" sz="2400"/>
              <a:t>p</a:t>
            </a:r>
            <a:r>
              <a:rPr lang="en-US" altLang="en-US" sz="2400" baseline="-25000"/>
              <a:t>6</a:t>
            </a:r>
            <a:r>
              <a:rPr lang="en-US" altLang="en-US" sz="2400" i="0"/>
              <a:t> , </a:t>
            </a:r>
            <a:r>
              <a:rPr lang="en-US" altLang="en-US" sz="2400"/>
              <a:t>p</a:t>
            </a:r>
            <a:r>
              <a:rPr lang="en-US" altLang="en-US" sz="2400" baseline="-25000"/>
              <a:t>7</a:t>
            </a:r>
            <a:r>
              <a:rPr lang="en-US" altLang="en-US" sz="2400" i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00552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QM – </a:t>
            </a:r>
            <a:r>
              <a:rPr lang="de-AT" dirty="0" err="1" smtClean="0"/>
              <a:t>Example</a:t>
            </a:r>
            <a:r>
              <a:rPr lang="de-AT" dirty="0" smtClean="0"/>
              <a:t> 1</a:t>
            </a:r>
            <a:endParaRPr lang="de-A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smtClean="0"/>
              <a:t>Digitale Integrierte Schaltungen 384.086, </a:t>
            </a:r>
            <a:r>
              <a:rPr lang="en-US" smtClean="0"/>
              <a:t>Axel Jantsch</a:t>
            </a:r>
            <a:endParaRPr lang="de-D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7"/>
          </p:nvPr>
        </p:nvSpPr>
        <p:spPr/>
        <p:txBody>
          <a:bodyPr/>
          <a:lstStyle/>
          <a:p>
            <a:pPr marL="0" indent="0">
              <a:buNone/>
            </a:pPr>
            <a:r>
              <a:rPr lang="de-AT" dirty="0" smtClean="0"/>
              <a:t> </a:t>
            </a:r>
            <a:endParaRPr lang="de-AT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6087" y="764704"/>
            <a:ext cx="3667125" cy="210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99" y="2869729"/>
            <a:ext cx="6896100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99" y="4509120"/>
            <a:ext cx="6943725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reeform 5"/>
          <p:cNvSpPr/>
          <p:nvPr/>
        </p:nvSpPr>
        <p:spPr bwMode="auto">
          <a:xfrm>
            <a:off x="4514850" y="5105400"/>
            <a:ext cx="273174" cy="466725"/>
          </a:xfrm>
          <a:custGeom>
            <a:avLst/>
            <a:gdLst>
              <a:gd name="connsiteX0" fmla="*/ 0 w 334000"/>
              <a:gd name="connsiteY0" fmla="*/ 0 h 466725"/>
              <a:gd name="connsiteX1" fmla="*/ 333375 w 334000"/>
              <a:gd name="connsiteY1" fmla="*/ 257175 h 466725"/>
              <a:gd name="connsiteX2" fmla="*/ 66675 w 334000"/>
              <a:gd name="connsiteY2" fmla="*/ 466725 h 466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4000" h="466725">
                <a:moveTo>
                  <a:pt x="0" y="0"/>
                </a:moveTo>
                <a:cubicBezTo>
                  <a:pt x="161131" y="89694"/>
                  <a:pt x="322263" y="179388"/>
                  <a:pt x="333375" y="257175"/>
                </a:cubicBezTo>
                <a:cubicBezTo>
                  <a:pt x="344488" y="334963"/>
                  <a:pt x="205581" y="400844"/>
                  <a:pt x="66675" y="466725"/>
                </a:cubicBezTo>
              </a:path>
            </a:pathLst>
          </a:custGeom>
          <a:noFill/>
          <a:ln w="38100">
            <a:solidFill>
              <a:srgbClr val="FF0000"/>
            </a:solidFill>
            <a:miter lim="800000"/>
            <a:headEnd type="arrow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17949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819" name="Gruppieren 5"/>
          <p:cNvGrpSpPr>
            <a:grpSpLocks/>
          </p:cNvGrpSpPr>
          <p:nvPr/>
        </p:nvGrpSpPr>
        <p:grpSpPr bwMode="auto">
          <a:xfrm>
            <a:off x="580375" y="4110751"/>
            <a:ext cx="3620443" cy="2752568"/>
            <a:chOff x="4549182" y="2995934"/>
            <a:chExt cx="2488795" cy="1972354"/>
          </a:xfrm>
        </p:grpSpPr>
        <p:sp>
          <p:nvSpPr>
            <p:cNvPr id="8272" name="Rectangle 80"/>
            <p:cNvSpPr>
              <a:spLocks noChangeArrowheads="1"/>
            </p:cNvSpPr>
            <p:nvPr/>
          </p:nvSpPr>
          <p:spPr bwMode="auto">
            <a:xfrm>
              <a:off x="5052556" y="3421420"/>
              <a:ext cx="132234" cy="1984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en-US" sz="1800">
                  <a:solidFill>
                    <a:srgbClr val="000000"/>
                  </a:solidFill>
                  <a:latin typeface="Times-Roman" charset="0"/>
                </a:rPr>
                <a:t>p </a:t>
              </a:r>
              <a:endParaRPr lang="en-US" altLang="en-US" sz="5400"/>
            </a:p>
          </p:txBody>
        </p:sp>
        <p:sp>
          <p:nvSpPr>
            <p:cNvPr id="76996" name="Rectangle 81"/>
            <p:cNvSpPr>
              <a:spLocks noChangeArrowheads="1"/>
            </p:cNvSpPr>
            <p:nvPr/>
          </p:nvSpPr>
          <p:spPr bwMode="auto">
            <a:xfrm>
              <a:off x="5113057" y="3484470"/>
              <a:ext cx="102482" cy="1543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Times-Roman" charset="0"/>
                </a:rPr>
                <a:t>1 </a:t>
              </a:r>
              <a:endParaRPr lang="en-US" altLang="en-US" sz="5400"/>
            </a:p>
          </p:txBody>
        </p:sp>
        <p:sp>
          <p:nvSpPr>
            <p:cNvPr id="8274" name="Rectangle 82"/>
            <p:cNvSpPr>
              <a:spLocks noChangeArrowheads="1"/>
            </p:cNvSpPr>
            <p:nvPr/>
          </p:nvSpPr>
          <p:spPr bwMode="auto">
            <a:xfrm>
              <a:off x="5052556" y="3640514"/>
              <a:ext cx="132234" cy="1984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en-US" sz="1800">
                  <a:solidFill>
                    <a:srgbClr val="000000"/>
                  </a:solidFill>
                  <a:latin typeface="Times-Roman" charset="0"/>
                </a:rPr>
                <a:t>p </a:t>
              </a:r>
              <a:endParaRPr lang="en-US" altLang="en-US" sz="5400"/>
            </a:p>
          </p:txBody>
        </p:sp>
        <p:sp>
          <p:nvSpPr>
            <p:cNvPr id="76998" name="Rectangle 83"/>
            <p:cNvSpPr>
              <a:spLocks noChangeArrowheads="1"/>
            </p:cNvSpPr>
            <p:nvPr/>
          </p:nvSpPr>
          <p:spPr bwMode="auto">
            <a:xfrm>
              <a:off x="5113057" y="3703956"/>
              <a:ext cx="102482" cy="1543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Times-Roman" charset="0"/>
                </a:rPr>
                <a:t>2 </a:t>
              </a:r>
              <a:endParaRPr lang="en-US" altLang="en-US" sz="5400"/>
            </a:p>
          </p:txBody>
        </p:sp>
        <p:sp>
          <p:nvSpPr>
            <p:cNvPr id="8276" name="Rectangle 84"/>
            <p:cNvSpPr>
              <a:spLocks noChangeArrowheads="1"/>
            </p:cNvSpPr>
            <p:nvPr/>
          </p:nvSpPr>
          <p:spPr bwMode="auto">
            <a:xfrm>
              <a:off x="5052556" y="3859607"/>
              <a:ext cx="132234" cy="1984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en-US" sz="1800">
                  <a:solidFill>
                    <a:srgbClr val="000000"/>
                  </a:solidFill>
                  <a:latin typeface="Times-Roman" charset="0"/>
                </a:rPr>
                <a:t>p </a:t>
              </a:r>
              <a:endParaRPr lang="en-US" altLang="en-US" sz="5400"/>
            </a:p>
          </p:txBody>
        </p:sp>
        <p:sp>
          <p:nvSpPr>
            <p:cNvPr id="77000" name="Rectangle 85"/>
            <p:cNvSpPr>
              <a:spLocks noChangeArrowheads="1"/>
            </p:cNvSpPr>
            <p:nvPr/>
          </p:nvSpPr>
          <p:spPr bwMode="auto">
            <a:xfrm>
              <a:off x="5113057" y="3923444"/>
              <a:ext cx="102482" cy="1543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Times-Roman" charset="0"/>
                </a:rPr>
                <a:t>3 </a:t>
              </a:r>
              <a:endParaRPr lang="en-US" altLang="en-US" sz="5400"/>
            </a:p>
          </p:txBody>
        </p:sp>
        <p:sp>
          <p:nvSpPr>
            <p:cNvPr id="8278" name="Rectangle 86"/>
            <p:cNvSpPr>
              <a:spLocks noChangeArrowheads="1"/>
            </p:cNvSpPr>
            <p:nvPr/>
          </p:nvSpPr>
          <p:spPr bwMode="auto">
            <a:xfrm>
              <a:off x="5052556" y="4078701"/>
              <a:ext cx="132234" cy="1984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en-US" sz="1800">
                  <a:solidFill>
                    <a:srgbClr val="000000"/>
                  </a:solidFill>
                  <a:latin typeface="Times-Roman" charset="0"/>
                </a:rPr>
                <a:t>p </a:t>
              </a:r>
              <a:endParaRPr lang="en-US" altLang="en-US" sz="5400"/>
            </a:p>
          </p:txBody>
        </p:sp>
        <p:sp>
          <p:nvSpPr>
            <p:cNvPr id="77002" name="Rectangle 87"/>
            <p:cNvSpPr>
              <a:spLocks noChangeArrowheads="1"/>
            </p:cNvSpPr>
            <p:nvPr/>
          </p:nvSpPr>
          <p:spPr bwMode="auto">
            <a:xfrm>
              <a:off x="5113057" y="4142930"/>
              <a:ext cx="102482" cy="1543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Times-Roman" charset="0"/>
                </a:rPr>
                <a:t>4 </a:t>
              </a:r>
              <a:endParaRPr lang="en-US" altLang="en-US" sz="5400"/>
            </a:p>
          </p:txBody>
        </p:sp>
        <p:sp>
          <p:nvSpPr>
            <p:cNvPr id="8280" name="Rectangle 88"/>
            <p:cNvSpPr>
              <a:spLocks noChangeArrowheads="1"/>
            </p:cNvSpPr>
            <p:nvPr/>
          </p:nvSpPr>
          <p:spPr bwMode="auto">
            <a:xfrm>
              <a:off x="5052556" y="4299382"/>
              <a:ext cx="132234" cy="1984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en-US" sz="1800">
                  <a:solidFill>
                    <a:srgbClr val="000000"/>
                  </a:solidFill>
                  <a:latin typeface="Times-Roman" charset="0"/>
                </a:rPr>
                <a:t>p </a:t>
              </a:r>
              <a:endParaRPr lang="en-US" altLang="en-US" sz="5400"/>
            </a:p>
          </p:txBody>
        </p:sp>
        <p:sp>
          <p:nvSpPr>
            <p:cNvPr id="77004" name="Rectangle 89"/>
            <p:cNvSpPr>
              <a:spLocks noChangeArrowheads="1"/>
            </p:cNvSpPr>
            <p:nvPr/>
          </p:nvSpPr>
          <p:spPr bwMode="auto">
            <a:xfrm>
              <a:off x="5113057" y="4362417"/>
              <a:ext cx="102482" cy="1543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Times-Roman" charset="0"/>
                </a:rPr>
                <a:t>7 </a:t>
              </a:r>
              <a:endParaRPr lang="en-US" altLang="en-US" sz="5400"/>
            </a:p>
          </p:txBody>
        </p:sp>
        <p:sp>
          <p:nvSpPr>
            <p:cNvPr id="8282" name="Rectangle 90"/>
            <p:cNvSpPr>
              <a:spLocks noChangeArrowheads="1"/>
            </p:cNvSpPr>
            <p:nvPr/>
          </p:nvSpPr>
          <p:spPr bwMode="auto">
            <a:xfrm>
              <a:off x="4832331" y="3045150"/>
              <a:ext cx="458411" cy="1984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en-US" sz="1800">
                  <a:solidFill>
                    <a:srgbClr val="000000"/>
                  </a:solidFill>
                  <a:latin typeface="Times-Roman" charset="0"/>
                </a:rPr>
                <a:t>Prime </a:t>
              </a:r>
              <a:endParaRPr lang="en-US" altLang="en-US" sz="5400"/>
            </a:p>
          </p:txBody>
        </p:sp>
        <p:sp>
          <p:nvSpPr>
            <p:cNvPr id="8283" name="Rectangle 91"/>
            <p:cNvSpPr>
              <a:spLocks noChangeArrowheads="1"/>
            </p:cNvSpPr>
            <p:nvPr/>
          </p:nvSpPr>
          <p:spPr bwMode="auto">
            <a:xfrm>
              <a:off x="4801136" y="3194388"/>
              <a:ext cx="669986" cy="1984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en-US" sz="1800">
                  <a:solidFill>
                    <a:srgbClr val="000000"/>
                  </a:solidFill>
                  <a:latin typeface="Times-Roman" charset="0"/>
                </a:rPr>
                <a:t>implicant </a:t>
              </a:r>
              <a:endParaRPr lang="en-US" altLang="en-US" sz="5400"/>
            </a:p>
          </p:txBody>
        </p:sp>
        <p:sp>
          <p:nvSpPr>
            <p:cNvPr id="8284" name="Rectangle 92"/>
            <p:cNvSpPr>
              <a:spLocks noChangeArrowheads="1"/>
            </p:cNvSpPr>
            <p:nvPr/>
          </p:nvSpPr>
          <p:spPr bwMode="auto">
            <a:xfrm>
              <a:off x="5804422" y="3045150"/>
              <a:ext cx="617092" cy="1984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en-US" sz="1800">
                  <a:solidFill>
                    <a:srgbClr val="000000"/>
                  </a:solidFill>
                  <a:latin typeface="Times-Roman" charset="0"/>
                </a:rPr>
                <a:t>Minterm </a:t>
              </a:r>
              <a:endParaRPr lang="en-US" altLang="en-US" sz="5400"/>
            </a:p>
          </p:txBody>
        </p:sp>
        <p:sp>
          <p:nvSpPr>
            <p:cNvPr id="77008" name="Rectangle 93"/>
            <p:cNvSpPr>
              <a:spLocks noChangeArrowheads="1"/>
            </p:cNvSpPr>
            <p:nvPr/>
          </p:nvSpPr>
          <p:spPr bwMode="auto">
            <a:xfrm>
              <a:off x="4792223" y="2995934"/>
              <a:ext cx="1984398" cy="1529328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de-DE" sz="5400"/>
            </a:p>
          </p:txBody>
        </p:sp>
        <p:sp>
          <p:nvSpPr>
            <p:cNvPr id="77009" name="Line 94"/>
            <p:cNvSpPr>
              <a:spLocks noChangeShapeType="1"/>
            </p:cNvSpPr>
            <p:nvPr/>
          </p:nvSpPr>
          <p:spPr bwMode="auto">
            <a:xfrm flipH="1">
              <a:off x="4792223" y="3378266"/>
              <a:ext cx="1984398" cy="177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4400"/>
            </a:p>
          </p:txBody>
        </p:sp>
        <p:sp>
          <p:nvSpPr>
            <p:cNvPr id="77010" name="Line 96"/>
            <p:cNvSpPr>
              <a:spLocks noChangeShapeType="1"/>
            </p:cNvSpPr>
            <p:nvPr/>
          </p:nvSpPr>
          <p:spPr bwMode="auto">
            <a:xfrm flipV="1">
              <a:off x="5418875" y="2995934"/>
              <a:ext cx="1451" cy="152932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4400"/>
            </a:p>
          </p:txBody>
        </p:sp>
        <p:sp>
          <p:nvSpPr>
            <p:cNvPr id="8293" name="Rectangle 101"/>
            <p:cNvSpPr>
              <a:spLocks noChangeArrowheads="1"/>
            </p:cNvSpPr>
            <p:nvPr/>
          </p:nvSpPr>
          <p:spPr bwMode="auto">
            <a:xfrm>
              <a:off x="4549182" y="4571320"/>
              <a:ext cx="2488795" cy="39696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en-US" sz="1800" dirty="0" smtClean="0">
                  <a:solidFill>
                    <a:srgbClr val="000000"/>
                  </a:solidFill>
                  <a:latin typeface="Helvetica" panose="020B0604020202020204" pitchFamily="34" charset="0"/>
                </a:rPr>
                <a:t>After </a:t>
              </a:r>
              <a:r>
                <a:rPr lang="en-US" altLang="en-US" sz="1800" dirty="0">
                  <a:solidFill>
                    <a:srgbClr val="000000"/>
                  </a:solidFill>
                  <a:latin typeface="Helvetica" panose="020B0604020202020204" pitchFamily="34" charset="0"/>
                </a:rPr>
                <a:t>the removal of </a:t>
              </a:r>
              <a:r>
                <a:rPr lang="en-US" altLang="en-US" sz="1800" dirty="0" smtClean="0">
                  <a:solidFill>
                    <a:srgbClr val="000000"/>
                  </a:solidFill>
                  <a:latin typeface="Helvetica" panose="020B0604020202020204" pitchFamily="34" charset="0"/>
                </a:rPr>
                <a:t>dominated rows </a:t>
              </a:r>
              <a:r>
                <a:rPr lang="en-US" altLang="en-US" sz="1800" dirty="0">
                  <a:solidFill>
                    <a:srgbClr val="000000"/>
                  </a:solidFill>
                  <a:latin typeface="Helvetica" panose="020B0604020202020204" pitchFamily="34" charset="0"/>
                </a:rPr>
                <a:t>P</a:t>
              </a:r>
              <a:r>
                <a:rPr lang="en-US" altLang="en-US" sz="1800" baseline="-25000" dirty="0">
                  <a:solidFill>
                    <a:srgbClr val="000000"/>
                  </a:solidFill>
                  <a:latin typeface="Helvetica" panose="020B0604020202020204" pitchFamily="34" charset="0"/>
                </a:rPr>
                <a:t>5</a:t>
              </a:r>
              <a:r>
                <a:rPr lang="en-US" altLang="en-US" sz="1800" dirty="0">
                  <a:solidFill>
                    <a:srgbClr val="000000"/>
                  </a:solidFill>
                  <a:latin typeface="Helvetica" panose="020B0604020202020204" pitchFamily="34" charset="0"/>
                </a:rPr>
                <a:t> and P</a:t>
              </a:r>
              <a:r>
                <a:rPr lang="en-US" altLang="en-US" sz="1800" baseline="-25000" dirty="0">
                  <a:solidFill>
                    <a:srgbClr val="000000"/>
                  </a:solidFill>
                  <a:latin typeface="Helvetica" panose="020B0604020202020204" pitchFamily="34" charset="0"/>
                </a:rPr>
                <a:t>6</a:t>
              </a:r>
              <a:r>
                <a:rPr lang="en-US" altLang="en-US" sz="1800" dirty="0">
                  <a:solidFill>
                    <a:srgbClr val="000000"/>
                  </a:solidFill>
                  <a:latin typeface="Helvetica" panose="020B0604020202020204" pitchFamily="34" charset="0"/>
                </a:rPr>
                <a:t> </a:t>
              </a:r>
              <a:endParaRPr lang="en-US" altLang="en-US" sz="5400" dirty="0"/>
            </a:p>
          </p:txBody>
        </p:sp>
        <p:sp>
          <p:nvSpPr>
            <p:cNvPr id="8318" name="Rectangle 126"/>
            <p:cNvSpPr>
              <a:spLocks noChangeArrowheads="1"/>
            </p:cNvSpPr>
            <p:nvPr/>
          </p:nvSpPr>
          <p:spPr bwMode="auto">
            <a:xfrm>
              <a:off x="5516770" y="3195976"/>
              <a:ext cx="132234" cy="1984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en-US" sz="1800">
                  <a:solidFill>
                    <a:srgbClr val="000000"/>
                  </a:solidFill>
                  <a:latin typeface="Times-Roman" charset="0"/>
                </a:rPr>
                <a:t>0 </a:t>
              </a:r>
              <a:endParaRPr lang="en-US" altLang="en-US" sz="5400"/>
            </a:p>
          </p:txBody>
        </p:sp>
        <p:sp>
          <p:nvSpPr>
            <p:cNvPr id="8319" name="Rectangle 127"/>
            <p:cNvSpPr>
              <a:spLocks noChangeArrowheads="1"/>
            </p:cNvSpPr>
            <p:nvPr/>
          </p:nvSpPr>
          <p:spPr bwMode="auto">
            <a:xfrm>
              <a:off x="5725471" y="3195976"/>
              <a:ext cx="132234" cy="1984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en-US" sz="1800">
                  <a:solidFill>
                    <a:srgbClr val="000000"/>
                  </a:solidFill>
                  <a:latin typeface="Times-Roman" charset="0"/>
                </a:rPr>
                <a:t>2 </a:t>
              </a:r>
              <a:endParaRPr lang="en-US" altLang="en-US" sz="5400"/>
            </a:p>
          </p:txBody>
        </p:sp>
        <p:sp>
          <p:nvSpPr>
            <p:cNvPr id="8320" name="Rectangle 128"/>
            <p:cNvSpPr>
              <a:spLocks noChangeArrowheads="1"/>
            </p:cNvSpPr>
            <p:nvPr/>
          </p:nvSpPr>
          <p:spPr bwMode="auto">
            <a:xfrm>
              <a:off x="5934168" y="3195976"/>
              <a:ext cx="132234" cy="1984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en-US" sz="1800">
                  <a:solidFill>
                    <a:srgbClr val="000000"/>
                  </a:solidFill>
                  <a:latin typeface="Times-Roman" charset="0"/>
                </a:rPr>
                <a:t>5 </a:t>
              </a:r>
              <a:endParaRPr lang="en-US" altLang="en-US" sz="5400"/>
            </a:p>
          </p:txBody>
        </p:sp>
        <p:sp>
          <p:nvSpPr>
            <p:cNvPr id="8321" name="Rectangle 129"/>
            <p:cNvSpPr>
              <a:spLocks noChangeArrowheads="1"/>
            </p:cNvSpPr>
            <p:nvPr/>
          </p:nvSpPr>
          <p:spPr bwMode="auto">
            <a:xfrm>
              <a:off x="6143661" y="3195976"/>
              <a:ext cx="132234" cy="1984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en-US" sz="1800">
                  <a:solidFill>
                    <a:srgbClr val="000000"/>
                  </a:solidFill>
                  <a:latin typeface="Times-Roman" charset="0"/>
                </a:rPr>
                <a:t>6 </a:t>
              </a:r>
              <a:endParaRPr lang="en-US" altLang="en-US" sz="5400"/>
            </a:p>
          </p:txBody>
        </p:sp>
        <p:sp>
          <p:nvSpPr>
            <p:cNvPr id="8322" name="Rectangle 130"/>
            <p:cNvSpPr>
              <a:spLocks noChangeArrowheads="1"/>
            </p:cNvSpPr>
            <p:nvPr/>
          </p:nvSpPr>
          <p:spPr bwMode="auto">
            <a:xfrm>
              <a:off x="6352362" y="3195976"/>
              <a:ext cx="132234" cy="1984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en-US" sz="1800">
                  <a:solidFill>
                    <a:srgbClr val="000000"/>
                  </a:solidFill>
                  <a:latin typeface="Times-Roman" charset="0"/>
                </a:rPr>
                <a:t>7 </a:t>
              </a:r>
              <a:endParaRPr lang="en-US" altLang="en-US" sz="5400"/>
            </a:p>
          </p:txBody>
        </p:sp>
        <p:sp>
          <p:nvSpPr>
            <p:cNvPr id="77017" name="Freeform 131"/>
            <p:cNvSpPr>
              <a:spLocks/>
            </p:cNvSpPr>
            <p:nvPr/>
          </p:nvSpPr>
          <p:spPr bwMode="auto">
            <a:xfrm>
              <a:off x="6184783" y="3930523"/>
              <a:ext cx="58023" cy="84963"/>
            </a:xfrm>
            <a:custGeom>
              <a:avLst/>
              <a:gdLst>
                <a:gd name="T0" fmla="*/ 3039438 w 120"/>
                <a:gd name="T1" fmla="*/ 0 h 144"/>
                <a:gd name="T2" fmla="*/ 1169163 w 120"/>
                <a:gd name="T3" fmla="*/ 5569797 h 144"/>
                <a:gd name="T4" fmla="*/ 0 w 120"/>
                <a:gd name="T5" fmla="*/ 2784898 h 14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20" h="144">
                  <a:moveTo>
                    <a:pt x="120" y="0"/>
                  </a:moveTo>
                  <a:lnTo>
                    <a:pt x="48" y="144"/>
                  </a:lnTo>
                  <a:lnTo>
                    <a:pt x="0" y="72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 sz="4400"/>
            </a:p>
          </p:txBody>
        </p:sp>
        <p:sp>
          <p:nvSpPr>
            <p:cNvPr id="77018" name="Freeform 132"/>
            <p:cNvSpPr>
              <a:spLocks/>
            </p:cNvSpPr>
            <p:nvPr/>
          </p:nvSpPr>
          <p:spPr bwMode="auto">
            <a:xfrm>
              <a:off x="6184783" y="3703956"/>
              <a:ext cx="58023" cy="84963"/>
            </a:xfrm>
            <a:custGeom>
              <a:avLst/>
              <a:gdLst>
                <a:gd name="T0" fmla="*/ 3039438 w 120"/>
                <a:gd name="T1" fmla="*/ 0 h 144"/>
                <a:gd name="T2" fmla="*/ 1169163 w 120"/>
                <a:gd name="T3" fmla="*/ 5569797 h 144"/>
                <a:gd name="T4" fmla="*/ 0 w 120"/>
                <a:gd name="T5" fmla="*/ 2784898 h 14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20" h="144">
                  <a:moveTo>
                    <a:pt x="120" y="0"/>
                  </a:moveTo>
                  <a:lnTo>
                    <a:pt x="48" y="144"/>
                  </a:lnTo>
                  <a:lnTo>
                    <a:pt x="0" y="72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 sz="4400"/>
            </a:p>
          </p:txBody>
        </p:sp>
        <p:sp>
          <p:nvSpPr>
            <p:cNvPr id="77019" name="Freeform 133"/>
            <p:cNvSpPr>
              <a:spLocks/>
            </p:cNvSpPr>
            <p:nvPr/>
          </p:nvSpPr>
          <p:spPr bwMode="auto">
            <a:xfrm>
              <a:off x="5767015" y="3703956"/>
              <a:ext cx="46419" cy="84963"/>
            </a:xfrm>
            <a:custGeom>
              <a:avLst/>
              <a:gdLst>
                <a:gd name="T0" fmla="*/ 2571903 w 96"/>
                <a:gd name="T1" fmla="*/ 0 h 144"/>
                <a:gd name="T2" fmla="*/ 701604 w 96"/>
                <a:gd name="T3" fmla="*/ 5569797 h 144"/>
                <a:gd name="T4" fmla="*/ 0 w 96"/>
                <a:gd name="T5" fmla="*/ 2784898 h 14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6" h="144">
                  <a:moveTo>
                    <a:pt x="96" y="0"/>
                  </a:moveTo>
                  <a:lnTo>
                    <a:pt x="24" y="144"/>
                  </a:lnTo>
                  <a:lnTo>
                    <a:pt x="0" y="72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 sz="4400"/>
            </a:p>
          </p:txBody>
        </p:sp>
        <p:sp>
          <p:nvSpPr>
            <p:cNvPr id="77020" name="Freeform 134"/>
            <p:cNvSpPr>
              <a:spLocks/>
            </p:cNvSpPr>
            <p:nvPr/>
          </p:nvSpPr>
          <p:spPr bwMode="auto">
            <a:xfrm>
              <a:off x="5767015" y="3491549"/>
              <a:ext cx="46419" cy="84963"/>
            </a:xfrm>
            <a:custGeom>
              <a:avLst/>
              <a:gdLst>
                <a:gd name="T0" fmla="*/ 2571903 w 96"/>
                <a:gd name="T1" fmla="*/ 0 h 144"/>
                <a:gd name="T2" fmla="*/ 701604 w 96"/>
                <a:gd name="T3" fmla="*/ 5569797 h 144"/>
                <a:gd name="T4" fmla="*/ 0 w 96"/>
                <a:gd name="T5" fmla="*/ 2784898 h 14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6" h="144">
                  <a:moveTo>
                    <a:pt x="96" y="0"/>
                  </a:moveTo>
                  <a:lnTo>
                    <a:pt x="24" y="144"/>
                  </a:lnTo>
                  <a:lnTo>
                    <a:pt x="0" y="72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 sz="4400"/>
            </a:p>
          </p:txBody>
        </p:sp>
        <p:sp>
          <p:nvSpPr>
            <p:cNvPr id="77021" name="Freeform 135"/>
            <p:cNvSpPr>
              <a:spLocks/>
            </p:cNvSpPr>
            <p:nvPr/>
          </p:nvSpPr>
          <p:spPr bwMode="auto">
            <a:xfrm>
              <a:off x="5558131" y="3491549"/>
              <a:ext cx="46419" cy="84963"/>
            </a:xfrm>
            <a:custGeom>
              <a:avLst/>
              <a:gdLst>
                <a:gd name="T0" fmla="*/ 2571903 w 96"/>
                <a:gd name="T1" fmla="*/ 0 h 144"/>
                <a:gd name="T2" fmla="*/ 701604 w 96"/>
                <a:gd name="T3" fmla="*/ 5569797 h 144"/>
                <a:gd name="T4" fmla="*/ 0 w 96"/>
                <a:gd name="T5" fmla="*/ 2784898 h 14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6" h="144">
                  <a:moveTo>
                    <a:pt x="96" y="0"/>
                  </a:moveTo>
                  <a:lnTo>
                    <a:pt x="24" y="144"/>
                  </a:lnTo>
                  <a:lnTo>
                    <a:pt x="0" y="72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 sz="4400"/>
            </a:p>
          </p:txBody>
        </p:sp>
        <p:sp>
          <p:nvSpPr>
            <p:cNvPr id="77022" name="Freeform 136"/>
            <p:cNvSpPr>
              <a:spLocks/>
            </p:cNvSpPr>
            <p:nvPr/>
          </p:nvSpPr>
          <p:spPr bwMode="auto">
            <a:xfrm>
              <a:off x="6393667" y="3930523"/>
              <a:ext cx="46419" cy="84963"/>
            </a:xfrm>
            <a:custGeom>
              <a:avLst/>
              <a:gdLst>
                <a:gd name="T0" fmla="*/ 2571903 w 96"/>
                <a:gd name="T1" fmla="*/ 0 h 144"/>
                <a:gd name="T2" fmla="*/ 701604 w 96"/>
                <a:gd name="T3" fmla="*/ 5569797 h 144"/>
                <a:gd name="T4" fmla="*/ 0 w 96"/>
                <a:gd name="T5" fmla="*/ 2784898 h 14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6" h="144">
                  <a:moveTo>
                    <a:pt x="96" y="0"/>
                  </a:moveTo>
                  <a:lnTo>
                    <a:pt x="24" y="144"/>
                  </a:lnTo>
                  <a:lnTo>
                    <a:pt x="0" y="72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 sz="4400"/>
            </a:p>
          </p:txBody>
        </p:sp>
        <p:sp>
          <p:nvSpPr>
            <p:cNvPr id="77023" name="Freeform 137"/>
            <p:cNvSpPr>
              <a:spLocks/>
            </p:cNvSpPr>
            <p:nvPr/>
          </p:nvSpPr>
          <p:spPr bwMode="auto">
            <a:xfrm>
              <a:off x="5558131" y="4128769"/>
              <a:ext cx="46419" cy="84963"/>
            </a:xfrm>
            <a:custGeom>
              <a:avLst/>
              <a:gdLst>
                <a:gd name="T0" fmla="*/ 2571903 w 96"/>
                <a:gd name="T1" fmla="*/ 0 h 144"/>
                <a:gd name="T2" fmla="*/ 701604 w 96"/>
                <a:gd name="T3" fmla="*/ 5569797 h 144"/>
                <a:gd name="T4" fmla="*/ 0 w 96"/>
                <a:gd name="T5" fmla="*/ 2784898 h 14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6" h="144">
                  <a:moveTo>
                    <a:pt x="96" y="0"/>
                  </a:moveTo>
                  <a:lnTo>
                    <a:pt x="24" y="144"/>
                  </a:lnTo>
                  <a:lnTo>
                    <a:pt x="0" y="72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 sz="4400"/>
            </a:p>
          </p:txBody>
        </p:sp>
        <p:sp>
          <p:nvSpPr>
            <p:cNvPr id="77024" name="Freeform 138"/>
            <p:cNvSpPr>
              <a:spLocks/>
            </p:cNvSpPr>
            <p:nvPr/>
          </p:nvSpPr>
          <p:spPr bwMode="auto">
            <a:xfrm>
              <a:off x="6590946" y="4128769"/>
              <a:ext cx="58023" cy="84963"/>
            </a:xfrm>
            <a:custGeom>
              <a:avLst/>
              <a:gdLst>
                <a:gd name="T0" fmla="*/ 3039438 w 120"/>
                <a:gd name="T1" fmla="*/ 0 h 144"/>
                <a:gd name="T2" fmla="*/ 1169163 w 120"/>
                <a:gd name="T3" fmla="*/ 5569797 h 144"/>
                <a:gd name="T4" fmla="*/ 0 w 120"/>
                <a:gd name="T5" fmla="*/ 2784898 h 14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20" h="144">
                  <a:moveTo>
                    <a:pt x="120" y="0"/>
                  </a:moveTo>
                  <a:lnTo>
                    <a:pt x="48" y="144"/>
                  </a:lnTo>
                  <a:lnTo>
                    <a:pt x="0" y="72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 sz="4400"/>
            </a:p>
          </p:txBody>
        </p:sp>
        <p:sp>
          <p:nvSpPr>
            <p:cNvPr id="77025" name="Freeform 139"/>
            <p:cNvSpPr>
              <a:spLocks/>
            </p:cNvSpPr>
            <p:nvPr/>
          </p:nvSpPr>
          <p:spPr bwMode="auto">
            <a:xfrm>
              <a:off x="6393667" y="4355336"/>
              <a:ext cx="46419" cy="84963"/>
            </a:xfrm>
            <a:custGeom>
              <a:avLst/>
              <a:gdLst>
                <a:gd name="T0" fmla="*/ 2571903 w 96"/>
                <a:gd name="T1" fmla="*/ 0 h 144"/>
                <a:gd name="T2" fmla="*/ 701604 w 96"/>
                <a:gd name="T3" fmla="*/ 5569797 h 144"/>
                <a:gd name="T4" fmla="*/ 0 w 96"/>
                <a:gd name="T5" fmla="*/ 2784898 h 14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6" h="144">
                  <a:moveTo>
                    <a:pt x="96" y="0"/>
                  </a:moveTo>
                  <a:lnTo>
                    <a:pt x="24" y="144"/>
                  </a:lnTo>
                  <a:lnTo>
                    <a:pt x="0" y="72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 sz="4400"/>
            </a:p>
          </p:txBody>
        </p:sp>
        <p:sp>
          <p:nvSpPr>
            <p:cNvPr id="77026" name="Freeform 140"/>
            <p:cNvSpPr>
              <a:spLocks/>
            </p:cNvSpPr>
            <p:nvPr/>
          </p:nvSpPr>
          <p:spPr bwMode="auto">
            <a:xfrm>
              <a:off x="5975899" y="4355336"/>
              <a:ext cx="58023" cy="84963"/>
            </a:xfrm>
            <a:custGeom>
              <a:avLst/>
              <a:gdLst>
                <a:gd name="T0" fmla="*/ 3039438 w 120"/>
                <a:gd name="T1" fmla="*/ 0 h 144"/>
                <a:gd name="T2" fmla="*/ 1169163 w 120"/>
                <a:gd name="T3" fmla="*/ 5569797 h 144"/>
                <a:gd name="T4" fmla="*/ 0 w 120"/>
                <a:gd name="T5" fmla="*/ 2784898 h 14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20" h="144">
                  <a:moveTo>
                    <a:pt x="120" y="0"/>
                  </a:moveTo>
                  <a:lnTo>
                    <a:pt x="48" y="144"/>
                  </a:lnTo>
                  <a:lnTo>
                    <a:pt x="0" y="72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 sz="4400"/>
            </a:p>
          </p:txBody>
        </p:sp>
        <p:sp>
          <p:nvSpPr>
            <p:cNvPr id="8333" name="Rectangle 141"/>
            <p:cNvSpPr>
              <a:spLocks noChangeArrowheads="1"/>
            </p:cNvSpPr>
            <p:nvPr/>
          </p:nvSpPr>
          <p:spPr bwMode="auto">
            <a:xfrm>
              <a:off x="6561062" y="3195976"/>
              <a:ext cx="132234" cy="1984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en-US" sz="1800">
                  <a:solidFill>
                    <a:srgbClr val="000000"/>
                  </a:solidFill>
                  <a:latin typeface="Times-Roman" charset="0"/>
                </a:rPr>
                <a:t>8 </a:t>
              </a:r>
              <a:endParaRPr lang="en-US" altLang="en-US" sz="5400"/>
            </a:p>
          </p:txBody>
        </p:sp>
      </p:grpSp>
      <p:grpSp>
        <p:nvGrpSpPr>
          <p:cNvPr id="2" name="Gruppieren 1"/>
          <p:cNvGrpSpPr/>
          <p:nvPr/>
        </p:nvGrpSpPr>
        <p:grpSpPr>
          <a:xfrm>
            <a:off x="5582153" y="3791842"/>
            <a:ext cx="2657779" cy="2615034"/>
            <a:chOff x="7176296" y="3194050"/>
            <a:chExt cx="1497006" cy="1744309"/>
          </a:xfrm>
        </p:grpSpPr>
        <p:sp>
          <p:nvSpPr>
            <p:cNvPr id="76802" name="Freeform 97"/>
            <p:cNvSpPr>
              <a:spLocks/>
            </p:cNvSpPr>
            <p:nvPr/>
          </p:nvSpPr>
          <p:spPr bwMode="auto">
            <a:xfrm>
              <a:off x="8110538" y="3930650"/>
              <a:ext cx="47625" cy="84138"/>
            </a:xfrm>
            <a:custGeom>
              <a:avLst/>
              <a:gdLst>
                <a:gd name="T0" fmla="*/ 2638723 w 96"/>
                <a:gd name="T1" fmla="*/ 0 h 144"/>
                <a:gd name="T2" fmla="*/ 719832 w 96"/>
                <a:gd name="T3" fmla="*/ 5515713 h 144"/>
                <a:gd name="T4" fmla="*/ 0 w 96"/>
                <a:gd name="T5" fmla="*/ 2757857 h 14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6" h="144">
                  <a:moveTo>
                    <a:pt x="96" y="0"/>
                  </a:moveTo>
                  <a:lnTo>
                    <a:pt x="24" y="144"/>
                  </a:lnTo>
                  <a:lnTo>
                    <a:pt x="0" y="72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 sz="4400"/>
            </a:p>
          </p:txBody>
        </p:sp>
        <p:sp>
          <p:nvSpPr>
            <p:cNvPr id="76803" name="Freeform 98"/>
            <p:cNvSpPr>
              <a:spLocks/>
            </p:cNvSpPr>
            <p:nvPr/>
          </p:nvSpPr>
          <p:spPr bwMode="auto">
            <a:xfrm>
              <a:off x="8320088" y="3930650"/>
              <a:ext cx="46037" cy="84138"/>
            </a:xfrm>
            <a:custGeom>
              <a:avLst/>
              <a:gdLst>
                <a:gd name="T0" fmla="*/ 2550738 w 96"/>
                <a:gd name="T1" fmla="*/ 0 h 144"/>
                <a:gd name="T2" fmla="*/ 695830 w 96"/>
                <a:gd name="T3" fmla="*/ 5515713 h 144"/>
                <a:gd name="T4" fmla="*/ 0 w 96"/>
                <a:gd name="T5" fmla="*/ 2757857 h 14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6" h="144">
                  <a:moveTo>
                    <a:pt x="96" y="0"/>
                  </a:moveTo>
                  <a:lnTo>
                    <a:pt x="24" y="144"/>
                  </a:lnTo>
                  <a:lnTo>
                    <a:pt x="0" y="72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 sz="4400"/>
            </a:p>
          </p:txBody>
        </p:sp>
        <p:sp>
          <p:nvSpPr>
            <p:cNvPr id="76804" name="Freeform 99"/>
            <p:cNvSpPr>
              <a:spLocks/>
            </p:cNvSpPr>
            <p:nvPr/>
          </p:nvSpPr>
          <p:spPr bwMode="auto">
            <a:xfrm>
              <a:off x="8110538" y="3703638"/>
              <a:ext cx="47625" cy="85725"/>
            </a:xfrm>
            <a:custGeom>
              <a:avLst/>
              <a:gdLst>
                <a:gd name="T0" fmla="*/ 2638723 w 96"/>
                <a:gd name="T1" fmla="*/ 0 h 144"/>
                <a:gd name="T2" fmla="*/ 719832 w 96"/>
                <a:gd name="T3" fmla="*/ 5619750 h 144"/>
                <a:gd name="T4" fmla="*/ 0 w 96"/>
                <a:gd name="T5" fmla="*/ 2809875 h 14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6" h="144">
                  <a:moveTo>
                    <a:pt x="96" y="0"/>
                  </a:moveTo>
                  <a:lnTo>
                    <a:pt x="24" y="144"/>
                  </a:lnTo>
                  <a:lnTo>
                    <a:pt x="0" y="72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 sz="4400"/>
            </a:p>
          </p:txBody>
        </p:sp>
        <p:sp>
          <p:nvSpPr>
            <p:cNvPr id="76805" name="Freeform 100"/>
            <p:cNvSpPr>
              <a:spLocks/>
            </p:cNvSpPr>
            <p:nvPr/>
          </p:nvSpPr>
          <p:spPr bwMode="auto">
            <a:xfrm>
              <a:off x="8320088" y="4143375"/>
              <a:ext cx="46037" cy="84138"/>
            </a:xfrm>
            <a:custGeom>
              <a:avLst/>
              <a:gdLst>
                <a:gd name="T0" fmla="*/ 2550738 w 96"/>
                <a:gd name="T1" fmla="*/ 0 h 144"/>
                <a:gd name="T2" fmla="*/ 695830 w 96"/>
                <a:gd name="T3" fmla="*/ 5515713 h 144"/>
                <a:gd name="T4" fmla="*/ 0 w 96"/>
                <a:gd name="T5" fmla="*/ 2757857 h 14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6" h="144">
                  <a:moveTo>
                    <a:pt x="96" y="0"/>
                  </a:moveTo>
                  <a:lnTo>
                    <a:pt x="24" y="144"/>
                  </a:lnTo>
                  <a:lnTo>
                    <a:pt x="0" y="72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 sz="4400"/>
            </a:p>
          </p:txBody>
        </p:sp>
        <p:sp>
          <p:nvSpPr>
            <p:cNvPr id="8294" name="Rectangle 102"/>
            <p:cNvSpPr>
              <a:spLocks noChangeArrowheads="1"/>
            </p:cNvSpPr>
            <p:nvPr/>
          </p:nvSpPr>
          <p:spPr bwMode="auto">
            <a:xfrm>
              <a:off x="7571383" y="3852863"/>
              <a:ext cx="108348" cy="1847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en-US" sz="1800">
                  <a:solidFill>
                    <a:srgbClr val="000000"/>
                  </a:solidFill>
                  <a:latin typeface="Times-Roman" charset="0"/>
                </a:rPr>
                <a:t>p </a:t>
              </a:r>
              <a:endParaRPr lang="en-US" altLang="en-US" sz="5400"/>
            </a:p>
          </p:txBody>
        </p:sp>
        <p:sp>
          <p:nvSpPr>
            <p:cNvPr id="76807" name="Rectangle 103"/>
            <p:cNvSpPr>
              <a:spLocks noChangeArrowheads="1"/>
            </p:cNvSpPr>
            <p:nvPr/>
          </p:nvSpPr>
          <p:spPr bwMode="auto">
            <a:xfrm>
              <a:off x="7632784" y="3916363"/>
              <a:ext cx="83970" cy="1437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Times-Roman" charset="0"/>
                </a:rPr>
                <a:t>2 </a:t>
              </a:r>
              <a:endParaRPr lang="en-US" altLang="en-US" sz="5400"/>
            </a:p>
          </p:txBody>
        </p:sp>
        <p:sp>
          <p:nvSpPr>
            <p:cNvPr id="8296" name="Rectangle 104"/>
            <p:cNvSpPr>
              <a:spLocks noChangeArrowheads="1"/>
            </p:cNvSpPr>
            <p:nvPr/>
          </p:nvSpPr>
          <p:spPr bwMode="auto">
            <a:xfrm>
              <a:off x="7571383" y="4071938"/>
              <a:ext cx="108348" cy="1847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en-US" sz="1800">
                  <a:solidFill>
                    <a:srgbClr val="000000"/>
                  </a:solidFill>
                  <a:latin typeface="Times-Roman" charset="0"/>
                </a:rPr>
                <a:t>p </a:t>
              </a:r>
              <a:endParaRPr lang="en-US" altLang="en-US" sz="5400"/>
            </a:p>
          </p:txBody>
        </p:sp>
        <p:sp>
          <p:nvSpPr>
            <p:cNvPr id="76809" name="Rectangle 105"/>
            <p:cNvSpPr>
              <a:spLocks noChangeArrowheads="1"/>
            </p:cNvSpPr>
            <p:nvPr/>
          </p:nvSpPr>
          <p:spPr bwMode="auto">
            <a:xfrm>
              <a:off x="7632784" y="4135438"/>
              <a:ext cx="83970" cy="1437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Times-Roman" charset="0"/>
                </a:rPr>
                <a:t>3 </a:t>
              </a:r>
              <a:endParaRPr lang="en-US" altLang="en-US" sz="5400"/>
            </a:p>
          </p:txBody>
        </p:sp>
        <p:sp>
          <p:nvSpPr>
            <p:cNvPr id="8298" name="Rectangle 106"/>
            <p:cNvSpPr>
              <a:spLocks noChangeArrowheads="1"/>
            </p:cNvSpPr>
            <p:nvPr/>
          </p:nvSpPr>
          <p:spPr bwMode="auto">
            <a:xfrm>
              <a:off x="7382984" y="3240088"/>
              <a:ext cx="375606" cy="1847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en-US" sz="1800">
                  <a:solidFill>
                    <a:srgbClr val="000000"/>
                  </a:solidFill>
                  <a:latin typeface="Times-Roman" charset="0"/>
                </a:rPr>
                <a:t>Prime </a:t>
              </a:r>
              <a:endParaRPr lang="en-US" altLang="en-US" sz="5400"/>
            </a:p>
          </p:txBody>
        </p:sp>
        <p:sp>
          <p:nvSpPr>
            <p:cNvPr id="8299" name="Rectangle 107"/>
            <p:cNvSpPr>
              <a:spLocks noChangeArrowheads="1"/>
            </p:cNvSpPr>
            <p:nvPr/>
          </p:nvSpPr>
          <p:spPr bwMode="auto">
            <a:xfrm>
              <a:off x="7368539" y="3395663"/>
              <a:ext cx="548963" cy="1847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en-US" sz="1800">
                  <a:solidFill>
                    <a:srgbClr val="000000"/>
                  </a:solidFill>
                  <a:latin typeface="Times-Roman" charset="0"/>
                </a:rPr>
                <a:t>implicant </a:t>
              </a:r>
              <a:endParaRPr lang="en-US" altLang="en-US" sz="5400"/>
            </a:p>
          </p:txBody>
        </p:sp>
        <p:sp>
          <p:nvSpPr>
            <p:cNvPr id="8300" name="Rectangle 108"/>
            <p:cNvSpPr>
              <a:spLocks noChangeArrowheads="1"/>
            </p:cNvSpPr>
            <p:nvPr/>
          </p:nvSpPr>
          <p:spPr bwMode="auto">
            <a:xfrm>
              <a:off x="7987902" y="3240088"/>
              <a:ext cx="505623" cy="1847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en-US" sz="1800">
                  <a:solidFill>
                    <a:srgbClr val="000000"/>
                  </a:solidFill>
                  <a:latin typeface="Times-Roman" charset="0"/>
                </a:rPr>
                <a:t>Minterm </a:t>
              </a:r>
              <a:endParaRPr lang="en-US" altLang="en-US" sz="5400"/>
            </a:p>
          </p:txBody>
        </p:sp>
        <p:sp>
          <p:nvSpPr>
            <p:cNvPr id="8301" name="Rectangle 109"/>
            <p:cNvSpPr>
              <a:spLocks noChangeArrowheads="1"/>
            </p:cNvSpPr>
            <p:nvPr/>
          </p:nvSpPr>
          <p:spPr bwMode="auto">
            <a:xfrm>
              <a:off x="8077796" y="3395663"/>
              <a:ext cx="108348" cy="1847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en-US" sz="1800">
                  <a:solidFill>
                    <a:srgbClr val="000000"/>
                  </a:solidFill>
                  <a:latin typeface="Times-Roman" charset="0"/>
                </a:rPr>
                <a:t>2 </a:t>
              </a:r>
              <a:endParaRPr lang="en-US" altLang="en-US" sz="5400"/>
            </a:p>
          </p:txBody>
        </p:sp>
        <p:sp>
          <p:nvSpPr>
            <p:cNvPr id="76814" name="Rectangle 110"/>
            <p:cNvSpPr>
              <a:spLocks noChangeArrowheads="1"/>
            </p:cNvSpPr>
            <p:nvPr/>
          </p:nvSpPr>
          <p:spPr bwMode="auto">
            <a:xfrm>
              <a:off x="7299325" y="3194050"/>
              <a:ext cx="1206500" cy="1147763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de-DE" sz="5400"/>
            </a:p>
          </p:txBody>
        </p:sp>
        <p:sp>
          <p:nvSpPr>
            <p:cNvPr id="76815" name="Line 111"/>
            <p:cNvSpPr>
              <a:spLocks noChangeShapeType="1"/>
            </p:cNvSpPr>
            <p:nvPr/>
          </p:nvSpPr>
          <p:spPr bwMode="auto">
            <a:xfrm flipH="1">
              <a:off x="7299325" y="3576638"/>
              <a:ext cx="1206500" cy="158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4400"/>
            </a:p>
          </p:txBody>
        </p:sp>
        <p:sp>
          <p:nvSpPr>
            <p:cNvPr id="8304" name="Rectangle 112"/>
            <p:cNvSpPr>
              <a:spLocks noChangeArrowheads="1"/>
            </p:cNvSpPr>
            <p:nvPr/>
          </p:nvSpPr>
          <p:spPr bwMode="auto">
            <a:xfrm>
              <a:off x="8292903" y="3395663"/>
              <a:ext cx="108348" cy="1847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en-US" sz="1800">
                  <a:solidFill>
                    <a:srgbClr val="000000"/>
                  </a:solidFill>
                  <a:latin typeface="Times-Roman" charset="0"/>
                </a:rPr>
                <a:t>6 </a:t>
              </a:r>
              <a:endParaRPr lang="en-US" altLang="en-US" sz="5400"/>
            </a:p>
          </p:txBody>
        </p:sp>
        <p:sp>
          <p:nvSpPr>
            <p:cNvPr id="76817" name="Line 113"/>
            <p:cNvSpPr>
              <a:spLocks noChangeShapeType="1"/>
            </p:cNvSpPr>
            <p:nvPr/>
          </p:nvSpPr>
          <p:spPr bwMode="auto">
            <a:xfrm flipV="1">
              <a:off x="7937500" y="3194050"/>
              <a:ext cx="1588" cy="114776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4400"/>
            </a:p>
          </p:txBody>
        </p:sp>
        <p:sp>
          <p:nvSpPr>
            <p:cNvPr id="8307" name="Rectangle 115"/>
            <p:cNvSpPr>
              <a:spLocks noChangeArrowheads="1"/>
            </p:cNvSpPr>
            <p:nvPr/>
          </p:nvSpPr>
          <p:spPr bwMode="auto">
            <a:xfrm>
              <a:off x="7176296" y="4568825"/>
              <a:ext cx="1497006" cy="3695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en-US" sz="1800" dirty="0" smtClean="0">
                  <a:solidFill>
                    <a:srgbClr val="000000"/>
                  </a:solidFill>
                  <a:latin typeface="Helvetica" panose="020B0604020202020204" pitchFamily="34" charset="0"/>
                </a:rPr>
                <a:t>After </a:t>
              </a:r>
              <a:r>
                <a:rPr lang="en-US" altLang="en-US" sz="1800" dirty="0">
                  <a:solidFill>
                    <a:srgbClr val="000000"/>
                  </a:solidFill>
                  <a:latin typeface="Helvetica" panose="020B0604020202020204" pitchFamily="34" charset="0"/>
                </a:rPr>
                <a:t>including P</a:t>
              </a:r>
              <a:r>
                <a:rPr lang="en-US" altLang="en-US" sz="1800" baseline="-25000" dirty="0">
                  <a:solidFill>
                    <a:srgbClr val="000000"/>
                  </a:solidFill>
                  <a:latin typeface="Helvetica" panose="020B0604020202020204" pitchFamily="34" charset="0"/>
                </a:rPr>
                <a:t>4</a:t>
              </a:r>
              <a:r>
                <a:rPr lang="en-US" altLang="en-US" sz="1800" dirty="0">
                  <a:solidFill>
                    <a:srgbClr val="000000"/>
                  </a:solidFill>
                  <a:latin typeface="Helvetica" panose="020B0604020202020204" pitchFamily="34" charset="0"/>
                </a:rPr>
                <a:t> and P</a:t>
              </a:r>
              <a:r>
                <a:rPr lang="en-US" altLang="en-US" sz="1800" baseline="-25000" dirty="0">
                  <a:solidFill>
                    <a:srgbClr val="000000"/>
                  </a:solidFill>
                  <a:latin typeface="Helvetica" panose="020B0604020202020204" pitchFamily="34" charset="0"/>
                </a:rPr>
                <a:t>7</a:t>
              </a:r>
              <a:r>
                <a:rPr lang="en-US" altLang="en-US" sz="1800" dirty="0">
                  <a:solidFill>
                    <a:srgbClr val="000000"/>
                  </a:solidFill>
                  <a:latin typeface="Helvetica" panose="020B0604020202020204" pitchFamily="34" charset="0"/>
                </a:rPr>
                <a:t> </a:t>
              </a:r>
              <a:br>
                <a:rPr lang="en-US" altLang="en-US" sz="1800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r>
                <a:rPr lang="en-US" altLang="en-US" sz="1800" dirty="0">
                  <a:solidFill>
                    <a:srgbClr val="000000"/>
                  </a:solidFill>
                  <a:latin typeface="Helvetica" panose="020B0604020202020204" pitchFamily="34" charset="0"/>
                </a:rPr>
                <a:t>in the cover </a:t>
              </a:r>
              <a:endParaRPr lang="en-US" altLang="en-US" sz="5400" dirty="0"/>
            </a:p>
          </p:txBody>
        </p:sp>
        <p:sp>
          <p:nvSpPr>
            <p:cNvPr id="8334" name="Rectangle 142"/>
            <p:cNvSpPr>
              <a:spLocks noChangeArrowheads="1"/>
            </p:cNvSpPr>
            <p:nvPr/>
          </p:nvSpPr>
          <p:spPr bwMode="auto">
            <a:xfrm>
              <a:off x="7571383" y="3641725"/>
              <a:ext cx="108348" cy="1847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en-US" sz="1800">
                  <a:solidFill>
                    <a:srgbClr val="000000"/>
                  </a:solidFill>
                  <a:latin typeface="Times-Roman" charset="0"/>
                </a:rPr>
                <a:t>p </a:t>
              </a:r>
              <a:endParaRPr lang="en-US" altLang="en-US" sz="5400"/>
            </a:p>
          </p:txBody>
        </p:sp>
        <p:sp>
          <p:nvSpPr>
            <p:cNvPr id="76821" name="Rectangle 143"/>
            <p:cNvSpPr>
              <a:spLocks noChangeArrowheads="1"/>
            </p:cNvSpPr>
            <p:nvPr/>
          </p:nvSpPr>
          <p:spPr bwMode="auto">
            <a:xfrm>
              <a:off x="7632785" y="3705225"/>
              <a:ext cx="83970" cy="1437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Times-Roman" charset="0"/>
                </a:rPr>
                <a:t>1 </a:t>
              </a:r>
              <a:endParaRPr lang="en-US" altLang="en-US" sz="5400"/>
            </a:p>
          </p:txBody>
        </p:sp>
      </p:grpSp>
      <p:grpSp>
        <p:nvGrpSpPr>
          <p:cNvPr id="76822" name="Gruppieren 2"/>
          <p:cNvGrpSpPr>
            <a:grpSpLocks/>
          </p:cNvGrpSpPr>
          <p:nvPr/>
        </p:nvGrpSpPr>
        <p:grpSpPr bwMode="auto">
          <a:xfrm>
            <a:off x="196517" y="132440"/>
            <a:ext cx="4121270" cy="3800617"/>
            <a:chOff x="3467100" y="878285"/>
            <a:chExt cx="2228850" cy="1785729"/>
          </a:xfrm>
        </p:grpSpPr>
        <p:sp>
          <p:nvSpPr>
            <p:cNvPr id="8198" name="Rectangle 6"/>
            <p:cNvSpPr>
              <a:spLocks noChangeArrowheads="1"/>
            </p:cNvSpPr>
            <p:nvPr/>
          </p:nvSpPr>
          <p:spPr bwMode="auto">
            <a:xfrm>
              <a:off x="3799245" y="1185459"/>
              <a:ext cx="104031" cy="130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en-US" sz="1800">
                  <a:solidFill>
                    <a:srgbClr val="000000"/>
                  </a:solidFill>
                  <a:latin typeface="Times-Roman" charset="0"/>
                </a:rPr>
                <a:t>0 </a:t>
              </a:r>
              <a:endParaRPr lang="en-US" altLang="en-US" sz="5400"/>
            </a:p>
          </p:txBody>
        </p:sp>
        <p:sp>
          <p:nvSpPr>
            <p:cNvPr id="8199" name="Rectangle 7"/>
            <p:cNvSpPr>
              <a:spLocks noChangeArrowheads="1"/>
            </p:cNvSpPr>
            <p:nvPr/>
          </p:nvSpPr>
          <p:spPr bwMode="auto">
            <a:xfrm>
              <a:off x="3897368" y="1185459"/>
              <a:ext cx="104031" cy="130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en-US" sz="1800">
                  <a:solidFill>
                    <a:srgbClr val="000000"/>
                  </a:solidFill>
                  <a:latin typeface="Times-Roman" charset="0"/>
                </a:rPr>
                <a:t>0 </a:t>
              </a:r>
              <a:endParaRPr lang="en-US" altLang="en-US" sz="5400"/>
            </a:p>
          </p:txBody>
        </p:sp>
        <p:sp>
          <p:nvSpPr>
            <p:cNvPr id="8200" name="Rectangle 8"/>
            <p:cNvSpPr>
              <a:spLocks noChangeArrowheads="1"/>
            </p:cNvSpPr>
            <p:nvPr/>
          </p:nvSpPr>
          <p:spPr bwMode="auto">
            <a:xfrm>
              <a:off x="3998361" y="1185459"/>
              <a:ext cx="97096" cy="130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en-US" sz="1800">
                  <a:solidFill>
                    <a:srgbClr val="000000"/>
                  </a:solidFill>
                  <a:latin typeface="Times-Roman" charset="0"/>
                </a:rPr>
                <a:t>x </a:t>
              </a:r>
              <a:endParaRPr lang="en-US" altLang="en-US" sz="5400"/>
            </a:p>
          </p:txBody>
        </p:sp>
        <p:sp>
          <p:nvSpPr>
            <p:cNvPr id="8201" name="Rectangle 9"/>
            <p:cNvSpPr>
              <a:spLocks noChangeArrowheads="1"/>
            </p:cNvSpPr>
            <p:nvPr/>
          </p:nvSpPr>
          <p:spPr bwMode="auto">
            <a:xfrm>
              <a:off x="4089446" y="1185459"/>
              <a:ext cx="104031" cy="130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en-US" sz="1800">
                  <a:solidFill>
                    <a:srgbClr val="000000"/>
                  </a:solidFill>
                  <a:latin typeface="Times-Roman" charset="0"/>
                </a:rPr>
                <a:t>0 </a:t>
              </a:r>
              <a:endParaRPr lang="en-US" altLang="en-US" sz="5400"/>
            </a:p>
          </p:txBody>
        </p:sp>
        <p:sp>
          <p:nvSpPr>
            <p:cNvPr id="8202" name="Rectangle 10"/>
            <p:cNvSpPr>
              <a:spLocks noChangeArrowheads="1"/>
            </p:cNvSpPr>
            <p:nvPr/>
          </p:nvSpPr>
          <p:spPr bwMode="auto">
            <a:xfrm>
              <a:off x="3799245" y="1335300"/>
              <a:ext cx="104031" cy="130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en-US" sz="1800">
                  <a:solidFill>
                    <a:srgbClr val="000000"/>
                  </a:solidFill>
                  <a:latin typeface="Times-Roman" charset="0"/>
                </a:rPr>
                <a:t>0 </a:t>
              </a:r>
              <a:endParaRPr lang="en-US" altLang="en-US" sz="5400"/>
            </a:p>
          </p:txBody>
        </p:sp>
        <p:sp>
          <p:nvSpPr>
            <p:cNvPr id="8203" name="Rectangle 11"/>
            <p:cNvSpPr>
              <a:spLocks noChangeArrowheads="1"/>
            </p:cNvSpPr>
            <p:nvPr/>
          </p:nvSpPr>
          <p:spPr bwMode="auto">
            <a:xfrm>
              <a:off x="3900239" y="1335300"/>
              <a:ext cx="97096" cy="130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en-US" sz="1800">
                  <a:solidFill>
                    <a:srgbClr val="000000"/>
                  </a:solidFill>
                  <a:latin typeface="Times-Roman" charset="0"/>
                </a:rPr>
                <a:t>x </a:t>
              </a:r>
              <a:endParaRPr lang="en-US" altLang="en-US" sz="5400"/>
            </a:p>
          </p:txBody>
        </p:sp>
        <p:sp>
          <p:nvSpPr>
            <p:cNvPr id="8204" name="Rectangle 12"/>
            <p:cNvSpPr>
              <a:spLocks noChangeArrowheads="1"/>
            </p:cNvSpPr>
            <p:nvPr/>
          </p:nvSpPr>
          <p:spPr bwMode="auto">
            <a:xfrm>
              <a:off x="3992516" y="1335300"/>
              <a:ext cx="104031" cy="130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en-US" sz="1800">
                  <a:solidFill>
                    <a:srgbClr val="000000"/>
                  </a:solidFill>
                  <a:latin typeface="Times-Roman" charset="0"/>
                </a:rPr>
                <a:t>1 </a:t>
              </a:r>
              <a:endParaRPr lang="en-US" altLang="en-US" sz="5400"/>
            </a:p>
          </p:txBody>
        </p:sp>
        <p:sp>
          <p:nvSpPr>
            <p:cNvPr id="8205" name="Rectangle 13"/>
            <p:cNvSpPr>
              <a:spLocks noChangeArrowheads="1"/>
            </p:cNvSpPr>
            <p:nvPr/>
          </p:nvSpPr>
          <p:spPr bwMode="auto">
            <a:xfrm>
              <a:off x="4089446" y="1335300"/>
              <a:ext cx="104031" cy="130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en-US" sz="1800">
                  <a:solidFill>
                    <a:srgbClr val="000000"/>
                  </a:solidFill>
                  <a:latin typeface="Times-Roman" charset="0"/>
                </a:rPr>
                <a:t>0 </a:t>
              </a:r>
              <a:endParaRPr lang="en-US" altLang="en-US" sz="5400"/>
            </a:p>
          </p:txBody>
        </p:sp>
        <p:sp>
          <p:nvSpPr>
            <p:cNvPr id="8206" name="Rectangle 14"/>
            <p:cNvSpPr>
              <a:spLocks noChangeArrowheads="1"/>
            </p:cNvSpPr>
            <p:nvPr/>
          </p:nvSpPr>
          <p:spPr bwMode="auto">
            <a:xfrm>
              <a:off x="3799245" y="1484071"/>
              <a:ext cx="104031" cy="130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en-US" sz="1800">
                  <a:solidFill>
                    <a:srgbClr val="000000"/>
                  </a:solidFill>
                  <a:latin typeface="Times-Roman" charset="0"/>
                </a:rPr>
                <a:t>0 </a:t>
              </a:r>
              <a:endParaRPr lang="en-US" altLang="en-US" sz="5400"/>
            </a:p>
          </p:txBody>
        </p:sp>
        <p:sp>
          <p:nvSpPr>
            <p:cNvPr id="8207" name="Rectangle 15"/>
            <p:cNvSpPr>
              <a:spLocks noChangeArrowheads="1"/>
            </p:cNvSpPr>
            <p:nvPr/>
          </p:nvSpPr>
          <p:spPr bwMode="auto">
            <a:xfrm>
              <a:off x="3895584" y="1484071"/>
              <a:ext cx="104031" cy="130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en-US" sz="1800">
                  <a:solidFill>
                    <a:srgbClr val="000000"/>
                  </a:solidFill>
                  <a:latin typeface="Times-Roman" charset="0"/>
                </a:rPr>
                <a:t>1 </a:t>
              </a:r>
              <a:endParaRPr lang="en-US" altLang="en-US" sz="5400"/>
            </a:p>
          </p:txBody>
        </p:sp>
        <p:sp>
          <p:nvSpPr>
            <p:cNvPr id="8208" name="Rectangle 16"/>
            <p:cNvSpPr>
              <a:spLocks noChangeArrowheads="1"/>
            </p:cNvSpPr>
            <p:nvPr/>
          </p:nvSpPr>
          <p:spPr bwMode="auto">
            <a:xfrm>
              <a:off x="3992516" y="1484071"/>
              <a:ext cx="104031" cy="130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en-US" sz="1800">
                  <a:solidFill>
                    <a:srgbClr val="000000"/>
                  </a:solidFill>
                  <a:latin typeface="Times-Roman" charset="0"/>
                </a:rPr>
                <a:t>1 </a:t>
              </a:r>
              <a:endParaRPr lang="en-US" altLang="en-US" sz="5400"/>
            </a:p>
          </p:txBody>
        </p:sp>
        <p:sp>
          <p:nvSpPr>
            <p:cNvPr id="8209" name="Rectangle 17"/>
            <p:cNvSpPr>
              <a:spLocks noChangeArrowheads="1"/>
            </p:cNvSpPr>
            <p:nvPr/>
          </p:nvSpPr>
          <p:spPr bwMode="auto">
            <a:xfrm>
              <a:off x="4094106" y="1484071"/>
              <a:ext cx="97096" cy="130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en-US" sz="1800">
                  <a:solidFill>
                    <a:srgbClr val="000000"/>
                  </a:solidFill>
                  <a:latin typeface="Times-Roman" charset="0"/>
                </a:rPr>
                <a:t>x </a:t>
              </a:r>
              <a:endParaRPr lang="en-US" altLang="en-US" sz="5400"/>
            </a:p>
          </p:txBody>
        </p:sp>
        <p:sp>
          <p:nvSpPr>
            <p:cNvPr id="8210" name="Rectangle 18"/>
            <p:cNvSpPr>
              <a:spLocks noChangeArrowheads="1"/>
            </p:cNvSpPr>
            <p:nvPr/>
          </p:nvSpPr>
          <p:spPr bwMode="auto">
            <a:xfrm>
              <a:off x="3803903" y="1779471"/>
              <a:ext cx="97096" cy="130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en-US" sz="1800">
                  <a:solidFill>
                    <a:srgbClr val="000000"/>
                  </a:solidFill>
                  <a:latin typeface="Times-Roman" charset="0"/>
                </a:rPr>
                <a:t>x </a:t>
              </a:r>
              <a:endParaRPr lang="en-US" altLang="en-US" sz="5400"/>
            </a:p>
          </p:txBody>
        </p:sp>
        <p:sp>
          <p:nvSpPr>
            <p:cNvPr id="8211" name="Rectangle 19"/>
            <p:cNvSpPr>
              <a:spLocks noChangeArrowheads="1"/>
            </p:cNvSpPr>
            <p:nvPr/>
          </p:nvSpPr>
          <p:spPr bwMode="auto">
            <a:xfrm>
              <a:off x="3900239" y="1779471"/>
              <a:ext cx="97096" cy="130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en-US" sz="1800">
                  <a:solidFill>
                    <a:srgbClr val="000000"/>
                  </a:solidFill>
                  <a:latin typeface="Times-Roman" charset="0"/>
                </a:rPr>
                <a:t>x </a:t>
              </a:r>
              <a:endParaRPr lang="en-US" altLang="en-US" sz="5400"/>
            </a:p>
          </p:txBody>
        </p:sp>
        <p:sp>
          <p:nvSpPr>
            <p:cNvPr id="8212" name="Rectangle 20"/>
            <p:cNvSpPr>
              <a:spLocks noChangeArrowheads="1"/>
            </p:cNvSpPr>
            <p:nvPr/>
          </p:nvSpPr>
          <p:spPr bwMode="auto">
            <a:xfrm>
              <a:off x="3992516" y="1779471"/>
              <a:ext cx="104031" cy="130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en-US" sz="1800">
                  <a:solidFill>
                    <a:srgbClr val="000000"/>
                  </a:solidFill>
                  <a:latin typeface="Times-Roman" charset="0"/>
                </a:rPr>
                <a:t>0 </a:t>
              </a:r>
              <a:endParaRPr lang="en-US" altLang="en-US" sz="5400"/>
            </a:p>
          </p:txBody>
        </p:sp>
        <p:sp>
          <p:nvSpPr>
            <p:cNvPr id="8213" name="Rectangle 21"/>
            <p:cNvSpPr>
              <a:spLocks noChangeArrowheads="1"/>
            </p:cNvSpPr>
            <p:nvPr/>
          </p:nvSpPr>
          <p:spPr bwMode="auto">
            <a:xfrm>
              <a:off x="4089446" y="1779471"/>
              <a:ext cx="104031" cy="130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en-US" sz="1800">
                  <a:solidFill>
                    <a:srgbClr val="000000"/>
                  </a:solidFill>
                  <a:latin typeface="Times-Roman" charset="0"/>
                </a:rPr>
                <a:t>1 </a:t>
              </a:r>
              <a:endParaRPr lang="en-US" altLang="en-US" sz="5400"/>
            </a:p>
          </p:txBody>
        </p:sp>
        <p:sp>
          <p:nvSpPr>
            <p:cNvPr id="8214" name="Rectangle 22"/>
            <p:cNvSpPr>
              <a:spLocks noChangeArrowheads="1"/>
            </p:cNvSpPr>
            <p:nvPr/>
          </p:nvSpPr>
          <p:spPr bwMode="auto">
            <a:xfrm>
              <a:off x="3803903" y="1630701"/>
              <a:ext cx="97096" cy="130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en-US" sz="1800">
                  <a:solidFill>
                    <a:srgbClr val="000000"/>
                  </a:solidFill>
                  <a:latin typeface="Times-Roman" charset="0"/>
                </a:rPr>
                <a:t>x </a:t>
              </a:r>
              <a:endParaRPr lang="en-US" altLang="en-US" sz="5400"/>
            </a:p>
          </p:txBody>
        </p:sp>
        <p:sp>
          <p:nvSpPr>
            <p:cNvPr id="8215" name="Rectangle 23"/>
            <p:cNvSpPr>
              <a:spLocks noChangeArrowheads="1"/>
            </p:cNvSpPr>
            <p:nvPr/>
          </p:nvSpPr>
          <p:spPr bwMode="auto">
            <a:xfrm>
              <a:off x="3895584" y="1630701"/>
              <a:ext cx="104031" cy="130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en-US" sz="1800">
                  <a:solidFill>
                    <a:srgbClr val="000000"/>
                  </a:solidFill>
                  <a:latin typeface="Times-Roman" charset="0"/>
                </a:rPr>
                <a:t>0 </a:t>
              </a:r>
              <a:endParaRPr lang="en-US" altLang="en-US" sz="5400"/>
            </a:p>
          </p:txBody>
        </p:sp>
        <p:sp>
          <p:nvSpPr>
            <p:cNvPr id="8216" name="Rectangle 24"/>
            <p:cNvSpPr>
              <a:spLocks noChangeArrowheads="1"/>
            </p:cNvSpPr>
            <p:nvPr/>
          </p:nvSpPr>
          <p:spPr bwMode="auto">
            <a:xfrm>
              <a:off x="3992516" y="1630701"/>
              <a:ext cx="104031" cy="130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en-US" sz="1800">
                  <a:solidFill>
                    <a:srgbClr val="000000"/>
                  </a:solidFill>
                  <a:latin typeface="Times-Roman" charset="0"/>
                </a:rPr>
                <a:t>0 </a:t>
              </a:r>
              <a:endParaRPr lang="en-US" altLang="en-US" sz="5400"/>
            </a:p>
          </p:txBody>
        </p:sp>
        <p:sp>
          <p:nvSpPr>
            <p:cNvPr id="76925" name="Freeform 25"/>
            <p:cNvSpPr>
              <a:spLocks/>
            </p:cNvSpPr>
            <p:nvPr/>
          </p:nvSpPr>
          <p:spPr bwMode="auto">
            <a:xfrm>
              <a:off x="4324350" y="1649810"/>
              <a:ext cx="38100" cy="47625"/>
            </a:xfrm>
            <a:custGeom>
              <a:avLst/>
              <a:gdLst>
                <a:gd name="T0" fmla="*/ 1732756 w 96"/>
                <a:gd name="T1" fmla="*/ 0 h 120"/>
                <a:gd name="T2" fmla="*/ 472678 w 96"/>
                <a:gd name="T3" fmla="*/ 2047478 h 120"/>
                <a:gd name="T4" fmla="*/ 0 w 96"/>
                <a:gd name="T5" fmla="*/ 1260078 h 12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6" h="120">
                  <a:moveTo>
                    <a:pt x="96" y="0"/>
                  </a:moveTo>
                  <a:lnTo>
                    <a:pt x="24" y="120"/>
                  </a:lnTo>
                  <a:lnTo>
                    <a:pt x="0" y="72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 sz="4400"/>
            </a:p>
          </p:txBody>
        </p:sp>
        <p:sp>
          <p:nvSpPr>
            <p:cNvPr id="76926" name="Freeform 26"/>
            <p:cNvSpPr>
              <a:spLocks/>
            </p:cNvSpPr>
            <p:nvPr/>
          </p:nvSpPr>
          <p:spPr bwMode="auto">
            <a:xfrm>
              <a:off x="4848225" y="1497410"/>
              <a:ext cx="38100" cy="57150"/>
            </a:xfrm>
            <a:custGeom>
              <a:avLst/>
              <a:gdLst>
                <a:gd name="T0" fmla="*/ 1732756 w 96"/>
                <a:gd name="T1" fmla="*/ 0 h 144"/>
                <a:gd name="T2" fmla="*/ 472678 w 96"/>
                <a:gd name="T3" fmla="*/ 2520156 h 144"/>
                <a:gd name="T4" fmla="*/ 0 w 96"/>
                <a:gd name="T5" fmla="*/ 1260078 h 14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6" h="144">
                  <a:moveTo>
                    <a:pt x="96" y="0"/>
                  </a:moveTo>
                  <a:lnTo>
                    <a:pt x="24" y="144"/>
                  </a:lnTo>
                  <a:lnTo>
                    <a:pt x="0" y="72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 sz="4400"/>
            </a:p>
          </p:txBody>
        </p:sp>
        <p:sp>
          <p:nvSpPr>
            <p:cNvPr id="76927" name="Freeform 27"/>
            <p:cNvSpPr>
              <a:spLocks/>
            </p:cNvSpPr>
            <p:nvPr/>
          </p:nvSpPr>
          <p:spPr bwMode="auto">
            <a:xfrm>
              <a:off x="4848225" y="1354535"/>
              <a:ext cx="38100" cy="47625"/>
            </a:xfrm>
            <a:custGeom>
              <a:avLst/>
              <a:gdLst>
                <a:gd name="T0" fmla="*/ 1732756 w 96"/>
                <a:gd name="T1" fmla="*/ 0 h 120"/>
                <a:gd name="T2" fmla="*/ 472678 w 96"/>
                <a:gd name="T3" fmla="*/ 2047478 h 120"/>
                <a:gd name="T4" fmla="*/ 0 w 96"/>
                <a:gd name="T5" fmla="*/ 1260078 h 12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6" h="120">
                  <a:moveTo>
                    <a:pt x="96" y="0"/>
                  </a:moveTo>
                  <a:lnTo>
                    <a:pt x="24" y="120"/>
                  </a:lnTo>
                  <a:lnTo>
                    <a:pt x="0" y="72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 sz="4400"/>
            </a:p>
          </p:txBody>
        </p:sp>
        <p:sp>
          <p:nvSpPr>
            <p:cNvPr id="76928" name="Freeform 28"/>
            <p:cNvSpPr>
              <a:spLocks/>
            </p:cNvSpPr>
            <p:nvPr/>
          </p:nvSpPr>
          <p:spPr bwMode="auto">
            <a:xfrm>
              <a:off x="4495800" y="1354535"/>
              <a:ext cx="38100" cy="47625"/>
            </a:xfrm>
            <a:custGeom>
              <a:avLst/>
              <a:gdLst>
                <a:gd name="T0" fmla="*/ 1732756 w 96"/>
                <a:gd name="T1" fmla="*/ 0 h 120"/>
                <a:gd name="T2" fmla="*/ 472678 w 96"/>
                <a:gd name="T3" fmla="*/ 2047478 h 120"/>
                <a:gd name="T4" fmla="*/ 0 w 96"/>
                <a:gd name="T5" fmla="*/ 1260078 h 12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6" h="120">
                  <a:moveTo>
                    <a:pt x="96" y="0"/>
                  </a:moveTo>
                  <a:lnTo>
                    <a:pt x="24" y="120"/>
                  </a:lnTo>
                  <a:lnTo>
                    <a:pt x="0" y="72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 sz="4400"/>
            </a:p>
          </p:txBody>
        </p:sp>
        <p:sp>
          <p:nvSpPr>
            <p:cNvPr id="76929" name="Freeform 29"/>
            <p:cNvSpPr>
              <a:spLocks/>
            </p:cNvSpPr>
            <p:nvPr/>
          </p:nvSpPr>
          <p:spPr bwMode="auto">
            <a:xfrm>
              <a:off x="4495800" y="1202135"/>
              <a:ext cx="38100" cy="57150"/>
            </a:xfrm>
            <a:custGeom>
              <a:avLst/>
              <a:gdLst>
                <a:gd name="T0" fmla="*/ 1732756 w 96"/>
                <a:gd name="T1" fmla="*/ 0 h 144"/>
                <a:gd name="T2" fmla="*/ 472678 w 96"/>
                <a:gd name="T3" fmla="*/ 2520156 h 144"/>
                <a:gd name="T4" fmla="*/ 0 w 96"/>
                <a:gd name="T5" fmla="*/ 1260078 h 14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6" h="144">
                  <a:moveTo>
                    <a:pt x="96" y="0"/>
                  </a:moveTo>
                  <a:lnTo>
                    <a:pt x="24" y="144"/>
                  </a:lnTo>
                  <a:lnTo>
                    <a:pt x="0" y="72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 sz="4400"/>
            </a:p>
          </p:txBody>
        </p:sp>
        <p:sp>
          <p:nvSpPr>
            <p:cNvPr id="76930" name="Freeform 30"/>
            <p:cNvSpPr>
              <a:spLocks/>
            </p:cNvSpPr>
            <p:nvPr/>
          </p:nvSpPr>
          <p:spPr bwMode="auto">
            <a:xfrm>
              <a:off x="4324350" y="1202135"/>
              <a:ext cx="38100" cy="57150"/>
            </a:xfrm>
            <a:custGeom>
              <a:avLst/>
              <a:gdLst>
                <a:gd name="T0" fmla="*/ 1732756 w 96"/>
                <a:gd name="T1" fmla="*/ 0 h 144"/>
                <a:gd name="T2" fmla="*/ 472678 w 96"/>
                <a:gd name="T3" fmla="*/ 2520156 h 144"/>
                <a:gd name="T4" fmla="*/ 0 w 96"/>
                <a:gd name="T5" fmla="*/ 1260078 h 14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6" h="144">
                  <a:moveTo>
                    <a:pt x="96" y="0"/>
                  </a:moveTo>
                  <a:lnTo>
                    <a:pt x="24" y="144"/>
                  </a:lnTo>
                  <a:lnTo>
                    <a:pt x="0" y="72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 sz="4400"/>
            </a:p>
          </p:txBody>
        </p:sp>
        <p:sp>
          <p:nvSpPr>
            <p:cNvPr id="76931" name="Freeform 31"/>
            <p:cNvSpPr>
              <a:spLocks/>
            </p:cNvSpPr>
            <p:nvPr/>
          </p:nvSpPr>
          <p:spPr bwMode="auto">
            <a:xfrm>
              <a:off x="4667250" y="1792685"/>
              <a:ext cx="47625" cy="57150"/>
            </a:xfrm>
            <a:custGeom>
              <a:avLst/>
              <a:gdLst>
                <a:gd name="T0" fmla="*/ 2047478 w 120"/>
                <a:gd name="T1" fmla="*/ 0 h 144"/>
                <a:gd name="T2" fmla="*/ 787400 w 120"/>
                <a:gd name="T3" fmla="*/ 2520156 h 144"/>
                <a:gd name="T4" fmla="*/ 0 w 120"/>
                <a:gd name="T5" fmla="*/ 1260078 h 14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20" h="144">
                  <a:moveTo>
                    <a:pt x="120" y="0"/>
                  </a:moveTo>
                  <a:lnTo>
                    <a:pt x="48" y="144"/>
                  </a:lnTo>
                  <a:lnTo>
                    <a:pt x="0" y="72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 sz="4400"/>
            </a:p>
          </p:txBody>
        </p:sp>
        <p:sp>
          <p:nvSpPr>
            <p:cNvPr id="76932" name="Freeform 32"/>
            <p:cNvSpPr>
              <a:spLocks/>
            </p:cNvSpPr>
            <p:nvPr/>
          </p:nvSpPr>
          <p:spPr bwMode="auto">
            <a:xfrm>
              <a:off x="5181600" y="1649810"/>
              <a:ext cx="47625" cy="47625"/>
            </a:xfrm>
            <a:custGeom>
              <a:avLst/>
              <a:gdLst>
                <a:gd name="T0" fmla="*/ 2047478 w 120"/>
                <a:gd name="T1" fmla="*/ 0 h 120"/>
                <a:gd name="T2" fmla="*/ 787400 w 120"/>
                <a:gd name="T3" fmla="*/ 2047478 h 120"/>
                <a:gd name="T4" fmla="*/ 0 w 120"/>
                <a:gd name="T5" fmla="*/ 1260078 h 12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20" h="120">
                  <a:moveTo>
                    <a:pt x="120" y="0"/>
                  </a:moveTo>
                  <a:lnTo>
                    <a:pt x="48" y="120"/>
                  </a:lnTo>
                  <a:lnTo>
                    <a:pt x="0" y="72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 sz="4400"/>
            </a:p>
          </p:txBody>
        </p:sp>
        <p:sp>
          <p:nvSpPr>
            <p:cNvPr id="76933" name="Freeform 33"/>
            <p:cNvSpPr>
              <a:spLocks/>
            </p:cNvSpPr>
            <p:nvPr/>
          </p:nvSpPr>
          <p:spPr bwMode="auto">
            <a:xfrm>
              <a:off x="5362575" y="1792685"/>
              <a:ext cx="38100" cy="57150"/>
            </a:xfrm>
            <a:custGeom>
              <a:avLst/>
              <a:gdLst>
                <a:gd name="T0" fmla="*/ 1732756 w 96"/>
                <a:gd name="T1" fmla="*/ 0 h 144"/>
                <a:gd name="T2" fmla="*/ 472678 w 96"/>
                <a:gd name="T3" fmla="*/ 2520156 h 144"/>
                <a:gd name="T4" fmla="*/ 0 w 96"/>
                <a:gd name="T5" fmla="*/ 1260078 h 14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6" h="144">
                  <a:moveTo>
                    <a:pt x="96" y="0"/>
                  </a:moveTo>
                  <a:lnTo>
                    <a:pt x="24" y="144"/>
                  </a:lnTo>
                  <a:lnTo>
                    <a:pt x="0" y="72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 sz="4400"/>
            </a:p>
          </p:txBody>
        </p:sp>
        <p:sp>
          <p:nvSpPr>
            <p:cNvPr id="76934" name="Freeform 34"/>
            <p:cNvSpPr>
              <a:spLocks/>
            </p:cNvSpPr>
            <p:nvPr/>
          </p:nvSpPr>
          <p:spPr bwMode="auto">
            <a:xfrm>
              <a:off x="5010150" y="1497410"/>
              <a:ext cx="47625" cy="57150"/>
            </a:xfrm>
            <a:custGeom>
              <a:avLst/>
              <a:gdLst>
                <a:gd name="T0" fmla="*/ 2047478 w 120"/>
                <a:gd name="T1" fmla="*/ 0 h 144"/>
                <a:gd name="T2" fmla="*/ 787400 w 120"/>
                <a:gd name="T3" fmla="*/ 2520156 h 144"/>
                <a:gd name="T4" fmla="*/ 0 w 120"/>
                <a:gd name="T5" fmla="*/ 1260078 h 14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20" h="144">
                  <a:moveTo>
                    <a:pt x="120" y="0"/>
                  </a:moveTo>
                  <a:lnTo>
                    <a:pt x="48" y="144"/>
                  </a:lnTo>
                  <a:lnTo>
                    <a:pt x="0" y="72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 sz="4400"/>
            </a:p>
          </p:txBody>
        </p:sp>
        <p:sp>
          <p:nvSpPr>
            <p:cNvPr id="8227" name="Rectangle 35"/>
            <p:cNvSpPr>
              <a:spLocks noChangeArrowheads="1"/>
            </p:cNvSpPr>
            <p:nvPr/>
          </p:nvSpPr>
          <p:spPr bwMode="auto">
            <a:xfrm>
              <a:off x="4094106" y="1630701"/>
              <a:ext cx="97096" cy="130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en-US" sz="1800">
                  <a:solidFill>
                    <a:srgbClr val="000000"/>
                  </a:solidFill>
                  <a:latin typeface="Times-Roman" charset="0"/>
                </a:rPr>
                <a:t>x </a:t>
              </a:r>
              <a:endParaRPr lang="en-US" altLang="en-US" sz="5400"/>
            </a:p>
          </p:txBody>
        </p:sp>
        <p:sp>
          <p:nvSpPr>
            <p:cNvPr id="8228" name="Rectangle 36"/>
            <p:cNvSpPr>
              <a:spLocks noChangeArrowheads="1"/>
            </p:cNvSpPr>
            <p:nvPr/>
          </p:nvSpPr>
          <p:spPr bwMode="auto">
            <a:xfrm>
              <a:off x="3544723" y="1173686"/>
              <a:ext cx="104031" cy="130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en-US" sz="1800">
                  <a:solidFill>
                    <a:srgbClr val="000000"/>
                  </a:solidFill>
                  <a:latin typeface="Times-Roman" charset="0"/>
                </a:rPr>
                <a:t>p </a:t>
              </a:r>
              <a:endParaRPr lang="en-US" altLang="en-US" sz="5400"/>
            </a:p>
          </p:txBody>
        </p:sp>
        <p:sp>
          <p:nvSpPr>
            <p:cNvPr id="76937" name="Rectangle 37"/>
            <p:cNvSpPr>
              <a:spLocks noChangeArrowheads="1"/>
            </p:cNvSpPr>
            <p:nvPr/>
          </p:nvSpPr>
          <p:spPr bwMode="auto">
            <a:xfrm>
              <a:off x="3594072" y="1216422"/>
              <a:ext cx="80625" cy="101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Times-Roman" charset="0"/>
                </a:rPr>
                <a:t>1 </a:t>
              </a:r>
              <a:endParaRPr lang="en-US" altLang="en-US" sz="5400"/>
            </a:p>
          </p:txBody>
        </p:sp>
        <p:sp>
          <p:nvSpPr>
            <p:cNvPr id="8230" name="Rectangle 38"/>
            <p:cNvSpPr>
              <a:spLocks noChangeArrowheads="1"/>
            </p:cNvSpPr>
            <p:nvPr/>
          </p:nvSpPr>
          <p:spPr bwMode="auto">
            <a:xfrm>
              <a:off x="3544723" y="1321386"/>
              <a:ext cx="104031" cy="130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en-US" sz="1800">
                  <a:solidFill>
                    <a:srgbClr val="000000"/>
                  </a:solidFill>
                  <a:latin typeface="Times-Roman" charset="0"/>
                </a:rPr>
                <a:t>p </a:t>
              </a:r>
              <a:endParaRPr lang="en-US" altLang="en-US" sz="5400"/>
            </a:p>
          </p:txBody>
        </p:sp>
        <p:sp>
          <p:nvSpPr>
            <p:cNvPr id="76939" name="Rectangle 39"/>
            <p:cNvSpPr>
              <a:spLocks noChangeArrowheads="1"/>
            </p:cNvSpPr>
            <p:nvPr/>
          </p:nvSpPr>
          <p:spPr bwMode="auto">
            <a:xfrm>
              <a:off x="3594072" y="1364060"/>
              <a:ext cx="80625" cy="101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Times-Roman" charset="0"/>
                </a:rPr>
                <a:t>2 </a:t>
              </a:r>
              <a:endParaRPr lang="en-US" altLang="en-US" sz="5400"/>
            </a:p>
          </p:txBody>
        </p:sp>
        <p:sp>
          <p:nvSpPr>
            <p:cNvPr id="8232" name="Rectangle 40"/>
            <p:cNvSpPr>
              <a:spLocks noChangeArrowheads="1"/>
            </p:cNvSpPr>
            <p:nvPr/>
          </p:nvSpPr>
          <p:spPr bwMode="auto">
            <a:xfrm>
              <a:off x="3544723" y="1469087"/>
              <a:ext cx="104031" cy="130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en-US" sz="1800">
                  <a:solidFill>
                    <a:srgbClr val="000000"/>
                  </a:solidFill>
                  <a:latin typeface="Times-Roman" charset="0"/>
                </a:rPr>
                <a:t>p </a:t>
              </a:r>
              <a:endParaRPr lang="en-US" altLang="en-US" sz="5400"/>
            </a:p>
          </p:txBody>
        </p:sp>
        <p:sp>
          <p:nvSpPr>
            <p:cNvPr id="76941" name="Rectangle 41"/>
            <p:cNvSpPr>
              <a:spLocks noChangeArrowheads="1"/>
            </p:cNvSpPr>
            <p:nvPr/>
          </p:nvSpPr>
          <p:spPr bwMode="auto">
            <a:xfrm>
              <a:off x="3594072" y="1511697"/>
              <a:ext cx="80625" cy="101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Times-Roman" charset="0"/>
                </a:rPr>
                <a:t>3 </a:t>
              </a:r>
              <a:endParaRPr lang="en-US" altLang="en-US" sz="5400"/>
            </a:p>
          </p:txBody>
        </p:sp>
        <p:sp>
          <p:nvSpPr>
            <p:cNvPr id="8234" name="Rectangle 42"/>
            <p:cNvSpPr>
              <a:spLocks noChangeArrowheads="1"/>
            </p:cNvSpPr>
            <p:nvPr/>
          </p:nvSpPr>
          <p:spPr bwMode="auto">
            <a:xfrm>
              <a:off x="3544723" y="1616787"/>
              <a:ext cx="104031" cy="130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en-US" sz="1800">
                  <a:solidFill>
                    <a:srgbClr val="000000"/>
                  </a:solidFill>
                  <a:latin typeface="Times-Roman" charset="0"/>
                </a:rPr>
                <a:t>p </a:t>
              </a:r>
              <a:endParaRPr lang="en-US" altLang="en-US" sz="5400"/>
            </a:p>
          </p:txBody>
        </p:sp>
        <p:sp>
          <p:nvSpPr>
            <p:cNvPr id="76943" name="Rectangle 43"/>
            <p:cNvSpPr>
              <a:spLocks noChangeArrowheads="1"/>
            </p:cNvSpPr>
            <p:nvPr/>
          </p:nvSpPr>
          <p:spPr bwMode="auto">
            <a:xfrm>
              <a:off x="3594072" y="1659335"/>
              <a:ext cx="80625" cy="101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Times-Roman" charset="0"/>
                </a:rPr>
                <a:t>4 </a:t>
              </a:r>
              <a:endParaRPr lang="en-US" altLang="en-US" sz="5400"/>
            </a:p>
          </p:txBody>
        </p:sp>
        <p:sp>
          <p:nvSpPr>
            <p:cNvPr id="8236" name="Rectangle 44"/>
            <p:cNvSpPr>
              <a:spLocks noChangeArrowheads="1"/>
            </p:cNvSpPr>
            <p:nvPr/>
          </p:nvSpPr>
          <p:spPr bwMode="auto">
            <a:xfrm>
              <a:off x="3544723" y="1764487"/>
              <a:ext cx="104031" cy="130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en-US" sz="1800">
                  <a:solidFill>
                    <a:srgbClr val="000000"/>
                  </a:solidFill>
                  <a:latin typeface="Times-Roman" charset="0"/>
                </a:rPr>
                <a:t>p </a:t>
              </a:r>
              <a:endParaRPr lang="en-US" altLang="en-US" sz="5400"/>
            </a:p>
          </p:txBody>
        </p:sp>
        <p:sp>
          <p:nvSpPr>
            <p:cNvPr id="76945" name="Rectangle 45"/>
            <p:cNvSpPr>
              <a:spLocks noChangeArrowheads="1"/>
            </p:cNvSpPr>
            <p:nvPr/>
          </p:nvSpPr>
          <p:spPr bwMode="auto">
            <a:xfrm>
              <a:off x="3594072" y="1806972"/>
              <a:ext cx="80625" cy="101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Times-Roman" charset="0"/>
                </a:rPr>
                <a:t>5 </a:t>
              </a:r>
              <a:endParaRPr lang="en-US" altLang="en-US" sz="5400"/>
            </a:p>
          </p:txBody>
        </p:sp>
        <p:sp>
          <p:nvSpPr>
            <p:cNvPr id="8238" name="Rectangle 46"/>
            <p:cNvSpPr>
              <a:spLocks noChangeArrowheads="1"/>
            </p:cNvSpPr>
            <p:nvPr/>
          </p:nvSpPr>
          <p:spPr bwMode="auto">
            <a:xfrm>
              <a:off x="3544723" y="1912188"/>
              <a:ext cx="104031" cy="130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en-US" sz="1800">
                  <a:solidFill>
                    <a:srgbClr val="000000"/>
                  </a:solidFill>
                  <a:latin typeface="Times-Roman" charset="0"/>
                </a:rPr>
                <a:t>p </a:t>
              </a:r>
              <a:endParaRPr lang="en-US" altLang="en-US" sz="5400"/>
            </a:p>
          </p:txBody>
        </p:sp>
        <p:sp>
          <p:nvSpPr>
            <p:cNvPr id="76947" name="Rectangle 47"/>
            <p:cNvSpPr>
              <a:spLocks noChangeArrowheads="1"/>
            </p:cNvSpPr>
            <p:nvPr/>
          </p:nvSpPr>
          <p:spPr bwMode="auto">
            <a:xfrm>
              <a:off x="3594072" y="1954610"/>
              <a:ext cx="80625" cy="101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Times-Roman" charset="0"/>
                </a:rPr>
                <a:t>6 </a:t>
              </a:r>
              <a:endParaRPr lang="en-US" altLang="en-US" sz="5400"/>
            </a:p>
          </p:txBody>
        </p:sp>
        <p:sp>
          <p:nvSpPr>
            <p:cNvPr id="8240" name="Rectangle 48"/>
            <p:cNvSpPr>
              <a:spLocks noChangeArrowheads="1"/>
            </p:cNvSpPr>
            <p:nvPr/>
          </p:nvSpPr>
          <p:spPr bwMode="auto">
            <a:xfrm>
              <a:off x="3799245" y="1922891"/>
              <a:ext cx="104031" cy="130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en-US" sz="1800">
                  <a:solidFill>
                    <a:srgbClr val="000000"/>
                  </a:solidFill>
                  <a:latin typeface="Times-Roman" charset="0"/>
                </a:rPr>
                <a:t>1 </a:t>
              </a:r>
              <a:endParaRPr lang="en-US" altLang="en-US" sz="5400"/>
            </a:p>
          </p:txBody>
        </p:sp>
        <p:sp>
          <p:nvSpPr>
            <p:cNvPr id="8241" name="Rectangle 49"/>
            <p:cNvSpPr>
              <a:spLocks noChangeArrowheads="1"/>
            </p:cNvSpPr>
            <p:nvPr/>
          </p:nvSpPr>
          <p:spPr bwMode="auto">
            <a:xfrm>
              <a:off x="3900239" y="1922891"/>
              <a:ext cx="97096" cy="130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en-US" sz="1800">
                  <a:solidFill>
                    <a:srgbClr val="000000"/>
                  </a:solidFill>
                  <a:latin typeface="Times-Roman" charset="0"/>
                </a:rPr>
                <a:t>x </a:t>
              </a:r>
              <a:endParaRPr lang="en-US" altLang="en-US" sz="5400"/>
            </a:p>
          </p:txBody>
        </p:sp>
        <p:sp>
          <p:nvSpPr>
            <p:cNvPr id="8242" name="Rectangle 50"/>
            <p:cNvSpPr>
              <a:spLocks noChangeArrowheads="1"/>
            </p:cNvSpPr>
            <p:nvPr/>
          </p:nvSpPr>
          <p:spPr bwMode="auto">
            <a:xfrm>
              <a:off x="3992516" y="1922891"/>
              <a:ext cx="104031" cy="130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en-US" sz="1800">
                  <a:solidFill>
                    <a:srgbClr val="000000"/>
                  </a:solidFill>
                  <a:latin typeface="Times-Roman" charset="0"/>
                </a:rPr>
                <a:t>0 </a:t>
              </a:r>
              <a:endParaRPr lang="en-US" altLang="en-US" sz="5400"/>
            </a:p>
          </p:txBody>
        </p:sp>
        <p:sp>
          <p:nvSpPr>
            <p:cNvPr id="76951" name="Line 51"/>
            <p:cNvSpPr>
              <a:spLocks noChangeShapeType="1"/>
            </p:cNvSpPr>
            <p:nvPr/>
          </p:nvSpPr>
          <p:spPr bwMode="auto">
            <a:xfrm flipH="1">
              <a:off x="3714750" y="1221185"/>
              <a:ext cx="38100" cy="119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4400"/>
            </a:p>
          </p:txBody>
        </p:sp>
        <p:sp>
          <p:nvSpPr>
            <p:cNvPr id="76952" name="Line 52"/>
            <p:cNvSpPr>
              <a:spLocks noChangeShapeType="1"/>
            </p:cNvSpPr>
            <p:nvPr/>
          </p:nvSpPr>
          <p:spPr bwMode="auto">
            <a:xfrm flipH="1">
              <a:off x="3714750" y="1240235"/>
              <a:ext cx="38100" cy="119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4400"/>
            </a:p>
          </p:txBody>
        </p:sp>
        <p:sp>
          <p:nvSpPr>
            <p:cNvPr id="76953" name="Line 53"/>
            <p:cNvSpPr>
              <a:spLocks noChangeShapeType="1"/>
            </p:cNvSpPr>
            <p:nvPr/>
          </p:nvSpPr>
          <p:spPr bwMode="auto">
            <a:xfrm flipH="1">
              <a:off x="3714750" y="1373585"/>
              <a:ext cx="38100" cy="119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4400"/>
            </a:p>
          </p:txBody>
        </p:sp>
        <p:sp>
          <p:nvSpPr>
            <p:cNvPr id="76954" name="Line 54"/>
            <p:cNvSpPr>
              <a:spLocks noChangeShapeType="1"/>
            </p:cNvSpPr>
            <p:nvPr/>
          </p:nvSpPr>
          <p:spPr bwMode="auto">
            <a:xfrm flipH="1">
              <a:off x="3714750" y="1383110"/>
              <a:ext cx="38100" cy="119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4400"/>
            </a:p>
          </p:txBody>
        </p:sp>
        <p:sp>
          <p:nvSpPr>
            <p:cNvPr id="76955" name="Line 55"/>
            <p:cNvSpPr>
              <a:spLocks noChangeShapeType="1"/>
            </p:cNvSpPr>
            <p:nvPr/>
          </p:nvSpPr>
          <p:spPr bwMode="auto">
            <a:xfrm flipH="1">
              <a:off x="3714750" y="1516460"/>
              <a:ext cx="38100" cy="119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4400"/>
            </a:p>
          </p:txBody>
        </p:sp>
        <p:sp>
          <p:nvSpPr>
            <p:cNvPr id="76956" name="Line 56"/>
            <p:cNvSpPr>
              <a:spLocks noChangeShapeType="1"/>
            </p:cNvSpPr>
            <p:nvPr/>
          </p:nvSpPr>
          <p:spPr bwMode="auto">
            <a:xfrm flipH="1">
              <a:off x="3714750" y="1535510"/>
              <a:ext cx="38100" cy="119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4400"/>
            </a:p>
          </p:txBody>
        </p:sp>
        <p:sp>
          <p:nvSpPr>
            <p:cNvPr id="76957" name="Line 57"/>
            <p:cNvSpPr>
              <a:spLocks noChangeShapeType="1"/>
            </p:cNvSpPr>
            <p:nvPr/>
          </p:nvSpPr>
          <p:spPr bwMode="auto">
            <a:xfrm flipH="1">
              <a:off x="3714750" y="1668860"/>
              <a:ext cx="38100" cy="119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4400"/>
            </a:p>
          </p:txBody>
        </p:sp>
        <p:sp>
          <p:nvSpPr>
            <p:cNvPr id="76958" name="Line 58"/>
            <p:cNvSpPr>
              <a:spLocks noChangeShapeType="1"/>
            </p:cNvSpPr>
            <p:nvPr/>
          </p:nvSpPr>
          <p:spPr bwMode="auto">
            <a:xfrm flipH="1">
              <a:off x="3714750" y="1678385"/>
              <a:ext cx="38100" cy="119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4400"/>
            </a:p>
          </p:txBody>
        </p:sp>
        <p:sp>
          <p:nvSpPr>
            <p:cNvPr id="76959" name="Line 59"/>
            <p:cNvSpPr>
              <a:spLocks noChangeShapeType="1"/>
            </p:cNvSpPr>
            <p:nvPr/>
          </p:nvSpPr>
          <p:spPr bwMode="auto">
            <a:xfrm flipH="1">
              <a:off x="3714750" y="1811735"/>
              <a:ext cx="38100" cy="119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4400"/>
            </a:p>
          </p:txBody>
        </p:sp>
        <p:sp>
          <p:nvSpPr>
            <p:cNvPr id="76960" name="Line 60"/>
            <p:cNvSpPr>
              <a:spLocks noChangeShapeType="1"/>
            </p:cNvSpPr>
            <p:nvPr/>
          </p:nvSpPr>
          <p:spPr bwMode="auto">
            <a:xfrm flipH="1">
              <a:off x="3714750" y="1830785"/>
              <a:ext cx="38100" cy="119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4400"/>
            </a:p>
          </p:txBody>
        </p:sp>
        <p:sp>
          <p:nvSpPr>
            <p:cNvPr id="76961" name="Line 61"/>
            <p:cNvSpPr>
              <a:spLocks noChangeShapeType="1"/>
            </p:cNvSpPr>
            <p:nvPr/>
          </p:nvSpPr>
          <p:spPr bwMode="auto">
            <a:xfrm flipH="1">
              <a:off x="3714750" y="1964135"/>
              <a:ext cx="38100" cy="119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4400"/>
            </a:p>
          </p:txBody>
        </p:sp>
        <p:sp>
          <p:nvSpPr>
            <p:cNvPr id="76962" name="Line 62"/>
            <p:cNvSpPr>
              <a:spLocks noChangeShapeType="1"/>
            </p:cNvSpPr>
            <p:nvPr/>
          </p:nvSpPr>
          <p:spPr bwMode="auto">
            <a:xfrm flipH="1">
              <a:off x="3714750" y="1973660"/>
              <a:ext cx="38100" cy="119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4400"/>
            </a:p>
          </p:txBody>
        </p:sp>
        <p:sp>
          <p:nvSpPr>
            <p:cNvPr id="8255" name="Rectangle 63"/>
            <p:cNvSpPr>
              <a:spLocks noChangeArrowheads="1"/>
            </p:cNvSpPr>
            <p:nvPr/>
          </p:nvSpPr>
          <p:spPr bwMode="auto">
            <a:xfrm>
              <a:off x="4094106" y="1922891"/>
              <a:ext cx="97096" cy="130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en-US" sz="1800">
                  <a:solidFill>
                    <a:srgbClr val="000000"/>
                  </a:solidFill>
                  <a:latin typeface="Times-Roman" charset="0"/>
                </a:rPr>
                <a:t>x </a:t>
              </a:r>
              <a:endParaRPr lang="en-US" altLang="en-US" sz="5400"/>
            </a:p>
          </p:txBody>
        </p:sp>
        <p:sp>
          <p:nvSpPr>
            <p:cNvPr id="8256" name="Rectangle 64"/>
            <p:cNvSpPr>
              <a:spLocks noChangeArrowheads="1"/>
            </p:cNvSpPr>
            <p:nvPr/>
          </p:nvSpPr>
          <p:spPr bwMode="auto">
            <a:xfrm>
              <a:off x="3633476" y="911464"/>
              <a:ext cx="360643" cy="130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en-US" sz="1800">
                  <a:solidFill>
                    <a:srgbClr val="000000"/>
                  </a:solidFill>
                  <a:latin typeface="Times-Roman" charset="0"/>
                </a:rPr>
                <a:t>Prime </a:t>
              </a:r>
              <a:endParaRPr lang="en-US" altLang="en-US" sz="5400"/>
            </a:p>
          </p:txBody>
        </p:sp>
        <p:sp>
          <p:nvSpPr>
            <p:cNvPr id="8257" name="Rectangle 65"/>
            <p:cNvSpPr>
              <a:spLocks noChangeArrowheads="1"/>
            </p:cNvSpPr>
            <p:nvPr/>
          </p:nvSpPr>
          <p:spPr bwMode="auto">
            <a:xfrm>
              <a:off x="3610314" y="1012072"/>
              <a:ext cx="527094" cy="130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en-US" sz="1800">
                  <a:solidFill>
                    <a:srgbClr val="000000"/>
                  </a:solidFill>
                  <a:latin typeface="Times-Roman" charset="0"/>
                </a:rPr>
                <a:t>implicant </a:t>
              </a:r>
              <a:endParaRPr lang="en-US" altLang="en-US" sz="5400"/>
            </a:p>
          </p:txBody>
        </p:sp>
        <p:sp>
          <p:nvSpPr>
            <p:cNvPr id="8258" name="Rectangle 66"/>
            <p:cNvSpPr>
              <a:spLocks noChangeArrowheads="1"/>
            </p:cNvSpPr>
            <p:nvPr/>
          </p:nvSpPr>
          <p:spPr bwMode="auto">
            <a:xfrm>
              <a:off x="4713433" y="911464"/>
              <a:ext cx="485481" cy="130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en-US" sz="1800">
                  <a:solidFill>
                    <a:srgbClr val="000000"/>
                  </a:solidFill>
                  <a:latin typeface="Times-Roman" charset="0"/>
                </a:rPr>
                <a:t>Minterm </a:t>
              </a:r>
              <a:endParaRPr lang="en-US" altLang="en-US" sz="5400"/>
            </a:p>
          </p:txBody>
        </p:sp>
        <p:sp>
          <p:nvSpPr>
            <p:cNvPr id="8259" name="Rectangle 67"/>
            <p:cNvSpPr>
              <a:spLocks noChangeArrowheads="1"/>
            </p:cNvSpPr>
            <p:nvPr/>
          </p:nvSpPr>
          <p:spPr bwMode="auto">
            <a:xfrm>
              <a:off x="4304127" y="1012072"/>
              <a:ext cx="104031" cy="130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en-US" sz="1800">
                  <a:solidFill>
                    <a:srgbClr val="000000"/>
                  </a:solidFill>
                  <a:latin typeface="Times-Roman" charset="0"/>
                </a:rPr>
                <a:t>0 </a:t>
              </a:r>
              <a:endParaRPr lang="en-US" altLang="en-US" sz="5400"/>
            </a:p>
          </p:txBody>
        </p:sp>
        <p:sp>
          <p:nvSpPr>
            <p:cNvPr id="8260" name="Rectangle 68"/>
            <p:cNvSpPr>
              <a:spLocks noChangeArrowheads="1"/>
            </p:cNvSpPr>
            <p:nvPr/>
          </p:nvSpPr>
          <p:spPr bwMode="auto">
            <a:xfrm>
              <a:off x="4475393" y="1012072"/>
              <a:ext cx="104031" cy="130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en-US" sz="1800">
                  <a:solidFill>
                    <a:srgbClr val="000000"/>
                  </a:solidFill>
                  <a:latin typeface="Times-Roman" charset="0"/>
                </a:rPr>
                <a:t>2 </a:t>
              </a:r>
              <a:endParaRPr lang="en-US" altLang="en-US" sz="5400"/>
            </a:p>
          </p:txBody>
        </p:sp>
        <p:sp>
          <p:nvSpPr>
            <p:cNvPr id="8261" name="Rectangle 69"/>
            <p:cNvSpPr>
              <a:spLocks noChangeArrowheads="1"/>
            </p:cNvSpPr>
            <p:nvPr/>
          </p:nvSpPr>
          <p:spPr bwMode="auto">
            <a:xfrm>
              <a:off x="4646660" y="1012072"/>
              <a:ext cx="104031" cy="130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en-US" sz="1800">
                  <a:solidFill>
                    <a:srgbClr val="000000"/>
                  </a:solidFill>
                  <a:latin typeface="Times-Roman" charset="0"/>
                </a:rPr>
                <a:t>5 </a:t>
              </a:r>
              <a:endParaRPr lang="en-US" altLang="en-US" sz="5400"/>
            </a:p>
          </p:txBody>
        </p:sp>
        <p:sp>
          <p:nvSpPr>
            <p:cNvPr id="8262" name="Rectangle 70"/>
            <p:cNvSpPr>
              <a:spLocks noChangeArrowheads="1"/>
            </p:cNvSpPr>
            <p:nvPr/>
          </p:nvSpPr>
          <p:spPr bwMode="auto">
            <a:xfrm>
              <a:off x="4817928" y="1012072"/>
              <a:ext cx="104031" cy="130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en-US" sz="1800">
                  <a:solidFill>
                    <a:srgbClr val="000000"/>
                  </a:solidFill>
                  <a:latin typeface="Times-Roman" charset="0"/>
                </a:rPr>
                <a:t>6 </a:t>
              </a:r>
              <a:endParaRPr lang="en-US" altLang="en-US" sz="5400"/>
            </a:p>
          </p:txBody>
        </p:sp>
        <p:sp>
          <p:nvSpPr>
            <p:cNvPr id="8263" name="Rectangle 71"/>
            <p:cNvSpPr>
              <a:spLocks noChangeArrowheads="1"/>
            </p:cNvSpPr>
            <p:nvPr/>
          </p:nvSpPr>
          <p:spPr bwMode="auto">
            <a:xfrm>
              <a:off x="4989788" y="1012072"/>
              <a:ext cx="104031" cy="130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en-US" sz="1800">
                  <a:solidFill>
                    <a:srgbClr val="000000"/>
                  </a:solidFill>
                  <a:latin typeface="Times-Roman" charset="0"/>
                </a:rPr>
                <a:t>7 </a:t>
              </a:r>
              <a:endParaRPr lang="en-US" altLang="en-US" sz="5400"/>
            </a:p>
          </p:txBody>
        </p:sp>
        <p:sp>
          <p:nvSpPr>
            <p:cNvPr id="8264" name="Rectangle 72"/>
            <p:cNvSpPr>
              <a:spLocks noChangeArrowheads="1"/>
            </p:cNvSpPr>
            <p:nvPr/>
          </p:nvSpPr>
          <p:spPr bwMode="auto">
            <a:xfrm>
              <a:off x="5161057" y="1012072"/>
              <a:ext cx="104031" cy="130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en-US" sz="1800">
                  <a:solidFill>
                    <a:srgbClr val="000000"/>
                  </a:solidFill>
                  <a:latin typeface="Times-Roman" charset="0"/>
                </a:rPr>
                <a:t>8 </a:t>
              </a:r>
              <a:endParaRPr lang="en-US" altLang="en-US" sz="5400"/>
            </a:p>
          </p:txBody>
        </p:sp>
        <p:sp>
          <p:nvSpPr>
            <p:cNvPr id="76973" name="Freeform 73"/>
            <p:cNvSpPr>
              <a:spLocks/>
            </p:cNvSpPr>
            <p:nvPr/>
          </p:nvSpPr>
          <p:spPr bwMode="auto">
            <a:xfrm>
              <a:off x="5362575" y="1935560"/>
              <a:ext cx="38100" cy="57150"/>
            </a:xfrm>
            <a:custGeom>
              <a:avLst/>
              <a:gdLst>
                <a:gd name="T0" fmla="*/ 1732756 w 96"/>
                <a:gd name="T1" fmla="*/ 0 h 144"/>
                <a:gd name="T2" fmla="*/ 472678 w 96"/>
                <a:gd name="T3" fmla="*/ 2520156 h 144"/>
                <a:gd name="T4" fmla="*/ 0 w 96"/>
                <a:gd name="T5" fmla="*/ 1260078 h 14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6" h="144">
                  <a:moveTo>
                    <a:pt x="96" y="0"/>
                  </a:moveTo>
                  <a:lnTo>
                    <a:pt x="24" y="144"/>
                  </a:lnTo>
                  <a:lnTo>
                    <a:pt x="0" y="72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 sz="4400"/>
            </a:p>
          </p:txBody>
        </p:sp>
        <p:sp>
          <p:nvSpPr>
            <p:cNvPr id="76974" name="Freeform 74"/>
            <p:cNvSpPr>
              <a:spLocks/>
            </p:cNvSpPr>
            <p:nvPr/>
          </p:nvSpPr>
          <p:spPr bwMode="auto">
            <a:xfrm>
              <a:off x="5181600" y="1935560"/>
              <a:ext cx="47625" cy="57150"/>
            </a:xfrm>
            <a:custGeom>
              <a:avLst/>
              <a:gdLst>
                <a:gd name="T0" fmla="*/ 2047478 w 120"/>
                <a:gd name="T1" fmla="*/ 0 h 144"/>
                <a:gd name="T2" fmla="*/ 787400 w 120"/>
                <a:gd name="T3" fmla="*/ 2520156 h 144"/>
                <a:gd name="T4" fmla="*/ 0 w 120"/>
                <a:gd name="T5" fmla="*/ 1260078 h 14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20" h="144">
                  <a:moveTo>
                    <a:pt x="120" y="0"/>
                  </a:moveTo>
                  <a:lnTo>
                    <a:pt x="48" y="144"/>
                  </a:lnTo>
                  <a:lnTo>
                    <a:pt x="0" y="72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 sz="4400"/>
            </a:p>
          </p:txBody>
        </p:sp>
        <p:sp>
          <p:nvSpPr>
            <p:cNvPr id="76975" name="Rectangle 75"/>
            <p:cNvSpPr>
              <a:spLocks noChangeArrowheads="1"/>
            </p:cNvSpPr>
            <p:nvPr/>
          </p:nvSpPr>
          <p:spPr bwMode="auto">
            <a:xfrm>
              <a:off x="3467100" y="878285"/>
              <a:ext cx="2228850" cy="1371600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de-DE" sz="5400"/>
            </a:p>
          </p:txBody>
        </p:sp>
        <p:sp>
          <p:nvSpPr>
            <p:cNvPr id="76976" name="Line 76"/>
            <p:cNvSpPr>
              <a:spLocks noChangeShapeType="1"/>
            </p:cNvSpPr>
            <p:nvPr/>
          </p:nvSpPr>
          <p:spPr bwMode="auto">
            <a:xfrm flipV="1">
              <a:off x="4238625" y="878285"/>
              <a:ext cx="1191" cy="13716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4400"/>
            </a:p>
          </p:txBody>
        </p:sp>
        <p:sp>
          <p:nvSpPr>
            <p:cNvPr id="76977" name="Line 77"/>
            <p:cNvSpPr>
              <a:spLocks noChangeShapeType="1"/>
            </p:cNvSpPr>
            <p:nvPr/>
          </p:nvSpPr>
          <p:spPr bwMode="auto">
            <a:xfrm flipH="1">
              <a:off x="3467100" y="1135460"/>
              <a:ext cx="2228850" cy="119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4400"/>
            </a:p>
          </p:txBody>
        </p:sp>
        <p:sp>
          <p:nvSpPr>
            <p:cNvPr id="8270" name="Rectangle 78"/>
            <p:cNvSpPr>
              <a:spLocks noChangeArrowheads="1"/>
            </p:cNvSpPr>
            <p:nvPr/>
          </p:nvSpPr>
          <p:spPr bwMode="auto">
            <a:xfrm>
              <a:off x="5332918" y="1012072"/>
              <a:ext cx="104031" cy="130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en-US" sz="1800">
                  <a:solidFill>
                    <a:srgbClr val="000000"/>
                  </a:solidFill>
                  <a:latin typeface="Times-Roman" charset="0"/>
                </a:rPr>
                <a:t>9 </a:t>
              </a:r>
              <a:endParaRPr lang="en-US" altLang="en-US" sz="5400"/>
            </a:p>
          </p:txBody>
        </p:sp>
        <p:sp>
          <p:nvSpPr>
            <p:cNvPr id="8271" name="Rectangle 79"/>
            <p:cNvSpPr>
              <a:spLocks noChangeArrowheads="1"/>
            </p:cNvSpPr>
            <p:nvPr/>
          </p:nvSpPr>
          <p:spPr bwMode="auto">
            <a:xfrm>
              <a:off x="3711948" y="2273568"/>
              <a:ext cx="1879504" cy="390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en-US" sz="1800" dirty="0" smtClean="0">
                  <a:solidFill>
                    <a:srgbClr val="000000"/>
                  </a:solidFill>
                  <a:latin typeface="Helvetica" panose="020B0604020202020204" pitchFamily="34" charset="0"/>
                </a:rPr>
                <a:t>Initial </a:t>
              </a:r>
              <a:r>
                <a:rPr lang="en-US" altLang="en-US" sz="1800" dirty="0">
                  <a:solidFill>
                    <a:srgbClr val="000000"/>
                  </a:solidFill>
                  <a:latin typeface="Helvetica" panose="020B0604020202020204" pitchFamily="34" charset="0"/>
                </a:rPr>
                <a:t>prime </a:t>
              </a:r>
              <a:r>
                <a:rPr lang="en-US" altLang="en-US" sz="1800" dirty="0" err="1">
                  <a:solidFill>
                    <a:srgbClr val="000000"/>
                  </a:solidFill>
                  <a:latin typeface="Helvetica" panose="020B0604020202020204" pitchFamily="34" charset="0"/>
                </a:rPr>
                <a:t>implicant</a:t>
              </a:r>
              <a:r>
                <a:rPr lang="en-US" altLang="en-US" sz="1800" dirty="0">
                  <a:solidFill>
                    <a:srgbClr val="000000"/>
                  </a:solidFill>
                  <a:latin typeface="Helvetica" panose="020B0604020202020204" pitchFamily="34" charset="0"/>
                </a:rPr>
                <a:t> cover </a:t>
              </a:r>
              <a:r>
                <a:rPr lang="en-US" altLang="en-US" sz="1800" dirty="0" smtClean="0">
                  <a:solidFill>
                    <a:srgbClr val="000000"/>
                  </a:solidFill>
                  <a:latin typeface="Helvetica" panose="020B0604020202020204" pitchFamily="34" charset="0"/>
                </a:rPr>
                <a:t>table; </a:t>
              </a:r>
            </a:p>
            <a:p>
              <a:pPr algn="ctr">
                <a:defRPr/>
              </a:pPr>
              <a:r>
                <a:rPr lang="en-US" altLang="en-US" sz="1800" dirty="0" smtClean="0">
                  <a:solidFill>
                    <a:srgbClr val="FF0000"/>
                  </a:solidFill>
                  <a:latin typeface="Helvetica" panose="020B0604020202020204" pitchFamily="34" charset="0"/>
                </a:rPr>
                <a:t>No essential primes!</a:t>
              </a:r>
            </a:p>
            <a:p>
              <a:pPr algn="ctr">
                <a:defRPr/>
              </a:pPr>
              <a:r>
                <a:rPr lang="en-US" altLang="en-US" dirty="0" smtClean="0">
                  <a:solidFill>
                    <a:srgbClr val="FF0000"/>
                  </a:solidFill>
                  <a:latin typeface="Helvetica" panose="020B0604020202020204" pitchFamily="34" charset="0"/>
                </a:rPr>
                <a:t>No dominated rows!</a:t>
              </a:r>
              <a:r>
                <a:rPr lang="en-US" altLang="en-US" sz="1800" dirty="0" smtClean="0">
                  <a:solidFill>
                    <a:srgbClr val="000000"/>
                  </a:solidFill>
                  <a:latin typeface="Helvetica" panose="020B0604020202020204" pitchFamily="34" charset="0"/>
                </a:rPr>
                <a:t> </a:t>
              </a:r>
              <a:endParaRPr lang="en-US" altLang="en-US" sz="5400" dirty="0"/>
            </a:p>
          </p:txBody>
        </p:sp>
        <p:sp>
          <p:nvSpPr>
            <p:cNvPr id="76980" name="Freeform 114"/>
            <p:cNvSpPr>
              <a:spLocks/>
            </p:cNvSpPr>
            <p:nvPr/>
          </p:nvSpPr>
          <p:spPr bwMode="auto">
            <a:xfrm>
              <a:off x="5010150" y="2078435"/>
              <a:ext cx="47625" cy="57150"/>
            </a:xfrm>
            <a:custGeom>
              <a:avLst/>
              <a:gdLst>
                <a:gd name="T0" fmla="*/ 2047478 w 120"/>
                <a:gd name="T1" fmla="*/ 0 h 144"/>
                <a:gd name="T2" fmla="*/ 787400 w 120"/>
                <a:gd name="T3" fmla="*/ 2520156 h 144"/>
                <a:gd name="T4" fmla="*/ 0 w 120"/>
                <a:gd name="T5" fmla="*/ 1260078 h 14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20" h="144">
                  <a:moveTo>
                    <a:pt x="120" y="0"/>
                  </a:moveTo>
                  <a:lnTo>
                    <a:pt x="48" y="144"/>
                  </a:lnTo>
                  <a:lnTo>
                    <a:pt x="0" y="72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 sz="4400"/>
            </a:p>
          </p:txBody>
        </p:sp>
        <p:sp>
          <p:nvSpPr>
            <p:cNvPr id="8308" name="Rectangle 116"/>
            <p:cNvSpPr>
              <a:spLocks noChangeArrowheads="1"/>
            </p:cNvSpPr>
            <p:nvPr/>
          </p:nvSpPr>
          <p:spPr bwMode="auto">
            <a:xfrm>
              <a:off x="3544723" y="2050256"/>
              <a:ext cx="104031" cy="130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en-US" sz="1800">
                  <a:solidFill>
                    <a:srgbClr val="000000"/>
                  </a:solidFill>
                  <a:latin typeface="Times-Roman" charset="0"/>
                </a:rPr>
                <a:t>p </a:t>
              </a:r>
              <a:endParaRPr lang="en-US" altLang="en-US" sz="5400"/>
            </a:p>
          </p:txBody>
        </p:sp>
        <p:sp>
          <p:nvSpPr>
            <p:cNvPr id="76982" name="Rectangle 117"/>
            <p:cNvSpPr>
              <a:spLocks noChangeArrowheads="1"/>
            </p:cNvSpPr>
            <p:nvPr/>
          </p:nvSpPr>
          <p:spPr bwMode="auto">
            <a:xfrm>
              <a:off x="3594072" y="2092722"/>
              <a:ext cx="80625" cy="101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Times-Roman" charset="0"/>
                </a:rPr>
                <a:t>7 </a:t>
              </a:r>
              <a:endParaRPr lang="en-US" altLang="en-US" sz="5400"/>
            </a:p>
          </p:txBody>
        </p:sp>
        <p:sp>
          <p:nvSpPr>
            <p:cNvPr id="8310" name="Rectangle 118"/>
            <p:cNvSpPr>
              <a:spLocks noChangeArrowheads="1"/>
            </p:cNvSpPr>
            <p:nvPr/>
          </p:nvSpPr>
          <p:spPr bwMode="auto">
            <a:xfrm>
              <a:off x="3803903" y="2062029"/>
              <a:ext cx="97096" cy="130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en-US" sz="1800">
                  <a:solidFill>
                    <a:srgbClr val="000000"/>
                  </a:solidFill>
                  <a:latin typeface="Times-Roman" charset="0"/>
                </a:rPr>
                <a:t>x </a:t>
              </a:r>
              <a:endParaRPr lang="en-US" altLang="en-US" sz="5400"/>
            </a:p>
          </p:txBody>
        </p:sp>
        <p:sp>
          <p:nvSpPr>
            <p:cNvPr id="8311" name="Rectangle 119"/>
            <p:cNvSpPr>
              <a:spLocks noChangeArrowheads="1"/>
            </p:cNvSpPr>
            <p:nvPr/>
          </p:nvSpPr>
          <p:spPr bwMode="auto">
            <a:xfrm>
              <a:off x="3895584" y="2062029"/>
              <a:ext cx="104031" cy="130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en-US" sz="1800">
                  <a:solidFill>
                    <a:srgbClr val="000000"/>
                  </a:solidFill>
                  <a:latin typeface="Times-Roman" charset="0"/>
                </a:rPr>
                <a:t>1 </a:t>
              </a:r>
              <a:endParaRPr lang="en-US" altLang="en-US" sz="5400"/>
            </a:p>
          </p:txBody>
        </p:sp>
        <p:sp>
          <p:nvSpPr>
            <p:cNvPr id="8312" name="Rectangle 120"/>
            <p:cNvSpPr>
              <a:spLocks noChangeArrowheads="1"/>
            </p:cNvSpPr>
            <p:nvPr/>
          </p:nvSpPr>
          <p:spPr bwMode="auto">
            <a:xfrm>
              <a:off x="3996579" y="2062029"/>
              <a:ext cx="97096" cy="130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en-US" sz="1800">
                  <a:solidFill>
                    <a:srgbClr val="000000"/>
                  </a:solidFill>
                  <a:latin typeface="Times-Roman" charset="0"/>
                </a:rPr>
                <a:t>x </a:t>
              </a:r>
              <a:endParaRPr lang="en-US" altLang="en-US" sz="5400"/>
            </a:p>
          </p:txBody>
        </p:sp>
        <p:sp>
          <p:nvSpPr>
            <p:cNvPr id="76986" name="Line 121"/>
            <p:cNvSpPr>
              <a:spLocks noChangeShapeType="1"/>
            </p:cNvSpPr>
            <p:nvPr/>
          </p:nvSpPr>
          <p:spPr bwMode="auto">
            <a:xfrm flipH="1">
              <a:off x="3714750" y="2107010"/>
              <a:ext cx="38100" cy="119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4400"/>
            </a:p>
          </p:txBody>
        </p:sp>
        <p:sp>
          <p:nvSpPr>
            <p:cNvPr id="76987" name="Line 122"/>
            <p:cNvSpPr>
              <a:spLocks noChangeShapeType="1"/>
            </p:cNvSpPr>
            <p:nvPr/>
          </p:nvSpPr>
          <p:spPr bwMode="auto">
            <a:xfrm flipH="1">
              <a:off x="3714750" y="2116535"/>
              <a:ext cx="38100" cy="119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4400"/>
            </a:p>
          </p:txBody>
        </p:sp>
        <p:sp>
          <p:nvSpPr>
            <p:cNvPr id="76988" name="Freeform 123"/>
            <p:cNvSpPr>
              <a:spLocks/>
            </p:cNvSpPr>
            <p:nvPr/>
          </p:nvSpPr>
          <p:spPr bwMode="auto">
            <a:xfrm>
              <a:off x="4667250" y="2078435"/>
              <a:ext cx="47625" cy="57150"/>
            </a:xfrm>
            <a:custGeom>
              <a:avLst/>
              <a:gdLst>
                <a:gd name="T0" fmla="*/ 2047478 w 120"/>
                <a:gd name="T1" fmla="*/ 0 h 144"/>
                <a:gd name="T2" fmla="*/ 787400 w 120"/>
                <a:gd name="T3" fmla="*/ 2520156 h 144"/>
                <a:gd name="T4" fmla="*/ 0 w 120"/>
                <a:gd name="T5" fmla="*/ 1260078 h 14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20" h="144">
                  <a:moveTo>
                    <a:pt x="120" y="0"/>
                  </a:moveTo>
                  <a:lnTo>
                    <a:pt x="48" y="144"/>
                  </a:lnTo>
                  <a:lnTo>
                    <a:pt x="0" y="72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 sz="4400"/>
            </a:p>
          </p:txBody>
        </p:sp>
        <p:sp>
          <p:nvSpPr>
            <p:cNvPr id="76989" name="Freeform 124"/>
            <p:cNvSpPr>
              <a:spLocks/>
            </p:cNvSpPr>
            <p:nvPr/>
          </p:nvSpPr>
          <p:spPr bwMode="auto">
            <a:xfrm>
              <a:off x="5362575" y="1649810"/>
              <a:ext cx="38100" cy="47625"/>
            </a:xfrm>
            <a:custGeom>
              <a:avLst/>
              <a:gdLst>
                <a:gd name="T0" fmla="*/ 1732756 w 96"/>
                <a:gd name="T1" fmla="*/ 0 h 120"/>
                <a:gd name="T2" fmla="*/ 472678 w 96"/>
                <a:gd name="T3" fmla="*/ 2047478 h 120"/>
                <a:gd name="T4" fmla="*/ 0 w 96"/>
                <a:gd name="T5" fmla="*/ 1260078 h 12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6" h="120">
                  <a:moveTo>
                    <a:pt x="96" y="0"/>
                  </a:moveTo>
                  <a:lnTo>
                    <a:pt x="24" y="120"/>
                  </a:lnTo>
                  <a:lnTo>
                    <a:pt x="0" y="72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 sz="4400"/>
            </a:p>
          </p:txBody>
        </p:sp>
        <p:sp>
          <p:nvSpPr>
            <p:cNvPr id="8317" name="Rectangle 125"/>
            <p:cNvSpPr>
              <a:spLocks noChangeArrowheads="1"/>
            </p:cNvSpPr>
            <p:nvPr/>
          </p:nvSpPr>
          <p:spPr bwMode="auto">
            <a:xfrm>
              <a:off x="4089446" y="2062029"/>
              <a:ext cx="104031" cy="130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en-US" sz="1800">
                  <a:solidFill>
                    <a:srgbClr val="000000"/>
                  </a:solidFill>
                  <a:latin typeface="Times-Roman" charset="0"/>
                </a:rPr>
                <a:t>1 </a:t>
              </a:r>
              <a:endParaRPr lang="en-US" altLang="en-US" sz="5400"/>
            </a:p>
          </p:txBody>
        </p:sp>
        <p:sp>
          <p:nvSpPr>
            <p:cNvPr id="76991" name="Freeform 153"/>
            <p:cNvSpPr>
              <a:spLocks/>
            </p:cNvSpPr>
            <p:nvPr/>
          </p:nvSpPr>
          <p:spPr bwMode="auto">
            <a:xfrm>
              <a:off x="5543550" y="1792685"/>
              <a:ext cx="38100" cy="57150"/>
            </a:xfrm>
            <a:custGeom>
              <a:avLst/>
              <a:gdLst>
                <a:gd name="T0" fmla="*/ 1732756 w 96"/>
                <a:gd name="T1" fmla="*/ 0 h 144"/>
                <a:gd name="T2" fmla="*/ 472678 w 96"/>
                <a:gd name="T3" fmla="*/ 2520156 h 144"/>
                <a:gd name="T4" fmla="*/ 0 w 96"/>
                <a:gd name="T5" fmla="*/ 1260078 h 14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6" h="144">
                  <a:moveTo>
                    <a:pt x="96" y="0"/>
                  </a:moveTo>
                  <a:lnTo>
                    <a:pt x="24" y="144"/>
                  </a:lnTo>
                  <a:lnTo>
                    <a:pt x="0" y="72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 sz="4400"/>
            </a:p>
          </p:txBody>
        </p:sp>
        <p:sp>
          <p:nvSpPr>
            <p:cNvPr id="76992" name="Freeform 155"/>
            <p:cNvSpPr>
              <a:spLocks/>
            </p:cNvSpPr>
            <p:nvPr/>
          </p:nvSpPr>
          <p:spPr bwMode="auto">
            <a:xfrm>
              <a:off x="5543550" y="1935560"/>
              <a:ext cx="38100" cy="57150"/>
            </a:xfrm>
            <a:custGeom>
              <a:avLst/>
              <a:gdLst>
                <a:gd name="T0" fmla="*/ 1732756 w 96"/>
                <a:gd name="T1" fmla="*/ 0 h 144"/>
                <a:gd name="T2" fmla="*/ 472678 w 96"/>
                <a:gd name="T3" fmla="*/ 2520156 h 144"/>
                <a:gd name="T4" fmla="*/ 0 w 96"/>
                <a:gd name="T5" fmla="*/ 1260078 h 14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6" h="144">
                  <a:moveTo>
                    <a:pt x="96" y="0"/>
                  </a:moveTo>
                  <a:lnTo>
                    <a:pt x="24" y="144"/>
                  </a:lnTo>
                  <a:lnTo>
                    <a:pt x="0" y="72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 sz="4400"/>
            </a:p>
          </p:txBody>
        </p:sp>
        <p:sp>
          <p:nvSpPr>
            <p:cNvPr id="76993" name="Freeform 156"/>
            <p:cNvSpPr>
              <a:spLocks/>
            </p:cNvSpPr>
            <p:nvPr/>
          </p:nvSpPr>
          <p:spPr bwMode="auto">
            <a:xfrm>
              <a:off x="5543550" y="2078435"/>
              <a:ext cx="38100" cy="57150"/>
            </a:xfrm>
            <a:custGeom>
              <a:avLst/>
              <a:gdLst>
                <a:gd name="T0" fmla="*/ 1732756 w 96"/>
                <a:gd name="T1" fmla="*/ 0 h 144"/>
                <a:gd name="T2" fmla="*/ 472678 w 96"/>
                <a:gd name="T3" fmla="*/ 2520156 h 144"/>
                <a:gd name="T4" fmla="*/ 0 w 96"/>
                <a:gd name="T5" fmla="*/ 1260078 h 14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6" h="144">
                  <a:moveTo>
                    <a:pt x="96" y="0"/>
                  </a:moveTo>
                  <a:lnTo>
                    <a:pt x="24" y="144"/>
                  </a:lnTo>
                  <a:lnTo>
                    <a:pt x="0" y="72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 sz="4400"/>
            </a:p>
          </p:txBody>
        </p:sp>
        <p:sp>
          <p:nvSpPr>
            <p:cNvPr id="8349" name="Rectangle 157"/>
            <p:cNvSpPr>
              <a:spLocks noChangeArrowheads="1"/>
            </p:cNvSpPr>
            <p:nvPr/>
          </p:nvSpPr>
          <p:spPr bwMode="auto">
            <a:xfrm>
              <a:off x="5493982" y="1012072"/>
              <a:ext cx="138709" cy="130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en-US" sz="1800">
                  <a:solidFill>
                    <a:srgbClr val="000000"/>
                  </a:solidFill>
                  <a:latin typeface="Times-Roman" charset="0"/>
                </a:rPr>
                <a:t>13</a:t>
              </a:r>
              <a:endParaRPr lang="en-US" altLang="en-US" sz="5400"/>
            </a:p>
          </p:txBody>
        </p:sp>
      </p:grpSp>
      <p:grpSp>
        <p:nvGrpSpPr>
          <p:cNvPr id="76823" name="Gruppieren 4"/>
          <p:cNvGrpSpPr>
            <a:grpSpLocks/>
          </p:cNvGrpSpPr>
          <p:nvPr/>
        </p:nvGrpSpPr>
        <p:grpSpPr bwMode="auto">
          <a:xfrm>
            <a:off x="5213107" y="223125"/>
            <a:ext cx="3206006" cy="3334078"/>
            <a:chOff x="3632275" y="2687638"/>
            <a:chExt cx="1963582" cy="1793578"/>
          </a:xfrm>
        </p:grpSpPr>
        <p:sp>
          <p:nvSpPr>
            <p:cNvPr id="8350" name="Rectangle 158"/>
            <p:cNvSpPr>
              <a:spLocks noChangeArrowheads="1"/>
            </p:cNvSpPr>
            <p:nvPr/>
          </p:nvSpPr>
          <p:spPr bwMode="auto">
            <a:xfrm>
              <a:off x="3963371" y="2997252"/>
              <a:ext cx="117815" cy="149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en-US" sz="1800">
                  <a:solidFill>
                    <a:srgbClr val="000000"/>
                  </a:solidFill>
                  <a:latin typeface="Times-Roman" charset="0"/>
                </a:rPr>
                <a:t>0 </a:t>
              </a:r>
              <a:endParaRPr lang="en-US" altLang="en-US" sz="5400"/>
            </a:p>
          </p:txBody>
        </p:sp>
        <p:sp>
          <p:nvSpPr>
            <p:cNvPr id="8351" name="Rectangle 159"/>
            <p:cNvSpPr>
              <a:spLocks noChangeArrowheads="1"/>
            </p:cNvSpPr>
            <p:nvPr/>
          </p:nvSpPr>
          <p:spPr bwMode="auto">
            <a:xfrm>
              <a:off x="4061708" y="2997252"/>
              <a:ext cx="117815" cy="149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en-US" sz="1800">
                  <a:solidFill>
                    <a:srgbClr val="000000"/>
                  </a:solidFill>
                  <a:latin typeface="Times-Roman" charset="0"/>
                </a:rPr>
                <a:t>0 </a:t>
              </a:r>
              <a:endParaRPr lang="en-US" altLang="en-US" sz="5400"/>
            </a:p>
          </p:txBody>
        </p:sp>
        <p:sp>
          <p:nvSpPr>
            <p:cNvPr id="8352" name="Rectangle 160"/>
            <p:cNvSpPr>
              <a:spLocks noChangeArrowheads="1"/>
            </p:cNvSpPr>
            <p:nvPr/>
          </p:nvSpPr>
          <p:spPr bwMode="auto">
            <a:xfrm>
              <a:off x="4163377" y="2997252"/>
              <a:ext cx="109960" cy="149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en-US" sz="1800">
                  <a:solidFill>
                    <a:srgbClr val="000000"/>
                  </a:solidFill>
                  <a:latin typeface="Times-Roman" charset="0"/>
                </a:rPr>
                <a:t>x </a:t>
              </a:r>
              <a:endParaRPr lang="en-US" altLang="en-US" sz="5400"/>
            </a:p>
          </p:txBody>
        </p:sp>
        <p:sp>
          <p:nvSpPr>
            <p:cNvPr id="8353" name="Rectangle 161"/>
            <p:cNvSpPr>
              <a:spLocks noChangeArrowheads="1"/>
            </p:cNvSpPr>
            <p:nvPr/>
          </p:nvSpPr>
          <p:spPr bwMode="auto">
            <a:xfrm>
              <a:off x="4254228" y="2997252"/>
              <a:ext cx="117815" cy="149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en-US" sz="1800">
                  <a:solidFill>
                    <a:srgbClr val="000000"/>
                  </a:solidFill>
                  <a:latin typeface="Times-Roman" charset="0"/>
                </a:rPr>
                <a:t>0 </a:t>
              </a:r>
              <a:endParaRPr lang="en-US" altLang="en-US" sz="5400"/>
            </a:p>
          </p:txBody>
        </p:sp>
        <p:sp>
          <p:nvSpPr>
            <p:cNvPr id="8354" name="Rectangle 162"/>
            <p:cNvSpPr>
              <a:spLocks noChangeArrowheads="1"/>
            </p:cNvSpPr>
            <p:nvPr/>
          </p:nvSpPr>
          <p:spPr bwMode="auto">
            <a:xfrm>
              <a:off x="3963371" y="3146041"/>
              <a:ext cx="117815" cy="149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en-US" sz="1800">
                  <a:solidFill>
                    <a:srgbClr val="000000"/>
                  </a:solidFill>
                  <a:latin typeface="Times-Roman" charset="0"/>
                </a:rPr>
                <a:t>0 </a:t>
              </a:r>
              <a:endParaRPr lang="en-US" altLang="en-US" sz="5400"/>
            </a:p>
          </p:txBody>
        </p:sp>
        <p:sp>
          <p:nvSpPr>
            <p:cNvPr id="8355" name="Rectangle 163"/>
            <p:cNvSpPr>
              <a:spLocks noChangeArrowheads="1"/>
            </p:cNvSpPr>
            <p:nvPr/>
          </p:nvSpPr>
          <p:spPr bwMode="auto">
            <a:xfrm>
              <a:off x="4065041" y="3146041"/>
              <a:ext cx="109960" cy="149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en-US" sz="1800">
                  <a:solidFill>
                    <a:srgbClr val="000000"/>
                  </a:solidFill>
                  <a:latin typeface="Times-Roman" charset="0"/>
                </a:rPr>
                <a:t>x </a:t>
              </a:r>
              <a:endParaRPr lang="en-US" altLang="en-US" sz="5400"/>
            </a:p>
          </p:txBody>
        </p:sp>
        <p:sp>
          <p:nvSpPr>
            <p:cNvPr id="8356" name="Rectangle 164"/>
            <p:cNvSpPr>
              <a:spLocks noChangeArrowheads="1"/>
            </p:cNvSpPr>
            <p:nvPr/>
          </p:nvSpPr>
          <p:spPr bwMode="auto">
            <a:xfrm>
              <a:off x="4157080" y="3146041"/>
              <a:ext cx="117815" cy="149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en-US" sz="1800">
                  <a:solidFill>
                    <a:srgbClr val="000000"/>
                  </a:solidFill>
                  <a:latin typeface="Times-Roman" charset="0"/>
                </a:rPr>
                <a:t>1 </a:t>
              </a:r>
              <a:endParaRPr lang="en-US" altLang="en-US" sz="5400"/>
            </a:p>
          </p:txBody>
        </p:sp>
        <p:sp>
          <p:nvSpPr>
            <p:cNvPr id="8357" name="Rectangle 165"/>
            <p:cNvSpPr>
              <a:spLocks noChangeArrowheads="1"/>
            </p:cNvSpPr>
            <p:nvPr/>
          </p:nvSpPr>
          <p:spPr bwMode="auto">
            <a:xfrm>
              <a:off x="4254228" y="3146041"/>
              <a:ext cx="117815" cy="149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en-US" sz="1800">
                  <a:solidFill>
                    <a:srgbClr val="000000"/>
                  </a:solidFill>
                  <a:latin typeface="Times-Roman" charset="0"/>
                </a:rPr>
                <a:t>0 </a:t>
              </a:r>
              <a:endParaRPr lang="en-US" altLang="en-US" sz="5400"/>
            </a:p>
          </p:txBody>
        </p:sp>
        <p:sp>
          <p:nvSpPr>
            <p:cNvPr id="8358" name="Rectangle 166"/>
            <p:cNvSpPr>
              <a:spLocks noChangeArrowheads="1"/>
            </p:cNvSpPr>
            <p:nvPr/>
          </p:nvSpPr>
          <p:spPr bwMode="auto">
            <a:xfrm>
              <a:off x="3963371" y="3293736"/>
              <a:ext cx="117815" cy="149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en-US" sz="1800">
                  <a:solidFill>
                    <a:srgbClr val="000000"/>
                  </a:solidFill>
                  <a:latin typeface="Times-Roman" charset="0"/>
                </a:rPr>
                <a:t>0 </a:t>
              </a:r>
              <a:endParaRPr lang="en-US" altLang="en-US" sz="5400"/>
            </a:p>
          </p:txBody>
        </p:sp>
        <p:sp>
          <p:nvSpPr>
            <p:cNvPr id="8359" name="Rectangle 167"/>
            <p:cNvSpPr>
              <a:spLocks noChangeArrowheads="1"/>
            </p:cNvSpPr>
            <p:nvPr/>
          </p:nvSpPr>
          <p:spPr bwMode="auto">
            <a:xfrm>
              <a:off x="4059930" y="3293736"/>
              <a:ext cx="117815" cy="149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en-US" sz="1800">
                  <a:solidFill>
                    <a:srgbClr val="000000"/>
                  </a:solidFill>
                  <a:latin typeface="Times-Roman" charset="0"/>
                </a:rPr>
                <a:t>1 </a:t>
              </a:r>
              <a:endParaRPr lang="en-US" altLang="en-US" sz="5400"/>
            </a:p>
          </p:txBody>
        </p:sp>
        <p:sp>
          <p:nvSpPr>
            <p:cNvPr id="8360" name="Rectangle 168"/>
            <p:cNvSpPr>
              <a:spLocks noChangeArrowheads="1"/>
            </p:cNvSpPr>
            <p:nvPr/>
          </p:nvSpPr>
          <p:spPr bwMode="auto">
            <a:xfrm>
              <a:off x="4157080" y="3293736"/>
              <a:ext cx="117815" cy="149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en-US" sz="1800">
                  <a:solidFill>
                    <a:srgbClr val="000000"/>
                  </a:solidFill>
                  <a:latin typeface="Times-Roman" charset="0"/>
                </a:rPr>
                <a:t>1 </a:t>
              </a:r>
              <a:endParaRPr lang="en-US" altLang="en-US" sz="5400"/>
            </a:p>
          </p:txBody>
        </p:sp>
        <p:sp>
          <p:nvSpPr>
            <p:cNvPr id="8361" name="Rectangle 169"/>
            <p:cNvSpPr>
              <a:spLocks noChangeArrowheads="1"/>
            </p:cNvSpPr>
            <p:nvPr/>
          </p:nvSpPr>
          <p:spPr bwMode="auto">
            <a:xfrm>
              <a:off x="4259341" y="3293736"/>
              <a:ext cx="109960" cy="149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en-US" sz="1800">
                  <a:solidFill>
                    <a:srgbClr val="000000"/>
                  </a:solidFill>
                  <a:latin typeface="Times-Roman" charset="0"/>
                </a:rPr>
                <a:t>x </a:t>
              </a:r>
              <a:endParaRPr lang="en-US" altLang="en-US" sz="5400"/>
            </a:p>
          </p:txBody>
        </p:sp>
        <p:sp>
          <p:nvSpPr>
            <p:cNvPr id="8362" name="Rectangle 170"/>
            <p:cNvSpPr>
              <a:spLocks noChangeArrowheads="1"/>
            </p:cNvSpPr>
            <p:nvPr/>
          </p:nvSpPr>
          <p:spPr bwMode="auto">
            <a:xfrm>
              <a:off x="3969076" y="3589127"/>
              <a:ext cx="109960" cy="149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en-US" sz="1800">
                  <a:solidFill>
                    <a:srgbClr val="000000"/>
                  </a:solidFill>
                  <a:latin typeface="Times-Roman" charset="0"/>
                </a:rPr>
                <a:t>x </a:t>
              </a:r>
              <a:endParaRPr lang="en-US" altLang="en-US" sz="5400"/>
            </a:p>
          </p:txBody>
        </p:sp>
        <p:sp>
          <p:nvSpPr>
            <p:cNvPr id="8363" name="Rectangle 171"/>
            <p:cNvSpPr>
              <a:spLocks noChangeArrowheads="1"/>
            </p:cNvSpPr>
            <p:nvPr/>
          </p:nvSpPr>
          <p:spPr bwMode="auto">
            <a:xfrm>
              <a:off x="4065041" y="3589127"/>
              <a:ext cx="109960" cy="149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en-US" sz="1800">
                  <a:solidFill>
                    <a:srgbClr val="000000"/>
                  </a:solidFill>
                  <a:latin typeface="Times-Roman" charset="0"/>
                </a:rPr>
                <a:t>x </a:t>
              </a:r>
              <a:endParaRPr lang="en-US" altLang="en-US" sz="5400"/>
            </a:p>
          </p:txBody>
        </p:sp>
        <p:sp>
          <p:nvSpPr>
            <p:cNvPr id="8364" name="Rectangle 172"/>
            <p:cNvSpPr>
              <a:spLocks noChangeArrowheads="1"/>
            </p:cNvSpPr>
            <p:nvPr/>
          </p:nvSpPr>
          <p:spPr bwMode="auto">
            <a:xfrm>
              <a:off x="4157080" y="3589127"/>
              <a:ext cx="117815" cy="149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en-US" sz="1800">
                  <a:solidFill>
                    <a:srgbClr val="000000"/>
                  </a:solidFill>
                  <a:latin typeface="Times-Roman" charset="0"/>
                </a:rPr>
                <a:t>0 </a:t>
              </a:r>
              <a:endParaRPr lang="en-US" altLang="en-US" sz="5400"/>
            </a:p>
          </p:txBody>
        </p:sp>
        <p:sp>
          <p:nvSpPr>
            <p:cNvPr id="8365" name="Rectangle 173"/>
            <p:cNvSpPr>
              <a:spLocks noChangeArrowheads="1"/>
            </p:cNvSpPr>
            <p:nvPr/>
          </p:nvSpPr>
          <p:spPr bwMode="auto">
            <a:xfrm>
              <a:off x="4254228" y="3589127"/>
              <a:ext cx="117815" cy="149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en-US" sz="1800">
                  <a:solidFill>
                    <a:srgbClr val="000000"/>
                  </a:solidFill>
                  <a:latin typeface="Times-Roman" charset="0"/>
                </a:rPr>
                <a:t>1 </a:t>
              </a:r>
              <a:endParaRPr lang="en-US" altLang="en-US" sz="5400"/>
            </a:p>
          </p:txBody>
        </p:sp>
        <p:sp>
          <p:nvSpPr>
            <p:cNvPr id="8366" name="Rectangle 174"/>
            <p:cNvSpPr>
              <a:spLocks noChangeArrowheads="1"/>
            </p:cNvSpPr>
            <p:nvPr/>
          </p:nvSpPr>
          <p:spPr bwMode="auto">
            <a:xfrm>
              <a:off x="3969076" y="3440337"/>
              <a:ext cx="109960" cy="149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en-US" sz="1800">
                  <a:solidFill>
                    <a:srgbClr val="000000"/>
                  </a:solidFill>
                  <a:latin typeface="Times-Roman" charset="0"/>
                </a:rPr>
                <a:t>x </a:t>
              </a:r>
              <a:endParaRPr lang="en-US" altLang="en-US" sz="5400"/>
            </a:p>
          </p:txBody>
        </p:sp>
        <p:sp>
          <p:nvSpPr>
            <p:cNvPr id="8367" name="Rectangle 175"/>
            <p:cNvSpPr>
              <a:spLocks noChangeArrowheads="1"/>
            </p:cNvSpPr>
            <p:nvPr/>
          </p:nvSpPr>
          <p:spPr bwMode="auto">
            <a:xfrm>
              <a:off x="4059930" y="3440337"/>
              <a:ext cx="117815" cy="149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en-US" sz="1800">
                  <a:solidFill>
                    <a:srgbClr val="000000"/>
                  </a:solidFill>
                  <a:latin typeface="Times-Roman" charset="0"/>
                </a:rPr>
                <a:t>0 </a:t>
              </a:r>
              <a:endParaRPr lang="en-US" altLang="en-US" sz="5400"/>
            </a:p>
          </p:txBody>
        </p:sp>
        <p:sp>
          <p:nvSpPr>
            <p:cNvPr id="8368" name="Rectangle 176"/>
            <p:cNvSpPr>
              <a:spLocks noChangeArrowheads="1"/>
            </p:cNvSpPr>
            <p:nvPr/>
          </p:nvSpPr>
          <p:spPr bwMode="auto">
            <a:xfrm>
              <a:off x="4157080" y="3440337"/>
              <a:ext cx="117815" cy="149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en-US" sz="1800">
                  <a:solidFill>
                    <a:srgbClr val="000000"/>
                  </a:solidFill>
                  <a:latin typeface="Times-Roman" charset="0"/>
                </a:rPr>
                <a:t>0 </a:t>
              </a:r>
              <a:endParaRPr lang="en-US" altLang="en-US" sz="5400"/>
            </a:p>
          </p:txBody>
        </p:sp>
        <p:sp>
          <p:nvSpPr>
            <p:cNvPr id="76844" name="Freeform 177"/>
            <p:cNvSpPr>
              <a:spLocks/>
            </p:cNvSpPr>
            <p:nvPr/>
          </p:nvSpPr>
          <p:spPr bwMode="auto">
            <a:xfrm>
              <a:off x="4495800" y="3459560"/>
              <a:ext cx="38100" cy="47625"/>
            </a:xfrm>
            <a:custGeom>
              <a:avLst/>
              <a:gdLst>
                <a:gd name="T0" fmla="*/ 1732756 w 96"/>
                <a:gd name="T1" fmla="*/ 0 h 120"/>
                <a:gd name="T2" fmla="*/ 472678 w 96"/>
                <a:gd name="T3" fmla="*/ 2047478 h 120"/>
                <a:gd name="T4" fmla="*/ 0 w 96"/>
                <a:gd name="T5" fmla="*/ 1260078 h 12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6" h="120">
                  <a:moveTo>
                    <a:pt x="96" y="0"/>
                  </a:moveTo>
                  <a:lnTo>
                    <a:pt x="24" y="120"/>
                  </a:lnTo>
                  <a:lnTo>
                    <a:pt x="0" y="72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 sz="4400"/>
            </a:p>
          </p:txBody>
        </p:sp>
        <p:sp>
          <p:nvSpPr>
            <p:cNvPr id="76845" name="Freeform 178"/>
            <p:cNvSpPr>
              <a:spLocks/>
            </p:cNvSpPr>
            <p:nvPr/>
          </p:nvSpPr>
          <p:spPr bwMode="auto">
            <a:xfrm>
              <a:off x="5019675" y="3307160"/>
              <a:ext cx="38100" cy="57150"/>
            </a:xfrm>
            <a:custGeom>
              <a:avLst/>
              <a:gdLst>
                <a:gd name="T0" fmla="*/ 1732756 w 96"/>
                <a:gd name="T1" fmla="*/ 0 h 144"/>
                <a:gd name="T2" fmla="*/ 472678 w 96"/>
                <a:gd name="T3" fmla="*/ 2520156 h 144"/>
                <a:gd name="T4" fmla="*/ 0 w 96"/>
                <a:gd name="T5" fmla="*/ 1260078 h 14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6" h="144">
                  <a:moveTo>
                    <a:pt x="96" y="0"/>
                  </a:moveTo>
                  <a:lnTo>
                    <a:pt x="24" y="144"/>
                  </a:lnTo>
                  <a:lnTo>
                    <a:pt x="0" y="72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 sz="4400"/>
            </a:p>
          </p:txBody>
        </p:sp>
        <p:sp>
          <p:nvSpPr>
            <p:cNvPr id="76846" name="Freeform 179"/>
            <p:cNvSpPr>
              <a:spLocks/>
            </p:cNvSpPr>
            <p:nvPr/>
          </p:nvSpPr>
          <p:spPr bwMode="auto">
            <a:xfrm>
              <a:off x="5019675" y="3164285"/>
              <a:ext cx="38100" cy="47625"/>
            </a:xfrm>
            <a:custGeom>
              <a:avLst/>
              <a:gdLst>
                <a:gd name="T0" fmla="*/ 1732756 w 96"/>
                <a:gd name="T1" fmla="*/ 0 h 120"/>
                <a:gd name="T2" fmla="*/ 472678 w 96"/>
                <a:gd name="T3" fmla="*/ 2047478 h 120"/>
                <a:gd name="T4" fmla="*/ 0 w 96"/>
                <a:gd name="T5" fmla="*/ 1260078 h 12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6" h="120">
                  <a:moveTo>
                    <a:pt x="96" y="0"/>
                  </a:moveTo>
                  <a:lnTo>
                    <a:pt x="24" y="120"/>
                  </a:lnTo>
                  <a:lnTo>
                    <a:pt x="0" y="72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 sz="4400"/>
            </a:p>
          </p:txBody>
        </p:sp>
        <p:sp>
          <p:nvSpPr>
            <p:cNvPr id="76847" name="Freeform 180"/>
            <p:cNvSpPr>
              <a:spLocks/>
            </p:cNvSpPr>
            <p:nvPr/>
          </p:nvSpPr>
          <p:spPr bwMode="auto">
            <a:xfrm>
              <a:off x="4667250" y="3164285"/>
              <a:ext cx="38100" cy="47625"/>
            </a:xfrm>
            <a:custGeom>
              <a:avLst/>
              <a:gdLst>
                <a:gd name="T0" fmla="*/ 1732756 w 96"/>
                <a:gd name="T1" fmla="*/ 0 h 120"/>
                <a:gd name="T2" fmla="*/ 472678 w 96"/>
                <a:gd name="T3" fmla="*/ 2047478 h 120"/>
                <a:gd name="T4" fmla="*/ 0 w 96"/>
                <a:gd name="T5" fmla="*/ 1260078 h 12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6" h="120">
                  <a:moveTo>
                    <a:pt x="96" y="0"/>
                  </a:moveTo>
                  <a:lnTo>
                    <a:pt x="24" y="120"/>
                  </a:lnTo>
                  <a:lnTo>
                    <a:pt x="0" y="72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 sz="4400"/>
            </a:p>
          </p:txBody>
        </p:sp>
        <p:sp>
          <p:nvSpPr>
            <p:cNvPr id="76848" name="Freeform 181"/>
            <p:cNvSpPr>
              <a:spLocks/>
            </p:cNvSpPr>
            <p:nvPr/>
          </p:nvSpPr>
          <p:spPr bwMode="auto">
            <a:xfrm>
              <a:off x="4667250" y="3011885"/>
              <a:ext cx="38100" cy="57150"/>
            </a:xfrm>
            <a:custGeom>
              <a:avLst/>
              <a:gdLst>
                <a:gd name="T0" fmla="*/ 1732756 w 96"/>
                <a:gd name="T1" fmla="*/ 0 h 144"/>
                <a:gd name="T2" fmla="*/ 472678 w 96"/>
                <a:gd name="T3" fmla="*/ 2520156 h 144"/>
                <a:gd name="T4" fmla="*/ 0 w 96"/>
                <a:gd name="T5" fmla="*/ 1260078 h 14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6" h="144">
                  <a:moveTo>
                    <a:pt x="96" y="0"/>
                  </a:moveTo>
                  <a:lnTo>
                    <a:pt x="24" y="144"/>
                  </a:lnTo>
                  <a:lnTo>
                    <a:pt x="0" y="72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 sz="4400"/>
            </a:p>
          </p:txBody>
        </p:sp>
        <p:sp>
          <p:nvSpPr>
            <p:cNvPr id="76849" name="Freeform 182"/>
            <p:cNvSpPr>
              <a:spLocks/>
            </p:cNvSpPr>
            <p:nvPr/>
          </p:nvSpPr>
          <p:spPr bwMode="auto">
            <a:xfrm>
              <a:off x="4495800" y="3011885"/>
              <a:ext cx="38100" cy="57150"/>
            </a:xfrm>
            <a:custGeom>
              <a:avLst/>
              <a:gdLst>
                <a:gd name="T0" fmla="*/ 1732756 w 96"/>
                <a:gd name="T1" fmla="*/ 0 h 144"/>
                <a:gd name="T2" fmla="*/ 472678 w 96"/>
                <a:gd name="T3" fmla="*/ 2520156 h 144"/>
                <a:gd name="T4" fmla="*/ 0 w 96"/>
                <a:gd name="T5" fmla="*/ 1260078 h 14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6" h="144">
                  <a:moveTo>
                    <a:pt x="96" y="0"/>
                  </a:moveTo>
                  <a:lnTo>
                    <a:pt x="24" y="144"/>
                  </a:lnTo>
                  <a:lnTo>
                    <a:pt x="0" y="72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 sz="4400"/>
            </a:p>
          </p:txBody>
        </p:sp>
        <p:sp>
          <p:nvSpPr>
            <p:cNvPr id="76850" name="Freeform 183"/>
            <p:cNvSpPr>
              <a:spLocks/>
            </p:cNvSpPr>
            <p:nvPr/>
          </p:nvSpPr>
          <p:spPr bwMode="auto">
            <a:xfrm>
              <a:off x="4838700" y="3602435"/>
              <a:ext cx="47625" cy="57150"/>
            </a:xfrm>
            <a:custGeom>
              <a:avLst/>
              <a:gdLst>
                <a:gd name="T0" fmla="*/ 2047478 w 120"/>
                <a:gd name="T1" fmla="*/ 0 h 144"/>
                <a:gd name="T2" fmla="*/ 787400 w 120"/>
                <a:gd name="T3" fmla="*/ 2520156 h 144"/>
                <a:gd name="T4" fmla="*/ 0 w 120"/>
                <a:gd name="T5" fmla="*/ 1260078 h 14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20" h="144">
                  <a:moveTo>
                    <a:pt x="120" y="0"/>
                  </a:moveTo>
                  <a:lnTo>
                    <a:pt x="48" y="144"/>
                  </a:lnTo>
                  <a:lnTo>
                    <a:pt x="0" y="72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 sz="4400"/>
            </a:p>
          </p:txBody>
        </p:sp>
        <p:sp>
          <p:nvSpPr>
            <p:cNvPr id="76851" name="Freeform 184"/>
            <p:cNvSpPr>
              <a:spLocks/>
            </p:cNvSpPr>
            <p:nvPr/>
          </p:nvSpPr>
          <p:spPr bwMode="auto">
            <a:xfrm>
              <a:off x="5353050" y="3459560"/>
              <a:ext cx="47625" cy="47625"/>
            </a:xfrm>
            <a:custGeom>
              <a:avLst/>
              <a:gdLst>
                <a:gd name="T0" fmla="*/ 2047478 w 120"/>
                <a:gd name="T1" fmla="*/ 0 h 120"/>
                <a:gd name="T2" fmla="*/ 787400 w 120"/>
                <a:gd name="T3" fmla="*/ 2047478 h 120"/>
                <a:gd name="T4" fmla="*/ 0 w 120"/>
                <a:gd name="T5" fmla="*/ 1260078 h 12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20" h="120">
                  <a:moveTo>
                    <a:pt x="120" y="0"/>
                  </a:moveTo>
                  <a:lnTo>
                    <a:pt x="48" y="120"/>
                  </a:lnTo>
                  <a:lnTo>
                    <a:pt x="0" y="72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 sz="4400"/>
            </a:p>
          </p:txBody>
        </p:sp>
        <p:sp>
          <p:nvSpPr>
            <p:cNvPr id="76852" name="Freeform 185"/>
            <p:cNvSpPr>
              <a:spLocks/>
            </p:cNvSpPr>
            <p:nvPr/>
          </p:nvSpPr>
          <p:spPr bwMode="auto">
            <a:xfrm>
              <a:off x="5181600" y="3307160"/>
              <a:ext cx="47625" cy="57150"/>
            </a:xfrm>
            <a:custGeom>
              <a:avLst/>
              <a:gdLst>
                <a:gd name="T0" fmla="*/ 2047478 w 120"/>
                <a:gd name="T1" fmla="*/ 0 h 144"/>
                <a:gd name="T2" fmla="*/ 787400 w 120"/>
                <a:gd name="T3" fmla="*/ 2520156 h 144"/>
                <a:gd name="T4" fmla="*/ 0 w 120"/>
                <a:gd name="T5" fmla="*/ 1260078 h 14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20" h="144">
                  <a:moveTo>
                    <a:pt x="120" y="0"/>
                  </a:moveTo>
                  <a:lnTo>
                    <a:pt x="48" y="144"/>
                  </a:lnTo>
                  <a:lnTo>
                    <a:pt x="0" y="72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 sz="4400"/>
            </a:p>
          </p:txBody>
        </p:sp>
        <p:sp>
          <p:nvSpPr>
            <p:cNvPr id="8378" name="Rectangle 186"/>
            <p:cNvSpPr>
              <a:spLocks noChangeArrowheads="1"/>
            </p:cNvSpPr>
            <p:nvPr/>
          </p:nvSpPr>
          <p:spPr bwMode="auto">
            <a:xfrm>
              <a:off x="4259341" y="3440337"/>
              <a:ext cx="109960" cy="149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en-US" sz="1800">
                  <a:solidFill>
                    <a:srgbClr val="000000"/>
                  </a:solidFill>
                  <a:latin typeface="Times-Roman" charset="0"/>
                </a:rPr>
                <a:t>x </a:t>
              </a:r>
              <a:endParaRPr lang="en-US" altLang="en-US" sz="5400"/>
            </a:p>
          </p:txBody>
        </p:sp>
        <p:sp>
          <p:nvSpPr>
            <p:cNvPr id="8379" name="Rectangle 187"/>
            <p:cNvSpPr>
              <a:spLocks noChangeArrowheads="1"/>
            </p:cNvSpPr>
            <p:nvPr/>
          </p:nvSpPr>
          <p:spPr bwMode="auto">
            <a:xfrm>
              <a:off x="3709833" y="2983029"/>
              <a:ext cx="117815" cy="149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en-US" sz="1800">
                  <a:solidFill>
                    <a:srgbClr val="000000"/>
                  </a:solidFill>
                  <a:latin typeface="Times-Roman" charset="0"/>
                </a:rPr>
                <a:t>p </a:t>
              </a:r>
              <a:endParaRPr lang="en-US" altLang="en-US" sz="5400"/>
            </a:p>
          </p:txBody>
        </p:sp>
        <p:sp>
          <p:nvSpPr>
            <p:cNvPr id="76855" name="Rectangle 188"/>
            <p:cNvSpPr>
              <a:spLocks noChangeArrowheads="1"/>
            </p:cNvSpPr>
            <p:nvPr/>
          </p:nvSpPr>
          <p:spPr bwMode="auto">
            <a:xfrm>
              <a:off x="3760178" y="3026172"/>
              <a:ext cx="91307" cy="1158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Times-Roman" charset="0"/>
                </a:rPr>
                <a:t>1 </a:t>
              </a:r>
              <a:endParaRPr lang="en-US" altLang="en-US" sz="5400"/>
            </a:p>
          </p:txBody>
        </p:sp>
        <p:sp>
          <p:nvSpPr>
            <p:cNvPr id="8381" name="Rectangle 189"/>
            <p:cNvSpPr>
              <a:spLocks noChangeArrowheads="1"/>
            </p:cNvSpPr>
            <p:nvPr/>
          </p:nvSpPr>
          <p:spPr bwMode="auto">
            <a:xfrm>
              <a:off x="3709833" y="3130725"/>
              <a:ext cx="117815" cy="149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en-US" sz="1800">
                  <a:solidFill>
                    <a:srgbClr val="000000"/>
                  </a:solidFill>
                  <a:latin typeface="Times-Roman" charset="0"/>
                </a:rPr>
                <a:t>p </a:t>
              </a:r>
              <a:endParaRPr lang="en-US" altLang="en-US" sz="5400"/>
            </a:p>
          </p:txBody>
        </p:sp>
        <p:sp>
          <p:nvSpPr>
            <p:cNvPr id="76857" name="Rectangle 190"/>
            <p:cNvSpPr>
              <a:spLocks noChangeArrowheads="1"/>
            </p:cNvSpPr>
            <p:nvPr/>
          </p:nvSpPr>
          <p:spPr bwMode="auto">
            <a:xfrm>
              <a:off x="3760178" y="3173810"/>
              <a:ext cx="91307" cy="1158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Times-Roman" charset="0"/>
                </a:rPr>
                <a:t>2 </a:t>
              </a:r>
              <a:endParaRPr lang="en-US" altLang="en-US" sz="5400"/>
            </a:p>
          </p:txBody>
        </p:sp>
        <p:sp>
          <p:nvSpPr>
            <p:cNvPr id="8383" name="Rectangle 191"/>
            <p:cNvSpPr>
              <a:spLocks noChangeArrowheads="1"/>
            </p:cNvSpPr>
            <p:nvPr/>
          </p:nvSpPr>
          <p:spPr bwMode="auto">
            <a:xfrm>
              <a:off x="3709833" y="3278420"/>
              <a:ext cx="117815" cy="149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en-US" sz="1800">
                  <a:solidFill>
                    <a:srgbClr val="000000"/>
                  </a:solidFill>
                  <a:latin typeface="Times-Roman" charset="0"/>
                </a:rPr>
                <a:t>p </a:t>
              </a:r>
              <a:endParaRPr lang="en-US" altLang="en-US" sz="5400"/>
            </a:p>
          </p:txBody>
        </p:sp>
        <p:sp>
          <p:nvSpPr>
            <p:cNvPr id="76859" name="Rectangle 192"/>
            <p:cNvSpPr>
              <a:spLocks noChangeArrowheads="1"/>
            </p:cNvSpPr>
            <p:nvPr/>
          </p:nvSpPr>
          <p:spPr bwMode="auto">
            <a:xfrm>
              <a:off x="3760178" y="3321447"/>
              <a:ext cx="91307" cy="1158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Times-Roman" charset="0"/>
                </a:rPr>
                <a:t>3 </a:t>
              </a:r>
              <a:endParaRPr lang="en-US" altLang="en-US" sz="5400"/>
            </a:p>
          </p:txBody>
        </p:sp>
        <p:sp>
          <p:nvSpPr>
            <p:cNvPr id="8385" name="Rectangle 193"/>
            <p:cNvSpPr>
              <a:spLocks noChangeArrowheads="1"/>
            </p:cNvSpPr>
            <p:nvPr/>
          </p:nvSpPr>
          <p:spPr bwMode="auto">
            <a:xfrm>
              <a:off x="3709833" y="3426115"/>
              <a:ext cx="117815" cy="149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en-US" sz="1800">
                  <a:solidFill>
                    <a:srgbClr val="000000"/>
                  </a:solidFill>
                  <a:latin typeface="Times-Roman" charset="0"/>
                </a:rPr>
                <a:t>p </a:t>
              </a:r>
              <a:endParaRPr lang="en-US" altLang="en-US" sz="5400"/>
            </a:p>
          </p:txBody>
        </p:sp>
        <p:sp>
          <p:nvSpPr>
            <p:cNvPr id="76861" name="Rectangle 194"/>
            <p:cNvSpPr>
              <a:spLocks noChangeArrowheads="1"/>
            </p:cNvSpPr>
            <p:nvPr/>
          </p:nvSpPr>
          <p:spPr bwMode="auto">
            <a:xfrm>
              <a:off x="3760178" y="3469085"/>
              <a:ext cx="91307" cy="1158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Times-Roman" charset="0"/>
                </a:rPr>
                <a:t>4 </a:t>
              </a:r>
              <a:endParaRPr lang="en-US" altLang="en-US" sz="5400"/>
            </a:p>
          </p:txBody>
        </p:sp>
        <p:sp>
          <p:nvSpPr>
            <p:cNvPr id="8387" name="Rectangle 195"/>
            <p:cNvSpPr>
              <a:spLocks noChangeArrowheads="1"/>
            </p:cNvSpPr>
            <p:nvPr/>
          </p:nvSpPr>
          <p:spPr bwMode="auto">
            <a:xfrm>
              <a:off x="3709833" y="3573810"/>
              <a:ext cx="117815" cy="149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en-US" sz="1800">
                  <a:solidFill>
                    <a:srgbClr val="000000"/>
                  </a:solidFill>
                  <a:latin typeface="Times-Roman" charset="0"/>
                </a:rPr>
                <a:t>p </a:t>
              </a:r>
              <a:endParaRPr lang="en-US" altLang="en-US" sz="5400"/>
            </a:p>
          </p:txBody>
        </p:sp>
        <p:sp>
          <p:nvSpPr>
            <p:cNvPr id="76863" name="Rectangle 196"/>
            <p:cNvSpPr>
              <a:spLocks noChangeArrowheads="1"/>
            </p:cNvSpPr>
            <p:nvPr/>
          </p:nvSpPr>
          <p:spPr bwMode="auto">
            <a:xfrm>
              <a:off x="3760178" y="3616722"/>
              <a:ext cx="91307" cy="1158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Times-Roman" charset="0"/>
                </a:rPr>
                <a:t>5 </a:t>
              </a:r>
              <a:endParaRPr lang="en-US" altLang="en-US" sz="5400"/>
            </a:p>
          </p:txBody>
        </p:sp>
        <p:sp>
          <p:nvSpPr>
            <p:cNvPr id="8389" name="Rectangle 197"/>
            <p:cNvSpPr>
              <a:spLocks noChangeArrowheads="1"/>
            </p:cNvSpPr>
            <p:nvPr/>
          </p:nvSpPr>
          <p:spPr bwMode="auto">
            <a:xfrm>
              <a:off x="3709833" y="3721506"/>
              <a:ext cx="117815" cy="149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en-US" sz="1800">
                  <a:solidFill>
                    <a:srgbClr val="000000"/>
                  </a:solidFill>
                  <a:latin typeface="Times-Roman" charset="0"/>
                </a:rPr>
                <a:t>p </a:t>
              </a:r>
              <a:endParaRPr lang="en-US" altLang="en-US" sz="5400"/>
            </a:p>
          </p:txBody>
        </p:sp>
        <p:sp>
          <p:nvSpPr>
            <p:cNvPr id="76865" name="Rectangle 198"/>
            <p:cNvSpPr>
              <a:spLocks noChangeArrowheads="1"/>
            </p:cNvSpPr>
            <p:nvPr/>
          </p:nvSpPr>
          <p:spPr bwMode="auto">
            <a:xfrm>
              <a:off x="3760178" y="3764360"/>
              <a:ext cx="91307" cy="1158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Times-Roman" charset="0"/>
                </a:rPr>
                <a:t>6 </a:t>
              </a:r>
              <a:endParaRPr lang="en-US" altLang="en-US" sz="5400"/>
            </a:p>
          </p:txBody>
        </p:sp>
        <p:sp>
          <p:nvSpPr>
            <p:cNvPr id="8391" name="Rectangle 199"/>
            <p:cNvSpPr>
              <a:spLocks noChangeArrowheads="1"/>
            </p:cNvSpPr>
            <p:nvPr/>
          </p:nvSpPr>
          <p:spPr bwMode="auto">
            <a:xfrm>
              <a:off x="3963371" y="3732446"/>
              <a:ext cx="117815" cy="149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en-US" sz="1800">
                  <a:solidFill>
                    <a:srgbClr val="000000"/>
                  </a:solidFill>
                  <a:latin typeface="Times-Roman" charset="0"/>
                </a:rPr>
                <a:t>1 </a:t>
              </a:r>
              <a:endParaRPr lang="en-US" altLang="en-US" sz="5400"/>
            </a:p>
          </p:txBody>
        </p:sp>
        <p:sp>
          <p:nvSpPr>
            <p:cNvPr id="8392" name="Rectangle 200"/>
            <p:cNvSpPr>
              <a:spLocks noChangeArrowheads="1"/>
            </p:cNvSpPr>
            <p:nvPr/>
          </p:nvSpPr>
          <p:spPr bwMode="auto">
            <a:xfrm>
              <a:off x="4065041" y="3732446"/>
              <a:ext cx="109960" cy="149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en-US" sz="1800">
                  <a:solidFill>
                    <a:srgbClr val="000000"/>
                  </a:solidFill>
                  <a:latin typeface="Times-Roman" charset="0"/>
                </a:rPr>
                <a:t>x </a:t>
              </a:r>
              <a:endParaRPr lang="en-US" altLang="en-US" sz="5400"/>
            </a:p>
          </p:txBody>
        </p:sp>
        <p:sp>
          <p:nvSpPr>
            <p:cNvPr id="8393" name="Rectangle 201"/>
            <p:cNvSpPr>
              <a:spLocks noChangeArrowheads="1"/>
            </p:cNvSpPr>
            <p:nvPr/>
          </p:nvSpPr>
          <p:spPr bwMode="auto">
            <a:xfrm>
              <a:off x="4157080" y="3732446"/>
              <a:ext cx="117815" cy="149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en-US" sz="1800">
                  <a:solidFill>
                    <a:srgbClr val="000000"/>
                  </a:solidFill>
                  <a:latin typeface="Times-Roman" charset="0"/>
                </a:rPr>
                <a:t>0 </a:t>
              </a:r>
              <a:endParaRPr lang="en-US" altLang="en-US" sz="5400"/>
            </a:p>
          </p:txBody>
        </p:sp>
        <p:sp>
          <p:nvSpPr>
            <p:cNvPr id="76869" name="Line 202"/>
            <p:cNvSpPr>
              <a:spLocks noChangeShapeType="1"/>
            </p:cNvSpPr>
            <p:nvPr/>
          </p:nvSpPr>
          <p:spPr bwMode="auto">
            <a:xfrm flipH="1">
              <a:off x="3886200" y="3030935"/>
              <a:ext cx="38100" cy="119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4400"/>
            </a:p>
          </p:txBody>
        </p:sp>
        <p:sp>
          <p:nvSpPr>
            <p:cNvPr id="76870" name="Line 203"/>
            <p:cNvSpPr>
              <a:spLocks noChangeShapeType="1"/>
            </p:cNvSpPr>
            <p:nvPr/>
          </p:nvSpPr>
          <p:spPr bwMode="auto">
            <a:xfrm flipH="1">
              <a:off x="3886200" y="3049985"/>
              <a:ext cx="38100" cy="119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4400"/>
            </a:p>
          </p:txBody>
        </p:sp>
        <p:sp>
          <p:nvSpPr>
            <p:cNvPr id="76871" name="Line 204"/>
            <p:cNvSpPr>
              <a:spLocks noChangeShapeType="1"/>
            </p:cNvSpPr>
            <p:nvPr/>
          </p:nvSpPr>
          <p:spPr bwMode="auto">
            <a:xfrm flipH="1">
              <a:off x="3886200" y="3183335"/>
              <a:ext cx="38100" cy="119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4400"/>
            </a:p>
          </p:txBody>
        </p:sp>
        <p:sp>
          <p:nvSpPr>
            <p:cNvPr id="76872" name="Line 205"/>
            <p:cNvSpPr>
              <a:spLocks noChangeShapeType="1"/>
            </p:cNvSpPr>
            <p:nvPr/>
          </p:nvSpPr>
          <p:spPr bwMode="auto">
            <a:xfrm flipH="1">
              <a:off x="3886200" y="3192860"/>
              <a:ext cx="38100" cy="119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4400"/>
            </a:p>
          </p:txBody>
        </p:sp>
        <p:sp>
          <p:nvSpPr>
            <p:cNvPr id="76873" name="Line 207"/>
            <p:cNvSpPr>
              <a:spLocks noChangeShapeType="1"/>
            </p:cNvSpPr>
            <p:nvPr/>
          </p:nvSpPr>
          <p:spPr bwMode="auto">
            <a:xfrm flipH="1">
              <a:off x="3886303" y="3325979"/>
              <a:ext cx="38115" cy="119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4400"/>
            </a:p>
          </p:txBody>
        </p:sp>
        <p:sp>
          <p:nvSpPr>
            <p:cNvPr id="76874" name="Line 208"/>
            <p:cNvSpPr>
              <a:spLocks noChangeShapeType="1"/>
            </p:cNvSpPr>
            <p:nvPr/>
          </p:nvSpPr>
          <p:spPr bwMode="auto">
            <a:xfrm flipH="1">
              <a:off x="3886303" y="3345034"/>
              <a:ext cx="38115" cy="119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4400"/>
            </a:p>
          </p:txBody>
        </p:sp>
        <p:sp>
          <p:nvSpPr>
            <p:cNvPr id="76875" name="Line 209"/>
            <p:cNvSpPr>
              <a:spLocks noChangeShapeType="1"/>
            </p:cNvSpPr>
            <p:nvPr/>
          </p:nvSpPr>
          <p:spPr bwMode="auto">
            <a:xfrm flipH="1">
              <a:off x="3886303" y="3478419"/>
              <a:ext cx="38115" cy="119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4400"/>
            </a:p>
          </p:txBody>
        </p:sp>
        <p:sp>
          <p:nvSpPr>
            <p:cNvPr id="76876" name="Line 210"/>
            <p:cNvSpPr>
              <a:spLocks noChangeShapeType="1"/>
            </p:cNvSpPr>
            <p:nvPr/>
          </p:nvSpPr>
          <p:spPr bwMode="auto">
            <a:xfrm flipH="1">
              <a:off x="3886303" y="3487946"/>
              <a:ext cx="38115" cy="119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4400"/>
            </a:p>
          </p:txBody>
        </p:sp>
        <p:sp>
          <p:nvSpPr>
            <p:cNvPr id="76877" name="Line 211"/>
            <p:cNvSpPr>
              <a:spLocks noChangeShapeType="1"/>
            </p:cNvSpPr>
            <p:nvPr/>
          </p:nvSpPr>
          <p:spPr bwMode="auto">
            <a:xfrm flipH="1">
              <a:off x="3886303" y="3621331"/>
              <a:ext cx="38115" cy="119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4400"/>
            </a:p>
          </p:txBody>
        </p:sp>
        <p:sp>
          <p:nvSpPr>
            <p:cNvPr id="76878" name="Line 212"/>
            <p:cNvSpPr>
              <a:spLocks noChangeShapeType="1"/>
            </p:cNvSpPr>
            <p:nvPr/>
          </p:nvSpPr>
          <p:spPr bwMode="auto">
            <a:xfrm flipH="1">
              <a:off x="3886303" y="3640386"/>
              <a:ext cx="38115" cy="119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4400"/>
            </a:p>
          </p:txBody>
        </p:sp>
        <p:sp>
          <p:nvSpPr>
            <p:cNvPr id="76879" name="Line 213"/>
            <p:cNvSpPr>
              <a:spLocks noChangeShapeType="1"/>
            </p:cNvSpPr>
            <p:nvPr/>
          </p:nvSpPr>
          <p:spPr bwMode="auto">
            <a:xfrm flipH="1">
              <a:off x="3886303" y="3773771"/>
              <a:ext cx="38115" cy="119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4400"/>
            </a:p>
          </p:txBody>
        </p:sp>
        <p:sp>
          <p:nvSpPr>
            <p:cNvPr id="76880" name="Line 214"/>
            <p:cNvSpPr>
              <a:spLocks noChangeShapeType="1"/>
            </p:cNvSpPr>
            <p:nvPr/>
          </p:nvSpPr>
          <p:spPr bwMode="auto">
            <a:xfrm flipH="1">
              <a:off x="3886303" y="3783298"/>
              <a:ext cx="38115" cy="119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4400"/>
            </a:p>
          </p:txBody>
        </p:sp>
        <p:sp>
          <p:nvSpPr>
            <p:cNvPr id="8407" name="Rectangle 215"/>
            <p:cNvSpPr>
              <a:spLocks noChangeArrowheads="1"/>
            </p:cNvSpPr>
            <p:nvPr/>
          </p:nvSpPr>
          <p:spPr bwMode="auto">
            <a:xfrm>
              <a:off x="4281852" y="3732446"/>
              <a:ext cx="109960" cy="149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en-US" sz="1800">
                  <a:solidFill>
                    <a:srgbClr val="000000"/>
                  </a:solidFill>
                  <a:latin typeface="Times-Roman" charset="0"/>
                </a:rPr>
                <a:t>x </a:t>
              </a:r>
              <a:endParaRPr lang="en-US" altLang="en-US" sz="5400"/>
            </a:p>
          </p:txBody>
        </p:sp>
        <p:sp>
          <p:nvSpPr>
            <p:cNvPr id="8408" name="Rectangle 216"/>
            <p:cNvSpPr>
              <a:spLocks noChangeArrowheads="1"/>
            </p:cNvSpPr>
            <p:nvPr/>
          </p:nvSpPr>
          <p:spPr bwMode="auto">
            <a:xfrm>
              <a:off x="3812736" y="2720459"/>
              <a:ext cx="408426" cy="149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en-US" sz="1800">
                  <a:solidFill>
                    <a:srgbClr val="000000"/>
                  </a:solidFill>
                  <a:latin typeface="Times-Roman" charset="0"/>
                </a:rPr>
                <a:t>Prime </a:t>
              </a:r>
              <a:endParaRPr lang="en-US" altLang="en-US" sz="5400"/>
            </a:p>
          </p:txBody>
        </p:sp>
        <p:sp>
          <p:nvSpPr>
            <p:cNvPr id="8409" name="Rectangle 217"/>
            <p:cNvSpPr>
              <a:spLocks noChangeArrowheads="1"/>
            </p:cNvSpPr>
            <p:nvPr/>
          </p:nvSpPr>
          <p:spPr bwMode="auto">
            <a:xfrm>
              <a:off x="3746915" y="2821111"/>
              <a:ext cx="596930" cy="149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en-US" sz="1800">
                  <a:solidFill>
                    <a:srgbClr val="000000"/>
                  </a:solidFill>
                  <a:latin typeface="Times-Roman" charset="0"/>
                </a:rPr>
                <a:t>implicant </a:t>
              </a:r>
              <a:endParaRPr lang="en-US" altLang="en-US" sz="5400"/>
            </a:p>
          </p:txBody>
        </p:sp>
        <p:sp>
          <p:nvSpPr>
            <p:cNvPr id="8410" name="Rectangle 218"/>
            <p:cNvSpPr>
              <a:spLocks noChangeArrowheads="1"/>
            </p:cNvSpPr>
            <p:nvPr/>
          </p:nvSpPr>
          <p:spPr bwMode="auto">
            <a:xfrm>
              <a:off x="4676819" y="2720459"/>
              <a:ext cx="549803" cy="149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en-US" sz="1800">
                  <a:solidFill>
                    <a:srgbClr val="000000"/>
                  </a:solidFill>
                  <a:latin typeface="Times-Roman" charset="0"/>
                </a:rPr>
                <a:t>Minterm </a:t>
              </a:r>
              <a:endParaRPr lang="en-US" altLang="en-US" sz="5400"/>
            </a:p>
          </p:txBody>
        </p:sp>
        <p:sp>
          <p:nvSpPr>
            <p:cNvPr id="8411" name="Rectangle 219"/>
            <p:cNvSpPr>
              <a:spLocks noChangeArrowheads="1"/>
            </p:cNvSpPr>
            <p:nvPr/>
          </p:nvSpPr>
          <p:spPr bwMode="auto">
            <a:xfrm>
              <a:off x="4489403" y="2821111"/>
              <a:ext cx="117815" cy="149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en-US" sz="1800">
                  <a:solidFill>
                    <a:srgbClr val="000000"/>
                  </a:solidFill>
                  <a:latin typeface="Times-Roman" charset="0"/>
                </a:rPr>
                <a:t>0 </a:t>
              </a:r>
              <a:endParaRPr lang="en-US" altLang="en-US" sz="5400"/>
            </a:p>
          </p:txBody>
        </p:sp>
        <p:sp>
          <p:nvSpPr>
            <p:cNvPr id="8412" name="Rectangle 220"/>
            <p:cNvSpPr>
              <a:spLocks noChangeArrowheads="1"/>
            </p:cNvSpPr>
            <p:nvPr/>
          </p:nvSpPr>
          <p:spPr bwMode="auto">
            <a:xfrm>
              <a:off x="4663565" y="2821111"/>
              <a:ext cx="117815" cy="149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en-US" sz="1800">
                  <a:solidFill>
                    <a:srgbClr val="000000"/>
                  </a:solidFill>
                  <a:latin typeface="Times-Roman" charset="0"/>
                </a:rPr>
                <a:t>2 </a:t>
              </a:r>
              <a:endParaRPr lang="en-US" altLang="en-US" sz="5400"/>
            </a:p>
          </p:txBody>
        </p:sp>
        <p:sp>
          <p:nvSpPr>
            <p:cNvPr id="8413" name="Rectangle 221"/>
            <p:cNvSpPr>
              <a:spLocks noChangeArrowheads="1"/>
            </p:cNvSpPr>
            <p:nvPr/>
          </p:nvSpPr>
          <p:spPr bwMode="auto">
            <a:xfrm>
              <a:off x="4835353" y="2821111"/>
              <a:ext cx="117815" cy="149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en-US" sz="1800">
                  <a:solidFill>
                    <a:srgbClr val="000000"/>
                  </a:solidFill>
                  <a:latin typeface="Times-Roman" charset="0"/>
                </a:rPr>
                <a:t>5 </a:t>
              </a:r>
              <a:endParaRPr lang="en-US" altLang="en-US" sz="5400"/>
            </a:p>
          </p:txBody>
        </p:sp>
        <p:sp>
          <p:nvSpPr>
            <p:cNvPr id="8414" name="Rectangle 222"/>
            <p:cNvSpPr>
              <a:spLocks noChangeArrowheads="1"/>
            </p:cNvSpPr>
            <p:nvPr/>
          </p:nvSpPr>
          <p:spPr bwMode="auto">
            <a:xfrm>
              <a:off x="5006553" y="2821111"/>
              <a:ext cx="117815" cy="149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en-US" sz="1800">
                  <a:solidFill>
                    <a:srgbClr val="000000"/>
                  </a:solidFill>
                  <a:latin typeface="Times-Roman" charset="0"/>
                </a:rPr>
                <a:t>6 </a:t>
              </a:r>
              <a:endParaRPr lang="en-US" altLang="en-US" sz="5400"/>
            </a:p>
          </p:txBody>
        </p:sp>
        <p:sp>
          <p:nvSpPr>
            <p:cNvPr id="8415" name="Rectangle 223"/>
            <p:cNvSpPr>
              <a:spLocks noChangeArrowheads="1"/>
            </p:cNvSpPr>
            <p:nvPr/>
          </p:nvSpPr>
          <p:spPr bwMode="auto">
            <a:xfrm>
              <a:off x="5176563" y="2821111"/>
              <a:ext cx="117815" cy="149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en-US" sz="1800">
                  <a:solidFill>
                    <a:srgbClr val="000000"/>
                  </a:solidFill>
                  <a:latin typeface="Times-Roman" charset="0"/>
                </a:rPr>
                <a:t>7 </a:t>
              </a:r>
              <a:endParaRPr lang="en-US" altLang="en-US" sz="5400"/>
            </a:p>
          </p:txBody>
        </p:sp>
        <p:sp>
          <p:nvSpPr>
            <p:cNvPr id="76890" name="Freeform 224"/>
            <p:cNvSpPr>
              <a:spLocks/>
            </p:cNvSpPr>
            <p:nvPr/>
          </p:nvSpPr>
          <p:spPr bwMode="auto">
            <a:xfrm>
              <a:off x="5353737" y="3745188"/>
              <a:ext cx="47644" cy="57165"/>
            </a:xfrm>
            <a:custGeom>
              <a:avLst/>
              <a:gdLst>
                <a:gd name="T0" fmla="*/ 2049089 w 120"/>
                <a:gd name="T1" fmla="*/ 0 h 144"/>
                <a:gd name="T2" fmla="*/ 788111 w 120"/>
                <a:gd name="T3" fmla="*/ 2521612 h 144"/>
                <a:gd name="T4" fmla="*/ 0 w 120"/>
                <a:gd name="T5" fmla="*/ 1260806 h 14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20" h="144">
                  <a:moveTo>
                    <a:pt x="120" y="0"/>
                  </a:moveTo>
                  <a:lnTo>
                    <a:pt x="48" y="144"/>
                  </a:lnTo>
                  <a:lnTo>
                    <a:pt x="0" y="72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 sz="4400"/>
            </a:p>
          </p:txBody>
        </p:sp>
        <p:sp>
          <p:nvSpPr>
            <p:cNvPr id="76891" name="Rectangle 225"/>
            <p:cNvSpPr>
              <a:spLocks noChangeArrowheads="1"/>
            </p:cNvSpPr>
            <p:nvPr/>
          </p:nvSpPr>
          <p:spPr bwMode="auto">
            <a:xfrm>
              <a:off x="3638555" y="2687638"/>
              <a:ext cx="1886700" cy="1371957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de-DE" sz="5400"/>
            </a:p>
          </p:txBody>
        </p:sp>
        <p:sp>
          <p:nvSpPr>
            <p:cNvPr id="76892" name="Line 226"/>
            <p:cNvSpPr>
              <a:spLocks noChangeShapeType="1"/>
            </p:cNvSpPr>
            <p:nvPr/>
          </p:nvSpPr>
          <p:spPr bwMode="auto">
            <a:xfrm flipV="1">
              <a:off x="4410387" y="2687638"/>
              <a:ext cx="1191" cy="137195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4400"/>
            </a:p>
          </p:txBody>
        </p:sp>
        <p:sp>
          <p:nvSpPr>
            <p:cNvPr id="76893" name="Line 227"/>
            <p:cNvSpPr>
              <a:spLocks noChangeShapeType="1"/>
            </p:cNvSpPr>
            <p:nvPr/>
          </p:nvSpPr>
          <p:spPr bwMode="auto">
            <a:xfrm flipH="1">
              <a:off x="3638555" y="2944880"/>
              <a:ext cx="1886700" cy="119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4400"/>
            </a:p>
          </p:txBody>
        </p:sp>
        <p:sp>
          <p:nvSpPr>
            <p:cNvPr id="8420" name="Rectangle 228"/>
            <p:cNvSpPr>
              <a:spLocks noChangeArrowheads="1"/>
            </p:cNvSpPr>
            <p:nvPr/>
          </p:nvSpPr>
          <p:spPr bwMode="auto">
            <a:xfrm>
              <a:off x="5348354" y="2821111"/>
              <a:ext cx="117815" cy="149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en-US" sz="1800">
                  <a:solidFill>
                    <a:srgbClr val="000000"/>
                  </a:solidFill>
                  <a:latin typeface="Times-Roman" charset="0"/>
                </a:rPr>
                <a:t>8 </a:t>
              </a:r>
              <a:endParaRPr lang="en-US" altLang="en-US" sz="5400"/>
            </a:p>
          </p:txBody>
        </p:sp>
        <p:sp>
          <p:nvSpPr>
            <p:cNvPr id="76895" name="Freeform 229"/>
            <p:cNvSpPr>
              <a:spLocks/>
            </p:cNvSpPr>
            <p:nvPr/>
          </p:nvSpPr>
          <p:spPr bwMode="auto">
            <a:xfrm>
              <a:off x="5182219" y="3888100"/>
              <a:ext cx="47644" cy="57165"/>
            </a:xfrm>
            <a:custGeom>
              <a:avLst/>
              <a:gdLst>
                <a:gd name="T0" fmla="*/ 2049089 w 120"/>
                <a:gd name="T1" fmla="*/ 0 h 144"/>
                <a:gd name="T2" fmla="*/ 788111 w 120"/>
                <a:gd name="T3" fmla="*/ 2521612 h 144"/>
                <a:gd name="T4" fmla="*/ 0 w 120"/>
                <a:gd name="T5" fmla="*/ 1260806 h 14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20" h="144">
                  <a:moveTo>
                    <a:pt x="120" y="0"/>
                  </a:moveTo>
                  <a:lnTo>
                    <a:pt x="48" y="144"/>
                  </a:lnTo>
                  <a:lnTo>
                    <a:pt x="0" y="72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 sz="4400"/>
            </a:p>
          </p:txBody>
        </p:sp>
        <p:sp>
          <p:nvSpPr>
            <p:cNvPr id="8422" name="Rectangle 230"/>
            <p:cNvSpPr>
              <a:spLocks noChangeArrowheads="1"/>
            </p:cNvSpPr>
            <p:nvPr/>
          </p:nvSpPr>
          <p:spPr bwMode="auto">
            <a:xfrm>
              <a:off x="3632275" y="4183191"/>
              <a:ext cx="1963582" cy="298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en-US" sz="1800" dirty="0" smtClean="0">
                  <a:solidFill>
                    <a:srgbClr val="000000"/>
                  </a:solidFill>
                  <a:latin typeface="Helvetica" panose="020B0604020202020204" pitchFamily="34" charset="0"/>
                </a:rPr>
                <a:t>After </a:t>
              </a:r>
              <a:r>
                <a:rPr lang="en-US" altLang="en-US" sz="1800" dirty="0">
                  <a:solidFill>
                    <a:srgbClr val="000000"/>
                  </a:solidFill>
                  <a:latin typeface="Helvetica" panose="020B0604020202020204" pitchFamily="34" charset="0"/>
                </a:rPr>
                <a:t>the removal of </a:t>
              </a:r>
              <a:r>
                <a:rPr lang="en-US" altLang="en-US" sz="1800" dirty="0" smtClean="0">
                  <a:solidFill>
                    <a:srgbClr val="000000"/>
                  </a:solidFill>
                  <a:latin typeface="Helvetica" panose="020B0604020202020204" pitchFamily="34" charset="0"/>
                </a:rPr>
                <a:t>dominating</a:t>
              </a:r>
            </a:p>
            <a:p>
              <a:pPr algn="ctr">
                <a:defRPr/>
              </a:pPr>
              <a:r>
                <a:rPr lang="en-US" altLang="en-US" sz="1800" dirty="0" smtClean="0">
                  <a:solidFill>
                    <a:srgbClr val="000000"/>
                  </a:solidFill>
                  <a:latin typeface="Helvetica" panose="020B0604020202020204" pitchFamily="34" charset="0"/>
                </a:rPr>
                <a:t>columns </a:t>
              </a:r>
              <a:r>
                <a:rPr lang="en-US" altLang="en-US" sz="1800" dirty="0">
                  <a:solidFill>
                    <a:srgbClr val="000000"/>
                  </a:solidFill>
                  <a:latin typeface="Helvetica" panose="020B0604020202020204" pitchFamily="34" charset="0"/>
                </a:rPr>
                <a:t>9 and 13 </a:t>
              </a:r>
              <a:endParaRPr lang="en-US" altLang="en-US" sz="5400" dirty="0"/>
            </a:p>
          </p:txBody>
        </p:sp>
        <p:sp>
          <p:nvSpPr>
            <p:cNvPr id="8423" name="Rectangle 231"/>
            <p:cNvSpPr>
              <a:spLocks noChangeArrowheads="1"/>
            </p:cNvSpPr>
            <p:nvPr/>
          </p:nvSpPr>
          <p:spPr bwMode="auto">
            <a:xfrm>
              <a:off x="3731158" y="3859355"/>
              <a:ext cx="117815" cy="149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en-US" sz="1800">
                  <a:solidFill>
                    <a:srgbClr val="000000"/>
                  </a:solidFill>
                  <a:latin typeface="Times-Roman" charset="0"/>
                </a:rPr>
                <a:t>p </a:t>
              </a:r>
              <a:endParaRPr lang="en-US" altLang="en-US" sz="5400"/>
            </a:p>
          </p:txBody>
        </p:sp>
        <p:sp>
          <p:nvSpPr>
            <p:cNvPr id="76898" name="Rectangle 232"/>
            <p:cNvSpPr>
              <a:spLocks noChangeArrowheads="1"/>
            </p:cNvSpPr>
            <p:nvPr/>
          </p:nvSpPr>
          <p:spPr bwMode="auto">
            <a:xfrm>
              <a:off x="3779308" y="3902392"/>
              <a:ext cx="91307" cy="1158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Times-Roman" charset="0"/>
                </a:rPr>
                <a:t>7 </a:t>
              </a:r>
              <a:endParaRPr lang="en-US" altLang="en-US" sz="5400"/>
            </a:p>
          </p:txBody>
        </p:sp>
        <p:sp>
          <p:nvSpPr>
            <p:cNvPr id="8425" name="Rectangle 233"/>
            <p:cNvSpPr>
              <a:spLocks noChangeArrowheads="1"/>
            </p:cNvSpPr>
            <p:nvPr/>
          </p:nvSpPr>
          <p:spPr bwMode="auto">
            <a:xfrm>
              <a:off x="3992179" y="3871389"/>
              <a:ext cx="109960" cy="149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en-US" sz="1800">
                  <a:solidFill>
                    <a:srgbClr val="000000"/>
                  </a:solidFill>
                  <a:latin typeface="Times-Roman" charset="0"/>
                </a:rPr>
                <a:t>x </a:t>
              </a:r>
              <a:endParaRPr lang="en-US" altLang="en-US" sz="5400"/>
            </a:p>
          </p:txBody>
        </p:sp>
        <p:sp>
          <p:nvSpPr>
            <p:cNvPr id="8426" name="Rectangle 234"/>
            <p:cNvSpPr>
              <a:spLocks noChangeArrowheads="1"/>
            </p:cNvSpPr>
            <p:nvPr/>
          </p:nvSpPr>
          <p:spPr bwMode="auto">
            <a:xfrm>
              <a:off x="4083032" y="3871389"/>
              <a:ext cx="117815" cy="149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en-US" sz="1800">
                  <a:solidFill>
                    <a:srgbClr val="000000"/>
                  </a:solidFill>
                  <a:latin typeface="Times-Roman" charset="0"/>
                </a:rPr>
                <a:t>1 </a:t>
              </a:r>
              <a:endParaRPr lang="en-US" altLang="en-US" sz="5400"/>
            </a:p>
          </p:txBody>
        </p:sp>
        <p:sp>
          <p:nvSpPr>
            <p:cNvPr id="8427" name="Rectangle 235"/>
            <p:cNvSpPr>
              <a:spLocks noChangeArrowheads="1"/>
            </p:cNvSpPr>
            <p:nvPr/>
          </p:nvSpPr>
          <p:spPr bwMode="auto">
            <a:xfrm>
              <a:off x="4184702" y="3871389"/>
              <a:ext cx="109960" cy="149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en-US" sz="1800">
                  <a:solidFill>
                    <a:srgbClr val="000000"/>
                  </a:solidFill>
                  <a:latin typeface="Times-Roman" charset="0"/>
                </a:rPr>
                <a:t>x </a:t>
              </a:r>
              <a:endParaRPr lang="en-US" altLang="en-US" sz="5400"/>
            </a:p>
          </p:txBody>
        </p:sp>
        <p:sp>
          <p:nvSpPr>
            <p:cNvPr id="76902" name="Line 236"/>
            <p:cNvSpPr>
              <a:spLocks noChangeShapeType="1"/>
            </p:cNvSpPr>
            <p:nvPr/>
          </p:nvSpPr>
          <p:spPr bwMode="auto">
            <a:xfrm flipH="1">
              <a:off x="3886303" y="3916683"/>
              <a:ext cx="38115" cy="119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4400"/>
            </a:p>
          </p:txBody>
        </p:sp>
        <p:sp>
          <p:nvSpPr>
            <p:cNvPr id="76903" name="Line 237"/>
            <p:cNvSpPr>
              <a:spLocks noChangeShapeType="1"/>
            </p:cNvSpPr>
            <p:nvPr/>
          </p:nvSpPr>
          <p:spPr bwMode="auto">
            <a:xfrm flipH="1">
              <a:off x="3886303" y="3926210"/>
              <a:ext cx="38115" cy="119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4400"/>
            </a:p>
          </p:txBody>
        </p:sp>
        <p:sp>
          <p:nvSpPr>
            <p:cNvPr id="76904" name="Freeform 238"/>
            <p:cNvSpPr>
              <a:spLocks/>
            </p:cNvSpPr>
            <p:nvPr/>
          </p:nvSpPr>
          <p:spPr bwMode="auto">
            <a:xfrm>
              <a:off x="4839182" y="3888100"/>
              <a:ext cx="47644" cy="57165"/>
            </a:xfrm>
            <a:custGeom>
              <a:avLst/>
              <a:gdLst>
                <a:gd name="T0" fmla="*/ 2049089 w 120"/>
                <a:gd name="T1" fmla="*/ 0 h 144"/>
                <a:gd name="T2" fmla="*/ 788111 w 120"/>
                <a:gd name="T3" fmla="*/ 2521612 h 144"/>
                <a:gd name="T4" fmla="*/ 0 w 120"/>
                <a:gd name="T5" fmla="*/ 1260806 h 14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20" h="144">
                  <a:moveTo>
                    <a:pt x="120" y="0"/>
                  </a:moveTo>
                  <a:lnTo>
                    <a:pt x="48" y="144"/>
                  </a:lnTo>
                  <a:lnTo>
                    <a:pt x="0" y="72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 sz="4400"/>
            </a:p>
          </p:txBody>
        </p:sp>
        <p:sp>
          <p:nvSpPr>
            <p:cNvPr id="8431" name="Rectangle 239"/>
            <p:cNvSpPr>
              <a:spLocks noChangeArrowheads="1"/>
            </p:cNvSpPr>
            <p:nvPr/>
          </p:nvSpPr>
          <p:spPr bwMode="auto">
            <a:xfrm>
              <a:off x="4274962" y="3871389"/>
              <a:ext cx="117815" cy="149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en-US" sz="1800">
                  <a:solidFill>
                    <a:srgbClr val="000000"/>
                  </a:solidFill>
                  <a:latin typeface="Times-Roman" charset="0"/>
                </a:rPr>
                <a:t>1 </a:t>
              </a:r>
              <a:endParaRPr lang="en-US" altLang="en-US" sz="5400"/>
            </a:p>
          </p:txBody>
        </p:sp>
      </p:grpSp>
      <p:sp>
        <p:nvSpPr>
          <p:cNvPr id="228" name="Oval 227"/>
          <p:cNvSpPr/>
          <p:nvPr/>
        </p:nvSpPr>
        <p:spPr bwMode="auto">
          <a:xfrm flipH="1">
            <a:off x="3233144" y="223126"/>
            <a:ext cx="711191" cy="2709478"/>
          </a:xfrm>
          <a:prstGeom prst="ellipse">
            <a:avLst/>
          </a:prstGeom>
          <a:solidFill>
            <a:schemeClr val="accent6">
              <a:lumMod val="75000"/>
              <a:alpha val="2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de-AT" sz="2000" dirty="0" err="1" smtClean="0">
              <a:latin typeface="+mn-lt"/>
              <a:cs typeface="+mn-cs"/>
            </a:endParaRPr>
          </a:p>
        </p:txBody>
      </p:sp>
      <p:sp>
        <p:nvSpPr>
          <p:cNvPr id="229" name="Rounded Rectangular Callout 228"/>
          <p:cNvSpPr/>
          <p:nvPr/>
        </p:nvSpPr>
        <p:spPr bwMode="auto">
          <a:xfrm>
            <a:off x="4227826" y="3194223"/>
            <a:ext cx="1425019" cy="1123712"/>
          </a:xfrm>
          <a:prstGeom prst="wedgeRoundRectCallout">
            <a:avLst>
              <a:gd name="adj1" fmla="val -52956"/>
              <a:gd name="adj2" fmla="val -101863"/>
              <a:gd name="adj3" fmla="val 16667"/>
            </a:avLst>
          </a:prstGeom>
          <a:solidFill>
            <a:srgbClr val="FFFF99"/>
          </a:solidFill>
          <a:ln w="254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square" rtlCol="0"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de-AT" sz="2000" dirty="0" smtClean="0">
                <a:solidFill>
                  <a:srgbClr val="FF0000"/>
                </a:solidFill>
                <a:latin typeface="+mn-lt"/>
                <a:cs typeface="+mn-cs"/>
              </a:rPr>
              <a:t>m13 </a:t>
            </a:r>
            <a:r>
              <a:rPr lang="de-AT" sz="2000" dirty="0" err="1" smtClean="0">
                <a:solidFill>
                  <a:srgbClr val="FF0000"/>
                </a:solidFill>
                <a:latin typeface="+mn-lt"/>
                <a:cs typeface="+mn-cs"/>
              </a:rPr>
              <a:t>dominates</a:t>
            </a:r>
            <a:r>
              <a:rPr lang="de-AT" sz="2000" dirty="0" smtClean="0">
                <a:solidFill>
                  <a:srgbClr val="FF0000"/>
                </a:solidFill>
                <a:latin typeface="+mn-lt"/>
                <a:cs typeface="+mn-cs"/>
              </a:rPr>
              <a:t> m5</a:t>
            </a:r>
            <a:endParaRPr lang="en-GB" sz="2000" dirty="0" err="1" smtClean="0">
              <a:solidFill>
                <a:srgbClr val="FF0000"/>
              </a:solidFill>
              <a:latin typeface="+mn-lt"/>
              <a:cs typeface="+mn-cs"/>
            </a:endParaRPr>
          </a:p>
        </p:txBody>
      </p:sp>
      <p:sp>
        <p:nvSpPr>
          <p:cNvPr id="230" name="Oval 229"/>
          <p:cNvSpPr/>
          <p:nvPr/>
        </p:nvSpPr>
        <p:spPr bwMode="auto">
          <a:xfrm flipH="1">
            <a:off x="2253266" y="358291"/>
            <a:ext cx="402547" cy="2709478"/>
          </a:xfrm>
          <a:prstGeom prst="ellipse">
            <a:avLst/>
          </a:prstGeom>
          <a:solidFill>
            <a:schemeClr val="accent6">
              <a:lumMod val="75000"/>
              <a:alpha val="2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de-AT" sz="2000" dirty="0" err="1" smtClean="0">
              <a:latin typeface="+mn-lt"/>
              <a:cs typeface="+mn-cs"/>
            </a:endParaRPr>
          </a:p>
        </p:txBody>
      </p:sp>
      <p:sp>
        <p:nvSpPr>
          <p:cNvPr id="231" name="Oval 230"/>
          <p:cNvSpPr/>
          <p:nvPr/>
        </p:nvSpPr>
        <p:spPr bwMode="auto">
          <a:xfrm flipH="1">
            <a:off x="3871303" y="272060"/>
            <a:ext cx="402547" cy="2709478"/>
          </a:xfrm>
          <a:prstGeom prst="ellipse">
            <a:avLst/>
          </a:prstGeom>
          <a:solidFill>
            <a:schemeClr val="accent6">
              <a:lumMod val="75000"/>
              <a:alpha val="2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de-AT" sz="2000" dirty="0" err="1" smtClean="0">
              <a:latin typeface="+mn-lt"/>
              <a:cs typeface="+mn-cs"/>
            </a:endParaRPr>
          </a:p>
        </p:txBody>
      </p:sp>
      <p:sp>
        <p:nvSpPr>
          <p:cNvPr id="234" name="Rounded Rectangular Callout 233"/>
          <p:cNvSpPr/>
          <p:nvPr/>
        </p:nvSpPr>
        <p:spPr bwMode="auto">
          <a:xfrm>
            <a:off x="4758227" y="186382"/>
            <a:ext cx="1425019" cy="1123712"/>
          </a:xfrm>
          <a:prstGeom prst="wedgeRoundRectCallout">
            <a:avLst>
              <a:gd name="adj1" fmla="val -126482"/>
              <a:gd name="adj2" fmla="val 104960"/>
              <a:gd name="adj3" fmla="val 16667"/>
            </a:avLst>
          </a:prstGeom>
          <a:solidFill>
            <a:srgbClr val="FFFF99"/>
          </a:solidFill>
          <a:ln w="254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square" rtlCol="0"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de-AT" sz="2000" dirty="0" smtClean="0">
                <a:solidFill>
                  <a:srgbClr val="FF0000"/>
                </a:solidFill>
                <a:latin typeface="+mn-lt"/>
                <a:cs typeface="+mn-cs"/>
              </a:rPr>
              <a:t>m9 </a:t>
            </a:r>
            <a:r>
              <a:rPr lang="de-AT" sz="2000" dirty="0" err="1" smtClean="0">
                <a:solidFill>
                  <a:srgbClr val="FF0000"/>
                </a:solidFill>
                <a:latin typeface="+mn-lt"/>
                <a:cs typeface="+mn-cs"/>
              </a:rPr>
              <a:t>dominates</a:t>
            </a:r>
            <a:r>
              <a:rPr lang="de-AT" sz="2000" dirty="0" smtClean="0">
                <a:solidFill>
                  <a:srgbClr val="FF0000"/>
                </a:solidFill>
                <a:latin typeface="+mn-lt"/>
                <a:cs typeface="+mn-cs"/>
              </a:rPr>
              <a:t> m8</a:t>
            </a:r>
            <a:endParaRPr lang="en-GB" sz="2000" dirty="0" err="1" smtClean="0">
              <a:solidFill>
                <a:srgbClr val="FF0000"/>
              </a:solidFill>
              <a:latin typeface="+mn-lt"/>
              <a:cs typeface="+mn-cs"/>
            </a:endParaRPr>
          </a:p>
        </p:txBody>
      </p:sp>
      <p:sp>
        <p:nvSpPr>
          <p:cNvPr id="235" name="Oval 234"/>
          <p:cNvSpPr/>
          <p:nvPr/>
        </p:nvSpPr>
        <p:spPr bwMode="auto">
          <a:xfrm flipH="1">
            <a:off x="4940334" y="1825179"/>
            <a:ext cx="3363503" cy="296484"/>
          </a:xfrm>
          <a:prstGeom prst="ellipse">
            <a:avLst/>
          </a:prstGeom>
          <a:solidFill>
            <a:schemeClr val="accent6">
              <a:lumMod val="75000"/>
              <a:alpha val="2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de-AT" sz="2000" dirty="0" err="1" smtClean="0">
              <a:latin typeface="+mn-lt"/>
              <a:cs typeface="+mn-cs"/>
            </a:endParaRPr>
          </a:p>
        </p:txBody>
      </p:sp>
      <p:sp>
        <p:nvSpPr>
          <p:cNvPr id="236" name="Oval 235"/>
          <p:cNvSpPr/>
          <p:nvPr/>
        </p:nvSpPr>
        <p:spPr bwMode="auto">
          <a:xfrm flipH="1">
            <a:off x="5065766" y="2111603"/>
            <a:ext cx="3363503" cy="296484"/>
          </a:xfrm>
          <a:prstGeom prst="ellipse">
            <a:avLst/>
          </a:prstGeom>
          <a:solidFill>
            <a:schemeClr val="accent6">
              <a:lumMod val="75000"/>
              <a:alpha val="2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de-AT" sz="2000" dirty="0" err="1" smtClean="0">
              <a:latin typeface="+mn-lt"/>
              <a:cs typeface="+mn-cs"/>
            </a:endParaRPr>
          </a:p>
        </p:txBody>
      </p:sp>
      <p:sp>
        <p:nvSpPr>
          <p:cNvPr id="237" name="Rounded Rectangular Callout 236"/>
          <p:cNvSpPr/>
          <p:nvPr/>
        </p:nvSpPr>
        <p:spPr bwMode="auto">
          <a:xfrm>
            <a:off x="7738278" y="47882"/>
            <a:ext cx="1425019" cy="1123712"/>
          </a:xfrm>
          <a:prstGeom prst="wedgeRoundRectCallout">
            <a:avLst>
              <a:gd name="adj1" fmla="val -126482"/>
              <a:gd name="adj2" fmla="val 104960"/>
              <a:gd name="adj3" fmla="val 16667"/>
            </a:avLst>
          </a:prstGeom>
          <a:solidFill>
            <a:srgbClr val="FFFF99"/>
          </a:solidFill>
          <a:ln w="254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square" rtlCol="0"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de-AT" sz="2000" dirty="0" smtClean="0">
                <a:solidFill>
                  <a:srgbClr val="FF0000"/>
                </a:solidFill>
                <a:latin typeface="+mn-lt"/>
                <a:cs typeface="+mn-cs"/>
              </a:rPr>
              <a:t>p7 </a:t>
            </a:r>
            <a:r>
              <a:rPr lang="de-AT" sz="2000" dirty="0" err="1" smtClean="0">
                <a:solidFill>
                  <a:srgbClr val="FF0000"/>
                </a:solidFill>
                <a:latin typeface="+mn-lt"/>
                <a:cs typeface="+mn-cs"/>
              </a:rPr>
              <a:t>dominates</a:t>
            </a:r>
            <a:r>
              <a:rPr lang="de-AT" sz="2000" dirty="0" smtClean="0">
                <a:solidFill>
                  <a:srgbClr val="FF0000"/>
                </a:solidFill>
                <a:latin typeface="+mn-lt"/>
                <a:cs typeface="+mn-cs"/>
              </a:rPr>
              <a:t> p5</a:t>
            </a:r>
            <a:endParaRPr lang="en-GB" sz="2000" dirty="0" err="1" smtClean="0">
              <a:solidFill>
                <a:srgbClr val="FF0000"/>
              </a:solidFill>
              <a:latin typeface="+mn-lt"/>
              <a:cs typeface="+mn-cs"/>
            </a:endParaRPr>
          </a:p>
        </p:txBody>
      </p:sp>
      <p:sp>
        <p:nvSpPr>
          <p:cNvPr id="238" name="Rounded Rectangular Callout 237"/>
          <p:cNvSpPr/>
          <p:nvPr/>
        </p:nvSpPr>
        <p:spPr bwMode="auto">
          <a:xfrm>
            <a:off x="7743752" y="2750105"/>
            <a:ext cx="1425019" cy="1123712"/>
          </a:xfrm>
          <a:prstGeom prst="wedgeRoundRectCallout">
            <a:avLst>
              <a:gd name="adj1" fmla="val -36246"/>
              <a:gd name="adj2" fmla="val -84063"/>
              <a:gd name="adj3" fmla="val 16667"/>
            </a:avLst>
          </a:prstGeom>
          <a:solidFill>
            <a:srgbClr val="FFFF99"/>
          </a:solidFill>
          <a:ln w="254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square" rtlCol="0"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de-AT" sz="2000" dirty="0" smtClean="0">
                <a:solidFill>
                  <a:srgbClr val="FF0000"/>
                </a:solidFill>
                <a:latin typeface="+mn-lt"/>
                <a:cs typeface="+mn-cs"/>
              </a:rPr>
              <a:t>p4 </a:t>
            </a:r>
            <a:r>
              <a:rPr lang="de-AT" sz="2000" dirty="0" err="1" smtClean="0">
                <a:solidFill>
                  <a:srgbClr val="FF0000"/>
                </a:solidFill>
                <a:latin typeface="+mn-lt"/>
                <a:cs typeface="+mn-cs"/>
              </a:rPr>
              <a:t>dominates</a:t>
            </a:r>
            <a:r>
              <a:rPr lang="de-AT" sz="2000" dirty="0" smtClean="0">
                <a:solidFill>
                  <a:srgbClr val="FF0000"/>
                </a:solidFill>
                <a:latin typeface="+mn-lt"/>
                <a:cs typeface="+mn-cs"/>
              </a:rPr>
              <a:t> p6</a:t>
            </a:r>
            <a:endParaRPr lang="en-GB" sz="2000" dirty="0" err="1" smtClean="0">
              <a:solidFill>
                <a:srgbClr val="FF0000"/>
              </a:solidFill>
              <a:latin typeface="+mn-lt"/>
              <a:cs typeface="+mn-cs"/>
            </a:endParaRPr>
          </a:p>
        </p:txBody>
      </p:sp>
      <p:sp>
        <p:nvSpPr>
          <p:cNvPr id="239" name="Oval 238"/>
          <p:cNvSpPr/>
          <p:nvPr/>
        </p:nvSpPr>
        <p:spPr bwMode="auto">
          <a:xfrm flipH="1">
            <a:off x="891683" y="5623477"/>
            <a:ext cx="2979620" cy="317673"/>
          </a:xfrm>
          <a:prstGeom prst="ellipse">
            <a:avLst/>
          </a:prstGeom>
          <a:solidFill>
            <a:srgbClr val="00B050">
              <a:alpha val="20000"/>
            </a:srgb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de-AT" sz="2000" dirty="0" err="1" smtClean="0">
              <a:latin typeface="+mn-lt"/>
              <a:cs typeface="+mn-cs"/>
            </a:endParaRPr>
          </a:p>
        </p:txBody>
      </p:sp>
      <p:sp>
        <p:nvSpPr>
          <p:cNvPr id="240" name="Oval 239"/>
          <p:cNvSpPr/>
          <p:nvPr/>
        </p:nvSpPr>
        <p:spPr bwMode="auto">
          <a:xfrm flipH="1">
            <a:off x="891682" y="5948225"/>
            <a:ext cx="3015965" cy="317673"/>
          </a:xfrm>
          <a:prstGeom prst="ellipse">
            <a:avLst/>
          </a:prstGeom>
          <a:solidFill>
            <a:srgbClr val="00B050">
              <a:alpha val="20000"/>
            </a:srgb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de-AT" sz="2000" dirty="0" err="1" smtClean="0">
              <a:latin typeface="+mn-lt"/>
              <a:cs typeface="+mn-cs"/>
            </a:endParaRPr>
          </a:p>
        </p:txBody>
      </p:sp>
      <p:sp>
        <p:nvSpPr>
          <p:cNvPr id="241" name="Oval 240"/>
          <p:cNvSpPr/>
          <p:nvPr/>
        </p:nvSpPr>
        <p:spPr bwMode="auto">
          <a:xfrm flipH="1">
            <a:off x="5753698" y="4833306"/>
            <a:ext cx="2188896" cy="296484"/>
          </a:xfrm>
          <a:prstGeom prst="ellipse">
            <a:avLst/>
          </a:prstGeom>
          <a:solidFill>
            <a:srgbClr val="00B050">
              <a:alpha val="20000"/>
            </a:srgb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de-AT" sz="2000" dirty="0" err="1" smtClean="0">
              <a:latin typeface="+mn-lt"/>
              <a:cs typeface="+mn-cs"/>
            </a:endParaRPr>
          </a:p>
        </p:txBody>
      </p:sp>
      <p:sp>
        <p:nvSpPr>
          <p:cNvPr id="242" name="Rounded Rectangular Callout 241"/>
          <p:cNvSpPr/>
          <p:nvPr/>
        </p:nvSpPr>
        <p:spPr bwMode="auto">
          <a:xfrm>
            <a:off x="236131" y="4034423"/>
            <a:ext cx="1425019" cy="1123712"/>
          </a:xfrm>
          <a:prstGeom prst="wedgeRoundRectCallout">
            <a:avLst>
              <a:gd name="adj1" fmla="val 58000"/>
              <a:gd name="adj2" fmla="val 93941"/>
              <a:gd name="adj3" fmla="val 16667"/>
            </a:avLst>
          </a:prstGeom>
          <a:solidFill>
            <a:srgbClr val="FFFF99"/>
          </a:solidFill>
          <a:ln w="254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square" rtlCol="0"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de-AT" sz="2000" dirty="0" smtClean="0">
                <a:solidFill>
                  <a:srgbClr val="FF0000"/>
                </a:solidFill>
                <a:latin typeface="+mn-lt"/>
                <a:cs typeface="+mn-cs"/>
              </a:rPr>
              <a:t>p4 </a:t>
            </a:r>
            <a:r>
              <a:rPr lang="de-AT" sz="2000" dirty="0" err="1" smtClean="0">
                <a:solidFill>
                  <a:srgbClr val="FF0000"/>
                </a:solidFill>
                <a:latin typeface="+mn-lt"/>
                <a:cs typeface="+mn-cs"/>
              </a:rPr>
              <a:t>and</a:t>
            </a:r>
            <a:r>
              <a:rPr lang="de-AT" sz="2000" dirty="0" smtClean="0">
                <a:solidFill>
                  <a:srgbClr val="FF0000"/>
                </a:solidFill>
                <a:latin typeface="+mn-lt"/>
                <a:cs typeface="+mn-cs"/>
              </a:rPr>
              <a:t> p7 </a:t>
            </a:r>
            <a:r>
              <a:rPr lang="de-AT" sz="2000" dirty="0" err="1" smtClean="0">
                <a:solidFill>
                  <a:srgbClr val="FF0000"/>
                </a:solidFill>
                <a:latin typeface="+mn-lt"/>
                <a:cs typeface="+mn-cs"/>
              </a:rPr>
              <a:t>are</a:t>
            </a:r>
            <a:r>
              <a:rPr lang="de-AT" sz="2000" dirty="0" smtClean="0">
                <a:solidFill>
                  <a:srgbClr val="FF0000"/>
                </a:solidFill>
                <a:latin typeface="+mn-lt"/>
                <a:cs typeface="+mn-cs"/>
              </a:rPr>
              <a:t> essential</a:t>
            </a:r>
            <a:endParaRPr lang="en-GB" sz="2000" dirty="0" err="1" smtClean="0">
              <a:solidFill>
                <a:srgbClr val="FF0000"/>
              </a:solidFill>
              <a:latin typeface="+mn-lt"/>
              <a:cs typeface="+mn-cs"/>
            </a:endParaRPr>
          </a:p>
        </p:txBody>
      </p:sp>
      <p:sp>
        <p:nvSpPr>
          <p:cNvPr id="243" name="Rounded Rectangular Callout 242"/>
          <p:cNvSpPr/>
          <p:nvPr/>
        </p:nvSpPr>
        <p:spPr bwMode="auto">
          <a:xfrm>
            <a:off x="3913638" y="4577093"/>
            <a:ext cx="1425019" cy="1123712"/>
          </a:xfrm>
          <a:prstGeom prst="wedgeRoundRectCallout">
            <a:avLst>
              <a:gd name="adj1" fmla="val 105457"/>
              <a:gd name="adj2" fmla="val -12861"/>
              <a:gd name="adj3" fmla="val 16667"/>
            </a:avLst>
          </a:prstGeom>
          <a:solidFill>
            <a:srgbClr val="FFFF99"/>
          </a:solidFill>
          <a:ln w="254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square" rtlCol="0"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de-AT" sz="2000" dirty="0" smtClean="0">
                <a:solidFill>
                  <a:srgbClr val="FF0000"/>
                </a:solidFill>
                <a:latin typeface="+mn-lt"/>
                <a:cs typeface="+mn-cs"/>
              </a:rPr>
              <a:t>p2 </a:t>
            </a:r>
            <a:r>
              <a:rPr lang="de-AT" sz="2000" dirty="0" err="1" smtClean="0">
                <a:solidFill>
                  <a:srgbClr val="FF0000"/>
                </a:solidFill>
                <a:latin typeface="+mn-lt"/>
                <a:cs typeface="+mn-cs"/>
              </a:rPr>
              <a:t>dominates</a:t>
            </a:r>
            <a:r>
              <a:rPr lang="de-AT" sz="2000" dirty="0" smtClean="0">
                <a:solidFill>
                  <a:srgbClr val="FF0000"/>
                </a:solidFill>
                <a:latin typeface="+mn-lt"/>
                <a:cs typeface="+mn-cs"/>
              </a:rPr>
              <a:t> p1 </a:t>
            </a:r>
            <a:r>
              <a:rPr lang="de-AT" sz="2000" dirty="0" err="1" smtClean="0">
                <a:solidFill>
                  <a:srgbClr val="FF0000"/>
                </a:solidFill>
                <a:latin typeface="+mn-lt"/>
                <a:cs typeface="+mn-cs"/>
              </a:rPr>
              <a:t>and</a:t>
            </a:r>
            <a:r>
              <a:rPr lang="de-AT" sz="2000" dirty="0" smtClean="0">
                <a:solidFill>
                  <a:srgbClr val="FF0000"/>
                </a:solidFill>
                <a:latin typeface="+mn-lt"/>
                <a:cs typeface="+mn-cs"/>
              </a:rPr>
              <a:t> p3</a:t>
            </a:r>
            <a:endParaRPr lang="en-GB" sz="2000" dirty="0" err="1" smtClean="0">
              <a:solidFill>
                <a:srgbClr val="FF0000"/>
              </a:solidFill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4355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8" grpId="0" animBg="1"/>
      <p:bldP spid="229" grpId="0" animBg="1"/>
      <p:bldP spid="230" grpId="0" animBg="1"/>
      <p:bldP spid="231" grpId="0" animBg="1"/>
      <p:bldP spid="234" grpId="0" animBg="1"/>
      <p:bldP spid="235" grpId="0" animBg="1"/>
      <p:bldP spid="236" grpId="0" animBg="1"/>
      <p:bldP spid="237" grpId="0" animBg="1"/>
      <p:bldP spid="238" grpId="0" animBg="1"/>
      <p:bldP spid="239" grpId="0" animBg="1"/>
      <p:bldP spid="240" grpId="0" animBg="1"/>
      <p:bldP spid="241" grpId="0" animBg="1"/>
      <p:bldP spid="242" grpId="0" animBg="1"/>
      <p:bldP spid="243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4294967295"/>
              </p:nvPr>
            </p:nvSpPr>
            <p:spPr>
              <a:xfrm>
                <a:off x="685800" y="1286540"/>
                <a:ext cx="7772400" cy="4809460"/>
              </a:xfrm>
              <a:prstGeom prst="rect">
                <a:avLst/>
              </a:prstGeom>
            </p:spPr>
            <p:txBody>
              <a:bodyPr/>
              <a:lstStyle/>
              <a:p>
                <a:pPr marL="0" indent="0">
                  <a:buNone/>
                </a:pPr>
                <a:r>
                  <a:rPr lang="de-AT" dirty="0" smtClean="0"/>
                  <a:t>Cover: C = {</a:t>
                </a:r>
                <a:r>
                  <a:rPr lang="de-AT" i="1" dirty="0" smtClean="0"/>
                  <a:t>p</a:t>
                </a:r>
                <a:r>
                  <a:rPr lang="de-AT" i="1" baseline="-25000" dirty="0" smtClean="0"/>
                  <a:t>2</a:t>
                </a:r>
                <a:r>
                  <a:rPr lang="de-AT" dirty="0" smtClean="0"/>
                  <a:t>, </a:t>
                </a:r>
                <a:r>
                  <a:rPr lang="de-AT" i="1" dirty="0" smtClean="0"/>
                  <a:t>p</a:t>
                </a:r>
                <a:r>
                  <a:rPr lang="de-AT" i="1" baseline="-25000" dirty="0" smtClean="0"/>
                  <a:t>4</a:t>
                </a:r>
                <a:r>
                  <a:rPr lang="de-AT" dirty="0" smtClean="0"/>
                  <a:t>,</a:t>
                </a:r>
                <a:r>
                  <a:rPr lang="de-AT" i="1" dirty="0" smtClean="0"/>
                  <a:t> p</a:t>
                </a:r>
                <a:r>
                  <a:rPr lang="de-AT" i="1" baseline="-25000" dirty="0" smtClean="0"/>
                  <a:t>7</a:t>
                </a:r>
                <a:r>
                  <a:rPr lang="de-AT" dirty="0" smtClean="0"/>
                  <a:t>} = {0x10, x00x, x1x1}</a:t>
                </a:r>
              </a:p>
              <a:p>
                <a:pPr marL="0" indent="0">
                  <a:buNone/>
                </a:pPr>
                <a:endParaRPr lang="de-AT" b="0" i="1" dirty="0" smtClean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de-AT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de-AT" b="0" i="1" smtClean="0">
                        <a:latin typeface="Cambria Math" panose="02040503050406030204" pitchFamily="18" charset="0"/>
                      </a:rPr>
                      <m:t>= </m:t>
                    </m:r>
                    <m:acc>
                      <m:accPr>
                        <m:chr m:val="̅"/>
                        <m:ctrlPr>
                          <a:rPr lang="de-AT" b="0" i="1" smtClean="0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de-AT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AT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AT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sSub>
                      <m:sSubPr>
                        <m:ctrlPr>
                          <a:rPr lang="de-AT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A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AT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acc>
                      <m:accPr>
                        <m:chr m:val="̅"/>
                        <m:ctrlPr>
                          <a:rPr lang="de-AT" b="0" i="1" smtClean="0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de-AT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AT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AT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e>
                    </m:acc>
                    <m:r>
                      <a:rPr lang="de-AT" b="0" i="1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̅"/>
                        <m:ctrlPr>
                          <a:rPr lang="de-AT" b="0" i="1" smtClean="0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de-AT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AT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AT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</m:oMath>
                </a14:m>
                <a:r>
                  <a:rPr lang="en-GB" dirty="0" smtClean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de-AT" b="0" i="1" smtClean="0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de-AT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AT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AT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acc>
                    <m:r>
                      <a:rPr lang="de-AT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AT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A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AT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de-AT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A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AT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GB" dirty="0" smtClean="0"/>
              </a:p>
              <a:p>
                <a:pPr marL="0" indent="0" algn="ctr">
                  <a:buNone/>
                </a:pPr>
                <a:endParaRPr lang="de-AT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286540"/>
                <a:ext cx="7772400" cy="4809460"/>
              </a:xfrm>
              <a:blipFill rotWithShape="0">
                <a:blip r:embed="rId2"/>
                <a:stretch>
                  <a:fillRect l="-2039" t="-177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3953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3788" y="304799"/>
            <a:ext cx="2930857" cy="673292"/>
          </a:xfrm>
        </p:spPr>
        <p:txBody>
          <a:bodyPr/>
          <a:lstStyle/>
          <a:p>
            <a:r>
              <a:rPr lang="de-AT" dirty="0" err="1" smtClean="0"/>
              <a:t>Example</a:t>
            </a:r>
            <a:r>
              <a:rPr lang="de-AT" dirty="0" smtClean="0"/>
              <a:t> 10</a:t>
            </a:r>
            <a:endParaRPr lang="en-GB" sz="1800" dirty="0"/>
          </a:p>
        </p:txBody>
      </p:sp>
      <p:graphicFrame>
        <p:nvGraphicFramePr>
          <p:cNvPr id="5" name="Inhaltsplatzhalter 4"/>
          <p:cNvGraphicFramePr>
            <a:graphicFrameLocks noGrp="1"/>
          </p:cNvGraphicFramePr>
          <p:nvPr>
            <p:ph idx="4294967295"/>
            <p:extLst/>
          </p:nvPr>
        </p:nvGraphicFramePr>
        <p:xfrm>
          <a:off x="4763388" y="345742"/>
          <a:ext cx="4332378" cy="6304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2063"/>
                <a:gridCol w="722063"/>
                <a:gridCol w="722063"/>
                <a:gridCol w="722063"/>
                <a:gridCol w="722063"/>
                <a:gridCol w="722063"/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600" dirty="0" smtClean="0"/>
                        <a:t>x</a:t>
                      </a:r>
                      <a:r>
                        <a:rPr lang="de-AT" sz="1600" baseline="-25000" dirty="0" smtClean="0"/>
                        <a:t>1</a:t>
                      </a:r>
                      <a:endParaRPr lang="en-GB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600" dirty="0" smtClean="0"/>
                        <a:t>x</a:t>
                      </a:r>
                      <a:r>
                        <a:rPr lang="de-AT" sz="1600" baseline="-25000" dirty="0" smtClean="0"/>
                        <a:t>2</a:t>
                      </a:r>
                      <a:endParaRPr lang="en-GB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600" dirty="0" smtClean="0"/>
                        <a:t>x</a:t>
                      </a:r>
                      <a:r>
                        <a:rPr lang="de-AT" sz="1600" baseline="-25000" dirty="0" smtClean="0"/>
                        <a:t>3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600" dirty="0" smtClean="0"/>
                        <a:t>x</a:t>
                      </a:r>
                      <a:r>
                        <a:rPr lang="de-AT" sz="1600" baseline="-25000" dirty="0" smtClean="0"/>
                        <a:t>4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600" dirty="0" smtClean="0"/>
                        <a:t>f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sz="1600" dirty="0" smtClean="0"/>
                        <a:t>0</a:t>
                      </a:r>
                      <a:endParaRPr lang="en-GB" sz="16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600" dirty="0" smtClean="0"/>
                        <a:t>0</a:t>
                      </a:r>
                      <a:endParaRPr lang="en-GB" sz="16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600" dirty="0" smtClean="0"/>
                        <a:t>0</a:t>
                      </a:r>
                      <a:endParaRPr lang="en-GB" sz="16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600" dirty="0" smtClean="0"/>
                        <a:t>0</a:t>
                      </a:r>
                      <a:endParaRPr lang="en-GB" sz="16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600" dirty="0" smtClean="0"/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600" dirty="0" smtClean="0"/>
                        <a:t>m0</a:t>
                      </a:r>
                      <a:endParaRPr lang="en-GB" sz="16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sz="1600" dirty="0" smtClean="0"/>
                        <a:t>0</a:t>
                      </a:r>
                      <a:endParaRPr lang="en-GB" sz="1600" dirty="0"/>
                    </a:p>
                  </a:txBody>
                  <a:tcPr>
                    <a:solidFill>
                      <a:srgbClr val="60E2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600" dirty="0" smtClean="0"/>
                        <a:t>0</a:t>
                      </a:r>
                      <a:endParaRPr lang="en-GB" sz="1600" dirty="0"/>
                    </a:p>
                  </a:txBody>
                  <a:tcPr>
                    <a:solidFill>
                      <a:srgbClr val="60E2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600" dirty="0" smtClean="0"/>
                        <a:t>0</a:t>
                      </a:r>
                      <a:endParaRPr lang="en-GB" sz="1600" dirty="0"/>
                    </a:p>
                  </a:txBody>
                  <a:tcPr>
                    <a:solidFill>
                      <a:srgbClr val="60E2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600" dirty="0" smtClean="0"/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rgbClr val="60E2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600" dirty="0" smtClean="0"/>
                        <a:t>d</a:t>
                      </a:r>
                      <a:endParaRPr lang="en-GB" sz="1600" dirty="0"/>
                    </a:p>
                  </a:txBody>
                  <a:tcPr>
                    <a:solidFill>
                      <a:srgbClr val="60E2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600" dirty="0" smtClean="0"/>
                        <a:t>m1</a:t>
                      </a:r>
                      <a:endParaRPr lang="en-GB" sz="1600" dirty="0"/>
                    </a:p>
                  </a:txBody>
                  <a:tcPr>
                    <a:solidFill>
                      <a:srgbClr val="60E28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sz="1600" dirty="0" smtClean="0"/>
                        <a:t>0</a:t>
                      </a:r>
                      <a:endParaRPr lang="en-GB" sz="1600" dirty="0"/>
                    </a:p>
                  </a:txBody>
                  <a:tcPr>
                    <a:solidFill>
                      <a:srgbClr val="60E2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600" dirty="0" smtClean="0"/>
                        <a:t>0</a:t>
                      </a:r>
                      <a:endParaRPr lang="en-GB" sz="1600" dirty="0"/>
                    </a:p>
                  </a:txBody>
                  <a:tcPr>
                    <a:solidFill>
                      <a:srgbClr val="60E2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600" dirty="0" smtClean="0"/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rgbClr val="60E2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600" dirty="0" smtClean="0"/>
                        <a:t>0</a:t>
                      </a:r>
                      <a:endParaRPr lang="en-GB" sz="1600" dirty="0"/>
                    </a:p>
                  </a:txBody>
                  <a:tcPr>
                    <a:solidFill>
                      <a:srgbClr val="60E2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600" dirty="0" smtClean="0"/>
                        <a:t>d</a:t>
                      </a:r>
                      <a:endParaRPr lang="en-GB" sz="1600" dirty="0"/>
                    </a:p>
                  </a:txBody>
                  <a:tcPr>
                    <a:solidFill>
                      <a:srgbClr val="60E2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600" dirty="0" smtClean="0"/>
                        <a:t>m2</a:t>
                      </a:r>
                      <a:endParaRPr lang="en-GB" sz="1600" dirty="0"/>
                    </a:p>
                  </a:txBody>
                  <a:tcPr>
                    <a:solidFill>
                      <a:srgbClr val="60E28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sz="1600" dirty="0" smtClean="0"/>
                        <a:t>0</a:t>
                      </a:r>
                      <a:endParaRPr lang="en-GB" sz="16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600" dirty="0" smtClean="0"/>
                        <a:t>0</a:t>
                      </a:r>
                      <a:endParaRPr lang="en-GB" sz="16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600" dirty="0" smtClean="0"/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600" dirty="0" smtClean="0"/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600" dirty="0" smtClean="0"/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600" dirty="0" smtClean="0"/>
                        <a:t>m3</a:t>
                      </a:r>
                      <a:endParaRPr lang="en-GB" sz="16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sz="1600" dirty="0" smtClean="0"/>
                        <a:t>0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600" dirty="0" smtClean="0"/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600" dirty="0" smtClean="0"/>
                        <a:t>0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600" dirty="0" smtClean="0"/>
                        <a:t>0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600" dirty="0" smtClean="0"/>
                        <a:t>0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600" dirty="0" smtClean="0"/>
                        <a:t>m4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sz="1600" dirty="0" smtClean="0"/>
                        <a:t>0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600" dirty="0" smtClean="0"/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600" dirty="0" smtClean="0"/>
                        <a:t>0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600" dirty="0" smtClean="0"/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600" dirty="0" smtClean="0"/>
                        <a:t>0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600" dirty="0" smtClean="0"/>
                        <a:t>m5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sz="1600" dirty="0" smtClean="0"/>
                        <a:t>0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600" dirty="0" smtClean="0"/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600" dirty="0" smtClean="0"/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600" dirty="0" smtClean="0"/>
                        <a:t>0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600" dirty="0" smtClean="0"/>
                        <a:t>0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600" dirty="0" smtClean="0"/>
                        <a:t>m6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sz="1600" dirty="0" smtClean="0"/>
                        <a:t>0</a:t>
                      </a:r>
                      <a:endParaRPr lang="en-GB" sz="1600" dirty="0"/>
                    </a:p>
                  </a:txBody>
                  <a:tcPr>
                    <a:solidFill>
                      <a:srgbClr val="60E2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600" dirty="0" smtClean="0"/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rgbClr val="60E2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600" dirty="0" smtClean="0"/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rgbClr val="60E2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600" dirty="0" smtClean="0"/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rgbClr val="60E2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600" dirty="0" smtClean="0"/>
                        <a:t>d</a:t>
                      </a:r>
                      <a:endParaRPr lang="en-GB" sz="1600" dirty="0"/>
                    </a:p>
                  </a:txBody>
                  <a:tcPr>
                    <a:solidFill>
                      <a:srgbClr val="60E2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600" dirty="0" smtClean="0"/>
                        <a:t>m7</a:t>
                      </a:r>
                      <a:endParaRPr lang="en-GB" sz="1600" dirty="0"/>
                    </a:p>
                  </a:txBody>
                  <a:tcPr>
                    <a:solidFill>
                      <a:srgbClr val="60E28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sz="1600" dirty="0" smtClean="0"/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rgbClr val="60E2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600" dirty="0" smtClean="0"/>
                        <a:t>0</a:t>
                      </a:r>
                      <a:endParaRPr lang="en-GB" sz="1600" dirty="0"/>
                    </a:p>
                  </a:txBody>
                  <a:tcPr>
                    <a:solidFill>
                      <a:srgbClr val="60E2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600" dirty="0" smtClean="0"/>
                        <a:t>0</a:t>
                      </a:r>
                      <a:endParaRPr lang="en-GB" sz="1600" dirty="0"/>
                    </a:p>
                  </a:txBody>
                  <a:tcPr>
                    <a:solidFill>
                      <a:srgbClr val="60E2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600" dirty="0" smtClean="0"/>
                        <a:t>0</a:t>
                      </a:r>
                      <a:endParaRPr lang="en-GB" sz="1600" dirty="0"/>
                    </a:p>
                  </a:txBody>
                  <a:tcPr>
                    <a:solidFill>
                      <a:srgbClr val="60E2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600" dirty="0" smtClean="0"/>
                        <a:t>d</a:t>
                      </a:r>
                      <a:endParaRPr lang="en-GB" sz="1600" dirty="0"/>
                    </a:p>
                  </a:txBody>
                  <a:tcPr>
                    <a:solidFill>
                      <a:srgbClr val="60E2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600" dirty="0" smtClean="0"/>
                        <a:t>m8</a:t>
                      </a:r>
                      <a:endParaRPr lang="en-GB" sz="1600" dirty="0"/>
                    </a:p>
                  </a:txBody>
                  <a:tcPr>
                    <a:solidFill>
                      <a:srgbClr val="60E28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sz="1600" dirty="0" smtClean="0"/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600" dirty="0" smtClean="0"/>
                        <a:t>0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600" dirty="0" smtClean="0"/>
                        <a:t>0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600" dirty="0" smtClean="0"/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600" dirty="0" smtClean="0"/>
                        <a:t>0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600" dirty="0" smtClean="0"/>
                        <a:t>m9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sz="1600" dirty="0" smtClean="0"/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600" dirty="0" smtClean="0"/>
                        <a:t>0</a:t>
                      </a:r>
                      <a:endParaRPr lang="en-GB" sz="16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600" dirty="0" smtClean="0"/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600" dirty="0" smtClean="0"/>
                        <a:t>0</a:t>
                      </a:r>
                      <a:endParaRPr lang="en-GB" sz="16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600" dirty="0" smtClean="0"/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600" dirty="0" smtClean="0"/>
                        <a:t>m10</a:t>
                      </a:r>
                      <a:endParaRPr lang="en-GB" sz="16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sz="1600" dirty="0" smtClean="0"/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rgbClr val="60E2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600" dirty="0" smtClean="0"/>
                        <a:t>0</a:t>
                      </a:r>
                      <a:endParaRPr lang="en-GB" sz="1600" dirty="0"/>
                    </a:p>
                  </a:txBody>
                  <a:tcPr>
                    <a:solidFill>
                      <a:srgbClr val="60E2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600" dirty="0" smtClean="0"/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rgbClr val="60E2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600" dirty="0" smtClean="0"/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rgbClr val="60E2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600" dirty="0" smtClean="0"/>
                        <a:t>d</a:t>
                      </a:r>
                      <a:endParaRPr lang="en-GB" sz="1600" dirty="0"/>
                    </a:p>
                  </a:txBody>
                  <a:tcPr>
                    <a:solidFill>
                      <a:srgbClr val="60E2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600" dirty="0" smtClean="0"/>
                        <a:t>m11</a:t>
                      </a:r>
                      <a:endParaRPr lang="en-GB" sz="1600" dirty="0"/>
                    </a:p>
                  </a:txBody>
                  <a:tcPr>
                    <a:solidFill>
                      <a:srgbClr val="60E28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sz="1600" dirty="0" smtClean="0"/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600" dirty="0" smtClean="0"/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600" dirty="0" smtClean="0"/>
                        <a:t>0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600" dirty="0" smtClean="0"/>
                        <a:t>0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600" dirty="0" smtClean="0"/>
                        <a:t>0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600" dirty="0" smtClean="0"/>
                        <a:t>m12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sz="1600" dirty="0" smtClean="0"/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600" dirty="0" smtClean="0"/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600" dirty="0" smtClean="0"/>
                        <a:t>0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600" dirty="0" smtClean="0"/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600" dirty="0" smtClean="0"/>
                        <a:t>0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600" dirty="0" smtClean="0"/>
                        <a:t>m13</a:t>
                      </a:r>
                      <a:endParaRPr lang="en-GB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sz="1600" dirty="0" smtClean="0"/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rgbClr val="60E2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600" dirty="0" smtClean="0"/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rgbClr val="60E2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600" dirty="0" smtClean="0"/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rgbClr val="60E2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600" dirty="0" smtClean="0"/>
                        <a:t>0</a:t>
                      </a:r>
                      <a:endParaRPr lang="en-GB" sz="1600" dirty="0"/>
                    </a:p>
                  </a:txBody>
                  <a:tcPr>
                    <a:solidFill>
                      <a:srgbClr val="60E2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600" dirty="0" smtClean="0"/>
                        <a:t>d</a:t>
                      </a:r>
                      <a:endParaRPr lang="en-GB" sz="1600" dirty="0"/>
                    </a:p>
                  </a:txBody>
                  <a:tcPr>
                    <a:solidFill>
                      <a:srgbClr val="60E2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600" dirty="0" smtClean="0"/>
                        <a:t>m14</a:t>
                      </a:r>
                      <a:endParaRPr lang="en-GB" sz="1600" dirty="0"/>
                    </a:p>
                  </a:txBody>
                  <a:tcPr>
                    <a:solidFill>
                      <a:srgbClr val="60E28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sz="1600" dirty="0" smtClean="0"/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600" dirty="0" smtClean="0"/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600" dirty="0" smtClean="0"/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600" dirty="0" smtClean="0"/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600" dirty="0" smtClean="0"/>
                        <a:t>1</a:t>
                      </a:r>
                      <a:endParaRPr lang="en-GB" sz="16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600" dirty="0" smtClean="0"/>
                        <a:t>m15</a:t>
                      </a:r>
                      <a:endParaRPr lang="en-GB" sz="16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itel 1"/>
              <p:cNvSpPr txBox="1">
                <a:spLocks/>
              </p:cNvSpPr>
              <p:nvPr/>
            </p:nvSpPr>
            <p:spPr bwMode="auto">
              <a:xfrm>
                <a:off x="0" y="1899683"/>
                <a:ext cx="4763388" cy="193867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 kern="120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5pPr>
                <a:lvl6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6pPr>
                <a:lvl7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7pPr>
                <a:lvl8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8pPr>
                <a:lvl9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de-AT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de-AT" sz="2000" b="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de-AT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d>
                            <m:dPr>
                              <m:ctrlPr>
                                <a:rPr lang="de-AT" sz="20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de-AT" sz="2000" b="0" i="1" smtClean="0">
                                  <a:latin typeface="Cambria Math" panose="02040503050406030204" pitchFamily="18" charset="0"/>
                                </a:rPr>
                                <m:t>0,3,10,15</m:t>
                              </m:r>
                            </m:e>
                          </m:d>
                          <m:r>
                            <a:rPr lang="de-AT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de-AT" sz="20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de-AT" sz="2000" b="0" i="1" smtClean="0">
                              <a:latin typeface="Cambria Math" panose="02040503050406030204" pitchFamily="18" charset="0"/>
                            </a:rPr>
                            <m:t>(1,2,7,8,11,14)</m:t>
                          </m:r>
                        </m:e>
                      </m:nary>
                    </m:oMath>
                  </m:oMathPara>
                </a14:m>
                <a:endParaRPr lang="en-GB" sz="2000" i="0" dirty="0" smtClean="0"/>
              </a:p>
              <a:p>
                <a:pPr algn="l"/>
                <a:endParaRPr lang="de-AT" sz="2000" i="0" dirty="0"/>
              </a:p>
              <a:p>
                <a:pPr algn="l"/>
                <a:r>
                  <a:rPr lang="de-AT" sz="2000" i="0" dirty="0" smtClean="0"/>
                  <a:t>Prime </a:t>
                </a:r>
                <a:r>
                  <a:rPr lang="de-AT" sz="2000" i="0" dirty="0" err="1" smtClean="0"/>
                  <a:t>implicants</a:t>
                </a:r>
                <a:r>
                  <a:rPr lang="de-AT" sz="2000" i="0" dirty="0" smtClean="0"/>
                  <a:t> </a:t>
                </a:r>
              </a:p>
              <a:p>
                <a:pPr algn="l"/>
                <a:r>
                  <a:rPr lang="de-AT" sz="2000" i="0" dirty="0" smtClean="0"/>
                  <a:t>P = {00xx, x0x0, x01x, xx11, 1x1x} </a:t>
                </a:r>
              </a:p>
              <a:p>
                <a:pPr algn="l"/>
                <a:r>
                  <a:rPr lang="de-AT" sz="2000" i="0" dirty="0"/>
                  <a:t> </a:t>
                </a:r>
                <a:r>
                  <a:rPr lang="de-AT" sz="2000" i="0" dirty="0" smtClean="0"/>
                  <a:t>  = {</a:t>
                </a:r>
                <a:r>
                  <a:rPr lang="de-AT" sz="2000" dirty="0" smtClean="0"/>
                  <a:t>p</a:t>
                </a:r>
                <a:r>
                  <a:rPr lang="de-AT" sz="2000" baseline="-25000" dirty="0" smtClean="0"/>
                  <a:t>1</a:t>
                </a:r>
                <a:r>
                  <a:rPr lang="de-AT" sz="2000" i="0" dirty="0" smtClean="0"/>
                  <a:t>, </a:t>
                </a:r>
                <a:r>
                  <a:rPr lang="de-AT" sz="2000" dirty="0" smtClean="0"/>
                  <a:t>p</a:t>
                </a:r>
                <a:r>
                  <a:rPr lang="de-AT" sz="2000" baseline="-25000" dirty="0"/>
                  <a:t>2</a:t>
                </a:r>
                <a:r>
                  <a:rPr lang="de-AT" sz="2000" i="0" dirty="0" smtClean="0"/>
                  <a:t>,</a:t>
                </a:r>
                <a:r>
                  <a:rPr lang="en-GB" sz="2000" i="0" dirty="0" smtClean="0"/>
                  <a:t> </a:t>
                </a:r>
                <a:r>
                  <a:rPr lang="de-AT" sz="2000" dirty="0" smtClean="0"/>
                  <a:t>p</a:t>
                </a:r>
                <a:r>
                  <a:rPr lang="de-AT" sz="2000" baseline="-25000" dirty="0"/>
                  <a:t>3</a:t>
                </a:r>
                <a:r>
                  <a:rPr lang="de-AT" sz="2000" i="0" dirty="0" smtClean="0"/>
                  <a:t>,</a:t>
                </a:r>
                <a:r>
                  <a:rPr lang="en-GB" sz="2000" i="0" dirty="0" smtClean="0"/>
                  <a:t> </a:t>
                </a:r>
                <a:r>
                  <a:rPr lang="de-AT" sz="2000" dirty="0" smtClean="0"/>
                  <a:t>p</a:t>
                </a:r>
                <a:r>
                  <a:rPr lang="de-AT" sz="2000" baseline="-25000" dirty="0"/>
                  <a:t>4</a:t>
                </a:r>
                <a:r>
                  <a:rPr lang="de-AT" sz="2000" i="0" dirty="0" smtClean="0"/>
                  <a:t>,</a:t>
                </a:r>
                <a:r>
                  <a:rPr lang="en-GB" sz="2000" i="0" dirty="0" smtClean="0"/>
                  <a:t> </a:t>
                </a:r>
                <a:r>
                  <a:rPr lang="de-AT" sz="2000" dirty="0" smtClean="0"/>
                  <a:t>p</a:t>
                </a:r>
                <a:r>
                  <a:rPr lang="de-AT" sz="2000" baseline="-25000" dirty="0"/>
                  <a:t>5</a:t>
                </a:r>
                <a:r>
                  <a:rPr lang="de-AT" sz="2000" i="0" dirty="0" smtClean="0"/>
                  <a:t>}</a:t>
                </a:r>
              </a:p>
              <a:p>
                <a:pPr algn="l"/>
                <a:endParaRPr lang="en-GB" sz="2000" i="0" dirty="0" smtClean="0"/>
              </a:p>
            </p:txBody>
          </p:sp>
        </mc:Choice>
        <mc:Fallback xmlns="">
          <p:sp>
            <p:nvSpPr>
              <p:cNvPr id="6" name="Titel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0" y="1899683"/>
                <a:ext cx="4763388" cy="1938670"/>
              </a:xfrm>
              <a:prstGeom prst="rect">
                <a:avLst/>
              </a:prstGeom>
              <a:blipFill rotWithShape="0">
                <a:blip r:embed="rId2"/>
                <a:stretch>
                  <a:fillRect l="-1280" t="-3774" b="-62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8116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/>
          <p:cNvSpPr txBox="1"/>
          <p:nvPr/>
        </p:nvSpPr>
        <p:spPr>
          <a:xfrm>
            <a:off x="683568" y="3933056"/>
            <a:ext cx="272619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smtClean="0"/>
              <a:t>Initial </a:t>
            </a:r>
            <a:r>
              <a:rPr lang="de-AT" dirty="0" err="1" smtClean="0"/>
              <a:t>implicant</a:t>
            </a:r>
            <a:r>
              <a:rPr lang="de-AT" dirty="0" smtClean="0"/>
              <a:t> </a:t>
            </a:r>
            <a:r>
              <a:rPr lang="de-AT" dirty="0" err="1" smtClean="0"/>
              <a:t>cover</a:t>
            </a:r>
            <a:r>
              <a:rPr lang="de-AT" dirty="0" smtClean="0"/>
              <a:t> </a:t>
            </a:r>
            <a:r>
              <a:rPr lang="de-AT" dirty="0" err="1" smtClean="0"/>
              <a:t>table</a:t>
            </a:r>
            <a:endParaRPr lang="de-AT" dirty="0" smtClean="0"/>
          </a:p>
          <a:p>
            <a:endParaRPr lang="de-AT" dirty="0" smtClean="0"/>
          </a:p>
          <a:p>
            <a:r>
              <a:rPr lang="de-AT" dirty="0" err="1" smtClean="0"/>
              <a:t>No</a:t>
            </a:r>
            <a:r>
              <a:rPr lang="de-AT" dirty="0" smtClean="0"/>
              <a:t> essential primes;</a:t>
            </a:r>
          </a:p>
          <a:p>
            <a:r>
              <a:rPr lang="de-AT" dirty="0" err="1" smtClean="0"/>
              <a:t>No</a:t>
            </a:r>
            <a:r>
              <a:rPr lang="de-AT" dirty="0" smtClean="0"/>
              <a:t> </a:t>
            </a:r>
            <a:r>
              <a:rPr lang="de-AT" dirty="0" err="1" smtClean="0"/>
              <a:t>dominating</a:t>
            </a:r>
            <a:r>
              <a:rPr lang="de-AT" dirty="0" smtClean="0"/>
              <a:t> </a:t>
            </a:r>
            <a:r>
              <a:rPr lang="de-AT" dirty="0" err="1" smtClean="0"/>
              <a:t>rows</a:t>
            </a:r>
            <a:r>
              <a:rPr lang="de-AT" dirty="0" smtClean="0"/>
              <a:t>;</a:t>
            </a:r>
          </a:p>
          <a:p>
            <a:r>
              <a:rPr lang="de-AT" dirty="0" err="1" smtClean="0"/>
              <a:t>No</a:t>
            </a:r>
            <a:r>
              <a:rPr lang="de-AT" dirty="0" smtClean="0"/>
              <a:t> </a:t>
            </a:r>
            <a:r>
              <a:rPr lang="de-AT" dirty="0" err="1" smtClean="0"/>
              <a:t>dominating</a:t>
            </a:r>
            <a:r>
              <a:rPr lang="de-AT" dirty="0" smtClean="0"/>
              <a:t> </a:t>
            </a:r>
            <a:r>
              <a:rPr lang="de-AT" dirty="0" err="1" smtClean="0"/>
              <a:t>columns</a:t>
            </a:r>
            <a:r>
              <a:rPr lang="de-AT" dirty="0" smtClean="0"/>
              <a:t>;</a:t>
            </a:r>
            <a:endParaRPr lang="en-GB" dirty="0"/>
          </a:p>
        </p:txBody>
      </p:sp>
      <p:sp>
        <p:nvSpPr>
          <p:cNvPr id="10" name="Textfeld 9"/>
          <p:cNvSpPr txBox="1"/>
          <p:nvPr/>
        </p:nvSpPr>
        <p:spPr>
          <a:xfrm>
            <a:off x="5451346" y="116632"/>
            <a:ext cx="25074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err="1" smtClean="0"/>
              <a:t>Branching</a:t>
            </a:r>
            <a:r>
              <a:rPr lang="de-AT" dirty="0" smtClean="0"/>
              <a:t> </a:t>
            </a:r>
            <a:r>
              <a:rPr lang="de-AT" dirty="0" err="1" smtClean="0"/>
              <a:t>with</a:t>
            </a:r>
            <a:r>
              <a:rPr lang="de-AT" dirty="0" smtClean="0"/>
              <a:t> P</a:t>
            </a:r>
            <a:r>
              <a:rPr lang="de-AT" baseline="-25000" dirty="0" smtClean="0"/>
              <a:t>3</a:t>
            </a:r>
            <a:endParaRPr lang="en-GB" baseline="-25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461644"/>
            <a:ext cx="3168352" cy="2679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3717032"/>
            <a:ext cx="3672408" cy="2480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feld 6"/>
          <p:cNvSpPr txBox="1"/>
          <p:nvPr/>
        </p:nvSpPr>
        <p:spPr>
          <a:xfrm>
            <a:off x="5940152" y="3140968"/>
            <a:ext cx="1855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smtClean="0"/>
              <a:t>After </a:t>
            </a:r>
            <a:r>
              <a:rPr lang="de-AT" dirty="0" err="1" smtClean="0">
                <a:solidFill>
                  <a:srgbClr val="FF0000"/>
                </a:solidFill>
              </a:rPr>
              <a:t>including</a:t>
            </a:r>
            <a:r>
              <a:rPr lang="de-AT" dirty="0" smtClean="0"/>
              <a:t>  </a:t>
            </a:r>
            <a:r>
              <a:rPr lang="de-AT" i="1" dirty="0" smtClean="0"/>
              <a:t>p</a:t>
            </a:r>
            <a:r>
              <a:rPr lang="de-AT" baseline="-25000" dirty="0" smtClean="0"/>
              <a:t>3</a:t>
            </a:r>
            <a:endParaRPr lang="en-GB" baseline="-25000" dirty="0"/>
          </a:p>
        </p:txBody>
      </p:sp>
      <p:sp>
        <p:nvSpPr>
          <p:cNvPr id="15" name="Textfeld 6"/>
          <p:cNvSpPr txBox="1"/>
          <p:nvPr/>
        </p:nvSpPr>
        <p:spPr>
          <a:xfrm>
            <a:off x="6060424" y="6236215"/>
            <a:ext cx="1898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smtClean="0"/>
              <a:t>After </a:t>
            </a:r>
            <a:r>
              <a:rPr lang="de-AT" dirty="0" err="1" smtClean="0">
                <a:solidFill>
                  <a:srgbClr val="FF0000"/>
                </a:solidFill>
              </a:rPr>
              <a:t>excluding</a:t>
            </a:r>
            <a:r>
              <a:rPr lang="de-AT" dirty="0" smtClean="0">
                <a:solidFill>
                  <a:srgbClr val="FF0000"/>
                </a:solidFill>
              </a:rPr>
              <a:t>  </a:t>
            </a:r>
            <a:r>
              <a:rPr lang="de-AT" i="1" dirty="0" smtClean="0"/>
              <a:t>p</a:t>
            </a:r>
            <a:r>
              <a:rPr lang="de-AT" baseline="-25000" dirty="0" smtClean="0"/>
              <a:t>3</a:t>
            </a:r>
            <a:endParaRPr lang="en-GB" baseline="-25000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836712"/>
            <a:ext cx="4432615" cy="2980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1917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4" grpId="0"/>
      <p:bldP spid="15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4294967295"/>
          </p:nvPr>
        </p:nvSpPr>
        <p:spPr>
          <a:xfrm>
            <a:off x="685800" y="445168"/>
            <a:ext cx="7772400" cy="5650832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de-AT" dirty="0" smtClean="0"/>
              <a:t>Alternatives:</a:t>
            </a:r>
          </a:p>
          <a:p>
            <a:r>
              <a:rPr lang="de-AT" i="1" dirty="0" smtClean="0"/>
              <a:t>A</a:t>
            </a:r>
            <a:r>
              <a:rPr lang="de-AT" i="1" baseline="-25000" dirty="0" smtClean="0"/>
              <a:t>1</a:t>
            </a:r>
            <a:r>
              <a:rPr lang="de-AT" dirty="0" smtClean="0"/>
              <a:t> = {</a:t>
            </a:r>
            <a:r>
              <a:rPr lang="de-AT" i="1" dirty="0" smtClean="0"/>
              <a:t>P</a:t>
            </a:r>
            <a:r>
              <a:rPr lang="de-AT" baseline="-25000" dirty="0" smtClean="0"/>
              <a:t>1</a:t>
            </a:r>
            <a:r>
              <a:rPr lang="de-AT" dirty="0" smtClean="0"/>
              <a:t>, </a:t>
            </a:r>
            <a:r>
              <a:rPr lang="de-AT" i="1" dirty="0" smtClean="0"/>
              <a:t>P</a:t>
            </a:r>
            <a:r>
              <a:rPr lang="de-AT" baseline="-25000" dirty="0" smtClean="0"/>
              <a:t>3</a:t>
            </a:r>
            <a:r>
              <a:rPr lang="de-AT" dirty="0" smtClean="0"/>
              <a:t>, </a:t>
            </a:r>
            <a:r>
              <a:rPr lang="de-AT" i="1" dirty="0" smtClean="0"/>
              <a:t>P</a:t>
            </a:r>
            <a:r>
              <a:rPr lang="de-AT" baseline="-25000" dirty="0" smtClean="0"/>
              <a:t>4</a:t>
            </a:r>
            <a:r>
              <a:rPr lang="de-AT" dirty="0" smtClean="0"/>
              <a:t>} ; </a:t>
            </a:r>
            <a:r>
              <a:rPr lang="de-AT" dirty="0" err="1" smtClean="0"/>
              <a:t>cost</a:t>
            </a:r>
            <a:r>
              <a:rPr lang="de-AT" dirty="0" smtClean="0"/>
              <a:t> = 3+3+3+4 = 13</a:t>
            </a:r>
          </a:p>
          <a:p>
            <a:r>
              <a:rPr lang="de-AT" i="1" dirty="0" smtClean="0"/>
              <a:t>A</a:t>
            </a:r>
            <a:r>
              <a:rPr lang="de-AT" i="1" baseline="-25000" dirty="0" smtClean="0"/>
              <a:t>2 </a:t>
            </a:r>
            <a:r>
              <a:rPr lang="de-AT" dirty="0" smtClean="0"/>
              <a:t>= </a:t>
            </a:r>
            <a:r>
              <a:rPr lang="de-AT" dirty="0"/>
              <a:t>{</a:t>
            </a:r>
            <a:r>
              <a:rPr lang="de-AT" i="1" dirty="0"/>
              <a:t>P</a:t>
            </a:r>
            <a:r>
              <a:rPr lang="de-AT" baseline="-25000" dirty="0"/>
              <a:t>1</a:t>
            </a:r>
            <a:r>
              <a:rPr lang="de-AT" dirty="0"/>
              <a:t>, </a:t>
            </a:r>
            <a:r>
              <a:rPr lang="de-AT" i="1" dirty="0"/>
              <a:t>P</a:t>
            </a:r>
            <a:r>
              <a:rPr lang="de-AT" baseline="-25000" dirty="0"/>
              <a:t>3</a:t>
            </a:r>
            <a:r>
              <a:rPr lang="de-AT" dirty="0"/>
              <a:t>, </a:t>
            </a:r>
            <a:r>
              <a:rPr lang="de-AT" i="1" dirty="0" smtClean="0"/>
              <a:t>P</a:t>
            </a:r>
            <a:r>
              <a:rPr lang="de-AT" baseline="-25000" dirty="0" smtClean="0"/>
              <a:t>5</a:t>
            </a:r>
            <a:r>
              <a:rPr lang="de-AT" dirty="0"/>
              <a:t>} ; </a:t>
            </a:r>
            <a:r>
              <a:rPr lang="de-AT" dirty="0" err="1"/>
              <a:t>cost</a:t>
            </a:r>
            <a:r>
              <a:rPr lang="de-AT" dirty="0"/>
              <a:t> = </a:t>
            </a:r>
            <a:r>
              <a:rPr lang="de-AT" dirty="0" smtClean="0"/>
              <a:t>3+3+3+4 = 13</a:t>
            </a:r>
          </a:p>
          <a:p>
            <a:r>
              <a:rPr lang="de-AT" i="1" dirty="0" smtClean="0"/>
              <a:t>A</a:t>
            </a:r>
            <a:r>
              <a:rPr lang="de-AT" i="1" baseline="-25000" dirty="0" smtClean="0"/>
              <a:t>3 </a:t>
            </a:r>
            <a:r>
              <a:rPr lang="de-AT" dirty="0" smtClean="0"/>
              <a:t>= </a:t>
            </a:r>
            <a:r>
              <a:rPr lang="de-AT" dirty="0"/>
              <a:t>{</a:t>
            </a:r>
            <a:r>
              <a:rPr lang="de-AT" i="1" dirty="0" smtClean="0"/>
              <a:t>P</a:t>
            </a:r>
            <a:r>
              <a:rPr lang="de-AT" baseline="-25000" dirty="0" smtClean="0"/>
              <a:t>2</a:t>
            </a:r>
            <a:r>
              <a:rPr lang="de-AT" dirty="0" smtClean="0"/>
              <a:t>, </a:t>
            </a:r>
            <a:r>
              <a:rPr lang="de-AT" i="1" dirty="0"/>
              <a:t>P</a:t>
            </a:r>
            <a:r>
              <a:rPr lang="de-AT" baseline="-25000" dirty="0"/>
              <a:t>3</a:t>
            </a:r>
            <a:r>
              <a:rPr lang="de-AT" dirty="0"/>
              <a:t>, </a:t>
            </a:r>
            <a:r>
              <a:rPr lang="de-AT" i="1" dirty="0"/>
              <a:t>P</a:t>
            </a:r>
            <a:r>
              <a:rPr lang="de-AT" baseline="-25000" dirty="0"/>
              <a:t>4</a:t>
            </a:r>
            <a:r>
              <a:rPr lang="de-AT" dirty="0"/>
              <a:t>} ; </a:t>
            </a:r>
            <a:r>
              <a:rPr lang="de-AT" dirty="0" err="1"/>
              <a:t>cost</a:t>
            </a:r>
            <a:r>
              <a:rPr lang="de-AT" dirty="0"/>
              <a:t> = </a:t>
            </a:r>
            <a:r>
              <a:rPr lang="de-AT" dirty="0" smtClean="0"/>
              <a:t>3+3+3+4 = 13</a:t>
            </a:r>
            <a:endParaRPr lang="de-AT" dirty="0"/>
          </a:p>
          <a:p>
            <a:r>
              <a:rPr lang="de-AT" i="1" dirty="0" smtClean="0"/>
              <a:t>A</a:t>
            </a:r>
            <a:r>
              <a:rPr lang="de-AT" i="1" baseline="-25000" dirty="0" smtClean="0"/>
              <a:t>4 </a:t>
            </a:r>
            <a:r>
              <a:rPr lang="de-AT" dirty="0" smtClean="0"/>
              <a:t>= </a:t>
            </a:r>
            <a:r>
              <a:rPr lang="de-AT" dirty="0"/>
              <a:t>{</a:t>
            </a:r>
            <a:r>
              <a:rPr lang="de-AT" i="1" dirty="0" smtClean="0"/>
              <a:t>P</a:t>
            </a:r>
            <a:r>
              <a:rPr lang="de-AT" baseline="-25000" dirty="0" smtClean="0"/>
              <a:t>2</a:t>
            </a:r>
            <a:r>
              <a:rPr lang="de-AT" dirty="0" smtClean="0"/>
              <a:t>, </a:t>
            </a:r>
            <a:r>
              <a:rPr lang="de-AT" i="1" dirty="0"/>
              <a:t>P</a:t>
            </a:r>
            <a:r>
              <a:rPr lang="de-AT" baseline="-25000" dirty="0"/>
              <a:t>3</a:t>
            </a:r>
            <a:r>
              <a:rPr lang="de-AT" dirty="0"/>
              <a:t>, </a:t>
            </a:r>
            <a:r>
              <a:rPr lang="de-AT" i="1" dirty="0" smtClean="0"/>
              <a:t>P</a:t>
            </a:r>
            <a:r>
              <a:rPr lang="de-AT" baseline="-25000" dirty="0" smtClean="0"/>
              <a:t>5</a:t>
            </a:r>
            <a:r>
              <a:rPr lang="de-AT" dirty="0"/>
              <a:t>} ; </a:t>
            </a:r>
            <a:r>
              <a:rPr lang="de-AT" dirty="0" err="1"/>
              <a:t>cost</a:t>
            </a:r>
            <a:r>
              <a:rPr lang="de-AT" dirty="0"/>
              <a:t> = </a:t>
            </a:r>
            <a:r>
              <a:rPr lang="de-AT" dirty="0" smtClean="0"/>
              <a:t>3+3+3+4 = 13</a:t>
            </a:r>
            <a:endParaRPr lang="de-AT" dirty="0"/>
          </a:p>
          <a:p>
            <a:r>
              <a:rPr lang="de-AT" i="1" dirty="0" smtClean="0"/>
              <a:t>A</a:t>
            </a:r>
            <a:r>
              <a:rPr lang="de-AT" i="1" baseline="-25000" dirty="0" smtClean="0"/>
              <a:t>5 </a:t>
            </a:r>
            <a:r>
              <a:rPr lang="de-AT" dirty="0" smtClean="0"/>
              <a:t>= </a:t>
            </a:r>
            <a:r>
              <a:rPr lang="de-AT" dirty="0"/>
              <a:t>{</a:t>
            </a:r>
            <a:r>
              <a:rPr lang="de-AT" i="1" dirty="0"/>
              <a:t>P</a:t>
            </a:r>
            <a:r>
              <a:rPr lang="de-AT" baseline="-25000" dirty="0"/>
              <a:t>1</a:t>
            </a:r>
            <a:r>
              <a:rPr lang="de-AT" dirty="0"/>
              <a:t>, </a:t>
            </a:r>
            <a:r>
              <a:rPr lang="de-AT" i="1" dirty="0" smtClean="0"/>
              <a:t>P</a:t>
            </a:r>
            <a:r>
              <a:rPr lang="de-AT" baseline="-25000" dirty="0" smtClean="0"/>
              <a:t>5</a:t>
            </a:r>
            <a:r>
              <a:rPr lang="de-AT" dirty="0"/>
              <a:t>} </a:t>
            </a:r>
            <a:r>
              <a:rPr lang="de-AT" dirty="0" smtClean="0"/>
              <a:t>      ; </a:t>
            </a:r>
            <a:r>
              <a:rPr lang="de-AT" dirty="0" err="1"/>
              <a:t>cost</a:t>
            </a:r>
            <a:r>
              <a:rPr lang="de-AT" dirty="0"/>
              <a:t> = </a:t>
            </a:r>
            <a:r>
              <a:rPr lang="de-AT" dirty="0" smtClean="0"/>
              <a:t>3+3+3 = </a:t>
            </a:r>
            <a:r>
              <a:rPr lang="de-AT" dirty="0"/>
              <a:t>9</a:t>
            </a:r>
            <a:endParaRPr lang="de-AT" dirty="0" smtClean="0"/>
          </a:p>
          <a:p>
            <a:r>
              <a:rPr lang="de-AT" i="1" dirty="0" smtClean="0"/>
              <a:t>A</a:t>
            </a:r>
            <a:r>
              <a:rPr lang="de-AT" i="1" baseline="-25000" dirty="0" smtClean="0"/>
              <a:t>6 </a:t>
            </a:r>
            <a:r>
              <a:rPr lang="de-AT" dirty="0" smtClean="0"/>
              <a:t>= </a:t>
            </a:r>
            <a:r>
              <a:rPr lang="de-AT" dirty="0"/>
              <a:t>{</a:t>
            </a:r>
            <a:r>
              <a:rPr lang="de-AT" i="1" dirty="0" smtClean="0"/>
              <a:t>P</a:t>
            </a:r>
            <a:r>
              <a:rPr lang="de-AT" baseline="-25000" dirty="0" smtClean="0"/>
              <a:t>2</a:t>
            </a:r>
            <a:r>
              <a:rPr lang="de-AT" dirty="0" smtClean="0"/>
              <a:t>, </a:t>
            </a:r>
            <a:r>
              <a:rPr lang="de-AT" i="1" dirty="0" smtClean="0"/>
              <a:t>P</a:t>
            </a:r>
            <a:r>
              <a:rPr lang="de-AT" baseline="-25000" dirty="0" smtClean="0"/>
              <a:t>4</a:t>
            </a:r>
            <a:r>
              <a:rPr lang="de-AT" dirty="0"/>
              <a:t>} </a:t>
            </a:r>
            <a:r>
              <a:rPr lang="de-AT" dirty="0" smtClean="0"/>
              <a:t>      ; </a:t>
            </a:r>
            <a:r>
              <a:rPr lang="de-AT" dirty="0" err="1"/>
              <a:t>cost</a:t>
            </a:r>
            <a:r>
              <a:rPr lang="de-AT" dirty="0"/>
              <a:t> = </a:t>
            </a:r>
            <a:r>
              <a:rPr lang="de-AT" dirty="0" smtClean="0"/>
              <a:t>3+3+3 = </a:t>
            </a:r>
            <a:r>
              <a:rPr lang="de-AT" dirty="0"/>
              <a:t>9</a:t>
            </a:r>
            <a:endParaRPr lang="de-AT" dirty="0" smtClean="0"/>
          </a:p>
          <a:p>
            <a:pPr marL="0" indent="0">
              <a:buNone/>
            </a:pPr>
            <a:endParaRPr lang="de-AT" dirty="0"/>
          </a:p>
          <a:p>
            <a:pPr marL="0" indent="0">
              <a:buNone/>
            </a:pPr>
            <a:r>
              <a:rPr lang="de-AT" dirty="0" err="1" smtClean="0"/>
              <a:t>We</a:t>
            </a:r>
            <a:r>
              <a:rPr lang="de-AT" dirty="0" smtClean="0"/>
              <a:t> </a:t>
            </a:r>
            <a:r>
              <a:rPr lang="de-AT" dirty="0" err="1" smtClean="0"/>
              <a:t>choose</a:t>
            </a:r>
            <a:r>
              <a:rPr lang="de-AT" dirty="0" smtClean="0"/>
              <a:t> </a:t>
            </a:r>
            <a:r>
              <a:rPr lang="de-AT" dirty="0" err="1" smtClean="0"/>
              <a:t>the</a:t>
            </a:r>
            <a:r>
              <a:rPr lang="de-AT" dirty="0" smtClean="0"/>
              <a:t> </a:t>
            </a:r>
            <a:r>
              <a:rPr lang="de-AT" dirty="0" err="1" smtClean="0"/>
              <a:t>cover</a:t>
            </a:r>
            <a:r>
              <a:rPr lang="de-AT" dirty="0" smtClean="0"/>
              <a:t> </a:t>
            </a:r>
            <a:r>
              <a:rPr lang="de-AT" dirty="0" err="1" smtClean="0"/>
              <a:t>with</a:t>
            </a:r>
            <a:r>
              <a:rPr lang="de-AT" dirty="0" smtClean="0"/>
              <a:t> minimal </a:t>
            </a:r>
            <a:r>
              <a:rPr lang="de-AT" dirty="0" err="1" smtClean="0"/>
              <a:t>cost</a:t>
            </a:r>
            <a:endParaRPr lang="de-AT" dirty="0"/>
          </a:p>
          <a:p>
            <a:endParaRPr lang="de-AT" dirty="0"/>
          </a:p>
          <a:p>
            <a:endParaRPr lang="de-AT" dirty="0" smtClean="0"/>
          </a:p>
        </p:txBody>
      </p:sp>
    </p:spTree>
    <p:extLst>
      <p:ext uri="{BB962C8B-B14F-4D97-AF65-F5344CB8AC3E}">
        <p14:creationId xmlns:p14="http://schemas.microsoft.com/office/powerpoint/2010/main" val="3470751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itel 1"/>
          <p:cNvSpPr>
            <a:spLocks noGrp="1"/>
          </p:cNvSpPr>
          <p:nvPr>
            <p:ph type="title"/>
          </p:nvPr>
        </p:nvSpPr>
        <p:spPr>
          <a:xfrm>
            <a:off x="685800" y="-314325"/>
            <a:ext cx="7772400" cy="1143000"/>
          </a:xfrm>
        </p:spPr>
        <p:txBody>
          <a:bodyPr/>
          <a:lstStyle/>
          <a:p>
            <a:r>
              <a:rPr lang="de-AT" altLang="en-US" smtClean="0"/>
              <a:t>Summary of Quine-McCluskey</a:t>
            </a:r>
            <a:endParaRPr lang="en-GB" altLang="en-US" smtClean="0"/>
          </a:p>
        </p:txBody>
      </p:sp>
      <p:sp>
        <p:nvSpPr>
          <p:cNvPr id="81923" name="Inhaltsplatzhalter 2"/>
          <p:cNvSpPr>
            <a:spLocks noGrp="1"/>
          </p:cNvSpPr>
          <p:nvPr>
            <p:ph idx="4294967295"/>
          </p:nvPr>
        </p:nvSpPr>
        <p:spPr>
          <a:xfrm>
            <a:off x="206375" y="620688"/>
            <a:ext cx="8740775" cy="5737225"/>
          </a:xfrm>
          <a:prstGeom prst="rect">
            <a:avLst/>
          </a:prstGeom>
        </p:spPr>
        <p:txBody>
          <a:bodyPr/>
          <a:lstStyle/>
          <a:p>
            <a:pPr marL="514350" indent="-514350">
              <a:buFont typeface="Times New Roman" panose="02020603050405020304" pitchFamily="18" charset="0"/>
              <a:buAutoNum type="arabicPeriod"/>
            </a:pPr>
            <a:r>
              <a:rPr lang="de-AT" altLang="en-US" sz="2800" dirty="0" smtClean="0"/>
              <a:t>Start </a:t>
            </a:r>
            <a:r>
              <a:rPr lang="de-AT" altLang="en-US" sz="2800" dirty="0" err="1" smtClean="0"/>
              <a:t>with</a:t>
            </a:r>
            <a:r>
              <a:rPr lang="de-AT" altLang="en-US" sz="2800" dirty="0" smtClean="0"/>
              <a:t> a </a:t>
            </a:r>
            <a:r>
              <a:rPr lang="de-AT" altLang="en-US" sz="2800" dirty="0" err="1" smtClean="0"/>
              <a:t>list</a:t>
            </a:r>
            <a:r>
              <a:rPr lang="de-AT" altLang="en-US" sz="2800" dirty="0" smtClean="0"/>
              <a:t> </a:t>
            </a:r>
            <a:r>
              <a:rPr lang="de-AT" altLang="en-US" sz="2800" dirty="0" err="1" smtClean="0"/>
              <a:t>of</a:t>
            </a:r>
            <a:r>
              <a:rPr lang="de-AT" altLang="en-US" sz="2800" dirty="0" smtClean="0"/>
              <a:t> </a:t>
            </a:r>
            <a:r>
              <a:rPr lang="de-AT" altLang="en-US" sz="2800" dirty="0" err="1" smtClean="0"/>
              <a:t>minterms</a:t>
            </a:r>
            <a:r>
              <a:rPr lang="de-AT" altLang="en-US" sz="2800" dirty="0" smtClean="0"/>
              <a:t> </a:t>
            </a:r>
            <a:r>
              <a:rPr lang="de-AT" altLang="en-US" sz="2800" dirty="0" err="1" smtClean="0"/>
              <a:t>for</a:t>
            </a:r>
            <a:r>
              <a:rPr lang="de-AT" altLang="en-US" sz="2800" dirty="0" smtClean="0"/>
              <a:t> </a:t>
            </a:r>
            <a:r>
              <a:rPr lang="de-AT" altLang="en-US" sz="2800" dirty="0" err="1" smtClean="0"/>
              <a:t>which</a:t>
            </a:r>
            <a:r>
              <a:rPr lang="de-AT" altLang="en-US" sz="2800" dirty="0" smtClean="0"/>
              <a:t> f=1 </a:t>
            </a:r>
            <a:r>
              <a:rPr lang="de-AT" altLang="en-US" sz="2800" dirty="0" err="1" smtClean="0"/>
              <a:t>or</a:t>
            </a:r>
            <a:r>
              <a:rPr lang="de-AT" altLang="en-US" sz="2800" dirty="0" smtClean="0"/>
              <a:t> f=x;</a:t>
            </a:r>
          </a:p>
          <a:p>
            <a:pPr marL="514350" indent="-514350">
              <a:buFont typeface="Times New Roman" panose="02020603050405020304" pitchFamily="18" charset="0"/>
              <a:buAutoNum type="arabicPeriod"/>
            </a:pPr>
            <a:r>
              <a:rPr lang="de-AT" altLang="en-US" sz="2800" dirty="0" err="1" smtClean="0"/>
              <a:t>Generate</a:t>
            </a:r>
            <a:r>
              <a:rPr lang="de-AT" altLang="en-US" sz="2800" dirty="0" smtClean="0"/>
              <a:t> prime </a:t>
            </a:r>
            <a:r>
              <a:rPr lang="de-AT" altLang="en-US" sz="2800" dirty="0" err="1" smtClean="0"/>
              <a:t>implicants</a:t>
            </a:r>
            <a:r>
              <a:rPr lang="de-AT" altLang="en-US" sz="2800" dirty="0" smtClean="0"/>
              <a:t> </a:t>
            </a:r>
            <a:r>
              <a:rPr lang="de-AT" altLang="en-US" sz="2800" dirty="0" err="1" smtClean="0"/>
              <a:t>by</a:t>
            </a:r>
            <a:r>
              <a:rPr lang="de-AT" altLang="en-US" sz="2800" dirty="0" smtClean="0"/>
              <a:t> </a:t>
            </a:r>
            <a:r>
              <a:rPr lang="de-AT" altLang="en-US" sz="2800" dirty="0" err="1" smtClean="0"/>
              <a:t>pairwise</a:t>
            </a:r>
            <a:r>
              <a:rPr lang="de-AT" altLang="en-US" sz="2800" dirty="0" smtClean="0"/>
              <a:t> </a:t>
            </a:r>
            <a:r>
              <a:rPr lang="de-AT" altLang="en-US" sz="2800" dirty="0" err="1" smtClean="0"/>
              <a:t>comparison</a:t>
            </a:r>
            <a:r>
              <a:rPr lang="de-AT" altLang="en-US" sz="2800" dirty="0" smtClean="0"/>
              <a:t> </a:t>
            </a:r>
            <a:r>
              <a:rPr lang="de-AT" altLang="en-US" sz="2800" dirty="0" err="1" smtClean="0"/>
              <a:t>of</a:t>
            </a:r>
            <a:r>
              <a:rPr lang="de-AT" altLang="en-US" sz="2800" dirty="0" smtClean="0"/>
              <a:t> </a:t>
            </a:r>
            <a:r>
              <a:rPr lang="de-AT" altLang="en-US" sz="2800" dirty="0" err="1" smtClean="0"/>
              <a:t>the</a:t>
            </a:r>
            <a:r>
              <a:rPr lang="de-AT" altLang="en-US" sz="2800" dirty="0" smtClean="0"/>
              <a:t> </a:t>
            </a:r>
            <a:r>
              <a:rPr lang="de-AT" altLang="en-US" sz="2800" dirty="0" err="1" smtClean="0"/>
              <a:t>cubes</a:t>
            </a:r>
            <a:r>
              <a:rPr lang="de-AT" altLang="en-US" sz="2800" dirty="0" smtClean="0"/>
              <a:t>:</a:t>
            </a:r>
          </a:p>
          <a:p>
            <a:pPr marL="514350" indent="-514350">
              <a:buFont typeface="Times New Roman" panose="02020603050405020304" pitchFamily="18" charset="0"/>
              <a:buAutoNum type="arabicPeriod"/>
            </a:pPr>
            <a:r>
              <a:rPr lang="de-AT" altLang="en-US" sz="2800" dirty="0" err="1" smtClean="0"/>
              <a:t>Derive</a:t>
            </a:r>
            <a:r>
              <a:rPr lang="de-AT" altLang="en-US" sz="2800" dirty="0" smtClean="0"/>
              <a:t> a </a:t>
            </a:r>
            <a:r>
              <a:rPr lang="de-AT" altLang="en-US" sz="2800" dirty="0" err="1" smtClean="0"/>
              <a:t>cover</a:t>
            </a:r>
            <a:r>
              <a:rPr lang="de-AT" altLang="en-US" sz="2800" dirty="0" smtClean="0"/>
              <a:t> </a:t>
            </a:r>
            <a:r>
              <a:rPr lang="de-AT" altLang="en-US" sz="2800" dirty="0" err="1" smtClean="0"/>
              <a:t>table</a:t>
            </a:r>
            <a:r>
              <a:rPr lang="de-AT" altLang="en-US" sz="2800" dirty="0" smtClean="0"/>
              <a:t>;</a:t>
            </a:r>
          </a:p>
          <a:p>
            <a:pPr marL="514350" indent="-514350">
              <a:buFont typeface="Times New Roman" panose="02020603050405020304" pitchFamily="18" charset="0"/>
              <a:buAutoNum type="arabicPeriod"/>
            </a:pPr>
            <a:r>
              <a:rPr lang="de-AT" altLang="en-US" sz="2800" dirty="0" smtClean="0"/>
              <a:t>Repeat</a:t>
            </a:r>
          </a:p>
          <a:p>
            <a:pPr marL="914400" lvl="1" indent="-514350">
              <a:buFont typeface="+mj-lt"/>
              <a:buAutoNum type="alphaLcParenR"/>
            </a:pPr>
            <a:r>
              <a:rPr lang="de-AT" altLang="en-US" sz="2800" dirty="0" err="1" smtClean="0"/>
              <a:t>Include</a:t>
            </a:r>
            <a:r>
              <a:rPr lang="de-AT" altLang="en-US" sz="2800" dirty="0" smtClean="0"/>
              <a:t> </a:t>
            </a:r>
            <a:r>
              <a:rPr lang="de-AT" altLang="en-US" sz="2800" dirty="0" err="1" smtClean="0"/>
              <a:t>the</a:t>
            </a:r>
            <a:r>
              <a:rPr lang="de-AT" altLang="en-US" sz="2800" dirty="0" smtClean="0"/>
              <a:t> essential prime </a:t>
            </a:r>
            <a:r>
              <a:rPr lang="de-AT" altLang="en-US" sz="2800" dirty="0" err="1" smtClean="0"/>
              <a:t>implicants</a:t>
            </a:r>
            <a:r>
              <a:rPr lang="de-AT" altLang="en-US" sz="2800" dirty="0" smtClean="0"/>
              <a:t>;</a:t>
            </a:r>
          </a:p>
          <a:p>
            <a:pPr marL="914400" lvl="1" indent="-514350">
              <a:buFont typeface="+mj-lt"/>
              <a:buAutoNum type="alphaLcParenR"/>
            </a:pPr>
            <a:r>
              <a:rPr lang="de-AT" altLang="en-US" sz="2800" dirty="0" err="1" smtClean="0"/>
              <a:t>Use</a:t>
            </a:r>
            <a:r>
              <a:rPr lang="de-AT" altLang="en-US" sz="2800" dirty="0" smtClean="0"/>
              <a:t> </a:t>
            </a:r>
            <a:r>
              <a:rPr lang="de-AT" altLang="en-US" sz="2800" dirty="0" err="1" smtClean="0"/>
              <a:t>the</a:t>
            </a:r>
            <a:r>
              <a:rPr lang="de-AT" altLang="en-US" sz="2800" dirty="0" smtClean="0"/>
              <a:t> </a:t>
            </a:r>
            <a:r>
              <a:rPr lang="de-AT" altLang="en-US" sz="2800" dirty="0" err="1" smtClean="0"/>
              <a:t>concept</a:t>
            </a:r>
            <a:r>
              <a:rPr lang="de-AT" altLang="en-US" sz="2800" dirty="0" smtClean="0"/>
              <a:t> </a:t>
            </a:r>
            <a:r>
              <a:rPr lang="de-AT" altLang="en-US" sz="2800" dirty="0" err="1" smtClean="0"/>
              <a:t>of</a:t>
            </a:r>
            <a:r>
              <a:rPr lang="de-AT" altLang="en-US" sz="2800" dirty="0" smtClean="0"/>
              <a:t> </a:t>
            </a:r>
            <a:r>
              <a:rPr lang="de-AT" altLang="en-US" sz="2800" dirty="0" err="1" smtClean="0"/>
              <a:t>row</a:t>
            </a:r>
            <a:r>
              <a:rPr lang="de-AT" altLang="en-US" sz="2800" dirty="0" smtClean="0"/>
              <a:t> </a:t>
            </a:r>
            <a:r>
              <a:rPr lang="de-AT" altLang="en-US" sz="2800" dirty="0" err="1" smtClean="0"/>
              <a:t>and</a:t>
            </a:r>
            <a:r>
              <a:rPr lang="de-AT" altLang="en-US" sz="2800" dirty="0" smtClean="0"/>
              <a:t> </a:t>
            </a:r>
            <a:r>
              <a:rPr lang="de-AT" altLang="en-US" sz="2800" dirty="0" err="1" smtClean="0"/>
              <a:t>column</a:t>
            </a:r>
            <a:r>
              <a:rPr lang="de-AT" altLang="en-US" sz="2800" dirty="0" smtClean="0"/>
              <a:t> </a:t>
            </a:r>
            <a:r>
              <a:rPr lang="de-AT" altLang="en-US" sz="2800" dirty="0" err="1" smtClean="0"/>
              <a:t>dominance</a:t>
            </a:r>
            <a:r>
              <a:rPr lang="de-AT" altLang="en-US" sz="2800" dirty="0" smtClean="0"/>
              <a:t>;</a:t>
            </a:r>
          </a:p>
          <a:p>
            <a:pPr marL="400050" lvl="1" indent="0">
              <a:buNone/>
            </a:pPr>
            <a:r>
              <a:rPr lang="de-AT" altLang="en-US" sz="2800" dirty="0" err="1" smtClean="0"/>
              <a:t>unti</a:t>
            </a:r>
            <a:r>
              <a:rPr lang="de-AT" altLang="en-US" sz="2800" dirty="0" err="1" smtClean="0"/>
              <a:t>l</a:t>
            </a:r>
            <a:r>
              <a:rPr lang="de-AT" altLang="en-US" sz="2800" dirty="0" smtClean="0"/>
              <a:t> </a:t>
            </a:r>
            <a:r>
              <a:rPr lang="de-AT" altLang="en-US" sz="2800" dirty="0" err="1" smtClean="0"/>
              <a:t>no</a:t>
            </a:r>
            <a:r>
              <a:rPr lang="de-AT" altLang="en-US" sz="2800" dirty="0" smtClean="0"/>
              <a:t> </a:t>
            </a:r>
            <a:r>
              <a:rPr lang="de-AT" altLang="en-US" sz="2800" dirty="0" err="1" smtClean="0"/>
              <a:t>further</a:t>
            </a:r>
            <a:r>
              <a:rPr lang="de-AT" altLang="en-US" sz="2800" dirty="0" smtClean="0"/>
              <a:t> </a:t>
            </a:r>
            <a:r>
              <a:rPr lang="de-AT" altLang="en-US" sz="2800" dirty="0" err="1" smtClean="0"/>
              <a:t>progress</a:t>
            </a:r>
            <a:r>
              <a:rPr lang="de-AT" altLang="en-US" sz="2800" dirty="0" smtClean="0"/>
              <a:t> </a:t>
            </a:r>
            <a:r>
              <a:rPr lang="de-AT" altLang="en-US" sz="2800" dirty="0" err="1" smtClean="0"/>
              <a:t>is</a:t>
            </a:r>
            <a:r>
              <a:rPr lang="de-AT" altLang="en-US" sz="2800" dirty="0" smtClean="0"/>
              <a:t> </a:t>
            </a:r>
            <a:r>
              <a:rPr lang="de-AT" altLang="en-US" sz="2800" dirty="0" err="1" smtClean="0"/>
              <a:t>possible</a:t>
            </a:r>
            <a:endParaRPr lang="de-AT" altLang="en-US" sz="2800" dirty="0" smtClean="0"/>
          </a:p>
          <a:p>
            <a:pPr marL="514350" indent="-514350">
              <a:buFont typeface="Times New Roman" panose="02020603050405020304" pitchFamily="18" charset="0"/>
              <a:buAutoNum type="arabicPeriod"/>
            </a:pPr>
            <a:r>
              <a:rPr lang="de-AT" altLang="en-US" sz="2800" dirty="0" err="1" smtClean="0"/>
              <a:t>If</a:t>
            </a:r>
            <a:r>
              <a:rPr lang="de-AT" altLang="en-US" sz="2800" dirty="0" smtClean="0"/>
              <a:t> </a:t>
            </a:r>
            <a:r>
              <a:rPr lang="de-AT" altLang="en-US" sz="2800" dirty="0" err="1" smtClean="0"/>
              <a:t>table</a:t>
            </a:r>
            <a:r>
              <a:rPr lang="de-AT" altLang="en-US" sz="2800" dirty="0" smtClean="0"/>
              <a:t> </a:t>
            </a:r>
            <a:r>
              <a:rPr lang="de-AT" altLang="en-US" sz="2800" dirty="0" err="1" smtClean="0"/>
              <a:t>is</a:t>
            </a:r>
            <a:r>
              <a:rPr lang="de-AT" altLang="en-US" sz="2800" dirty="0" smtClean="0"/>
              <a:t> not </a:t>
            </a:r>
            <a:r>
              <a:rPr lang="de-AT" altLang="en-US" sz="2800" dirty="0" err="1" smtClean="0"/>
              <a:t>empty</a:t>
            </a:r>
            <a:r>
              <a:rPr lang="de-AT" altLang="en-US" sz="2800" dirty="0" smtClean="0"/>
              <a:t> </a:t>
            </a:r>
            <a:r>
              <a:rPr lang="de-AT" altLang="en-US" sz="2800" dirty="0" smtClean="0"/>
              <a:t/>
            </a:r>
            <a:br>
              <a:rPr lang="de-AT" altLang="en-US" sz="2800" dirty="0" smtClean="0"/>
            </a:br>
            <a:r>
              <a:rPr lang="de-AT" altLang="en-US" sz="2800" dirty="0" err="1" smtClean="0"/>
              <a:t>use</a:t>
            </a:r>
            <a:r>
              <a:rPr lang="de-AT" altLang="en-US" sz="2800" dirty="0" smtClean="0"/>
              <a:t> </a:t>
            </a:r>
            <a:r>
              <a:rPr lang="de-AT" altLang="en-US" sz="2800" dirty="0" smtClean="0"/>
              <a:t>a </a:t>
            </a:r>
            <a:r>
              <a:rPr lang="de-AT" altLang="en-US" sz="2800" dirty="0" err="1" smtClean="0"/>
              <a:t>branching</a:t>
            </a:r>
            <a:r>
              <a:rPr lang="de-AT" altLang="en-US" sz="2800" dirty="0" smtClean="0"/>
              <a:t> </a:t>
            </a:r>
            <a:r>
              <a:rPr lang="de-AT" altLang="en-US" sz="2800" dirty="0" err="1" smtClean="0"/>
              <a:t>approach</a:t>
            </a:r>
            <a:r>
              <a:rPr lang="de-AT" altLang="en-US" sz="2800" dirty="0" smtClean="0"/>
              <a:t> </a:t>
            </a:r>
            <a:r>
              <a:rPr lang="de-AT" altLang="en-US" sz="2800" dirty="0" err="1" smtClean="0"/>
              <a:t>to</a:t>
            </a:r>
            <a:r>
              <a:rPr lang="de-AT" altLang="en-US" sz="2800" dirty="0" smtClean="0"/>
              <a:t> </a:t>
            </a:r>
            <a:r>
              <a:rPr lang="de-AT" altLang="en-US" sz="2800" dirty="0" err="1" smtClean="0"/>
              <a:t>determine</a:t>
            </a:r>
            <a:r>
              <a:rPr lang="de-AT" altLang="en-US" sz="2800" dirty="0" smtClean="0"/>
              <a:t> </a:t>
            </a:r>
            <a:r>
              <a:rPr lang="de-AT" altLang="en-US" sz="2800" dirty="0" err="1" smtClean="0"/>
              <a:t>the</a:t>
            </a:r>
            <a:r>
              <a:rPr lang="de-AT" altLang="en-US" sz="2800" dirty="0" smtClean="0"/>
              <a:t> </a:t>
            </a:r>
            <a:r>
              <a:rPr lang="de-AT" altLang="en-US" sz="2800" dirty="0" err="1" smtClean="0"/>
              <a:t>remaining</a:t>
            </a:r>
            <a:r>
              <a:rPr lang="de-AT" altLang="en-US" sz="2800" dirty="0" smtClean="0"/>
              <a:t> prime </a:t>
            </a:r>
            <a:r>
              <a:rPr lang="de-AT" altLang="en-US" sz="2800" dirty="0" err="1" smtClean="0"/>
              <a:t>implicants</a:t>
            </a:r>
            <a:r>
              <a:rPr lang="de-AT" altLang="en-US" sz="2800" dirty="0" smtClean="0"/>
              <a:t> at minimal </a:t>
            </a:r>
            <a:r>
              <a:rPr lang="de-AT" altLang="en-US" sz="2800" dirty="0" err="1" smtClean="0"/>
              <a:t>cost</a:t>
            </a:r>
            <a:r>
              <a:rPr lang="de-AT" altLang="en-US" sz="2800" dirty="0" smtClean="0"/>
              <a:t>.</a:t>
            </a:r>
            <a:endParaRPr lang="en-GB" alt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4095640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QM – </a:t>
            </a:r>
            <a:r>
              <a:rPr lang="de-AT" dirty="0" err="1" smtClean="0"/>
              <a:t>Example</a:t>
            </a:r>
            <a:r>
              <a:rPr lang="de-AT" dirty="0" smtClean="0"/>
              <a:t> 2</a:t>
            </a:r>
            <a:endParaRPr lang="de-A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smtClean="0"/>
              <a:t>Digitale Integrierte Schaltungen 384.086, </a:t>
            </a:r>
            <a:r>
              <a:rPr lang="en-US" smtClean="0"/>
              <a:t>Axel Jantsch</a:t>
            </a:r>
            <a:endParaRPr lang="de-DE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6550" y="1484784"/>
            <a:ext cx="3390900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250" y="2204864"/>
            <a:ext cx="20955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238" y="2976736"/>
            <a:ext cx="6867525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3338" y="5141565"/>
            <a:ext cx="145732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6550" y="1496209"/>
            <a:ext cx="3390900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3338" y="5152990"/>
            <a:ext cx="145732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Freeform 11"/>
          <p:cNvSpPr/>
          <p:nvPr/>
        </p:nvSpPr>
        <p:spPr bwMode="auto">
          <a:xfrm>
            <a:off x="4651437" y="3581573"/>
            <a:ext cx="273174" cy="466725"/>
          </a:xfrm>
          <a:custGeom>
            <a:avLst/>
            <a:gdLst>
              <a:gd name="connsiteX0" fmla="*/ 0 w 334000"/>
              <a:gd name="connsiteY0" fmla="*/ 0 h 466725"/>
              <a:gd name="connsiteX1" fmla="*/ 333375 w 334000"/>
              <a:gd name="connsiteY1" fmla="*/ 257175 h 466725"/>
              <a:gd name="connsiteX2" fmla="*/ 66675 w 334000"/>
              <a:gd name="connsiteY2" fmla="*/ 466725 h 466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4000" h="466725">
                <a:moveTo>
                  <a:pt x="0" y="0"/>
                </a:moveTo>
                <a:cubicBezTo>
                  <a:pt x="161131" y="89694"/>
                  <a:pt x="322263" y="179388"/>
                  <a:pt x="333375" y="257175"/>
                </a:cubicBezTo>
                <a:cubicBezTo>
                  <a:pt x="344488" y="334963"/>
                  <a:pt x="205581" y="400844"/>
                  <a:pt x="66675" y="466725"/>
                </a:cubicBezTo>
              </a:path>
            </a:pathLst>
          </a:custGeom>
          <a:noFill/>
          <a:ln w="38100">
            <a:solidFill>
              <a:srgbClr val="FF0000"/>
            </a:solidFill>
            <a:miter lim="800000"/>
            <a:headEnd type="arrow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92649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 bwMode="auto">
          <a:xfrm>
            <a:off x="4860032" y="3717032"/>
            <a:ext cx="648072" cy="100811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accent2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de-AT" sz="2000" dirty="0" err="1" smtClean="0"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QM – </a:t>
            </a:r>
            <a:r>
              <a:rPr lang="de-AT" dirty="0" err="1" smtClean="0"/>
              <a:t>Example</a:t>
            </a:r>
            <a:r>
              <a:rPr lang="de-AT" dirty="0" smtClean="0"/>
              <a:t> 2</a:t>
            </a:r>
            <a:endParaRPr lang="de-A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smtClean="0"/>
              <a:t>Digitale Integrierte Schaltungen 384.086, </a:t>
            </a:r>
            <a:r>
              <a:rPr lang="en-US" smtClean="0"/>
              <a:t>Axel Jantsch</a:t>
            </a:r>
            <a:endParaRPr lang="de-DE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half" idx="17"/>
            <p:extLst>
              <p:ext uri="{D42A27DB-BD31-4B8C-83A1-F6EECF244321}">
                <p14:modId xmlns:p14="http://schemas.microsoft.com/office/powerpoint/2010/main" val="2512217539"/>
              </p:ext>
            </p:extLst>
          </p:nvPr>
        </p:nvGraphicFramePr>
        <p:xfrm>
          <a:off x="1547664" y="3429000"/>
          <a:ext cx="6560344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19783"/>
                <a:gridCol w="1368152"/>
                <a:gridCol w="1512168"/>
                <a:gridCol w="1517737"/>
                <a:gridCol w="642504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de-AT" i="1" dirty="0" smtClean="0"/>
                        <a:t>¬ C</a:t>
                      </a:r>
                      <a:endParaRPr lang="de-AT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de-AT" i="1" dirty="0" smtClean="0"/>
                        <a:t>C</a:t>
                      </a:r>
                      <a:endParaRPr lang="de-AT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 smtClean="0"/>
                        <a:t>0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smtClean="0"/>
                        <a:t>0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smtClean="0"/>
                        <a:t>1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smtClean="0"/>
                        <a:t>0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i="1" dirty="0" smtClean="0"/>
                        <a:t>¬ B</a:t>
                      </a:r>
                      <a:endParaRPr lang="de-AT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 smtClean="0"/>
                        <a:t>0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smtClean="0"/>
                        <a:t>0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smtClean="0"/>
                        <a:t>1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smtClean="0"/>
                        <a:t>0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i="1" dirty="0" smtClean="0"/>
                        <a:t>B</a:t>
                      </a:r>
                      <a:endParaRPr lang="de-AT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i="1" dirty="0" smtClean="0"/>
                        <a:t>¬ A</a:t>
                      </a:r>
                      <a:endParaRPr lang="de-AT" i="1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de-AT" i="1" dirty="0" smtClean="0"/>
                        <a:t>A</a:t>
                      </a:r>
                      <a:endParaRPr lang="de-AT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i="1" dirty="0" smtClean="0"/>
                        <a:t>¬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6550" y="1496209"/>
            <a:ext cx="3390900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3337" y="2348880"/>
            <a:ext cx="145732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2147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 bwMode="auto">
          <a:xfrm>
            <a:off x="1907704" y="4293096"/>
            <a:ext cx="5328592" cy="36004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accent2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de-AT" sz="2000" dirty="0" err="1" smtClean="0"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QM  – </a:t>
            </a:r>
            <a:r>
              <a:rPr lang="de-AT" dirty="0" err="1" smtClean="0"/>
              <a:t>Example</a:t>
            </a:r>
            <a:r>
              <a:rPr lang="de-AT" dirty="0" smtClean="0"/>
              <a:t> 3</a:t>
            </a:r>
            <a:endParaRPr lang="de-A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smtClean="0"/>
              <a:t>Digitale Integrierte Schaltungen 384.086, </a:t>
            </a:r>
            <a:r>
              <a:rPr lang="en-US" smtClean="0"/>
              <a:t>Axel Jantsch</a:t>
            </a:r>
            <a:endParaRPr lang="de-DE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63" y="1052736"/>
            <a:ext cx="822007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700808"/>
            <a:ext cx="8743950" cy="209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1071559"/>
              </p:ext>
            </p:extLst>
          </p:nvPr>
        </p:nvGraphicFramePr>
        <p:xfrm>
          <a:off x="1431479" y="3933056"/>
          <a:ext cx="6096000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8233"/>
                <a:gridCol w="1296144"/>
                <a:gridCol w="1203623"/>
                <a:gridCol w="1316657"/>
                <a:gridCol w="1224136"/>
                <a:gridCol w="507207"/>
              </a:tblGrid>
              <a:tr h="370840">
                <a:tc>
                  <a:txBody>
                    <a:bodyPr/>
                    <a:lstStyle/>
                    <a:p>
                      <a:endParaRPr lang="de-AT" i="1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de-AT" i="1" dirty="0" smtClean="0"/>
                        <a:t>¬ D</a:t>
                      </a:r>
                      <a:endParaRPr lang="de-AT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de-AT" i="1" dirty="0" smtClean="0"/>
                        <a:t>D</a:t>
                      </a:r>
                      <a:endParaRPr lang="de-AT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 i="1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de-AT" i="1" dirty="0" smtClean="0"/>
                        <a:t>¬ A</a:t>
                      </a:r>
                      <a:endParaRPr lang="de-AT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i="1" dirty="0" smtClean="0"/>
                        <a:t>1</a:t>
                      </a:r>
                      <a:endParaRPr lang="de-AT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i="1" dirty="0" smtClean="0"/>
                        <a:t>1</a:t>
                      </a:r>
                      <a:endParaRPr lang="de-AT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i="1" dirty="0" smtClean="0"/>
                        <a:t>1</a:t>
                      </a:r>
                      <a:endParaRPr lang="de-AT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i="1" dirty="0" smtClean="0"/>
                        <a:t>1</a:t>
                      </a:r>
                      <a:endParaRPr lang="de-AT" i="1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de-AT" i="1" dirty="0" smtClean="0"/>
                        <a:t>¬ C</a:t>
                      </a:r>
                      <a:endParaRPr lang="de-AT" i="1" dirty="0"/>
                    </a:p>
                  </a:txBody>
                  <a:tcPr anchor="ctr"/>
                </a:tc>
              </a:tr>
              <a:tr h="370840">
                <a:tc rowSpan="2">
                  <a:txBody>
                    <a:bodyPr/>
                    <a:lstStyle/>
                    <a:p>
                      <a:pPr algn="r"/>
                      <a:r>
                        <a:rPr lang="de-AT" i="1" dirty="0" smtClean="0"/>
                        <a:t>A</a:t>
                      </a:r>
                      <a:endParaRPr lang="de-AT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i="1" dirty="0" smtClean="0"/>
                        <a:t>0</a:t>
                      </a:r>
                      <a:endParaRPr lang="de-AT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i="1" dirty="0" smtClean="0"/>
                        <a:t>0</a:t>
                      </a:r>
                      <a:endParaRPr lang="de-AT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i="1" dirty="0" smtClean="0"/>
                        <a:t>0</a:t>
                      </a:r>
                      <a:endParaRPr lang="de-AT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i="1" dirty="0" smtClean="0"/>
                        <a:t>0</a:t>
                      </a:r>
                      <a:endParaRPr lang="de-AT" i="1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i="1" dirty="0" smtClean="0"/>
                        <a:t>0</a:t>
                      </a:r>
                      <a:endParaRPr lang="de-AT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i="1" dirty="0" smtClean="0"/>
                        <a:t>0</a:t>
                      </a:r>
                      <a:endParaRPr lang="de-AT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i="1" dirty="0" smtClean="0"/>
                        <a:t>0</a:t>
                      </a:r>
                      <a:endParaRPr lang="de-AT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i="1" dirty="0" smtClean="0"/>
                        <a:t>0</a:t>
                      </a:r>
                      <a:endParaRPr lang="de-AT" i="1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de-AT" i="1" dirty="0" smtClean="0"/>
                        <a:t>C</a:t>
                      </a:r>
                      <a:endParaRPr lang="de-AT" i="1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de-AT" i="1" dirty="0" smtClean="0"/>
                        <a:t>¬ A</a:t>
                      </a:r>
                      <a:endParaRPr lang="de-AT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i="1" dirty="0" smtClean="0"/>
                        <a:t>0</a:t>
                      </a:r>
                      <a:endParaRPr lang="de-AT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i="1" dirty="0" smtClean="0"/>
                        <a:t>0</a:t>
                      </a:r>
                      <a:endParaRPr lang="de-AT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i="1" dirty="0" smtClean="0"/>
                        <a:t>0</a:t>
                      </a:r>
                      <a:endParaRPr lang="de-AT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i="1" dirty="0" smtClean="0"/>
                        <a:t>0</a:t>
                      </a:r>
                      <a:endParaRPr lang="de-AT" i="1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AT" i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i="1" dirty="0" smtClean="0"/>
                        <a:t>¬ B</a:t>
                      </a:r>
                      <a:endParaRPr lang="de-AT" i="1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de-AT" i="1" dirty="0" smtClean="0"/>
                        <a:t>B</a:t>
                      </a:r>
                      <a:endParaRPr lang="de-AT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i="1" dirty="0" smtClean="0"/>
                        <a:t>¬ B</a:t>
                      </a:r>
                      <a:endParaRPr lang="de-AT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 i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6550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QM – </a:t>
            </a:r>
            <a:r>
              <a:rPr lang="de-AT" dirty="0" err="1" smtClean="0"/>
              <a:t>Example</a:t>
            </a:r>
            <a:r>
              <a:rPr lang="de-AT" dirty="0" smtClean="0"/>
              <a:t> 3</a:t>
            </a:r>
            <a:endParaRPr lang="de-A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smtClean="0"/>
              <a:t>Digitale Integrierte Schaltungen 384.086, </a:t>
            </a:r>
            <a:r>
              <a:rPr lang="en-US" smtClean="0"/>
              <a:t>Axel Jantsch</a:t>
            </a:r>
            <a:endParaRPr lang="de-DE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639" y="3645024"/>
            <a:ext cx="8505825" cy="208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96752"/>
            <a:ext cx="8743950" cy="209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Freeform 7"/>
          <p:cNvSpPr/>
          <p:nvPr/>
        </p:nvSpPr>
        <p:spPr bwMode="auto">
          <a:xfrm>
            <a:off x="5364088" y="1888257"/>
            <a:ext cx="273174" cy="466725"/>
          </a:xfrm>
          <a:custGeom>
            <a:avLst/>
            <a:gdLst>
              <a:gd name="connsiteX0" fmla="*/ 0 w 334000"/>
              <a:gd name="connsiteY0" fmla="*/ 0 h 466725"/>
              <a:gd name="connsiteX1" fmla="*/ 333375 w 334000"/>
              <a:gd name="connsiteY1" fmla="*/ 257175 h 466725"/>
              <a:gd name="connsiteX2" fmla="*/ 66675 w 334000"/>
              <a:gd name="connsiteY2" fmla="*/ 466725 h 466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4000" h="466725">
                <a:moveTo>
                  <a:pt x="0" y="0"/>
                </a:moveTo>
                <a:cubicBezTo>
                  <a:pt x="161131" y="89694"/>
                  <a:pt x="322263" y="179388"/>
                  <a:pt x="333375" y="257175"/>
                </a:cubicBezTo>
                <a:cubicBezTo>
                  <a:pt x="344488" y="334963"/>
                  <a:pt x="205581" y="400844"/>
                  <a:pt x="66675" y="466725"/>
                </a:cubicBezTo>
              </a:path>
            </a:pathLst>
          </a:custGeom>
          <a:noFill/>
          <a:ln w="38100">
            <a:solidFill>
              <a:srgbClr val="FF0000"/>
            </a:solidFill>
            <a:miter lim="800000"/>
            <a:headEnd type="arrow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9" name="Freeform 8"/>
          <p:cNvSpPr/>
          <p:nvPr/>
        </p:nvSpPr>
        <p:spPr bwMode="auto">
          <a:xfrm>
            <a:off x="5652120" y="1844824"/>
            <a:ext cx="273174" cy="820663"/>
          </a:xfrm>
          <a:custGeom>
            <a:avLst/>
            <a:gdLst>
              <a:gd name="connsiteX0" fmla="*/ 0 w 334000"/>
              <a:gd name="connsiteY0" fmla="*/ 0 h 466725"/>
              <a:gd name="connsiteX1" fmla="*/ 333375 w 334000"/>
              <a:gd name="connsiteY1" fmla="*/ 257175 h 466725"/>
              <a:gd name="connsiteX2" fmla="*/ 66675 w 334000"/>
              <a:gd name="connsiteY2" fmla="*/ 466725 h 466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4000" h="466725">
                <a:moveTo>
                  <a:pt x="0" y="0"/>
                </a:moveTo>
                <a:cubicBezTo>
                  <a:pt x="161131" y="89694"/>
                  <a:pt x="322263" y="179388"/>
                  <a:pt x="333375" y="257175"/>
                </a:cubicBezTo>
                <a:cubicBezTo>
                  <a:pt x="344488" y="334963"/>
                  <a:pt x="205581" y="400844"/>
                  <a:pt x="66675" y="466725"/>
                </a:cubicBezTo>
              </a:path>
            </a:pathLst>
          </a:custGeom>
          <a:noFill/>
          <a:ln w="38100">
            <a:solidFill>
              <a:srgbClr val="FF0000"/>
            </a:solidFill>
            <a:miter lim="800000"/>
            <a:headEnd type="arrow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0" name="Freeform 9"/>
          <p:cNvSpPr/>
          <p:nvPr/>
        </p:nvSpPr>
        <p:spPr bwMode="auto">
          <a:xfrm>
            <a:off x="6228184" y="2248297"/>
            <a:ext cx="273174" cy="820663"/>
          </a:xfrm>
          <a:custGeom>
            <a:avLst/>
            <a:gdLst>
              <a:gd name="connsiteX0" fmla="*/ 0 w 334000"/>
              <a:gd name="connsiteY0" fmla="*/ 0 h 466725"/>
              <a:gd name="connsiteX1" fmla="*/ 333375 w 334000"/>
              <a:gd name="connsiteY1" fmla="*/ 257175 h 466725"/>
              <a:gd name="connsiteX2" fmla="*/ 66675 w 334000"/>
              <a:gd name="connsiteY2" fmla="*/ 466725 h 466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4000" h="466725">
                <a:moveTo>
                  <a:pt x="0" y="0"/>
                </a:moveTo>
                <a:cubicBezTo>
                  <a:pt x="161131" y="89694"/>
                  <a:pt x="322263" y="179388"/>
                  <a:pt x="333375" y="257175"/>
                </a:cubicBezTo>
                <a:cubicBezTo>
                  <a:pt x="344488" y="334963"/>
                  <a:pt x="205581" y="400844"/>
                  <a:pt x="66675" y="466725"/>
                </a:cubicBezTo>
              </a:path>
            </a:pathLst>
          </a:custGeom>
          <a:noFill/>
          <a:ln w="38100">
            <a:solidFill>
              <a:srgbClr val="FF0000"/>
            </a:solidFill>
            <a:miter lim="800000"/>
            <a:headEnd type="arrow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1" name="Freeform 10"/>
          <p:cNvSpPr/>
          <p:nvPr/>
        </p:nvSpPr>
        <p:spPr bwMode="auto">
          <a:xfrm>
            <a:off x="5955010" y="2602235"/>
            <a:ext cx="273174" cy="466725"/>
          </a:xfrm>
          <a:custGeom>
            <a:avLst/>
            <a:gdLst>
              <a:gd name="connsiteX0" fmla="*/ 0 w 334000"/>
              <a:gd name="connsiteY0" fmla="*/ 0 h 466725"/>
              <a:gd name="connsiteX1" fmla="*/ 333375 w 334000"/>
              <a:gd name="connsiteY1" fmla="*/ 257175 h 466725"/>
              <a:gd name="connsiteX2" fmla="*/ 66675 w 334000"/>
              <a:gd name="connsiteY2" fmla="*/ 466725 h 466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4000" h="466725">
                <a:moveTo>
                  <a:pt x="0" y="0"/>
                </a:moveTo>
                <a:cubicBezTo>
                  <a:pt x="161131" y="89694"/>
                  <a:pt x="322263" y="179388"/>
                  <a:pt x="333375" y="257175"/>
                </a:cubicBezTo>
                <a:cubicBezTo>
                  <a:pt x="344488" y="334963"/>
                  <a:pt x="205581" y="400844"/>
                  <a:pt x="66675" y="466725"/>
                </a:cubicBezTo>
              </a:path>
            </a:pathLst>
          </a:custGeom>
          <a:noFill/>
          <a:ln w="38100">
            <a:solidFill>
              <a:srgbClr val="FF0000"/>
            </a:solidFill>
            <a:miter lim="800000"/>
            <a:headEnd type="arrow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2" name="Freeform 11"/>
          <p:cNvSpPr/>
          <p:nvPr/>
        </p:nvSpPr>
        <p:spPr bwMode="auto">
          <a:xfrm>
            <a:off x="5378946" y="4293096"/>
            <a:ext cx="273174" cy="1152128"/>
          </a:xfrm>
          <a:custGeom>
            <a:avLst/>
            <a:gdLst>
              <a:gd name="connsiteX0" fmla="*/ 0 w 334000"/>
              <a:gd name="connsiteY0" fmla="*/ 0 h 466725"/>
              <a:gd name="connsiteX1" fmla="*/ 333375 w 334000"/>
              <a:gd name="connsiteY1" fmla="*/ 257175 h 466725"/>
              <a:gd name="connsiteX2" fmla="*/ 66675 w 334000"/>
              <a:gd name="connsiteY2" fmla="*/ 466725 h 466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4000" h="466725">
                <a:moveTo>
                  <a:pt x="0" y="0"/>
                </a:moveTo>
                <a:cubicBezTo>
                  <a:pt x="161131" y="89694"/>
                  <a:pt x="322263" y="179388"/>
                  <a:pt x="333375" y="257175"/>
                </a:cubicBezTo>
                <a:cubicBezTo>
                  <a:pt x="344488" y="334963"/>
                  <a:pt x="205581" y="400844"/>
                  <a:pt x="66675" y="466725"/>
                </a:cubicBezTo>
              </a:path>
            </a:pathLst>
          </a:custGeom>
          <a:noFill/>
          <a:ln w="38100">
            <a:solidFill>
              <a:srgbClr val="FF0000"/>
            </a:solidFill>
            <a:miter lim="800000"/>
            <a:headEnd type="arrow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3" name="Freeform 12"/>
          <p:cNvSpPr/>
          <p:nvPr/>
        </p:nvSpPr>
        <p:spPr bwMode="auto">
          <a:xfrm>
            <a:off x="5825852" y="4653136"/>
            <a:ext cx="273174" cy="504056"/>
          </a:xfrm>
          <a:custGeom>
            <a:avLst/>
            <a:gdLst>
              <a:gd name="connsiteX0" fmla="*/ 0 w 334000"/>
              <a:gd name="connsiteY0" fmla="*/ 0 h 466725"/>
              <a:gd name="connsiteX1" fmla="*/ 333375 w 334000"/>
              <a:gd name="connsiteY1" fmla="*/ 257175 h 466725"/>
              <a:gd name="connsiteX2" fmla="*/ 66675 w 334000"/>
              <a:gd name="connsiteY2" fmla="*/ 466725 h 466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4000" h="466725">
                <a:moveTo>
                  <a:pt x="0" y="0"/>
                </a:moveTo>
                <a:cubicBezTo>
                  <a:pt x="161131" y="89694"/>
                  <a:pt x="322263" y="179388"/>
                  <a:pt x="333375" y="257175"/>
                </a:cubicBezTo>
                <a:cubicBezTo>
                  <a:pt x="344488" y="334963"/>
                  <a:pt x="205581" y="400844"/>
                  <a:pt x="66675" y="466725"/>
                </a:cubicBezTo>
              </a:path>
            </a:pathLst>
          </a:custGeom>
          <a:noFill/>
          <a:ln w="38100">
            <a:solidFill>
              <a:srgbClr val="FF0000"/>
            </a:solidFill>
            <a:miter lim="800000"/>
            <a:headEnd type="arrow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39262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QM – </a:t>
            </a:r>
            <a:r>
              <a:rPr lang="de-AT" dirty="0" err="1" smtClean="0"/>
              <a:t>Example</a:t>
            </a:r>
            <a:r>
              <a:rPr lang="de-AT" dirty="0" smtClean="0"/>
              <a:t> 3</a:t>
            </a:r>
            <a:endParaRPr lang="de-A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smtClean="0"/>
              <a:t>Digitale Integrierte Schaltungen 384.086, </a:t>
            </a:r>
            <a:r>
              <a:rPr lang="en-US" smtClean="0"/>
              <a:t>Axel Jantsch</a:t>
            </a:r>
            <a:endParaRPr lang="de-D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7"/>
          </p:nvPr>
        </p:nvSpPr>
        <p:spPr/>
        <p:txBody>
          <a:bodyPr/>
          <a:lstStyle/>
          <a:p>
            <a:endParaRPr lang="de-AT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356992"/>
            <a:ext cx="9180512" cy="2732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22" y="1117476"/>
            <a:ext cx="8743950" cy="209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Freeform 8"/>
          <p:cNvSpPr/>
          <p:nvPr/>
        </p:nvSpPr>
        <p:spPr bwMode="auto">
          <a:xfrm>
            <a:off x="5940152" y="3933056"/>
            <a:ext cx="273174" cy="1152128"/>
          </a:xfrm>
          <a:custGeom>
            <a:avLst/>
            <a:gdLst>
              <a:gd name="connsiteX0" fmla="*/ 0 w 334000"/>
              <a:gd name="connsiteY0" fmla="*/ 0 h 466725"/>
              <a:gd name="connsiteX1" fmla="*/ 333375 w 334000"/>
              <a:gd name="connsiteY1" fmla="*/ 257175 h 466725"/>
              <a:gd name="connsiteX2" fmla="*/ 66675 w 334000"/>
              <a:gd name="connsiteY2" fmla="*/ 466725 h 466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4000" h="466725">
                <a:moveTo>
                  <a:pt x="0" y="0"/>
                </a:moveTo>
                <a:cubicBezTo>
                  <a:pt x="161131" y="89694"/>
                  <a:pt x="322263" y="179388"/>
                  <a:pt x="333375" y="257175"/>
                </a:cubicBezTo>
                <a:cubicBezTo>
                  <a:pt x="344488" y="334963"/>
                  <a:pt x="205581" y="400844"/>
                  <a:pt x="66675" y="466725"/>
                </a:cubicBezTo>
              </a:path>
            </a:pathLst>
          </a:custGeom>
          <a:noFill/>
          <a:ln w="38100">
            <a:solidFill>
              <a:srgbClr val="FF0000"/>
            </a:solidFill>
            <a:miter lim="800000"/>
            <a:headEnd type="arrow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0" name="Freeform 9"/>
          <p:cNvSpPr/>
          <p:nvPr/>
        </p:nvSpPr>
        <p:spPr bwMode="auto">
          <a:xfrm>
            <a:off x="6387058" y="4293096"/>
            <a:ext cx="273174" cy="504056"/>
          </a:xfrm>
          <a:custGeom>
            <a:avLst/>
            <a:gdLst>
              <a:gd name="connsiteX0" fmla="*/ 0 w 334000"/>
              <a:gd name="connsiteY0" fmla="*/ 0 h 466725"/>
              <a:gd name="connsiteX1" fmla="*/ 333375 w 334000"/>
              <a:gd name="connsiteY1" fmla="*/ 257175 h 466725"/>
              <a:gd name="connsiteX2" fmla="*/ 66675 w 334000"/>
              <a:gd name="connsiteY2" fmla="*/ 466725 h 466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4000" h="466725">
                <a:moveTo>
                  <a:pt x="0" y="0"/>
                </a:moveTo>
                <a:cubicBezTo>
                  <a:pt x="161131" y="89694"/>
                  <a:pt x="322263" y="179388"/>
                  <a:pt x="333375" y="257175"/>
                </a:cubicBezTo>
                <a:cubicBezTo>
                  <a:pt x="344488" y="334963"/>
                  <a:pt x="205581" y="400844"/>
                  <a:pt x="66675" y="466725"/>
                </a:cubicBezTo>
              </a:path>
            </a:pathLst>
          </a:custGeom>
          <a:noFill/>
          <a:ln w="38100">
            <a:solidFill>
              <a:srgbClr val="FF0000"/>
            </a:solidFill>
            <a:miter lim="800000"/>
            <a:headEnd type="arrow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1" name="Freeform 10"/>
          <p:cNvSpPr/>
          <p:nvPr/>
        </p:nvSpPr>
        <p:spPr bwMode="auto">
          <a:xfrm>
            <a:off x="5364088" y="1778149"/>
            <a:ext cx="273174" cy="466725"/>
          </a:xfrm>
          <a:custGeom>
            <a:avLst/>
            <a:gdLst>
              <a:gd name="connsiteX0" fmla="*/ 0 w 334000"/>
              <a:gd name="connsiteY0" fmla="*/ 0 h 466725"/>
              <a:gd name="connsiteX1" fmla="*/ 333375 w 334000"/>
              <a:gd name="connsiteY1" fmla="*/ 257175 h 466725"/>
              <a:gd name="connsiteX2" fmla="*/ 66675 w 334000"/>
              <a:gd name="connsiteY2" fmla="*/ 466725 h 466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4000" h="466725">
                <a:moveTo>
                  <a:pt x="0" y="0"/>
                </a:moveTo>
                <a:cubicBezTo>
                  <a:pt x="161131" y="89694"/>
                  <a:pt x="322263" y="179388"/>
                  <a:pt x="333375" y="257175"/>
                </a:cubicBezTo>
                <a:cubicBezTo>
                  <a:pt x="344488" y="334963"/>
                  <a:pt x="205581" y="400844"/>
                  <a:pt x="66675" y="466725"/>
                </a:cubicBezTo>
              </a:path>
            </a:pathLst>
          </a:custGeom>
          <a:noFill/>
          <a:ln w="38100">
            <a:solidFill>
              <a:srgbClr val="FF0000"/>
            </a:solidFill>
            <a:miter lim="800000"/>
            <a:headEnd type="arrow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2" name="Freeform 11"/>
          <p:cNvSpPr/>
          <p:nvPr/>
        </p:nvSpPr>
        <p:spPr bwMode="auto">
          <a:xfrm>
            <a:off x="5652120" y="1734716"/>
            <a:ext cx="273174" cy="820663"/>
          </a:xfrm>
          <a:custGeom>
            <a:avLst/>
            <a:gdLst>
              <a:gd name="connsiteX0" fmla="*/ 0 w 334000"/>
              <a:gd name="connsiteY0" fmla="*/ 0 h 466725"/>
              <a:gd name="connsiteX1" fmla="*/ 333375 w 334000"/>
              <a:gd name="connsiteY1" fmla="*/ 257175 h 466725"/>
              <a:gd name="connsiteX2" fmla="*/ 66675 w 334000"/>
              <a:gd name="connsiteY2" fmla="*/ 466725 h 466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4000" h="466725">
                <a:moveTo>
                  <a:pt x="0" y="0"/>
                </a:moveTo>
                <a:cubicBezTo>
                  <a:pt x="161131" y="89694"/>
                  <a:pt x="322263" y="179388"/>
                  <a:pt x="333375" y="257175"/>
                </a:cubicBezTo>
                <a:cubicBezTo>
                  <a:pt x="344488" y="334963"/>
                  <a:pt x="205581" y="400844"/>
                  <a:pt x="66675" y="466725"/>
                </a:cubicBezTo>
              </a:path>
            </a:pathLst>
          </a:custGeom>
          <a:noFill/>
          <a:ln w="38100">
            <a:solidFill>
              <a:srgbClr val="FF0000"/>
            </a:solidFill>
            <a:miter lim="800000"/>
            <a:headEnd type="arrow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3" name="Freeform 12"/>
          <p:cNvSpPr/>
          <p:nvPr/>
        </p:nvSpPr>
        <p:spPr bwMode="auto">
          <a:xfrm>
            <a:off x="6228184" y="2138189"/>
            <a:ext cx="273174" cy="820663"/>
          </a:xfrm>
          <a:custGeom>
            <a:avLst/>
            <a:gdLst>
              <a:gd name="connsiteX0" fmla="*/ 0 w 334000"/>
              <a:gd name="connsiteY0" fmla="*/ 0 h 466725"/>
              <a:gd name="connsiteX1" fmla="*/ 333375 w 334000"/>
              <a:gd name="connsiteY1" fmla="*/ 257175 h 466725"/>
              <a:gd name="connsiteX2" fmla="*/ 66675 w 334000"/>
              <a:gd name="connsiteY2" fmla="*/ 466725 h 466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4000" h="466725">
                <a:moveTo>
                  <a:pt x="0" y="0"/>
                </a:moveTo>
                <a:cubicBezTo>
                  <a:pt x="161131" y="89694"/>
                  <a:pt x="322263" y="179388"/>
                  <a:pt x="333375" y="257175"/>
                </a:cubicBezTo>
                <a:cubicBezTo>
                  <a:pt x="344488" y="334963"/>
                  <a:pt x="205581" y="400844"/>
                  <a:pt x="66675" y="466725"/>
                </a:cubicBezTo>
              </a:path>
            </a:pathLst>
          </a:custGeom>
          <a:noFill/>
          <a:ln w="38100">
            <a:solidFill>
              <a:srgbClr val="FF0000"/>
            </a:solidFill>
            <a:miter lim="800000"/>
            <a:headEnd type="arrow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4" name="Freeform 13"/>
          <p:cNvSpPr/>
          <p:nvPr/>
        </p:nvSpPr>
        <p:spPr bwMode="auto">
          <a:xfrm>
            <a:off x="5955010" y="2492127"/>
            <a:ext cx="273174" cy="466725"/>
          </a:xfrm>
          <a:custGeom>
            <a:avLst/>
            <a:gdLst>
              <a:gd name="connsiteX0" fmla="*/ 0 w 334000"/>
              <a:gd name="connsiteY0" fmla="*/ 0 h 466725"/>
              <a:gd name="connsiteX1" fmla="*/ 333375 w 334000"/>
              <a:gd name="connsiteY1" fmla="*/ 257175 h 466725"/>
              <a:gd name="connsiteX2" fmla="*/ 66675 w 334000"/>
              <a:gd name="connsiteY2" fmla="*/ 466725 h 466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4000" h="466725">
                <a:moveTo>
                  <a:pt x="0" y="0"/>
                </a:moveTo>
                <a:cubicBezTo>
                  <a:pt x="161131" y="89694"/>
                  <a:pt x="322263" y="179388"/>
                  <a:pt x="333375" y="257175"/>
                </a:cubicBezTo>
                <a:cubicBezTo>
                  <a:pt x="344488" y="334963"/>
                  <a:pt x="205581" y="400844"/>
                  <a:pt x="66675" y="466725"/>
                </a:cubicBezTo>
              </a:path>
            </a:pathLst>
          </a:custGeom>
          <a:noFill/>
          <a:ln w="38100">
            <a:solidFill>
              <a:srgbClr val="FF0000"/>
            </a:solidFill>
            <a:miter lim="800000"/>
            <a:headEnd type="arrow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89916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ct-es-md-dd-cg-2.22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25400">
          <a:solidFill>
            <a:schemeClr val="tx1"/>
          </a:solidFill>
          <a:miter lim="800000"/>
          <a:headEnd/>
          <a:tailEnd/>
        </a:ln>
        <a:effectLst/>
      </a:spPr>
      <a:bodyPr wrap="none" rtlCol="0" anchor="ctr"/>
      <a:lstStyle>
        <a:defPPr algn="ctr" fontAlgn="auto">
          <a:spcBef>
            <a:spcPts val="0"/>
          </a:spcBef>
          <a:spcAft>
            <a:spcPts val="0"/>
          </a:spcAft>
          <a:defRPr sz="2000" dirty="0" err="1" smtClean="0">
            <a:latin typeface="+mn-lt"/>
            <a:cs typeface="+mn-cs"/>
          </a:defRPr>
        </a:defPPr>
      </a:lstStyle>
    </a:spDef>
    <a:lnDef>
      <a:spPr>
        <a:ln w="254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ict-es-md-dd-cg-2.2</Template>
  <TotalTime>0</TotalTime>
  <Words>2510</Words>
  <Application>Microsoft Office PowerPoint</Application>
  <PresentationFormat>On-screen Show (4:3)</PresentationFormat>
  <Paragraphs>1061</Paragraphs>
  <Slides>45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ict-es-md-dd-cg-2.22</vt:lpstr>
      <vt:lpstr>Quine – McCluskey Logic Optimization</vt:lpstr>
      <vt:lpstr>Quine – McCluskey Logic Optimization</vt:lpstr>
      <vt:lpstr>Terminology</vt:lpstr>
      <vt:lpstr>QM – Example 1</vt:lpstr>
      <vt:lpstr>QM – Example 2</vt:lpstr>
      <vt:lpstr>QM – Example 2</vt:lpstr>
      <vt:lpstr>QM  – Example 3</vt:lpstr>
      <vt:lpstr>QM – Example 3</vt:lpstr>
      <vt:lpstr>QM – Example 3</vt:lpstr>
      <vt:lpstr>QM – Merging of Terms</vt:lpstr>
      <vt:lpstr>QM – Merging of Terms Procedure</vt:lpstr>
      <vt:lpstr>QM – Example 4</vt:lpstr>
      <vt:lpstr>QM – Example 4</vt:lpstr>
      <vt:lpstr>QM – Example 4</vt:lpstr>
      <vt:lpstr>QM – Example 4</vt:lpstr>
      <vt:lpstr>QM – Example 5: With Don‘t cares</vt:lpstr>
      <vt:lpstr>QM – Example 5: With Don‘t cares</vt:lpstr>
      <vt:lpstr>QM – Example 5: With Don‘t cares</vt:lpstr>
      <vt:lpstr>QM – Example 5: With Don´t cares</vt:lpstr>
      <vt:lpstr>QM – Example 6: Multiple Solutions</vt:lpstr>
      <vt:lpstr>QM – Example 6: Multiple Solutions</vt:lpstr>
      <vt:lpstr>QM – Example 6: Multiple Solutions</vt:lpstr>
      <vt:lpstr>QM – Example 6: Multiple Solutions</vt:lpstr>
      <vt:lpstr>QM – Example 6: Multiple Solutions</vt:lpstr>
      <vt:lpstr>QM – Example 6: Multiple Solutions</vt:lpstr>
      <vt:lpstr>QM – Example 6: Multiple Solutions</vt:lpstr>
      <vt:lpstr>QM – Example 6: Multiple Solutions</vt:lpstr>
      <vt:lpstr>QM – Example 6: Multiple Solutions</vt:lpstr>
      <vt:lpstr>QM – Example 7: Multiple Solutions</vt:lpstr>
      <vt:lpstr>QM – Example 7: Multiple Solutions</vt:lpstr>
      <vt:lpstr>QM – Example 7: Multiple Solutions</vt:lpstr>
      <vt:lpstr>QM – Example 7: Multiple Solutions</vt:lpstr>
      <vt:lpstr>Minimal Cover</vt:lpstr>
      <vt:lpstr>Example 8</vt:lpstr>
      <vt:lpstr>PowerPoint Presentation</vt:lpstr>
      <vt:lpstr>PowerPoint Presentation</vt:lpstr>
      <vt:lpstr>PowerPoint Presentation</vt:lpstr>
      <vt:lpstr>Example 9 with Don‘t Cares</vt:lpstr>
      <vt:lpstr>PowerPoint Presentation</vt:lpstr>
      <vt:lpstr>PowerPoint Presentation</vt:lpstr>
      <vt:lpstr>PowerPoint Presentation</vt:lpstr>
      <vt:lpstr>Example 10</vt:lpstr>
      <vt:lpstr>PowerPoint Presentation</vt:lpstr>
      <vt:lpstr>PowerPoint Presentation</vt:lpstr>
      <vt:lpstr>Summary of Quine-McCluskey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Methods for Circuit Design  Hardware Design Languages</dc:title>
  <dc:creator>cgrimm</dc:creator>
  <cp:lastModifiedBy>Axel Jantsch</cp:lastModifiedBy>
  <cp:revision>298</cp:revision>
  <cp:lastPrinted>2014-10-06T11:56:33Z</cp:lastPrinted>
  <dcterms:created xsi:type="dcterms:W3CDTF">2009-11-05T09:39:57Z</dcterms:created>
  <dcterms:modified xsi:type="dcterms:W3CDTF">2018-11-06T06:31:15Z</dcterms:modified>
</cp:coreProperties>
</file>