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57" r:id="rId6"/>
    <p:sldId id="258" r:id="rId7"/>
    <p:sldId id="259" r:id="rId8"/>
    <p:sldId id="260" r:id="rId9"/>
    <p:sldId id="261" r:id="rId10"/>
    <p:sldId id="262" r:id="rId11"/>
    <p:sldId id="275" r:id="rId12"/>
    <p:sldId id="276" r:id="rId13"/>
    <p:sldId id="264" r:id="rId14"/>
    <p:sldId id="265" r:id="rId15"/>
    <p:sldId id="266" r:id="rId16"/>
    <p:sldId id="267" r:id="rId17"/>
    <p:sldId id="277" r:id="rId18"/>
    <p:sldId id="268" r:id="rId19"/>
    <p:sldId id="273" r:id="rId20"/>
    <p:sldId id="269" r:id="rId21"/>
    <p:sldId id="270" r:id="rId22"/>
    <p:sldId id="271" r:id="rId23"/>
    <p:sldId id="272" r:id="rId24"/>
    <p:sldId id="274" r:id="rId25"/>
    <p:sldId id="278" r:id="rId26"/>
    <p:sldId id="289" r:id="rId27"/>
    <p:sldId id="288" r:id="rId28"/>
    <p:sldId id="279" r:id="rId29"/>
    <p:sldId id="280" r:id="rId30"/>
    <p:sldId id="281" r:id="rId31"/>
    <p:sldId id="283" r:id="rId32"/>
    <p:sldId id="290" r:id="rId33"/>
    <p:sldId id="284" r:id="rId34"/>
    <p:sldId id="285"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C4CF0-96EA-451B-8910-CC8736C9C4EE}" v="499" dt="2023-07-08T15:25:48.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6FFB1E7-70F2-4064-A899-9D38106A05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A35EF1-9796-4F82-8F3C-F88636FFACAF}">
      <dgm:prSet/>
      <dgm:spPr/>
      <dgm:t>
        <a:bodyPr/>
        <a:lstStyle/>
        <a:p>
          <a:r>
            <a:rPr lang="en-US"/>
            <a:t>Feed Forward is also known as Position-Wise Feed-Forward Network</a:t>
          </a:r>
          <a:br>
            <a:rPr lang="en-US"/>
          </a:br>
          <a:r>
            <a:rPr lang="en-US"/>
            <a:t>forward by position) this is another important element in the block</a:t>
          </a:r>
          <a:br>
            <a:rPr lang="en-US"/>
          </a:br>
          <a:r>
            <a:rPr lang="en-US"/>
            <a:t>transformer</a:t>
          </a:r>
        </a:p>
      </dgm:t>
    </dgm:pt>
    <dgm:pt modelId="{2CC2B6C5-FB91-4148-9B2E-6C87DDF7A743}" type="parTrans" cxnId="{46D93624-1D4E-4450-829B-60F6FF2BE7D4}">
      <dgm:prSet/>
      <dgm:spPr/>
      <dgm:t>
        <a:bodyPr/>
        <a:lstStyle/>
        <a:p>
          <a:endParaRPr lang="en-US"/>
        </a:p>
      </dgm:t>
    </dgm:pt>
    <dgm:pt modelId="{6F505366-C058-4C04-8923-A83E6937CECA}" type="sibTrans" cxnId="{46D93624-1D4E-4450-829B-60F6FF2BE7D4}">
      <dgm:prSet/>
      <dgm:spPr/>
      <dgm:t>
        <a:bodyPr/>
        <a:lstStyle/>
        <a:p>
          <a:endParaRPr lang="en-US"/>
        </a:p>
      </dgm:t>
    </dgm:pt>
    <dgm:pt modelId="{34A3E22D-C2AC-441E-B990-832EE73E3364}">
      <dgm:prSet/>
      <dgm:spPr/>
      <dgm:t>
        <a:bodyPr/>
        <a:lstStyle/>
        <a:p>
          <a:r>
            <a:rPr lang="en-US"/>
            <a:t>Feed Forward mechanism is used to optimize data</a:t>
          </a:r>
        </a:p>
      </dgm:t>
    </dgm:pt>
    <dgm:pt modelId="{68C88D76-39F4-4C01-B6B0-65AE46BFC3F5}" type="parTrans" cxnId="{22ECEF11-6967-4BE2-B32F-58ED49216248}">
      <dgm:prSet/>
      <dgm:spPr/>
      <dgm:t>
        <a:bodyPr/>
        <a:lstStyle/>
        <a:p>
          <a:endParaRPr lang="en-US"/>
        </a:p>
      </dgm:t>
    </dgm:pt>
    <dgm:pt modelId="{5B78591F-AA7D-499A-B018-46CFC4F06289}" type="sibTrans" cxnId="{22ECEF11-6967-4BE2-B32F-58ED49216248}">
      <dgm:prSet/>
      <dgm:spPr/>
      <dgm:t>
        <a:bodyPr/>
        <a:lstStyle/>
        <a:p>
          <a:endParaRPr lang="en-US"/>
        </a:p>
      </dgm:t>
    </dgm:pt>
    <dgm:pt modelId="{20E0348E-5E9E-4B0C-A299-8C8C01F8ADEC}">
      <dgm:prSet/>
      <dgm:spPr/>
      <dgm:t>
        <a:bodyPr/>
        <a:lstStyle/>
        <a:p>
          <a:r>
            <a:rPr lang="en-US"/>
            <a:t>That is why the Fully-Connected Feed Forward and Self-Attention classes</a:t>
          </a:r>
          <a:br>
            <a:rPr lang="en-US"/>
          </a:br>
          <a:r>
            <a:rPr lang="en-US"/>
            <a:t>selected for use in Transformer without using networks like</a:t>
          </a:r>
          <a:br>
            <a:rPr lang="en-US"/>
          </a:br>
          <a:r>
            <a:rPr lang="en-US"/>
            <a:t>CNN (Convolutional Neural Network) or RNN (Recurrent Neural Network)</a:t>
          </a:r>
          <a:br>
            <a:rPr lang="en-US"/>
          </a:br>
          <a:r>
            <a:rPr lang="en-US"/>
            <a:t>traditional.</a:t>
          </a:r>
        </a:p>
      </dgm:t>
    </dgm:pt>
    <dgm:pt modelId="{8CDE9D86-84C4-447A-A038-51DCC56AE5D3}" type="parTrans" cxnId="{9DC86BC5-EF67-480A-B530-E4033C337283}">
      <dgm:prSet/>
      <dgm:spPr/>
      <dgm:t>
        <a:bodyPr/>
        <a:lstStyle/>
        <a:p>
          <a:endParaRPr lang="en-US"/>
        </a:p>
      </dgm:t>
    </dgm:pt>
    <dgm:pt modelId="{F491EFDF-8D12-4C6E-B40C-6BAE1EB98067}" type="sibTrans" cxnId="{9DC86BC5-EF67-480A-B530-E4033C337283}">
      <dgm:prSet/>
      <dgm:spPr/>
      <dgm:t>
        <a:bodyPr/>
        <a:lstStyle/>
        <a:p>
          <a:endParaRPr lang="en-US"/>
        </a:p>
      </dgm:t>
    </dgm:pt>
    <dgm:pt modelId="{DCCAB496-AC03-405D-8BD9-1D3FB8610399}" type="pres">
      <dgm:prSet presAssocID="{E6FFB1E7-70F2-4064-A899-9D38106A0595}" presName="root" presStyleCnt="0">
        <dgm:presLayoutVars>
          <dgm:dir/>
          <dgm:resizeHandles val="exact"/>
        </dgm:presLayoutVars>
      </dgm:prSet>
      <dgm:spPr/>
    </dgm:pt>
    <dgm:pt modelId="{D7B111EB-654A-409B-8329-689B418D7086}" type="pres">
      <dgm:prSet presAssocID="{71A35EF1-9796-4F82-8F3C-F88636FFACAF}" presName="compNode" presStyleCnt="0"/>
      <dgm:spPr/>
    </dgm:pt>
    <dgm:pt modelId="{79E9D39C-1ABF-4EE9-9A9D-B33F18F0FCA1}" type="pres">
      <dgm:prSet presAssocID="{71A35EF1-9796-4F82-8F3C-F88636FFACAF}" presName="bgRect" presStyleLbl="bgShp" presStyleIdx="0" presStyleCnt="3"/>
      <dgm:spPr/>
    </dgm:pt>
    <dgm:pt modelId="{9CA0A808-B220-45F9-AAEC-0C86BD724767}" type="pres">
      <dgm:prSet presAssocID="{71A35EF1-9796-4F82-8F3C-F88636FFAC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69985AA-78B5-41AD-8832-50E589B197ED}" type="pres">
      <dgm:prSet presAssocID="{71A35EF1-9796-4F82-8F3C-F88636FFACAF}" presName="spaceRect" presStyleCnt="0"/>
      <dgm:spPr/>
    </dgm:pt>
    <dgm:pt modelId="{957375E2-6126-4A0F-B955-3D4026BA7C35}" type="pres">
      <dgm:prSet presAssocID="{71A35EF1-9796-4F82-8F3C-F88636FFACAF}" presName="parTx" presStyleLbl="revTx" presStyleIdx="0" presStyleCnt="3">
        <dgm:presLayoutVars>
          <dgm:chMax val="0"/>
          <dgm:chPref val="0"/>
        </dgm:presLayoutVars>
      </dgm:prSet>
      <dgm:spPr/>
    </dgm:pt>
    <dgm:pt modelId="{738FD753-3C69-4125-818F-FFD29F0E5711}" type="pres">
      <dgm:prSet presAssocID="{6F505366-C058-4C04-8923-A83E6937CECA}" presName="sibTrans" presStyleCnt="0"/>
      <dgm:spPr/>
    </dgm:pt>
    <dgm:pt modelId="{5C7934F9-4075-4686-9B6C-F796F58B0450}" type="pres">
      <dgm:prSet presAssocID="{34A3E22D-C2AC-441E-B990-832EE73E3364}" presName="compNode" presStyleCnt="0"/>
      <dgm:spPr/>
    </dgm:pt>
    <dgm:pt modelId="{395A3D40-39AD-4CBE-9CCB-0E4965C9D81E}" type="pres">
      <dgm:prSet presAssocID="{34A3E22D-C2AC-441E-B990-832EE73E3364}" presName="bgRect" presStyleLbl="bgShp" presStyleIdx="1" presStyleCnt="3"/>
      <dgm:spPr/>
    </dgm:pt>
    <dgm:pt modelId="{F2C45D6E-B7AC-465A-A978-0F5EA439EA89}" type="pres">
      <dgm:prSet presAssocID="{34A3E22D-C2AC-441E-B990-832EE73E33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1D539EF-46B4-4317-B87F-39B659CD2C46}" type="pres">
      <dgm:prSet presAssocID="{34A3E22D-C2AC-441E-B990-832EE73E3364}" presName="spaceRect" presStyleCnt="0"/>
      <dgm:spPr/>
    </dgm:pt>
    <dgm:pt modelId="{698E931B-4453-4CEB-988A-5DFADDCBD14F}" type="pres">
      <dgm:prSet presAssocID="{34A3E22D-C2AC-441E-B990-832EE73E3364}" presName="parTx" presStyleLbl="revTx" presStyleIdx="1" presStyleCnt="3">
        <dgm:presLayoutVars>
          <dgm:chMax val="0"/>
          <dgm:chPref val="0"/>
        </dgm:presLayoutVars>
      </dgm:prSet>
      <dgm:spPr/>
    </dgm:pt>
    <dgm:pt modelId="{3E243DFC-5CA6-4A15-B001-BB7C9FF11F0B}" type="pres">
      <dgm:prSet presAssocID="{5B78591F-AA7D-499A-B018-46CFC4F06289}" presName="sibTrans" presStyleCnt="0"/>
      <dgm:spPr/>
    </dgm:pt>
    <dgm:pt modelId="{1FAC748F-68DC-4AC4-96F9-DC45AF2E2CEB}" type="pres">
      <dgm:prSet presAssocID="{20E0348E-5E9E-4B0C-A299-8C8C01F8ADEC}" presName="compNode" presStyleCnt="0"/>
      <dgm:spPr/>
    </dgm:pt>
    <dgm:pt modelId="{BA30B175-3060-42F1-91E3-8B48DFF14E82}" type="pres">
      <dgm:prSet presAssocID="{20E0348E-5E9E-4B0C-A299-8C8C01F8ADEC}" presName="bgRect" presStyleLbl="bgShp" presStyleIdx="2" presStyleCnt="3"/>
      <dgm:spPr/>
    </dgm:pt>
    <dgm:pt modelId="{13055820-2075-468E-96CB-C588CFB95171}" type="pres">
      <dgm:prSet presAssocID="{20E0348E-5E9E-4B0C-A299-8C8C01F8AD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03B4D422-2A3C-4B2B-A84C-7C363FD1E219}" type="pres">
      <dgm:prSet presAssocID="{20E0348E-5E9E-4B0C-A299-8C8C01F8ADEC}" presName="spaceRect" presStyleCnt="0"/>
      <dgm:spPr/>
    </dgm:pt>
    <dgm:pt modelId="{599BBF61-8128-48E6-A947-7A0B2B011157}" type="pres">
      <dgm:prSet presAssocID="{20E0348E-5E9E-4B0C-A299-8C8C01F8ADEC}" presName="parTx" presStyleLbl="revTx" presStyleIdx="2" presStyleCnt="3">
        <dgm:presLayoutVars>
          <dgm:chMax val="0"/>
          <dgm:chPref val="0"/>
        </dgm:presLayoutVars>
      </dgm:prSet>
      <dgm:spPr/>
    </dgm:pt>
  </dgm:ptLst>
  <dgm:cxnLst>
    <dgm:cxn modelId="{22ECEF11-6967-4BE2-B32F-58ED49216248}" srcId="{E6FFB1E7-70F2-4064-A899-9D38106A0595}" destId="{34A3E22D-C2AC-441E-B990-832EE73E3364}" srcOrd="1" destOrd="0" parTransId="{68C88D76-39F4-4C01-B6B0-65AE46BFC3F5}" sibTransId="{5B78591F-AA7D-499A-B018-46CFC4F06289}"/>
    <dgm:cxn modelId="{46D93624-1D4E-4450-829B-60F6FF2BE7D4}" srcId="{E6FFB1E7-70F2-4064-A899-9D38106A0595}" destId="{71A35EF1-9796-4F82-8F3C-F88636FFACAF}" srcOrd="0" destOrd="0" parTransId="{2CC2B6C5-FB91-4148-9B2E-6C87DDF7A743}" sibTransId="{6F505366-C058-4C04-8923-A83E6937CECA}"/>
    <dgm:cxn modelId="{1E09C128-474E-4FAD-9E04-28CEA1D07511}" type="presOf" srcId="{20E0348E-5E9E-4B0C-A299-8C8C01F8ADEC}" destId="{599BBF61-8128-48E6-A947-7A0B2B011157}" srcOrd="0" destOrd="0" presId="urn:microsoft.com/office/officeart/2018/2/layout/IconVerticalSolidList"/>
    <dgm:cxn modelId="{C4402680-3CF1-4E92-829E-6ABFC123F090}" type="presOf" srcId="{71A35EF1-9796-4F82-8F3C-F88636FFACAF}" destId="{957375E2-6126-4A0F-B955-3D4026BA7C35}" srcOrd="0" destOrd="0" presId="urn:microsoft.com/office/officeart/2018/2/layout/IconVerticalSolidList"/>
    <dgm:cxn modelId="{0A47619F-2C4A-4288-99A7-AB044813CEA5}" type="presOf" srcId="{E6FFB1E7-70F2-4064-A899-9D38106A0595}" destId="{DCCAB496-AC03-405D-8BD9-1D3FB8610399}" srcOrd="0" destOrd="0" presId="urn:microsoft.com/office/officeart/2018/2/layout/IconVerticalSolidList"/>
    <dgm:cxn modelId="{671C71AC-0091-4F04-B555-3D526192F310}" type="presOf" srcId="{34A3E22D-C2AC-441E-B990-832EE73E3364}" destId="{698E931B-4453-4CEB-988A-5DFADDCBD14F}" srcOrd="0" destOrd="0" presId="urn:microsoft.com/office/officeart/2018/2/layout/IconVerticalSolidList"/>
    <dgm:cxn modelId="{9DC86BC5-EF67-480A-B530-E4033C337283}" srcId="{E6FFB1E7-70F2-4064-A899-9D38106A0595}" destId="{20E0348E-5E9E-4B0C-A299-8C8C01F8ADEC}" srcOrd="2" destOrd="0" parTransId="{8CDE9D86-84C4-447A-A038-51DCC56AE5D3}" sibTransId="{F491EFDF-8D12-4C6E-B40C-6BAE1EB98067}"/>
    <dgm:cxn modelId="{00CB885B-3C00-4C79-A1B8-662FF35EB8B6}" type="presParOf" srcId="{DCCAB496-AC03-405D-8BD9-1D3FB8610399}" destId="{D7B111EB-654A-409B-8329-689B418D7086}" srcOrd="0" destOrd="0" presId="urn:microsoft.com/office/officeart/2018/2/layout/IconVerticalSolidList"/>
    <dgm:cxn modelId="{36B6A69E-64F6-4E40-ADD8-231DA413537F}" type="presParOf" srcId="{D7B111EB-654A-409B-8329-689B418D7086}" destId="{79E9D39C-1ABF-4EE9-9A9D-B33F18F0FCA1}" srcOrd="0" destOrd="0" presId="urn:microsoft.com/office/officeart/2018/2/layout/IconVerticalSolidList"/>
    <dgm:cxn modelId="{46FF64C3-01F5-4379-9723-DEAEC0F9A299}" type="presParOf" srcId="{D7B111EB-654A-409B-8329-689B418D7086}" destId="{9CA0A808-B220-45F9-AAEC-0C86BD724767}" srcOrd="1" destOrd="0" presId="urn:microsoft.com/office/officeart/2018/2/layout/IconVerticalSolidList"/>
    <dgm:cxn modelId="{3366534B-9A49-4D61-A628-3A85EAAA2C83}" type="presParOf" srcId="{D7B111EB-654A-409B-8329-689B418D7086}" destId="{569985AA-78B5-41AD-8832-50E589B197ED}" srcOrd="2" destOrd="0" presId="urn:microsoft.com/office/officeart/2018/2/layout/IconVerticalSolidList"/>
    <dgm:cxn modelId="{DB794894-07CC-49E5-A6BA-00B106A77634}" type="presParOf" srcId="{D7B111EB-654A-409B-8329-689B418D7086}" destId="{957375E2-6126-4A0F-B955-3D4026BA7C35}" srcOrd="3" destOrd="0" presId="urn:microsoft.com/office/officeart/2018/2/layout/IconVerticalSolidList"/>
    <dgm:cxn modelId="{D6D3C868-5F64-4126-A984-852E143FC495}" type="presParOf" srcId="{DCCAB496-AC03-405D-8BD9-1D3FB8610399}" destId="{738FD753-3C69-4125-818F-FFD29F0E5711}" srcOrd="1" destOrd="0" presId="urn:microsoft.com/office/officeart/2018/2/layout/IconVerticalSolidList"/>
    <dgm:cxn modelId="{8AF98B16-AE6C-44DE-AE7D-A9D9170F3971}" type="presParOf" srcId="{DCCAB496-AC03-405D-8BD9-1D3FB8610399}" destId="{5C7934F9-4075-4686-9B6C-F796F58B0450}" srcOrd="2" destOrd="0" presId="urn:microsoft.com/office/officeart/2018/2/layout/IconVerticalSolidList"/>
    <dgm:cxn modelId="{9995BB4D-BE8F-4CC5-9B25-769D9C0E0896}" type="presParOf" srcId="{5C7934F9-4075-4686-9B6C-F796F58B0450}" destId="{395A3D40-39AD-4CBE-9CCB-0E4965C9D81E}" srcOrd="0" destOrd="0" presId="urn:microsoft.com/office/officeart/2018/2/layout/IconVerticalSolidList"/>
    <dgm:cxn modelId="{120E5619-B623-4A83-A9BB-1764B2085700}" type="presParOf" srcId="{5C7934F9-4075-4686-9B6C-F796F58B0450}" destId="{F2C45D6E-B7AC-465A-A978-0F5EA439EA89}" srcOrd="1" destOrd="0" presId="urn:microsoft.com/office/officeart/2018/2/layout/IconVerticalSolidList"/>
    <dgm:cxn modelId="{51D65CBB-FE7D-450F-A430-5801480675FD}" type="presParOf" srcId="{5C7934F9-4075-4686-9B6C-F796F58B0450}" destId="{71D539EF-46B4-4317-B87F-39B659CD2C46}" srcOrd="2" destOrd="0" presId="urn:microsoft.com/office/officeart/2018/2/layout/IconVerticalSolidList"/>
    <dgm:cxn modelId="{C25187B3-7597-4FA2-B472-9E9884FAD2E4}" type="presParOf" srcId="{5C7934F9-4075-4686-9B6C-F796F58B0450}" destId="{698E931B-4453-4CEB-988A-5DFADDCBD14F}" srcOrd="3" destOrd="0" presId="urn:microsoft.com/office/officeart/2018/2/layout/IconVerticalSolidList"/>
    <dgm:cxn modelId="{99818FBC-5283-46E3-8192-3875E2B7C0A4}" type="presParOf" srcId="{DCCAB496-AC03-405D-8BD9-1D3FB8610399}" destId="{3E243DFC-5CA6-4A15-B001-BB7C9FF11F0B}" srcOrd="3" destOrd="0" presId="urn:microsoft.com/office/officeart/2018/2/layout/IconVerticalSolidList"/>
    <dgm:cxn modelId="{29B9873C-2042-4AC6-B1BD-270DF77A6B70}" type="presParOf" srcId="{DCCAB496-AC03-405D-8BD9-1D3FB8610399}" destId="{1FAC748F-68DC-4AC4-96F9-DC45AF2E2CEB}" srcOrd="4" destOrd="0" presId="urn:microsoft.com/office/officeart/2018/2/layout/IconVerticalSolidList"/>
    <dgm:cxn modelId="{4A512D9F-D759-468B-B496-582A95E1FCF9}" type="presParOf" srcId="{1FAC748F-68DC-4AC4-96F9-DC45AF2E2CEB}" destId="{BA30B175-3060-42F1-91E3-8B48DFF14E82}" srcOrd="0" destOrd="0" presId="urn:microsoft.com/office/officeart/2018/2/layout/IconVerticalSolidList"/>
    <dgm:cxn modelId="{47913EE7-719C-4CE4-8BA4-EA143CA5E5C2}" type="presParOf" srcId="{1FAC748F-68DC-4AC4-96F9-DC45AF2E2CEB}" destId="{13055820-2075-468E-96CB-C588CFB95171}" srcOrd="1" destOrd="0" presId="urn:microsoft.com/office/officeart/2018/2/layout/IconVerticalSolidList"/>
    <dgm:cxn modelId="{3D71234E-5FBC-450B-A003-01A8417A3185}" type="presParOf" srcId="{1FAC748F-68DC-4AC4-96F9-DC45AF2E2CEB}" destId="{03B4D422-2A3C-4B2B-A84C-7C363FD1E219}" srcOrd="2" destOrd="0" presId="urn:microsoft.com/office/officeart/2018/2/layout/IconVerticalSolidList"/>
    <dgm:cxn modelId="{12FEA9D6-EB17-426F-A7E3-3727B1D3255B}" type="presParOf" srcId="{1FAC748F-68DC-4AC4-96F9-DC45AF2E2CEB}" destId="{599BBF61-8128-48E6-A947-7A0B2B0111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9D39C-1ABF-4EE9-9A9D-B33F18F0FCA1}">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A0A808-B220-45F9-AAEC-0C86BD72476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7375E2-6126-4A0F-B955-3D4026BA7C3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Feed Forward is also known as Position-Wise Feed-Forward Network</a:t>
          </a:r>
          <a:br>
            <a:rPr lang="en-US" sz="1700" kern="1200"/>
          </a:br>
          <a:r>
            <a:rPr lang="en-US" sz="1700" kern="1200"/>
            <a:t>forward by position) this is another important element in the block</a:t>
          </a:r>
          <a:br>
            <a:rPr lang="en-US" sz="1700" kern="1200"/>
          </a:br>
          <a:r>
            <a:rPr lang="en-US" sz="1700" kern="1200"/>
            <a:t>transformer</a:t>
          </a:r>
        </a:p>
      </dsp:txBody>
      <dsp:txXfrm>
        <a:off x="1437631" y="531"/>
        <a:ext cx="9077968" cy="1244702"/>
      </dsp:txXfrm>
    </dsp:sp>
    <dsp:sp modelId="{395A3D40-39AD-4CBE-9CCB-0E4965C9D81E}">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45D6E-B7AC-465A-A978-0F5EA439EA8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E931B-4453-4CEB-988A-5DFADDCBD14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Feed Forward mechanism is used to optimize data</a:t>
          </a:r>
        </a:p>
      </dsp:txBody>
      <dsp:txXfrm>
        <a:off x="1437631" y="1556410"/>
        <a:ext cx="9077968" cy="1244702"/>
      </dsp:txXfrm>
    </dsp:sp>
    <dsp:sp modelId="{BA30B175-3060-42F1-91E3-8B48DFF14E8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55820-2075-468E-96CB-C588CFB9517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9BBF61-8128-48E6-A947-7A0B2B01115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That is why the Fully-Connected Feed Forward and Self-Attention classes</a:t>
          </a:r>
          <a:br>
            <a:rPr lang="en-US" sz="1700" kern="1200"/>
          </a:br>
          <a:r>
            <a:rPr lang="en-US" sz="1700" kern="1200"/>
            <a:t>selected for use in Transformer without using networks like</a:t>
          </a:r>
          <a:br>
            <a:rPr lang="en-US" sz="1700" kern="1200"/>
          </a:br>
          <a:r>
            <a:rPr lang="en-US" sz="1700" kern="1200"/>
            <a:t>CNN (Convolutional Neural Network) or RNN (Recurrent Neural Network)</a:t>
          </a:r>
          <a:br>
            <a:rPr lang="en-US" sz="1700" kern="1200"/>
          </a:br>
          <a:r>
            <a:rPr lang="en-US" sz="1700" kern="1200"/>
            <a:t>traditional.</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053095-360A-4C1C-85C8-A19980B329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DCA700-371C-4E46-932D-EBB96B0A40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185381-8AB8-410F-963E-286BD575B860}" type="datetimeFigureOut">
              <a:rPr lang="en-US" smtClean="0"/>
              <a:t>7/9/2023</a:t>
            </a:fld>
            <a:endParaRPr lang="en-US"/>
          </a:p>
        </p:txBody>
      </p:sp>
      <p:sp>
        <p:nvSpPr>
          <p:cNvPr id="4" name="Footer Placeholder 3">
            <a:extLst>
              <a:ext uri="{FF2B5EF4-FFF2-40B4-BE49-F238E27FC236}">
                <a16:creationId xmlns:a16="http://schemas.microsoft.com/office/drawing/2014/main" id="{B2B49E43-E078-46B6-85FC-7D73AD2C7B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309C715-FA37-485B-92E2-7EDA13FCE3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7F0A9-8F6F-4768-9CC4-A4C9725A5391}" type="slidenum">
              <a:rPr lang="en-US" smtClean="0"/>
              <a:t>‹#›</a:t>
            </a:fld>
            <a:endParaRPr lang="en-US"/>
          </a:p>
        </p:txBody>
      </p:sp>
    </p:spTree>
    <p:extLst>
      <p:ext uri="{BB962C8B-B14F-4D97-AF65-F5344CB8AC3E}">
        <p14:creationId xmlns:p14="http://schemas.microsoft.com/office/powerpoint/2010/main" val="9774008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0368F-1184-4067-889E-25807D433F26}" type="datetimeFigureOut">
              <a:rPr lang="en-US" smtClean="0"/>
              <a:t>7/9/2023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39DDF-E77D-46EC-97FF-7B596FD7F097}" type="slidenum">
              <a:rPr lang="en-US" smtClean="0"/>
              <a:t>‹#›</a:t>
            </a:fld>
            <a:endParaRPr lang="en-US"/>
          </a:p>
        </p:txBody>
      </p:sp>
    </p:spTree>
    <p:extLst>
      <p:ext uri="{BB962C8B-B14F-4D97-AF65-F5344CB8AC3E}">
        <p14:creationId xmlns:p14="http://schemas.microsoft.com/office/powerpoint/2010/main" val="15926345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639DDF-E77D-46EC-97FF-7B596FD7F097}" type="slidenum">
              <a:rPr lang="en-US" smtClean="0"/>
              <a:t>6</a:t>
            </a:fld>
            <a:endParaRPr lang="en-US"/>
          </a:p>
        </p:txBody>
      </p:sp>
    </p:spTree>
    <p:extLst>
      <p:ext uri="{BB962C8B-B14F-4D97-AF65-F5344CB8AC3E}">
        <p14:creationId xmlns:p14="http://schemas.microsoft.com/office/powerpoint/2010/main" val="2245624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38DF-D5B6-47C2-891F-8E120EE96A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0C1B2A-665D-43EE-AF79-48C0C7CDF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B8EE84-0D25-4271-BF34-D09C44977522}"/>
              </a:ext>
            </a:extLst>
          </p:cNvPr>
          <p:cNvSpPr>
            <a:spLocks noGrp="1"/>
          </p:cNvSpPr>
          <p:nvPr>
            <p:ph type="dt" sz="half" idx="10"/>
          </p:nvPr>
        </p:nvSpPr>
        <p:spPr/>
        <p:txBody>
          <a:bodyPr/>
          <a:lstStyle/>
          <a:p>
            <a:fld id="{1A7F3134-0A13-436D-BC16-206B232C904E}" type="datetime1">
              <a:rPr lang="en-US" smtClean="0"/>
              <a:t>7/9/2023</a:t>
            </a:fld>
            <a:endParaRPr lang="en-US"/>
          </a:p>
        </p:txBody>
      </p:sp>
      <p:sp>
        <p:nvSpPr>
          <p:cNvPr id="5" name="Footer Placeholder 4">
            <a:extLst>
              <a:ext uri="{FF2B5EF4-FFF2-40B4-BE49-F238E27FC236}">
                <a16:creationId xmlns:a16="http://schemas.microsoft.com/office/drawing/2014/main" id="{E8F27D51-766C-4620-BA67-7A0A82ADE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4A1CA-5D3A-4C08-B366-BC0B87EDB52C}"/>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97604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9EE4-EA08-4683-AC05-4FF14A6D92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CB44A8-FEBA-417B-B0B6-29E679087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6E512-F6A8-4E30-8296-E3CC885A3354}"/>
              </a:ext>
            </a:extLst>
          </p:cNvPr>
          <p:cNvSpPr>
            <a:spLocks noGrp="1"/>
          </p:cNvSpPr>
          <p:nvPr>
            <p:ph type="dt" sz="half" idx="10"/>
          </p:nvPr>
        </p:nvSpPr>
        <p:spPr/>
        <p:txBody>
          <a:bodyPr/>
          <a:lstStyle/>
          <a:p>
            <a:fld id="{8C0FC07F-2300-4CE6-A04B-642CA1DCDB10}" type="datetime1">
              <a:rPr lang="en-US" smtClean="0"/>
              <a:t>7/9/2023</a:t>
            </a:fld>
            <a:endParaRPr lang="en-US"/>
          </a:p>
        </p:txBody>
      </p:sp>
      <p:sp>
        <p:nvSpPr>
          <p:cNvPr id="5" name="Footer Placeholder 4">
            <a:extLst>
              <a:ext uri="{FF2B5EF4-FFF2-40B4-BE49-F238E27FC236}">
                <a16:creationId xmlns:a16="http://schemas.microsoft.com/office/drawing/2014/main" id="{DEC217CD-7446-4EEB-B423-0C2D0D62E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73B3A-F669-438D-A4B8-4CDBF0FF874F}"/>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274960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CC54D-47C8-419C-969A-F923781DAF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E93B5B-522B-4DA9-8259-012FFB4C9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83F99-D4BB-47C9-911F-B6906876FA34}"/>
              </a:ext>
            </a:extLst>
          </p:cNvPr>
          <p:cNvSpPr>
            <a:spLocks noGrp="1"/>
          </p:cNvSpPr>
          <p:nvPr>
            <p:ph type="dt" sz="half" idx="10"/>
          </p:nvPr>
        </p:nvSpPr>
        <p:spPr/>
        <p:txBody>
          <a:bodyPr/>
          <a:lstStyle/>
          <a:p>
            <a:fld id="{E3E5283C-B62A-4ADC-9988-99B7D08D156B}" type="datetime1">
              <a:rPr lang="en-US" smtClean="0"/>
              <a:t>7/9/2023</a:t>
            </a:fld>
            <a:endParaRPr lang="en-US"/>
          </a:p>
        </p:txBody>
      </p:sp>
      <p:sp>
        <p:nvSpPr>
          <p:cNvPr id="5" name="Footer Placeholder 4">
            <a:extLst>
              <a:ext uri="{FF2B5EF4-FFF2-40B4-BE49-F238E27FC236}">
                <a16:creationId xmlns:a16="http://schemas.microsoft.com/office/drawing/2014/main" id="{CEEF0406-6A97-44C3-9649-1A29BEBAC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AA6C9-5304-4EA5-B485-75AE9FAA5EE6}"/>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373979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EAEE-48AA-4C9B-945F-19955A8CB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F3BAB-6556-4D77-B8CC-D7DEC9504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85B92-8659-4A2C-A08F-478E347428EF}"/>
              </a:ext>
            </a:extLst>
          </p:cNvPr>
          <p:cNvSpPr>
            <a:spLocks noGrp="1"/>
          </p:cNvSpPr>
          <p:nvPr>
            <p:ph type="dt" sz="half" idx="10"/>
          </p:nvPr>
        </p:nvSpPr>
        <p:spPr/>
        <p:txBody>
          <a:bodyPr/>
          <a:lstStyle/>
          <a:p>
            <a:fld id="{2E1E1B27-6756-49B8-A70A-16D3AFC60647}" type="datetime1">
              <a:rPr lang="en-US" smtClean="0"/>
              <a:t>7/9/2023</a:t>
            </a:fld>
            <a:endParaRPr lang="en-US"/>
          </a:p>
        </p:txBody>
      </p:sp>
      <p:sp>
        <p:nvSpPr>
          <p:cNvPr id="5" name="Footer Placeholder 4">
            <a:extLst>
              <a:ext uri="{FF2B5EF4-FFF2-40B4-BE49-F238E27FC236}">
                <a16:creationId xmlns:a16="http://schemas.microsoft.com/office/drawing/2014/main" id="{49B8445F-98D3-444D-8E5F-7BFBB8579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014DB-F72D-4D13-ACE9-ED851F2DE5E3}"/>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83010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C194-94CD-40B9-BB33-29E6550048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73254-8A2B-4CB2-88DC-C6FE0E27D5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D33E9-228B-4BF7-80B4-D6E2FF223BFA}"/>
              </a:ext>
            </a:extLst>
          </p:cNvPr>
          <p:cNvSpPr>
            <a:spLocks noGrp="1"/>
          </p:cNvSpPr>
          <p:nvPr>
            <p:ph type="dt" sz="half" idx="10"/>
          </p:nvPr>
        </p:nvSpPr>
        <p:spPr/>
        <p:txBody>
          <a:bodyPr/>
          <a:lstStyle/>
          <a:p>
            <a:fld id="{3957EE74-D6A5-416D-AC55-7B2DC9D5745D}" type="datetime1">
              <a:rPr lang="en-US" smtClean="0"/>
              <a:t>7/9/2023</a:t>
            </a:fld>
            <a:endParaRPr lang="en-US"/>
          </a:p>
        </p:txBody>
      </p:sp>
      <p:sp>
        <p:nvSpPr>
          <p:cNvPr id="5" name="Footer Placeholder 4">
            <a:extLst>
              <a:ext uri="{FF2B5EF4-FFF2-40B4-BE49-F238E27FC236}">
                <a16:creationId xmlns:a16="http://schemas.microsoft.com/office/drawing/2014/main" id="{538B407F-40E9-44A4-9880-0C88F5907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A2531-FD48-486F-B5D5-AB755C2B8A66}"/>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347916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339B-6683-4BAE-A45A-74CEE11E4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15E02-F7B0-4432-8F52-D913A002F5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30E6DA-FA38-4E5A-A976-509D8D3BB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BCD41A-12E4-4A21-985D-F3AE7D3FF79E}"/>
              </a:ext>
            </a:extLst>
          </p:cNvPr>
          <p:cNvSpPr>
            <a:spLocks noGrp="1"/>
          </p:cNvSpPr>
          <p:nvPr>
            <p:ph type="dt" sz="half" idx="10"/>
          </p:nvPr>
        </p:nvSpPr>
        <p:spPr/>
        <p:txBody>
          <a:bodyPr/>
          <a:lstStyle/>
          <a:p>
            <a:fld id="{706A9023-6641-4F25-9943-4650C5B7CD24}" type="datetime1">
              <a:rPr lang="en-US" smtClean="0"/>
              <a:t>7/9/2023</a:t>
            </a:fld>
            <a:endParaRPr lang="en-US"/>
          </a:p>
        </p:txBody>
      </p:sp>
      <p:sp>
        <p:nvSpPr>
          <p:cNvPr id="6" name="Footer Placeholder 5">
            <a:extLst>
              <a:ext uri="{FF2B5EF4-FFF2-40B4-BE49-F238E27FC236}">
                <a16:creationId xmlns:a16="http://schemas.microsoft.com/office/drawing/2014/main" id="{BF92BBED-5A63-4B9A-8E5D-BF0C2B955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2A2FF-C748-40B3-ACAC-9142C7038611}"/>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62504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D276-5F25-4C59-85D3-FE4BEE699D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7DBA2-80A4-4623-BB98-C7C56E769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3FA171-CC27-44E4-B838-BBC6CBC00E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FE5E9-5599-4E3C-9B43-E4B7F14848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2B35FF-7A0D-4482-BB7E-39631DB39D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F5D35B-F127-4608-ACDD-2BFA1F00DDA7}"/>
              </a:ext>
            </a:extLst>
          </p:cNvPr>
          <p:cNvSpPr>
            <a:spLocks noGrp="1"/>
          </p:cNvSpPr>
          <p:nvPr>
            <p:ph type="dt" sz="half" idx="10"/>
          </p:nvPr>
        </p:nvSpPr>
        <p:spPr/>
        <p:txBody>
          <a:bodyPr/>
          <a:lstStyle/>
          <a:p>
            <a:fld id="{70DCEF5C-6150-4AD2-AABD-F0B05C810FF4}" type="datetime1">
              <a:rPr lang="en-US" smtClean="0"/>
              <a:t>7/9/2023</a:t>
            </a:fld>
            <a:endParaRPr lang="en-US"/>
          </a:p>
        </p:txBody>
      </p:sp>
      <p:sp>
        <p:nvSpPr>
          <p:cNvPr id="8" name="Footer Placeholder 7">
            <a:extLst>
              <a:ext uri="{FF2B5EF4-FFF2-40B4-BE49-F238E27FC236}">
                <a16:creationId xmlns:a16="http://schemas.microsoft.com/office/drawing/2014/main" id="{59CA2B8B-B54F-44CC-816C-C85B5816CC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DB4FE6-F9CF-4FDD-86D0-B5F98C35429A}"/>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349695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BDCC-0499-4A52-9384-16F14381D2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1A2609-3626-4784-93BA-7DCD7A4FABAD}"/>
              </a:ext>
            </a:extLst>
          </p:cNvPr>
          <p:cNvSpPr>
            <a:spLocks noGrp="1"/>
          </p:cNvSpPr>
          <p:nvPr>
            <p:ph type="dt" sz="half" idx="10"/>
          </p:nvPr>
        </p:nvSpPr>
        <p:spPr/>
        <p:txBody>
          <a:bodyPr/>
          <a:lstStyle/>
          <a:p>
            <a:fld id="{EF8F55D5-5A63-46C8-A3B8-7BC7CF29F372}" type="datetime1">
              <a:rPr lang="en-US" smtClean="0"/>
              <a:t>7/9/2023</a:t>
            </a:fld>
            <a:endParaRPr lang="en-US"/>
          </a:p>
        </p:txBody>
      </p:sp>
      <p:sp>
        <p:nvSpPr>
          <p:cNvPr id="4" name="Footer Placeholder 3">
            <a:extLst>
              <a:ext uri="{FF2B5EF4-FFF2-40B4-BE49-F238E27FC236}">
                <a16:creationId xmlns:a16="http://schemas.microsoft.com/office/drawing/2014/main" id="{8F7803B2-2931-4AC0-8A84-35880FC1C3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4910B0-270A-4308-A700-11DA4C06E4C9}"/>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1751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F28E3-46A7-46A0-84AD-18FB40E4C6E9}"/>
              </a:ext>
            </a:extLst>
          </p:cNvPr>
          <p:cNvSpPr>
            <a:spLocks noGrp="1"/>
          </p:cNvSpPr>
          <p:nvPr>
            <p:ph type="dt" sz="half" idx="10"/>
          </p:nvPr>
        </p:nvSpPr>
        <p:spPr/>
        <p:txBody>
          <a:bodyPr/>
          <a:lstStyle/>
          <a:p>
            <a:fld id="{4CDF0081-B40A-446C-9433-D00925038E12}" type="datetime1">
              <a:rPr lang="en-US" smtClean="0"/>
              <a:t>7/9/2023</a:t>
            </a:fld>
            <a:endParaRPr lang="en-US"/>
          </a:p>
        </p:txBody>
      </p:sp>
      <p:sp>
        <p:nvSpPr>
          <p:cNvPr id="3" name="Footer Placeholder 2">
            <a:extLst>
              <a:ext uri="{FF2B5EF4-FFF2-40B4-BE49-F238E27FC236}">
                <a16:creationId xmlns:a16="http://schemas.microsoft.com/office/drawing/2014/main" id="{E19192EA-EB42-4001-AE03-18C0D06FA7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F195E5-3A3C-4D59-A41F-05A782068F5D}"/>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407720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B4E4-AE68-4DE9-85ED-059B2FD9D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D77659-F9B1-4200-8067-0DEFE4DE4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DD02E3-5F83-41C7-AAC3-A2B1FD007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050C6-6897-4661-B62A-5C6C72FC7126}"/>
              </a:ext>
            </a:extLst>
          </p:cNvPr>
          <p:cNvSpPr>
            <a:spLocks noGrp="1"/>
          </p:cNvSpPr>
          <p:nvPr>
            <p:ph type="dt" sz="half" idx="10"/>
          </p:nvPr>
        </p:nvSpPr>
        <p:spPr/>
        <p:txBody>
          <a:bodyPr/>
          <a:lstStyle/>
          <a:p>
            <a:fld id="{DBE62566-6A44-4CD3-AC89-3C700B64B9BA}" type="datetime1">
              <a:rPr lang="en-US" smtClean="0"/>
              <a:t>7/9/2023</a:t>
            </a:fld>
            <a:endParaRPr lang="en-US"/>
          </a:p>
        </p:txBody>
      </p:sp>
      <p:sp>
        <p:nvSpPr>
          <p:cNvPr id="6" name="Footer Placeholder 5">
            <a:extLst>
              <a:ext uri="{FF2B5EF4-FFF2-40B4-BE49-F238E27FC236}">
                <a16:creationId xmlns:a16="http://schemas.microsoft.com/office/drawing/2014/main" id="{A004047C-C6A4-416E-BA7A-8719C8CAD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E9382-EA01-4040-88C3-2CB49F7F8491}"/>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403342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D308-8820-40AC-B78C-E4011B410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EFF216-B84E-427E-A005-7385A02F7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295CD4-1150-4FD0-83A8-D09A18C6E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246C0-0CAF-4889-A021-7BA63CE5D74E}"/>
              </a:ext>
            </a:extLst>
          </p:cNvPr>
          <p:cNvSpPr>
            <a:spLocks noGrp="1"/>
          </p:cNvSpPr>
          <p:nvPr>
            <p:ph type="dt" sz="half" idx="10"/>
          </p:nvPr>
        </p:nvSpPr>
        <p:spPr/>
        <p:txBody>
          <a:bodyPr/>
          <a:lstStyle/>
          <a:p>
            <a:fld id="{D2713794-ABF5-44F2-9140-9634EA99658D}" type="datetime1">
              <a:rPr lang="en-US" smtClean="0"/>
              <a:t>7/9/2023</a:t>
            </a:fld>
            <a:endParaRPr lang="en-US"/>
          </a:p>
        </p:txBody>
      </p:sp>
      <p:sp>
        <p:nvSpPr>
          <p:cNvPr id="6" name="Footer Placeholder 5">
            <a:extLst>
              <a:ext uri="{FF2B5EF4-FFF2-40B4-BE49-F238E27FC236}">
                <a16:creationId xmlns:a16="http://schemas.microsoft.com/office/drawing/2014/main" id="{9F4B52CF-0CCE-434E-ABA4-8763C8773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C0A48-D3AD-4EED-ADE6-E61ABD2A78A7}"/>
              </a:ext>
            </a:extLst>
          </p:cNvPr>
          <p:cNvSpPr>
            <a:spLocks noGrp="1"/>
          </p:cNvSpPr>
          <p:nvPr>
            <p:ph type="sldNum" sz="quarter" idx="12"/>
          </p:nvPr>
        </p:nvSpPr>
        <p:spPr/>
        <p:txBody>
          <a:bodyPr/>
          <a:lstStyle/>
          <a:p>
            <a:fld id="{C4F6B2DF-CE50-4973-891F-A0B12031D950}" type="slidenum">
              <a:rPr lang="en-US" smtClean="0"/>
              <a:t>‹#›</a:t>
            </a:fld>
            <a:endParaRPr lang="en-US"/>
          </a:p>
        </p:txBody>
      </p:sp>
    </p:spTree>
    <p:extLst>
      <p:ext uri="{BB962C8B-B14F-4D97-AF65-F5344CB8AC3E}">
        <p14:creationId xmlns:p14="http://schemas.microsoft.com/office/powerpoint/2010/main" val="229236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549A6-84CA-421C-BA9B-ECBBDD5EB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10FB0-A17A-4653-8529-73413E3D9C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8D617-0024-4E05-A5E9-7FC2A08B1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2D6A9-6BFA-4CFD-A9B2-2F2A85344C73}" type="datetime1">
              <a:rPr lang="en-US" smtClean="0"/>
              <a:t>7/9/2023</a:t>
            </a:fld>
            <a:endParaRPr lang="en-US"/>
          </a:p>
        </p:txBody>
      </p:sp>
      <p:sp>
        <p:nvSpPr>
          <p:cNvPr id="5" name="Footer Placeholder 4">
            <a:extLst>
              <a:ext uri="{FF2B5EF4-FFF2-40B4-BE49-F238E27FC236}">
                <a16:creationId xmlns:a16="http://schemas.microsoft.com/office/drawing/2014/main" id="{6D000E74-1C6F-4F05-9FCC-989D54FA5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508EA-E5F0-46ED-93BF-FD5D214A1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6B2DF-CE50-4973-891F-A0B12031D950}" type="slidenum">
              <a:rPr lang="en-US" smtClean="0"/>
              <a:t>‹#›</a:t>
            </a:fld>
            <a:endParaRPr lang="en-US"/>
          </a:p>
        </p:txBody>
      </p:sp>
    </p:spTree>
    <p:extLst>
      <p:ext uri="{BB962C8B-B14F-4D97-AF65-F5344CB8AC3E}">
        <p14:creationId xmlns:p14="http://schemas.microsoft.com/office/powerpoint/2010/main" val="857700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jpe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8CE2-B2B7-49F6-8271-E8740EE33187}"/>
              </a:ext>
            </a:extLst>
          </p:cNvPr>
          <p:cNvSpPr>
            <a:spLocks noGrp="1"/>
          </p:cNvSpPr>
          <p:nvPr>
            <p:ph type="ctrTitle"/>
          </p:nvPr>
        </p:nvSpPr>
        <p:spPr>
          <a:xfrm>
            <a:off x="1035424" y="1332284"/>
            <a:ext cx="10650070" cy="1988390"/>
          </a:xfrm>
        </p:spPr>
        <p:txBody>
          <a:bodyPr>
            <a:normAutofit/>
          </a:bodyPr>
          <a:lstStyle/>
          <a:p>
            <a:r>
              <a:rPr lang="en-US" sz="2400" b="1" dirty="0">
                <a:latin typeface="Times New Roman" panose="02020603050405020304" pitchFamily="18" charset="0"/>
                <a:cs typeface="Times New Roman" panose="02020603050405020304" pitchFamily="18" charset="0"/>
              </a:rPr>
              <a:t>LEARN TRANSFORMER ARCHITECTURE AND APPLICATIONS TO ANSWERING PROBLEMS</a:t>
            </a:r>
          </a:p>
        </p:txBody>
      </p:sp>
      <p:pic>
        <p:nvPicPr>
          <p:cNvPr id="5" name="Picture 4">
            <a:extLst>
              <a:ext uri="{FF2B5EF4-FFF2-40B4-BE49-F238E27FC236}">
                <a16:creationId xmlns:a16="http://schemas.microsoft.com/office/drawing/2014/main" id="{35BDCADC-545B-4139-9E95-AB8F73E05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506" y="1164990"/>
            <a:ext cx="1514341" cy="1240287"/>
          </a:xfrm>
          <a:prstGeom prst="rect">
            <a:avLst/>
          </a:prstGeom>
        </p:spPr>
      </p:pic>
      <p:sp>
        <p:nvSpPr>
          <p:cNvPr id="7" name="Slide Number Placeholder 6">
            <a:extLst>
              <a:ext uri="{FF2B5EF4-FFF2-40B4-BE49-F238E27FC236}">
                <a16:creationId xmlns:a16="http://schemas.microsoft.com/office/drawing/2014/main" id="{D20703DB-54C5-4E35-B7BB-58F31CCF70CC}"/>
              </a:ext>
            </a:extLst>
          </p:cNvPr>
          <p:cNvSpPr>
            <a:spLocks noGrp="1"/>
          </p:cNvSpPr>
          <p:nvPr>
            <p:ph type="sldNum" sz="quarter" idx="12"/>
          </p:nvPr>
        </p:nvSpPr>
        <p:spPr/>
        <p:txBody>
          <a:bodyPr/>
          <a:lstStyle/>
          <a:p>
            <a:fld id="{C4F6B2DF-CE50-4973-891F-A0B12031D950}" type="slidenum">
              <a:rPr lang="en-US" smtClean="0"/>
              <a:t>1</a:t>
            </a:fld>
            <a:endParaRPr lang="en-US"/>
          </a:p>
        </p:txBody>
      </p:sp>
      <p:sp>
        <p:nvSpPr>
          <p:cNvPr id="8" name="TextBox 7">
            <a:extLst>
              <a:ext uri="{FF2B5EF4-FFF2-40B4-BE49-F238E27FC236}">
                <a16:creationId xmlns:a16="http://schemas.microsoft.com/office/drawing/2014/main" id="{B8EA9D40-85D4-41CB-9102-961D4358309C}"/>
              </a:ext>
            </a:extLst>
          </p:cNvPr>
          <p:cNvSpPr txBox="1"/>
          <p:nvPr/>
        </p:nvSpPr>
        <p:spPr>
          <a:xfrm>
            <a:off x="5992906" y="4096871"/>
            <a:ext cx="6212541" cy="1935402"/>
          </a:xfrm>
          <a:prstGeom prst="rect">
            <a:avLst/>
          </a:prstGeom>
          <a:noFill/>
        </p:spPr>
        <p:txBody>
          <a:bodyPr wrap="square" rtlCol="0">
            <a:spAutoFit/>
          </a:bodyPr>
          <a:lstStyle/>
          <a:p>
            <a:pPr>
              <a:lnSpc>
                <a:spcPct val="150000"/>
              </a:lnSpc>
            </a:pPr>
            <a:r>
              <a:rPr lang="en-US" sz="1400" b="1" u="sng">
                <a:latin typeface="Times New Roman" panose="02020603050405020304" pitchFamily="18" charset="0"/>
                <a:cs typeface="Times New Roman" panose="02020603050405020304" pitchFamily="18" charset="0"/>
              </a:rPr>
              <a:t>TEACHER:</a:t>
            </a:r>
          </a:p>
          <a:p>
            <a:pPr>
              <a:lnSpc>
                <a:spcPct val="150000"/>
              </a:lnSpc>
            </a:pPr>
            <a:r>
              <a:rPr lang="en-US">
                <a:latin typeface="Times New Roman" panose="02020603050405020304" pitchFamily="18" charset="0"/>
                <a:cs typeface="Times New Roman" panose="02020603050405020304" pitchFamily="18" charset="0"/>
              </a:rPr>
              <a:t>	Master. QUACH DINH HOANG</a:t>
            </a:r>
          </a:p>
          <a:p>
            <a:pPr>
              <a:lnSpc>
                <a:spcPct val="150000"/>
              </a:lnSpc>
            </a:pPr>
            <a:r>
              <a:rPr lang="en-US" sz="1400" b="1" u="sng">
                <a:latin typeface="Times New Roman" panose="02020603050405020304" pitchFamily="18" charset="0"/>
                <a:cs typeface="Times New Roman" panose="02020603050405020304" pitchFamily="18" charset="0"/>
              </a:rPr>
              <a:t>STUDENTS: </a:t>
            </a:r>
          </a:p>
          <a:p>
            <a:pPr>
              <a:lnSpc>
                <a:spcPct val="150000"/>
              </a:lnSpc>
            </a:pPr>
            <a:r>
              <a:rPr lang="en-US">
                <a:latin typeface="Times New Roman" panose="02020603050405020304" pitchFamily="18" charset="0"/>
                <a:cs typeface="Times New Roman" panose="02020603050405020304" pitchFamily="18" charset="0"/>
              </a:rPr>
              <a:t>	TRAN QUOC TUAN		19133064</a:t>
            </a:r>
          </a:p>
          <a:p>
            <a:pPr>
              <a:lnSpc>
                <a:spcPct val="150000"/>
              </a:lnSpc>
            </a:pPr>
            <a:r>
              <a:rPr lang="en-US">
                <a:latin typeface="Times New Roman" panose="02020603050405020304" pitchFamily="18" charset="0"/>
                <a:cs typeface="Times New Roman" panose="02020603050405020304" pitchFamily="18" charset="0"/>
              </a:rPr>
              <a:t>	NGUYEN LAM SON		19133050</a:t>
            </a:r>
          </a:p>
        </p:txBody>
      </p:sp>
      <p:sp>
        <p:nvSpPr>
          <p:cNvPr id="9" name="TextBox 8">
            <a:extLst>
              <a:ext uri="{FF2B5EF4-FFF2-40B4-BE49-F238E27FC236}">
                <a16:creationId xmlns:a16="http://schemas.microsoft.com/office/drawing/2014/main" id="{7A377E37-50FC-4098-8B41-FA7EC0399FDD}"/>
              </a:ext>
            </a:extLst>
          </p:cNvPr>
          <p:cNvSpPr txBox="1"/>
          <p:nvPr/>
        </p:nvSpPr>
        <p:spPr>
          <a:xfrm>
            <a:off x="4244787" y="6184452"/>
            <a:ext cx="3406588" cy="369332"/>
          </a:xfrm>
          <a:prstGeom prst="rect">
            <a:avLst/>
          </a:prstGeom>
          <a:noFill/>
        </p:spPr>
        <p:txBody>
          <a:bodyPr wrap="square" rtlCol="0">
            <a:spAutoFit/>
          </a:bodyPr>
          <a:lstStyle/>
          <a:p>
            <a:r>
              <a:rPr lang="en-US"/>
              <a:t>School year:  2019 - 2023</a:t>
            </a:r>
          </a:p>
        </p:txBody>
      </p:sp>
      <p:sp>
        <p:nvSpPr>
          <p:cNvPr id="10" name="TextBox 9">
            <a:extLst>
              <a:ext uri="{FF2B5EF4-FFF2-40B4-BE49-F238E27FC236}">
                <a16:creationId xmlns:a16="http://schemas.microsoft.com/office/drawing/2014/main" id="{62E15DB2-8FFB-452B-87B2-37FB787CCADD}"/>
              </a:ext>
            </a:extLst>
          </p:cNvPr>
          <p:cNvSpPr txBox="1"/>
          <p:nvPr/>
        </p:nvSpPr>
        <p:spPr>
          <a:xfrm>
            <a:off x="-103094" y="152862"/>
            <a:ext cx="12191999" cy="960328"/>
          </a:xfrm>
          <a:prstGeom prst="rect">
            <a:avLst/>
          </a:prstGeom>
          <a:noFill/>
        </p:spPr>
        <p:txBody>
          <a:bodyPr wrap="square" rtlCol="0">
            <a:spAutoFit/>
          </a:bodyPr>
          <a:lstStyle/>
          <a:p>
            <a:pPr algn="ctr">
              <a:lnSpc>
                <a:spcPct val="150000"/>
              </a:lnSpc>
            </a:pPr>
            <a:r>
              <a:rPr lang="en-US" sz="2000" b="1">
                <a:latin typeface="Times New Roman" panose="02020603050405020304" pitchFamily="18" charset="0"/>
                <a:cs typeface="Times New Roman" panose="02020603050405020304" pitchFamily="18" charset="0"/>
              </a:rPr>
              <a:t>HCMC UNIVERSITY OF TECHNOLOGY AND EDUCATION</a:t>
            </a:r>
          </a:p>
          <a:p>
            <a:pPr algn="ctr">
              <a:lnSpc>
                <a:spcPct val="150000"/>
              </a:lnSpc>
            </a:pPr>
            <a:r>
              <a:rPr lang="en-US" sz="2000" b="1">
                <a:latin typeface="Times New Roman" panose="02020603050405020304" pitchFamily="18" charset="0"/>
                <a:cs typeface="Times New Roman" panose="02020603050405020304" pitchFamily="18" charset="0"/>
              </a:rPr>
              <a:t>FACULTY OF INFORMATION TECHNOLOGY</a:t>
            </a:r>
          </a:p>
        </p:txBody>
      </p:sp>
      <p:sp>
        <p:nvSpPr>
          <p:cNvPr id="6" name="Subtitle 5">
            <a:extLst>
              <a:ext uri="{FF2B5EF4-FFF2-40B4-BE49-F238E27FC236}">
                <a16:creationId xmlns:a16="http://schemas.microsoft.com/office/drawing/2014/main" id="{E0754B45-8C15-4499-89B7-1F1CBD0558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539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69"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FA01A-F126-9F0D-3982-1ABC8432D08E}"/>
              </a:ext>
            </a:extLst>
          </p:cNvPr>
          <p:cNvSpPr>
            <a:spLocks noGrp="1"/>
          </p:cNvSpPr>
          <p:nvPr>
            <p:ph type="title"/>
          </p:nvPr>
        </p:nvSpPr>
        <p:spPr>
          <a:xfrm>
            <a:off x="1162498" y="655782"/>
            <a:ext cx="4284418" cy="1480199"/>
          </a:xfrm>
        </p:spPr>
        <p:txBody>
          <a:bodyPr vert="horz" lIns="91440" tIns="45720" rIns="91440" bIns="45720" rtlCol="0" anchor="t">
            <a:normAutofit/>
          </a:bodyPr>
          <a:lstStyle/>
          <a:p>
            <a:r>
              <a:rPr lang="en-US">
                <a:solidFill>
                  <a:schemeClr val="bg1"/>
                </a:solidFill>
              </a:rPr>
              <a:t>Scaled Dot Product Attention</a:t>
            </a:r>
          </a:p>
        </p:txBody>
      </p:sp>
      <p:sp>
        <p:nvSpPr>
          <p:cNvPr id="14" name="Rectangle 13">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838"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63F2E3E-C7D5-6333-8C49-0B2A6DA8C1C2}"/>
              </a:ext>
            </a:extLst>
          </p:cNvPr>
          <p:cNvSpPr>
            <a:spLocks noGrp="1"/>
          </p:cNvSpPr>
          <p:nvPr>
            <p:ph type="sldNum" sz="quarter" idx="12"/>
          </p:nvPr>
        </p:nvSpPr>
        <p:spPr>
          <a:xfrm>
            <a:off x="11045343" y="6424387"/>
            <a:ext cx="672957" cy="343768"/>
          </a:xfrm>
        </p:spPr>
        <p:txBody>
          <a:bodyPr vert="horz" lIns="91440" tIns="45720" rIns="91440" bIns="45720" rtlCol="0" anchor="ctr">
            <a:normAutofit/>
          </a:bodyPr>
          <a:lstStyle/>
          <a:p>
            <a:pPr algn="ctr">
              <a:spcAft>
                <a:spcPts val="600"/>
              </a:spcAft>
            </a:pPr>
            <a:fld id="{C4F6B2DF-CE50-4973-891F-A0B12031D950}" type="slidenum">
              <a:rPr lang="en-US" sz="1400">
                <a:solidFill>
                  <a:schemeClr val="tx1"/>
                </a:solidFill>
              </a:rPr>
              <a:pPr algn="ctr">
                <a:spcAft>
                  <a:spcPts val="600"/>
                </a:spcAft>
              </a:pPr>
              <a:t>10</a:t>
            </a:fld>
            <a:endParaRPr lang="en-US" sz="1400">
              <a:solidFill>
                <a:schemeClr val="tx1"/>
              </a:solidFill>
            </a:endParaRPr>
          </a:p>
        </p:txBody>
      </p:sp>
      <p:pic>
        <p:nvPicPr>
          <p:cNvPr id="6" name="Picture 6" descr="Text&#10;&#10;Description automatically generated">
            <a:extLst>
              <a:ext uri="{FF2B5EF4-FFF2-40B4-BE49-F238E27FC236}">
                <a16:creationId xmlns:a16="http://schemas.microsoft.com/office/drawing/2014/main" id="{1782B90B-BC24-1671-2BE8-14F35F17897A}"/>
              </a:ext>
            </a:extLst>
          </p:cNvPr>
          <p:cNvPicPr>
            <a:picLocks noChangeAspect="1"/>
          </p:cNvPicPr>
          <p:nvPr/>
        </p:nvPicPr>
        <p:blipFill>
          <a:blip r:embed="rId2"/>
          <a:stretch>
            <a:fillRect/>
          </a:stretch>
        </p:blipFill>
        <p:spPr>
          <a:xfrm>
            <a:off x="6557014" y="4616586"/>
            <a:ext cx="4305881" cy="1033411"/>
          </a:xfrm>
          <a:prstGeom prst="rect">
            <a:avLst/>
          </a:prstGeom>
        </p:spPr>
      </p:pic>
      <p:pic>
        <p:nvPicPr>
          <p:cNvPr id="7" name="Picture 7" descr="Diagram&#10;&#10;Description automatically generated">
            <a:extLst>
              <a:ext uri="{FF2B5EF4-FFF2-40B4-BE49-F238E27FC236}">
                <a16:creationId xmlns:a16="http://schemas.microsoft.com/office/drawing/2014/main" id="{20137AF6-9B2C-500E-D1DB-FC306855009A}"/>
              </a:ext>
            </a:extLst>
          </p:cNvPr>
          <p:cNvPicPr>
            <a:picLocks noChangeAspect="1"/>
          </p:cNvPicPr>
          <p:nvPr/>
        </p:nvPicPr>
        <p:blipFill>
          <a:blip r:embed="rId3"/>
          <a:stretch>
            <a:fillRect/>
          </a:stretch>
        </p:blipFill>
        <p:spPr>
          <a:xfrm>
            <a:off x="1375010" y="2265037"/>
            <a:ext cx="3852456" cy="3949495"/>
          </a:xfrm>
          <a:prstGeom prst="rect">
            <a:avLst/>
          </a:prstGeom>
        </p:spPr>
      </p:pic>
      <p:pic>
        <p:nvPicPr>
          <p:cNvPr id="5" name="Picture 5" descr="Text&#10;&#10;Description automatically generated">
            <a:extLst>
              <a:ext uri="{FF2B5EF4-FFF2-40B4-BE49-F238E27FC236}">
                <a16:creationId xmlns:a16="http://schemas.microsoft.com/office/drawing/2014/main" id="{7F73362E-9186-A3BA-1D8D-16DFEFCAA1B5}"/>
              </a:ext>
            </a:extLst>
          </p:cNvPr>
          <p:cNvPicPr>
            <a:picLocks noGrp="1" noChangeAspect="1"/>
          </p:cNvPicPr>
          <p:nvPr>
            <p:ph idx="1"/>
          </p:nvPr>
        </p:nvPicPr>
        <p:blipFill>
          <a:blip r:embed="rId4"/>
          <a:stretch>
            <a:fillRect/>
          </a:stretch>
        </p:blipFill>
        <p:spPr>
          <a:xfrm>
            <a:off x="6557015" y="2223155"/>
            <a:ext cx="4305878" cy="1580830"/>
          </a:xfrm>
          <a:prstGeom prst="rect">
            <a:avLst/>
          </a:prstGeom>
        </p:spPr>
      </p:pic>
      <p:sp>
        <p:nvSpPr>
          <p:cNvPr id="3" name="TextBox 2">
            <a:extLst>
              <a:ext uri="{FF2B5EF4-FFF2-40B4-BE49-F238E27FC236}">
                <a16:creationId xmlns:a16="http://schemas.microsoft.com/office/drawing/2014/main" id="{CC3BAE7A-3021-862C-2175-A47E81C05714}"/>
              </a:ext>
            </a:extLst>
          </p:cNvPr>
          <p:cNvSpPr txBox="1"/>
          <p:nvPr/>
        </p:nvSpPr>
        <p:spPr>
          <a:xfrm>
            <a:off x="10798935" y="2910626"/>
            <a:ext cx="12943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100">
                <a:solidFill>
                  <a:srgbClr val="202124"/>
                </a:solidFill>
                <a:latin typeface="Consolas"/>
                <a:cs typeface="Calibri"/>
              </a:rPr>
              <a:t>Figure</a:t>
            </a:r>
            <a:r>
              <a:rPr lang="en-US" sz="2400">
                <a:cs typeface="Calibri"/>
              </a:rPr>
              <a:t>:1</a:t>
            </a:r>
            <a:endParaRPr lang="en-US"/>
          </a:p>
        </p:txBody>
      </p:sp>
      <p:sp>
        <p:nvSpPr>
          <p:cNvPr id="9" name="TextBox 8">
            <a:extLst>
              <a:ext uri="{FF2B5EF4-FFF2-40B4-BE49-F238E27FC236}">
                <a16:creationId xmlns:a16="http://schemas.microsoft.com/office/drawing/2014/main" id="{CA23A2A2-F3B5-E137-723D-7AC7D7F8022B}"/>
              </a:ext>
            </a:extLst>
          </p:cNvPr>
          <p:cNvSpPr txBox="1"/>
          <p:nvPr/>
        </p:nvSpPr>
        <p:spPr>
          <a:xfrm>
            <a:off x="10863329" y="4896119"/>
            <a:ext cx="13265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100">
                <a:solidFill>
                  <a:srgbClr val="202124"/>
                </a:solidFill>
                <a:latin typeface="Consolas"/>
              </a:rPr>
              <a:t>Figure</a:t>
            </a:r>
            <a:r>
              <a:rPr lang="en-US" sz="2400"/>
              <a:t>:2</a:t>
            </a:r>
            <a:endParaRPr lang="en-US">
              <a:cs typeface="Calibri"/>
            </a:endParaRPr>
          </a:p>
        </p:txBody>
      </p:sp>
    </p:spTree>
    <p:extLst>
      <p:ext uri="{BB962C8B-B14F-4D97-AF65-F5344CB8AC3E}">
        <p14:creationId xmlns:p14="http://schemas.microsoft.com/office/powerpoint/2010/main" val="329233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29466-85E5-E6CB-4A91-0E74C15A01C5}"/>
              </a:ext>
            </a:extLst>
          </p:cNvPr>
          <p:cNvSpPr>
            <a:spLocks noGrp="1"/>
          </p:cNvSpPr>
          <p:nvPr>
            <p:ph type="title"/>
          </p:nvPr>
        </p:nvSpPr>
        <p:spPr>
          <a:xfrm>
            <a:off x="1155557" y="649675"/>
            <a:ext cx="4284420" cy="1455528"/>
          </a:xfrm>
        </p:spPr>
        <p:txBody>
          <a:bodyPr vert="horz" lIns="91440" tIns="45720" rIns="91440" bIns="45720" rtlCol="0" anchor="t">
            <a:normAutofit/>
          </a:bodyPr>
          <a:lstStyle/>
          <a:p>
            <a:r>
              <a:rPr lang="en-US">
                <a:solidFill>
                  <a:schemeClr val="bg1"/>
                </a:solidFill>
              </a:rPr>
              <a:t>Multi-Head Attention</a:t>
            </a:r>
          </a:p>
        </p:txBody>
      </p:sp>
      <p:sp>
        <p:nvSpPr>
          <p:cNvPr id="4" name="Slide Number Placeholder 3">
            <a:extLst>
              <a:ext uri="{FF2B5EF4-FFF2-40B4-BE49-F238E27FC236}">
                <a16:creationId xmlns:a16="http://schemas.microsoft.com/office/drawing/2014/main" id="{B029189E-1E5A-C63D-F250-E029524D5E30}"/>
              </a:ext>
            </a:extLst>
          </p:cNvPr>
          <p:cNvSpPr>
            <a:spLocks noGrp="1"/>
          </p:cNvSpPr>
          <p:nvPr>
            <p:ph type="sldNum" sz="quarter" idx="12"/>
          </p:nvPr>
        </p:nvSpPr>
        <p:spPr>
          <a:xfrm>
            <a:off x="10757150" y="6215245"/>
            <a:ext cx="672957" cy="343768"/>
          </a:xfrm>
        </p:spPr>
        <p:txBody>
          <a:bodyPr vert="horz" lIns="91440" tIns="45720" rIns="91440" bIns="45720" rtlCol="0" anchor="ctr">
            <a:normAutofit/>
          </a:bodyPr>
          <a:lstStyle/>
          <a:p>
            <a:pPr algn="ctr">
              <a:spcAft>
                <a:spcPts val="600"/>
              </a:spcAft>
            </a:pPr>
            <a:fld id="{C4F6B2DF-CE50-4973-891F-A0B12031D950}" type="slidenum">
              <a:rPr lang="en-US" sz="1400">
                <a:solidFill>
                  <a:schemeClr val="bg1"/>
                </a:solidFill>
              </a:rPr>
              <a:pPr algn="ctr">
                <a:spcAft>
                  <a:spcPts val="600"/>
                </a:spcAft>
              </a:pPr>
              <a:t>11</a:t>
            </a:fld>
            <a:endParaRPr lang="en-US" sz="1400">
              <a:solidFill>
                <a:schemeClr val="bg1"/>
              </a:solidFill>
            </a:endParaRPr>
          </a:p>
        </p:txBody>
      </p:sp>
      <p:sp>
        <p:nvSpPr>
          <p:cNvPr id="29" name="Rectangle 2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1B200D16-FA84-5B38-A556-AE7D117BF823}"/>
              </a:ext>
            </a:extLst>
          </p:cNvPr>
          <p:cNvPicPr>
            <a:picLocks noChangeAspect="1"/>
          </p:cNvPicPr>
          <p:nvPr/>
        </p:nvPicPr>
        <p:blipFill>
          <a:blip r:embed="rId2"/>
          <a:stretch>
            <a:fillRect/>
          </a:stretch>
        </p:blipFill>
        <p:spPr>
          <a:xfrm>
            <a:off x="1701683" y="2265037"/>
            <a:ext cx="3209543" cy="3950208"/>
          </a:xfrm>
          <a:prstGeom prst="rect">
            <a:avLst/>
          </a:prstGeom>
        </p:spPr>
      </p:pic>
      <p:pic>
        <p:nvPicPr>
          <p:cNvPr id="5" name="Picture 5" descr="Text&#10;&#10;Description automatically generated">
            <a:extLst>
              <a:ext uri="{FF2B5EF4-FFF2-40B4-BE49-F238E27FC236}">
                <a16:creationId xmlns:a16="http://schemas.microsoft.com/office/drawing/2014/main" id="{51EB50F9-98EC-B2AF-0EB9-51FC9645261B}"/>
              </a:ext>
            </a:extLst>
          </p:cNvPr>
          <p:cNvPicPr>
            <a:picLocks noChangeAspect="1"/>
          </p:cNvPicPr>
          <p:nvPr/>
        </p:nvPicPr>
        <p:blipFill>
          <a:blip r:embed="rId3"/>
          <a:stretch>
            <a:fillRect/>
          </a:stretch>
        </p:blipFill>
        <p:spPr>
          <a:xfrm>
            <a:off x="6578479" y="2140376"/>
            <a:ext cx="5122485" cy="785543"/>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97666964-BF1E-15CB-AD1F-6FA8F09688D7}"/>
              </a:ext>
            </a:extLst>
          </p:cNvPr>
          <p:cNvPicPr>
            <a:picLocks noChangeAspect="1"/>
          </p:cNvPicPr>
          <p:nvPr/>
        </p:nvPicPr>
        <p:blipFill>
          <a:blip r:embed="rId4"/>
          <a:stretch>
            <a:fillRect/>
          </a:stretch>
        </p:blipFill>
        <p:spPr>
          <a:xfrm>
            <a:off x="6578479" y="4692856"/>
            <a:ext cx="5004428" cy="398207"/>
          </a:xfrm>
          <a:prstGeom prst="rect">
            <a:avLst/>
          </a:prstGeom>
        </p:spPr>
      </p:pic>
      <p:sp>
        <p:nvSpPr>
          <p:cNvPr id="11" name="Slide Number Placeholder 3">
            <a:extLst>
              <a:ext uri="{FF2B5EF4-FFF2-40B4-BE49-F238E27FC236}">
                <a16:creationId xmlns:a16="http://schemas.microsoft.com/office/drawing/2014/main" id="{79AB2426-5578-4598-B2BC-8319E7CDD2A1}"/>
              </a:ext>
            </a:extLst>
          </p:cNvPr>
          <p:cNvSpPr txBox="1">
            <a:spLocks/>
          </p:cNvSpPr>
          <p:nvPr/>
        </p:nvSpPr>
        <p:spPr>
          <a:xfrm>
            <a:off x="11045343" y="6424387"/>
            <a:ext cx="672957" cy="343768"/>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C4F6B2DF-CE50-4973-891F-A0B12031D950}" type="slidenum">
              <a:rPr lang="en-US" sz="1400" smtClean="0">
                <a:solidFill>
                  <a:schemeClr val="tx1"/>
                </a:solidFill>
              </a:rPr>
              <a:pPr algn="ctr">
                <a:spcAft>
                  <a:spcPts val="600"/>
                </a:spcAft>
              </a:pPr>
              <a:t>11</a:t>
            </a:fld>
            <a:endParaRPr lang="en-US" sz="1400">
              <a:solidFill>
                <a:schemeClr val="tx1"/>
              </a:solidFill>
            </a:endParaRPr>
          </a:p>
        </p:txBody>
      </p:sp>
      <p:sp>
        <p:nvSpPr>
          <p:cNvPr id="3" name="TextBox 2">
            <a:extLst>
              <a:ext uri="{FF2B5EF4-FFF2-40B4-BE49-F238E27FC236}">
                <a16:creationId xmlns:a16="http://schemas.microsoft.com/office/drawing/2014/main" id="{96BAFB1D-2AB3-61E4-A7E5-0B3388783B93}"/>
              </a:ext>
            </a:extLst>
          </p:cNvPr>
          <p:cNvSpPr txBox="1"/>
          <p:nvPr/>
        </p:nvSpPr>
        <p:spPr>
          <a:xfrm>
            <a:off x="8298287" y="3017949"/>
            <a:ext cx="1346518"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202124"/>
                </a:solidFill>
                <a:latin typeface="Consolas"/>
              </a:rPr>
              <a:t>Figure</a:t>
            </a:r>
            <a:r>
              <a:rPr lang="en-US" sz="2400"/>
              <a:t>:1</a:t>
            </a:r>
            <a:r>
              <a:rPr lang="en-US" sz="2400">
                <a:cs typeface="Calibri"/>
              </a:rPr>
              <a:t>​</a:t>
            </a:r>
            <a:endParaRPr lang="en-US"/>
          </a:p>
        </p:txBody>
      </p:sp>
      <p:sp>
        <p:nvSpPr>
          <p:cNvPr id="8" name="TextBox 7">
            <a:extLst>
              <a:ext uri="{FF2B5EF4-FFF2-40B4-BE49-F238E27FC236}">
                <a16:creationId xmlns:a16="http://schemas.microsoft.com/office/drawing/2014/main" id="{EBC0D94E-DF83-BFDB-360A-82C59D5FFD1F}"/>
              </a:ext>
            </a:extLst>
          </p:cNvPr>
          <p:cNvSpPr txBox="1"/>
          <p:nvPr/>
        </p:nvSpPr>
        <p:spPr>
          <a:xfrm>
            <a:off x="8223161" y="5132231"/>
            <a:ext cx="1367395"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202124"/>
                </a:solidFill>
                <a:latin typeface="Consolas"/>
              </a:rPr>
              <a:t>Figure</a:t>
            </a:r>
            <a:r>
              <a:rPr lang="en-US" sz="2400"/>
              <a:t>:2</a:t>
            </a:r>
            <a:r>
              <a:rPr lang="en-US" sz="2400">
                <a:cs typeface="Calibri"/>
              </a:rPr>
              <a:t>​</a:t>
            </a:r>
            <a:endParaRPr lang="en-US"/>
          </a:p>
        </p:txBody>
      </p:sp>
    </p:spTree>
    <p:extLst>
      <p:ext uri="{BB962C8B-B14F-4D97-AF65-F5344CB8AC3E}">
        <p14:creationId xmlns:p14="http://schemas.microsoft.com/office/powerpoint/2010/main" val="322916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8D01-FB1E-E2FF-8046-A9EE60E1FEF9}"/>
              </a:ext>
            </a:extLst>
          </p:cNvPr>
          <p:cNvSpPr>
            <a:spLocks noGrp="1"/>
          </p:cNvSpPr>
          <p:nvPr>
            <p:ph type="title"/>
          </p:nvPr>
        </p:nvSpPr>
        <p:spPr/>
        <p:txBody>
          <a:bodyPr/>
          <a:lstStyle/>
          <a:p>
            <a:r>
              <a:rPr lang="en-US" b="1" dirty="0">
                <a:ea typeface="+mj-lt"/>
                <a:cs typeface="+mj-lt"/>
              </a:rPr>
              <a:t>Add &amp; Normalize</a:t>
            </a:r>
            <a:endParaRPr lang="en-US" b="1" dirty="0"/>
          </a:p>
        </p:txBody>
      </p:sp>
      <p:sp>
        <p:nvSpPr>
          <p:cNvPr id="3" name="Content Placeholder 2">
            <a:extLst>
              <a:ext uri="{FF2B5EF4-FFF2-40B4-BE49-F238E27FC236}">
                <a16:creationId xmlns:a16="http://schemas.microsoft.com/office/drawing/2014/main" id="{6303500A-ECB6-7DB5-DF31-F3E117841F8E}"/>
              </a:ext>
            </a:extLst>
          </p:cNvPr>
          <p:cNvSpPr>
            <a:spLocks noGrp="1"/>
          </p:cNvSpPr>
          <p:nvPr>
            <p:ph idx="1"/>
          </p:nvPr>
        </p:nvSpPr>
        <p:spPr/>
        <p:txBody>
          <a:bodyPr vert="horz" lIns="91440" tIns="45720" rIns="91440" bIns="45720" rtlCol="0" anchor="t">
            <a:normAutofit/>
          </a:bodyPr>
          <a:lstStyle/>
          <a:p>
            <a:r>
              <a:rPr lang="en-US" dirty="0">
                <a:ea typeface="Calibri"/>
                <a:cs typeface="Calibri"/>
              </a:rPr>
              <a:t>Add</a:t>
            </a:r>
          </a:p>
          <a:p>
            <a:endParaRPr lang="en-US" dirty="0">
              <a:ea typeface="Calibri"/>
              <a:cs typeface="Calibri"/>
            </a:endParaRPr>
          </a:p>
          <a:p>
            <a:r>
              <a:rPr lang="en-US" dirty="0">
                <a:ea typeface="Calibri"/>
                <a:cs typeface="Calibri"/>
              </a:rPr>
              <a:t>Normalize</a:t>
            </a:r>
          </a:p>
        </p:txBody>
      </p:sp>
      <p:sp>
        <p:nvSpPr>
          <p:cNvPr id="4" name="Slide Number Placeholder 3">
            <a:extLst>
              <a:ext uri="{FF2B5EF4-FFF2-40B4-BE49-F238E27FC236}">
                <a16:creationId xmlns:a16="http://schemas.microsoft.com/office/drawing/2014/main" id="{47E1EE52-81CD-0D17-7862-929DB745F150}"/>
              </a:ext>
            </a:extLst>
          </p:cNvPr>
          <p:cNvSpPr>
            <a:spLocks noGrp="1"/>
          </p:cNvSpPr>
          <p:nvPr>
            <p:ph type="sldNum" sz="quarter" idx="12"/>
          </p:nvPr>
        </p:nvSpPr>
        <p:spPr>
          <a:xfrm>
            <a:off x="8610600" y="6359625"/>
            <a:ext cx="2743200" cy="365125"/>
          </a:xfrm>
        </p:spPr>
        <p:txBody>
          <a:bodyPr/>
          <a:lstStyle/>
          <a:p>
            <a:fld id="{C4F6B2DF-CE50-4973-891F-A0B12031D950}" type="slidenum">
              <a:rPr lang="en-US" smtClean="0"/>
              <a:t>12</a:t>
            </a:fld>
            <a:endParaRPr lang="en-US"/>
          </a:p>
        </p:txBody>
      </p:sp>
      <p:pic>
        <p:nvPicPr>
          <p:cNvPr id="9" name="Picture 9" descr="A picture containing text&#10;&#10;Description automatically generated">
            <a:extLst>
              <a:ext uri="{FF2B5EF4-FFF2-40B4-BE49-F238E27FC236}">
                <a16:creationId xmlns:a16="http://schemas.microsoft.com/office/drawing/2014/main" id="{5F5F1388-95B5-E055-2ADF-93725C8A5E4D}"/>
              </a:ext>
            </a:extLst>
          </p:cNvPr>
          <p:cNvPicPr>
            <a:picLocks noChangeAspect="1"/>
          </p:cNvPicPr>
          <p:nvPr/>
        </p:nvPicPr>
        <p:blipFill>
          <a:blip r:embed="rId2"/>
          <a:stretch>
            <a:fillRect/>
          </a:stretch>
        </p:blipFill>
        <p:spPr>
          <a:xfrm>
            <a:off x="3329190" y="1546331"/>
            <a:ext cx="4020354" cy="796839"/>
          </a:xfrm>
          <a:prstGeom prst="rect">
            <a:avLst/>
          </a:prstGeom>
        </p:spPr>
      </p:pic>
      <p:pic>
        <p:nvPicPr>
          <p:cNvPr id="10" name="Picture 10" descr="A picture containing logo&#10;&#10;Description automatically generated">
            <a:extLst>
              <a:ext uri="{FF2B5EF4-FFF2-40B4-BE49-F238E27FC236}">
                <a16:creationId xmlns:a16="http://schemas.microsoft.com/office/drawing/2014/main" id="{FC64D000-4AC2-03B7-8E96-EB122A178BED}"/>
              </a:ext>
            </a:extLst>
          </p:cNvPr>
          <p:cNvPicPr>
            <a:picLocks noChangeAspect="1"/>
          </p:cNvPicPr>
          <p:nvPr/>
        </p:nvPicPr>
        <p:blipFill>
          <a:blip r:embed="rId3"/>
          <a:stretch>
            <a:fillRect/>
          </a:stretch>
        </p:blipFill>
        <p:spPr>
          <a:xfrm>
            <a:off x="4168336" y="2524796"/>
            <a:ext cx="2517820" cy="890534"/>
          </a:xfrm>
          <a:prstGeom prst="rect">
            <a:avLst/>
          </a:prstGeom>
        </p:spPr>
      </p:pic>
      <p:pic>
        <p:nvPicPr>
          <p:cNvPr id="11" name="Picture 11" descr="A picture containing chart&#10;&#10;Description automatically generated">
            <a:extLst>
              <a:ext uri="{FF2B5EF4-FFF2-40B4-BE49-F238E27FC236}">
                <a16:creationId xmlns:a16="http://schemas.microsoft.com/office/drawing/2014/main" id="{14DC51E8-0C68-B6B5-83CA-3C8C1DE99DB8}"/>
              </a:ext>
            </a:extLst>
          </p:cNvPr>
          <p:cNvPicPr>
            <a:picLocks noChangeAspect="1"/>
          </p:cNvPicPr>
          <p:nvPr/>
        </p:nvPicPr>
        <p:blipFill>
          <a:blip r:embed="rId4"/>
          <a:stretch>
            <a:fillRect/>
          </a:stretch>
        </p:blipFill>
        <p:spPr>
          <a:xfrm>
            <a:off x="556127" y="3430015"/>
            <a:ext cx="3188485" cy="3303477"/>
          </a:xfrm>
          <a:prstGeom prst="rect">
            <a:avLst/>
          </a:prstGeom>
        </p:spPr>
      </p:pic>
      <p:pic>
        <p:nvPicPr>
          <p:cNvPr id="12" name="Picture 12" descr="A picture containing diagram&#10;&#10;Description automatically generated">
            <a:extLst>
              <a:ext uri="{FF2B5EF4-FFF2-40B4-BE49-F238E27FC236}">
                <a16:creationId xmlns:a16="http://schemas.microsoft.com/office/drawing/2014/main" id="{B9E1B064-FD79-42AE-5728-212764A0D81E}"/>
              </a:ext>
            </a:extLst>
          </p:cNvPr>
          <p:cNvPicPr>
            <a:picLocks noChangeAspect="1"/>
          </p:cNvPicPr>
          <p:nvPr/>
        </p:nvPicPr>
        <p:blipFill>
          <a:blip r:embed="rId5"/>
          <a:stretch>
            <a:fillRect/>
          </a:stretch>
        </p:blipFill>
        <p:spPr>
          <a:xfrm>
            <a:off x="5339367" y="3878697"/>
            <a:ext cx="2119268" cy="2655051"/>
          </a:xfrm>
          <a:prstGeom prst="rect">
            <a:avLst/>
          </a:prstGeom>
        </p:spPr>
      </p:pic>
      <p:pic>
        <p:nvPicPr>
          <p:cNvPr id="13" name="Picture 13" descr="Table&#10;&#10;Description automatically generated">
            <a:extLst>
              <a:ext uri="{FF2B5EF4-FFF2-40B4-BE49-F238E27FC236}">
                <a16:creationId xmlns:a16="http://schemas.microsoft.com/office/drawing/2014/main" id="{2BEA9BFA-099A-7944-1314-92315697110B}"/>
              </a:ext>
            </a:extLst>
          </p:cNvPr>
          <p:cNvPicPr>
            <a:picLocks noChangeAspect="1"/>
          </p:cNvPicPr>
          <p:nvPr/>
        </p:nvPicPr>
        <p:blipFill>
          <a:blip r:embed="rId6"/>
          <a:stretch>
            <a:fillRect/>
          </a:stretch>
        </p:blipFill>
        <p:spPr>
          <a:xfrm>
            <a:off x="8610600" y="3794373"/>
            <a:ext cx="3025273" cy="2557275"/>
          </a:xfrm>
          <a:prstGeom prst="rect">
            <a:avLst/>
          </a:prstGeom>
        </p:spPr>
      </p:pic>
    </p:spTree>
    <p:extLst>
      <p:ext uri="{BB962C8B-B14F-4D97-AF65-F5344CB8AC3E}">
        <p14:creationId xmlns:p14="http://schemas.microsoft.com/office/powerpoint/2010/main" val="957019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C1E64-18EC-532D-82C9-D5D05CCED2F7}"/>
              </a:ext>
            </a:extLst>
          </p:cNvPr>
          <p:cNvSpPr>
            <a:spLocks noGrp="1"/>
          </p:cNvSpPr>
          <p:nvPr>
            <p:ph type="title"/>
          </p:nvPr>
        </p:nvSpPr>
        <p:spPr>
          <a:xfrm>
            <a:off x="841248" y="256032"/>
            <a:ext cx="10506456" cy="1014984"/>
          </a:xfrm>
        </p:spPr>
        <p:txBody>
          <a:bodyPr anchor="b">
            <a:normAutofit/>
          </a:bodyPr>
          <a:lstStyle/>
          <a:p>
            <a:r>
              <a:rPr lang="en-US">
                <a:ea typeface="+mj-lt"/>
                <a:cs typeface="+mj-lt"/>
              </a:rPr>
              <a:t>Feed Forward Network</a:t>
            </a:r>
            <a:endParaRPr lang="en-US"/>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788F9ADE-2279-AE42-13BE-06740703BC54}"/>
              </a:ext>
            </a:extLst>
          </p:cNvPr>
          <p:cNvSpPr>
            <a:spLocks noGrp="1"/>
          </p:cNvSpPr>
          <p:nvPr>
            <p:ph type="sldNum" sz="quarter" idx="12"/>
          </p:nvPr>
        </p:nvSpPr>
        <p:spPr>
          <a:xfrm>
            <a:off x="8873254" y="6356350"/>
            <a:ext cx="2477498" cy="365125"/>
          </a:xfrm>
        </p:spPr>
        <p:txBody>
          <a:bodyPr>
            <a:normAutofit/>
          </a:bodyPr>
          <a:lstStyle/>
          <a:p>
            <a:pPr>
              <a:spcAft>
                <a:spcPts val="600"/>
              </a:spcAft>
            </a:pPr>
            <a:fld id="{C4F6B2DF-CE50-4973-891F-A0B12031D950}"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470FA620-4177-1B28-16A7-89154C3CE8A4}"/>
              </a:ext>
            </a:extLst>
          </p:cNvPr>
          <p:cNvGraphicFramePr>
            <a:graphicFrameLocks noGrp="1"/>
          </p:cNvGraphicFramePr>
          <p:nvPr>
            <p:ph idx="1"/>
            <p:extLst>
              <p:ext uri="{D42A27DB-BD31-4B8C-83A1-F6EECF244321}">
                <p14:modId xmlns:p14="http://schemas.microsoft.com/office/powerpoint/2010/main" val="410016864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611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210C-728E-4447-B199-49B90EB7930A}"/>
              </a:ext>
            </a:extLst>
          </p:cNvPr>
          <p:cNvSpPr>
            <a:spLocks noGrp="1"/>
          </p:cNvSpPr>
          <p:nvPr>
            <p:ph type="title"/>
          </p:nvPr>
        </p:nvSpPr>
        <p:spPr/>
        <p:txBody>
          <a:bodyPr>
            <a:normAutofit/>
          </a:bodyPr>
          <a:lstStyle/>
          <a:p>
            <a:pPr algn="ctr"/>
            <a:r>
              <a:rPr lang="vi-VN" sz="3000" b="1" dirty="0">
                <a:effectLst/>
                <a:latin typeface="Arial" panose="020B0604020202020204" pitchFamily="34" charset="0"/>
                <a:ea typeface="Arial" panose="020B0604020202020204" pitchFamily="34" charset="0"/>
              </a:rPr>
              <a:t>Masked Multi-Head Attention</a:t>
            </a:r>
            <a:endParaRPr lang="en-US" sz="3000" b="1" dirty="0"/>
          </a:p>
        </p:txBody>
      </p:sp>
      <p:sp>
        <p:nvSpPr>
          <p:cNvPr id="3" name="Content Placeholder 2">
            <a:extLst>
              <a:ext uri="{FF2B5EF4-FFF2-40B4-BE49-F238E27FC236}">
                <a16:creationId xmlns:a16="http://schemas.microsoft.com/office/drawing/2014/main" id="{33435654-27CF-4B96-BC9C-7192812F0B24}"/>
              </a:ext>
            </a:extLst>
          </p:cNvPr>
          <p:cNvSpPr>
            <a:spLocks noGrp="1"/>
          </p:cNvSpPr>
          <p:nvPr>
            <p:ph idx="1"/>
          </p:nvPr>
        </p:nvSpPr>
        <p:spPr/>
        <p:txBody>
          <a:bodyPr>
            <a:normAutofit/>
          </a:bodyPr>
          <a:lstStyle/>
          <a:p>
            <a:r>
              <a:rPr lang="en-US" sz="2200">
                <a:latin typeface="Times New Roman" panose="02020603050405020304" pitchFamily="18" charset="0"/>
                <a:cs typeface="Times New Roman" panose="02020603050405020304" pitchFamily="18" charset="0"/>
              </a:rPr>
              <a:t>Input consists of 3 vectors: key(K), query(Q), value(V)</a:t>
            </a:r>
          </a:p>
          <a:p>
            <a:r>
              <a:rPr lang="en-US" sz="2200">
                <a:latin typeface="Times New Roman" panose="02020603050405020304" pitchFamily="18" charset="0"/>
                <a:cs typeface="Times New Roman" panose="02020603050405020304" pitchFamily="18" charset="0"/>
              </a:rPr>
              <a:t>Process with 3 steps:</a:t>
            </a:r>
          </a:p>
          <a:p>
            <a:pPr marL="0" indent="0">
              <a:buNone/>
            </a:pPr>
            <a:r>
              <a:rPr lang="en-US" sz="2200">
                <a:latin typeface="Times New Roman" panose="02020603050405020304" pitchFamily="18" charset="0"/>
                <a:cs typeface="Times New Roman" panose="02020603050405020304" pitchFamily="18" charset="0"/>
              </a:rPr>
              <a:t>	- Create mask: this component will create a square matrix with size equal length of the input sequence.</a:t>
            </a:r>
          </a:p>
          <a:p>
            <a:pPr marL="0" indent="0">
              <a:buNone/>
            </a:pPr>
            <a:r>
              <a:rPr lang="en-US" sz="2200">
                <a:latin typeface="Times New Roman" panose="02020603050405020304" pitchFamily="18" charset="0"/>
                <a:cs typeface="Times New Roman" panose="02020603050405020304" pitchFamily="18" charset="0"/>
              </a:rPr>
              <a:t>	- Calculate </a:t>
            </a:r>
            <a:r>
              <a:rPr lang="vi-VN" sz="220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Attention Scores</a:t>
            </a:r>
            <a:r>
              <a:rPr lang="en-US" sz="220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220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Apply Mask: element-wise multiplication between Attention scores and the mask matrix</a:t>
            </a:r>
          </a:p>
          <a:p>
            <a:pPr marL="0" indent="0">
              <a:buNone/>
            </a:pPr>
            <a:r>
              <a:rPr lang="en-US" sz="220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Calculate </a:t>
            </a:r>
            <a:r>
              <a:rPr lang="vi-VN" sz="220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Weighted Sum</a:t>
            </a:r>
            <a:r>
              <a:rPr lang="en-US" sz="220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Attention scores x Value matrix + the values </a:t>
            </a:r>
          </a:p>
          <a:p>
            <a:pPr marL="0" indent="0">
              <a:buNone/>
            </a:pPr>
            <a:r>
              <a:rPr lang="en-US" sz="220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 vector weighted sum.</a:t>
            </a:r>
            <a:endParaRPr lang="en-US" sz="220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8F99469-0A97-4445-8EC7-CC3EAB2A3295}"/>
              </a:ext>
            </a:extLst>
          </p:cNvPr>
          <p:cNvSpPr>
            <a:spLocks noGrp="1"/>
          </p:cNvSpPr>
          <p:nvPr>
            <p:ph type="sldNum" sz="quarter" idx="12"/>
          </p:nvPr>
        </p:nvSpPr>
        <p:spPr/>
        <p:txBody>
          <a:bodyPr/>
          <a:lstStyle/>
          <a:p>
            <a:fld id="{C4F6B2DF-CE50-4973-891F-A0B12031D950}" type="slidenum">
              <a:rPr lang="en-US" smtClean="0"/>
              <a:t>14</a:t>
            </a:fld>
            <a:endParaRPr lang="en-US"/>
          </a:p>
        </p:txBody>
      </p:sp>
      <p:pic>
        <p:nvPicPr>
          <p:cNvPr id="5" name="Picture 4">
            <a:extLst>
              <a:ext uri="{FF2B5EF4-FFF2-40B4-BE49-F238E27FC236}">
                <a16:creationId xmlns:a16="http://schemas.microsoft.com/office/drawing/2014/main" id="{08339B85-6813-4DD1-BC30-47331C2D5A86}"/>
              </a:ext>
            </a:extLst>
          </p:cNvPr>
          <p:cNvPicPr/>
          <p:nvPr/>
        </p:nvPicPr>
        <p:blipFill>
          <a:blip r:embed="rId2"/>
          <a:srcRect/>
          <a:stretch>
            <a:fillRect/>
          </a:stretch>
        </p:blipFill>
        <p:spPr>
          <a:xfrm>
            <a:off x="5376860" y="3121269"/>
            <a:ext cx="4066077" cy="725151"/>
          </a:xfrm>
          <a:prstGeom prst="rect">
            <a:avLst/>
          </a:prstGeom>
          <a:ln/>
        </p:spPr>
      </p:pic>
      <p:sp>
        <p:nvSpPr>
          <p:cNvPr id="6" name="Arrow: Right 5">
            <a:extLst>
              <a:ext uri="{FF2B5EF4-FFF2-40B4-BE49-F238E27FC236}">
                <a16:creationId xmlns:a16="http://schemas.microsoft.com/office/drawing/2014/main" id="{18082B8E-9AC2-42DA-A8D0-4BB61637E139}"/>
              </a:ext>
            </a:extLst>
          </p:cNvPr>
          <p:cNvSpPr/>
          <p:nvPr/>
        </p:nvSpPr>
        <p:spPr>
          <a:xfrm>
            <a:off x="1805354" y="5046662"/>
            <a:ext cx="826477" cy="3651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28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FE1A-0FCC-C3C1-7FA3-A30D8B7A4AEF}"/>
              </a:ext>
            </a:extLst>
          </p:cNvPr>
          <p:cNvSpPr>
            <a:spLocks noGrp="1"/>
          </p:cNvSpPr>
          <p:nvPr>
            <p:ph type="title"/>
          </p:nvPr>
        </p:nvSpPr>
        <p:spPr>
          <a:xfrm>
            <a:off x="838200" y="2758449"/>
            <a:ext cx="10515600" cy="1325563"/>
          </a:xfrm>
        </p:spPr>
        <p:txBody>
          <a:bodyPr>
            <a:normAutofit/>
          </a:bodyPr>
          <a:lstStyle/>
          <a:p>
            <a:pPr algn="ctr">
              <a:lnSpc>
                <a:spcPct val="150000"/>
              </a:lnSpc>
            </a:pPr>
            <a:r>
              <a:rPr lang="en-US" sz="2400" b="1" u="sng">
                <a:latin typeface="Times New Roman"/>
                <a:cs typeface="Times New Roman"/>
              </a:rPr>
              <a:t>Section 2: </a:t>
            </a:r>
            <a:r>
              <a:rPr lang="en-US" sz="3600" b="1">
                <a:latin typeface="Times New Roman"/>
                <a:cs typeface="Times New Roman"/>
              </a:rPr>
              <a:t>BERT MODEL</a:t>
            </a:r>
          </a:p>
        </p:txBody>
      </p:sp>
      <p:sp>
        <p:nvSpPr>
          <p:cNvPr id="4" name="Slide Number Placeholder 3">
            <a:extLst>
              <a:ext uri="{FF2B5EF4-FFF2-40B4-BE49-F238E27FC236}">
                <a16:creationId xmlns:a16="http://schemas.microsoft.com/office/drawing/2014/main" id="{7FBCB8E1-99BD-43AF-AC4E-DBE64FDF696E}"/>
              </a:ext>
            </a:extLst>
          </p:cNvPr>
          <p:cNvSpPr>
            <a:spLocks noGrp="1"/>
          </p:cNvSpPr>
          <p:nvPr>
            <p:ph type="sldNum" sz="quarter" idx="12"/>
          </p:nvPr>
        </p:nvSpPr>
        <p:spPr/>
        <p:txBody>
          <a:bodyPr/>
          <a:lstStyle/>
          <a:p>
            <a:fld id="{C4F6B2DF-CE50-4973-891F-A0B12031D950}" type="slidenum">
              <a:rPr lang="en-US" smtClean="0"/>
              <a:t>15</a:t>
            </a:fld>
            <a:endParaRPr lang="en-US"/>
          </a:p>
        </p:txBody>
      </p:sp>
    </p:spTree>
    <p:extLst>
      <p:ext uri="{BB962C8B-B14F-4D97-AF65-F5344CB8AC3E}">
        <p14:creationId xmlns:p14="http://schemas.microsoft.com/office/powerpoint/2010/main" val="2369763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5ADAD-E800-B662-6764-23F0BDAF6B71}"/>
              </a:ext>
            </a:extLst>
          </p:cNvPr>
          <p:cNvSpPr>
            <a:spLocks noGrp="1"/>
          </p:cNvSpPr>
          <p:nvPr>
            <p:ph type="title"/>
          </p:nvPr>
        </p:nvSpPr>
        <p:spPr>
          <a:xfrm>
            <a:off x="686834" y="1153572"/>
            <a:ext cx="3200400" cy="4461163"/>
          </a:xfrm>
        </p:spPr>
        <p:txBody>
          <a:bodyPr>
            <a:normAutofit/>
          </a:bodyPr>
          <a:lstStyle/>
          <a:p>
            <a:r>
              <a:rPr lang="en-US" sz="5000" b="1">
                <a:solidFill>
                  <a:srgbClr val="FFFFFF"/>
                </a:solidFill>
                <a:latin typeface="Times New Roman" panose="02020603050405020304" pitchFamily="18" charset="0"/>
                <a:cs typeface="Times New Roman" panose="02020603050405020304" pitchFamily="18" charset="0"/>
              </a:rPr>
              <a:t>BERT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A439C1-A1DF-91A8-96E0-9A6DA6432669}"/>
              </a:ext>
            </a:extLst>
          </p:cNvPr>
          <p:cNvSpPr>
            <a:spLocks noGrp="1"/>
          </p:cNvSpPr>
          <p:nvPr>
            <p:ph idx="1"/>
          </p:nvPr>
        </p:nvSpPr>
        <p:spPr>
          <a:xfrm>
            <a:off x="4447308" y="591344"/>
            <a:ext cx="7527815" cy="5585619"/>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BERT stands for Bidirectional Encoder representations from Transformers.</a:t>
            </a:r>
          </a:p>
          <a:p>
            <a:r>
              <a:rPr lang="en-US" dirty="0">
                <a:latin typeface="Times New Roman" panose="02020603050405020304" pitchFamily="18" charset="0"/>
                <a:cs typeface="Times New Roman" panose="02020603050405020304" pitchFamily="18" charset="0"/>
              </a:rPr>
              <a:t>A new architecture for the Language Representation class of problems was announced by Google in 2018</a:t>
            </a:r>
          </a:p>
          <a:p>
            <a:r>
              <a:rPr lang="en-US" dirty="0">
                <a:latin typeface="Times New Roman" panose="02020603050405020304" pitchFamily="18" charset="0"/>
                <a:cs typeface="Times New Roman" panose="02020603050405020304" pitchFamily="18" charset="0"/>
              </a:rPr>
              <a:t>BERT is trained with </a:t>
            </a:r>
            <a:r>
              <a:rPr lang="en-US" dirty="0" err="1">
                <a:latin typeface="Times New Roman" panose="02020603050405020304" pitchFamily="18" charset="0"/>
                <a:cs typeface="Times New Roman" panose="02020603050405020304" pitchFamily="18" charset="0"/>
              </a:rPr>
              <a:t>SQuAD</a:t>
            </a:r>
            <a:r>
              <a:rPr lang="en-US" dirty="0">
                <a:latin typeface="Times New Roman" panose="02020603050405020304" pitchFamily="18" charset="0"/>
                <a:cs typeface="Times New Roman" panose="02020603050405020304" pitchFamily="18" charset="0"/>
              </a:rPr>
              <a:t> which has 1000 couples Q&amp;A. Input a question and a context and output is an answer</a:t>
            </a:r>
          </a:p>
        </p:txBody>
      </p:sp>
      <p:sp>
        <p:nvSpPr>
          <p:cNvPr id="4" name="Slide Number Placeholder 3">
            <a:extLst>
              <a:ext uri="{FF2B5EF4-FFF2-40B4-BE49-F238E27FC236}">
                <a16:creationId xmlns:a16="http://schemas.microsoft.com/office/drawing/2014/main" id="{12DB8F50-0D3A-903F-9F9F-E61478E663B7}"/>
              </a:ext>
            </a:extLst>
          </p:cNvPr>
          <p:cNvSpPr>
            <a:spLocks noGrp="1"/>
          </p:cNvSpPr>
          <p:nvPr>
            <p:ph type="sldNum" sz="quarter" idx="12"/>
          </p:nvPr>
        </p:nvSpPr>
        <p:spPr>
          <a:xfrm>
            <a:off x="9541564" y="6356350"/>
            <a:ext cx="1812235" cy="365125"/>
          </a:xfrm>
        </p:spPr>
        <p:txBody>
          <a:bodyPr>
            <a:normAutofit/>
          </a:bodyPr>
          <a:lstStyle/>
          <a:p>
            <a:pPr>
              <a:spcAft>
                <a:spcPts val="600"/>
              </a:spcAft>
            </a:pPr>
            <a:fld id="{C4F6B2DF-CE50-4973-891F-A0B12031D950}" type="slidenum">
              <a:rPr lang="en-US" smtClean="0"/>
              <a:pPr>
                <a:spcAft>
                  <a:spcPts val="600"/>
                </a:spcAft>
              </a:pPr>
              <a:t>16</a:t>
            </a:fld>
            <a:endParaRPr lang="en-US"/>
          </a:p>
        </p:txBody>
      </p:sp>
    </p:spTree>
    <p:extLst>
      <p:ext uri="{BB962C8B-B14F-4D97-AF65-F5344CB8AC3E}">
        <p14:creationId xmlns:p14="http://schemas.microsoft.com/office/powerpoint/2010/main" val="302443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52052-61B4-ACD2-E759-1E266A1BF236}"/>
              </a:ext>
            </a:extLst>
          </p:cNvPr>
          <p:cNvSpPr>
            <a:spLocks noGrp="1"/>
          </p:cNvSpPr>
          <p:nvPr>
            <p:ph type="title"/>
          </p:nvPr>
        </p:nvSpPr>
        <p:spPr>
          <a:xfrm>
            <a:off x="1371597" y="348865"/>
            <a:ext cx="10044023" cy="877729"/>
          </a:xfrm>
        </p:spPr>
        <p:txBody>
          <a:bodyPr anchor="ctr">
            <a:normAutofit/>
          </a:bodyPr>
          <a:lstStyle/>
          <a:p>
            <a:pPr algn="ctr"/>
            <a:r>
              <a:rPr lang="en-US" sz="4000" b="1" cap="all">
                <a:solidFill>
                  <a:srgbClr val="FFFFFF"/>
                </a:solidFill>
                <a:latin typeface="Times New Roman" panose="02020603050405020304" pitchFamily="18" charset="0"/>
                <a:cs typeface="Times New Roman" panose="02020603050405020304" pitchFamily="18" charset="0"/>
              </a:rPr>
              <a:t>BERT model architecture</a:t>
            </a:r>
            <a:endParaRPr lang="en-US" sz="4000" b="1" cap="all">
              <a:solidFill>
                <a:srgbClr val="FFFFFF"/>
              </a:solidFill>
              <a:latin typeface="Times New Roman" panose="02020603050405020304" pitchFamily="18" charset="0"/>
              <a:ea typeface="Calibri Light" panose="020F0302020204030204"/>
              <a:cs typeface="Times New Roman" panose="02020603050405020304" pitchFamily="18" charset="0"/>
            </a:endParaRPr>
          </a:p>
        </p:txBody>
      </p:sp>
      <p:sp>
        <p:nvSpPr>
          <p:cNvPr id="3" name="Content Placeholder 2">
            <a:extLst>
              <a:ext uri="{FF2B5EF4-FFF2-40B4-BE49-F238E27FC236}">
                <a16:creationId xmlns:a16="http://schemas.microsoft.com/office/drawing/2014/main" id="{B16A4A3F-D37D-F9FA-510D-6612A350FB9A}"/>
              </a:ext>
            </a:extLst>
          </p:cNvPr>
          <p:cNvSpPr>
            <a:spLocks noGrp="1"/>
          </p:cNvSpPr>
          <p:nvPr>
            <p:ph idx="1"/>
          </p:nvPr>
        </p:nvSpPr>
        <p:spPr>
          <a:xfrm>
            <a:off x="712176" y="2112579"/>
            <a:ext cx="10703443" cy="3726485"/>
          </a:xfrm>
        </p:spPr>
        <p:txBody>
          <a:bodyPr vert="horz" lIns="91440" tIns="45720" rIns="91440" bIns="45720" rtlCol="0" anchor="t">
            <a:normAutofit fontScale="85000" lnSpcReduction="20000"/>
          </a:bodyPr>
          <a:lstStyle/>
          <a:p>
            <a:pPr marL="0" indent="0" defTabSz="777240">
              <a:lnSpc>
                <a:spcPct val="110000"/>
              </a:lnSpc>
              <a:spcBef>
                <a:spcPts val="850"/>
              </a:spcBef>
              <a:buNone/>
            </a:pPr>
            <a:r>
              <a:rPr lang="en-US" sz="2200" kern="1200">
                <a:solidFill>
                  <a:schemeClr val="tx1"/>
                </a:solidFill>
                <a:latin typeface="Times New Roman" panose="02020603050405020304" pitchFamily="18" charset="0"/>
                <a:cs typeface="Times New Roman" panose="02020603050405020304" pitchFamily="18" charset="0"/>
              </a:rPr>
              <a:t>There are now many different versions of the BERT model. But the versions all have the common feature that they all focus on three parameters:</a:t>
            </a:r>
          </a:p>
          <a:p>
            <a:pPr marL="194310" indent="-194310" defTabSz="777240">
              <a:lnSpc>
                <a:spcPct val="110000"/>
              </a:lnSpc>
              <a:spcBef>
                <a:spcPts val="850"/>
              </a:spcBef>
            </a:pPr>
            <a:r>
              <a:rPr lang="en-US" sz="2200" kern="1200">
                <a:solidFill>
                  <a:schemeClr val="tx1"/>
                </a:solidFill>
                <a:latin typeface="Times New Roman" panose="02020603050405020304" pitchFamily="18" charset="0"/>
                <a:cs typeface="Times New Roman" panose="02020603050405020304" pitchFamily="18" charset="0"/>
              </a:rPr>
              <a:t>L: quantity of Transformer’s Sublayer</a:t>
            </a:r>
          </a:p>
          <a:p>
            <a:pPr marL="194310" indent="-194310" defTabSz="777240">
              <a:lnSpc>
                <a:spcPct val="110000"/>
              </a:lnSpc>
              <a:spcBef>
                <a:spcPts val="850"/>
              </a:spcBef>
            </a:pPr>
            <a:r>
              <a:rPr lang="en-US" sz="2200" kern="1200">
                <a:solidFill>
                  <a:schemeClr val="tx1"/>
                </a:solidFill>
                <a:latin typeface="Times New Roman" panose="02020603050405020304" pitchFamily="18" charset="0"/>
                <a:cs typeface="Times New Roman" panose="02020603050405020304" pitchFamily="18" charset="0"/>
              </a:rPr>
              <a:t>H: size of Embedding vector</a:t>
            </a:r>
          </a:p>
          <a:p>
            <a:pPr marL="194310" indent="-194310" defTabSz="777240">
              <a:lnSpc>
                <a:spcPct val="110000"/>
              </a:lnSpc>
              <a:spcBef>
                <a:spcPts val="850"/>
              </a:spcBef>
            </a:pPr>
            <a:r>
              <a:rPr lang="en-US" sz="2200" kern="1200">
                <a:solidFill>
                  <a:schemeClr val="tx1"/>
                </a:solidFill>
                <a:latin typeface="Times New Roman" panose="02020603050405020304" pitchFamily="18" charset="0"/>
                <a:cs typeface="Times New Roman" panose="02020603050405020304" pitchFamily="18" charset="0"/>
              </a:rPr>
              <a:t>A: Number of Heads in the Multi-Head Floor</a:t>
            </a:r>
          </a:p>
          <a:p>
            <a:pPr marL="0" indent="0" defTabSz="777240">
              <a:lnSpc>
                <a:spcPct val="110000"/>
              </a:lnSpc>
              <a:spcBef>
                <a:spcPts val="850"/>
              </a:spcBef>
              <a:buNone/>
            </a:pPr>
            <a:r>
              <a:rPr lang="en-US" sz="2200" kern="1200">
                <a:solidFill>
                  <a:schemeClr val="tx1"/>
                </a:solidFill>
                <a:latin typeface="Times New Roman" panose="02020603050405020304" pitchFamily="18" charset="0"/>
                <a:cs typeface="Times New Roman" panose="02020603050405020304" pitchFamily="18" charset="0"/>
              </a:rPr>
              <a:t>It has two main architectures:</a:t>
            </a:r>
          </a:p>
          <a:p>
            <a:pPr marL="0" indent="0" defTabSz="777240">
              <a:lnSpc>
                <a:spcPct val="110000"/>
              </a:lnSpc>
              <a:spcBef>
                <a:spcPts val="850"/>
              </a:spcBef>
              <a:buNone/>
            </a:pPr>
            <a:r>
              <a:rPr lang="en-US" sz="2200">
                <a:latin typeface="Times New Roman" panose="02020603050405020304" pitchFamily="18" charset="0"/>
                <a:cs typeface="Times New Roman" panose="02020603050405020304" pitchFamily="18" charset="0"/>
              </a:rPr>
              <a:t>	- BERT base with 110 millions parameters</a:t>
            </a:r>
          </a:p>
          <a:p>
            <a:pPr marL="0" indent="0" defTabSz="777240">
              <a:lnSpc>
                <a:spcPct val="110000"/>
              </a:lnSpc>
              <a:spcBef>
                <a:spcPts val="850"/>
              </a:spcBef>
              <a:buNone/>
            </a:pPr>
            <a:r>
              <a:rPr lang="en-US" sz="2200" kern="1200">
                <a:solidFill>
                  <a:schemeClr val="tx1"/>
                </a:solidFill>
                <a:latin typeface="Times New Roman" panose="02020603050405020304" pitchFamily="18" charset="0"/>
                <a:cs typeface="Times New Roman" panose="02020603050405020304" pitchFamily="18" charset="0"/>
              </a:rPr>
              <a:t>	- BERT large with 340 millions parameters</a:t>
            </a:r>
          </a:p>
          <a:p>
            <a:pPr marL="0" indent="0" defTabSz="777240">
              <a:lnSpc>
                <a:spcPct val="110000"/>
              </a:lnSpc>
              <a:spcBef>
                <a:spcPts val="850"/>
              </a:spcBef>
              <a:buNone/>
            </a:pPr>
            <a:br>
              <a:rPr lang="en-US" sz="2380" kern="1200">
                <a:solidFill>
                  <a:schemeClr val="tx1"/>
                </a:solidFill>
                <a:latin typeface="+mn-lt"/>
                <a:ea typeface="+mn-ea"/>
                <a:cs typeface="+mn-cs"/>
              </a:rPr>
            </a:b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B30944D0-5833-B27A-4784-47136400D093}"/>
              </a:ext>
            </a:extLst>
          </p:cNvPr>
          <p:cNvSpPr>
            <a:spLocks noGrp="1"/>
          </p:cNvSpPr>
          <p:nvPr>
            <p:ph type="sldNum" sz="quarter" idx="12"/>
          </p:nvPr>
        </p:nvSpPr>
        <p:spPr>
          <a:xfrm>
            <a:off x="8261473" y="5992691"/>
            <a:ext cx="2349276" cy="312693"/>
          </a:xfrm>
        </p:spPr>
        <p:txBody>
          <a:bodyPr/>
          <a:lstStyle/>
          <a:p>
            <a:pPr defTabSz="777240">
              <a:spcAft>
                <a:spcPts val="600"/>
              </a:spcAft>
            </a:pPr>
            <a:fld id="{C4F6B2DF-CE50-4973-891F-A0B12031D950}" type="slidenum">
              <a:rPr lang="en-US" sz="1020" kern="1200">
                <a:solidFill>
                  <a:schemeClr val="tx1">
                    <a:tint val="75000"/>
                  </a:schemeClr>
                </a:solidFill>
                <a:latin typeface="+mn-lt"/>
                <a:ea typeface="+mn-ea"/>
                <a:cs typeface="+mn-cs"/>
              </a:rPr>
              <a:pPr defTabSz="777240">
                <a:spcAft>
                  <a:spcPts val="600"/>
                </a:spcAft>
              </a:pPr>
              <a:t>17</a:t>
            </a:fld>
            <a:endParaRPr lang="en-US"/>
          </a:p>
        </p:txBody>
      </p:sp>
    </p:spTree>
    <p:extLst>
      <p:ext uri="{BB962C8B-B14F-4D97-AF65-F5344CB8AC3E}">
        <p14:creationId xmlns:p14="http://schemas.microsoft.com/office/powerpoint/2010/main" val="2134427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5EB5-C6AC-FEE9-096E-2CBF67A751DE}"/>
              </a:ext>
            </a:extLst>
          </p:cNvPr>
          <p:cNvSpPr>
            <a:spLocks noGrp="1"/>
          </p:cNvSpPr>
          <p:nvPr>
            <p:ph type="title"/>
          </p:nvPr>
        </p:nvSpPr>
        <p:spPr/>
        <p:txBody>
          <a:bodyPr>
            <a:normAutofit/>
          </a:bodyPr>
          <a:lstStyle/>
          <a:p>
            <a:pPr algn="ctr"/>
            <a:r>
              <a:rPr lang="en-US" sz="4000" b="1" err="1">
                <a:latin typeface="Times New Roman" panose="02020603050405020304" pitchFamily="18" charset="0"/>
                <a:cs typeface="Times New Roman" panose="02020603050405020304" pitchFamily="18" charset="0"/>
              </a:rPr>
              <a:t>PhoBERT</a:t>
            </a:r>
            <a:endParaRPr lang="en-US" sz="40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1EF065-79F0-BE1F-F835-3CE3F36DBCDB}"/>
              </a:ext>
            </a:extLst>
          </p:cNvPr>
          <p:cNvSpPr>
            <a:spLocks noGrp="1"/>
          </p:cNvSpPr>
          <p:nvPr>
            <p:ph idx="1"/>
          </p:nvPr>
        </p:nvSpPr>
        <p:spPr/>
        <p:txBody>
          <a:bodyPr>
            <a:normAutofit/>
          </a:bodyPr>
          <a:lstStyle/>
          <a:p>
            <a:pPr>
              <a:lnSpc>
                <a:spcPct val="150000"/>
              </a:lnSpc>
            </a:pPr>
            <a:r>
              <a:rPr lang="en-US" sz="2400">
                <a:latin typeface="Times New Roman" panose="02020603050405020304" pitchFamily="18" charset="0"/>
                <a:cs typeface="Times New Roman" panose="02020603050405020304" pitchFamily="18" charset="0"/>
              </a:rPr>
              <a:t>The model is trained by Vietnamese dataset with 20GB data</a:t>
            </a:r>
          </a:p>
          <a:p>
            <a:pPr>
              <a:lnSpc>
                <a:spcPct val="150000"/>
              </a:lnSpc>
            </a:pPr>
            <a:r>
              <a:rPr lang="en-US" sz="2400" err="1">
                <a:latin typeface="Times New Roman" panose="02020603050405020304" pitchFamily="18" charset="0"/>
                <a:cs typeface="Times New Roman" panose="02020603050405020304" pitchFamily="18" charset="0"/>
              </a:rPr>
              <a:t>PhoBERT</a:t>
            </a:r>
            <a:r>
              <a:rPr lang="en-US" sz="2400">
                <a:latin typeface="Times New Roman" panose="02020603050405020304" pitchFamily="18" charset="0"/>
                <a:cs typeface="Times New Roman" panose="02020603050405020304" pitchFamily="18" charset="0"/>
              </a:rPr>
              <a:t> use </a:t>
            </a:r>
            <a:r>
              <a:rPr lang="vi-VN" sz="2400">
                <a:effectLst/>
                <a:latin typeface="Times New Roman" panose="02020603050405020304" pitchFamily="18" charset="0"/>
                <a:ea typeface="Arial" panose="020B0604020202020204" pitchFamily="34" charset="0"/>
                <a:cs typeface="Times New Roman" panose="02020603050405020304" pitchFamily="18" charset="0"/>
              </a:rPr>
              <a:t>RDRSegmenter </a:t>
            </a:r>
            <a:r>
              <a:rPr lang="en-US" sz="2400">
                <a:effectLst/>
                <a:latin typeface="Times New Roman" panose="02020603050405020304" pitchFamily="18" charset="0"/>
                <a:ea typeface="Arial" panose="020B0604020202020204" pitchFamily="34" charset="0"/>
                <a:cs typeface="Times New Roman" panose="02020603050405020304" pitchFamily="18" charset="0"/>
              </a:rPr>
              <a:t> in </a:t>
            </a:r>
            <a:r>
              <a:rPr lang="vi-VN" sz="2400">
                <a:effectLst/>
                <a:latin typeface="Times New Roman" panose="02020603050405020304" pitchFamily="18" charset="0"/>
                <a:ea typeface="Arial" panose="020B0604020202020204" pitchFamily="34" charset="0"/>
                <a:cs typeface="Times New Roman" panose="02020603050405020304" pitchFamily="18" charset="0"/>
              </a:rPr>
              <a:t>VnCoreNLP </a:t>
            </a:r>
            <a:r>
              <a:rPr lang="en-US" sz="2400">
                <a:effectLst/>
                <a:latin typeface="Times New Roman" panose="02020603050405020304" pitchFamily="18" charset="0"/>
                <a:ea typeface="Arial" panose="020B0604020202020204" pitchFamily="34" charset="0"/>
                <a:cs typeface="Times New Roman" panose="02020603050405020304" pitchFamily="18" charset="0"/>
              </a:rPr>
              <a:t>to separate tokens, with data is trained: 145 million sequences and about 3 billion tokens</a:t>
            </a:r>
            <a:endParaRPr lang="en-US" sz="2400">
              <a:latin typeface="Times New Roman" panose="02020603050405020304" pitchFamily="18" charset="0"/>
              <a:cs typeface="Times New Roman" panose="02020603050405020304" pitchFamily="18" charset="0"/>
            </a:endParaRPr>
          </a:p>
          <a:p>
            <a:pPr>
              <a:lnSpc>
                <a:spcPct val="150000"/>
              </a:lnSpc>
            </a:pPr>
            <a:endParaRPr lang="en-US" sz="2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1B35C3-090A-AD20-AAAF-6EE2EC5A7DD0}"/>
              </a:ext>
            </a:extLst>
          </p:cNvPr>
          <p:cNvSpPr>
            <a:spLocks noGrp="1"/>
          </p:cNvSpPr>
          <p:nvPr>
            <p:ph type="sldNum" sz="quarter" idx="12"/>
          </p:nvPr>
        </p:nvSpPr>
        <p:spPr/>
        <p:txBody>
          <a:bodyPr/>
          <a:lstStyle/>
          <a:p>
            <a:fld id="{C4F6B2DF-CE50-4973-891F-A0B12031D950}" type="slidenum">
              <a:rPr lang="en-US" smtClean="0"/>
              <a:t>18</a:t>
            </a:fld>
            <a:endParaRPr lang="en-US"/>
          </a:p>
        </p:txBody>
      </p:sp>
      <p:pic>
        <p:nvPicPr>
          <p:cNvPr id="5" name="Picture 4">
            <a:extLst>
              <a:ext uri="{FF2B5EF4-FFF2-40B4-BE49-F238E27FC236}">
                <a16:creationId xmlns:a16="http://schemas.microsoft.com/office/drawing/2014/main" id="{E9E18CE2-2879-4F7A-81DC-068BC273777B}"/>
              </a:ext>
            </a:extLst>
          </p:cNvPr>
          <p:cNvPicPr/>
          <p:nvPr/>
        </p:nvPicPr>
        <p:blipFill>
          <a:blip r:embed="rId2">
            <a:extLst>
              <a:ext uri="{28A0092B-C50C-407E-A947-70E740481C1C}">
                <a14:useLocalDpi xmlns:a14="http://schemas.microsoft.com/office/drawing/2010/main" val="0"/>
              </a:ext>
            </a:extLst>
          </a:blip>
          <a:stretch>
            <a:fillRect/>
          </a:stretch>
        </p:blipFill>
        <p:spPr>
          <a:xfrm>
            <a:off x="1614911" y="3767668"/>
            <a:ext cx="7156556" cy="2476500"/>
          </a:xfrm>
          <a:prstGeom prst="rect">
            <a:avLst/>
          </a:prstGeom>
        </p:spPr>
      </p:pic>
    </p:spTree>
    <p:extLst>
      <p:ext uri="{BB962C8B-B14F-4D97-AF65-F5344CB8AC3E}">
        <p14:creationId xmlns:p14="http://schemas.microsoft.com/office/powerpoint/2010/main" val="168654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457F-9A70-8493-490A-F0A9E18614FB}"/>
              </a:ext>
            </a:extLst>
          </p:cNvPr>
          <p:cNvSpPr>
            <a:spLocks noGrp="1"/>
          </p:cNvSpPr>
          <p:nvPr>
            <p:ph type="title"/>
          </p:nvPr>
        </p:nvSpPr>
        <p:spPr>
          <a:xfrm>
            <a:off x="852854" y="580292"/>
            <a:ext cx="10588869" cy="4783015"/>
          </a:xfrm>
        </p:spPr>
        <p:txBody>
          <a:bodyPr>
            <a:normAutofit/>
          </a:bodyPr>
          <a:lstStyle/>
          <a:p>
            <a:pPr algn="ctr">
              <a:lnSpc>
                <a:spcPct val="150000"/>
              </a:lnSpc>
            </a:pPr>
            <a:r>
              <a:rPr lang="en-US" sz="3000" u="sng" dirty="0">
                <a:latin typeface="Times New Roman" panose="02020603050405020304" pitchFamily="18" charset="0"/>
                <a:cs typeface="Times New Roman" panose="02020603050405020304" pitchFamily="18" charset="0"/>
              </a:rPr>
              <a:t>Section 3: </a:t>
            </a:r>
            <a:br>
              <a:rPr lang="en-US" sz="3000" u="sng" dirty="0">
                <a:latin typeface="Times New Roman" panose="02020603050405020304" pitchFamily="18" charset="0"/>
                <a:cs typeface="Times New Roman" panose="02020603050405020304" pitchFamily="18" charset="0"/>
              </a:rPr>
            </a:br>
            <a:r>
              <a:rPr lang="en-US" sz="3500" cap="all" dirty="0">
                <a:latin typeface="Times New Roman" panose="02020603050405020304" pitchFamily="18" charset="0"/>
                <a:ea typeface="Arial" panose="020B0604020202020204" pitchFamily="34" charset="0"/>
                <a:cs typeface="Times New Roman" panose="02020603050405020304" pitchFamily="18" charset="0"/>
              </a:rPr>
              <a:t>Building a model to apply Transformer architecture to the question-answering problem</a:t>
            </a:r>
            <a:br>
              <a:rPr lang="en-US" sz="3000" dirty="0">
                <a:latin typeface="Times New Roman" panose="02020603050405020304" pitchFamily="18" charset="0"/>
                <a:ea typeface="Arial" panose="020B0604020202020204" pitchFamily="34"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209B91-6856-F781-50B6-04CE9D6BC7A4}"/>
              </a:ext>
            </a:extLst>
          </p:cNvPr>
          <p:cNvSpPr>
            <a:spLocks noGrp="1"/>
          </p:cNvSpPr>
          <p:nvPr>
            <p:ph type="sldNum" sz="quarter" idx="12"/>
          </p:nvPr>
        </p:nvSpPr>
        <p:spPr/>
        <p:txBody>
          <a:bodyPr/>
          <a:lstStyle/>
          <a:p>
            <a:fld id="{C4F6B2DF-CE50-4973-891F-A0B12031D950}" type="slidenum">
              <a:rPr lang="en-US" smtClean="0"/>
              <a:t>19</a:t>
            </a:fld>
            <a:endParaRPr lang="en-US"/>
          </a:p>
        </p:txBody>
      </p:sp>
    </p:spTree>
    <p:extLst>
      <p:ext uri="{BB962C8B-B14F-4D97-AF65-F5344CB8AC3E}">
        <p14:creationId xmlns:p14="http://schemas.microsoft.com/office/powerpoint/2010/main" val="151574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84BB-AD70-426C-9DBC-55AC473D3612}"/>
              </a:ext>
            </a:extLst>
          </p:cNvPr>
          <p:cNvSpPr>
            <a:spLocks noGrp="1"/>
          </p:cNvSpPr>
          <p:nvPr>
            <p:ph type="title"/>
          </p:nvPr>
        </p:nvSpPr>
        <p:spPr/>
        <p:txBody>
          <a:bodyPr>
            <a:normAutofit/>
          </a:bodyPr>
          <a:lstStyle/>
          <a:p>
            <a:pPr algn="ctr"/>
            <a:r>
              <a:rPr lang="en-US" sz="3000" b="1">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F5F94B2C-BE91-4E5D-B5CC-06B3769BEC2C}"/>
              </a:ext>
            </a:extLst>
          </p:cNvPr>
          <p:cNvSpPr>
            <a:spLocks noGrp="1"/>
          </p:cNvSpPr>
          <p:nvPr>
            <p:ph idx="1"/>
          </p:nvPr>
        </p:nvSpPr>
        <p:spPr/>
        <p:txBody>
          <a:bodyPr>
            <a:noAutofit/>
          </a:bodyPr>
          <a:lstStyle/>
          <a:p>
            <a:pPr marL="457200" indent="-457200">
              <a:lnSpc>
                <a:spcPct val="150000"/>
              </a:lnSpc>
              <a:buFont typeface="+mj-lt"/>
              <a:buAutoNum type="arabicPeriod"/>
            </a:pPr>
            <a:r>
              <a:rPr lang="en-US" sz="2600" dirty="0">
                <a:latin typeface="Times New Roman" panose="02020603050405020304" pitchFamily="18" charset="0"/>
                <a:cs typeface="Times New Roman" panose="02020603050405020304" pitchFamily="18" charset="0"/>
              </a:rPr>
              <a:t>Transformer architecture</a:t>
            </a:r>
          </a:p>
          <a:p>
            <a:pPr marL="457200" indent="-457200">
              <a:lnSpc>
                <a:spcPct val="150000"/>
              </a:lnSpc>
              <a:buFont typeface="+mj-lt"/>
              <a:buAutoNum type="arabicPeriod"/>
            </a:pPr>
            <a:r>
              <a:rPr lang="en-US" sz="2600" dirty="0">
                <a:latin typeface="Times New Roman" panose="02020603050405020304" pitchFamily="18" charset="0"/>
                <a:cs typeface="Times New Roman" panose="02020603050405020304" pitchFamily="18" charset="0"/>
              </a:rPr>
              <a:t>BERT model</a:t>
            </a:r>
          </a:p>
          <a:p>
            <a:pPr marL="457200" indent="-457200">
              <a:lnSpc>
                <a:spcPct val="150000"/>
              </a:lnSpc>
              <a:buFont typeface="+mj-lt"/>
              <a:buAutoNum type="arabicPeriod"/>
            </a:pPr>
            <a:r>
              <a:rPr lang="en-US" sz="2600" dirty="0">
                <a:latin typeface="Times New Roman" panose="02020603050405020304" pitchFamily="18" charset="0"/>
                <a:ea typeface="Arial" panose="020B0604020202020204" pitchFamily="34" charset="0"/>
                <a:cs typeface="Times New Roman" panose="02020603050405020304" pitchFamily="18" charset="0"/>
              </a:rPr>
              <a:t>Building a model to apply Transformer architecture to the question-answering problem</a:t>
            </a:r>
          </a:p>
          <a:p>
            <a:pPr marL="457200" indent="-457200">
              <a:lnSpc>
                <a:spcPct val="150000"/>
              </a:lnSpc>
              <a:buFont typeface="+mj-lt"/>
              <a:buAutoNum type="arabicPeriod"/>
            </a:pPr>
            <a:r>
              <a:rPr lang="en-US" sz="2600" dirty="0">
                <a:latin typeface="Times New Roman" panose="02020603050405020304" pitchFamily="18" charset="0"/>
                <a:ea typeface="Arial" panose="020B0604020202020204" pitchFamily="34" charset="0"/>
                <a:cs typeface="Times New Roman" panose="02020603050405020304" pitchFamily="18" charset="0"/>
              </a:rPr>
              <a:t>Create a website to Q&amp;A</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07727A-862D-4A2A-AFF5-AE261AF8852C}"/>
              </a:ext>
            </a:extLst>
          </p:cNvPr>
          <p:cNvSpPr>
            <a:spLocks noGrp="1"/>
          </p:cNvSpPr>
          <p:nvPr>
            <p:ph type="sldNum" sz="quarter" idx="12"/>
          </p:nvPr>
        </p:nvSpPr>
        <p:spPr/>
        <p:txBody>
          <a:bodyPr/>
          <a:lstStyle/>
          <a:p>
            <a:fld id="{C4F6B2DF-CE50-4973-891F-A0B12031D950}" type="slidenum">
              <a:rPr lang="en-US" smtClean="0"/>
              <a:t>2</a:t>
            </a:fld>
            <a:endParaRPr lang="en-US"/>
          </a:p>
        </p:txBody>
      </p:sp>
    </p:spTree>
    <p:extLst>
      <p:ext uri="{BB962C8B-B14F-4D97-AF65-F5344CB8AC3E}">
        <p14:creationId xmlns:p14="http://schemas.microsoft.com/office/powerpoint/2010/main" val="1162256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9B9F33B-F0CC-4410-85D0-1B957DF4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DDC59-C5C6-A2B7-AFFC-90AD9062BCA6}"/>
              </a:ext>
            </a:extLst>
          </p:cNvPr>
          <p:cNvSpPr>
            <a:spLocks noGrp="1"/>
          </p:cNvSpPr>
          <p:nvPr>
            <p:ph type="title"/>
          </p:nvPr>
        </p:nvSpPr>
        <p:spPr>
          <a:xfrm>
            <a:off x="343910" y="12784"/>
            <a:ext cx="3223846" cy="1325563"/>
          </a:xfrm>
        </p:spPr>
        <p:txBody>
          <a:bodyPr>
            <a:normAutofit/>
          </a:bodyPr>
          <a:lstStyle/>
          <a:p>
            <a:pPr algn="ctr"/>
            <a:r>
              <a:rPr lang="en-US" sz="3000" b="1">
                <a:latin typeface="Times New Roman" panose="02020603050405020304" pitchFamily="18" charset="0"/>
                <a:cs typeface="Times New Roman" panose="02020603050405020304" pitchFamily="18" charset="0"/>
              </a:rPr>
              <a:t>DATASET</a:t>
            </a:r>
          </a:p>
        </p:txBody>
      </p:sp>
      <p:sp>
        <p:nvSpPr>
          <p:cNvPr id="13" name="Freeform: Shape 12">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405900F-2F96-AE99-B93A-1B3589DC926A}"/>
              </a:ext>
            </a:extLst>
          </p:cNvPr>
          <p:cNvSpPr>
            <a:spLocks noGrp="1"/>
          </p:cNvSpPr>
          <p:nvPr>
            <p:ph idx="1"/>
          </p:nvPr>
        </p:nvSpPr>
        <p:spPr>
          <a:xfrm>
            <a:off x="297180" y="1116623"/>
            <a:ext cx="6503449" cy="4423958"/>
          </a:xfrm>
        </p:spPr>
        <p:txBody>
          <a:bodyPr vert="horz" lIns="91440" tIns="45720" rIns="91440" bIns="45720" rtlCol="0" anchor="t">
            <a:noAutofit/>
          </a:bodyPr>
          <a:lstStyle/>
          <a:p>
            <a:r>
              <a:rPr lang="en-US" sz="1600" dirty="0">
                <a:latin typeface="Times New Roman" panose="02020603050405020304" pitchFamily="18" charset="0"/>
                <a:cs typeface="Times New Roman" panose="02020603050405020304" pitchFamily="18" charset="0"/>
              </a:rPr>
              <a:t>We use the UIT-</a:t>
            </a:r>
            <a:r>
              <a:rPr lang="en-US" sz="1600" dirty="0" err="1">
                <a:latin typeface="Times New Roman" panose="02020603050405020304" pitchFamily="18" charset="0"/>
                <a:cs typeface="Times New Roman" panose="02020603050405020304" pitchFamily="18" charset="0"/>
              </a:rPr>
              <a:t>ViSquAD</a:t>
            </a:r>
            <a:r>
              <a:rPr lang="en-US" sz="1600" dirty="0">
                <a:latin typeface="Times New Roman" panose="02020603050405020304" pitchFamily="18" charset="0"/>
                <a:cs typeface="Times New Roman" panose="02020603050405020304" pitchFamily="18" charset="0"/>
              </a:rPr>
              <a:t> v1.0 dataset</a:t>
            </a:r>
          </a:p>
          <a:p>
            <a:r>
              <a:rPr lang="en-US" sz="1600" dirty="0">
                <a:latin typeface="Times New Roman" panose="02020603050405020304" pitchFamily="18" charset="0"/>
                <a:cs typeface="Times New Roman" panose="02020603050405020304" pitchFamily="18" charset="0"/>
              </a:rPr>
              <a:t>This dataset consists of 19240 question and answer pairs. The data is gathered into a dictionary-like form of Key and Value</a:t>
            </a:r>
          </a:p>
          <a:p>
            <a:pPr marL="0" indent="0">
              <a:buNone/>
            </a:pPr>
            <a:r>
              <a:rPr lang="en" sz="1600" dirty="0">
                <a:latin typeface="Times New Roman" panose="02020603050405020304" pitchFamily="18" charset="0"/>
                <a:cs typeface="Times New Roman" panose="02020603050405020304" pitchFamily="18" charset="0"/>
              </a:rPr>
              <a:t>     1. id: identifier for each question, its value is a string.
     2. question: User's question, whose value is a string.
     3. context: the text related to the user's question, whose value is a string.
     4. text: the answer to the question corresponds to the text, the value of which is a string.
     5. start position: the first position of the answer in the text has a value of a number.</a:t>
            </a:r>
            <a:endParaRPr lang="en-US" sz="1600" dirty="0">
              <a:latin typeface="Times New Roman" panose="02020603050405020304" pitchFamily="18" charset="0"/>
              <a:ea typeface="Calibri"/>
              <a:cs typeface="Times New Roman" panose="02020603050405020304" pitchFamily="18" charset="0"/>
            </a:endParaRPr>
          </a:p>
          <a:p>
            <a:r>
              <a:rPr lang="en" sz="1600" dirty="0">
                <a:latin typeface="Times New Roman" panose="02020603050405020304" pitchFamily="18" charset="0"/>
                <a:ea typeface="Calibri" panose="020F0502020204030204"/>
                <a:cs typeface="Times New Roman" panose="02020603050405020304" pitchFamily="18" charset="0"/>
              </a:rPr>
              <a:t>Split data set 8:2</a:t>
            </a:r>
          </a:p>
          <a:p>
            <a:pPr marL="0" indent="0">
              <a:buNone/>
            </a:pPr>
            <a:endParaRPr lang="en" sz="700" dirty="0">
              <a:latin typeface="Consolas"/>
              <a:ea typeface="Calibri" panose="020F0502020204030204"/>
              <a:cs typeface="Arial"/>
            </a:endParaRPr>
          </a:p>
          <a:p>
            <a:pPr marL="0" indent="0">
              <a:buNone/>
            </a:pPr>
            <a:endParaRPr lang="en-US" sz="700" dirty="0">
              <a:latin typeface="Arial"/>
              <a:ea typeface="Calibri" panose="020F0502020204030204"/>
              <a:cs typeface="Arial"/>
            </a:endParaRPr>
          </a:p>
          <a:p>
            <a:endParaRPr lang="en-US" sz="700" dirty="0">
              <a:ea typeface="Calibri" panose="020F0502020204030204"/>
              <a:cs typeface="Calibri"/>
            </a:endParaRPr>
          </a:p>
        </p:txBody>
      </p:sp>
      <p:sp>
        <p:nvSpPr>
          <p:cNvPr id="15" name="Oval 14">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700688"/>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881"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54998">
            <a:off x="6055857" y="4209253"/>
            <a:ext cx="3868217" cy="3868217"/>
          </a:xfrm>
          <a:prstGeom prst="arc">
            <a:avLst>
              <a:gd name="adj1" fmla="val 16200000"/>
              <a:gd name="adj2" fmla="val 20479261"/>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Slide Number Placeholder 3">
            <a:extLst>
              <a:ext uri="{FF2B5EF4-FFF2-40B4-BE49-F238E27FC236}">
                <a16:creationId xmlns:a16="http://schemas.microsoft.com/office/drawing/2014/main" id="{D491297E-20AF-53BF-EAC9-160A943E2C19}"/>
              </a:ext>
            </a:extLst>
          </p:cNvPr>
          <p:cNvSpPr>
            <a:spLocks noGrp="1"/>
          </p:cNvSpPr>
          <p:nvPr>
            <p:ph type="sldNum" sz="quarter" idx="12"/>
          </p:nvPr>
        </p:nvSpPr>
        <p:spPr>
          <a:xfrm>
            <a:off x="8610600" y="6356350"/>
            <a:ext cx="2743200" cy="365125"/>
          </a:xfrm>
        </p:spPr>
        <p:txBody>
          <a:bodyPr>
            <a:normAutofit/>
          </a:bodyPr>
          <a:lstStyle/>
          <a:p>
            <a:pPr>
              <a:spcAft>
                <a:spcPts val="600"/>
              </a:spcAft>
            </a:pPr>
            <a:fld id="{C4F6B2DF-CE50-4973-891F-A0B12031D950}" type="slidenum">
              <a:rPr lang="en-US" smtClean="0"/>
              <a:pPr>
                <a:spcAft>
                  <a:spcPts val="600"/>
                </a:spcAft>
              </a:pPr>
              <a:t>20</a:t>
            </a:fld>
            <a:endParaRPr lang="en-US"/>
          </a:p>
        </p:txBody>
      </p:sp>
      <p:pic>
        <p:nvPicPr>
          <p:cNvPr id="7" name="Picture 7">
            <a:extLst>
              <a:ext uri="{FF2B5EF4-FFF2-40B4-BE49-F238E27FC236}">
                <a16:creationId xmlns:a16="http://schemas.microsoft.com/office/drawing/2014/main" id="{EDD81435-CE3B-ADFE-B8DF-89109F5CB48E}"/>
              </a:ext>
            </a:extLst>
          </p:cNvPr>
          <p:cNvPicPr>
            <a:picLocks noChangeAspect="1"/>
          </p:cNvPicPr>
          <p:nvPr/>
        </p:nvPicPr>
        <p:blipFill>
          <a:blip r:embed="rId2"/>
          <a:stretch>
            <a:fillRect/>
          </a:stretch>
        </p:blipFill>
        <p:spPr>
          <a:xfrm>
            <a:off x="969119" y="4648881"/>
            <a:ext cx="3786337" cy="2184991"/>
          </a:xfrm>
          <a:prstGeom prst="rect">
            <a:avLst/>
          </a:prstGeom>
        </p:spPr>
      </p:pic>
      <p:pic>
        <p:nvPicPr>
          <p:cNvPr id="8" name="Picture 8" descr="A picture containing text, diagram, screenshot, plot&#10;&#10;Description automatically generated">
            <a:extLst>
              <a:ext uri="{FF2B5EF4-FFF2-40B4-BE49-F238E27FC236}">
                <a16:creationId xmlns:a16="http://schemas.microsoft.com/office/drawing/2014/main" id="{E34BDEF6-F55E-982E-405A-AC1EB6074384}"/>
              </a:ext>
            </a:extLst>
          </p:cNvPr>
          <p:cNvPicPr>
            <a:picLocks noChangeAspect="1"/>
          </p:cNvPicPr>
          <p:nvPr/>
        </p:nvPicPr>
        <p:blipFill>
          <a:blip r:embed="rId3"/>
          <a:stretch>
            <a:fillRect/>
          </a:stretch>
        </p:blipFill>
        <p:spPr>
          <a:xfrm>
            <a:off x="6720623" y="728425"/>
            <a:ext cx="5306934" cy="5368324"/>
          </a:xfrm>
          <a:prstGeom prst="rect">
            <a:avLst/>
          </a:prstGeom>
        </p:spPr>
      </p:pic>
    </p:spTree>
    <p:extLst>
      <p:ext uri="{BB962C8B-B14F-4D97-AF65-F5344CB8AC3E}">
        <p14:creationId xmlns:p14="http://schemas.microsoft.com/office/powerpoint/2010/main" val="3353958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067AA-468A-60A0-E6F4-C61CD0A39FC2}"/>
              </a:ext>
            </a:extLst>
          </p:cNvPr>
          <p:cNvSpPr>
            <a:spLocks noGrp="1"/>
          </p:cNvSpPr>
          <p:nvPr>
            <p:ph type="title"/>
          </p:nvPr>
        </p:nvSpPr>
        <p:spPr>
          <a:xfrm>
            <a:off x="838200" y="136525"/>
            <a:ext cx="10515600" cy="676275"/>
          </a:xfrm>
        </p:spPr>
        <p:txBody>
          <a:bodyPr>
            <a:normAutofit/>
          </a:bodyPr>
          <a:lstStyle/>
          <a:p>
            <a:pPr algn="ctr"/>
            <a:r>
              <a:rPr lang="en-US" sz="3600" b="1" cap="all" err="1">
                <a:latin typeface="Times New Roman" panose="02020603050405020304" pitchFamily="18" charset="0"/>
                <a:cs typeface="Times New Roman" panose="02020603050405020304" pitchFamily="18" charset="0"/>
              </a:rPr>
              <a:t>Tranining</a:t>
            </a:r>
            <a:r>
              <a:rPr lang="en-US" sz="3600" b="1" cap="all">
                <a:latin typeface="Times New Roman" panose="02020603050405020304" pitchFamily="18" charset="0"/>
                <a:cs typeface="Times New Roman" panose="02020603050405020304" pitchFamily="18" charset="0"/>
              </a:rPr>
              <a:t> model</a:t>
            </a:r>
          </a:p>
        </p:txBody>
      </p:sp>
      <p:pic>
        <p:nvPicPr>
          <p:cNvPr id="5" name="Picture 5">
            <a:extLst>
              <a:ext uri="{FF2B5EF4-FFF2-40B4-BE49-F238E27FC236}">
                <a16:creationId xmlns:a16="http://schemas.microsoft.com/office/drawing/2014/main" id="{03B6C985-6087-D17D-2B6B-C82D376093C0}"/>
              </a:ext>
            </a:extLst>
          </p:cNvPr>
          <p:cNvPicPr>
            <a:picLocks noGrp="1" noChangeAspect="1"/>
          </p:cNvPicPr>
          <p:nvPr>
            <p:ph idx="1"/>
          </p:nvPr>
        </p:nvPicPr>
        <p:blipFill>
          <a:blip r:embed="rId2"/>
          <a:stretch>
            <a:fillRect/>
          </a:stretch>
        </p:blipFill>
        <p:spPr>
          <a:xfrm>
            <a:off x="225552" y="1654052"/>
            <a:ext cx="2695449" cy="2695449"/>
          </a:xfrm>
        </p:spPr>
      </p:pic>
      <p:sp>
        <p:nvSpPr>
          <p:cNvPr id="4" name="Slide Number Placeholder 3">
            <a:extLst>
              <a:ext uri="{FF2B5EF4-FFF2-40B4-BE49-F238E27FC236}">
                <a16:creationId xmlns:a16="http://schemas.microsoft.com/office/drawing/2014/main" id="{CBFD8745-EDD3-C969-0E71-67FDCAACB4DF}"/>
              </a:ext>
            </a:extLst>
          </p:cNvPr>
          <p:cNvSpPr>
            <a:spLocks noGrp="1"/>
          </p:cNvSpPr>
          <p:nvPr>
            <p:ph type="sldNum" sz="quarter" idx="12"/>
          </p:nvPr>
        </p:nvSpPr>
        <p:spPr/>
        <p:txBody>
          <a:bodyPr/>
          <a:lstStyle/>
          <a:p>
            <a:fld id="{C4F6B2DF-CE50-4973-891F-A0B12031D950}" type="slidenum">
              <a:rPr lang="en-US" smtClean="0"/>
              <a:t>21</a:t>
            </a:fld>
            <a:endParaRPr lang="en-US"/>
          </a:p>
        </p:txBody>
      </p:sp>
      <p:sp>
        <p:nvSpPr>
          <p:cNvPr id="3" name="TextBox 2">
            <a:extLst>
              <a:ext uri="{FF2B5EF4-FFF2-40B4-BE49-F238E27FC236}">
                <a16:creationId xmlns:a16="http://schemas.microsoft.com/office/drawing/2014/main" id="{A15BD661-92D2-4AD4-8BC4-97064248E52F}"/>
              </a:ext>
            </a:extLst>
          </p:cNvPr>
          <p:cNvSpPr txBox="1"/>
          <p:nvPr/>
        </p:nvSpPr>
        <p:spPr>
          <a:xfrm>
            <a:off x="225552" y="1119964"/>
            <a:ext cx="3115733" cy="492443"/>
          </a:xfrm>
          <a:prstGeom prst="rect">
            <a:avLst/>
          </a:prstGeom>
          <a:noFill/>
        </p:spPr>
        <p:txBody>
          <a:bodyPr wrap="square" rtlCol="0">
            <a:spAutoFit/>
          </a:bodyPr>
          <a:lstStyle/>
          <a:p>
            <a:r>
              <a:rPr lang="en-US" sz="2600" b="1">
                <a:latin typeface="Times New Roman" panose="02020603050405020304" pitchFamily="18" charset="0"/>
                <a:cs typeface="Times New Roman" panose="02020603050405020304" pitchFamily="18" charset="0"/>
              </a:rPr>
              <a:t>1. Manage Source</a:t>
            </a:r>
          </a:p>
        </p:txBody>
      </p:sp>
      <p:sp>
        <p:nvSpPr>
          <p:cNvPr id="6" name="TextBox 5">
            <a:extLst>
              <a:ext uri="{FF2B5EF4-FFF2-40B4-BE49-F238E27FC236}">
                <a16:creationId xmlns:a16="http://schemas.microsoft.com/office/drawing/2014/main" id="{E3E83D87-A5AC-4476-9F53-DF2D32572201}"/>
              </a:ext>
            </a:extLst>
          </p:cNvPr>
          <p:cNvSpPr txBox="1"/>
          <p:nvPr/>
        </p:nvSpPr>
        <p:spPr>
          <a:xfrm>
            <a:off x="5147733" y="1257399"/>
            <a:ext cx="2489200" cy="492443"/>
          </a:xfrm>
          <a:prstGeom prst="rect">
            <a:avLst/>
          </a:prstGeom>
          <a:noFill/>
        </p:spPr>
        <p:txBody>
          <a:bodyPr wrap="square" rtlCol="0">
            <a:spAutoFit/>
          </a:bodyPr>
          <a:lstStyle/>
          <a:p>
            <a:r>
              <a:rPr lang="en-US" sz="2600" b="1">
                <a:latin typeface="Times New Roman" panose="02020603050405020304" pitchFamily="18" charset="0"/>
                <a:cs typeface="Times New Roman" panose="02020603050405020304" pitchFamily="18" charset="0"/>
              </a:rPr>
              <a:t>2. Library</a:t>
            </a:r>
          </a:p>
        </p:txBody>
      </p:sp>
      <p:sp>
        <p:nvSpPr>
          <p:cNvPr id="9" name="TextBox 8">
            <a:extLst>
              <a:ext uri="{FF2B5EF4-FFF2-40B4-BE49-F238E27FC236}">
                <a16:creationId xmlns:a16="http://schemas.microsoft.com/office/drawing/2014/main" id="{A178CC16-1DD6-4F48-8C53-D404CA9B5E68}"/>
              </a:ext>
            </a:extLst>
          </p:cNvPr>
          <p:cNvSpPr txBox="1"/>
          <p:nvPr/>
        </p:nvSpPr>
        <p:spPr>
          <a:xfrm>
            <a:off x="5076951" y="1806859"/>
            <a:ext cx="5723467" cy="1323439"/>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Transformer</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Touch</a:t>
            </a:r>
          </a:p>
          <a:p>
            <a:pPr marL="285750" indent="-285750">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Vncorenlp</a:t>
            </a: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Phobert</a:t>
            </a:r>
            <a:r>
              <a:rPr lang="en-US" sz="2000">
                <a:latin typeface="Times New Roman" panose="02020603050405020304" pitchFamily="18" charset="0"/>
                <a:cs typeface="Times New Roman" panose="02020603050405020304" pitchFamily="18" charset="0"/>
              </a:rPr>
              <a:t>-large of </a:t>
            </a:r>
            <a:r>
              <a:rPr lang="en-US" sz="2000" err="1">
                <a:latin typeface="Times New Roman" panose="02020603050405020304" pitchFamily="18" charset="0"/>
                <a:cs typeface="Times New Roman" panose="02020603050405020304" pitchFamily="18" charset="0"/>
              </a:rPr>
              <a:t>VinAI</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698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FD8745-EDD3-C969-0E71-67FDCAACB4DF}"/>
              </a:ext>
            </a:extLst>
          </p:cNvPr>
          <p:cNvSpPr>
            <a:spLocks noGrp="1"/>
          </p:cNvSpPr>
          <p:nvPr>
            <p:ph type="sldNum" sz="quarter" idx="12"/>
          </p:nvPr>
        </p:nvSpPr>
        <p:spPr/>
        <p:txBody>
          <a:bodyPr/>
          <a:lstStyle/>
          <a:p>
            <a:fld id="{C4F6B2DF-CE50-4973-891F-A0B12031D950}" type="slidenum">
              <a:rPr lang="en-US" smtClean="0"/>
              <a:t>22</a:t>
            </a:fld>
            <a:endParaRPr lang="en-US"/>
          </a:p>
        </p:txBody>
      </p:sp>
      <p:sp>
        <p:nvSpPr>
          <p:cNvPr id="14" name="Title 1">
            <a:extLst>
              <a:ext uri="{FF2B5EF4-FFF2-40B4-BE49-F238E27FC236}">
                <a16:creationId xmlns:a16="http://schemas.microsoft.com/office/drawing/2014/main" id="{51BB3967-08A5-46E5-BEFA-57688198083E}"/>
              </a:ext>
            </a:extLst>
          </p:cNvPr>
          <p:cNvSpPr>
            <a:spLocks noGrp="1"/>
          </p:cNvSpPr>
          <p:nvPr>
            <p:ph type="title"/>
          </p:nvPr>
        </p:nvSpPr>
        <p:spPr>
          <a:xfrm>
            <a:off x="838200" y="136525"/>
            <a:ext cx="10515600" cy="676275"/>
          </a:xfrm>
        </p:spPr>
        <p:txBody>
          <a:bodyPr>
            <a:normAutofit/>
          </a:bodyPr>
          <a:lstStyle/>
          <a:p>
            <a:pPr algn="ctr"/>
            <a:r>
              <a:rPr lang="en-US" sz="3600" b="1" cap="all" err="1">
                <a:latin typeface="Times New Roman" panose="02020603050405020304" pitchFamily="18" charset="0"/>
                <a:cs typeface="Times New Roman" panose="02020603050405020304" pitchFamily="18" charset="0"/>
              </a:rPr>
              <a:t>Tranining</a:t>
            </a:r>
            <a:r>
              <a:rPr lang="en-US" sz="3600" b="1" cap="all">
                <a:latin typeface="Times New Roman" panose="02020603050405020304" pitchFamily="18" charset="0"/>
                <a:cs typeface="Times New Roman" panose="02020603050405020304" pitchFamily="18" charset="0"/>
              </a:rPr>
              <a:t> model</a:t>
            </a:r>
          </a:p>
        </p:txBody>
      </p:sp>
      <p:sp>
        <p:nvSpPr>
          <p:cNvPr id="10" name="TextBox 9">
            <a:extLst>
              <a:ext uri="{FF2B5EF4-FFF2-40B4-BE49-F238E27FC236}">
                <a16:creationId xmlns:a16="http://schemas.microsoft.com/office/drawing/2014/main" id="{BB8CEFFD-DBC8-4312-B2CD-6F693E895839}"/>
              </a:ext>
            </a:extLst>
          </p:cNvPr>
          <p:cNvSpPr txBox="1"/>
          <p:nvPr/>
        </p:nvSpPr>
        <p:spPr>
          <a:xfrm>
            <a:off x="601132" y="1896533"/>
            <a:ext cx="9203267" cy="20628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Download </a:t>
            </a:r>
            <a:r>
              <a:rPr lang="en-US" sz="2200" err="1">
                <a:latin typeface="Times New Roman" panose="02020603050405020304" pitchFamily="18" charset="0"/>
                <a:cs typeface="Times New Roman" panose="02020603050405020304" pitchFamily="18" charset="0"/>
              </a:rPr>
              <a:t>Phobert</a:t>
            </a:r>
            <a:r>
              <a:rPr lang="en-US" sz="2200">
                <a:latin typeface="Times New Roman" panose="02020603050405020304" pitchFamily="18" charset="0"/>
                <a:cs typeface="Times New Roman" panose="02020603050405020304" pitchFamily="18" charset="0"/>
              </a:rPr>
              <a:t> model from Hugging Face</a:t>
            </a:r>
          </a:p>
          <a:p>
            <a:pPr marL="342900" indent="-342900">
              <a:lnSpc>
                <a:spcPct val="150000"/>
              </a:lnSpc>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Use </a:t>
            </a:r>
            <a:r>
              <a:rPr lang="en-US" sz="2200" err="1">
                <a:latin typeface="Times New Roman" panose="02020603050405020304" pitchFamily="18" charset="0"/>
                <a:cs typeface="Times New Roman" panose="02020603050405020304" pitchFamily="18" charset="0"/>
              </a:rPr>
              <a:t>VnCoreNLP</a:t>
            </a:r>
            <a:r>
              <a:rPr lang="en-US" sz="2200">
                <a:latin typeface="Times New Roman" panose="02020603050405020304" pitchFamily="18" charset="0"/>
                <a:cs typeface="Times New Roman" panose="02020603050405020304" pitchFamily="18" charset="0"/>
              </a:rPr>
              <a:t> to analyze and extract the necessary information from the input text. This function will return a context is normalized and remove whitespace.</a:t>
            </a:r>
          </a:p>
        </p:txBody>
      </p:sp>
    </p:spTree>
    <p:extLst>
      <p:ext uri="{BB962C8B-B14F-4D97-AF65-F5344CB8AC3E}">
        <p14:creationId xmlns:p14="http://schemas.microsoft.com/office/powerpoint/2010/main" val="304921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38D7-F8B5-4FE9-9EDB-255611D548F7}"/>
              </a:ext>
            </a:extLst>
          </p:cNvPr>
          <p:cNvSpPr>
            <a:spLocks noGrp="1"/>
          </p:cNvSpPr>
          <p:nvPr>
            <p:ph type="title"/>
          </p:nvPr>
        </p:nvSpPr>
        <p:spPr/>
        <p:txBody>
          <a:bodyPr>
            <a:normAutofit/>
          </a:bodyPr>
          <a:lstStyle/>
          <a:p>
            <a:r>
              <a:rPr lang="en-US" sz="3600" b="1">
                <a:latin typeface="Times New Roman" panose="02020603050405020304" pitchFamily="18" charset="0"/>
                <a:cs typeface="Times New Roman" panose="02020603050405020304" pitchFamily="18" charset="0"/>
              </a:rPr>
              <a:t>1. </a:t>
            </a:r>
            <a:r>
              <a:rPr lang="en-US" sz="3600" b="1" err="1">
                <a:latin typeface="Times New Roman" panose="02020603050405020304" pitchFamily="18" charset="0"/>
                <a:cs typeface="Times New Roman" panose="02020603050405020304" pitchFamily="18" charset="0"/>
              </a:rPr>
              <a:t>checkAns</a:t>
            </a:r>
            <a:r>
              <a:rPr lang="en-US" sz="3600" b="1">
                <a:latin typeface="Times New Roman" panose="02020603050405020304" pitchFamily="18" charset="0"/>
                <a:cs typeface="Times New Roman" panose="02020603050405020304" pitchFamily="18" charset="0"/>
              </a:rPr>
              <a:t> function</a:t>
            </a:r>
          </a:p>
        </p:txBody>
      </p:sp>
      <p:sp>
        <p:nvSpPr>
          <p:cNvPr id="3" name="Content Placeholder 2">
            <a:extLst>
              <a:ext uri="{FF2B5EF4-FFF2-40B4-BE49-F238E27FC236}">
                <a16:creationId xmlns:a16="http://schemas.microsoft.com/office/drawing/2014/main" id="{0D9465F9-9046-40AA-AEB3-2393D517F35A}"/>
              </a:ext>
            </a:extLst>
          </p:cNvPr>
          <p:cNvSpPr>
            <a:spLocks noGrp="1"/>
          </p:cNvSpPr>
          <p:nvPr>
            <p:ph idx="1"/>
          </p:nvPr>
        </p:nvSpPr>
        <p:spPr/>
        <p:txBody>
          <a:bodyPr/>
          <a:lstStyle/>
          <a:p>
            <a:pPr marL="0" indent="0">
              <a:lnSpc>
                <a:spcPct val="150000"/>
              </a:lnSpc>
              <a:buNone/>
            </a:pPr>
            <a:r>
              <a:rPr lang="en-US"/>
              <a:t>Check and determine input context if the text mentioned in the answer matches the text in the paragraph:  </a:t>
            </a:r>
          </a:p>
          <a:p>
            <a:pPr>
              <a:lnSpc>
                <a:spcPct val="150000"/>
              </a:lnSpc>
            </a:pPr>
            <a:r>
              <a:rPr lang="en-US"/>
              <a:t>If match it return position and text</a:t>
            </a:r>
          </a:p>
          <a:p>
            <a:pPr>
              <a:lnSpc>
                <a:spcPct val="150000"/>
              </a:lnSpc>
            </a:pPr>
            <a:r>
              <a:rPr lang="en-US"/>
              <a:t>If no match, the function searches around the position of the answer in the text and returns the approximate answer and its location.</a:t>
            </a:r>
          </a:p>
        </p:txBody>
      </p:sp>
      <p:sp>
        <p:nvSpPr>
          <p:cNvPr id="4" name="Slide Number Placeholder 3">
            <a:extLst>
              <a:ext uri="{FF2B5EF4-FFF2-40B4-BE49-F238E27FC236}">
                <a16:creationId xmlns:a16="http://schemas.microsoft.com/office/drawing/2014/main" id="{FE24797E-7753-472D-ABEE-6AC895CE74E4}"/>
              </a:ext>
            </a:extLst>
          </p:cNvPr>
          <p:cNvSpPr>
            <a:spLocks noGrp="1"/>
          </p:cNvSpPr>
          <p:nvPr>
            <p:ph type="sldNum" sz="quarter" idx="12"/>
          </p:nvPr>
        </p:nvSpPr>
        <p:spPr/>
        <p:txBody>
          <a:bodyPr/>
          <a:lstStyle/>
          <a:p>
            <a:fld id="{C4F6B2DF-CE50-4973-891F-A0B12031D950}" type="slidenum">
              <a:rPr lang="en-US" smtClean="0"/>
              <a:t>23</a:t>
            </a:fld>
            <a:endParaRPr lang="en-US"/>
          </a:p>
        </p:txBody>
      </p:sp>
    </p:spTree>
    <p:extLst>
      <p:ext uri="{BB962C8B-B14F-4D97-AF65-F5344CB8AC3E}">
        <p14:creationId xmlns:p14="http://schemas.microsoft.com/office/powerpoint/2010/main" val="356418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3C38D7-F8B5-4FE9-9EDB-255611D548F7}"/>
              </a:ext>
            </a:extLst>
          </p:cNvPr>
          <p:cNvSpPr>
            <a:spLocks noGrp="1"/>
          </p:cNvSpPr>
          <p:nvPr>
            <p:ph type="title"/>
          </p:nvPr>
        </p:nvSpPr>
        <p:spPr>
          <a:xfrm>
            <a:off x="107127" y="382393"/>
            <a:ext cx="5881128" cy="1624520"/>
          </a:xfrm>
        </p:spPr>
        <p:txBody>
          <a:bodyPr anchor="ctr">
            <a:normAutofit/>
          </a:bodyPr>
          <a:lstStyle/>
          <a:p>
            <a:r>
              <a:rPr lang="en-US" sz="4000" b="1">
                <a:latin typeface="Times New Roman" panose="02020603050405020304" pitchFamily="18" charset="0"/>
                <a:cs typeface="Times New Roman" panose="02020603050405020304" pitchFamily="18" charset="0"/>
              </a:rPr>
              <a:t>2. checkTemAns function</a:t>
            </a:r>
          </a:p>
        </p:txBody>
      </p:sp>
      <p:sp>
        <p:nvSpPr>
          <p:cNvPr id="3" name="Content Placeholder 2">
            <a:extLst>
              <a:ext uri="{FF2B5EF4-FFF2-40B4-BE49-F238E27FC236}">
                <a16:creationId xmlns:a16="http://schemas.microsoft.com/office/drawing/2014/main" id="{0D9465F9-9046-40AA-AEB3-2393D517F35A}"/>
              </a:ext>
            </a:extLst>
          </p:cNvPr>
          <p:cNvSpPr>
            <a:spLocks noGrp="1"/>
          </p:cNvSpPr>
          <p:nvPr>
            <p:ph idx="1"/>
          </p:nvPr>
        </p:nvSpPr>
        <p:spPr>
          <a:xfrm>
            <a:off x="523875" y="2286000"/>
            <a:ext cx="11306175" cy="4435476"/>
          </a:xfrm>
        </p:spPr>
        <p:txBody>
          <a:bodyPr anchor="ctr">
            <a:normAutofit/>
          </a:bodyPr>
          <a:lstStyle/>
          <a:p>
            <a:pPr marL="127000" indent="0">
              <a:spcBef>
                <a:spcPts val="600"/>
              </a:spcBef>
              <a:spcAft>
                <a:spcPts val="600"/>
              </a:spcAft>
              <a:buNone/>
            </a:pPr>
            <a:r>
              <a:rPr lang="en-US" sz="2000">
                <a:latin typeface="Times New Roman" panose="02020603050405020304" pitchFamily="18" charset="0"/>
                <a:cs typeface="Times New Roman" panose="02020603050405020304" pitchFamily="18" charset="0"/>
              </a:rPr>
              <a:t>Check and repair the answer: If the answer is cut off (because of being split into two parts or missing words at the beginning or the end of the answer). the function will check from the beginning of the answer to see: </a:t>
            </a:r>
          </a:p>
          <a:p>
            <a:pPr marL="127000">
              <a:spcBef>
                <a:spcPts val="600"/>
              </a:spcBef>
              <a:spcAft>
                <a:spcPts val="600"/>
              </a:spcAft>
            </a:pPr>
            <a:r>
              <a:rPr lang="en-US" sz="2000">
                <a:latin typeface="Times New Roman" panose="02020603050405020304" pitchFamily="18" charset="0"/>
                <a:cs typeface="Times New Roman" panose="02020603050405020304" pitchFamily="18" charset="0"/>
              </a:rPr>
              <a:t>if there is a word that matches the first word of the answer function returns the corrected answer and its position in the text. </a:t>
            </a:r>
          </a:p>
          <a:p>
            <a:pPr marL="127000">
              <a:spcBef>
                <a:spcPts val="600"/>
              </a:spcBef>
              <a:spcAft>
                <a:spcPts val="600"/>
              </a:spcAft>
            </a:pPr>
            <a:r>
              <a:rPr lang="en-US" sz="2000">
                <a:latin typeface="Times New Roman" panose="02020603050405020304" pitchFamily="18" charset="0"/>
                <a:cs typeface="Times New Roman" panose="02020603050405020304" pitchFamily="18" charset="0"/>
              </a:rPr>
              <a:t>if the function doesn't find a match, it returns the original answer</a:t>
            </a:r>
          </a:p>
        </p:txBody>
      </p:sp>
      <p:sp>
        <p:nvSpPr>
          <p:cNvPr id="4" name="Slide Number Placeholder 3">
            <a:extLst>
              <a:ext uri="{FF2B5EF4-FFF2-40B4-BE49-F238E27FC236}">
                <a16:creationId xmlns:a16="http://schemas.microsoft.com/office/drawing/2014/main" id="{FE24797E-7753-472D-ABEE-6AC895CE74E4}"/>
              </a:ext>
            </a:extLst>
          </p:cNvPr>
          <p:cNvSpPr>
            <a:spLocks noGrp="1"/>
          </p:cNvSpPr>
          <p:nvPr>
            <p:ph type="sldNum" sz="quarter" idx="12"/>
          </p:nvPr>
        </p:nvSpPr>
        <p:spPr>
          <a:xfrm>
            <a:off x="8732520" y="6356350"/>
            <a:ext cx="3200400" cy="365125"/>
          </a:xfrm>
        </p:spPr>
        <p:txBody>
          <a:bodyPr>
            <a:normAutofit/>
          </a:bodyPr>
          <a:lstStyle/>
          <a:p>
            <a:pPr>
              <a:spcAft>
                <a:spcPts val="600"/>
              </a:spcAft>
            </a:pPr>
            <a:fld id="{C4F6B2DF-CE50-4973-891F-A0B12031D950}" type="slidenum">
              <a:rPr lang="en-US">
                <a:solidFill>
                  <a:schemeClr val="tx1"/>
                </a:solidFill>
              </a:rPr>
              <a:pPr>
                <a:spcAft>
                  <a:spcPts val="600"/>
                </a:spcAft>
              </a:pPr>
              <a:t>24</a:t>
            </a:fld>
            <a:endParaRPr lang="en-US">
              <a:solidFill>
                <a:schemeClr val="tx1"/>
              </a:solidFill>
            </a:endParaRPr>
          </a:p>
        </p:txBody>
      </p:sp>
    </p:spTree>
    <p:extLst>
      <p:ext uri="{BB962C8B-B14F-4D97-AF65-F5344CB8AC3E}">
        <p14:creationId xmlns:p14="http://schemas.microsoft.com/office/powerpoint/2010/main" val="270666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458310-A545-45B5-A360-E23AA146CA0A}"/>
              </a:ext>
            </a:extLst>
          </p:cNvPr>
          <p:cNvSpPr>
            <a:spLocks noGrp="1"/>
          </p:cNvSpPr>
          <p:nvPr>
            <p:ph type="sldNum" sz="quarter" idx="12"/>
          </p:nvPr>
        </p:nvSpPr>
        <p:spPr/>
        <p:txBody>
          <a:bodyPr/>
          <a:lstStyle/>
          <a:p>
            <a:fld id="{C4F6B2DF-CE50-4973-891F-A0B12031D950}" type="slidenum">
              <a:rPr lang="en-US" smtClean="0"/>
              <a:t>25</a:t>
            </a:fld>
            <a:endParaRPr lang="en-US"/>
          </a:p>
        </p:txBody>
      </p:sp>
      <p:sp>
        <p:nvSpPr>
          <p:cNvPr id="10" name="TextBox 9">
            <a:extLst>
              <a:ext uri="{FF2B5EF4-FFF2-40B4-BE49-F238E27FC236}">
                <a16:creationId xmlns:a16="http://schemas.microsoft.com/office/drawing/2014/main" id="{C5DF978B-1E36-5A93-4809-EC1A38630499}"/>
              </a:ext>
            </a:extLst>
          </p:cNvPr>
          <p:cNvSpPr txBox="1"/>
          <p:nvPr/>
        </p:nvSpPr>
        <p:spPr>
          <a:xfrm>
            <a:off x="839273" y="409977"/>
            <a:ext cx="57804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cs typeface="Times New Roman"/>
              </a:rPr>
              <a:t>3. Class </a:t>
            </a:r>
            <a:r>
              <a:rPr lang="en-US" sz="4000" b="1" err="1">
                <a:latin typeface="Times New Roman"/>
                <a:cs typeface="Times New Roman"/>
              </a:rPr>
              <a:t>VnCoreSquad</a:t>
            </a:r>
            <a:endParaRPr lang="en-US" sz="4000" b="1">
              <a:latin typeface="Times New Roman"/>
              <a:cs typeface="Times New Roman"/>
            </a:endParaRPr>
          </a:p>
        </p:txBody>
      </p:sp>
      <p:sp>
        <p:nvSpPr>
          <p:cNvPr id="2" name="TextBox 1">
            <a:extLst>
              <a:ext uri="{FF2B5EF4-FFF2-40B4-BE49-F238E27FC236}">
                <a16:creationId xmlns:a16="http://schemas.microsoft.com/office/drawing/2014/main" id="{3BAE1C7E-3483-4631-9EC9-5FD9B6894006}"/>
              </a:ext>
            </a:extLst>
          </p:cNvPr>
          <p:cNvSpPr txBox="1"/>
          <p:nvPr/>
        </p:nvSpPr>
        <p:spPr>
          <a:xfrm>
            <a:off x="981075" y="2028825"/>
            <a:ext cx="10144125" cy="15550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Preprocess the data for the dataset for Vietnamese </a:t>
            </a:r>
          </a:p>
          <a:p>
            <a:pPr marL="285750" indent="-285750">
              <a:lnSpc>
                <a:spcPct val="150000"/>
              </a:lnSpc>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Generate examples for training and testing, it takes input data and data set types as input and returns a list of examples.</a:t>
            </a:r>
          </a:p>
        </p:txBody>
      </p:sp>
      <p:pic>
        <p:nvPicPr>
          <p:cNvPr id="5" name="Picture 5" descr="A close-up of a computer screen&#10;&#10;Description automatically generated">
            <a:extLst>
              <a:ext uri="{FF2B5EF4-FFF2-40B4-BE49-F238E27FC236}">
                <a16:creationId xmlns:a16="http://schemas.microsoft.com/office/drawing/2014/main" id="{0D88F23E-904A-6866-8AF9-4EAACDA8775A}"/>
              </a:ext>
            </a:extLst>
          </p:cNvPr>
          <p:cNvPicPr>
            <a:picLocks noChangeAspect="1"/>
          </p:cNvPicPr>
          <p:nvPr/>
        </p:nvPicPr>
        <p:blipFill>
          <a:blip r:embed="rId2"/>
          <a:stretch>
            <a:fillRect/>
          </a:stretch>
        </p:blipFill>
        <p:spPr>
          <a:xfrm>
            <a:off x="710484" y="3908342"/>
            <a:ext cx="10685171" cy="790697"/>
          </a:xfrm>
          <a:prstGeom prst="rect">
            <a:avLst/>
          </a:prstGeom>
        </p:spPr>
      </p:pic>
      <p:sp>
        <p:nvSpPr>
          <p:cNvPr id="11" name="TextBox 10">
            <a:extLst>
              <a:ext uri="{FF2B5EF4-FFF2-40B4-BE49-F238E27FC236}">
                <a16:creationId xmlns:a16="http://schemas.microsoft.com/office/drawing/2014/main" id="{CED507C7-C998-4A84-97C0-18B95981F3AD}"/>
              </a:ext>
            </a:extLst>
          </p:cNvPr>
          <p:cNvSpPr txBox="1"/>
          <p:nvPr/>
        </p:nvSpPr>
        <p:spPr>
          <a:xfrm>
            <a:off x="839273" y="5019675"/>
            <a:ext cx="10152577" cy="646331"/>
          </a:xfrm>
          <a:prstGeom prst="rect">
            <a:avLst/>
          </a:prstGeom>
          <a:noFill/>
        </p:spPr>
        <p:txBody>
          <a:bodyPr wrap="square" rtlCol="0">
            <a:spAutoFit/>
          </a:bodyPr>
          <a:lstStyle/>
          <a:p>
            <a:r>
              <a:rPr lang="vi-VN" sz="1800">
                <a:effectLst/>
                <a:latin typeface="Arial" panose="020B0604020202020204" pitchFamily="34" charset="0"/>
                <a:ea typeface="Arial" panose="020B0604020202020204" pitchFamily="34" charset="0"/>
              </a:rPr>
              <a:t>createExample</a:t>
            </a:r>
            <a:r>
              <a:rPr lang="en-US" sz="1800">
                <a:effectLst/>
                <a:latin typeface="Arial" panose="020B0604020202020204" pitchFamily="34" charset="0"/>
                <a:ea typeface="Arial" panose="020B0604020202020204" pitchFamily="34" charset="0"/>
              </a:rPr>
              <a:t> returns a list of </a:t>
            </a:r>
            <a:r>
              <a:rPr lang="en-US" sz="1800" err="1">
                <a:effectLst/>
                <a:latin typeface="Arial" panose="020B0604020202020204" pitchFamily="34" charset="0"/>
                <a:ea typeface="Arial" panose="020B0604020202020204" pitchFamily="34" charset="0"/>
              </a:rPr>
              <a:t>SquadExample</a:t>
            </a:r>
            <a:r>
              <a:rPr lang="en-US" sz="1800">
                <a:effectLst/>
                <a:latin typeface="Arial" panose="020B0604020202020204" pitchFamily="34" charset="0"/>
                <a:ea typeface="Arial" panose="020B0604020202020204" pitchFamily="34" charset="0"/>
              </a:rPr>
              <a:t> objects used to train the model and with dev</a:t>
            </a:r>
            <a:r>
              <a:rPr lang="en-US">
                <a:latin typeface="Arial" panose="020B0604020202020204" pitchFamily="34" charset="0"/>
                <a:ea typeface="Arial" panose="020B0604020202020204" pitchFamily="34" charset="0"/>
              </a:rPr>
              <a:t> dataset</a:t>
            </a:r>
            <a:r>
              <a:rPr lang="en-US" sz="1800">
                <a:effectLst/>
                <a:latin typeface="Arial" panose="020B0604020202020204" pitchFamily="34" charset="0"/>
                <a:ea typeface="Arial" panose="020B0604020202020204" pitchFamily="34" charset="0"/>
              </a:rPr>
              <a:t> will returns a list of objects used to evaluate the model</a:t>
            </a:r>
            <a:endParaRPr lang="en-US"/>
          </a:p>
        </p:txBody>
      </p:sp>
    </p:spTree>
    <p:extLst>
      <p:ext uri="{BB962C8B-B14F-4D97-AF65-F5344CB8AC3E}">
        <p14:creationId xmlns:p14="http://schemas.microsoft.com/office/powerpoint/2010/main" val="2095992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67B973-30A6-40ED-9518-368F56D3E9BC}"/>
              </a:ext>
            </a:extLst>
          </p:cNvPr>
          <p:cNvSpPr>
            <a:spLocks noGrp="1"/>
          </p:cNvSpPr>
          <p:nvPr>
            <p:ph type="sldNum" sz="quarter" idx="12"/>
          </p:nvPr>
        </p:nvSpPr>
        <p:spPr/>
        <p:txBody>
          <a:bodyPr/>
          <a:lstStyle/>
          <a:p>
            <a:fld id="{C4F6B2DF-CE50-4973-891F-A0B12031D950}" type="slidenum">
              <a:rPr lang="en-US" smtClean="0"/>
              <a:t>26</a:t>
            </a:fld>
            <a:endParaRPr lang="en-US"/>
          </a:p>
        </p:txBody>
      </p:sp>
      <p:sp>
        <p:nvSpPr>
          <p:cNvPr id="3" name="Title 1">
            <a:extLst>
              <a:ext uri="{FF2B5EF4-FFF2-40B4-BE49-F238E27FC236}">
                <a16:creationId xmlns:a16="http://schemas.microsoft.com/office/drawing/2014/main" id="{CC9CABD3-69E3-6972-F3DB-07B7C33E75E7}"/>
              </a:ext>
            </a:extLst>
          </p:cNvPr>
          <p:cNvSpPr>
            <a:spLocks noGrp="1"/>
          </p:cNvSpPr>
          <p:nvPr>
            <p:ph type="title"/>
          </p:nvPr>
        </p:nvSpPr>
        <p:spPr>
          <a:xfrm>
            <a:off x="726441" y="184175"/>
            <a:ext cx="11169520" cy="716742"/>
          </a:xfrm>
        </p:spPr>
        <p:txBody>
          <a:bodyPr anchor="b">
            <a:normAutofit/>
          </a:bodyPr>
          <a:lstStyle/>
          <a:p>
            <a:pPr algn="ctr"/>
            <a:r>
              <a:rPr lang="en-US" sz="3200" b="1">
                <a:latin typeface="Times New Roman"/>
                <a:cs typeface="Times New Roman"/>
              </a:rPr>
              <a:t>FINE-TUNING MODEL PHOBERT</a:t>
            </a:r>
            <a:endParaRPr lang="en-US"/>
          </a:p>
        </p:txBody>
      </p:sp>
      <p:sp>
        <p:nvSpPr>
          <p:cNvPr id="9" name="Content Placeholder 8">
            <a:extLst>
              <a:ext uri="{FF2B5EF4-FFF2-40B4-BE49-F238E27FC236}">
                <a16:creationId xmlns:a16="http://schemas.microsoft.com/office/drawing/2014/main" id="{5EF07406-0FB3-4A5C-9E6F-F260F61C58EB}"/>
              </a:ext>
            </a:extLst>
          </p:cNvPr>
          <p:cNvSpPr>
            <a:spLocks noGrp="1"/>
          </p:cNvSpPr>
          <p:nvPr>
            <p:ph idx="1"/>
          </p:nvPr>
        </p:nvSpPr>
        <p:spPr>
          <a:xfrm>
            <a:off x="428625" y="1778000"/>
            <a:ext cx="10515600" cy="4351338"/>
          </a:xfrm>
        </p:spPr>
        <p:txBody>
          <a:bodyPr>
            <a:normAutofit/>
          </a:bodyPr>
          <a:lstStyle/>
          <a:p>
            <a:r>
              <a:rPr lang="en-US" sz="2600" dirty="0">
                <a:latin typeface="Times New Roman" panose="02020603050405020304" pitchFamily="18" charset="0"/>
                <a:cs typeface="Times New Roman" panose="02020603050405020304" pitchFamily="18" charset="0"/>
              </a:rPr>
              <a:t>Length input sequence: 256</a:t>
            </a:r>
          </a:p>
          <a:p>
            <a:r>
              <a:rPr lang="en-US" sz="2600" dirty="0">
                <a:latin typeface="Times New Roman" panose="02020603050405020304" pitchFamily="18" charset="0"/>
                <a:cs typeface="Times New Roman" panose="02020603050405020304" pitchFamily="18" charset="0"/>
              </a:rPr>
              <a:t>Max length query: 81</a:t>
            </a:r>
          </a:p>
          <a:p>
            <a:r>
              <a:rPr lang="en-US" sz="2600" dirty="0">
                <a:latin typeface="Times New Roman" panose="02020603050405020304" pitchFamily="18" charset="0"/>
                <a:cs typeface="Times New Roman" panose="02020603050405020304" pitchFamily="18" charset="0"/>
              </a:rPr>
              <a:t>Doc stride: 81</a:t>
            </a:r>
          </a:p>
          <a:p>
            <a:r>
              <a:rPr lang="en-US" sz="2600" dirty="0">
                <a:latin typeface="Times New Roman" panose="02020603050405020304" pitchFamily="18" charset="0"/>
                <a:cs typeface="Times New Roman" panose="02020603050405020304" pitchFamily="18" charset="0"/>
              </a:rPr>
              <a:t>Is </a:t>
            </a:r>
            <a:r>
              <a:rPr lang="en-US" sz="2600" dirty="0" err="1">
                <a:latin typeface="Times New Roman" panose="02020603050405020304" pitchFamily="18" charset="0"/>
                <a:cs typeface="Times New Roman" panose="02020603050405020304" pitchFamily="18" charset="0"/>
              </a:rPr>
              <a:t>Trainning</a:t>
            </a:r>
            <a:r>
              <a:rPr lang="en-US" sz="2600" dirty="0">
                <a:latin typeface="Times New Roman" panose="02020603050405020304" pitchFamily="18" charset="0"/>
                <a:cs typeface="Times New Roman" panose="02020603050405020304" pitchFamily="18" charset="0"/>
              </a:rPr>
              <a:t>: true with train, and false with test</a:t>
            </a:r>
          </a:p>
          <a:p>
            <a:r>
              <a:rPr lang="en-US" sz="2600" dirty="0">
                <a:latin typeface="Times New Roman" panose="02020603050405020304" pitchFamily="18" charset="0"/>
                <a:cs typeface="Times New Roman" panose="02020603050405020304" pitchFamily="18" charset="0"/>
              </a:rPr>
              <a:t>Epoch: 4</a:t>
            </a:r>
          </a:p>
          <a:p>
            <a:r>
              <a:rPr lang="vi-VN" sz="2600" dirty="0">
                <a:effectLst/>
                <a:latin typeface="Times New Roman" panose="02020603050405020304" pitchFamily="18" charset="0"/>
                <a:ea typeface="Arial" panose="020B0604020202020204" pitchFamily="34" charset="0"/>
                <a:cs typeface="Times New Roman" panose="02020603050405020304" pitchFamily="18" charset="0"/>
              </a:rPr>
              <a:t>Epsilon</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2600" dirty="0">
                <a:effectLst/>
                <a:latin typeface="Times New Roman" panose="02020603050405020304" pitchFamily="18" charset="0"/>
                <a:ea typeface="Times New Roman" panose="02020603050405020304" pitchFamily="18" charset="0"/>
                <a:cs typeface="Times New Roman" panose="02020603050405020304" pitchFamily="18" charset="0"/>
              </a:rPr>
              <a:t>1e-8</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Learning rate: 3e – 5</a:t>
            </a:r>
          </a:p>
          <a:p>
            <a:r>
              <a:rPr lang="en-US" sz="2600" dirty="0">
                <a:latin typeface="Times New Roman" panose="02020603050405020304" pitchFamily="18" charset="0"/>
                <a:cs typeface="Times New Roman" panose="02020603050405020304" pitchFamily="18" charset="0"/>
              </a:rPr>
              <a:t>Batch size: 16</a:t>
            </a:r>
          </a:p>
          <a:p>
            <a:r>
              <a:rPr lang="en-US" sz="2600" dirty="0">
                <a:latin typeface="Times New Roman" panose="02020603050405020304" pitchFamily="18" charset="0"/>
                <a:cs typeface="Times New Roman" panose="02020603050405020304" pitchFamily="18" charset="0"/>
              </a:rPr>
              <a:t>Thread: 10</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480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BCA0-D9DF-403E-B5BB-EF09093CE3EA}"/>
              </a:ext>
            </a:extLst>
          </p:cNvPr>
          <p:cNvSpPr>
            <a:spLocks noGrp="1"/>
          </p:cNvSpPr>
          <p:nvPr>
            <p:ph type="title"/>
          </p:nvPr>
        </p:nvSpPr>
        <p:spPr>
          <a:xfrm>
            <a:off x="0" y="0"/>
            <a:ext cx="6571858" cy="1216780"/>
          </a:xfrm>
        </p:spPr>
        <p:txBody>
          <a:bodyPr anchor="ctr">
            <a:normAutofit/>
          </a:bodyPr>
          <a:lstStyle/>
          <a:p>
            <a:pPr algn="ctr"/>
            <a:r>
              <a:rPr lang="en-US" sz="3200" b="1" cap="all">
                <a:latin typeface="Times New Roman" panose="02020603050405020304" pitchFamily="18" charset="0"/>
                <a:cs typeface="Times New Roman" panose="02020603050405020304" pitchFamily="18" charset="0"/>
              </a:rPr>
              <a:t>Evaluation Method</a:t>
            </a:r>
          </a:p>
        </p:txBody>
      </p:sp>
      <p:sp>
        <p:nvSpPr>
          <p:cNvPr id="3" name="Content Placeholder 2">
            <a:extLst>
              <a:ext uri="{FF2B5EF4-FFF2-40B4-BE49-F238E27FC236}">
                <a16:creationId xmlns:a16="http://schemas.microsoft.com/office/drawing/2014/main" id="{EEADEB1F-266C-4882-98BA-20EC05C4BDD4}"/>
              </a:ext>
            </a:extLst>
          </p:cNvPr>
          <p:cNvSpPr>
            <a:spLocks noGrp="1"/>
          </p:cNvSpPr>
          <p:nvPr>
            <p:ph idx="1"/>
          </p:nvPr>
        </p:nvSpPr>
        <p:spPr>
          <a:xfrm>
            <a:off x="0" y="1511411"/>
            <a:ext cx="5364536" cy="4822401"/>
          </a:xfrm>
        </p:spPr>
        <p:txBody>
          <a:bodyPr vert="horz" lIns="91440" tIns="45720" rIns="91440" bIns="45720" rtlCol="0" anchor="t">
            <a:normAutofit/>
          </a:bodyPr>
          <a:lstStyle/>
          <a:p>
            <a:pPr marL="514350" indent="-514350">
              <a:lnSpc>
                <a:spcPct val="150000"/>
              </a:lnSpc>
              <a:buAutoNum type="arabicPeriod"/>
            </a:pPr>
            <a:r>
              <a:rPr lang="en-US" sz="2000" dirty="0"/>
              <a:t>F1-Score: measures the overlap between the prediction and the correct answer</a:t>
            </a:r>
          </a:p>
          <a:p>
            <a:pPr marL="514350" indent="-514350">
              <a:lnSpc>
                <a:spcPct val="150000"/>
              </a:lnSpc>
              <a:buAutoNum type="arabicPeriod"/>
            </a:pPr>
            <a:r>
              <a:rPr lang="en-US" sz="2000" dirty="0"/>
              <a:t>Precision: Shows the percentage of overlap between the word in the correct answer and the predicted answer</a:t>
            </a:r>
          </a:p>
          <a:p>
            <a:pPr marL="514350" indent="-514350">
              <a:lnSpc>
                <a:spcPct val="150000"/>
              </a:lnSpc>
              <a:buAutoNum type="arabicPeriod"/>
            </a:pPr>
            <a:r>
              <a:rPr lang="en-US" sz="2000" dirty="0">
                <a:cs typeface="Calibri"/>
              </a:rPr>
              <a:t>Recall: Represents the percentage of words in the correct answer that were correctly predicted in a question.</a:t>
            </a:r>
          </a:p>
          <a:p>
            <a:pPr marL="514350" indent="-514350">
              <a:lnSpc>
                <a:spcPct val="150000"/>
              </a:lnSpc>
              <a:buAutoNum type="arabicPeriod"/>
            </a:pPr>
            <a:endParaRPr lang="en-US" sz="2000" dirty="0"/>
          </a:p>
        </p:txBody>
      </p:sp>
      <p:sp>
        <p:nvSpPr>
          <p:cNvPr id="4" name="Slide Number Placeholder 3">
            <a:extLst>
              <a:ext uri="{FF2B5EF4-FFF2-40B4-BE49-F238E27FC236}">
                <a16:creationId xmlns:a16="http://schemas.microsoft.com/office/drawing/2014/main" id="{8CF0BE3A-6859-4928-B11F-289444737DB4}"/>
              </a:ext>
            </a:extLst>
          </p:cNvPr>
          <p:cNvSpPr>
            <a:spLocks noGrp="1"/>
          </p:cNvSpPr>
          <p:nvPr>
            <p:ph type="sldNum" sz="quarter" idx="12"/>
          </p:nvPr>
        </p:nvSpPr>
        <p:spPr>
          <a:xfrm>
            <a:off x="8610600" y="6333812"/>
            <a:ext cx="2743200" cy="387664"/>
          </a:xfrm>
        </p:spPr>
        <p:txBody>
          <a:bodyPr>
            <a:normAutofit/>
          </a:bodyPr>
          <a:lstStyle/>
          <a:p>
            <a:pPr>
              <a:spcAft>
                <a:spcPts val="600"/>
              </a:spcAft>
            </a:pPr>
            <a:fld id="{C4F6B2DF-CE50-4973-891F-A0B12031D950}" type="slidenum">
              <a:rPr lang="en-US" smtClean="0"/>
              <a:pPr>
                <a:spcAft>
                  <a:spcPts val="600"/>
                </a:spcAft>
              </a:pPr>
              <a:t>27</a:t>
            </a:fld>
            <a:endParaRPr lang="en-US"/>
          </a:p>
        </p:txBody>
      </p:sp>
      <p:pic>
        <p:nvPicPr>
          <p:cNvPr id="6" name="Picture 5">
            <a:extLst>
              <a:ext uri="{FF2B5EF4-FFF2-40B4-BE49-F238E27FC236}">
                <a16:creationId xmlns:a16="http://schemas.microsoft.com/office/drawing/2014/main" id="{7071CF31-7DD0-4C57-91DC-89DF1344FE27}"/>
              </a:ext>
            </a:extLst>
          </p:cNvPr>
          <p:cNvPicPr/>
          <p:nvPr/>
        </p:nvPicPr>
        <p:blipFill>
          <a:blip r:embed="rId2"/>
          <a:stretch>
            <a:fillRect/>
          </a:stretch>
        </p:blipFill>
        <p:spPr>
          <a:xfrm>
            <a:off x="5320736" y="2783557"/>
            <a:ext cx="2375440" cy="748214"/>
          </a:xfrm>
          <a:prstGeom prst="rect">
            <a:avLst/>
          </a:prstGeom>
        </p:spPr>
      </p:pic>
      <p:pic>
        <p:nvPicPr>
          <p:cNvPr id="8" name="Picture 8" descr="A black text on a white background&#10;&#10;Description automatically generated">
            <a:extLst>
              <a:ext uri="{FF2B5EF4-FFF2-40B4-BE49-F238E27FC236}">
                <a16:creationId xmlns:a16="http://schemas.microsoft.com/office/drawing/2014/main" id="{8015FE0A-FFB3-3564-AB9C-EC207CB5B9B0}"/>
              </a:ext>
            </a:extLst>
          </p:cNvPr>
          <p:cNvPicPr>
            <a:picLocks noChangeAspect="1"/>
          </p:cNvPicPr>
          <p:nvPr/>
        </p:nvPicPr>
        <p:blipFill>
          <a:blip r:embed="rId3"/>
          <a:stretch>
            <a:fillRect/>
          </a:stretch>
        </p:blipFill>
        <p:spPr>
          <a:xfrm>
            <a:off x="5632554" y="1550962"/>
            <a:ext cx="3005209" cy="1042948"/>
          </a:xfrm>
          <a:prstGeom prst="rect">
            <a:avLst/>
          </a:prstGeom>
        </p:spPr>
      </p:pic>
      <p:pic>
        <p:nvPicPr>
          <p:cNvPr id="7" name="Picture 7" descr="A black text on a white background&#10;&#10;Description automatically generated">
            <a:extLst>
              <a:ext uri="{FF2B5EF4-FFF2-40B4-BE49-F238E27FC236}">
                <a16:creationId xmlns:a16="http://schemas.microsoft.com/office/drawing/2014/main" id="{4B143FF0-C381-1E56-DE33-06C0C5568700}"/>
              </a:ext>
            </a:extLst>
          </p:cNvPr>
          <p:cNvPicPr>
            <a:picLocks noChangeAspect="1"/>
          </p:cNvPicPr>
          <p:nvPr/>
        </p:nvPicPr>
        <p:blipFill>
          <a:blip r:embed="rId4"/>
          <a:stretch>
            <a:fillRect/>
          </a:stretch>
        </p:blipFill>
        <p:spPr>
          <a:xfrm>
            <a:off x="5384138" y="4160687"/>
            <a:ext cx="2375439" cy="781842"/>
          </a:xfrm>
          <a:prstGeom prst="rect">
            <a:avLst/>
          </a:prstGeom>
        </p:spPr>
      </p:pic>
      <p:pic>
        <p:nvPicPr>
          <p:cNvPr id="5" name="Picture 4">
            <a:extLst>
              <a:ext uri="{FF2B5EF4-FFF2-40B4-BE49-F238E27FC236}">
                <a16:creationId xmlns:a16="http://schemas.microsoft.com/office/drawing/2014/main" id="{208EF7D8-3A29-4798-B793-ADEFD980DAC9}"/>
              </a:ext>
            </a:extLst>
          </p:cNvPr>
          <p:cNvPicPr/>
          <p:nvPr/>
        </p:nvPicPr>
        <p:blipFill>
          <a:blip r:embed="rId5"/>
          <a:stretch>
            <a:fillRect/>
          </a:stretch>
        </p:blipFill>
        <p:spPr>
          <a:xfrm>
            <a:off x="7827573" y="2457592"/>
            <a:ext cx="4242474" cy="3324225"/>
          </a:xfrm>
          <a:prstGeom prst="rect">
            <a:avLst/>
          </a:prstGeom>
        </p:spPr>
      </p:pic>
      <p:grpSp>
        <p:nvGrpSpPr>
          <p:cNvPr id="16" name="Group 15">
            <a:extLst>
              <a:ext uri="{FF2B5EF4-FFF2-40B4-BE49-F238E27FC236}">
                <a16:creationId xmlns:a16="http://schemas.microsoft.com/office/drawing/2014/main" id="{230551C8-9E5B-4544-669D-7B582B289D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8688506" y="3353096"/>
            <a:ext cx="6886450" cy="123364"/>
            <a:chOff x="1" y="6737460"/>
            <a:chExt cx="12192000" cy="123364"/>
          </a:xfrm>
        </p:grpSpPr>
        <p:sp>
          <p:nvSpPr>
            <p:cNvPr id="17" name="Rectangle 16">
              <a:extLst>
                <a:ext uri="{FF2B5EF4-FFF2-40B4-BE49-F238E27FC236}">
                  <a16:creationId xmlns:a16="http://schemas.microsoft.com/office/drawing/2014/main" id="{FEF390F1-88BD-1FD0-77AE-9E9A5DE0A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7D96A4E-0FA8-7A04-A134-99CBFC28A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3000">
                  <a:schemeClr val="accent5">
                    <a:alpha val="0"/>
                  </a:schemeClr>
                </a:gs>
                <a:gs pos="100000">
                  <a:schemeClr val="accent5">
                    <a:lumMod val="60000"/>
                    <a:lumOff val="40000"/>
                    <a:alpha val="9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9717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9628-51BD-4F7C-B183-32BE38616156}"/>
              </a:ext>
            </a:extLst>
          </p:cNvPr>
          <p:cNvSpPr>
            <a:spLocks noGrp="1"/>
          </p:cNvSpPr>
          <p:nvPr>
            <p:ph type="title"/>
          </p:nvPr>
        </p:nvSpPr>
        <p:spPr/>
        <p:txBody>
          <a:bodyPr>
            <a:normAutofit/>
          </a:bodyPr>
          <a:lstStyle/>
          <a:p>
            <a:pPr algn="ctr"/>
            <a:r>
              <a:rPr lang="vi-VN" sz="3000" b="1" cap="all">
                <a:effectLst/>
                <a:ea typeface="Arial" panose="020B0604020202020204" pitchFamily="34" charset="0"/>
              </a:rPr>
              <a:t>Exact</a:t>
            </a:r>
            <a:r>
              <a:rPr lang="vi-VN" sz="3000" b="1">
                <a:effectLst/>
                <a:ea typeface="Arial" panose="020B0604020202020204" pitchFamily="34" charset="0"/>
              </a:rPr>
              <a:t> Match (EM)</a:t>
            </a:r>
            <a:endParaRPr lang="en-US" sz="3000" b="1"/>
          </a:p>
        </p:txBody>
      </p:sp>
      <p:sp>
        <p:nvSpPr>
          <p:cNvPr id="3" name="Content Placeholder 2">
            <a:extLst>
              <a:ext uri="{FF2B5EF4-FFF2-40B4-BE49-F238E27FC236}">
                <a16:creationId xmlns:a16="http://schemas.microsoft.com/office/drawing/2014/main" id="{A0907FC3-3897-4FA6-BBC6-F381DC3B7E8E}"/>
              </a:ext>
            </a:extLst>
          </p:cNvPr>
          <p:cNvSpPr>
            <a:spLocks noGrp="1"/>
          </p:cNvSpPr>
          <p:nvPr>
            <p:ph idx="1"/>
          </p:nvPr>
        </p:nvSpPr>
        <p:spPr/>
        <p:txBody>
          <a:bodyPr>
            <a:normAutofit/>
          </a:bodyPr>
          <a:lstStyle/>
          <a:p>
            <a:r>
              <a:rPr lang="en-US" sz="2400">
                <a:latin typeface="Times New Roman" panose="02020603050405020304" pitchFamily="18" charset="0"/>
                <a:cs typeface="Times New Roman" panose="02020603050405020304" pitchFamily="18" charset="0"/>
              </a:rPr>
              <a:t>Exact Match represents the percentage of questions where the system-generated answer completely matches the correct answer, meaning every word is the same.</a:t>
            </a:r>
          </a:p>
        </p:txBody>
      </p:sp>
      <p:sp>
        <p:nvSpPr>
          <p:cNvPr id="4" name="Slide Number Placeholder 3">
            <a:extLst>
              <a:ext uri="{FF2B5EF4-FFF2-40B4-BE49-F238E27FC236}">
                <a16:creationId xmlns:a16="http://schemas.microsoft.com/office/drawing/2014/main" id="{E07B6AF8-B06B-4ED2-952B-E07F14C12064}"/>
              </a:ext>
            </a:extLst>
          </p:cNvPr>
          <p:cNvSpPr>
            <a:spLocks noGrp="1"/>
          </p:cNvSpPr>
          <p:nvPr>
            <p:ph type="sldNum" sz="quarter" idx="12"/>
          </p:nvPr>
        </p:nvSpPr>
        <p:spPr/>
        <p:txBody>
          <a:bodyPr/>
          <a:lstStyle/>
          <a:p>
            <a:fld id="{C4F6B2DF-CE50-4973-891F-A0B12031D950}" type="slidenum">
              <a:rPr lang="en-US" smtClean="0"/>
              <a:t>28</a:t>
            </a:fld>
            <a:endParaRPr lang="en-US"/>
          </a:p>
        </p:txBody>
      </p:sp>
      <p:pic>
        <p:nvPicPr>
          <p:cNvPr id="5" name="Picture 4">
            <a:extLst>
              <a:ext uri="{FF2B5EF4-FFF2-40B4-BE49-F238E27FC236}">
                <a16:creationId xmlns:a16="http://schemas.microsoft.com/office/drawing/2014/main" id="{CC52FD4A-931E-4411-AD23-D8A3A9CFE0FC}"/>
              </a:ext>
            </a:extLst>
          </p:cNvPr>
          <p:cNvPicPr/>
          <p:nvPr/>
        </p:nvPicPr>
        <p:blipFill>
          <a:blip r:embed="rId2"/>
          <a:srcRect/>
          <a:stretch>
            <a:fillRect/>
          </a:stretch>
        </p:blipFill>
        <p:spPr>
          <a:xfrm>
            <a:off x="4981013" y="3162902"/>
            <a:ext cx="3080809" cy="1058386"/>
          </a:xfrm>
          <a:prstGeom prst="rect">
            <a:avLst/>
          </a:prstGeom>
          <a:ln/>
        </p:spPr>
      </p:pic>
    </p:spTree>
    <p:extLst>
      <p:ext uri="{BB962C8B-B14F-4D97-AF65-F5344CB8AC3E}">
        <p14:creationId xmlns:p14="http://schemas.microsoft.com/office/powerpoint/2010/main" val="2772519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black and white text with numbers&#10;&#10;Description automatically generated">
            <a:extLst>
              <a:ext uri="{FF2B5EF4-FFF2-40B4-BE49-F238E27FC236}">
                <a16:creationId xmlns:a16="http://schemas.microsoft.com/office/drawing/2014/main" id="{BB26FB1E-3E87-4949-6EF1-AE9E98927AE2}"/>
              </a:ext>
            </a:extLst>
          </p:cNvPr>
          <p:cNvPicPr>
            <a:picLocks noChangeAspect="1"/>
          </p:cNvPicPr>
          <p:nvPr/>
        </p:nvPicPr>
        <p:blipFill>
          <a:blip r:embed="rId2"/>
          <a:stretch>
            <a:fillRect/>
          </a:stretch>
        </p:blipFill>
        <p:spPr>
          <a:xfrm>
            <a:off x="868770" y="1493929"/>
            <a:ext cx="4742993" cy="2039487"/>
          </a:xfrm>
          <a:prstGeom prst="rect">
            <a:avLst/>
          </a:prstGeom>
        </p:spPr>
      </p:pic>
      <p:cxnSp>
        <p:nvCxnSpPr>
          <p:cNvPr id="11" name="Straight Connector 1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6" descr="A screenshot of a computer&#10;&#10;Description automatically generated">
            <a:extLst>
              <a:ext uri="{FF2B5EF4-FFF2-40B4-BE49-F238E27FC236}">
                <a16:creationId xmlns:a16="http://schemas.microsoft.com/office/drawing/2014/main" id="{693BC3FA-A180-3A6A-401E-B87BF55939B2}"/>
              </a:ext>
            </a:extLst>
          </p:cNvPr>
          <p:cNvPicPr>
            <a:picLocks noChangeAspect="1"/>
          </p:cNvPicPr>
          <p:nvPr/>
        </p:nvPicPr>
        <p:blipFill>
          <a:blip r:embed="rId3"/>
          <a:stretch>
            <a:fillRect/>
          </a:stretch>
        </p:blipFill>
        <p:spPr>
          <a:xfrm>
            <a:off x="6246648" y="1497007"/>
            <a:ext cx="4728015" cy="2269446"/>
          </a:xfrm>
          <a:prstGeom prst="rect">
            <a:avLst/>
          </a:prstGeom>
        </p:spPr>
      </p:pic>
      <p:sp>
        <p:nvSpPr>
          <p:cNvPr id="4" name="Slide Number Placeholder 3">
            <a:extLst>
              <a:ext uri="{FF2B5EF4-FFF2-40B4-BE49-F238E27FC236}">
                <a16:creationId xmlns:a16="http://schemas.microsoft.com/office/drawing/2014/main" id="{E9D7B010-E5A4-6BE6-9D04-7A760F69950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4F6B2DF-CE50-4973-891F-A0B12031D950}" type="slidenum">
              <a:rPr lang="en-US" smtClean="0"/>
              <a:pPr>
                <a:spcAft>
                  <a:spcPts val="600"/>
                </a:spcAft>
              </a:pPr>
              <a:t>29</a:t>
            </a:fld>
            <a:endParaRPr lang="en-US"/>
          </a:p>
        </p:txBody>
      </p:sp>
      <p:sp>
        <p:nvSpPr>
          <p:cNvPr id="10" name="Content Placeholder 9">
            <a:extLst>
              <a:ext uri="{FF2B5EF4-FFF2-40B4-BE49-F238E27FC236}">
                <a16:creationId xmlns:a16="http://schemas.microsoft.com/office/drawing/2014/main" id="{EFC2D678-5EE8-A70E-A5C6-B63152855735}"/>
              </a:ext>
            </a:extLst>
          </p:cNvPr>
          <p:cNvSpPr>
            <a:spLocks noGrp="1"/>
          </p:cNvSpPr>
          <p:nvPr>
            <p:ph idx="1"/>
          </p:nvPr>
        </p:nvSpPr>
        <p:spPr>
          <a:xfrm>
            <a:off x="6333185" y="3939907"/>
            <a:ext cx="4730840" cy="1260408"/>
          </a:xfrm>
        </p:spPr>
        <p:txBody>
          <a:bodyPr vert="horz" lIns="91440" tIns="45720" rIns="91440" bIns="45720" rtlCol="0" anchor="t">
            <a:noAutofit/>
          </a:bodyPr>
          <a:lstStyle/>
          <a:p>
            <a:pPr marL="0" indent="0">
              <a:buNone/>
            </a:pPr>
            <a:r>
              <a:rPr lang="vi" sz="2000">
                <a:latin typeface="Times New Roman"/>
                <a:cs typeface="Times New Roman"/>
              </a:rPr>
              <a:t>Đối với tập </a:t>
            </a:r>
            <a:r>
              <a:rPr lang="vi" sz="2000" err="1">
                <a:latin typeface="Times New Roman"/>
                <a:cs typeface="Times New Roman"/>
              </a:rPr>
              <a:t>test</a:t>
            </a:r>
            <a:r>
              <a:rPr lang="vi" sz="2000">
                <a:latin typeface="Times New Roman"/>
                <a:cs typeface="Times New Roman"/>
              </a:rPr>
              <a:t> kết quả như hình trên:</a:t>
            </a:r>
            <a:endParaRPr lang="en-US" sz="2000">
              <a:latin typeface="Times New Roman"/>
              <a:cs typeface="Times New Roman"/>
            </a:endParaRPr>
          </a:p>
          <a:p>
            <a:r>
              <a:rPr lang="vi" sz="2000">
                <a:latin typeface="Times New Roman"/>
                <a:cs typeface="Times New Roman"/>
              </a:rPr>
              <a:t>F1 = 50.5</a:t>
            </a:r>
            <a:endParaRPr lang="en-US" sz="2000">
              <a:latin typeface="Times New Roman"/>
              <a:cs typeface="Times New Roman"/>
            </a:endParaRPr>
          </a:p>
          <a:p>
            <a:r>
              <a:rPr lang="vi" sz="2000" err="1">
                <a:latin typeface="Times New Roman"/>
                <a:cs typeface="Times New Roman"/>
              </a:rPr>
              <a:t>Ex</a:t>
            </a:r>
            <a:r>
              <a:rPr lang="vi" sz="2000">
                <a:latin typeface="Times New Roman"/>
                <a:cs typeface="Times New Roman"/>
              </a:rPr>
              <a:t> = 34.2</a:t>
            </a:r>
            <a:endParaRPr lang="en-US" sz="2000">
              <a:latin typeface="Times New Roman"/>
              <a:cs typeface="Times New Roman"/>
            </a:endParaRPr>
          </a:p>
          <a:p>
            <a:endParaRPr lang="en-US">
              <a:cs typeface="Calibri"/>
            </a:endParaRPr>
          </a:p>
        </p:txBody>
      </p:sp>
      <p:sp>
        <p:nvSpPr>
          <p:cNvPr id="12" name="TextBox 11">
            <a:extLst>
              <a:ext uri="{FF2B5EF4-FFF2-40B4-BE49-F238E27FC236}">
                <a16:creationId xmlns:a16="http://schemas.microsoft.com/office/drawing/2014/main" id="{1A09BA3D-5A42-C7D0-FD41-69594C2F4E4E}"/>
              </a:ext>
            </a:extLst>
          </p:cNvPr>
          <p:cNvSpPr txBox="1"/>
          <p:nvPr/>
        </p:nvSpPr>
        <p:spPr>
          <a:xfrm>
            <a:off x="1021724" y="4058992"/>
            <a:ext cx="472869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a:latin typeface="Times New Roman"/>
                <a:cs typeface="Segoe UI"/>
              </a:rPr>
              <a:t>Đối với tập </a:t>
            </a:r>
            <a:r>
              <a:rPr lang="vi-VN" sz="2000" err="1">
                <a:latin typeface="Times New Roman"/>
                <a:cs typeface="Segoe UI"/>
              </a:rPr>
              <a:t>validate</a:t>
            </a:r>
            <a:r>
              <a:rPr lang="vi-VN" sz="2000">
                <a:latin typeface="Times New Roman"/>
                <a:cs typeface="Segoe UI"/>
              </a:rPr>
              <a:t> kết quả như hình trên:</a:t>
            </a:r>
            <a:r>
              <a:rPr lang="en-US" sz="2000">
                <a:latin typeface="Times New Roman"/>
                <a:cs typeface="Times New Roman"/>
              </a:rPr>
              <a:t> </a:t>
            </a:r>
          </a:p>
          <a:p>
            <a:pPr marL="342900" indent="-342900">
              <a:buFont typeface="Arial"/>
              <a:buChar char="•"/>
            </a:pPr>
            <a:r>
              <a:rPr lang="vi-VN" sz="2000">
                <a:latin typeface="Times New Roman"/>
                <a:cs typeface="Times New Roman"/>
              </a:rPr>
              <a:t>F1 = 52.65</a:t>
            </a:r>
            <a:r>
              <a:rPr lang="en-US" sz="2000">
                <a:latin typeface="Times New Roman"/>
                <a:cs typeface="Times New Roman"/>
              </a:rPr>
              <a:t> </a:t>
            </a:r>
          </a:p>
          <a:p>
            <a:pPr marL="342900" indent="-342900">
              <a:buFont typeface="Arial"/>
              <a:buChar char="•"/>
            </a:pPr>
            <a:r>
              <a:rPr lang="vi-VN" sz="2000" err="1">
                <a:latin typeface="Times New Roman"/>
                <a:cs typeface="Times New Roman"/>
              </a:rPr>
              <a:t>Ex</a:t>
            </a:r>
            <a:r>
              <a:rPr lang="vi-VN" sz="2000">
                <a:latin typeface="Times New Roman"/>
                <a:cs typeface="Times New Roman"/>
              </a:rPr>
              <a:t> = 35.58</a:t>
            </a:r>
            <a:r>
              <a:rPr lang="en-US" sz="2000">
                <a:latin typeface="Times New Roman"/>
                <a:cs typeface="Times New Roman"/>
              </a:rPr>
              <a:t> </a:t>
            </a:r>
          </a:p>
        </p:txBody>
      </p:sp>
      <p:sp>
        <p:nvSpPr>
          <p:cNvPr id="14" name="Title 1">
            <a:extLst>
              <a:ext uri="{FF2B5EF4-FFF2-40B4-BE49-F238E27FC236}">
                <a16:creationId xmlns:a16="http://schemas.microsoft.com/office/drawing/2014/main" id="{5E3652FD-7E38-A54A-C779-317F0B6910D2}"/>
              </a:ext>
            </a:extLst>
          </p:cNvPr>
          <p:cNvSpPr>
            <a:spLocks noGrp="1"/>
          </p:cNvSpPr>
          <p:nvPr>
            <p:ph type="title"/>
          </p:nvPr>
        </p:nvSpPr>
        <p:spPr>
          <a:xfrm>
            <a:off x="784538" y="161209"/>
            <a:ext cx="10515600" cy="1325563"/>
          </a:xfrm>
        </p:spPr>
        <p:txBody>
          <a:bodyPr>
            <a:normAutofit/>
          </a:bodyPr>
          <a:lstStyle/>
          <a:p>
            <a:pPr algn="ctr"/>
            <a:r>
              <a:rPr lang="vi-VN" sz="3000" b="1" cap="all" err="1">
                <a:latin typeface="Times New Roman"/>
                <a:cs typeface="Times New Roman"/>
              </a:rPr>
              <a:t>Result</a:t>
            </a:r>
            <a:r>
              <a:rPr lang="vi-VN" sz="3000" b="1" cap="all">
                <a:latin typeface="Times New Roman"/>
                <a:cs typeface="Times New Roman"/>
              </a:rPr>
              <a:t> </a:t>
            </a:r>
            <a:r>
              <a:rPr lang="vi-VN" sz="3000" b="1" cap="all" err="1">
                <a:latin typeface="Times New Roman"/>
                <a:cs typeface="Times New Roman"/>
              </a:rPr>
              <a:t>of</a:t>
            </a:r>
            <a:r>
              <a:rPr lang="vi-VN" sz="3000" b="1" cap="all">
                <a:latin typeface="Times New Roman"/>
                <a:cs typeface="Times New Roman"/>
              </a:rPr>
              <a:t> evaluation</a:t>
            </a:r>
            <a:endParaRPr lang="vi-VN" sz="3000" b="1" err="1">
              <a:latin typeface="Times New Roman"/>
              <a:cs typeface="Times New Roman"/>
            </a:endParaRPr>
          </a:p>
        </p:txBody>
      </p:sp>
    </p:spTree>
    <p:extLst>
      <p:ext uri="{BB962C8B-B14F-4D97-AF65-F5344CB8AC3E}">
        <p14:creationId xmlns:p14="http://schemas.microsoft.com/office/powerpoint/2010/main" val="296326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6C5A-07D2-4A77-927D-7446958B46CF}"/>
              </a:ext>
            </a:extLst>
          </p:cNvPr>
          <p:cNvSpPr>
            <a:spLocks noGrp="1"/>
          </p:cNvSpPr>
          <p:nvPr>
            <p:ph type="title"/>
          </p:nvPr>
        </p:nvSpPr>
        <p:spPr>
          <a:xfrm>
            <a:off x="838200" y="2844308"/>
            <a:ext cx="10515600" cy="1325563"/>
          </a:xfrm>
        </p:spPr>
        <p:txBody>
          <a:bodyPr>
            <a:normAutofit/>
          </a:bodyPr>
          <a:lstStyle/>
          <a:p>
            <a:pPr algn="ctr"/>
            <a:r>
              <a:rPr lang="en-US" sz="3000" b="1" u="sng">
                <a:latin typeface="Times New Roman" panose="02020603050405020304" pitchFamily="18" charset="0"/>
                <a:cs typeface="Times New Roman" panose="02020603050405020304" pitchFamily="18" charset="0"/>
              </a:rPr>
              <a:t>Section 1: </a:t>
            </a:r>
            <a:r>
              <a:rPr lang="en-US" sz="3600" b="1">
                <a:latin typeface="Times New Roman" panose="02020603050405020304" pitchFamily="18" charset="0"/>
                <a:cs typeface="Times New Roman" panose="02020603050405020304" pitchFamily="18" charset="0"/>
              </a:rPr>
              <a:t>TRANSFORMER ARCHITETURE</a:t>
            </a:r>
            <a:endParaRPr lang="en-US" sz="3600" b="1" u="sng">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7B93B7-7489-444A-842E-C6D167B0CCBA}"/>
              </a:ext>
            </a:extLst>
          </p:cNvPr>
          <p:cNvSpPr>
            <a:spLocks noGrp="1"/>
          </p:cNvSpPr>
          <p:nvPr>
            <p:ph type="sldNum" sz="quarter" idx="12"/>
          </p:nvPr>
        </p:nvSpPr>
        <p:spPr/>
        <p:txBody>
          <a:bodyPr/>
          <a:lstStyle/>
          <a:p>
            <a:fld id="{C4F6B2DF-CE50-4973-891F-A0B12031D950}" type="slidenum">
              <a:rPr lang="en-US" smtClean="0"/>
              <a:t>3</a:t>
            </a:fld>
            <a:endParaRPr lang="en-US"/>
          </a:p>
        </p:txBody>
      </p:sp>
    </p:spTree>
    <p:extLst>
      <p:ext uri="{BB962C8B-B14F-4D97-AF65-F5344CB8AC3E}">
        <p14:creationId xmlns:p14="http://schemas.microsoft.com/office/powerpoint/2010/main" val="3675612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ACA4-88DA-45E3-9DB7-5F09283BCF30}"/>
              </a:ext>
            </a:extLst>
          </p:cNvPr>
          <p:cNvSpPr>
            <a:spLocks noGrp="1"/>
          </p:cNvSpPr>
          <p:nvPr>
            <p:ph type="title"/>
          </p:nvPr>
        </p:nvSpPr>
        <p:spPr/>
        <p:txBody>
          <a:bodyPr/>
          <a:lstStyle/>
          <a:p>
            <a:pPr algn="ctr"/>
            <a:r>
              <a:rPr lang="en-US"/>
              <a:t>TECH STACK</a:t>
            </a:r>
          </a:p>
        </p:txBody>
      </p:sp>
      <p:sp>
        <p:nvSpPr>
          <p:cNvPr id="3" name="Content Placeholder 2">
            <a:extLst>
              <a:ext uri="{FF2B5EF4-FFF2-40B4-BE49-F238E27FC236}">
                <a16:creationId xmlns:a16="http://schemas.microsoft.com/office/drawing/2014/main" id="{AFB33E01-920F-48A4-8AD5-41BF3E405039}"/>
              </a:ext>
            </a:extLst>
          </p:cNvPr>
          <p:cNvSpPr>
            <a:spLocks noGrp="1"/>
          </p:cNvSpPr>
          <p:nvPr>
            <p:ph idx="1"/>
          </p:nvPr>
        </p:nvSpPr>
        <p:spPr/>
        <p:txBody>
          <a:bodyPr/>
          <a:lstStyle/>
          <a:p>
            <a:r>
              <a:rPr lang="en-US"/>
              <a:t>Python 3.8</a:t>
            </a:r>
          </a:p>
          <a:p>
            <a:r>
              <a:rPr lang="en-US"/>
              <a:t>Flask</a:t>
            </a:r>
          </a:p>
          <a:p>
            <a:r>
              <a:rPr lang="en-US"/>
              <a:t>Docker</a:t>
            </a:r>
          </a:p>
          <a:p>
            <a:r>
              <a:rPr lang="en-US"/>
              <a:t>Google </a:t>
            </a:r>
            <a:r>
              <a:rPr lang="en-US" err="1"/>
              <a:t>Azue</a:t>
            </a:r>
            <a:endParaRPr lang="en-US"/>
          </a:p>
        </p:txBody>
      </p:sp>
      <p:sp>
        <p:nvSpPr>
          <p:cNvPr id="4" name="Slide Number Placeholder 3">
            <a:extLst>
              <a:ext uri="{FF2B5EF4-FFF2-40B4-BE49-F238E27FC236}">
                <a16:creationId xmlns:a16="http://schemas.microsoft.com/office/drawing/2014/main" id="{31840314-0E8F-4BE9-8F79-83B719CF4198}"/>
              </a:ext>
            </a:extLst>
          </p:cNvPr>
          <p:cNvSpPr>
            <a:spLocks noGrp="1"/>
          </p:cNvSpPr>
          <p:nvPr>
            <p:ph type="sldNum" sz="quarter" idx="12"/>
          </p:nvPr>
        </p:nvSpPr>
        <p:spPr/>
        <p:txBody>
          <a:bodyPr/>
          <a:lstStyle/>
          <a:p>
            <a:fld id="{C4F6B2DF-CE50-4973-891F-A0B12031D950}" type="slidenum">
              <a:rPr lang="en-US" smtClean="0"/>
              <a:t>30</a:t>
            </a:fld>
            <a:endParaRPr lang="en-US"/>
          </a:p>
        </p:txBody>
      </p:sp>
      <p:pic>
        <p:nvPicPr>
          <p:cNvPr id="5" name="Picture 4">
            <a:extLst>
              <a:ext uri="{FF2B5EF4-FFF2-40B4-BE49-F238E27FC236}">
                <a16:creationId xmlns:a16="http://schemas.microsoft.com/office/drawing/2014/main" id="{D559E1AA-0CEC-4FE3-A0A7-4BED1A9E4549}"/>
              </a:ext>
            </a:extLst>
          </p:cNvPr>
          <p:cNvPicPr/>
          <p:nvPr/>
        </p:nvPicPr>
        <p:blipFill>
          <a:blip r:embed="rId2">
            <a:extLst>
              <a:ext uri="{28A0092B-C50C-407E-A947-70E740481C1C}">
                <a14:useLocalDpi xmlns:a14="http://schemas.microsoft.com/office/drawing/2010/main" val="0"/>
              </a:ext>
            </a:extLst>
          </a:blip>
          <a:stretch>
            <a:fillRect/>
          </a:stretch>
        </p:blipFill>
        <p:spPr>
          <a:xfrm>
            <a:off x="6282267" y="1749955"/>
            <a:ext cx="4244128" cy="4351338"/>
          </a:xfrm>
          <a:prstGeom prst="rect">
            <a:avLst/>
          </a:prstGeom>
        </p:spPr>
      </p:pic>
    </p:spTree>
    <p:extLst>
      <p:ext uri="{BB962C8B-B14F-4D97-AF65-F5344CB8AC3E}">
        <p14:creationId xmlns:p14="http://schemas.microsoft.com/office/powerpoint/2010/main" val="915373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457F-9A70-8493-490A-F0A9E18614FB}"/>
              </a:ext>
            </a:extLst>
          </p:cNvPr>
          <p:cNvSpPr>
            <a:spLocks noGrp="1"/>
          </p:cNvSpPr>
          <p:nvPr>
            <p:ph type="title"/>
          </p:nvPr>
        </p:nvSpPr>
        <p:spPr>
          <a:xfrm>
            <a:off x="852854" y="580292"/>
            <a:ext cx="10588869" cy="4783015"/>
          </a:xfrm>
        </p:spPr>
        <p:txBody>
          <a:bodyPr>
            <a:normAutofit/>
          </a:bodyPr>
          <a:lstStyle/>
          <a:p>
            <a:pPr algn="ctr">
              <a:lnSpc>
                <a:spcPct val="150000"/>
              </a:lnSpc>
            </a:pPr>
            <a:r>
              <a:rPr lang="en-US" sz="3000" u="sng">
                <a:latin typeface="Times New Roman" panose="02020603050405020304" pitchFamily="18" charset="0"/>
                <a:cs typeface="Times New Roman" panose="02020603050405020304" pitchFamily="18" charset="0"/>
              </a:rPr>
              <a:t>Section 4: </a:t>
            </a:r>
            <a:br>
              <a:rPr lang="en-US" sz="3000" u="sng">
                <a:latin typeface="Times New Roman" panose="02020603050405020304" pitchFamily="18" charset="0"/>
                <a:cs typeface="Times New Roman" panose="02020603050405020304" pitchFamily="18" charset="0"/>
              </a:rPr>
            </a:br>
            <a:r>
              <a:rPr lang="en-US" sz="4000" cap="all">
                <a:latin typeface="Times New Roman" panose="02020603050405020304" pitchFamily="18" charset="0"/>
                <a:cs typeface="Times New Roman" panose="02020603050405020304" pitchFamily="18" charset="0"/>
              </a:rPr>
              <a:t>WEBSITE Question &amp; Answering</a:t>
            </a:r>
            <a:br>
              <a:rPr lang="en-US" sz="3000">
                <a:latin typeface="Times New Roman" panose="02020603050405020304" pitchFamily="18" charset="0"/>
                <a:ea typeface="Arial" panose="020B0604020202020204" pitchFamily="34" charset="0"/>
                <a:cs typeface="Times New Roman" panose="02020603050405020304" pitchFamily="18" charset="0"/>
              </a:rPr>
            </a:br>
            <a:endParaRPr lang="en-US" sz="30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209B91-6856-F781-50B6-04CE9D6BC7A4}"/>
              </a:ext>
            </a:extLst>
          </p:cNvPr>
          <p:cNvSpPr>
            <a:spLocks noGrp="1"/>
          </p:cNvSpPr>
          <p:nvPr>
            <p:ph type="sldNum" sz="quarter" idx="12"/>
          </p:nvPr>
        </p:nvSpPr>
        <p:spPr/>
        <p:txBody>
          <a:bodyPr/>
          <a:lstStyle/>
          <a:p>
            <a:fld id="{C4F6B2DF-CE50-4973-891F-A0B12031D950}" type="slidenum">
              <a:rPr lang="en-US" smtClean="0"/>
              <a:t>31</a:t>
            </a:fld>
            <a:endParaRPr lang="en-US"/>
          </a:p>
        </p:txBody>
      </p:sp>
    </p:spTree>
    <p:extLst>
      <p:ext uri="{BB962C8B-B14F-4D97-AF65-F5344CB8AC3E}">
        <p14:creationId xmlns:p14="http://schemas.microsoft.com/office/powerpoint/2010/main" val="2793009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99ABDB-6615-4606-B17D-C08136B8E923}"/>
              </a:ext>
            </a:extLst>
          </p:cNvPr>
          <p:cNvSpPr>
            <a:spLocks noGrp="1"/>
          </p:cNvSpPr>
          <p:nvPr>
            <p:ph type="sldNum" sz="quarter" idx="12"/>
          </p:nvPr>
        </p:nvSpPr>
        <p:spPr/>
        <p:txBody>
          <a:bodyPr/>
          <a:lstStyle/>
          <a:p>
            <a:fld id="{C4F6B2DF-CE50-4973-891F-A0B12031D950}" type="slidenum">
              <a:rPr lang="en-US" smtClean="0"/>
              <a:t>32</a:t>
            </a:fld>
            <a:endParaRPr lang="en-US"/>
          </a:p>
        </p:txBody>
      </p:sp>
      <p:pic>
        <p:nvPicPr>
          <p:cNvPr id="1028" name="Picture 4" descr="Cập nhật với hơn 84 về hình nền powerpoint cảm ơn cuối slide -  cdgdbentre.edu.vn">
            <a:extLst>
              <a:ext uri="{FF2B5EF4-FFF2-40B4-BE49-F238E27FC236}">
                <a16:creationId xmlns:a16="http://schemas.microsoft.com/office/drawing/2014/main" id="{3A23D978-8EBD-4F24-9397-5FF92740C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73" y="501650"/>
            <a:ext cx="10110651" cy="563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3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C5E0-C6C1-4ED1-C7ED-736D4D45CC51}"/>
              </a:ext>
            </a:extLst>
          </p:cNvPr>
          <p:cNvSpPr>
            <a:spLocks noGrp="1"/>
          </p:cNvSpPr>
          <p:nvPr>
            <p:ph type="title"/>
          </p:nvPr>
        </p:nvSpPr>
        <p:spPr/>
        <p:txBody>
          <a:bodyPr>
            <a:normAutofit/>
          </a:bodyPr>
          <a:lstStyle/>
          <a:p>
            <a:r>
              <a:rPr lang="en-US" sz="4000" b="1">
                <a:ea typeface="+mj-lt"/>
                <a:cs typeface="+mj-lt"/>
              </a:rPr>
              <a:t>What is Transformer?</a:t>
            </a:r>
            <a:endParaRPr lang="en-US" sz="4000" b="1"/>
          </a:p>
        </p:txBody>
      </p:sp>
      <p:sp>
        <p:nvSpPr>
          <p:cNvPr id="3" name="Content Placeholder 2">
            <a:extLst>
              <a:ext uri="{FF2B5EF4-FFF2-40B4-BE49-F238E27FC236}">
                <a16:creationId xmlns:a16="http://schemas.microsoft.com/office/drawing/2014/main" id="{1448938D-CD8C-D8F9-7942-907F447773FC}"/>
              </a:ext>
            </a:extLst>
          </p:cNvPr>
          <p:cNvSpPr>
            <a:spLocks noGrp="1"/>
          </p:cNvSpPr>
          <p:nvPr>
            <p:ph idx="1"/>
          </p:nvPr>
        </p:nvSpPr>
        <p:spPr/>
        <p:txBody>
          <a:bodyPr vert="horz" lIns="91440" tIns="45720" rIns="91440" bIns="45720" rtlCol="0" anchor="t">
            <a:normAutofit/>
          </a:bodyPr>
          <a:lstStyle/>
          <a:p>
            <a:pPr algn="just"/>
            <a:r>
              <a:rPr lang="en-US" sz="2000">
                <a:latin typeface="Times New Roman"/>
                <a:cs typeface="Times New Roman"/>
              </a:rPr>
              <a:t>Transformer is a deep learning model introduced in 2017 </a:t>
            </a:r>
            <a:endParaRPr lang="en-US" sz="2000">
              <a:latin typeface="Times New Roman"/>
              <a:cs typeface="Calibri"/>
            </a:endParaRPr>
          </a:p>
          <a:p>
            <a:pPr algn="just"/>
            <a:r>
              <a:rPr lang="en-US" sz="2000">
                <a:latin typeface="Times New Roman"/>
                <a:cs typeface="Times New Roman"/>
              </a:rPr>
              <a:t>Language processing (NLP) &amp; computer vision (CV)</a:t>
            </a:r>
          </a:p>
          <a:p>
            <a:pPr algn="just"/>
            <a:r>
              <a:rPr lang="en-US" sz="2000">
                <a:latin typeface="Times New Roman"/>
                <a:cs typeface="Times New Roman"/>
              </a:rPr>
              <a:t>Process sequential data</a:t>
            </a:r>
          </a:p>
          <a:p>
            <a:pPr algn="just"/>
            <a:r>
              <a:rPr lang="en-US" sz="2000">
                <a:latin typeface="Times New Roman"/>
                <a:cs typeface="Times New Roman"/>
              </a:rPr>
              <a:t>Do not require sequential data to be processed in order </a:t>
            </a:r>
          </a:p>
          <a:p>
            <a:pPr marL="0" indent="0">
              <a:buNone/>
            </a:pPr>
            <a:r>
              <a:rPr lang="en-US" sz="3000">
                <a:latin typeface="Times New Roman"/>
                <a:cs typeface="Times New Roman"/>
              </a:rPr>
              <a:t>⇒</a:t>
            </a:r>
            <a:r>
              <a:rPr lang="en-US" sz="2000">
                <a:latin typeface="Times New Roman"/>
                <a:cs typeface="Times New Roman"/>
              </a:rPr>
              <a:t> Performed many calculations in parallel</a:t>
            </a:r>
            <a:br>
              <a:rPr lang="en-US"/>
            </a:br>
            <a:endParaRPr lang="en-US"/>
          </a:p>
        </p:txBody>
      </p:sp>
      <p:sp>
        <p:nvSpPr>
          <p:cNvPr id="4" name="Slide Number Placeholder 3">
            <a:extLst>
              <a:ext uri="{FF2B5EF4-FFF2-40B4-BE49-F238E27FC236}">
                <a16:creationId xmlns:a16="http://schemas.microsoft.com/office/drawing/2014/main" id="{6F15C8AA-F27A-6EA4-1DB7-D3BE149AD521}"/>
              </a:ext>
            </a:extLst>
          </p:cNvPr>
          <p:cNvSpPr>
            <a:spLocks noGrp="1"/>
          </p:cNvSpPr>
          <p:nvPr>
            <p:ph type="sldNum" sz="quarter" idx="12"/>
          </p:nvPr>
        </p:nvSpPr>
        <p:spPr/>
        <p:txBody>
          <a:bodyPr/>
          <a:lstStyle/>
          <a:p>
            <a:fld id="{C4F6B2DF-CE50-4973-891F-A0B12031D950}" type="slidenum">
              <a:rPr lang="en-US" smtClean="0"/>
              <a:t>4</a:t>
            </a:fld>
            <a:endParaRPr lang="en-US"/>
          </a:p>
        </p:txBody>
      </p:sp>
    </p:spTree>
    <p:extLst>
      <p:ext uri="{BB962C8B-B14F-4D97-AF65-F5344CB8AC3E}">
        <p14:creationId xmlns:p14="http://schemas.microsoft.com/office/powerpoint/2010/main" val="822998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B8EB-B787-390B-87C9-5A2FD91DED62}"/>
              </a:ext>
            </a:extLst>
          </p:cNvPr>
          <p:cNvSpPr>
            <a:spLocks noGrp="1"/>
          </p:cNvSpPr>
          <p:nvPr>
            <p:ph type="title"/>
          </p:nvPr>
        </p:nvSpPr>
        <p:spPr>
          <a:xfrm>
            <a:off x="838200" y="229426"/>
            <a:ext cx="10515600" cy="1325563"/>
          </a:xfrm>
        </p:spPr>
        <p:txBody>
          <a:bodyPr/>
          <a:lstStyle/>
          <a:p>
            <a:pPr algn="ctr"/>
            <a:r>
              <a:rPr lang="en-US" sz="3300" b="1">
                <a:ea typeface="+mj-lt"/>
                <a:cs typeface="+mj-lt"/>
              </a:rPr>
              <a:t>Architecture </a:t>
            </a:r>
            <a:r>
              <a:rPr lang="en-US" sz="3000" b="1">
                <a:ea typeface="+mj-lt"/>
                <a:cs typeface="+mj-lt"/>
              </a:rPr>
              <a:t>of Transformer</a:t>
            </a:r>
            <a:endParaRPr lang="en-US" b="1">
              <a:cs typeface="Calibri Light" panose="020F0302020204030204"/>
            </a:endParaRPr>
          </a:p>
        </p:txBody>
      </p:sp>
      <p:sp>
        <p:nvSpPr>
          <p:cNvPr id="4" name="Slide Number Placeholder 3">
            <a:extLst>
              <a:ext uri="{FF2B5EF4-FFF2-40B4-BE49-F238E27FC236}">
                <a16:creationId xmlns:a16="http://schemas.microsoft.com/office/drawing/2014/main" id="{02BAB72C-1ACC-C960-66CC-07FD99A3598A}"/>
              </a:ext>
            </a:extLst>
          </p:cNvPr>
          <p:cNvSpPr>
            <a:spLocks noGrp="1"/>
          </p:cNvSpPr>
          <p:nvPr>
            <p:ph type="sldNum" sz="quarter" idx="12"/>
          </p:nvPr>
        </p:nvSpPr>
        <p:spPr/>
        <p:txBody>
          <a:bodyPr/>
          <a:lstStyle/>
          <a:p>
            <a:fld id="{C4F6B2DF-CE50-4973-891F-A0B12031D950}" type="slidenum">
              <a:rPr lang="en-US" smtClean="0"/>
              <a:t>5</a:t>
            </a:fld>
            <a:endParaRPr lang="en-US"/>
          </a:p>
        </p:txBody>
      </p:sp>
      <p:pic>
        <p:nvPicPr>
          <p:cNvPr id="6" name="Picture 6">
            <a:extLst>
              <a:ext uri="{FF2B5EF4-FFF2-40B4-BE49-F238E27FC236}">
                <a16:creationId xmlns:a16="http://schemas.microsoft.com/office/drawing/2014/main" id="{5AC81BA6-7CC1-3D8E-688B-1921F4C315A2}"/>
              </a:ext>
            </a:extLst>
          </p:cNvPr>
          <p:cNvPicPr>
            <a:picLocks noChangeAspect="1"/>
          </p:cNvPicPr>
          <p:nvPr/>
        </p:nvPicPr>
        <p:blipFill>
          <a:blip r:embed="rId2"/>
          <a:stretch>
            <a:fillRect/>
          </a:stretch>
        </p:blipFill>
        <p:spPr>
          <a:xfrm>
            <a:off x="2606066" y="1805836"/>
            <a:ext cx="6624962" cy="4916466"/>
          </a:xfrm>
          <a:prstGeom prst="rect">
            <a:avLst/>
          </a:prstGeom>
        </p:spPr>
      </p:pic>
    </p:spTree>
    <p:extLst>
      <p:ext uri="{BB962C8B-B14F-4D97-AF65-F5344CB8AC3E}">
        <p14:creationId xmlns:p14="http://schemas.microsoft.com/office/powerpoint/2010/main" val="321462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659D1-5FC9-03E9-A3FF-A5B4A21D182E}"/>
              </a:ext>
            </a:extLst>
          </p:cNvPr>
          <p:cNvSpPr>
            <a:spLocks noGrp="1"/>
          </p:cNvSpPr>
          <p:nvPr>
            <p:ph idx="1"/>
          </p:nvPr>
        </p:nvSpPr>
        <p:spPr>
          <a:xfrm>
            <a:off x="331693" y="600635"/>
            <a:ext cx="11492753" cy="5576328"/>
          </a:xfrm>
        </p:spPr>
        <p:txBody>
          <a:bodyPr vert="horz" lIns="91440" tIns="45720" rIns="91440" bIns="45720" rtlCol="0" anchor="t">
            <a:normAutofit/>
          </a:bodyPr>
          <a:lstStyle/>
          <a:p>
            <a:pPr marL="514350" indent="-514350">
              <a:buAutoNum type="arabicPeriod"/>
            </a:pPr>
            <a:r>
              <a:rPr lang="en-US" b="1">
                <a:ea typeface="Calibri" panose="020F0502020204030204"/>
                <a:cs typeface="Calibri" panose="020F0502020204030204"/>
              </a:rPr>
              <a:t>Input Embedding:</a:t>
            </a:r>
            <a:r>
              <a:rPr lang="en-US">
                <a:ea typeface="Calibri" panose="020F0502020204030204"/>
                <a:cs typeface="Calibri" panose="020F0502020204030204"/>
              </a:rPr>
              <a:t> </a:t>
            </a:r>
            <a:r>
              <a:rPr lang="en-US">
                <a:ea typeface="+mn-lt"/>
                <a:cs typeface="+mn-lt"/>
              </a:rPr>
              <a:t>transform words to vector with Word Embedding matrix</a:t>
            </a:r>
          </a:p>
          <a:p>
            <a:pPr marL="514350" indent="-514350">
              <a:buAutoNum type="arabicPeriod"/>
            </a:pPr>
            <a:r>
              <a:rPr lang="en-US" b="1">
                <a:ea typeface="Calibri" panose="020F0502020204030204"/>
                <a:cs typeface="Calibri" panose="020F0502020204030204"/>
              </a:rPr>
              <a:t>Positional Encoding: </a:t>
            </a:r>
            <a:r>
              <a:rPr lang="en-US">
                <a:ea typeface="Calibri" panose="020F0502020204030204"/>
                <a:cs typeface="Calibri" panose="020F0502020204030204"/>
              </a:rPr>
              <a:t>show information about position of word</a:t>
            </a:r>
            <a:endParaRPr lang="en-US" b="1">
              <a:ea typeface="Calibri" panose="020F0502020204030204"/>
              <a:cs typeface="Calibri" panose="020F0502020204030204"/>
            </a:endParaRPr>
          </a:p>
          <a:p>
            <a:pPr marL="0" indent="0">
              <a:buNone/>
            </a:pPr>
            <a:endParaRPr lang="en-US" b="1">
              <a:ea typeface="Calibri" panose="020F0502020204030204"/>
              <a:cs typeface="Calibri" panose="020F0502020204030204"/>
            </a:endParaRPr>
          </a:p>
          <a:p>
            <a:pPr marL="514350" indent="-514350">
              <a:buAutoNum type="arabicPeriod"/>
            </a:pP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B9576B66-6001-1511-EAE5-13959B801F8F}"/>
              </a:ext>
            </a:extLst>
          </p:cNvPr>
          <p:cNvSpPr>
            <a:spLocks noGrp="1"/>
          </p:cNvSpPr>
          <p:nvPr>
            <p:ph type="sldNum" sz="quarter" idx="12"/>
          </p:nvPr>
        </p:nvSpPr>
        <p:spPr/>
        <p:txBody>
          <a:bodyPr/>
          <a:lstStyle/>
          <a:p>
            <a:fld id="{C4F6B2DF-CE50-4973-891F-A0B12031D950}" type="slidenum">
              <a:rPr lang="en-US" smtClean="0"/>
              <a:t>6</a:t>
            </a:fld>
            <a:endParaRPr lang="en-US"/>
          </a:p>
        </p:txBody>
      </p:sp>
      <p:pic>
        <p:nvPicPr>
          <p:cNvPr id="5" name="Picture 5" descr="Chart&#10;&#10;Description automatically generated">
            <a:extLst>
              <a:ext uri="{FF2B5EF4-FFF2-40B4-BE49-F238E27FC236}">
                <a16:creationId xmlns:a16="http://schemas.microsoft.com/office/drawing/2014/main" id="{85443B15-342E-716B-B5ED-0F0AF37B2227}"/>
              </a:ext>
            </a:extLst>
          </p:cNvPr>
          <p:cNvPicPr>
            <a:picLocks noChangeAspect="1"/>
          </p:cNvPicPr>
          <p:nvPr/>
        </p:nvPicPr>
        <p:blipFill rotWithShape="1">
          <a:blip r:embed="rId3"/>
          <a:srcRect t="1844" r="8654" b="9448"/>
          <a:stretch/>
        </p:blipFill>
        <p:spPr>
          <a:xfrm>
            <a:off x="7850269" y="2698376"/>
            <a:ext cx="4099684" cy="3335337"/>
          </a:xfrm>
          <a:prstGeom prst="rect">
            <a:avLst/>
          </a:prstGeom>
        </p:spPr>
      </p:pic>
      <p:pic>
        <p:nvPicPr>
          <p:cNvPr id="6" name="Picture 8" descr="A picture containing graphical user interface&#10;&#10;Description automatically generated">
            <a:extLst>
              <a:ext uri="{FF2B5EF4-FFF2-40B4-BE49-F238E27FC236}">
                <a16:creationId xmlns:a16="http://schemas.microsoft.com/office/drawing/2014/main" id="{3311AD87-130F-84FC-2EA2-5EDBEDF6BF0E}"/>
              </a:ext>
            </a:extLst>
          </p:cNvPr>
          <p:cNvPicPr>
            <a:picLocks noChangeAspect="1"/>
          </p:cNvPicPr>
          <p:nvPr/>
        </p:nvPicPr>
        <p:blipFill rotWithShape="1">
          <a:blip r:embed="rId4"/>
          <a:srcRect b="7335"/>
          <a:stretch/>
        </p:blipFill>
        <p:spPr>
          <a:xfrm>
            <a:off x="125569" y="2449633"/>
            <a:ext cx="7919748" cy="3465866"/>
          </a:xfrm>
          <a:prstGeom prst="rect">
            <a:avLst/>
          </a:prstGeom>
          <a:ln>
            <a:noFill/>
          </a:ln>
          <a:effectLst>
            <a:softEdge rad="112500"/>
          </a:effectLst>
        </p:spPr>
      </p:pic>
    </p:spTree>
    <p:extLst>
      <p:ext uri="{BB962C8B-B14F-4D97-AF65-F5344CB8AC3E}">
        <p14:creationId xmlns:p14="http://schemas.microsoft.com/office/powerpoint/2010/main" val="389710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4ABCD-8B1B-4F4B-9799-56ED4609BD6C}"/>
              </a:ext>
            </a:extLst>
          </p:cNvPr>
          <p:cNvSpPr>
            <a:spLocks noGrp="1"/>
          </p:cNvSpPr>
          <p:nvPr>
            <p:ph type="title"/>
          </p:nvPr>
        </p:nvSpPr>
        <p:spPr>
          <a:xfrm>
            <a:off x="838198" y="582706"/>
            <a:ext cx="10681449" cy="1242920"/>
          </a:xfrm>
        </p:spPr>
        <p:txBody>
          <a:bodyPr>
            <a:normAutofit/>
          </a:bodyPr>
          <a:lstStyle/>
          <a:p>
            <a:pPr algn="ctr"/>
            <a:r>
              <a:rPr lang="en-US" sz="4000" b="1">
                <a:latin typeface="Times New Roman" panose="02020603050405020304" pitchFamily="18" charset="0"/>
                <a:cs typeface="Times New Roman" panose="02020603050405020304" pitchFamily="18" charset="0"/>
              </a:rPr>
              <a:t>ENCODER</a:t>
            </a:r>
          </a:p>
        </p:txBody>
      </p:sp>
      <p:sp>
        <p:nvSpPr>
          <p:cNvPr id="4" name="Slide Number Placeholder 3">
            <a:extLst>
              <a:ext uri="{FF2B5EF4-FFF2-40B4-BE49-F238E27FC236}">
                <a16:creationId xmlns:a16="http://schemas.microsoft.com/office/drawing/2014/main" id="{A2CAF937-FA4E-405B-90D8-CD438C690368}"/>
              </a:ext>
            </a:extLst>
          </p:cNvPr>
          <p:cNvSpPr>
            <a:spLocks noGrp="1"/>
          </p:cNvSpPr>
          <p:nvPr>
            <p:ph type="sldNum" sz="quarter" idx="12"/>
          </p:nvPr>
        </p:nvSpPr>
        <p:spPr>
          <a:xfrm>
            <a:off x="8610600" y="6356350"/>
            <a:ext cx="2743200" cy="365125"/>
          </a:xfrm>
        </p:spPr>
        <p:txBody>
          <a:bodyPr>
            <a:normAutofit/>
          </a:bodyPr>
          <a:lstStyle/>
          <a:p>
            <a:pPr>
              <a:spcAft>
                <a:spcPts val="600"/>
              </a:spcAft>
            </a:pPr>
            <a:fld id="{C4F6B2DF-CE50-4973-891F-A0B12031D950}" type="slidenum">
              <a:rPr lang="en-US" smtClean="0"/>
              <a:pPr>
                <a:spcAft>
                  <a:spcPts val="600"/>
                </a:spcAft>
              </a:pPr>
              <a:t>7</a:t>
            </a:fld>
            <a:endParaRPr lang="en-US"/>
          </a:p>
        </p:txBody>
      </p:sp>
      <p:sp>
        <p:nvSpPr>
          <p:cNvPr id="9" name="Content Placeholder 8">
            <a:extLst>
              <a:ext uri="{FF2B5EF4-FFF2-40B4-BE49-F238E27FC236}">
                <a16:creationId xmlns:a16="http://schemas.microsoft.com/office/drawing/2014/main" id="{9816F746-A958-4182-9603-8B58241E8DA8}"/>
              </a:ext>
            </a:extLst>
          </p:cNvPr>
          <p:cNvSpPr>
            <a:spLocks noGrp="1"/>
          </p:cNvSpPr>
          <p:nvPr>
            <p:ph idx="1"/>
          </p:nvPr>
        </p:nvSpPr>
        <p:spPr>
          <a:xfrm>
            <a:off x="770965" y="1825625"/>
            <a:ext cx="10582835" cy="4895850"/>
          </a:xfrm>
        </p:spPr>
        <p:txBody>
          <a:bodyPr/>
          <a:lstStyle/>
          <a:p>
            <a:pPr marL="0" indent="0">
              <a:buNone/>
            </a:pPr>
            <a:r>
              <a:rPr lang="en-US"/>
              <a:t>Map all input to a continuous performance and contain all trained information</a:t>
            </a:r>
          </a:p>
        </p:txBody>
      </p:sp>
      <p:pic>
        <p:nvPicPr>
          <p:cNvPr id="12" name="Picture 11">
            <a:extLst>
              <a:ext uri="{FF2B5EF4-FFF2-40B4-BE49-F238E27FC236}">
                <a16:creationId xmlns:a16="http://schemas.microsoft.com/office/drawing/2014/main" id="{15277A70-3B2F-4B2A-84A2-9547A72F79C8}"/>
              </a:ext>
            </a:extLst>
          </p:cNvPr>
          <p:cNvPicPr/>
          <p:nvPr/>
        </p:nvPicPr>
        <p:blipFill>
          <a:blip r:embed="rId2"/>
          <a:srcRect/>
          <a:stretch>
            <a:fillRect/>
          </a:stretch>
        </p:blipFill>
        <p:spPr>
          <a:xfrm>
            <a:off x="2868707" y="2753134"/>
            <a:ext cx="4906742" cy="3843655"/>
          </a:xfrm>
          <a:prstGeom prst="rect">
            <a:avLst/>
          </a:prstGeom>
          <a:ln/>
        </p:spPr>
      </p:pic>
    </p:spTree>
    <p:extLst>
      <p:ext uri="{BB962C8B-B14F-4D97-AF65-F5344CB8AC3E}">
        <p14:creationId xmlns:p14="http://schemas.microsoft.com/office/powerpoint/2010/main" val="143956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ABCD-8B1B-4F4B-9799-56ED4609BD6C}"/>
              </a:ext>
            </a:extLst>
          </p:cNvPr>
          <p:cNvSpPr>
            <a:spLocks noGrp="1"/>
          </p:cNvSpPr>
          <p:nvPr>
            <p:ph type="title"/>
          </p:nvPr>
        </p:nvSpPr>
        <p:spPr>
          <a:xfrm>
            <a:off x="838198" y="547815"/>
            <a:ext cx="5167185" cy="1680519"/>
          </a:xfrm>
        </p:spPr>
        <p:txBody>
          <a:bodyPr>
            <a:normAutofit/>
          </a:bodyPr>
          <a:lstStyle/>
          <a:p>
            <a:r>
              <a:rPr lang="en-US" sz="4000" b="1">
                <a:latin typeface="Times New Roman" panose="02020603050405020304" pitchFamily="18" charset="0"/>
                <a:cs typeface="Times New Roman" panose="02020603050405020304" pitchFamily="18" charset="0"/>
              </a:rPr>
              <a:t>DECODER</a:t>
            </a:r>
          </a:p>
        </p:txBody>
      </p:sp>
      <p:sp>
        <p:nvSpPr>
          <p:cNvPr id="3" name="Content Placeholder 2">
            <a:extLst>
              <a:ext uri="{FF2B5EF4-FFF2-40B4-BE49-F238E27FC236}">
                <a16:creationId xmlns:a16="http://schemas.microsoft.com/office/drawing/2014/main" id="{224DCD99-1A9A-4336-9678-CAE579E4CE76}"/>
              </a:ext>
            </a:extLst>
          </p:cNvPr>
          <p:cNvSpPr>
            <a:spLocks noGrp="1"/>
          </p:cNvSpPr>
          <p:nvPr>
            <p:ph idx="1"/>
          </p:nvPr>
        </p:nvSpPr>
        <p:spPr>
          <a:xfrm>
            <a:off x="6186619" y="547815"/>
            <a:ext cx="5178960" cy="1680519"/>
          </a:xfrm>
        </p:spPr>
        <p:txBody>
          <a:bodyPr vert="horz" lIns="91440" tIns="45720" rIns="91440" bIns="45720" rtlCol="0" anchor="ctr">
            <a:normAutofit/>
          </a:bodyPr>
          <a:lstStyle/>
          <a:p>
            <a:r>
              <a:rPr lang="en-US" sz="2000">
                <a:effectLst/>
                <a:latin typeface="Times New Roman" panose="02020603050405020304" pitchFamily="18" charset="0"/>
                <a:ea typeface="Times New Roman" panose="02020603050405020304" pitchFamily="18" charset="0"/>
              </a:rPr>
              <a:t>Mapping all sequences from input then convert </a:t>
            </a:r>
          </a:p>
          <a:p>
            <a:endParaRPr lang="en-US" sz="2000">
              <a:latin typeface="Times New Roman" panose="02020603050405020304" pitchFamily="18" charset="0"/>
              <a:ea typeface="Times New Roman" panose="02020603050405020304" pitchFamily="18" charset="0"/>
            </a:endParaRPr>
          </a:p>
          <a:p>
            <a:endParaRPr lang="vi-VN" sz="2000">
              <a:latin typeface="Times New Roman"/>
              <a:ea typeface="Times New Roman" panose="02020603050405020304" pitchFamily="18" charset="0"/>
              <a:cs typeface="Times New Roman"/>
            </a:endParaRPr>
          </a:p>
          <a:p>
            <a:endParaRPr lang="vi-VN" sz="2000">
              <a:latin typeface="Times New Roman"/>
              <a:ea typeface="Times New Roman" panose="02020603050405020304" pitchFamily="18" charset="0"/>
              <a:cs typeface="Times New Roman"/>
            </a:endParaRPr>
          </a:p>
          <a:p>
            <a:endParaRPr lang="vi-VN" sz="2000">
              <a:latin typeface="Times New Roman"/>
              <a:ea typeface="Times New Roman" panose="02020603050405020304" pitchFamily="18" charset="0"/>
              <a:cs typeface="Times New Roman"/>
            </a:endParaRPr>
          </a:p>
          <a:p>
            <a:endParaRPr lang="vi-VN" sz="2000">
              <a:latin typeface="Times New Roman"/>
              <a:ea typeface="Times New Roman" panose="02020603050405020304" pitchFamily="18" charset="0"/>
              <a:cs typeface="Times New Roman"/>
            </a:endParaRPr>
          </a:p>
          <a:p>
            <a:endParaRPr lang="vi-VN" sz="2000">
              <a:latin typeface="Times New Roman"/>
              <a:ea typeface="Times New Roman" panose="02020603050405020304" pitchFamily="18" charset="0"/>
              <a:cs typeface="Times New Roman"/>
            </a:endParaRPr>
          </a:p>
          <a:p>
            <a:endParaRPr lang="vi-VN" sz="2000">
              <a:latin typeface="Times New Roman"/>
              <a:ea typeface="Times New Roman" panose="02020603050405020304" pitchFamily="18" charset="0"/>
              <a:cs typeface="Times New Roman"/>
            </a:endParaRPr>
          </a:p>
          <a:p>
            <a:endParaRPr lang="en-US" sz="2000">
              <a:latin typeface="Times New Roman" panose="02020603050405020304" pitchFamily="18" charset="0"/>
              <a:cs typeface="Times New Roman"/>
            </a:endParaRPr>
          </a:p>
          <a:p>
            <a:endParaRPr lang="en-US" sz="2000"/>
          </a:p>
        </p:txBody>
      </p:sp>
      <p:pic>
        <p:nvPicPr>
          <p:cNvPr id="6" name="Picture 6" descr="Diagram&#10;&#10;Description automatically generated">
            <a:extLst>
              <a:ext uri="{FF2B5EF4-FFF2-40B4-BE49-F238E27FC236}">
                <a16:creationId xmlns:a16="http://schemas.microsoft.com/office/drawing/2014/main" id="{FFAA8066-98B5-D62D-7E5B-83A653275044}"/>
              </a:ext>
            </a:extLst>
          </p:cNvPr>
          <p:cNvPicPr>
            <a:picLocks noChangeAspect="1"/>
          </p:cNvPicPr>
          <p:nvPr/>
        </p:nvPicPr>
        <p:blipFill>
          <a:blip r:embed="rId2"/>
          <a:stretch>
            <a:fillRect/>
          </a:stretch>
        </p:blipFill>
        <p:spPr>
          <a:xfrm>
            <a:off x="6953216" y="1531135"/>
            <a:ext cx="3315374" cy="4462413"/>
          </a:xfrm>
          <a:prstGeom prst="rect">
            <a:avLst/>
          </a:prstGeom>
        </p:spPr>
      </p:pic>
      <p:pic>
        <p:nvPicPr>
          <p:cNvPr id="5" name="Picture 5" descr="Diagram&#10;&#10;Description automatically generated">
            <a:extLst>
              <a:ext uri="{FF2B5EF4-FFF2-40B4-BE49-F238E27FC236}">
                <a16:creationId xmlns:a16="http://schemas.microsoft.com/office/drawing/2014/main" id="{6F8A09CE-395A-96E2-07A0-E90039DCF082}"/>
              </a:ext>
            </a:extLst>
          </p:cNvPr>
          <p:cNvPicPr>
            <a:picLocks noChangeAspect="1"/>
          </p:cNvPicPr>
          <p:nvPr/>
        </p:nvPicPr>
        <p:blipFill rotWithShape="1">
          <a:blip r:embed="rId3"/>
          <a:srcRect b="6539"/>
          <a:stretch/>
        </p:blipFill>
        <p:spPr>
          <a:xfrm>
            <a:off x="596084" y="2348314"/>
            <a:ext cx="6045070" cy="2740153"/>
          </a:xfrm>
          <a:prstGeom prst="rect">
            <a:avLst/>
          </a:prstGeom>
        </p:spPr>
      </p:pic>
      <p:sp>
        <p:nvSpPr>
          <p:cNvPr id="4" name="Slide Number Placeholder 3">
            <a:extLst>
              <a:ext uri="{FF2B5EF4-FFF2-40B4-BE49-F238E27FC236}">
                <a16:creationId xmlns:a16="http://schemas.microsoft.com/office/drawing/2014/main" id="{A2CAF937-FA4E-405B-90D8-CD438C690368}"/>
              </a:ext>
            </a:extLst>
          </p:cNvPr>
          <p:cNvSpPr>
            <a:spLocks noGrp="1"/>
          </p:cNvSpPr>
          <p:nvPr>
            <p:ph type="sldNum" sz="quarter" idx="12"/>
          </p:nvPr>
        </p:nvSpPr>
        <p:spPr>
          <a:xfrm>
            <a:off x="8610600" y="6356350"/>
            <a:ext cx="2743200" cy="365125"/>
          </a:xfrm>
        </p:spPr>
        <p:txBody>
          <a:bodyPr>
            <a:normAutofit/>
          </a:bodyPr>
          <a:lstStyle/>
          <a:p>
            <a:pPr>
              <a:spcAft>
                <a:spcPts val="600"/>
              </a:spcAft>
            </a:pPr>
            <a:fld id="{C4F6B2DF-CE50-4973-891F-A0B12031D950}" type="slidenum">
              <a:rPr lang="en-US" smtClean="0"/>
              <a:pPr>
                <a:spcAft>
                  <a:spcPts val="600"/>
                </a:spcAft>
              </a:pPr>
              <a:t>8</a:t>
            </a:fld>
            <a:endParaRPr lang="en-US"/>
          </a:p>
        </p:txBody>
      </p:sp>
    </p:spTree>
    <p:extLst>
      <p:ext uri="{BB962C8B-B14F-4D97-AF65-F5344CB8AC3E}">
        <p14:creationId xmlns:p14="http://schemas.microsoft.com/office/powerpoint/2010/main" val="13256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ABCD-8B1B-4F4B-9799-56ED4609BD6C}"/>
              </a:ext>
            </a:extLst>
          </p:cNvPr>
          <p:cNvSpPr>
            <a:spLocks noGrp="1"/>
          </p:cNvSpPr>
          <p:nvPr>
            <p:ph type="title"/>
          </p:nvPr>
        </p:nvSpPr>
        <p:spPr>
          <a:xfrm>
            <a:off x="838198" y="582706"/>
            <a:ext cx="10681449" cy="1242920"/>
          </a:xfrm>
        </p:spPr>
        <p:txBody>
          <a:bodyPr>
            <a:normAutofit/>
          </a:bodyPr>
          <a:lstStyle/>
          <a:p>
            <a:pPr algn="ctr"/>
            <a:r>
              <a:rPr lang="en-US" sz="4000" b="1">
                <a:latin typeface="Times New Roman" panose="02020603050405020304" pitchFamily="18" charset="0"/>
                <a:cs typeface="Times New Roman" panose="02020603050405020304" pitchFamily="18" charset="0"/>
              </a:rPr>
              <a:t>ATTENTION</a:t>
            </a:r>
          </a:p>
        </p:txBody>
      </p:sp>
      <p:sp>
        <p:nvSpPr>
          <p:cNvPr id="4" name="Slide Number Placeholder 3">
            <a:extLst>
              <a:ext uri="{FF2B5EF4-FFF2-40B4-BE49-F238E27FC236}">
                <a16:creationId xmlns:a16="http://schemas.microsoft.com/office/drawing/2014/main" id="{A2CAF937-FA4E-405B-90D8-CD438C690368}"/>
              </a:ext>
            </a:extLst>
          </p:cNvPr>
          <p:cNvSpPr>
            <a:spLocks noGrp="1"/>
          </p:cNvSpPr>
          <p:nvPr>
            <p:ph type="sldNum" sz="quarter" idx="12"/>
          </p:nvPr>
        </p:nvSpPr>
        <p:spPr>
          <a:xfrm>
            <a:off x="8610600" y="6356350"/>
            <a:ext cx="2743200" cy="365125"/>
          </a:xfrm>
        </p:spPr>
        <p:txBody>
          <a:bodyPr>
            <a:normAutofit/>
          </a:bodyPr>
          <a:lstStyle/>
          <a:p>
            <a:pPr>
              <a:spcAft>
                <a:spcPts val="600"/>
              </a:spcAft>
            </a:pPr>
            <a:fld id="{C4F6B2DF-CE50-4973-891F-A0B12031D950}" type="slidenum">
              <a:rPr lang="en-US" smtClean="0"/>
              <a:pPr>
                <a:spcAft>
                  <a:spcPts val="600"/>
                </a:spcAft>
              </a:pPr>
              <a:t>9</a:t>
            </a:fld>
            <a:endParaRPr lang="en-US"/>
          </a:p>
        </p:txBody>
      </p:sp>
      <p:pic>
        <p:nvPicPr>
          <p:cNvPr id="7" name="Picture 5" descr="Text&#10;&#10;Description automatically generated">
            <a:extLst>
              <a:ext uri="{FF2B5EF4-FFF2-40B4-BE49-F238E27FC236}">
                <a16:creationId xmlns:a16="http://schemas.microsoft.com/office/drawing/2014/main" id="{2D7EC87A-CDE6-4638-B977-488B982EBA2A}"/>
              </a:ext>
            </a:extLst>
          </p:cNvPr>
          <p:cNvPicPr>
            <a:picLocks noChangeAspect="1"/>
          </p:cNvPicPr>
          <p:nvPr/>
        </p:nvPicPr>
        <p:blipFill>
          <a:blip r:embed="rId2"/>
          <a:stretch>
            <a:fillRect/>
          </a:stretch>
        </p:blipFill>
        <p:spPr>
          <a:xfrm>
            <a:off x="2971247" y="2271090"/>
            <a:ext cx="5592750" cy="1534259"/>
          </a:xfrm>
          <a:prstGeom prst="rect">
            <a:avLst/>
          </a:prstGeom>
        </p:spPr>
      </p:pic>
      <p:pic>
        <p:nvPicPr>
          <p:cNvPr id="8" name="Picture 6" descr="Chart&#10;&#10;Description automatically generated">
            <a:extLst>
              <a:ext uri="{FF2B5EF4-FFF2-40B4-BE49-F238E27FC236}">
                <a16:creationId xmlns:a16="http://schemas.microsoft.com/office/drawing/2014/main" id="{CA681344-0E25-4EE8-9A6D-25C98299E3AA}"/>
              </a:ext>
            </a:extLst>
          </p:cNvPr>
          <p:cNvPicPr>
            <a:picLocks noChangeAspect="1"/>
          </p:cNvPicPr>
          <p:nvPr/>
        </p:nvPicPr>
        <p:blipFill>
          <a:blip r:embed="rId3"/>
          <a:stretch>
            <a:fillRect/>
          </a:stretch>
        </p:blipFill>
        <p:spPr>
          <a:xfrm>
            <a:off x="2971247" y="3992679"/>
            <a:ext cx="5857285" cy="1610753"/>
          </a:xfrm>
          <a:prstGeom prst="rect">
            <a:avLst/>
          </a:prstGeom>
        </p:spPr>
      </p:pic>
    </p:spTree>
    <p:extLst>
      <p:ext uri="{BB962C8B-B14F-4D97-AF65-F5344CB8AC3E}">
        <p14:creationId xmlns:p14="http://schemas.microsoft.com/office/powerpoint/2010/main" val="2738619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174D32E33E8A40883F021C7BD4A04F" ma:contentTypeVersion="5" ma:contentTypeDescription="Create a new document." ma:contentTypeScope="" ma:versionID="1fc50397583e5c16f033c8b8f53c5c44">
  <xsd:schema xmlns:xsd="http://www.w3.org/2001/XMLSchema" xmlns:xs="http://www.w3.org/2001/XMLSchema" xmlns:p="http://schemas.microsoft.com/office/2006/metadata/properties" xmlns:ns3="172d984f-b8ba-43ba-ba1c-cb0ea567a409" targetNamespace="http://schemas.microsoft.com/office/2006/metadata/properties" ma:root="true" ma:fieldsID="291053f0668cb148e584673d495df32b" ns3:_="">
    <xsd:import namespace="172d984f-b8ba-43ba-ba1c-cb0ea567a40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2d984f-b8ba-43ba-ba1c-cb0ea567a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72d984f-b8ba-43ba-ba1c-cb0ea567a409" xsi:nil="true"/>
  </documentManagement>
</p:properties>
</file>

<file path=customXml/itemProps1.xml><?xml version="1.0" encoding="utf-8"?>
<ds:datastoreItem xmlns:ds="http://schemas.openxmlformats.org/officeDocument/2006/customXml" ds:itemID="{C3704A19-80B3-4464-95D5-9C54BDF41DBE}">
  <ds:schemaRefs>
    <ds:schemaRef ds:uri="http://schemas.microsoft.com/sharepoint/v3/contenttype/forms"/>
  </ds:schemaRefs>
</ds:datastoreItem>
</file>

<file path=customXml/itemProps2.xml><?xml version="1.0" encoding="utf-8"?>
<ds:datastoreItem xmlns:ds="http://schemas.openxmlformats.org/officeDocument/2006/customXml" ds:itemID="{523A239D-7CFC-4FB4-A56D-41A30A61784F}">
  <ds:schemaRefs>
    <ds:schemaRef ds:uri="172d984f-b8ba-43ba-ba1c-cb0ea567a40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BFFAD8D-2453-4B4E-A968-8F2008A25052}">
  <ds:schemaRefs>
    <ds:schemaRef ds:uri="http://schemas.microsoft.com/office/2006/documentManagement/types"/>
    <ds:schemaRef ds:uri="http://purl.org/dc/elements/1.1/"/>
    <ds:schemaRef ds:uri="http://purl.org/dc/terms/"/>
    <ds:schemaRef ds:uri="http://www.w3.org/XML/1998/namespace"/>
    <ds:schemaRef ds:uri="172d984f-b8ba-43ba-ba1c-cb0ea567a409"/>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1148</Words>
  <Application>Microsoft Office PowerPoint</Application>
  <PresentationFormat>Widescreen</PresentationFormat>
  <Paragraphs>167</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Consolas</vt:lpstr>
      <vt:lpstr>Times New Roman</vt:lpstr>
      <vt:lpstr>Office Theme</vt:lpstr>
      <vt:lpstr>LEARN TRANSFORMER ARCHITECTURE AND APPLICATIONS TO ANSWERING PROBLEMS</vt:lpstr>
      <vt:lpstr>CONTENTS</vt:lpstr>
      <vt:lpstr>Section 1: TRANSFORMER ARCHITETURE</vt:lpstr>
      <vt:lpstr>What is Transformer?</vt:lpstr>
      <vt:lpstr>Architecture of Transformer</vt:lpstr>
      <vt:lpstr>PowerPoint Presentation</vt:lpstr>
      <vt:lpstr>ENCODER</vt:lpstr>
      <vt:lpstr>DECODER</vt:lpstr>
      <vt:lpstr>ATTENTION</vt:lpstr>
      <vt:lpstr>Scaled Dot Product Attention</vt:lpstr>
      <vt:lpstr>Multi-Head Attention</vt:lpstr>
      <vt:lpstr>Add &amp; Normalize</vt:lpstr>
      <vt:lpstr>Feed Forward Network</vt:lpstr>
      <vt:lpstr>Masked Multi-Head Attention</vt:lpstr>
      <vt:lpstr>Section 2: BERT MODEL</vt:lpstr>
      <vt:lpstr>BERT</vt:lpstr>
      <vt:lpstr>BERT model architecture</vt:lpstr>
      <vt:lpstr>PhoBERT</vt:lpstr>
      <vt:lpstr>Section 3:  Building a model to apply Transformer architecture to the question-answering problem </vt:lpstr>
      <vt:lpstr>DATASET</vt:lpstr>
      <vt:lpstr>Tranining model</vt:lpstr>
      <vt:lpstr>Tranining model</vt:lpstr>
      <vt:lpstr>1. checkAns function</vt:lpstr>
      <vt:lpstr>2. checkTemAns function</vt:lpstr>
      <vt:lpstr>PowerPoint Presentation</vt:lpstr>
      <vt:lpstr>FINE-TUNING MODEL PHOBERT</vt:lpstr>
      <vt:lpstr>Evaluation Method</vt:lpstr>
      <vt:lpstr>Exact Match (EM)</vt:lpstr>
      <vt:lpstr>Result of evaluation</vt:lpstr>
      <vt:lpstr>TECH STACK</vt:lpstr>
      <vt:lpstr>Section 4:  WEBSITE Question &amp; Answering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Đức Hòa</dc:creator>
  <cp:lastModifiedBy>Nguyễn Đức Hòa</cp:lastModifiedBy>
  <cp:revision>2</cp:revision>
  <dcterms:created xsi:type="dcterms:W3CDTF">2023-06-18T07:09:19Z</dcterms:created>
  <dcterms:modified xsi:type="dcterms:W3CDTF">2023-07-09T09:39:16Z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0x01010025174D32E33E8A40883F021C7BD4A04F</vt:lpwstr>
  </property>
</Properties>
</file>