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439" r:id="rId6"/>
    <p:sldId id="2440" r:id="rId7"/>
    <p:sldId id="260" r:id="rId8"/>
    <p:sldId id="2434" r:id="rId9"/>
    <p:sldId id="258" r:id="rId10"/>
    <p:sldId id="2442" r:id="rId11"/>
    <p:sldId id="2433" r:id="rId12"/>
    <p:sldId id="2438" r:id="rId13"/>
    <p:sldId id="2441" r:id="rId14"/>
    <p:sldId id="24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solidFill>
              <a:ln w="19050">
                <a:noFill/>
              </a:ln>
              <a:effectLst/>
            </c:spPr>
            <c:extLst>
              <c:ext xmlns:c16="http://schemas.microsoft.com/office/drawing/2014/chart" uri="{C3380CC4-5D6E-409C-BE32-E72D297353CC}">
                <c16:uniqueId val="{00000003-52D3-4747-9723-3DDD7CD85D4A}"/>
              </c:ext>
            </c:extLst>
          </c:dPt>
          <c:dPt>
            <c:idx val="2"/>
            <c:bubble3D val="0"/>
            <c:spPr>
              <a:solidFill>
                <a:srgbClr val="C0F400"/>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4"/>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5"/>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7/2/2022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7/2/2022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35508" y="-436511"/>
            <a:ext cx="12263015" cy="6858000"/>
          </a:xfrm>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41785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659210" y="-177282"/>
            <a:ext cx="9492495" cy="5719665"/>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785461" y="356317"/>
            <a:ext cx="8738630" cy="2341811"/>
          </a:xfrm>
        </p:spPr>
        <p:txBody>
          <a:bodyPr>
            <a:normAutofit/>
          </a:bodyPr>
          <a:lstStyle/>
          <a:p>
            <a:pPr algn="l"/>
            <a:r>
              <a:rPr lang="en-US" sz="5400" dirty="0">
                <a:solidFill>
                  <a:srgbClr val="00B0F0"/>
                </a:solidFill>
              </a:rPr>
              <a:t>OOP &amp; Java lab</a:t>
            </a:r>
            <a:br>
              <a:rPr lang="en-US" dirty="0"/>
            </a:br>
            <a:r>
              <a:rPr lang="en-US" sz="3600" spc="-65" dirty="0">
                <a:effectLst/>
                <a:latin typeface="Arial MT"/>
                <a:ea typeface="Arial MT"/>
                <a:cs typeface="Arial MT"/>
              </a:rPr>
              <a:t>Demonstration of types of COVID-19 virus and its mechanism </a:t>
            </a:r>
            <a:endParaRPr lang="en-US" sz="3600" dirty="0"/>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3512690" y="2767237"/>
            <a:ext cx="6609256" cy="2093641"/>
          </a:xfrm>
        </p:spPr>
        <p:txBody>
          <a:bodyPr>
            <a:normAutofit/>
          </a:bodyPr>
          <a:lstStyle/>
          <a:p>
            <a:r>
              <a:rPr lang="en-US" dirty="0"/>
              <a:t>Team 06</a:t>
            </a:r>
          </a:p>
          <a:p>
            <a:r>
              <a:rPr lang="en-US" dirty="0"/>
              <a:t>Bui Tran Hai Quan-20194821</a:t>
            </a:r>
          </a:p>
          <a:p>
            <a:r>
              <a:rPr lang="en-US" dirty="0"/>
              <a:t>Nguyen Minh Quan-20194823</a:t>
            </a:r>
          </a:p>
          <a:p>
            <a:r>
              <a:rPr lang="en-US" dirty="0"/>
              <a:t>Tran Quang Thai-20194836</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SUBTITLE GOES HERE</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B84C3A53-760B-4DC4-9550-B0B5BB606FCD}"/>
              </a:ext>
            </a:extLst>
          </p:cNvPr>
          <p:cNvSpPr>
            <a:spLocks noGrp="1"/>
          </p:cNvSpPr>
          <p:nvPr>
            <p:ph type="body" sz="quarter" idx="4294967295"/>
          </p:nvPr>
        </p:nvSpPr>
        <p:spPr>
          <a:xfrm>
            <a:off x="1587500" y="1722438"/>
            <a:ext cx="9017000" cy="3413125"/>
          </a:xfrm>
        </p:spPr>
        <p:txBody>
          <a:bodyPr anchor="ctr">
            <a:normAutofit/>
          </a:bodyPr>
          <a:lstStyle/>
          <a:p>
            <a:pPr marL="0" indent="0" algn="ctr">
              <a:lnSpc>
                <a:spcPct val="100000"/>
              </a:lnSpc>
              <a:buNone/>
            </a:pPr>
            <a:r>
              <a:rPr lang="en-US" sz="6000" u="sng" dirty="0">
                <a:hlinkClick r:id="rId2">
                  <a:extLst>
                    <a:ext uri="{A12FA001-AC4F-418D-AE19-62706E023703}">
                      <ahyp:hlinkClr xmlns:ahyp="http://schemas.microsoft.com/office/drawing/2018/hyperlinkcolor" val="tx"/>
                    </a:ext>
                  </a:extLst>
                </a:hlinkClick>
              </a:rPr>
              <a:t>Template Editing Instructions and Feedback</a:t>
            </a:r>
            <a:endParaRPr lang="en-US" sz="6000"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a:xfrm>
            <a:off x="2264229" y="0"/>
            <a:ext cx="9927771" cy="6858000"/>
          </a:xfrm>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1" y="-53081"/>
            <a:ext cx="6096000" cy="1881882"/>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537381" y="-277646"/>
            <a:ext cx="4490331" cy="2384466"/>
          </a:xfrm>
        </p:spPr>
        <p:txBody>
          <a:bodyPr/>
          <a:lstStyle/>
          <a:p>
            <a:r>
              <a:rPr lang="en-US" dirty="0"/>
              <a:t>1. Assignment</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graphicFrame>
        <p:nvGraphicFramePr>
          <p:cNvPr id="17" name="Table 17">
            <a:extLst>
              <a:ext uri="{FF2B5EF4-FFF2-40B4-BE49-F238E27FC236}">
                <a16:creationId xmlns:a16="http://schemas.microsoft.com/office/drawing/2014/main" id="{5AD348FA-4510-AD74-2E1F-DC394AC6ABEB}"/>
              </a:ext>
            </a:extLst>
          </p:cNvPr>
          <p:cNvGraphicFramePr>
            <a:graphicFrameLocks noGrp="1"/>
          </p:cNvGraphicFramePr>
          <p:nvPr>
            <p:extLst>
              <p:ext uri="{D42A27DB-BD31-4B8C-83A1-F6EECF244321}">
                <p14:modId xmlns:p14="http://schemas.microsoft.com/office/powerpoint/2010/main" val="1768673671"/>
              </p:ext>
            </p:extLst>
          </p:nvPr>
        </p:nvGraphicFramePr>
        <p:xfrm>
          <a:off x="2264229" y="1878197"/>
          <a:ext cx="9927771" cy="4736519"/>
        </p:xfrm>
        <a:graphic>
          <a:graphicData uri="http://schemas.openxmlformats.org/drawingml/2006/table">
            <a:tbl>
              <a:tblPr firstRow="1" bandRow="1">
                <a:tableStyleId>{073A0DAA-6AF3-43AB-8588-CEC1D06C72B9}</a:tableStyleId>
              </a:tblPr>
              <a:tblGrid>
                <a:gridCol w="3309257">
                  <a:extLst>
                    <a:ext uri="{9D8B030D-6E8A-4147-A177-3AD203B41FA5}">
                      <a16:colId xmlns:a16="http://schemas.microsoft.com/office/drawing/2014/main" val="2218537582"/>
                    </a:ext>
                  </a:extLst>
                </a:gridCol>
                <a:gridCol w="3309257">
                  <a:extLst>
                    <a:ext uri="{9D8B030D-6E8A-4147-A177-3AD203B41FA5}">
                      <a16:colId xmlns:a16="http://schemas.microsoft.com/office/drawing/2014/main" val="2523864457"/>
                    </a:ext>
                  </a:extLst>
                </a:gridCol>
                <a:gridCol w="3309257">
                  <a:extLst>
                    <a:ext uri="{9D8B030D-6E8A-4147-A177-3AD203B41FA5}">
                      <a16:colId xmlns:a16="http://schemas.microsoft.com/office/drawing/2014/main" val="1568756306"/>
                    </a:ext>
                  </a:extLst>
                </a:gridCol>
              </a:tblGrid>
              <a:tr h="1129736">
                <a:tc>
                  <a:txBody>
                    <a:bodyPr/>
                    <a:lstStyle/>
                    <a:p>
                      <a:pPr algn="ctr"/>
                      <a:r>
                        <a:rPr lang="en-US" sz="3200" dirty="0"/>
                        <a:t>Bui Tran Hai Quan</a:t>
                      </a:r>
                    </a:p>
                  </a:txBody>
                  <a:tcPr/>
                </a:tc>
                <a:tc>
                  <a:txBody>
                    <a:bodyPr/>
                    <a:lstStyle/>
                    <a:p>
                      <a:pPr algn="ctr"/>
                      <a:r>
                        <a:rPr lang="en-US" sz="3200" dirty="0"/>
                        <a:t>Nguyen Minh Quan</a:t>
                      </a:r>
                    </a:p>
                  </a:txBody>
                  <a:tcPr/>
                </a:tc>
                <a:tc>
                  <a:txBody>
                    <a:bodyPr/>
                    <a:lstStyle/>
                    <a:p>
                      <a:pPr algn="ctr"/>
                      <a:r>
                        <a:rPr lang="en-US" sz="3200" dirty="0"/>
                        <a:t>Tran Quang Thai</a:t>
                      </a:r>
                    </a:p>
                  </a:txBody>
                  <a:tcPr/>
                </a:tc>
                <a:extLst>
                  <a:ext uri="{0D108BD9-81ED-4DB2-BD59-A6C34878D82A}">
                    <a16:rowId xmlns:a16="http://schemas.microsoft.com/office/drawing/2014/main" val="3319251984"/>
                  </a:ext>
                </a:extLst>
              </a:tr>
              <a:tr h="3606783">
                <a:tc>
                  <a:txBody>
                    <a:bodyPr/>
                    <a:lstStyle/>
                    <a:p>
                      <a:pPr marL="285750" indent="-285750">
                        <a:buFontTx/>
                        <a:buChar char="-"/>
                      </a:pPr>
                      <a:r>
                        <a:rPr lang="en-US" sz="2000" dirty="0"/>
                        <a:t>Virus details: structure, infecting stages, symptoms, infecting method</a:t>
                      </a:r>
                    </a:p>
                    <a:p>
                      <a:pPr marL="285750" indent="-285750">
                        <a:buFontTx/>
                        <a:buChar char="-"/>
                      </a:pPr>
                      <a:r>
                        <a:rPr lang="en-US" sz="2000" dirty="0"/>
                        <a:t>HIV, COVID-19, Herpes, Rota, Astro, Adeno virus</a:t>
                      </a:r>
                    </a:p>
                    <a:p>
                      <a:pPr marL="285750" indent="-285750">
                        <a:buFontTx/>
                        <a:buChar char="-"/>
                      </a:pPr>
                      <a:r>
                        <a:rPr lang="en-US" sz="2000" dirty="0"/>
                        <a:t>Main Screen and Help Screen</a:t>
                      </a:r>
                    </a:p>
                  </a:txBody>
                  <a:tcPr/>
                </a:tc>
                <a:tc>
                  <a:txBody>
                    <a:bodyPr/>
                    <a:lstStyle/>
                    <a:p>
                      <a:pPr marL="285750" indent="-285750">
                        <a:buFontTx/>
                        <a:buChar char="-"/>
                      </a:pPr>
                      <a:r>
                        <a:rPr lang="en-US" sz="2000" dirty="0"/>
                        <a:t>Virus class: General virus, Enveloped and Non-enveloped virus</a:t>
                      </a:r>
                    </a:p>
                    <a:p>
                      <a:pPr marL="285750" indent="-285750">
                        <a:buFontTx/>
                        <a:buChar char="-"/>
                      </a:pPr>
                      <a:r>
                        <a:rPr lang="en-US" sz="2000" dirty="0"/>
                        <a:t>Attributes of virus</a:t>
                      </a:r>
                    </a:p>
                    <a:p>
                      <a:pPr marL="285750" indent="-285750">
                        <a:buFontTx/>
                        <a:buChar char="-"/>
                      </a:pPr>
                      <a:r>
                        <a:rPr lang="en-US" sz="2000" dirty="0"/>
                        <a:t>The Element of virus</a:t>
                      </a:r>
                    </a:p>
                    <a:p>
                      <a:pPr marL="285750" indent="-285750">
                        <a:buFontTx/>
                        <a:buChar char="-"/>
                      </a:pPr>
                      <a:r>
                        <a:rPr lang="en-US" sz="2000" dirty="0"/>
                        <a:t>Virus Structure Screen: HIV, COVID-19, Herpes, Rota, Astro, Adeno</a:t>
                      </a:r>
                    </a:p>
                  </a:txBody>
                  <a:tcPr/>
                </a:tc>
                <a:tc>
                  <a:txBody>
                    <a:bodyPr/>
                    <a:lstStyle/>
                    <a:p>
                      <a:pPr marL="285750" indent="-285750">
                        <a:buFontTx/>
                        <a:buChar char="-"/>
                      </a:pPr>
                      <a:r>
                        <a:rPr lang="en-US" dirty="0"/>
                        <a:t>Virus Acid Nucleic and Capsid</a:t>
                      </a:r>
                    </a:p>
                    <a:p>
                      <a:pPr marL="285750" indent="-285750">
                        <a:buFontTx/>
                        <a:buChar char="-"/>
                      </a:pPr>
                      <a:r>
                        <a:rPr lang="en-US" dirty="0"/>
                        <a:t>Infecting screen: Virus with envelope (HIV, COVID-19, Herpes) and virus without enveloped (Rota, Astro, Adeno)</a:t>
                      </a:r>
                    </a:p>
                    <a:p>
                      <a:pPr marL="285750" indent="-285750">
                        <a:buFontTx/>
                        <a:buChar char="-"/>
                      </a:pPr>
                      <a:r>
                        <a:rPr lang="en-US" dirty="0"/>
                        <a:t>Merging all features to finish application</a:t>
                      </a:r>
                    </a:p>
                    <a:p>
                      <a:pPr marL="285750" indent="-285750">
                        <a:buFontTx/>
                        <a:buChar char="-"/>
                      </a:pPr>
                      <a:endParaRPr lang="en-US" dirty="0"/>
                    </a:p>
                  </a:txBody>
                  <a:tcPr/>
                </a:tc>
                <a:extLst>
                  <a:ext uri="{0D108BD9-81ED-4DB2-BD59-A6C34878D82A}">
                    <a16:rowId xmlns:a16="http://schemas.microsoft.com/office/drawing/2014/main" val="776653442"/>
                  </a:ext>
                </a:extLst>
              </a:tr>
            </a:tbl>
          </a:graphicData>
        </a:graphic>
      </p:graphicFrame>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a:xfrm>
            <a:off x="-71016" y="-24572"/>
            <a:ext cx="12263015" cy="6858000"/>
          </a:xfrm>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71015" y="-24572"/>
            <a:ext cx="11460559" cy="602279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965463" y="450838"/>
            <a:ext cx="4351911" cy="1769608"/>
          </a:xfrm>
        </p:spPr>
        <p:txBody>
          <a:bodyPr>
            <a:normAutofit/>
          </a:bodyPr>
          <a:lstStyle/>
          <a:p>
            <a:r>
              <a:rPr lang="en-US" dirty="0">
                <a:solidFill>
                  <a:schemeClr val="bg1"/>
                </a:solidFill>
              </a:rPr>
              <a:t>2. Problem Statement</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2891899" y="2606476"/>
            <a:ext cx="8314166" cy="40238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
        <p:nvSpPr>
          <p:cNvPr id="2" name="TextBox 1">
            <a:extLst>
              <a:ext uri="{FF2B5EF4-FFF2-40B4-BE49-F238E27FC236}">
                <a16:creationId xmlns:a16="http://schemas.microsoft.com/office/drawing/2014/main" id="{D9961495-EDC1-0F91-F985-3F44064668F8}"/>
              </a:ext>
            </a:extLst>
          </p:cNvPr>
          <p:cNvSpPr txBox="1"/>
          <p:nvPr/>
        </p:nvSpPr>
        <p:spPr>
          <a:xfrm>
            <a:off x="2548695" y="1972435"/>
            <a:ext cx="8590361" cy="3785652"/>
          </a:xfrm>
          <a:prstGeom prst="rect">
            <a:avLst/>
          </a:prstGeom>
          <a:noFill/>
        </p:spPr>
        <p:txBody>
          <a:bodyPr wrap="square" rtlCol="0">
            <a:spAutoFit/>
          </a:bodyPr>
          <a:lstStyle/>
          <a:p>
            <a:r>
              <a:rPr lang="en-US" sz="2000" dirty="0">
                <a:solidFill>
                  <a:schemeClr val="bg1"/>
                </a:solidFill>
                <a:effectLst/>
                <a:latin typeface="Arial MT"/>
                <a:ea typeface="Arial MT"/>
                <a:cs typeface="Arial MT"/>
              </a:rPr>
              <a:t>As we all know, COVID-19 pandemic has been affected deeply to our lives all over the world: fallen-down economy, millions of people has died,… Thus, there is a necessary requirement of understanding the different types of the virus, as well as the way they infect to have the basic knowledge to prevent them.</a:t>
            </a:r>
          </a:p>
          <a:p>
            <a:endParaRPr lang="en-US" sz="2000" dirty="0">
              <a:solidFill>
                <a:schemeClr val="bg1"/>
              </a:solidFill>
              <a:latin typeface="Arial MT"/>
              <a:ea typeface="Arial MT"/>
              <a:cs typeface="Arial MT"/>
            </a:endParaRPr>
          </a:p>
          <a:p>
            <a:endParaRPr lang="en-US" sz="2000" dirty="0">
              <a:solidFill>
                <a:schemeClr val="bg1"/>
              </a:solidFill>
              <a:latin typeface="Arial MT"/>
              <a:ea typeface="Arial MT"/>
              <a:cs typeface="Arial MT"/>
            </a:endParaRPr>
          </a:p>
          <a:p>
            <a:r>
              <a:rPr lang="en-US" sz="2000" dirty="0">
                <a:solidFill>
                  <a:schemeClr val="bg1"/>
                </a:solidFill>
                <a:effectLst/>
                <a:latin typeface="Arial MT"/>
                <a:ea typeface="Arial MT"/>
                <a:cs typeface="Arial MT"/>
              </a:rPr>
              <a:t> Every virus has 2 basic elements: acid nucleic and capsid. Based on their structure, viruses are divided into 2 categories: Enveloped virus and Non-enveloped virus. Our application, which contains 6 viruses (HIV, COVID-19, Herpes, Rota, Astro and Adeno virus), will concentrate on what the viruses are constructed from and how they attack host-cells.</a:t>
            </a:r>
            <a:endParaRPr lang="en-US" sz="2000" dirty="0">
              <a:solidFill>
                <a:schemeClr val="bg1"/>
              </a:solidFill>
              <a:latin typeface="+mj-lt"/>
            </a:endParaRPr>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688911" y="192523"/>
            <a:ext cx="5138057" cy="979308"/>
          </a:xfrm>
        </p:spPr>
        <p:txBody>
          <a:bodyPr>
            <a:normAutofit/>
          </a:bodyPr>
          <a:lstStyle/>
          <a:p>
            <a:r>
              <a:rPr lang="en-US" sz="4400" dirty="0"/>
              <a:t>Use-case diagram</a:t>
            </a:r>
          </a:p>
        </p:txBody>
      </p:sp>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pic>
        <p:nvPicPr>
          <p:cNvPr id="15" name="Picture Placeholder 14" descr="Diagram&#10;&#10;Description automatically generated">
            <a:extLst>
              <a:ext uri="{FF2B5EF4-FFF2-40B4-BE49-F238E27FC236}">
                <a16:creationId xmlns:a16="http://schemas.microsoft.com/office/drawing/2014/main" id="{A91ECAAB-37EE-E442-EA62-18DC89AF8E35}"/>
              </a:ext>
            </a:extLst>
          </p:cNvPr>
          <p:cNvPicPr>
            <a:picLocks noGrp="1" noChangeAspect="1"/>
          </p:cNvPicPr>
          <p:nvPr>
            <p:ph type="pic" idx="1"/>
          </p:nvPr>
        </p:nvPicPr>
        <p:blipFill>
          <a:blip r:embed="rId3"/>
          <a:srcRect l="1139" r="1139"/>
          <a:stretch>
            <a:fillRect/>
          </a:stretch>
        </p:blipFill>
        <p:spPr>
          <a:xfrm>
            <a:off x="6096001" y="0"/>
            <a:ext cx="6096000" cy="6858000"/>
          </a:xfrm>
        </p:spPr>
      </p:pic>
      <p:sp>
        <p:nvSpPr>
          <p:cNvPr id="16" name="TextBox 15">
            <a:extLst>
              <a:ext uri="{FF2B5EF4-FFF2-40B4-BE49-F238E27FC236}">
                <a16:creationId xmlns:a16="http://schemas.microsoft.com/office/drawing/2014/main" id="{279C5F2D-90B3-2656-8445-3847838BC47E}"/>
              </a:ext>
            </a:extLst>
          </p:cNvPr>
          <p:cNvSpPr txBox="1"/>
          <p:nvPr/>
        </p:nvSpPr>
        <p:spPr>
          <a:xfrm>
            <a:off x="979715" y="1483567"/>
            <a:ext cx="4861249" cy="4154984"/>
          </a:xfrm>
          <a:prstGeom prst="rect">
            <a:avLst/>
          </a:prstGeom>
          <a:noFill/>
        </p:spPr>
        <p:txBody>
          <a:bodyPr wrap="square" rtlCol="0">
            <a:spAutoFit/>
          </a:bodyPr>
          <a:lstStyle/>
          <a:p>
            <a:pPr marL="285750" indent="-285750">
              <a:buFontTx/>
              <a:buChar char="-"/>
            </a:pPr>
            <a:r>
              <a:rPr lang="en-US" sz="2200" dirty="0">
                <a:solidFill>
                  <a:schemeClr val="bg1"/>
                </a:solidFill>
                <a:latin typeface="Arial MT"/>
              </a:rPr>
              <a:t>C</a:t>
            </a:r>
            <a:r>
              <a:rPr lang="en-US" sz="2200" dirty="0">
                <a:solidFill>
                  <a:schemeClr val="bg1"/>
                </a:solidFill>
                <a:effectLst/>
                <a:latin typeface="Arial MT"/>
                <a:ea typeface="Arial MT"/>
                <a:cs typeface="Arial MT"/>
              </a:rPr>
              <a:t>lick at “Help” button: introducing about this project and instructions for use</a:t>
            </a:r>
          </a:p>
          <a:p>
            <a:pPr marL="285750" indent="-285750">
              <a:buFontTx/>
              <a:buChar char="-"/>
            </a:pPr>
            <a:r>
              <a:rPr lang="en-US" sz="2200" dirty="0">
                <a:solidFill>
                  <a:schemeClr val="bg1"/>
                </a:solidFill>
                <a:latin typeface="Arial MT"/>
                <a:ea typeface="Arial MT"/>
                <a:cs typeface="Arial MT"/>
              </a:rPr>
              <a:t>P</a:t>
            </a:r>
            <a:r>
              <a:rPr lang="en-US" sz="2200" dirty="0">
                <a:solidFill>
                  <a:schemeClr val="bg1"/>
                </a:solidFill>
                <a:effectLst/>
                <a:latin typeface="Arial MT"/>
                <a:ea typeface="Arial MT"/>
                <a:cs typeface="Arial MT"/>
              </a:rPr>
              <a:t>ick up the type of virus:</a:t>
            </a:r>
          </a:p>
          <a:p>
            <a:r>
              <a:rPr lang="en-US" sz="2200" dirty="0">
                <a:solidFill>
                  <a:schemeClr val="bg1"/>
                </a:solidFill>
                <a:effectLst/>
                <a:latin typeface="Arial MT"/>
                <a:ea typeface="Arial MT"/>
                <a:cs typeface="Arial MT"/>
              </a:rPr>
              <a:t>       + “Virus with envelope”: HIV, COVID-19, Herpes. </a:t>
            </a:r>
          </a:p>
          <a:p>
            <a:r>
              <a:rPr lang="en-US" sz="2200" dirty="0">
                <a:solidFill>
                  <a:schemeClr val="bg1"/>
                </a:solidFill>
                <a:latin typeface="Arial MT"/>
                <a:ea typeface="Arial MT"/>
                <a:cs typeface="Arial MT"/>
              </a:rPr>
              <a:t>       + </a:t>
            </a:r>
            <a:r>
              <a:rPr lang="en-US" sz="2200" dirty="0">
                <a:solidFill>
                  <a:schemeClr val="bg1"/>
                </a:solidFill>
                <a:effectLst/>
                <a:latin typeface="Arial MT"/>
                <a:ea typeface="Arial MT"/>
                <a:cs typeface="Arial MT"/>
              </a:rPr>
              <a:t>“Virus without envelope”: Rota, Astro and Adeno virus.</a:t>
            </a:r>
          </a:p>
          <a:p>
            <a:pPr marL="285750" indent="-285750">
              <a:buFontTx/>
              <a:buChar char="˗"/>
            </a:pPr>
            <a:r>
              <a:rPr lang="en-US" sz="2200" dirty="0">
                <a:solidFill>
                  <a:schemeClr val="bg1"/>
                </a:solidFill>
                <a:latin typeface="Arial MT"/>
                <a:ea typeface="Arial MT"/>
                <a:cs typeface="Arial MT"/>
              </a:rPr>
              <a:t>O</a:t>
            </a:r>
            <a:r>
              <a:rPr lang="en-US" sz="2200" dirty="0">
                <a:solidFill>
                  <a:schemeClr val="bg1"/>
                </a:solidFill>
                <a:effectLst/>
                <a:latin typeface="Arial MT"/>
                <a:ea typeface="Arial MT"/>
                <a:cs typeface="Arial MT"/>
              </a:rPr>
              <a:t>bserve the particular </a:t>
            </a:r>
            <a:r>
              <a:rPr lang="en-US" sz="2200" dirty="0" err="1">
                <a:solidFill>
                  <a:schemeClr val="bg1"/>
                </a:solidFill>
                <a:effectLst/>
                <a:latin typeface="Arial MT"/>
                <a:ea typeface="Arial MT"/>
                <a:cs typeface="Arial MT"/>
              </a:rPr>
              <a:t>structrure</a:t>
            </a:r>
            <a:r>
              <a:rPr lang="en-US" sz="2200" dirty="0">
                <a:solidFill>
                  <a:schemeClr val="bg1"/>
                </a:solidFill>
                <a:effectLst/>
                <a:latin typeface="Arial MT"/>
                <a:ea typeface="Arial MT"/>
                <a:cs typeface="Arial MT"/>
              </a:rPr>
              <a:t> of each virus .</a:t>
            </a:r>
          </a:p>
          <a:p>
            <a:pPr marL="285750" indent="-285750">
              <a:buFontTx/>
              <a:buChar char="˗"/>
            </a:pPr>
            <a:r>
              <a:rPr lang="en-US" sz="2200" dirty="0">
                <a:solidFill>
                  <a:schemeClr val="bg1"/>
                </a:solidFill>
                <a:latin typeface="Arial MT"/>
                <a:ea typeface="Arial MT"/>
                <a:cs typeface="Arial MT"/>
              </a:rPr>
              <a:t>V</a:t>
            </a:r>
            <a:r>
              <a:rPr lang="en-US" sz="2200" dirty="0">
                <a:solidFill>
                  <a:schemeClr val="bg1"/>
                </a:solidFill>
                <a:effectLst/>
                <a:latin typeface="Arial MT"/>
                <a:ea typeface="Arial MT"/>
                <a:cs typeface="Arial MT"/>
              </a:rPr>
              <a:t>iew the infecting stages step by step.</a:t>
            </a:r>
            <a:endParaRPr lang="en-US" sz="2200" dirty="0">
              <a:solidFill>
                <a:schemeClr val="bg1"/>
              </a:solidFill>
              <a:latin typeface="Arial MT"/>
            </a:endParaRPr>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 4</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 5</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YOUR TITLE GOES HERE 6</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3" descr="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784325792"/>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50775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YOUR TITLE GOES HERE 7</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1643960295"/>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YOUR TITLE GOES HERE</a:t>
            </a:r>
          </a:p>
          <a:p>
            <a:r>
              <a:rPr lang="en-US" sz="1200" dirty="0">
                <a:latin typeface="+mj-lt"/>
              </a:rPr>
              <a:t>Lorem ipsum dolor sit amet, consectetur adipiscing elit. </a:t>
            </a:r>
            <a:br>
              <a:rPr lang="en-US" sz="1200" dirty="0">
                <a:latin typeface="+mj-lt"/>
              </a:rPr>
            </a:br>
            <a:r>
              <a:rPr lang="en-US" sz="1200" dirty="0">
                <a:latin typeface="+mj-lt"/>
              </a:rPr>
              <a:t>Ut gravida eros erat. Proin a tellus sed risus lobortis sagitti</a:t>
            </a:r>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Add a Footer</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38922287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133</TotalTime>
  <Words>898</Words>
  <Application>Microsoft Office PowerPoint</Application>
  <PresentationFormat>Widescreen</PresentationFormat>
  <Paragraphs>113</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MT</vt:lpstr>
      <vt:lpstr>Calibri</vt:lpstr>
      <vt:lpstr>Gill Sans</vt:lpstr>
      <vt:lpstr>Gill Sans Light</vt:lpstr>
      <vt:lpstr>Office Theme</vt:lpstr>
      <vt:lpstr>OOP &amp; Java lab Demonstration of types of COVID-19 virus and its mechanism </vt:lpstr>
      <vt:lpstr>1. Assignment</vt:lpstr>
      <vt:lpstr>2. Problem Statement</vt:lpstr>
      <vt:lpstr>Use-case diagram</vt:lpstr>
      <vt:lpstr>YOUR TITLE GOES HERE 4</vt:lpstr>
      <vt:lpstr>Title</vt:lpstr>
      <vt:lpstr>YOUR TITLE GOES HERE 6</vt:lpstr>
      <vt:lpstr>YOUR TITLE GOES HERE 7</vt:lpstr>
      <vt:lpstr>Title: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&amp; Java lab Demonstration of types of COVID-19 virus and its mechanism </dc:title>
  <dc:creator>BUI TRAN HAI QUAN 20194821</dc:creator>
  <cp:lastModifiedBy>BUI TRAN HAI QUAN 20194821</cp:lastModifiedBy>
  <cp:revision>2</cp:revision>
  <dcterms:created xsi:type="dcterms:W3CDTF">2022-07-02T03:17:48Z</dcterms:created>
  <dcterms:modified xsi:type="dcterms:W3CDTF">2022-07-02T10:18:30Z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