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439" r:id="rId6"/>
    <p:sldId id="2440" r:id="rId7"/>
    <p:sldId id="260" r:id="rId8"/>
    <p:sldId id="2434" r:id="rId9"/>
    <p:sldId id="258" r:id="rId10"/>
    <p:sldId id="2442" r:id="rId11"/>
    <p:sldId id="2433" r:id="rId12"/>
    <p:sldId id="2438" r:id="rId13"/>
    <p:sldId id="244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48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1" r:id="rId11"/>
    <p:sldLayoutId id="2147483666" r:id="rId12"/>
    <p:sldLayoutId id="2147483670" r:id="rId13"/>
    <p:sldLayoutId id="2147483667" r:id="rId14"/>
    <p:sldLayoutId id="2147483668" r:id="rId15"/>
    <p:sldLayoutId id="2147483665" r:id="rId16"/>
    <p:sldLayoutId id="2147483671" r:id="rId17"/>
    <p:sldLayoutId id="2147483655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5508" y="-436511"/>
            <a:ext cx="12263015" cy="6858000"/>
          </a:xfr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-41785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59210" y="-177282"/>
            <a:ext cx="9492495" cy="5719665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461" y="356317"/>
            <a:ext cx="8738630" cy="2341811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00B0F0"/>
                </a:solidFill>
              </a:rPr>
              <a:t>OOP &amp; Java lab</a:t>
            </a:r>
            <a:br>
              <a:rPr lang="en-US" dirty="0"/>
            </a:br>
            <a:r>
              <a:rPr lang="en-US" sz="3600" spc="-65" dirty="0">
                <a:effectLst/>
                <a:latin typeface="Arial MT"/>
                <a:ea typeface="Arial MT"/>
                <a:cs typeface="Arial MT"/>
              </a:rPr>
              <a:t>Demonstration of types of COVID-19 virus and its mechanism </a:t>
            </a:r>
            <a:endParaRPr lang="en-US" sz="3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690" y="2767237"/>
            <a:ext cx="6609256" cy="2093641"/>
          </a:xfrm>
        </p:spPr>
        <p:txBody>
          <a:bodyPr>
            <a:normAutofit/>
          </a:bodyPr>
          <a:lstStyle/>
          <a:p>
            <a:r>
              <a:rPr lang="en-US" dirty="0"/>
              <a:t>Team 06</a:t>
            </a:r>
          </a:p>
          <a:p>
            <a:r>
              <a:rPr lang="en-US" dirty="0"/>
              <a:t>Bui Tran Hai Quan - 20194821</a:t>
            </a:r>
          </a:p>
          <a:p>
            <a:r>
              <a:rPr lang="en-US" dirty="0"/>
              <a:t>Nguyen Minh Quan - 20194823</a:t>
            </a:r>
          </a:p>
          <a:p>
            <a:r>
              <a:rPr lang="en-US" dirty="0"/>
              <a:t>Tran Quang Thai - 20194836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7003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1984546" y="1302539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779" y="1736175"/>
            <a:ext cx="6609256" cy="1508126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8507" y="2962501"/>
            <a:ext cx="6403714" cy="17684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Link </a:t>
            </a:r>
            <a:r>
              <a:rPr lang="en-US"/>
              <a:t>video: 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://drive.google.com/file/d/1MoCF9JB-14fV6zoEqFWExfYZVU5Y6Mvk/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view?usp</a:t>
            </a:r>
            <a:r>
              <a:rPr lang="en-US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4229" y="0"/>
            <a:ext cx="9927771" cy="6858000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-53081"/>
            <a:ext cx="6096000" cy="1881882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81" y="-277646"/>
            <a:ext cx="4490331" cy="2384466"/>
          </a:xfrm>
        </p:spPr>
        <p:txBody>
          <a:bodyPr/>
          <a:lstStyle/>
          <a:p>
            <a:r>
              <a:rPr lang="en-US" dirty="0"/>
              <a:t>1. Assignment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AD348FA-4510-AD74-2E1F-DC394AC6A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21612"/>
              </p:ext>
            </p:extLst>
          </p:nvPr>
        </p:nvGraphicFramePr>
        <p:xfrm>
          <a:off x="1995855" y="1914346"/>
          <a:ext cx="10196145" cy="4736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5568">
                  <a:extLst>
                    <a:ext uri="{9D8B030D-6E8A-4147-A177-3AD203B41FA5}">
                      <a16:colId xmlns:a16="http://schemas.microsoft.com/office/drawing/2014/main" val="2218537582"/>
                    </a:ext>
                  </a:extLst>
                </a:gridCol>
                <a:gridCol w="3561862">
                  <a:extLst>
                    <a:ext uri="{9D8B030D-6E8A-4147-A177-3AD203B41FA5}">
                      <a16:colId xmlns:a16="http://schemas.microsoft.com/office/drawing/2014/main" val="2523864457"/>
                    </a:ext>
                  </a:extLst>
                </a:gridCol>
                <a:gridCol w="3398715">
                  <a:extLst>
                    <a:ext uri="{9D8B030D-6E8A-4147-A177-3AD203B41FA5}">
                      <a16:colId xmlns:a16="http://schemas.microsoft.com/office/drawing/2014/main" val="1568756306"/>
                    </a:ext>
                  </a:extLst>
                </a:gridCol>
              </a:tblGrid>
              <a:tr h="112973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 Tran Hai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Nguyen Minh Quan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Tran Quang Thai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51984"/>
                  </a:ext>
                </a:extLst>
              </a:tr>
              <a:tr h="360678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Search information of Virus about: structure, infecting stages, symptoms, infecting method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HIV, COVID-19, Herpes, Rota, Astro, Adeno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Main Screen and Help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Virus class: General virus, Enveloped and Non-enveloped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Attributes of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The Element of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Virus Structure Screen: HIV, COVID-19, Herpes, Rota, Astro, Adeno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Refactor Structure of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Infecting screen: Virus with/without envelope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Other element, make relationship composition and aggregation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Design Polymorphism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/>
                        <a:t>Merging all features to finish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5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1016" y="-24572"/>
            <a:ext cx="12263015" cy="685800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-71015" y="-24572"/>
            <a:ext cx="11460559" cy="602279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63" y="450838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Problem Statement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2891899" y="2606476"/>
            <a:ext cx="8314166" cy="40238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61495-EDC1-0F91-F985-3F44064668F8}"/>
              </a:ext>
            </a:extLst>
          </p:cNvPr>
          <p:cNvSpPr txBox="1"/>
          <p:nvPr/>
        </p:nvSpPr>
        <p:spPr>
          <a:xfrm>
            <a:off x="2548695" y="1972435"/>
            <a:ext cx="8590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As we all know, COVID-19 pandemic has been affected deeply to our lives all over the world: fallen-down economy, millions of people has died,… Thus, there is a necessary requirement of understanding the different types of the virus, as well as the way they infect to have the basic knowledge to prevent them.</a:t>
            </a: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endParaRPr lang="en-US" sz="2000" dirty="0">
              <a:solidFill>
                <a:schemeClr val="bg1"/>
              </a:solidFill>
              <a:latin typeface="Arial MT"/>
              <a:ea typeface="Arial MT"/>
              <a:cs typeface="Arial MT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Every virus has 2 basic elements: acid nucleic and capsid. Based on their structure, viruses are divided into 2 categories: Enveloped virus and Non-enveloped virus. Our application, which contains 6 viruses (HIV, COVID-19, Herpes, Rota, Astro and Adeno virus), will concentrate on what the viruses are constructed from and how they attack host-cells.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EC3CEB-1B82-F02D-B1AA-18E4587C0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523" y="192523"/>
            <a:ext cx="11729298" cy="6621027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1" y="192523"/>
            <a:ext cx="5138057" cy="979308"/>
          </a:xfrm>
        </p:spPr>
        <p:txBody>
          <a:bodyPr>
            <a:normAutofit/>
          </a:bodyPr>
          <a:lstStyle/>
          <a:p>
            <a:r>
              <a:rPr lang="en-US" sz="4400" dirty="0"/>
              <a:t>Use-case diagram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Placeholder 14" descr="Diagram&#10;&#10;Description automatically generated">
            <a:extLst>
              <a:ext uri="{FF2B5EF4-FFF2-40B4-BE49-F238E27FC236}">
                <a16:creationId xmlns:a16="http://schemas.microsoft.com/office/drawing/2014/main" id="{A91ECAAB-37EE-E442-EA62-18DC89AF8E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39" r="1139"/>
          <a:stretch>
            <a:fillRect/>
          </a:stretch>
        </p:blipFill>
        <p:spPr>
          <a:xfrm>
            <a:off x="6096001" y="0"/>
            <a:ext cx="6096000" cy="68580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9C5F2D-90B3-2656-8445-3847838BC47E}"/>
              </a:ext>
            </a:extLst>
          </p:cNvPr>
          <p:cNvSpPr txBox="1"/>
          <p:nvPr/>
        </p:nvSpPr>
        <p:spPr>
          <a:xfrm>
            <a:off x="979715" y="1483567"/>
            <a:ext cx="48612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</a:rPr>
              <a:t>C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lick at “Help” button: introducing about this project and instructions for use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P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ick up the type of virus: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      + “Virus with envelope”: HIV, COVID-19, Herpes. </a:t>
            </a:r>
          </a:p>
          <a:p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       + 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“Virus without envelope”: Rota, Astro and Adeno virus.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O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bserve the particular </a:t>
            </a:r>
            <a:r>
              <a:rPr lang="en-US" sz="2200" dirty="0" err="1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structrure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 of each virus .</a:t>
            </a:r>
          </a:p>
          <a:p>
            <a:pPr marL="285750" indent="-285750">
              <a:buFontTx/>
              <a:buChar char="˗"/>
            </a:pPr>
            <a:r>
              <a:rPr lang="en-US" sz="2200" dirty="0">
                <a:solidFill>
                  <a:schemeClr val="bg1"/>
                </a:solidFill>
                <a:latin typeface="Arial MT"/>
                <a:ea typeface="Arial MT"/>
                <a:cs typeface="Arial MT"/>
              </a:rPr>
              <a:t>V</a:t>
            </a:r>
            <a:r>
              <a:rPr lang="en-US" sz="2200" dirty="0">
                <a:solidFill>
                  <a:schemeClr val="bg1"/>
                </a:solidFill>
                <a:effectLst/>
                <a:latin typeface="Arial MT"/>
                <a:ea typeface="Arial MT"/>
                <a:cs typeface="Arial MT"/>
              </a:rPr>
              <a:t>iew the infecting stages step by step.</a:t>
            </a:r>
            <a:endParaRPr lang="en-US" sz="2200" dirty="0">
              <a:solidFill>
                <a:schemeClr val="bg1"/>
              </a:solidFill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7817E1-48A9-BBAF-F66C-CC0C2E8B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5885" y="0"/>
            <a:ext cx="11596114" cy="685799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466020"/>
            <a:ext cx="6117771" cy="573989"/>
          </a:xfrm>
        </p:spPr>
        <p:txBody>
          <a:bodyPr/>
          <a:lstStyle/>
          <a:p>
            <a:r>
              <a:rPr lang="en-US" sz="3400" dirty="0"/>
              <a:t>General class diagram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6FBDF-A57D-6BF4-E438-6C10E1AB4386}"/>
              </a:ext>
            </a:extLst>
          </p:cNvPr>
          <p:cNvSpPr txBox="1"/>
          <p:nvPr/>
        </p:nvSpPr>
        <p:spPr>
          <a:xfrm>
            <a:off x="7249886" y="1156996"/>
            <a:ext cx="4702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MVC</a:t>
            </a:r>
            <a:r>
              <a:rPr lang="en-US" sz="2400" dirty="0">
                <a:solidFill>
                  <a:schemeClr val="bg1"/>
                </a:solidFill>
              </a:rPr>
              <a:t>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Package Controller/Screen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Virus package: Element, </a:t>
            </a:r>
            <a:r>
              <a:rPr lang="en-US" sz="2400" dirty="0" err="1">
                <a:solidFill>
                  <a:schemeClr val="bg1"/>
                </a:solidFill>
              </a:rPr>
              <a:t>VirusWithEnvelope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VirusWithoutEnvelope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Enveloped virus: HIV, COVID-19, Herpes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Non-enveloped virus: Rota, Astro, Adeno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Element: Essential Biological components of each virus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D571D-35A2-13F3-9FD4-90935B5E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9847"/>
            <a:ext cx="7249885" cy="6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58DC74-CB03-F41E-7023-B5EF787B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73329227-D185-58B7-B9E7-51658893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1099002"/>
            <a:ext cx="4226024" cy="573989"/>
          </a:xfrm>
        </p:spPr>
        <p:txBody>
          <a:bodyPr/>
          <a:lstStyle/>
          <a:p>
            <a:r>
              <a:rPr lang="en-US" dirty="0"/>
              <a:t>Detail screen package</a:t>
            </a:r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6C4AA2-CF16-8AAA-3D46-C50915311D09}"/>
              </a:ext>
            </a:extLst>
          </p:cNvPr>
          <p:cNvSpPr txBox="1"/>
          <p:nvPr/>
        </p:nvSpPr>
        <p:spPr>
          <a:xfrm>
            <a:off x="212321" y="2035434"/>
            <a:ext cx="4705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Main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Help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Structure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Infecting Screen and </a:t>
            </a:r>
            <a:r>
              <a:rPr lang="en-US" sz="2800" dirty="0" err="1">
                <a:solidFill>
                  <a:schemeClr val="bg1"/>
                </a:solidFill>
              </a:rPr>
              <a:t>InfectingDetailScreen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52135B-AC4E-DC7A-EFB7-AD4C20C9C68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7CE55-B5C5-8E8B-B4F3-C76A3627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191" y="-37151"/>
            <a:ext cx="7366809" cy="68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47B21E-FAF8-74C0-56D0-50BC77418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189038"/>
          </a:xfrm>
        </p:spPr>
        <p:txBody>
          <a:bodyPr anchor="ctr">
            <a:normAutofit/>
          </a:bodyPr>
          <a:lstStyle/>
          <a:p>
            <a:r>
              <a:rPr lang="en-US" dirty="0"/>
              <a:t>Controller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8E304-F949-64F5-8507-1F18BA27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47288"/>
            <a:ext cx="12192000" cy="60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544CB-5CBD-F3F5-A576-674C2C46E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894" y="24572"/>
            <a:ext cx="12360894" cy="851728"/>
          </a:xfrm>
        </p:spPr>
        <p:txBody>
          <a:bodyPr>
            <a:normAutofit fontScale="90000"/>
          </a:bodyPr>
          <a:lstStyle/>
          <a:p>
            <a:r>
              <a:rPr lang="en-US" dirty="0"/>
              <a:t>Enveloped Virus/ Non-enveloped virus/ Element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BE6A1CF2-94D2-4CE9-1A96-9A583C50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54"/>
            <a:ext cx="4254759" cy="5634139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4D7569F-DC07-1C0C-7E77-075DAE24B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685" y="890236"/>
            <a:ext cx="7788315" cy="5281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5B329-BB7B-E763-E75E-A95C65740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164" y="823954"/>
            <a:ext cx="7851836" cy="5644518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9641D32A-A693-4B33-9F78-9572C819D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165" y="823953"/>
            <a:ext cx="7851836" cy="56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/>
          <a:lstStyle/>
          <a:p>
            <a:r>
              <a:rPr lang="en-US" dirty="0"/>
              <a:t>Title:</a:t>
            </a:r>
          </a:p>
        </p:txBody>
      </p:sp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4679" y="242207"/>
            <a:ext cx="11181141" cy="6066255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1302369" y="4065464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en-US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4D69F-2D50-41C3-4BD5-C3B02F418B98}"/>
              </a:ext>
            </a:extLst>
          </p:cNvPr>
          <p:cNvSpPr txBox="1"/>
          <p:nvPr/>
        </p:nvSpPr>
        <p:spPr>
          <a:xfrm>
            <a:off x="6957255" y="475588"/>
            <a:ext cx="4942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Virus class has aggregation relationship with Capsid class and Acid Nucleic because all viruses must have this 2 element but when the virus attack host-cell, virus took away capsid and re-</a:t>
            </a:r>
            <a:r>
              <a:rPr lang="en-US" sz="2000" dirty="0" err="1">
                <a:solidFill>
                  <a:schemeClr val="bg1"/>
                </a:solidFill>
              </a:rPr>
              <a:t>contruct</a:t>
            </a:r>
            <a:r>
              <a:rPr lang="en-US" sz="2000" dirty="0">
                <a:solidFill>
                  <a:schemeClr val="bg1"/>
                </a:solidFill>
              </a:rPr>
              <a:t> the Acid, which means they are Has-a relation and independent.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VirusEnvelope</a:t>
            </a:r>
            <a:r>
              <a:rPr lang="en-US" sz="2000" dirty="0">
                <a:solidFill>
                  <a:schemeClr val="bg1"/>
                </a:solidFill>
              </a:rPr>
              <a:t> has composition relationship with Envelope class because envelope is compulsory for us to discriminate between Enveloped virus and Non-enveloped virus. Enveloped virus can’t live without their “shell”.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27B91-2BFF-7C96-BAA2-12F767C9CF80}"/>
              </a:ext>
            </a:extLst>
          </p:cNvPr>
          <p:cNvSpPr txBox="1"/>
          <p:nvPr/>
        </p:nvSpPr>
        <p:spPr>
          <a:xfrm>
            <a:off x="989045" y="461981"/>
            <a:ext cx="59682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Inheritance: Enveloped Virus, Non-enveloped virus inherit Virus class; HIV, COVID-19, Herpes inherit Enveloped Virus; Rota, Astro, Adeno inherit Non-Enveloped Virus …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Encapsulation: method getters, setters in each virus class: </a:t>
            </a:r>
            <a:r>
              <a:rPr lang="en-US" sz="2000" dirty="0" err="1">
                <a:solidFill>
                  <a:schemeClr val="bg1"/>
                </a:solidFill>
              </a:rPr>
              <a:t>getTegument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r>
              <a:rPr lang="en-US" sz="2000" dirty="0" err="1">
                <a:solidFill>
                  <a:schemeClr val="bg1"/>
                </a:solidFill>
              </a:rPr>
              <a:t>getmProtein</a:t>
            </a:r>
            <a:r>
              <a:rPr lang="en-US" sz="2000" dirty="0">
                <a:solidFill>
                  <a:schemeClr val="bg1"/>
                </a:solidFill>
              </a:rPr>
              <a:t>(); </a:t>
            </a:r>
            <a:r>
              <a:rPr lang="en-US" sz="2000" dirty="0" err="1">
                <a:solidFill>
                  <a:schemeClr val="bg1"/>
                </a:solidFill>
              </a:rPr>
              <a:t>getFiber</a:t>
            </a:r>
            <a:r>
              <a:rPr lang="en-US" sz="2000" dirty="0">
                <a:solidFill>
                  <a:schemeClr val="bg1"/>
                </a:solidFill>
              </a:rPr>
              <a:t>();…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Abstraction: abstracted class Element: describe biological components of a virus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Polymorphism: </a:t>
            </a:r>
            <a:r>
              <a:rPr lang="en-US" sz="2000" dirty="0" err="1">
                <a:solidFill>
                  <a:schemeClr val="bg1"/>
                </a:solidFill>
              </a:rPr>
              <a:t>getDetail</a:t>
            </a:r>
            <a:r>
              <a:rPr lang="en-US" sz="2000" dirty="0">
                <a:solidFill>
                  <a:schemeClr val="bg1"/>
                </a:solidFill>
              </a:rPr>
              <a:t>() method; </a:t>
            </a:r>
            <a:r>
              <a:rPr lang="en-US" sz="2000" dirty="0" err="1">
                <a:solidFill>
                  <a:schemeClr val="bg1"/>
                </a:solidFill>
              </a:rPr>
              <a:t>Downcasting</a:t>
            </a:r>
            <a:r>
              <a:rPr lang="en-US" sz="2000" dirty="0">
                <a:solidFill>
                  <a:schemeClr val="bg1"/>
                </a:solidFill>
              </a:rPr>
              <a:t> from Virus class to </a:t>
            </a:r>
            <a:r>
              <a:rPr lang="en-US" sz="2000" dirty="0" err="1">
                <a:solidFill>
                  <a:schemeClr val="bg1"/>
                </a:solidFill>
              </a:rPr>
              <a:t>VirusWithEnvelope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337</TotalTime>
  <Words>576</Words>
  <Application>Microsoft Office PowerPoint</Application>
  <PresentationFormat>Widescreen</PresentationFormat>
  <Paragraphs>66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MT</vt:lpstr>
      <vt:lpstr>Calibri</vt:lpstr>
      <vt:lpstr>Consolas</vt:lpstr>
      <vt:lpstr>Office Theme</vt:lpstr>
      <vt:lpstr>OOP &amp; Java lab Demonstration of types of COVID-19 virus and its mechanism </vt:lpstr>
      <vt:lpstr>1. Assignment</vt:lpstr>
      <vt:lpstr>2. Problem Statement</vt:lpstr>
      <vt:lpstr>Use-case diagram</vt:lpstr>
      <vt:lpstr>General class diagram</vt:lpstr>
      <vt:lpstr>Detail screen package</vt:lpstr>
      <vt:lpstr>Controller package</vt:lpstr>
      <vt:lpstr>Enveloped Virus/ Non-enveloped virus/ Element</vt:lpstr>
      <vt:lpstr>Title: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&amp; Java lab Demonstration of types of COVID-19 virus and its mechanism </dc:title>
  <dc:creator>BUI TRAN HAI QUAN 20194821</dc:creator>
  <cp:lastModifiedBy>TRAN QUANG THAI 20194836</cp:lastModifiedBy>
  <cp:revision>23</cp:revision>
  <dcterms:created xsi:type="dcterms:W3CDTF">2022-07-02T03:17:48Z</dcterms:created>
  <dcterms:modified xsi:type="dcterms:W3CDTF">2022-07-05T13:39:01Z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