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02" r:id="rId3"/>
    <p:sldId id="259" r:id="rId4"/>
    <p:sldId id="288" r:id="rId5"/>
    <p:sldId id="291" r:id="rId6"/>
    <p:sldId id="290" r:id="rId7"/>
    <p:sldId id="292" r:id="rId8"/>
    <p:sldId id="293" r:id="rId9"/>
    <p:sldId id="262" r:id="rId10"/>
    <p:sldId id="304" r:id="rId11"/>
    <p:sldId id="305" r:id="rId12"/>
    <p:sldId id="263" r:id="rId13"/>
    <p:sldId id="303" r:id="rId14"/>
    <p:sldId id="306" r:id="rId15"/>
    <p:sldId id="264" r:id="rId16"/>
    <p:sldId id="298" r:id="rId17"/>
    <p:sldId id="299" r:id="rId18"/>
    <p:sldId id="271" r:id="rId19"/>
  </p:sldIdLst>
  <p:sldSz cx="9144000" cy="5143500" type="screen16x9"/>
  <p:notesSz cx="6858000" cy="9144000"/>
  <p:embeddedFontLst>
    <p:embeddedFont>
      <p:font typeface="Nixie One" panose="020B0604020202020204" charset="0"/>
      <p:regular r:id="rId21"/>
    </p:embeddedFont>
    <p:embeddedFont>
      <p:font typeface="Muli" panose="020B0604020202020204" charset="-93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759C52E7-B175-47A4-969F-0F38A252B419}">
          <p14:sldIdLst>
            <p14:sldId id="256"/>
            <p14:sldId id="302"/>
            <p14:sldId id="259"/>
            <p14:sldId id="288"/>
            <p14:sldId id="291"/>
            <p14:sldId id="290"/>
            <p14:sldId id="292"/>
            <p14:sldId id="293"/>
            <p14:sldId id="262"/>
          </p14:sldIdLst>
        </p14:section>
        <p14:section name="Mục Chưa có tên" id="{1CE0D789-B651-40E0-B5C4-7C22A6FDF3B2}">
          <p14:sldIdLst>
            <p14:sldId id="304"/>
            <p14:sldId id="305"/>
            <p14:sldId id="263"/>
            <p14:sldId id="303"/>
            <p14:sldId id="306"/>
            <p14:sldId id="264"/>
            <p14:sldId id="298"/>
            <p14:sldId id="29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42BB0-AB06-404C-97D6-D609EA5F5FA7}">
  <a:tblStyle styleId="{75842BB0-AB06-404C-97D6-D609EA5F5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732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35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8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38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10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1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4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43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63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79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80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96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 về đề tài TypeScript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="" xmlns:a16="http://schemas.microsoft.com/office/drawing/2014/main" id="{F5FB0986-8F69-42F9-B81D-970304FE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536" y="231478"/>
            <a:ext cx="4944300" cy="645300"/>
          </a:xfrm>
        </p:spPr>
        <p:txBody>
          <a:bodyPr/>
          <a:lstStyle/>
          <a:p>
            <a:r>
              <a:rPr lang="vi-VN" b="1" dirty="0" err="1">
                <a:latin typeface="+mj-lt"/>
              </a:rPr>
              <a:t>Cài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Đặt</a:t>
            </a:r>
            <a:endParaRPr lang="vi-VN" b="1" dirty="0">
              <a:latin typeface="+mj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="" xmlns:a16="http://schemas.microsoft.com/office/drawing/2014/main" id="{3F8DAD03-2141-46BC-A27E-A988921A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074" y="911850"/>
            <a:ext cx="6311370" cy="910324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Cài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đặt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: </a:t>
            </a:r>
            <a:r>
              <a:rPr lang="vi-VN" dirty="0" err="1">
                <a:latin typeface="+mj-lt"/>
              </a:rPr>
              <a:t>npm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install</a:t>
            </a:r>
            <a:r>
              <a:rPr lang="vi-VN" dirty="0">
                <a:latin typeface="+mj-lt"/>
              </a:rPr>
              <a:t> –g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.</a:t>
            </a:r>
          </a:p>
          <a:p>
            <a:r>
              <a:rPr lang="vi-VN" dirty="0">
                <a:latin typeface="+mj-lt"/>
              </a:rPr>
              <a:t>Câu </a:t>
            </a:r>
            <a:r>
              <a:rPr lang="vi-VN" dirty="0" err="1">
                <a:latin typeface="+mj-lt"/>
              </a:rPr>
              <a:t>lệnh</a:t>
            </a:r>
            <a:r>
              <a:rPr lang="vi-VN" dirty="0">
                <a:latin typeface="+mj-lt"/>
              </a:rPr>
              <a:t> biên </a:t>
            </a:r>
            <a:r>
              <a:rPr lang="vi-VN" dirty="0" err="1">
                <a:latin typeface="+mj-lt"/>
              </a:rPr>
              <a:t>dịch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từ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 sang </a:t>
            </a:r>
            <a:r>
              <a:rPr lang="vi-VN" dirty="0" err="1">
                <a:latin typeface="+mj-lt"/>
              </a:rPr>
              <a:t>javasript</a:t>
            </a:r>
            <a:r>
              <a:rPr lang="vi-VN" dirty="0">
                <a:latin typeface="+mj-lt"/>
              </a:rPr>
              <a:t>: </a:t>
            </a:r>
            <a:r>
              <a:rPr lang="vi-VN" dirty="0" err="1">
                <a:latin typeface="+mj-lt"/>
              </a:rPr>
              <a:t>tsc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tên_file</a:t>
            </a:r>
            <a:r>
              <a:rPr lang="vi-VN" dirty="0">
                <a:latin typeface="+mj-lt"/>
              </a:rPr>
              <a:t> –</a:t>
            </a:r>
            <a:r>
              <a:rPr lang="vi-VN" dirty="0" err="1">
                <a:latin typeface="+mj-lt"/>
              </a:rPr>
              <a:t>watch</a:t>
            </a:r>
            <a:r>
              <a:rPr lang="vi-VN" dirty="0">
                <a:latin typeface="+mj-lt"/>
              </a:rPr>
              <a:t>.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="" xmlns:a16="http://schemas.microsoft.com/office/drawing/2014/main" id="{814F305F-04BB-45BC-AC81-2C1D79DF8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Hình ảnh 6">
            <a:extLst>
              <a:ext uri="{FF2B5EF4-FFF2-40B4-BE49-F238E27FC236}">
                <a16:creationId xmlns="" xmlns:a16="http://schemas.microsoft.com/office/drawing/2014/main" id="{59803942-CA25-4EED-AA27-47D03055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74" y="1822174"/>
            <a:ext cx="5742333" cy="1268482"/>
          </a:xfrm>
          <a:prstGeom prst="rect">
            <a:avLst/>
          </a:prstGeom>
        </p:spPr>
      </p:pic>
      <p:sp>
        <p:nvSpPr>
          <p:cNvPr id="8" name="Chỗ dành sẵn cho Văn bản 3">
            <a:extLst>
              <a:ext uri="{FF2B5EF4-FFF2-40B4-BE49-F238E27FC236}">
                <a16:creationId xmlns="" xmlns:a16="http://schemas.microsoft.com/office/drawing/2014/main" id="{68303DD3-8CC8-41FD-A063-D6B2F90245BF}"/>
              </a:ext>
            </a:extLst>
          </p:cNvPr>
          <p:cNvSpPr txBox="1">
            <a:spLocks/>
          </p:cNvSpPr>
          <p:nvPr/>
        </p:nvSpPr>
        <p:spPr>
          <a:xfrm>
            <a:off x="1416315" y="3094765"/>
            <a:ext cx="6311370" cy="45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vi-VN" dirty="0">
                <a:latin typeface="+mj-lt"/>
              </a:rPr>
              <a:t>Sau khi </a:t>
            </a:r>
            <a:r>
              <a:rPr lang="vi-VN" dirty="0" err="1">
                <a:latin typeface="+mj-lt"/>
              </a:rPr>
              <a:t>chạy</a:t>
            </a:r>
            <a:r>
              <a:rPr lang="vi-VN" dirty="0">
                <a:latin typeface="+mj-lt"/>
              </a:rPr>
              <a:t> lên bên </a:t>
            </a:r>
            <a:r>
              <a:rPr lang="vi-VN" dirty="0" err="1">
                <a:latin typeface="+mj-lt"/>
              </a:rPr>
              <a:t>dịch</a:t>
            </a:r>
            <a:r>
              <a:rPr lang="vi-VN" dirty="0">
                <a:latin typeface="+mj-lt"/>
              </a:rPr>
              <a:t> ta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file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: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="" xmlns:a16="http://schemas.microsoft.com/office/drawing/2014/main" id="{0FFCEBCF-3E9F-4B5B-B294-93306FD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74" y="3547889"/>
            <a:ext cx="574233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805E64DB-B7B1-4B2C-911D-021258F8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523462"/>
            <a:ext cx="6775197" cy="1431234"/>
          </a:xfrm>
        </p:spPr>
        <p:txBody>
          <a:bodyPr/>
          <a:lstStyle/>
          <a:p>
            <a:r>
              <a:rPr lang="vi-VN" b="1" dirty="0" err="1">
                <a:latin typeface="+mj-lt"/>
              </a:rPr>
              <a:t>Kiểu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dữ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liệu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và</a:t>
            </a:r>
            <a:r>
              <a:rPr lang="vi-VN" b="1" dirty="0">
                <a:latin typeface="+mj-lt"/>
              </a:rPr>
              <a:t> khai </a:t>
            </a:r>
            <a:r>
              <a:rPr lang="vi-VN" b="1" dirty="0" err="1">
                <a:latin typeface="+mj-lt"/>
              </a:rPr>
              <a:t>báo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biến</a:t>
            </a:r>
            <a:r>
              <a:rPr lang="vi-VN" b="1" dirty="0">
                <a:latin typeface="+mj-lt"/>
              </a:rPr>
              <a:t/>
            </a:r>
            <a:br>
              <a:rPr lang="vi-VN" b="1" dirty="0">
                <a:latin typeface="+mj-lt"/>
              </a:rPr>
            </a:br>
            <a:endParaRPr lang="vi-VN" dirty="0">
              <a:latin typeface="+mj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="" xmlns:a16="http://schemas.microsoft.com/office/drawing/2014/main" id="{07E5A8DF-DDBB-448B-9FC6-1C899EE9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05" y="1366723"/>
            <a:ext cx="5936390" cy="1450377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FC2B3346-2381-428A-BAAA-2C2A7ACC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124" y="3042387"/>
            <a:ext cx="5416849" cy="16599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Về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mặt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cú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pháp</a:t>
            </a:r>
            <a:r>
              <a:rPr lang="vi-VN" dirty="0">
                <a:latin typeface="+mj-lt"/>
              </a:rPr>
              <a:t> khai </a:t>
            </a:r>
            <a:r>
              <a:rPr lang="vi-VN" dirty="0" err="1">
                <a:latin typeface="+mj-lt"/>
              </a:rPr>
              <a:t>báo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biến</a:t>
            </a:r>
            <a:r>
              <a:rPr lang="vi-VN" dirty="0">
                <a:latin typeface="+mj-lt"/>
              </a:rPr>
              <a:t> trong </a:t>
            </a:r>
            <a:r>
              <a:rPr lang="vi-VN" b="1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 hơi </a:t>
            </a:r>
            <a:r>
              <a:rPr lang="vi-VN" dirty="0" err="1">
                <a:latin typeface="+mj-lt"/>
              </a:rPr>
              <a:t>khác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chút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khi khai </a:t>
            </a:r>
            <a:r>
              <a:rPr lang="vi-VN" dirty="0" err="1">
                <a:latin typeface="+mj-lt"/>
              </a:rPr>
              <a:t>báo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ta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khai </a:t>
            </a:r>
            <a:r>
              <a:rPr lang="vi-VN" dirty="0" err="1">
                <a:latin typeface="+mj-lt"/>
              </a:rPr>
              <a:t>báo</a:t>
            </a:r>
            <a:r>
              <a:rPr lang="vi-VN" dirty="0">
                <a:latin typeface="+mj-lt"/>
              </a:rPr>
              <a:t> thêm cho </a:t>
            </a:r>
            <a:r>
              <a:rPr lang="vi-VN" dirty="0" err="1">
                <a:latin typeface="+mj-lt"/>
              </a:rPr>
              <a:t>nó</a:t>
            </a:r>
            <a:r>
              <a:rPr lang="vi-VN" dirty="0">
                <a:latin typeface="+mj-lt"/>
              </a:rPr>
              <a:t> xem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thuộc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kiểu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nào</a:t>
            </a:r>
            <a:r>
              <a:rPr lang="vi-VN" dirty="0">
                <a:latin typeface="+mj-lt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EE3ED5EA-CBC7-4CB8-B8BE-299D60B37E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="" xmlns:a16="http://schemas.microsoft.com/office/drawing/2014/main" id="{80B4F054-886B-421D-91FD-D0BB5F8C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50" y="3705518"/>
            <a:ext cx="2581275" cy="1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514578" y="158591"/>
            <a:ext cx="546948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b="1" dirty="0" err="1">
                <a:latin typeface="+mj-lt"/>
              </a:rPr>
              <a:t>Biến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var</a:t>
            </a:r>
            <a:r>
              <a:rPr lang="vi-VN" b="1" dirty="0">
                <a:latin typeface="+mj-lt"/>
              </a:rPr>
              <a:t> - </a:t>
            </a:r>
            <a:r>
              <a:rPr lang="vi-VN" b="1" dirty="0" err="1">
                <a:latin typeface="+mj-lt"/>
              </a:rPr>
              <a:t>Biến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let</a:t>
            </a:r>
            <a:endParaRPr lang="vi-VN" b="1" dirty="0">
              <a:latin typeface="+mj-lt"/>
            </a:endParaRPr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1938108" y="723564"/>
            <a:ext cx="7073370" cy="82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dirty="0" err="1">
                <a:latin typeface="+mj-lt"/>
              </a:rPr>
              <a:t>Cũng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giống</a:t>
            </a:r>
            <a:r>
              <a:rPr lang="vi-VN" dirty="0">
                <a:latin typeface="+mj-lt"/>
              </a:rPr>
              <a:t> so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cũng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var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khai </a:t>
            </a:r>
            <a:r>
              <a:rPr lang="vi-VN" dirty="0" err="1">
                <a:latin typeface="+mj-lt"/>
              </a:rPr>
              <a:t>báo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biến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thế</a:t>
            </a:r>
            <a:r>
              <a:rPr lang="vi-VN" dirty="0">
                <a:latin typeface="+mj-lt"/>
              </a:rPr>
              <a:t> nhưng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thêm </a:t>
            </a:r>
            <a:r>
              <a:rPr lang="vi-VN" dirty="0" err="1">
                <a:latin typeface="+mj-lt"/>
              </a:rPr>
              <a:t>let</a:t>
            </a:r>
            <a:r>
              <a:rPr lang="vi-VN" dirty="0">
                <a:latin typeface="+mj-lt"/>
              </a:rPr>
              <a:t> ở đây </a:t>
            </a:r>
            <a:r>
              <a:rPr lang="vi-VN" dirty="0" err="1">
                <a:latin typeface="+mj-lt"/>
              </a:rPr>
              <a:t>nữa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vậy</a:t>
            </a:r>
            <a:r>
              <a:rPr lang="vi-VN" dirty="0">
                <a:latin typeface="+mj-lt"/>
              </a:rPr>
              <a:t>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thế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nào</a:t>
            </a:r>
            <a:r>
              <a:rPr lang="vi-VN" dirty="0">
                <a:latin typeface="+mj-lt"/>
              </a:rPr>
              <a:t>?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dễ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dàng</a:t>
            </a:r>
            <a:r>
              <a:rPr lang="vi-VN" dirty="0">
                <a:latin typeface="+mj-lt"/>
              </a:rPr>
              <a:t> phân </a:t>
            </a:r>
            <a:r>
              <a:rPr lang="vi-VN" dirty="0" err="1">
                <a:latin typeface="+mj-lt"/>
              </a:rPr>
              <a:t>biệt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sự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khác</a:t>
            </a:r>
            <a:r>
              <a:rPr lang="vi-VN" dirty="0">
                <a:latin typeface="+mj-lt"/>
              </a:rPr>
              <a:t> nhau </a:t>
            </a:r>
            <a:r>
              <a:rPr lang="vi-VN" dirty="0" err="1">
                <a:latin typeface="+mj-lt"/>
              </a:rPr>
              <a:t>giữa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var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let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cùng</a:t>
            </a:r>
            <a:r>
              <a:rPr lang="vi-VN" dirty="0">
                <a:latin typeface="+mj-lt"/>
              </a:rPr>
              <a:t> xem </a:t>
            </a:r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sau:</a:t>
            </a:r>
            <a:endParaRPr sz="1800" dirty="0">
              <a:latin typeface="+mj-lt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Hình ảnh 1">
            <a:extLst>
              <a:ext uri="{FF2B5EF4-FFF2-40B4-BE49-F238E27FC236}">
                <a16:creationId xmlns="" xmlns:a16="http://schemas.microsoft.com/office/drawing/2014/main" id="{4E1D9E30-DB6E-491A-B8A6-580296B1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08" y="1663147"/>
            <a:ext cx="4568709" cy="2279375"/>
          </a:xfrm>
          <a:prstGeom prst="rect">
            <a:avLst/>
          </a:prstGeom>
        </p:spPr>
      </p:pic>
      <p:sp>
        <p:nvSpPr>
          <p:cNvPr id="3" name="Hình chữ nhật 2">
            <a:extLst>
              <a:ext uri="{FF2B5EF4-FFF2-40B4-BE49-F238E27FC236}">
                <a16:creationId xmlns="" xmlns:a16="http://schemas.microsoft.com/office/drawing/2014/main" id="{025B32E0-3FA0-4AB8-A5CC-4A6B8E07A0D5}"/>
              </a:ext>
            </a:extLst>
          </p:cNvPr>
          <p:cNvSpPr/>
          <p:nvPr/>
        </p:nvSpPr>
        <p:spPr>
          <a:xfrm>
            <a:off x="1431235" y="4046861"/>
            <a:ext cx="6109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+mj-lt"/>
              </a:rPr>
              <a:t>Ta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thấy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biến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let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tạo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ra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chỉ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dùng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block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bao quanh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Còn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biến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thì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sử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rộng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hơn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dùng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xuyên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suốt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chứa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025629AD-6965-4570-AFFD-D4C831FBD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="" xmlns:a16="http://schemas.microsoft.com/office/drawing/2014/main" id="{BD175C30-DDBD-4F45-96A2-2ED8455D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832319"/>
            <a:ext cx="6635404" cy="1103037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66E6FF6B-1E29-4285-90C5-1567988A3BBB}"/>
              </a:ext>
            </a:extLst>
          </p:cNvPr>
          <p:cNvSpPr/>
          <p:nvPr/>
        </p:nvSpPr>
        <p:spPr>
          <a:xfrm>
            <a:off x="2286000" y="936835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luôn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không.</a:t>
            </a:r>
          </a:p>
        </p:txBody>
      </p:sp>
    </p:spTree>
    <p:extLst>
      <p:ext uri="{BB962C8B-B14F-4D97-AF65-F5344CB8AC3E}">
        <p14:creationId xmlns:p14="http://schemas.microsoft.com/office/powerpoint/2010/main" val="6781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19C4D7A4-829D-4DC0-8FF3-F06F48A5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995" y="563217"/>
            <a:ext cx="6702309" cy="724378"/>
          </a:xfrm>
        </p:spPr>
        <p:txBody>
          <a:bodyPr/>
          <a:lstStyle/>
          <a:p>
            <a:r>
              <a:rPr lang="vi-VN" b="1" dirty="0">
                <a:latin typeface="+mj-lt"/>
              </a:rPr>
              <a:t> </a:t>
            </a:r>
            <a:r>
              <a:rPr lang="vi-VN" b="1" dirty="0" err="1">
                <a:latin typeface="+mj-lt"/>
              </a:rPr>
              <a:t>Function</a:t>
            </a:r>
            <a:r>
              <a:rPr lang="vi-VN" b="1" dirty="0">
                <a:latin typeface="+mj-lt"/>
              </a:rPr>
              <a:t> trong </a:t>
            </a:r>
            <a:r>
              <a:rPr lang="vi-VN" b="1" dirty="0" err="1">
                <a:latin typeface="+mj-lt"/>
              </a:rPr>
              <a:t>TypeScript</a:t>
            </a:r>
            <a:endParaRPr lang="vi-VN" dirty="0">
              <a:latin typeface="+mj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9D61FD88-4ACE-41EC-BD72-39CD8FB53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Hình chữ nhật 5">
            <a:extLst>
              <a:ext uri="{FF2B5EF4-FFF2-40B4-BE49-F238E27FC236}">
                <a16:creationId xmlns="" xmlns:a16="http://schemas.microsoft.com/office/drawing/2014/main" id="{679A008E-0CAF-4586-B731-B26E79DB245C}"/>
              </a:ext>
            </a:extLst>
          </p:cNvPr>
          <p:cNvSpPr/>
          <p:nvPr/>
        </p:nvSpPr>
        <p:spPr>
          <a:xfrm>
            <a:off x="1733999" y="1287595"/>
            <a:ext cx="6435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+mj-lt"/>
              </a:rPr>
              <a:t>Trong </a:t>
            </a:r>
            <a:r>
              <a:rPr lang="vi-VN" b="1" dirty="0" err="1">
                <a:solidFill>
                  <a:schemeClr val="bg1"/>
                </a:solidFill>
                <a:latin typeface="+mj-lt"/>
              </a:rPr>
              <a:t>typescript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 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hàm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đều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trả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về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kết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quả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kết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quả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đó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sẽ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thuộc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về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kiểu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dữ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nào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đó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vd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: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string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void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, …).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Ví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</a:rPr>
              <a:t>dụ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="" xmlns:a16="http://schemas.microsoft.com/office/drawing/2014/main" id="{F7186BA8-0FA2-4507-916D-8ECC9B4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99" y="1940614"/>
            <a:ext cx="5263148" cy="11239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="" xmlns:a16="http://schemas.microsoft.com/office/drawing/2014/main" id="{928F8374-3698-43BB-A1C7-09CBB933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99" y="3262105"/>
            <a:ext cx="5263149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53345" y="63626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154472" y="1321191"/>
            <a:ext cx="1922785" cy="598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r>
              <a:rPr lang="en-US" sz="1600" dirty="0"/>
              <a:t>: </a:t>
            </a:r>
            <a:endParaRPr sz="1600"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407;p19"/>
          <p:cNvSpPr txBox="1">
            <a:spLocks noGrp="1"/>
          </p:cNvSpPr>
          <p:nvPr>
            <p:ph type="body" idx="1"/>
          </p:nvPr>
        </p:nvSpPr>
        <p:spPr>
          <a:xfrm>
            <a:off x="5239160" y="1321191"/>
            <a:ext cx="2526613" cy="598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TypeScript:</a:t>
            </a:r>
            <a:endParaRPr sz="1600" dirty="0"/>
          </a:p>
        </p:txBody>
      </p:sp>
      <p:sp>
        <p:nvSpPr>
          <p:cNvPr id="12" name="Google Shape;400;p18"/>
          <p:cNvSpPr txBox="1">
            <a:spLocks noGrp="1"/>
          </p:cNvSpPr>
          <p:nvPr>
            <p:ph type="body" idx="2"/>
          </p:nvPr>
        </p:nvSpPr>
        <p:spPr>
          <a:xfrm>
            <a:off x="1115415" y="4100982"/>
            <a:ext cx="7481107" cy="812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ưu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 so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code</a:t>
            </a:r>
            <a:r>
              <a:rPr lang="vi-VN" dirty="0">
                <a:latin typeface="+mj-lt"/>
              </a:rPr>
              <a:t> trông </a:t>
            </a:r>
            <a:r>
              <a:rPr lang="vi-VN" dirty="0" err="1">
                <a:latin typeface="+mj-lt"/>
              </a:rPr>
              <a:t>gọn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dễ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nhìn</a:t>
            </a:r>
            <a:r>
              <a:rPr lang="vi-VN" dirty="0">
                <a:latin typeface="+mj-lt"/>
              </a:rPr>
              <a:t> hơn </a:t>
            </a:r>
            <a:r>
              <a:rPr lang="vi-VN" dirty="0" err="1">
                <a:latin typeface="+mj-lt"/>
              </a:rPr>
              <a:t>nhiều</a:t>
            </a:r>
            <a:r>
              <a:rPr lang="vi-VN" dirty="0">
                <a:latin typeface="+mj-lt"/>
              </a:rPr>
              <a:t> so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.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ta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thấy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constructor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code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gì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</a:t>
            </a:r>
            <a:r>
              <a:rPr lang="vi-VN" dirty="0">
                <a:latin typeface="+mj-lt"/>
              </a:rPr>
              <a:t> ở đây không?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class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OOP.</a:t>
            </a:r>
            <a:endParaRPr sz="1800" dirty="0">
              <a:latin typeface="+mj-lt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="" xmlns:a16="http://schemas.microsoft.com/office/drawing/2014/main" id="{46415762-A146-4375-A788-8D27EC7A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4" y="1860361"/>
            <a:ext cx="3747880" cy="2199447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="" xmlns:a16="http://schemas.microsoft.com/office/drawing/2014/main" id="{F0E5D475-A3BA-4866-A74B-D6206B74B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969" y="1860360"/>
            <a:ext cx="3798404" cy="2199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236358" y="1825993"/>
            <a:ext cx="71713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: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358203" y="1653557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33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47775" y="775647"/>
            <a:ext cx="6457949" cy="2669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 dirty="0" err="1">
                <a:latin typeface="+mj-lt"/>
              </a:rPr>
              <a:t>Typescript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có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hầu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hết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đặc</a:t>
            </a:r>
            <a:r>
              <a:rPr lang="vi-VN" sz="2000" dirty="0">
                <a:latin typeface="+mj-lt"/>
              </a:rPr>
              <a:t> trưng trong C# </a:t>
            </a:r>
            <a:r>
              <a:rPr lang="vi-VN" sz="2000" dirty="0" err="1">
                <a:latin typeface="+mj-lt"/>
              </a:rPr>
              <a:t>đều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dùng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để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tạo</a:t>
            </a:r>
            <a:r>
              <a:rPr lang="vi-VN" sz="2000" dirty="0">
                <a:latin typeface="+mj-lt"/>
              </a:rPr>
              <a:t> nên </a:t>
            </a:r>
            <a:r>
              <a:rPr lang="vi-VN" sz="2000" dirty="0" err="1">
                <a:latin typeface="+mj-lt"/>
              </a:rPr>
              <a:t>Typescript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vì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thế</a:t>
            </a:r>
            <a:r>
              <a:rPr lang="vi-VN" sz="2000" dirty="0">
                <a:latin typeface="+mj-lt"/>
              </a:rPr>
              <a:t> nhưng ai </a:t>
            </a:r>
            <a:r>
              <a:rPr lang="vi-VN" sz="2000" dirty="0" err="1">
                <a:latin typeface="+mj-lt"/>
              </a:rPr>
              <a:t>mà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code</a:t>
            </a:r>
            <a:r>
              <a:rPr lang="vi-VN" sz="2000" dirty="0">
                <a:latin typeface="+mj-lt"/>
              </a:rPr>
              <a:t> C#, </a:t>
            </a:r>
            <a:r>
              <a:rPr lang="vi-VN" sz="2000" dirty="0" err="1">
                <a:latin typeface="+mj-lt"/>
              </a:rPr>
              <a:t>Java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ngôn </a:t>
            </a:r>
            <a:r>
              <a:rPr lang="vi-VN" sz="2000" dirty="0" err="1">
                <a:latin typeface="+mj-lt"/>
              </a:rPr>
              <a:t>ngữ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hướng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đối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tượng</a:t>
            </a:r>
            <a:r>
              <a:rPr lang="vi-VN" sz="2000" dirty="0">
                <a:latin typeface="+mj-lt"/>
              </a:rPr>
              <a:t>) </a:t>
            </a:r>
            <a:r>
              <a:rPr lang="vi-VN" sz="2000" dirty="0" err="1">
                <a:latin typeface="+mj-lt"/>
              </a:rPr>
              <a:t>thì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việc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làm</a:t>
            </a:r>
            <a:r>
              <a:rPr lang="vi-VN" sz="2000" dirty="0">
                <a:latin typeface="+mj-lt"/>
              </a:rPr>
              <a:t> quen </a:t>
            </a:r>
            <a:r>
              <a:rPr lang="vi-VN" sz="2000" dirty="0" err="1">
                <a:latin typeface="+mj-lt"/>
              </a:rPr>
              <a:t>với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Typescript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thì</a:t>
            </a:r>
            <a:r>
              <a:rPr lang="vi-VN" sz="2000" dirty="0">
                <a:latin typeface="+mj-lt"/>
              </a:rPr>
              <a:t> tương </a:t>
            </a:r>
            <a:r>
              <a:rPr lang="vi-VN" sz="2000" dirty="0" err="1">
                <a:latin typeface="+mj-lt"/>
              </a:rPr>
              <a:t>đối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dễ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dàng</a:t>
            </a:r>
            <a:r>
              <a:rPr lang="vi-VN" sz="2000" dirty="0">
                <a:latin typeface="+mj-lt"/>
              </a:rPr>
              <a:t>. </a:t>
            </a:r>
            <a:r>
              <a:rPr lang="vi-VN" sz="2000" dirty="0" err="1">
                <a:latin typeface="+mj-lt"/>
              </a:rPr>
              <a:t>Angular</a:t>
            </a:r>
            <a:r>
              <a:rPr lang="vi-VN" sz="2000" dirty="0">
                <a:latin typeface="+mj-lt"/>
              </a:rPr>
              <a:t> - </a:t>
            </a:r>
            <a:r>
              <a:rPr lang="vi-VN" sz="2000" dirty="0" err="1">
                <a:latin typeface="+mj-lt"/>
              </a:rPr>
              <a:t>một</a:t>
            </a:r>
            <a:r>
              <a:rPr lang="vi-VN" sz="2000" dirty="0">
                <a:latin typeface="+mj-lt"/>
              </a:rPr>
              <a:t> trong </a:t>
            </a:r>
            <a:r>
              <a:rPr lang="vi-VN" sz="2000" dirty="0" err="1">
                <a:latin typeface="+mj-lt"/>
              </a:rPr>
              <a:t>những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Javascript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Framework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phổ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biến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cũng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sử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dụng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hoàn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toàn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cú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pháp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Typescript</a:t>
            </a:r>
            <a:r>
              <a:rPr lang="vi-VN" sz="2000" dirty="0">
                <a:latin typeface="+mj-lt"/>
              </a:rPr>
              <a:t>.</a:t>
            </a:r>
          </a:p>
          <a:p>
            <a:r>
              <a:rPr lang="vi-VN" sz="2000" dirty="0">
                <a:latin typeface="+mj-lt"/>
              </a:rPr>
              <a:t>Trên đây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một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chút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kiến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thức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mình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tìm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hiểu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về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Typescript</a:t>
            </a:r>
            <a:r>
              <a:rPr lang="vi-VN" sz="2000" dirty="0">
                <a:latin typeface="+mj-lt"/>
              </a:rPr>
              <a:t>, </a:t>
            </a:r>
            <a:r>
              <a:rPr lang="vi-VN" sz="2000" dirty="0" err="1">
                <a:latin typeface="+mj-lt"/>
              </a:rPr>
              <a:t>rất</a:t>
            </a:r>
            <a:r>
              <a:rPr lang="vi-VN" sz="2000" dirty="0">
                <a:latin typeface="+mj-lt"/>
              </a:rPr>
              <a:t> mong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sự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góp</a:t>
            </a:r>
            <a:r>
              <a:rPr lang="vi-VN" sz="2000" dirty="0">
                <a:latin typeface="+mj-lt"/>
              </a:rPr>
              <a:t> ý </a:t>
            </a:r>
            <a:r>
              <a:rPr lang="vi-VN" sz="2000" dirty="0" err="1">
                <a:latin typeface="+mj-lt"/>
              </a:rPr>
              <a:t>của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mọi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người</a:t>
            </a:r>
            <a:r>
              <a:rPr lang="vi-VN" sz="2000" dirty="0">
                <a:latin typeface="+mj-lt"/>
              </a:rPr>
              <a:t>. </a:t>
            </a:r>
            <a:r>
              <a:rPr lang="vi-VN" sz="2000" dirty="0" err="1">
                <a:latin typeface="+mj-lt"/>
              </a:rPr>
              <a:t>Cảm</a:t>
            </a:r>
            <a:r>
              <a:rPr lang="vi-VN" sz="2000" dirty="0">
                <a:latin typeface="+mj-lt"/>
              </a:rPr>
              <a:t> ơn </a:t>
            </a:r>
            <a:r>
              <a:rPr lang="vi-VN" sz="2000" dirty="0" err="1">
                <a:latin typeface="+mj-lt"/>
              </a:rPr>
              <a:t>mọi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người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đã</a:t>
            </a:r>
            <a:r>
              <a:rPr lang="vi-VN" sz="2000" dirty="0">
                <a:latin typeface="+mj-lt"/>
              </a:rPr>
              <a:t> theo </a:t>
            </a:r>
            <a:r>
              <a:rPr lang="vi-VN" sz="2000" dirty="0" err="1">
                <a:latin typeface="+mj-lt"/>
              </a:rPr>
              <a:t>dõi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bài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viết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của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mình</a:t>
            </a:r>
            <a:r>
              <a:rPr lang="vi-VN" sz="2000" dirty="0">
                <a:latin typeface="+mj-lt"/>
              </a:rPr>
              <a:t>.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46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72" y="670725"/>
            <a:ext cx="5727847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60D0A2C4-CAAA-4083-9DDF-B67ED5C6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018" y="1050456"/>
            <a:ext cx="6106917" cy="3042587"/>
          </a:xfrm>
        </p:spPr>
        <p:txBody>
          <a:bodyPr/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16DH110416.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16DH110410.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Tr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16DH110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010328" y="255147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358203" y="1653557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853560" y="1689150"/>
            <a:ext cx="2330687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vi-VN" sz="1600" dirty="0" err="1">
                <a:latin typeface="+mj-lt"/>
              </a:rPr>
              <a:t>Typescript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là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một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dự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án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mã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nguồn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mở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được</a:t>
            </a:r>
            <a:r>
              <a:rPr lang="vi-VN" sz="1600" dirty="0">
                <a:latin typeface="+mj-lt"/>
              </a:rPr>
              <a:t> Microsoft </a:t>
            </a:r>
            <a:r>
              <a:rPr lang="vi-VN" sz="1600" dirty="0" err="1">
                <a:latin typeface="+mj-lt"/>
              </a:rPr>
              <a:t>phát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triển</a:t>
            </a:r>
            <a:r>
              <a:rPr lang="vi-VN" sz="1600" dirty="0">
                <a:latin typeface="+mj-lt"/>
              </a:rPr>
              <a:t>, </a:t>
            </a:r>
            <a:r>
              <a:rPr lang="vi-VN" sz="1600" dirty="0" err="1">
                <a:latin typeface="+mj-lt"/>
              </a:rPr>
              <a:t>được</a:t>
            </a:r>
            <a:r>
              <a:rPr lang="vi-VN" sz="1600" dirty="0">
                <a:latin typeface="+mj-lt"/>
              </a:rPr>
              <a:t> xem </a:t>
            </a:r>
            <a:r>
              <a:rPr lang="vi-VN" sz="1600" dirty="0" err="1">
                <a:latin typeface="+mj-lt"/>
              </a:rPr>
              <a:t>là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một</a:t>
            </a:r>
            <a:r>
              <a:rPr lang="vi-VN" sz="1600" dirty="0">
                <a:latin typeface="+mj-lt"/>
              </a:rPr>
              <a:t> phiên </a:t>
            </a:r>
            <a:r>
              <a:rPr lang="vi-VN" sz="1600" dirty="0" err="1">
                <a:latin typeface="+mj-lt"/>
              </a:rPr>
              <a:t>bản</a:t>
            </a:r>
            <a:r>
              <a:rPr lang="vi-VN" sz="1600" dirty="0">
                <a:latin typeface="+mj-lt"/>
              </a:rPr>
              <a:t> nâng cao </a:t>
            </a:r>
            <a:r>
              <a:rPr lang="vi-VN" sz="1600" dirty="0" err="1">
                <a:latin typeface="+mj-lt"/>
              </a:rPr>
              <a:t>của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Javascript</a:t>
            </a:r>
            <a:r>
              <a:rPr lang="en-US" sz="1600" dirty="0">
                <a:latin typeface="+mj-lt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vi-VN" sz="1600" dirty="0" err="1">
                <a:latin typeface="+mj-lt"/>
              </a:rPr>
              <a:t>TypeScript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là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một</a:t>
            </a:r>
            <a:r>
              <a:rPr lang="vi-VN" sz="1600" dirty="0">
                <a:latin typeface="+mj-lt"/>
              </a:rPr>
              <a:t> ngôn </a:t>
            </a:r>
            <a:r>
              <a:rPr lang="vi-VN" sz="1600" dirty="0" err="1">
                <a:latin typeface="+mj-lt"/>
              </a:rPr>
              <a:t>ngữ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giúp</a:t>
            </a:r>
            <a:r>
              <a:rPr lang="vi-VN" sz="1600" dirty="0">
                <a:latin typeface="+mj-lt"/>
              </a:rPr>
              <a:t> cung </a:t>
            </a:r>
            <a:r>
              <a:rPr lang="vi-VN" sz="1600" dirty="0" err="1">
                <a:latin typeface="+mj-lt"/>
              </a:rPr>
              <a:t>cấp</a:t>
            </a:r>
            <a:r>
              <a:rPr lang="vi-VN" sz="1600" dirty="0">
                <a:latin typeface="+mj-lt"/>
              </a:rPr>
              <a:t> quy mô </a:t>
            </a:r>
            <a:r>
              <a:rPr lang="vi-VN" sz="1600" dirty="0" err="1">
                <a:latin typeface="+mj-lt"/>
              </a:rPr>
              <a:t>lớn</a:t>
            </a:r>
            <a:r>
              <a:rPr lang="vi-VN" sz="1600" dirty="0">
                <a:latin typeface="+mj-lt"/>
              </a:rPr>
              <a:t> hơn so </a:t>
            </a:r>
            <a:r>
              <a:rPr lang="vi-VN" sz="1600" dirty="0" err="1">
                <a:latin typeface="+mj-lt"/>
              </a:rPr>
              <a:t>với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JavaScript</a:t>
            </a:r>
            <a:endParaRPr sz="1600" dirty="0">
              <a:latin typeface="+mj-lt"/>
            </a:endParaRP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595730" y="87257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TypeScript?</a:t>
            </a:r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3366978" y="1689150"/>
            <a:ext cx="2330688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phiên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nâng cao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luôn ES6(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2015) - phiên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400;p18"/>
          <p:cNvSpPr txBox="1">
            <a:spLocks/>
          </p:cNvSpPr>
          <p:nvPr/>
        </p:nvSpPr>
        <p:spPr>
          <a:xfrm>
            <a:off x="5777217" y="1689225"/>
            <a:ext cx="1891236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Ionic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Node-js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ưu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857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build="p"/>
      <p:bldP spid="399" grpId="0"/>
      <p:bldP spid="400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9732" y="1729409"/>
            <a:ext cx="4960633" cy="18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TypeScript?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358203" y="1653557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66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152524" y="762001"/>
            <a:ext cx="7096125" cy="3876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 err="1">
                <a:latin typeface="+mj-lt"/>
              </a:rPr>
              <a:t>Dễ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dàng</a:t>
            </a:r>
            <a:r>
              <a:rPr lang="vi-VN" dirty="0">
                <a:latin typeface="+mj-lt"/>
              </a:rPr>
              <a:t> hơn trong </a:t>
            </a:r>
            <a:r>
              <a:rPr lang="vi-VN" dirty="0" err="1">
                <a:latin typeface="+mj-lt"/>
              </a:rPr>
              <a:t>phát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triển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dự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Framwork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en-US" sz="1800" dirty="0">
                <a:latin typeface="+mj-lt"/>
              </a:rPr>
              <a:t>.</a:t>
            </a:r>
          </a:p>
          <a:p>
            <a:pPr lvl="0"/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OOP </a:t>
            </a:r>
            <a:r>
              <a:rPr lang="vi-VN" dirty="0" err="1">
                <a:latin typeface="+mj-lt"/>
              </a:rPr>
              <a:t>mạnh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 err="1">
                <a:latin typeface="+mj-lt"/>
              </a:rPr>
              <a:t>Cách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tổ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chức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code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rõ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ràng</a:t>
            </a:r>
            <a:r>
              <a:rPr lang="vi-VN" dirty="0">
                <a:latin typeface="+mj-lt"/>
              </a:rPr>
              <a:t> hơn </a:t>
            </a:r>
            <a:r>
              <a:rPr lang="vi-VN" dirty="0" err="1">
                <a:latin typeface="+mj-lt"/>
              </a:rPr>
              <a:t>bởi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kỹ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hướng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tượng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tính</a:t>
            </a:r>
            <a:r>
              <a:rPr lang="vi-VN" dirty="0">
                <a:latin typeface="+mj-lt"/>
              </a:rPr>
              <a:t> năng </a:t>
            </a:r>
            <a:r>
              <a:rPr lang="vi-VN" dirty="0" err="1">
                <a:latin typeface="+mj-lt"/>
              </a:rPr>
              <a:t>mới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thế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Typescript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nữa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nguồn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mở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vì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vậy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miễn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cộng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đồng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.</a:t>
            </a:r>
            <a:endParaRPr sz="1800" dirty="0">
              <a:latin typeface="+mj-lt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628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199" y="1787121"/>
            <a:ext cx="597010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358203" y="1653557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7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886813" y="1371547"/>
            <a:ext cx="4944300" cy="3154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400" dirty="0" err="1">
                <a:latin typeface="+mj-lt"/>
              </a:rPr>
              <a:t>Học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TypeScript</a:t>
            </a:r>
            <a:r>
              <a:rPr lang="vi-VN" sz="2400" dirty="0">
                <a:latin typeface="+mj-lt"/>
              </a:rPr>
              <a:t> không </a:t>
            </a:r>
            <a:r>
              <a:rPr lang="vi-VN" sz="2400" dirty="0" err="1">
                <a:latin typeface="+mj-lt"/>
              </a:rPr>
              <a:t>hề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khó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điều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kiện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để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học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được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nó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bạn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chỉ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cần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biết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chút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ít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kiến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thức</a:t>
            </a:r>
            <a:r>
              <a:rPr lang="vi-VN" sz="2400" dirty="0">
                <a:latin typeface="+mj-lt"/>
              </a:rPr>
              <a:t> căn </a:t>
            </a:r>
            <a:r>
              <a:rPr lang="vi-VN" sz="2400" dirty="0" err="1">
                <a:latin typeface="+mj-lt"/>
              </a:rPr>
              <a:t>bản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về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javascript,OOP</a:t>
            </a:r>
            <a:r>
              <a:rPr lang="vi-VN" sz="2400" dirty="0">
                <a:latin typeface="+mj-lt"/>
              </a:rPr>
              <a:t>, </a:t>
            </a:r>
            <a:r>
              <a:rPr lang="vi-VN" sz="2400" dirty="0" err="1">
                <a:latin typeface="+mj-lt"/>
              </a:rPr>
              <a:t>ECMAScript</a:t>
            </a:r>
            <a:r>
              <a:rPr lang="vi-VN" sz="2400" dirty="0">
                <a:latin typeface="+mj-lt"/>
              </a:rPr>
              <a:t>  </a:t>
            </a:r>
            <a:r>
              <a:rPr lang="vi-VN" sz="2400" dirty="0" err="1">
                <a:latin typeface="+mj-lt"/>
              </a:rPr>
              <a:t>và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môt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thứ</a:t>
            </a:r>
            <a:r>
              <a:rPr lang="vi-VN" sz="2400" dirty="0">
                <a:latin typeface="+mj-lt"/>
              </a:rPr>
              <a:t> không </a:t>
            </a:r>
            <a:r>
              <a:rPr lang="vi-VN" sz="2400" dirty="0" err="1">
                <a:latin typeface="+mj-lt"/>
              </a:rPr>
              <a:t>thể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thiếu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nữa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đó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là</a:t>
            </a:r>
            <a:r>
              <a:rPr lang="vi-VN" sz="24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Browser</a:t>
            </a:r>
            <a:r>
              <a:rPr lang="vi-VN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270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717645" y="1436091"/>
            <a:ext cx="5333590" cy="185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cơ bản về chương trình TypeScript: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631</Words>
  <Application>Microsoft Office PowerPoint</Application>
  <PresentationFormat>On-screen Show (16:9)</PresentationFormat>
  <Paragraphs>55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Nixie One</vt:lpstr>
      <vt:lpstr>Muli</vt:lpstr>
      <vt:lpstr>Arial</vt:lpstr>
      <vt:lpstr>Helvetica Neue</vt:lpstr>
      <vt:lpstr>Imogen template</vt:lpstr>
      <vt:lpstr>Thuyết trình về đề tài TypeScript</vt:lpstr>
      <vt:lpstr>PowerPoint Presentation</vt:lpstr>
      <vt:lpstr>TypeScript Là gì? Tại sao lại cần dùng đến TypeScript?</vt:lpstr>
      <vt:lpstr>TypeScript?</vt:lpstr>
      <vt:lpstr>Tại Sao Lại Nên Dùng TypeScript? </vt:lpstr>
      <vt:lpstr>PowerPoint Presentation</vt:lpstr>
      <vt:lpstr>Điều Kiện Để Học TypeScript</vt:lpstr>
      <vt:lpstr>PowerPoint Presentation</vt:lpstr>
      <vt:lpstr>PowerPoint Presentation</vt:lpstr>
      <vt:lpstr>Cài Đặt</vt:lpstr>
      <vt:lpstr>Kiểu dữ liệu và khai báo biến </vt:lpstr>
      <vt:lpstr>Biến var - Biến let</vt:lpstr>
      <vt:lpstr>PowerPoint Presentation</vt:lpstr>
      <vt:lpstr> Function trong TypeScript</vt:lpstr>
      <vt:lpstr>Tạo một class</vt:lpstr>
      <vt:lpstr>Tổng kết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về đề tài ES6</dc:title>
  <cp:lastModifiedBy>tqt.kamitan@gmail.com</cp:lastModifiedBy>
  <cp:revision>30</cp:revision>
  <dcterms:modified xsi:type="dcterms:W3CDTF">2019-10-10T02:05:16Z</dcterms:modified>
</cp:coreProperties>
</file>