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59" r:id="rId7"/>
    <p:sldId id="288" r:id="rId8"/>
    <p:sldId id="28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67" r:id="rId19"/>
    <p:sldId id="270" r:id="rId20"/>
    <p:sldId id="273" r:id="rId21"/>
    <p:sldId id="278" r:id="rId22"/>
    <p:sldId id="279" r:id="rId23"/>
    <p:sldId id="280" r:id="rId24"/>
    <p:sldId id="281" r:id="rId25"/>
    <p:sldId id="283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9FA5-F7FB-4E51-ACB3-106DA6074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hyperlink" Target="&#25903;&#20184;&#23453;&#25903;&#20184;&#20351;&#29992;.docx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tags" Target="../tags/tag8.xml"/><Relationship Id="rId7" Type="http://schemas.openxmlformats.org/officeDocument/2006/relationships/slide" Target="slide4.xml"/><Relationship Id="rId6" Type="http://schemas.openxmlformats.org/officeDocument/2006/relationships/tags" Target="../tags/tag7.xml"/><Relationship Id="rId5" Type="http://schemas.openxmlformats.org/officeDocument/2006/relationships/slide" Target="slide17.xml"/><Relationship Id="rId4" Type="http://schemas.openxmlformats.org/officeDocument/2006/relationships/tags" Target="../tags/tag6.xml"/><Relationship Id="rId3" Type="http://schemas.openxmlformats.org/officeDocument/2006/relationships/slide" Target="slide24.xml"/><Relationship Id="rId2" Type="http://schemas.openxmlformats.org/officeDocument/2006/relationships/tags" Target="../tags/tag5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hyperlink" Target="https://open.alipay.com/platform/home.htm" TargetMode="Externa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hyperlink" Target="&#22825;&#22825;&#29983;&#40092;&#20840;&#31243;&#35299;&#26512;.docx" TargetMode="Externa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天天生鲜项目讲解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制作人：李万栋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用户中心</a:t>
            </a:r>
            <a:r>
              <a:rPr lang="en-US" altLang="zh-CN"/>
              <a:t>—</a:t>
            </a:r>
            <a:r>
              <a:rPr lang="zh-CN" altLang="en-US"/>
              <a:t>》全部订单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335" y="1280160"/>
            <a:ext cx="9724390" cy="5467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用户中心</a:t>
            </a:r>
            <a:r>
              <a:rPr lang="en-US" altLang="zh-CN"/>
              <a:t>—</a:t>
            </a:r>
            <a:r>
              <a:rPr lang="zh-CN" altLang="en-US"/>
              <a:t>》收货地址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1365250"/>
            <a:ext cx="9546590" cy="5367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详情页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316355"/>
            <a:ext cx="9370695" cy="5268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列表页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1298575"/>
            <a:ext cx="9665970" cy="5434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购物车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755" y="1384935"/>
            <a:ext cx="9377680" cy="5272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提交订单页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1310005"/>
            <a:ext cx="9695815" cy="545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搜索页面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329055"/>
            <a:ext cx="954595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项目中用到的技术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发邮件（注册时用邮箱激活，否则账户无法登陆，celery分布式可以异步发送邮件，可以提高效率）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cookie</a:t>
            </a:r>
            <a:r>
              <a:rPr lang="zh-CN" altLang="en-US" sz="2000" dirty="0">
                <a:sym typeface="+mn-ea"/>
              </a:rPr>
              <a:t>（使用</a:t>
            </a:r>
            <a:r>
              <a:rPr lang="en-US" altLang="zh-CN" sz="2000" dirty="0">
                <a:sym typeface="+mn-ea"/>
              </a:rPr>
              <a:t>cookie</a:t>
            </a:r>
            <a:r>
              <a:rPr lang="zh-CN" altLang="en-US" sz="2000" dirty="0">
                <a:sym typeface="+mn-ea"/>
              </a:rPr>
              <a:t>判断用户名是否记住用户名）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cache</a:t>
            </a:r>
            <a:r>
              <a:rPr lang="zh-CN" altLang="en-US" sz="2000" dirty="0">
                <a:sym typeface="+mn-ea"/>
              </a:rPr>
              <a:t>（利用缓存读取主页上的数据，减轻数据库的压力，提高读取效率）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redis</a:t>
            </a:r>
            <a:r>
              <a:rPr lang="zh-CN" altLang="en-US" sz="2000" dirty="0"/>
              <a:t>（在添加和获取购物车记录时用到，利用</a:t>
            </a:r>
            <a:r>
              <a:rPr lang="en-US" altLang="zh-CN" sz="2000" dirty="0"/>
              <a:t>hash</a:t>
            </a:r>
            <a:r>
              <a:rPr lang="zh-CN" altLang="en-US" sz="2000" dirty="0"/>
              <a:t>存储方式进行存储）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事务锁，在订单创建的时候增加事务所，解决高并发，支付问题（考虑到库存）乐观锁:冲突较少或者重复操作的代价大的时候使用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全文搜索引擎（运用</a:t>
            </a:r>
            <a:r>
              <a:rPr lang="en-US" altLang="zh-CN" sz="2000" dirty="0"/>
              <a:t>whoosh</a:t>
            </a:r>
            <a:r>
              <a:rPr lang="zh-CN" altLang="en-US" sz="2000" dirty="0"/>
              <a:t>、</a:t>
            </a:r>
            <a:r>
              <a:rPr lang="en-US" altLang="zh-CN" sz="2000" dirty="0"/>
              <a:t>haystack</a:t>
            </a:r>
            <a:r>
              <a:rPr lang="zh-CN" altLang="en-US" sz="2000" dirty="0"/>
              <a:t>和</a:t>
            </a:r>
            <a:r>
              <a:rPr lang="en-US" altLang="zh-CN" sz="2000" dirty="0"/>
              <a:t>jieba</a:t>
            </a:r>
            <a:r>
              <a:rPr lang="zh-CN" altLang="en-US" sz="2000" dirty="0"/>
              <a:t>三者结合使用，主要用在主页面以及子页面查询时）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python-SDK</a:t>
            </a:r>
            <a:r>
              <a:rPr lang="zh-CN" altLang="en-US" sz="2000" dirty="0">
                <a:sym typeface="+mn-ea"/>
              </a:rPr>
              <a:t>接口（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  <a:hlinkClick r:id="rId3" action="ppaction://hlinkfile"/>
              </a:rPr>
              <a:t>支付宝运用链接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pip install python-alipay-sdk --upgrade</a:t>
            </a:r>
            <a:endParaRPr lang="zh-CN" alt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用户表"/>
          <p:cNvSpPr txBox="1"/>
          <p:nvPr/>
        </p:nvSpPr>
        <p:spPr>
          <a:xfrm>
            <a:off x="2242839" y="1394261"/>
            <a:ext cx="55499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用户表</a:t>
            </a:r>
            <a:endParaRPr sz="1265"/>
          </a:p>
        </p:txBody>
      </p:sp>
      <p:sp>
        <p:nvSpPr>
          <p:cNvPr id="891" name="矩形"/>
          <p:cNvSpPr/>
          <p:nvPr/>
        </p:nvSpPr>
        <p:spPr>
          <a:xfrm>
            <a:off x="2082105" y="1723430"/>
            <a:ext cx="892969" cy="15537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892" name="ID…"/>
          <p:cNvSpPr txBox="1"/>
          <p:nvPr/>
        </p:nvSpPr>
        <p:spPr>
          <a:xfrm>
            <a:off x="2182796" y="1782008"/>
            <a:ext cx="716280" cy="12401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用户名</a:t>
            </a:r>
            <a:endParaRPr sz="1265"/>
          </a:p>
          <a:p>
            <a:r>
              <a:rPr sz="1265"/>
              <a:t>密码</a:t>
            </a:r>
            <a:endParaRPr sz="1265"/>
          </a:p>
          <a:p>
            <a:r>
              <a:rPr sz="1265"/>
              <a:t>邮箱</a:t>
            </a:r>
            <a:endParaRPr sz="1265"/>
          </a:p>
          <a:p>
            <a:r>
              <a:rPr sz="1265"/>
              <a:t>激活标识</a:t>
            </a:r>
            <a:endParaRPr sz="1265"/>
          </a:p>
          <a:p>
            <a:r>
              <a:rPr sz="1265"/>
              <a:t>权限标识</a:t>
            </a:r>
            <a:endParaRPr sz="1265"/>
          </a:p>
        </p:txBody>
      </p:sp>
      <p:sp>
        <p:nvSpPr>
          <p:cNvPr id="893" name="地址表"/>
          <p:cNvSpPr txBox="1"/>
          <p:nvPr/>
        </p:nvSpPr>
        <p:spPr>
          <a:xfrm>
            <a:off x="3595688" y="1394261"/>
            <a:ext cx="55499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地址表</a:t>
            </a:r>
            <a:endParaRPr sz="1265"/>
          </a:p>
        </p:txBody>
      </p:sp>
      <p:sp>
        <p:nvSpPr>
          <p:cNvPr id="894" name="矩形"/>
          <p:cNvSpPr/>
          <p:nvPr/>
        </p:nvSpPr>
        <p:spPr>
          <a:xfrm>
            <a:off x="3403699" y="1723430"/>
            <a:ext cx="892969" cy="15537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895" name="ID…"/>
          <p:cNvSpPr txBox="1"/>
          <p:nvPr/>
        </p:nvSpPr>
        <p:spPr>
          <a:xfrm>
            <a:off x="3504390" y="1782762"/>
            <a:ext cx="716280" cy="143510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收件人</a:t>
            </a:r>
            <a:endParaRPr sz="1265"/>
          </a:p>
          <a:p>
            <a:r>
              <a:rPr sz="1265"/>
              <a:t>收件地址</a:t>
            </a:r>
            <a:endParaRPr sz="1265"/>
          </a:p>
          <a:p>
            <a:r>
              <a:rPr sz="1265"/>
              <a:t>邮编</a:t>
            </a:r>
            <a:endParaRPr sz="1265"/>
          </a:p>
          <a:p>
            <a:r>
              <a:rPr sz="1265"/>
              <a:t>联系方式</a:t>
            </a:r>
            <a:endParaRPr sz="1265"/>
          </a:p>
          <a:p>
            <a:r>
              <a:rPr sz="1265"/>
              <a:t>是否默认</a:t>
            </a:r>
            <a:endParaRPr sz="1265"/>
          </a:p>
          <a:p>
            <a:r>
              <a:rPr sz="1265"/>
              <a:t>用户ID</a:t>
            </a:r>
            <a:endParaRPr sz="1265"/>
          </a:p>
        </p:txBody>
      </p:sp>
      <p:sp>
        <p:nvSpPr>
          <p:cNvPr id="896" name="商品SKU表"/>
          <p:cNvSpPr txBox="1"/>
          <p:nvPr/>
        </p:nvSpPr>
        <p:spPr>
          <a:xfrm>
            <a:off x="4702969" y="1394261"/>
            <a:ext cx="88582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商品SKU表</a:t>
            </a:r>
            <a:endParaRPr sz="1265"/>
          </a:p>
        </p:txBody>
      </p:sp>
      <p:sp>
        <p:nvSpPr>
          <p:cNvPr id="897" name="矩形"/>
          <p:cNvSpPr/>
          <p:nvPr/>
        </p:nvSpPr>
        <p:spPr>
          <a:xfrm>
            <a:off x="4725293" y="1746352"/>
            <a:ext cx="892969" cy="20767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898" name="ID…"/>
          <p:cNvSpPr txBox="1"/>
          <p:nvPr/>
        </p:nvSpPr>
        <p:spPr>
          <a:xfrm>
            <a:off x="4844843" y="1667165"/>
            <a:ext cx="554990" cy="221488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名称</a:t>
            </a:r>
            <a:endParaRPr sz="1265"/>
          </a:p>
          <a:p>
            <a:r>
              <a:rPr sz="1265"/>
              <a:t>简介</a:t>
            </a:r>
            <a:endParaRPr sz="1265"/>
          </a:p>
          <a:p>
            <a:r>
              <a:rPr sz="1265"/>
              <a:t>价格</a:t>
            </a:r>
            <a:endParaRPr sz="1265"/>
          </a:p>
          <a:p>
            <a:r>
              <a:rPr sz="1265"/>
              <a:t>单位</a:t>
            </a:r>
            <a:endParaRPr sz="1265"/>
          </a:p>
          <a:p>
            <a:r>
              <a:rPr sz="1265"/>
              <a:t>库存</a:t>
            </a:r>
            <a:endParaRPr sz="1265"/>
          </a:p>
          <a:p>
            <a:pPr>
              <a:defRPr>
                <a:solidFill>
                  <a:schemeClr val="accent5"/>
                </a:solidFill>
              </a:defRPr>
            </a:pPr>
            <a:r>
              <a:rPr sz="1265"/>
              <a:t>销量</a:t>
            </a:r>
            <a:endParaRPr sz="1265"/>
          </a:p>
          <a:p>
            <a:r>
              <a:rPr sz="1265"/>
              <a:t>*图片</a:t>
            </a:r>
            <a:endParaRPr sz="1265"/>
          </a:p>
          <a:p>
            <a:r>
              <a:rPr sz="1265"/>
              <a:t>状态</a:t>
            </a:r>
            <a:endParaRPr sz="1265"/>
          </a:p>
          <a:p>
            <a:r>
              <a:rPr sz="1265"/>
              <a:t>种类ID</a:t>
            </a:r>
            <a:endParaRPr sz="1265"/>
          </a:p>
          <a:p>
            <a:r>
              <a:rPr sz="1265"/>
              <a:t>spu ID</a:t>
            </a:r>
            <a:endParaRPr sz="1265"/>
          </a:p>
        </p:txBody>
      </p:sp>
      <p:sp>
        <p:nvSpPr>
          <p:cNvPr id="899" name="矩形"/>
          <p:cNvSpPr/>
          <p:nvPr/>
        </p:nvSpPr>
        <p:spPr>
          <a:xfrm>
            <a:off x="6013632" y="1649463"/>
            <a:ext cx="892969" cy="8771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00" name="商品种类表"/>
          <p:cNvSpPr txBox="1"/>
          <p:nvPr/>
        </p:nvSpPr>
        <p:spPr>
          <a:xfrm>
            <a:off x="6096000" y="1340683"/>
            <a:ext cx="8775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商品种类表</a:t>
            </a:r>
            <a:endParaRPr sz="1265"/>
          </a:p>
        </p:txBody>
      </p:sp>
      <p:sp>
        <p:nvSpPr>
          <p:cNvPr id="901" name="ID…"/>
          <p:cNvSpPr txBox="1"/>
          <p:nvPr/>
        </p:nvSpPr>
        <p:spPr>
          <a:xfrm>
            <a:off x="6114323" y="1662897"/>
            <a:ext cx="716280" cy="8502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种类名称</a:t>
            </a:r>
            <a:endParaRPr sz="1265"/>
          </a:p>
          <a:p>
            <a:r>
              <a:rPr sz="1265"/>
              <a:t>logo</a:t>
            </a:r>
            <a:endParaRPr sz="1265"/>
          </a:p>
          <a:p>
            <a:r>
              <a:rPr sz="1265"/>
              <a:t>图片</a:t>
            </a:r>
            <a:endParaRPr sz="1265"/>
          </a:p>
        </p:txBody>
      </p:sp>
      <p:sp>
        <p:nvSpPr>
          <p:cNvPr id="902" name="矩形"/>
          <p:cNvSpPr/>
          <p:nvPr/>
        </p:nvSpPr>
        <p:spPr>
          <a:xfrm>
            <a:off x="4716363" y="4185494"/>
            <a:ext cx="892969" cy="73223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03" name="商品图片表"/>
          <p:cNvSpPr txBox="1"/>
          <p:nvPr/>
        </p:nvSpPr>
        <p:spPr>
          <a:xfrm>
            <a:off x="4702969" y="3912433"/>
            <a:ext cx="8775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商品图片表</a:t>
            </a:r>
            <a:endParaRPr sz="1265"/>
          </a:p>
        </p:txBody>
      </p:sp>
      <p:sp>
        <p:nvSpPr>
          <p:cNvPr id="904" name="ID…"/>
          <p:cNvSpPr txBox="1"/>
          <p:nvPr/>
        </p:nvSpPr>
        <p:spPr>
          <a:xfrm>
            <a:off x="4827984" y="4204308"/>
            <a:ext cx="528320" cy="65532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图片</a:t>
            </a:r>
            <a:endParaRPr sz="1265"/>
          </a:p>
          <a:p>
            <a:r>
              <a:rPr sz="1265"/>
              <a:t>sku ID</a:t>
            </a:r>
            <a:endParaRPr sz="1265"/>
          </a:p>
        </p:txBody>
      </p:sp>
      <p:sp>
        <p:nvSpPr>
          <p:cNvPr id="905" name="以空间换取时间"/>
          <p:cNvSpPr txBox="1"/>
          <p:nvPr/>
        </p:nvSpPr>
        <p:spPr>
          <a:xfrm>
            <a:off x="4631531" y="1129942"/>
            <a:ext cx="120015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sz="1265"/>
              <a:t>以空间换取时间</a:t>
            </a:r>
            <a:endParaRPr sz="1265"/>
          </a:p>
        </p:txBody>
      </p:sp>
      <p:sp>
        <p:nvSpPr>
          <p:cNvPr id="906" name="盒装草莓…"/>
          <p:cNvSpPr txBox="1"/>
          <p:nvPr/>
        </p:nvSpPr>
        <p:spPr>
          <a:xfrm>
            <a:off x="7538537" y="4164032"/>
            <a:ext cx="751840" cy="65532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盒装草莓</a:t>
            </a:r>
            <a:endParaRPr sz="1265"/>
          </a:p>
          <a:p>
            <a:r>
              <a:rPr sz="1265"/>
              <a:t>500g草莓</a:t>
            </a:r>
            <a:endParaRPr sz="1265"/>
          </a:p>
          <a:p>
            <a:r>
              <a:rPr sz="1265"/>
              <a:t>2kg草莓</a:t>
            </a:r>
            <a:endParaRPr sz="1265"/>
          </a:p>
        </p:txBody>
      </p:sp>
      <p:sp>
        <p:nvSpPr>
          <p:cNvPr id="907" name="商品SPU表"/>
          <p:cNvSpPr txBox="1"/>
          <p:nvPr/>
        </p:nvSpPr>
        <p:spPr>
          <a:xfrm>
            <a:off x="6096000" y="2706925"/>
            <a:ext cx="88582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商品SPU表</a:t>
            </a:r>
            <a:endParaRPr sz="1265"/>
          </a:p>
        </p:txBody>
      </p:sp>
      <p:sp>
        <p:nvSpPr>
          <p:cNvPr id="908" name="矩形"/>
          <p:cNvSpPr/>
          <p:nvPr/>
        </p:nvSpPr>
        <p:spPr>
          <a:xfrm>
            <a:off x="6013632" y="2973586"/>
            <a:ext cx="892969" cy="75902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09" name="ID…"/>
          <p:cNvSpPr txBox="1"/>
          <p:nvPr/>
        </p:nvSpPr>
        <p:spPr>
          <a:xfrm>
            <a:off x="6208853" y="3026777"/>
            <a:ext cx="393700" cy="65532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名称</a:t>
            </a:r>
            <a:endParaRPr sz="1265"/>
          </a:p>
          <a:p>
            <a:r>
              <a:rPr sz="1265"/>
              <a:t>详情</a:t>
            </a:r>
            <a:endParaRPr sz="1265"/>
          </a:p>
        </p:txBody>
      </p:sp>
      <p:sp>
        <p:nvSpPr>
          <p:cNvPr id="910" name="首页轮播商品表"/>
          <p:cNvSpPr txBox="1"/>
          <p:nvPr/>
        </p:nvSpPr>
        <p:spPr>
          <a:xfrm>
            <a:off x="7364016" y="1340683"/>
            <a:ext cx="120015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首页轮播商品表</a:t>
            </a:r>
            <a:endParaRPr sz="1265"/>
          </a:p>
        </p:txBody>
      </p:sp>
      <p:sp>
        <p:nvSpPr>
          <p:cNvPr id="911" name="矩形"/>
          <p:cNvSpPr/>
          <p:nvPr/>
        </p:nvSpPr>
        <p:spPr>
          <a:xfrm>
            <a:off x="7457777" y="1649463"/>
            <a:ext cx="892969" cy="8771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12" name="ID…"/>
          <p:cNvSpPr txBox="1"/>
          <p:nvPr/>
        </p:nvSpPr>
        <p:spPr>
          <a:xfrm>
            <a:off x="7545538" y="1662897"/>
            <a:ext cx="492125" cy="8502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sku id</a:t>
            </a:r>
            <a:endParaRPr sz="1265"/>
          </a:p>
          <a:p>
            <a:r>
              <a:rPr sz="1265"/>
              <a:t>图片</a:t>
            </a:r>
            <a:endParaRPr sz="1265"/>
          </a:p>
          <a:p>
            <a:r>
              <a:rPr sz="1265"/>
              <a:t>index</a:t>
            </a:r>
            <a:endParaRPr sz="1265"/>
          </a:p>
        </p:txBody>
      </p:sp>
      <p:sp>
        <p:nvSpPr>
          <p:cNvPr id="913" name="首页促销活动表"/>
          <p:cNvSpPr txBox="1"/>
          <p:nvPr/>
        </p:nvSpPr>
        <p:spPr>
          <a:xfrm>
            <a:off x="7364016" y="2652010"/>
            <a:ext cx="120015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首页促销活动表</a:t>
            </a:r>
            <a:endParaRPr sz="1265"/>
          </a:p>
        </p:txBody>
      </p:sp>
      <p:sp>
        <p:nvSpPr>
          <p:cNvPr id="914" name="矩形"/>
          <p:cNvSpPr/>
          <p:nvPr/>
        </p:nvSpPr>
        <p:spPr>
          <a:xfrm>
            <a:off x="7444847" y="2973586"/>
            <a:ext cx="892969" cy="8771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15" name="ID…"/>
          <p:cNvSpPr txBox="1"/>
          <p:nvPr/>
        </p:nvSpPr>
        <p:spPr>
          <a:xfrm>
            <a:off x="7592187" y="2927965"/>
            <a:ext cx="572770" cy="8502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图片</a:t>
            </a:r>
            <a:endParaRPr sz="1265"/>
          </a:p>
          <a:p>
            <a:r>
              <a:rPr sz="1265"/>
              <a:t>活动url</a:t>
            </a:r>
            <a:endParaRPr sz="1265"/>
          </a:p>
          <a:p>
            <a:r>
              <a:rPr sz="1265"/>
              <a:t>index</a:t>
            </a:r>
            <a:endParaRPr sz="1265"/>
          </a:p>
        </p:txBody>
      </p:sp>
      <p:sp>
        <p:nvSpPr>
          <p:cNvPr id="916" name="首页分类商品展示表"/>
          <p:cNvSpPr txBox="1"/>
          <p:nvPr/>
        </p:nvSpPr>
        <p:spPr>
          <a:xfrm>
            <a:off x="5881688" y="3912433"/>
            <a:ext cx="152273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首页分类商品展示表</a:t>
            </a:r>
            <a:endParaRPr sz="1265"/>
          </a:p>
        </p:txBody>
      </p:sp>
      <p:sp>
        <p:nvSpPr>
          <p:cNvPr id="917" name="矩形"/>
          <p:cNvSpPr/>
          <p:nvPr/>
        </p:nvSpPr>
        <p:spPr>
          <a:xfrm>
            <a:off x="6013632" y="4241333"/>
            <a:ext cx="892969" cy="99095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18" name="ID…"/>
          <p:cNvSpPr txBox="1"/>
          <p:nvPr/>
        </p:nvSpPr>
        <p:spPr>
          <a:xfrm>
            <a:off x="6114323" y="4177714"/>
            <a:ext cx="716280" cy="104521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sku ID</a:t>
            </a:r>
            <a:endParaRPr sz="1265"/>
          </a:p>
          <a:p>
            <a:r>
              <a:rPr sz="1265"/>
              <a:t>种类ID</a:t>
            </a:r>
            <a:endParaRPr sz="1265"/>
          </a:p>
          <a:p>
            <a:r>
              <a:rPr sz="1265"/>
              <a:t>展示标识</a:t>
            </a:r>
            <a:endParaRPr sz="1265"/>
          </a:p>
          <a:p>
            <a:r>
              <a:rPr sz="1265"/>
              <a:t>index</a:t>
            </a:r>
            <a:endParaRPr sz="1265"/>
          </a:p>
        </p:txBody>
      </p:sp>
      <p:sp>
        <p:nvSpPr>
          <p:cNvPr id="919" name="redis实现购物车功能…"/>
          <p:cNvSpPr txBox="1"/>
          <p:nvPr/>
        </p:nvSpPr>
        <p:spPr>
          <a:xfrm>
            <a:off x="2064246" y="3404195"/>
            <a:ext cx="2075815" cy="46037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265"/>
              <a:t>redis实现购物车功能</a:t>
            </a:r>
            <a:endParaRPr sz="1265"/>
          </a:p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265"/>
              <a:t>redis保存用户历史浏览记录</a:t>
            </a:r>
            <a:endParaRPr sz="1265"/>
          </a:p>
        </p:txBody>
      </p:sp>
      <p:sp>
        <p:nvSpPr>
          <p:cNvPr id="920" name="订单信息表"/>
          <p:cNvSpPr txBox="1"/>
          <p:nvPr/>
        </p:nvSpPr>
        <p:spPr>
          <a:xfrm>
            <a:off x="2194807" y="3988202"/>
            <a:ext cx="8775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订单信息表</a:t>
            </a:r>
            <a:endParaRPr sz="1265"/>
          </a:p>
        </p:txBody>
      </p:sp>
      <p:sp>
        <p:nvSpPr>
          <p:cNvPr id="921" name="矩形"/>
          <p:cNvSpPr/>
          <p:nvPr/>
        </p:nvSpPr>
        <p:spPr>
          <a:xfrm>
            <a:off x="2082105" y="4289375"/>
            <a:ext cx="892969" cy="187077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22" name="订单ID…"/>
          <p:cNvSpPr txBox="1"/>
          <p:nvPr/>
        </p:nvSpPr>
        <p:spPr>
          <a:xfrm>
            <a:off x="2182796" y="4312266"/>
            <a:ext cx="716280" cy="182499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>
              <a:defRPr>
                <a:solidFill>
                  <a:schemeClr val="accent2">
                    <a:hueOff val="-2473793"/>
                    <a:satOff val="-50203"/>
                    <a:lumOff val="23543"/>
                  </a:schemeClr>
                </a:solidFill>
              </a:defRPr>
            </a:pPr>
            <a:r>
              <a:rPr sz="1265"/>
              <a:t>订单ID</a:t>
            </a:r>
            <a:endParaRPr sz="1265"/>
          </a:p>
          <a:p>
            <a:r>
              <a:rPr sz="1265"/>
              <a:t>地址ID</a:t>
            </a:r>
            <a:endParaRPr sz="1265"/>
          </a:p>
          <a:p>
            <a:r>
              <a:rPr sz="1265"/>
              <a:t>用户ID</a:t>
            </a:r>
            <a:endParaRPr sz="1265"/>
          </a:p>
          <a:p>
            <a:r>
              <a:rPr sz="1265"/>
              <a:t>支付方式</a:t>
            </a:r>
            <a:endParaRPr sz="1265"/>
          </a:p>
          <a:p>
            <a:pPr>
              <a:defRPr>
                <a:solidFill>
                  <a:schemeClr val="accent5"/>
                </a:solidFill>
              </a:defRPr>
            </a:pPr>
            <a:r>
              <a:rPr sz="1265"/>
              <a:t>*总数目</a:t>
            </a:r>
            <a:endParaRPr sz="1265"/>
          </a:p>
          <a:p>
            <a:pPr>
              <a:defRPr>
                <a:solidFill>
                  <a:schemeClr val="accent5"/>
                </a:solidFill>
              </a:defRPr>
            </a:pPr>
            <a:r>
              <a:rPr sz="1265"/>
              <a:t>*总金额</a:t>
            </a:r>
            <a:endParaRPr sz="1265"/>
          </a:p>
          <a:p>
            <a:pPr>
              <a:defRPr>
                <a:solidFill>
                  <a:schemeClr val="accent2">
                    <a:hueOff val="-2473793"/>
                    <a:satOff val="-50203"/>
                    <a:lumOff val="23543"/>
                  </a:schemeClr>
                </a:solidFill>
              </a:defRPr>
            </a:pPr>
            <a:r>
              <a:rPr sz="1265"/>
              <a:t>运费</a:t>
            </a:r>
            <a:endParaRPr sz="1265"/>
          </a:p>
          <a:p>
            <a:r>
              <a:rPr sz="1265"/>
              <a:t>支付状态</a:t>
            </a:r>
            <a:endParaRPr sz="1265"/>
          </a:p>
          <a:p>
            <a:r>
              <a:rPr sz="1265"/>
              <a:t>创建时间</a:t>
            </a:r>
            <a:endParaRPr sz="1265"/>
          </a:p>
        </p:txBody>
      </p:sp>
      <p:sp>
        <p:nvSpPr>
          <p:cNvPr id="923" name="订单商品表"/>
          <p:cNvSpPr txBox="1"/>
          <p:nvPr/>
        </p:nvSpPr>
        <p:spPr>
          <a:xfrm>
            <a:off x="3341798" y="3988201"/>
            <a:ext cx="8775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订单商品表</a:t>
            </a:r>
            <a:endParaRPr sz="1265"/>
          </a:p>
        </p:txBody>
      </p:sp>
      <p:sp>
        <p:nvSpPr>
          <p:cNvPr id="924" name="矩形"/>
          <p:cNvSpPr/>
          <p:nvPr/>
        </p:nvSpPr>
        <p:spPr>
          <a:xfrm>
            <a:off x="3292685" y="4289375"/>
            <a:ext cx="892969" cy="115460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925" name="ID…"/>
          <p:cNvSpPr txBox="1"/>
          <p:nvPr/>
        </p:nvSpPr>
        <p:spPr>
          <a:xfrm>
            <a:off x="3393376" y="4231868"/>
            <a:ext cx="716280" cy="12401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ID</a:t>
            </a:r>
            <a:endParaRPr sz="1265"/>
          </a:p>
          <a:p>
            <a:r>
              <a:rPr sz="1265"/>
              <a:t>订单ID</a:t>
            </a:r>
            <a:endParaRPr sz="1265"/>
          </a:p>
          <a:p>
            <a:r>
              <a:rPr sz="1265"/>
              <a:t>sku ID</a:t>
            </a:r>
            <a:endParaRPr sz="1265"/>
          </a:p>
          <a:p>
            <a:r>
              <a:rPr sz="1265"/>
              <a:t>商品数量</a:t>
            </a:r>
            <a:endParaRPr sz="1265"/>
          </a:p>
          <a:p>
            <a:r>
              <a:rPr sz="1265"/>
              <a:t>商品价格</a:t>
            </a:r>
            <a:endParaRPr sz="1265"/>
          </a:p>
          <a:p>
            <a:r>
              <a:rPr sz="1265"/>
              <a:t>评论</a:t>
            </a:r>
            <a:endParaRPr sz="1265"/>
          </a:p>
        </p:txBody>
      </p:sp>
      <p:sp>
        <p:nvSpPr>
          <p:cNvPr id="926" name="数据库设计"/>
          <p:cNvSpPr txBox="1"/>
          <p:nvPr/>
        </p:nvSpPr>
        <p:spPr>
          <a:xfrm>
            <a:off x="4635996" y="627460"/>
            <a:ext cx="1239520" cy="35242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30"/>
              <a:t>数据库设计</a:t>
            </a:r>
            <a:endParaRPr sz="183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矩形"/>
          <p:cNvSpPr/>
          <p:nvPr/>
        </p:nvSpPr>
        <p:spPr>
          <a:xfrm>
            <a:off x="7250609" y="1847552"/>
            <a:ext cx="1096887" cy="372176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56" name="celery服务器"/>
          <p:cNvSpPr txBox="1"/>
          <p:nvPr/>
        </p:nvSpPr>
        <p:spPr>
          <a:xfrm>
            <a:off x="7337987" y="1580892"/>
            <a:ext cx="102298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5"/>
              <a:t>celery服务器</a:t>
            </a:r>
            <a:endParaRPr sz="1265"/>
          </a:p>
        </p:txBody>
      </p:sp>
      <p:sp>
        <p:nvSpPr>
          <p:cNvPr id="1057" name="矩形"/>
          <p:cNvSpPr/>
          <p:nvPr/>
        </p:nvSpPr>
        <p:spPr>
          <a:xfrm>
            <a:off x="5187851" y="1847552"/>
            <a:ext cx="892969" cy="24958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58" name="Django"/>
          <p:cNvSpPr txBox="1"/>
          <p:nvPr/>
        </p:nvSpPr>
        <p:spPr>
          <a:xfrm>
            <a:off x="5435346" y="1580892"/>
            <a:ext cx="61722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5"/>
              <a:t>Django</a:t>
            </a:r>
            <a:endParaRPr sz="1265"/>
          </a:p>
        </p:txBody>
      </p:sp>
      <p:sp>
        <p:nvSpPr>
          <p:cNvPr id="1059" name="线条"/>
          <p:cNvSpPr/>
          <p:nvPr/>
        </p:nvSpPr>
        <p:spPr>
          <a:xfrm>
            <a:off x="6108341" y="2231529"/>
            <a:ext cx="111474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60" name="generate_static_index_html"/>
          <p:cNvSpPr txBox="1"/>
          <p:nvPr/>
        </p:nvSpPr>
        <p:spPr>
          <a:xfrm>
            <a:off x="4871632" y="2223829"/>
            <a:ext cx="204216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sz="1265"/>
              <a:t>generate_static_index_html</a:t>
            </a:r>
            <a:endParaRPr sz="1265"/>
          </a:p>
        </p:txBody>
      </p:sp>
      <p:sp>
        <p:nvSpPr>
          <p:cNvPr id="1061" name="index.html"/>
          <p:cNvSpPr txBox="1"/>
          <p:nvPr/>
        </p:nvSpPr>
        <p:spPr>
          <a:xfrm>
            <a:off x="7250609" y="2098814"/>
            <a:ext cx="80581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sz="1265"/>
              <a:t>index.html</a:t>
            </a:r>
            <a:endParaRPr sz="1265"/>
          </a:p>
        </p:txBody>
      </p:sp>
      <p:sp>
        <p:nvSpPr>
          <p:cNvPr id="1062" name="矩形"/>
          <p:cNvSpPr/>
          <p:nvPr/>
        </p:nvSpPr>
        <p:spPr>
          <a:xfrm>
            <a:off x="7116733" y="4620220"/>
            <a:ext cx="669587" cy="892969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endParaRPr sz="1690"/>
          </a:p>
        </p:txBody>
      </p:sp>
      <p:sp>
        <p:nvSpPr>
          <p:cNvPr id="1063" name="nginx"/>
          <p:cNvSpPr txBox="1"/>
          <p:nvPr/>
        </p:nvSpPr>
        <p:spPr>
          <a:xfrm>
            <a:off x="7220854" y="4349095"/>
            <a:ext cx="50101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5"/>
              <a:t>nginx</a:t>
            </a:r>
            <a:endParaRPr sz="1265"/>
          </a:p>
        </p:txBody>
      </p:sp>
      <p:sp>
        <p:nvSpPr>
          <p:cNvPr id="1064" name="矩形"/>
          <p:cNvSpPr/>
          <p:nvPr/>
        </p:nvSpPr>
        <p:spPr>
          <a:xfrm>
            <a:off x="3303687" y="1836669"/>
            <a:ext cx="892969" cy="372176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65" name="浏览器"/>
          <p:cNvSpPr txBox="1"/>
          <p:nvPr/>
        </p:nvSpPr>
        <p:spPr>
          <a:xfrm>
            <a:off x="3522464" y="1580892"/>
            <a:ext cx="55689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5"/>
              <a:t>浏览器</a:t>
            </a:r>
            <a:endParaRPr sz="1265"/>
          </a:p>
        </p:txBody>
      </p:sp>
      <p:sp>
        <p:nvSpPr>
          <p:cNvPr id="1066" name="线条"/>
          <p:cNvSpPr/>
          <p:nvPr/>
        </p:nvSpPr>
        <p:spPr>
          <a:xfrm>
            <a:off x="4178796" y="5106888"/>
            <a:ext cx="291107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67" name="线条"/>
          <p:cNvSpPr/>
          <p:nvPr/>
        </p:nvSpPr>
        <p:spPr>
          <a:xfrm flipH="1">
            <a:off x="4178796" y="5347990"/>
            <a:ext cx="2911078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68" name="访问nginx 80端口"/>
          <p:cNvSpPr txBox="1"/>
          <p:nvPr/>
        </p:nvSpPr>
        <p:spPr>
          <a:xfrm>
            <a:off x="5254823" y="4824618"/>
            <a:ext cx="137033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访问nginx 80端口 </a:t>
            </a:r>
            <a:endParaRPr sz="1265"/>
          </a:p>
        </p:txBody>
      </p:sp>
      <p:sp>
        <p:nvSpPr>
          <p:cNvPr id="1069" name="172.16.179.131"/>
          <p:cNvSpPr txBox="1"/>
          <p:nvPr/>
        </p:nvSpPr>
        <p:spPr>
          <a:xfrm>
            <a:off x="7293721" y="1384439"/>
            <a:ext cx="119126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sz="1265"/>
              <a:t>172.16.179.131</a:t>
            </a:r>
            <a:endParaRPr sz="1265"/>
          </a:p>
        </p:txBody>
      </p:sp>
      <p:sp>
        <p:nvSpPr>
          <p:cNvPr id="1070" name="80端口"/>
          <p:cNvSpPr txBox="1"/>
          <p:nvPr/>
        </p:nvSpPr>
        <p:spPr>
          <a:xfrm>
            <a:off x="7189029" y="4157107"/>
            <a:ext cx="5727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80端口</a:t>
            </a:r>
            <a:endParaRPr sz="1265"/>
          </a:p>
        </p:txBody>
      </p:sp>
      <p:sp>
        <p:nvSpPr>
          <p:cNvPr id="1071" name="返回index.html"/>
          <p:cNvSpPr txBox="1"/>
          <p:nvPr/>
        </p:nvSpPr>
        <p:spPr>
          <a:xfrm>
            <a:off x="5272683" y="5429587"/>
            <a:ext cx="1128395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返回index.html</a:t>
            </a:r>
            <a:endParaRPr sz="1265"/>
          </a:p>
        </p:txBody>
      </p:sp>
      <p:sp>
        <p:nvSpPr>
          <p:cNvPr id="1072" name="后台管理员"/>
          <p:cNvSpPr txBox="1"/>
          <p:nvPr/>
        </p:nvSpPr>
        <p:spPr>
          <a:xfrm>
            <a:off x="3388519" y="2098814"/>
            <a:ext cx="877570" cy="26543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265"/>
              <a:t>后台管理员</a:t>
            </a:r>
            <a:endParaRPr sz="1265"/>
          </a:p>
        </p:txBody>
      </p:sp>
      <p:sp>
        <p:nvSpPr>
          <p:cNvPr id="1073" name="线条"/>
          <p:cNvSpPr/>
          <p:nvPr/>
        </p:nvSpPr>
        <p:spPr>
          <a:xfrm>
            <a:off x="4196655" y="2231529"/>
            <a:ext cx="102505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  <a:endParaRPr sz="1690"/>
          </a:p>
        </p:txBody>
      </p:sp>
      <p:sp>
        <p:nvSpPr>
          <p:cNvPr id="1074" name="修改首页…"/>
          <p:cNvSpPr txBox="1"/>
          <p:nvPr/>
        </p:nvSpPr>
        <p:spPr>
          <a:xfrm>
            <a:off x="4324136" y="1653838"/>
            <a:ext cx="877570" cy="65532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>
              <a:defRPr>
                <a:solidFill>
                  <a:schemeClr val="accent2"/>
                </a:solidFill>
              </a:defRPr>
            </a:pPr>
            <a:r>
              <a:rPr sz="1265"/>
              <a:t>修改首页</a:t>
            </a:r>
            <a:endParaRPr sz="1265"/>
          </a:p>
          <a:p>
            <a:pPr>
              <a:defRPr>
                <a:solidFill>
                  <a:schemeClr val="accent2"/>
                </a:solidFill>
              </a:defRPr>
            </a:pPr>
            <a:r>
              <a:rPr sz="1265"/>
              <a:t>使用的数据</a:t>
            </a:r>
            <a:endParaRPr sz="1265"/>
          </a:p>
          <a:p>
            <a:pPr>
              <a:defRPr>
                <a:solidFill>
                  <a:schemeClr val="accent2"/>
                </a:solidFill>
              </a:defRPr>
            </a:pPr>
            <a:r>
              <a:rPr sz="1265"/>
              <a:t>表中的数据</a:t>
            </a:r>
            <a:endParaRPr sz="1265"/>
          </a:p>
        </p:txBody>
      </p:sp>
      <p:sp>
        <p:nvSpPr>
          <p:cNvPr id="1075" name="静态页面的生成及Nginx提供静态页面"/>
          <p:cNvSpPr txBox="1"/>
          <p:nvPr/>
        </p:nvSpPr>
        <p:spPr>
          <a:xfrm>
            <a:off x="3886725" y="823020"/>
            <a:ext cx="3989070" cy="35242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30"/>
              <a:t>静态页面的生成及Nginx提供静态页面</a:t>
            </a:r>
            <a:endParaRPr sz="183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533901" y="4752975"/>
            <a:ext cx="3609486" cy="552450"/>
          </a:xfrm>
          <a:custGeom>
            <a:avLst/>
            <a:gdLst>
              <a:gd name="connsiteX0" fmla="*/ 281176 w 3609486"/>
              <a:gd name="connsiteY0" fmla="*/ 0 h 552450"/>
              <a:gd name="connsiteX1" fmla="*/ 3609486 w 3609486"/>
              <a:gd name="connsiteY1" fmla="*/ 0 h 552450"/>
              <a:gd name="connsiteX2" fmla="*/ 3326729 w 3609486"/>
              <a:gd name="connsiteY2" fmla="*/ 552450 h 552450"/>
              <a:gd name="connsiteX3" fmla="*/ 0 w 3609486"/>
              <a:gd name="connsiteY3" fmla="*/ 552450 h 552450"/>
              <a:gd name="connsiteX4" fmla="*/ 0 w 3609486"/>
              <a:gd name="connsiteY4" fmla="*/ 54936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486" h="552450">
                <a:moveTo>
                  <a:pt x="281176" y="0"/>
                </a:moveTo>
                <a:lnTo>
                  <a:pt x="3609486" y="0"/>
                </a:lnTo>
                <a:lnTo>
                  <a:pt x="3326729" y="552450"/>
                </a:lnTo>
                <a:lnTo>
                  <a:pt x="0" y="552450"/>
                </a:lnTo>
                <a:lnTo>
                  <a:pt x="0" y="5493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sym typeface="Arial" panose="020B0604020202020204" pitchFamily="34" charset="0"/>
              </a:rPr>
              <a:t>项目总结</a:t>
            </a:r>
            <a:endParaRPr lang="zh-CN" altLang="en-US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888204" y="4057650"/>
            <a:ext cx="3611066" cy="552450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sym typeface="Arial" panose="020B0604020202020204" pitchFamily="34" charset="0"/>
              </a:rPr>
              <a:t>项目中存在的问题</a:t>
            </a:r>
            <a:endParaRPr lang="zh-CN" altLang="en-US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5229733" y="3390372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sym typeface="Arial" panose="020B0604020202020204" pitchFamily="34" charset="0"/>
              </a:rPr>
              <a:t>项目所用的技术</a:t>
            </a:r>
            <a:endParaRPr lang="zh-CN" altLang="en-US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" name="任意多边形 23">
            <a:hlinkClick r:id="rId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571262" y="2723094"/>
            <a:ext cx="3611067" cy="552450"/>
          </a:xfrm>
          <a:custGeom>
            <a:avLst/>
            <a:gdLst>
              <a:gd name="connsiteX0" fmla="*/ 282757 w 3611067"/>
              <a:gd name="connsiteY0" fmla="*/ 0 h 552450"/>
              <a:gd name="connsiteX1" fmla="*/ 3611067 w 3611067"/>
              <a:gd name="connsiteY1" fmla="*/ 0 h 552450"/>
              <a:gd name="connsiteX2" fmla="*/ 3328310 w 3611067"/>
              <a:gd name="connsiteY2" fmla="*/ 552450 h 552450"/>
              <a:gd name="connsiteX3" fmla="*/ 0 w 3611067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7" h="552450">
                <a:moveTo>
                  <a:pt x="282757" y="0"/>
                </a:moveTo>
                <a:lnTo>
                  <a:pt x="3611067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sym typeface="Arial" panose="020B0604020202020204" pitchFamily="34" charset="0"/>
              </a:rPr>
              <a:t>项目实现的模块</a:t>
            </a:r>
            <a:endParaRPr lang="zh-CN" altLang="en-US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>
            <a:hlinkClick r:id="rId9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5945834" y="1991254"/>
            <a:ext cx="3611066" cy="552450"/>
          </a:xfrm>
          <a:custGeom>
            <a:avLst/>
            <a:gdLst>
              <a:gd name="connsiteX0" fmla="*/ 282756 w 3611066"/>
              <a:gd name="connsiteY0" fmla="*/ 0 h 552450"/>
              <a:gd name="connsiteX1" fmla="*/ 3611066 w 3611066"/>
              <a:gd name="connsiteY1" fmla="*/ 0 h 552450"/>
              <a:gd name="connsiteX2" fmla="*/ 3328310 w 3611066"/>
              <a:gd name="connsiteY2" fmla="*/ 552450 h 552450"/>
              <a:gd name="connsiteX3" fmla="*/ 0 w 3611066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1066" h="552450">
                <a:moveTo>
                  <a:pt x="282756" y="0"/>
                </a:moveTo>
                <a:lnTo>
                  <a:pt x="3611066" y="0"/>
                </a:lnTo>
                <a:lnTo>
                  <a:pt x="3328310" y="552450"/>
                </a:lnTo>
                <a:lnTo>
                  <a:pt x="0" y="5524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46800" rIns="216000" bIns="46800" numCol="1" spcCol="0" rtlCol="0" fromWordArt="0" anchor="ctr" anchorCtr="1" forceAA="0" compatLnSpc="1">
            <a:norm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sym typeface="Arial" panose="020B0604020202020204" pitchFamily="34" charset="0"/>
              </a:rPr>
              <a:t>项目简介</a:t>
            </a:r>
            <a:endParaRPr lang="zh-CN" altLang="en-US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 rot="19973734">
            <a:off x="2471793" y="-292357"/>
            <a:ext cx="716138" cy="6095642"/>
          </a:xfrm>
          <a:custGeom>
            <a:avLst/>
            <a:gdLst>
              <a:gd name="connsiteX0" fmla="*/ 451047 w 716138"/>
              <a:gd name="connsiteY0" fmla="*/ 0 h 6095642"/>
              <a:gd name="connsiteX1" fmla="*/ 716138 w 716138"/>
              <a:gd name="connsiteY1" fmla="*/ 135680 h 6095642"/>
              <a:gd name="connsiteX2" fmla="*/ 716138 w 716138"/>
              <a:gd name="connsiteY2" fmla="*/ 6095642 h 6095642"/>
              <a:gd name="connsiteX3" fmla="*/ 0 w 716138"/>
              <a:gd name="connsiteY3" fmla="*/ 5729106 h 6095642"/>
              <a:gd name="connsiteX4" fmla="*/ 0 w 716138"/>
              <a:gd name="connsiteY4" fmla="*/ 881256 h 609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38" h="6095642">
                <a:moveTo>
                  <a:pt x="451047" y="0"/>
                </a:moveTo>
                <a:lnTo>
                  <a:pt x="716138" y="135680"/>
                </a:lnTo>
                <a:lnTo>
                  <a:pt x="716138" y="6095642"/>
                </a:lnTo>
                <a:lnTo>
                  <a:pt x="0" y="5729106"/>
                </a:lnTo>
                <a:lnTo>
                  <a:pt x="0" y="88125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eaVert" wrap="square" lIns="90000" tIns="108000" rIns="90000" bIns="252000" numCol="1" spcCol="0" rtlCol="0" fromWordArt="0" anchor="ctr" anchorCtr="1" forceAA="0" compatLnSpc="1">
            <a:noAutofit/>
          </a:bodyPr>
          <a:lstStyle/>
          <a:p>
            <a:pPr algn="ctr"/>
            <a:r>
              <a:rPr lang="zh-CN" altLang="en-US" sz="4000" kern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项目流程</a:t>
            </a:r>
            <a:endParaRPr lang="zh-CN" altLang="en-US" sz="4000" kern="0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矩形"/>
          <p:cNvSpPr/>
          <p:nvPr/>
        </p:nvSpPr>
        <p:spPr>
          <a:xfrm>
            <a:off x="7785100" y="511175"/>
            <a:ext cx="1415554" cy="18996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78" name="Django网站"/>
          <p:cNvSpPr txBox="1"/>
          <p:nvPr/>
        </p:nvSpPr>
        <p:spPr>
          <a:xfrm>
            <a:off x="8051120" y="532129"/>
            <a:ext cx="117561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Django网站</a:t>
            </a:r>
          </a:p>
        </p:txBody>
      </p:sp>
      <p:sp>
        <p:nvSpPr>
          <p:cNvPr id="1079" name="矩形"/>
          <p:cNvSpPr/>
          <p:nvPr/>
        </p:nvSpPr>
        <p:spPr>
          <a:xfrm>
            <a:off x="7785100" y="3927475"/>
            <a:ext cx="1415554" cy="189964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80" name="celery服务器"/>
          <p:cNvSpPr txBox="1"/>
          <p:nvPr/>
        </p:nvSpPr>
        <p:spPr>
          <a:xfrm>
            <a:off x="7852441" y="3508374"/>
            <a:ext cx="1280872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celery服务器</a:t>
            </a:r>
          </a:p>
        </p:txBody>
      </p:sp>
      <p:sp>
        <p:nvSpPr>
          <p:cNvPr id="1081" name="index.html"/>
          <p:cNvSpPr txBox="1"/>
          <p:nvPr/>
        </p:nvSpPr>
        <p:spPr>
          <a:xfrm>
            <a:off x="7943850" y="4073524"/>
            <a:ext cx="1051459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index.html</a:t>
            </a:r>
          </a:p>
        </p:txBody>
      </p:sp>
      <p:sp>
        <p:nvSpPr>
          <p:cNvPr id="1082" name="矩形"/>
          <p:cNvSpPr/>
          <p:nvPr/>
        </p:nvSpPr>
        <p:spPr>
          <a:xfrm>
            <a:off x="7532687" y="4974232"/>
            <a:ext cx="722958" cy="794744"/>
          </a:xfrm>
          <a:prstGeom prst="rect">
            <a:avLst/>
          </a:prstGeom>
          <a:blipFill>
            <a:blip r:embed="rId1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3" name="nginx"/>
          <p:cNvSpPr txBox="1"/>
          <p:nvPr/>
        </p:nvSpPr>
        <p:spPr>
          <a:xfrm>
            <a:off x="7588604" y="4600574"/>
            <a:ext cx="611125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nginx</a:t>
            </a:r>
          </a:p>
        </p:txBody>
      </p:sp>
      <p:sp>
        <p:nvSpPr>
          <p:cNvPr id="1084" name="矩形"/>
          <p:cNvSpPr/>
          <p:nvPr/>
        </p:nvSpPr>
        <p:spPr>
          <a:xfrm>
            <a:off x="4953000" y="2009775"/>
            <a:ext cx="1270000" cy="206776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85" name="Nginx"/>
          <p:cNvSpPr txBox="1"/>
          <p:nvPr/>
        </p:nvSpPr>
        <p:spPr>
          <a:xfrm>
            <a:off x="5327650" y="1660524"/>
            <a:ext cx="678756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Nginx</a:t>
            </a:r>
          </a:p>
        </p:txBody>
      </p:sp>
      <p:sp>
        <p:nvSpPr>
          <p:cNvPr id="1086" name="调度"/>
          <p:cNvSpPr txBox="1"/>
          <p:nvPr/>
        </p:nvSpPr>
        <p:spPr>
          <a:xfrm>
            <a:off x="5327650" y="2657474"/>
            <a:ext cx="5207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调度</a:t>
            </a:r>
          </a:p>
        </p:txBody>
      </p:sp>
      <p:sp>
        <p:nvSpPr>
          <p:cNvPr id="1087" name="矩形"/>
          <p:cNvSpPr/>
          <p:nvPr/>
        </p:nvSpPr>
        <p:spPr>
          <a:xfrm>
            <a:off x="3009900" y="2018605"/>
            <a:ext cx="1270000" cy="205010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88" name="172.16.179.130…"/>
          <p:cNvSpPr txBox="1"/>
          <p:nvPr/>
        </p:nvSpPr>
        <p:spPr>
          <a:xfrm>
            <a:off x="4903757" y="1174611"/>
            <a:ext cx="2079855" cy="57277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172.16.179.130</a:t>
            </a:r>
          </a:p>
          <a:p>
            <a:r>
              <a:t>172.16.179.130/index</a:t>
            </a:r>
          </a:p>
        </p:txBody>
      </p:sp>
      <p:sp>
        <p:nvSpPr>
          <p:cNvPr id="1089" name="浏览器"/>
          <p:cNvSpPr txBox="1"/>
          <p:nvPr/>
        </p:nvSpPr>
        <p:spPr>
          <a:xfrm>
            <a:off x="3282950" y="1641474"/>
            <a:ext cx="7239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浏览器</a:t>
            </a:r>
          </a:p>
        </p:txBody>
      </p:sp>
      <p:sp>
        <p:nvSpPr>
          <p:cNvPr id="1090" name="线条"/>
          <p:cNvSpPr/>
          <p:nvPr/>
        </p:nvSpPr>
        <p:spPr>
          <a:xfrm>
            <a:off x="4305300" y="3043659"/>
            <a:ext cx="678756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91" name="请求"/>
          <p:cNvSpPr txBox="1"/>
          <p:nvPr/>
        </p:nvSpPr>
        <p:spPr>
          <a:xfrm>
            <a:off x="4356100" y="2657474"/>
            <a:ext cx="5207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请求</a:t>
            </a:r>
          </a:p>
        </p:txBody>
      </p:sp>
      <p:sp>
        <p:nvSpPr>
          <p:cNvPr id="1092" name="线条"/>
          <p:cNvSpPr/>
          <p:nvPr/>
        </p:nvSpPr>
        <p:spPr>
          <a:xfrm>
            <a:off x="6310515" y="2980669"/>
            <a:ext cx="1164359" cy="228457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93" name="访问/"/>
          <p:cNvSpPr txBox="1"/>
          <p:nvPr/>
        </p:nvSpPr>
        <p:spPr>
          <a:xfrm>
            <a:off x="6254750" y="4054474"/>
            <a:ext cx="57719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访问/</a:t>
            </a:r>
          </a:p>
        </p:txBody>
      </p:sp>
      <p:sp>
        <p:nvSpPr>
          <p:cNvPr id="1094" name="线条"/>
          <p:cNvSpPr/>
          <p:nvPr/>
        </p:nvSpPr>
        <p:spPr>
          <a:xfrm flipV="1">
            <a:off x="6306376" y="1577018"/>
            <a:ext cx="1458862" cy="1003986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095" name="访问/index"/>
          <p:cNvSpPr txBox="1"/>
          <p:nvPr/>
        </p:nvSpPr>
        <p:spPr>
          <a:xfrm>
            <a:off x="6495200" y="2312841"/>
            <a:ext cx="107401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访问/index</a:t>
            </a:r>
          </a:p>
        </p:txBody>
      </p:sp>
      <p:sp>
        <p:nvSpPr>
          <p:cNvPr id="1096" name="1.使用celery生成静态页面…"/>
          <p:cNvSpPr txBox="1"/>
          <p:nvPr/>
        </p:nvSpPr>
        <p:spPr>
          <a:xfrm>
            <a:off x="2554020" y="4784863"/>
            <a:ext cx="3794660" cy="117348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tx1"/>
                </a:solidFill>
              </a:rPr>
              <a:t>1.使用celery生成静态页面</a:t>
            </a:r>
            <a:endParaRPr>
              <a:solidFill>
                <a:schemeClr val="tx1"/>
              </a:solidFill>
            </a:endParaRPr>
          </a:p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tx1"/>
                </a:solidFill>
              </a:rPr>
              <a:t>2.配置nginx提供静态页面</a:t>
            </a:r>
            <a:endParaRPr>
              <a:solidFill>
                <a:schemeClr val="tx1"/>
              </a:solidFill>
            </a:endParaRPr>
          </a:p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tx1"/>
                </a:solidFill>
              </a:rPr>
              <a:t>3.管理员修改首页所使用表中的数据时，</a:t>
            </a:r>
            <a:endParaRPr>
              <a:solidFill>
                <a:schemeClr val="tx1"/>
              </a:solidFill>
            </a:endParaRPr>
          </a:p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tx1"/>
                </a:solidFill>
              </a:rPr>
              <a:t>重新生成index静态页面。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97" name="调度Nginx服务器"/>
          <p:cNvSpPr txBox="1"/>
          <p:nvPr/>
        </p:nvSpPr>
        <p:spPr>
          <a:xfrm>
            <a:off x="4883150" y="-4737"/>
            <a:ext cx="2682541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调度Nginx服务器</a:t>
            </a:r>
          </a:p>
        </p:txBody>
      </p:sp>
      <p:sp>
        <p:nvSpPr>
          <p:cNvPr id="1098" name="80端口"/>
          <p:cNvSpPr txBox="1"/>
          <p:nvPr/>
        </p:nvSpPr>
        <p:spPr>
          <a:xfrm>
            <a:off x="7564652" y="5938242"/>
            <a:ext cx="746659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80端口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线条"/>
          <p:cNvSpPr/>
          <p:nvPr/>
        </p:nvSpPr>
        <p:spPr>
          <a:xfrm flipV="1">
            <a:off x="3940487" y="1845309"/>
            <a:ext cx="1" cy="617835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33" name="用户1"/>
          <p:cNvSpPr txBox="1"/>
          <p:nvPr/>
        </p:nvSpPr>
        <p:spPr>
          <a:xfrm>
            <a:off x="3623632" y="1388109"/>
            <a:ext cx="63371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用户1</a:t>
            </a:r>
          </a:p>
        </p:txBody>
      </p:sp>
      <p:sp>
        <p:nvSpPr>
          <p:cNvPr id="1134" name="向df_order_info 添加一条记录"/>
          <p:cNvSpPr txBox="1"/>
          <p:nvPr/>
        </p:nvSpPr>
        <p:spPr>
          <a:xfrm>
            <a:off x="4124637" y="2061209"/>
            <a:ext cx="278638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向df_order_info 添加一条记录</a:t>
            </a:r>
          </a:p>
        </p:txBody>
      </p:sp>
      <p:sp>
        <p:nvSpPr>
          <p:cNvPr id="1135" name="查询sku_id=17的商品信息"/>
          <p:cNvSpPr txBox="1"/>
          <p:nvPr/>
        </p:nvSpPr>
        <p:spPr>
          <a:xfrm>
            <a:off x="4124637" y="2950209"/>
            <a:ext cx="2483816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查询sku_id=17的商品信息</a:t>
            </a:r>
          </a:p>
        </p:txBody>
      </p:sp>
      <p:sp>
        <p:nvSpPr>
          <p:cNvPr id="1136" name="库存判断"/>
          <p:cNvSpPr txBox="1"/>
          <p:nvPr/>
        </p:nvSpPr>
        <p:spPr>
          <a:xfrm>
            <a:off x="4124637" y="3724909"/>
            <a:ext cx="9271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库存判断</a:t>
            </a:r>
          </a:p>
        </p:txBody>
      </p:sp>
      <p:sp>
        <p:nvSpPr>
          <p:cNvPr id="1137" name="向df_order_goods中添加记录"/>
          <p:cNvSpPr txBox="1"/>
          <p:nvPr/>
        </p:nvSpPr>
        <p:spPr>
          <a:xfrm>
            <a:off x="4124637" y="4639309"/>
            <a:ext cx="2775002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向df_order_goods中添加记录</a:t>
            </a:r>
          </a:p>
        </p:txBody>
      </p:sp>
      <p:sp>
        <p:nvSpPr>
          <p:cNvPr id="1138" name="商品库存更新：0"/>
          <p:cNvSpPr txBox="1"/>
          <p:nvPr/>
        </p:nvSpPr>
        <p:spPr>
          <a:xfrm>
            <a:off x="4137337" y="5553709"/>
            <a:ext cx="164968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商品库存更新：0</a:t>
            </a:r>
          </a:p>
        </p:txBody>
      </p:sp>
      <p:sp>
        <p:nvSpPr>
          <p:cNvPr id="1139" name="线条"/>
          <p:cNvSpPr/>
          <p:nvPr/>
        </p:nvSpPr>
        <p:spPr>
          <a:xfrm flipV="1">
            <a:off x="8017187" y="1858009"/>
            <a:ext cx="1" cy="6178353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40" name="用户2"/>
          <p:cNvSpPr txBox="1"/>
          <p:nvPr/>
        </p:nvSpPr>
        <p:spPr>
          <a:xfrm>
            <a:off x="7700332" y="1388109"/>
            <a:ext cx="63371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用户2</a:t>
            </a:r>
          </a:p>
        </p:txBody>
      </p:sp>
      <p:sp>
        <p:nvSpPr>
          <p:cNvPr id="1141" name="向df_order_info 添加一条记录"/>
          <p:cNvSpPr txBox="1"/>
          <p:nvPr/>
        </p:nvSpPr>
        <p:spPr>
          <a:xfrm>
            <a:off x="8201337" y="2073909"/>
            <a:ext cx="278638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向df_order_info 添加一条记录</a:t>
            </a:r>
          </a:p>
        </p:txBody>
      </p:sp>
      <p:sp>
        <p:nvSpPr>
          <p:cNvPr id="1142" name="查询sku_id=17的商品信息"/>
          <p:cNvSpPr txBox="1"/>
          <p:nvPr/>
        </p:nvSpPr>
        <p:spPr>
          <a:xfrm>
            <a:off x="8201337" y="2962909"/>
            <a:ext cx="2483816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查询sku_id=17的商品信息</a:t>
            </a:r>
          </a:p>
        </p:txBody>
      </p:sp>
      <p:sp>
        <p:nvSpPr>
          <p:cNvPr id="1143" name="库存判断"/>
          <p:cNvSpPr txBox="1"/>
          <p:nvPr/>
        </p:nvSpPr>
        <p:spPr>
          <a:xfrm>
            <a:off x="8214037" y="3724909"/>
            <a:ext cx="92710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库存判断</a:t>
            </a:r>
          </a:p>
        </p:txBody>
      </p:sp>
      <p:sp>
        <p:nvSpPr>
          <p:cNvPr id="1144" name="向df_order_goods中添加记录"/>
          <p:cNvSpPr txBox="1"/>
          <p:nvPr/>
        </p:nvSpPr>
        <p:spPr>
          <a:xfrm>
            <a:off x="8201337" y="4652009"/>
            <a:ext cx="2775002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向df_order_goods中添加记录</a:t>
            </a:r>
          </a:p>
        </p:txBody>
      </p:sp>
      <p:sp>
        <p:nvSpPr>
          <p:cNvPr id="1145" name="商品库存更新:0"/>
          <p:cNvSpPr txBox="1"/>
          <p:nvPr/>
        </p:nvSpPr>
        <p:spPr>
          <a:xfrm>
            <a:off x="8214037" y="5566409"/>
            <a:ext cx="150297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商品库存更新:0</a:t>
            </a:r>
          </a:p>
        </p:txBody>
      </p:sp>
      <p:sp>
        <p:nvSpPr>
          <p:cNvPr id="1146" name="进程1"/>
          <p:cNvSpPr txBox="1"/>
          <p:nvPr/>
        </p:nvSpPr>
        <p:spPr>
          <a:xfrm>
            <a:off x="3623648" y="994409"/>
            <a:ext cx="63368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进程1</a:t>
            </a:r>
          </a:p>
        </p:txBody>
      </p:sp>
      <p:sp>
        <p:nvSpPr>
          <p:cNvPr id="1147" name="进程2"/>
          <p:cNvSpPr txBox="1"/>
          <p:nvPr/>
        </p:nvSpPr>
        <p:spPr>
          <a:xfrm>
            <a:off x="7700347" y="1045209"/>
            <a:ext cx="633681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进程2</a:t>
            </a:r>
          </a:p>
        </p:txBody>
      </p:sp>
      <p:sp>
        <p:nvSpPr>
          <p:cNvPr id="1148" name="线条"/>
          <p:cNvSpPr/>
          <p:nvPr/>
        </p:nvSpPr>
        <p:spPr>
          <a:xfrm>
            <a:off x="3953187" y="4455160"/>
            <a:ext cx="607315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49" name="1.悲观锁…"/>
          <p:cNvSpPr txBox="1"/>
          <p:nvPr/>
        </p:nvSpPr>
        <p:spPr>
          <a:xfrm>
            <a:off x="1210912" y="1593850"/>
            <a:ext cx="949822" cy="6451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1.悲观锁</a:t>
            </a:r>
          </a:p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2.乐观锁</a:t>
            </a:r>
          </a:p>
        </p:txBody>
      </p:sp>
      <p:sp>
        <p:nvSpPr>
          <p:cNvPr id="1150" name="加锁 select * from df_goods_sku where id=17 for update;"/>
          <p:cNvSpPr txBox="1"/>
          <p:nvPr/>
        </p:nvSpPr>
        <p:spPr>
          <a:xfrm>
            <a:off x="1120775" y="270509"/>
            <a:ext cx="5344805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加锁 select * from df_goods_sku where id=17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for update</a:t>
            </a:r>
            <a:r>
              <a:t>;</a:t>
            </a:r>
          </a:p>
        </p:txBody>
      </p:sp>
      <p:sp>
        <p:nvSpPr>
          <p:cNvPr id="1151" name="事务结束，锁释放。"/>
          <p:cNvSpPr txBox="1"/>
          <p:nvPr/>
        </p:nvSpPr>
        <p:spPr>
          <a:xfrm>
            <a:off x="7216775" y="232409"/>
            <a:ext cx="19431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事务结束，锁释放。</a:t>
            </a:r>
          </a:p>
        </p:txBody>
      </p:sp>
      <p:sp>
        <p:nvSpPr>
          <p:cNvPr id="1152" name="在查询数据的时候不加锁，…"/>
          <p:cNvSpPr txBox="1"/>
          <p:nvPr/>
        </p:nvSpPr>
        <p:spPr>
          <a:xfrm>
            <a:off x="1134447" y="2338705"/>
            <a:ext cx="2609191" cy="16294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在查询数据的时候不加锁，</a:t>
            </a:r>
          </a:p>
          <a:p>
            <a:r>
              <a:t>在更新时进行判断。</a:t>
            </a:r>
          </a:p>
          <a:p/>
          <a:p>
            <a:r>
              <a:t>判断更新时的库存和之前</a:t>
            </a:r>
          </a:p>
          <a:p>
            <a:r>
              <a:t>查出的库存是否一致。</a:t>
            </a:r>
          </a:p>
        </p:txBody>
      </p:sp>
      <p:sp>
        <p:nvSpPr>
          <p:cNvPr id="1153" name="update df_goods_sku…"/>
          <p:cNvSpPr txBox="1"/>
          <p:nvPr/>
        </p:nvSpPr>
        <p:spPr>
          <a:xfrm>
            <a:off x="993571" y="4721860"/>
            <a:ext cx="2502104" cy="80264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update df_goods_sku</a:t>
            </a:r>
          </a:p>
          <a:p>
            <a:r>
              <a:t>set stock=0, sales=1</a:t>
            </a:r>
          </a:p>
          <a:p>
            <a:r>
              <a:t>where id=17 and stock=1;</a:t>
            </a:r>
          </a:p>
        </p:txBody>
      </p:sp>
      <p:sp>
        <p:nvSpPr>
          <p:cNvPr id="1154" name="在冲突比较少的时候，…"/>
          <p:cNvSpPr txBox="1"/>
          <p:nvPr/>
        </p:nvSpPr>
        <p:spPr>
          <a:xfrm>
            <a:off x="994087" y="5642609"/>
            <a:ext cx="2959101" cy="11391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在冲突比较少的时候，</a:t>
            </a:r>
          </a:p>
          <a:p>
            <a:r>
              <a:t>使用乐观锁。</a:t>
            </a:r>
          </a:p>
          <a:p/>
          <a:p>
            <a:r>
              <a:t>乐观锁重复操作的代价比较大。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26"/>
          <p:cNvSpPr/>
          <p:nvPr>
            <p:custDataLst>
              <p:tags r:id="rId1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1158" name="Django网站"/>
          <p:cNvSpPr txBox="1"/>
          <p:nvPr/>
        </p:nvSpPr>
        <p:spPr>
          <a:xfrm>
            <a:off x="3733800" y="1601469"/>
            <a:ext cx="1209279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Django网站</a:t>
            </a:r>
          </a:p>
        </p:txBody>
      </p:sp>
      <p:sp>
        <p:nvSpPr>
          <p:cNvPr id="1159" name="支付宝平台"/>
          <p:cNvSpPr txBox="1"/>
          <p:nvPr/>
        </p:nvSpPr>
        <p:spPr>
          <a:xfrm>
            <a:off x="7632700" y="1512569"/>
            <a:ext cx="11303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支付宝平台</a:t>
            </a:r>
          </a:p>
        </p:txBody>
      </p:sp>
      <p:sp>
        <p:nvSpPr>
          <p:cNvPr id="1160" name="采用网络请求方式，去请求支付宝平台的地址"/>
          <p:cNvSpPr txBox="1"/>
          <p:nvPr/>
        </p:nvSpPr>
        <p:spPr>
          <a:xfrm>
            <a:off x="3937000" y="737869"/>
            <a:ext cx="41783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采用网络请求方式，去请求支付宝平台的地址</a:t>
            </a:r>
          </a:p>
        </p:txBody>
      </p:sp>
      <p:sp>
        <p:nvSpPr>
          <p:cNvPr id="1161" name="线条"/>
          <p:cNvSpPr/>
          <p:nvPr/>
        </p:nvSpPr>
        <p:spPr>
          <a:xfrm>
            <a:off x="4286250" y="2526029"/>
            <a:ext cx="382284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62" name="私钥：加密…"/>
          <p:cNvSpPr txBox="1"/>
          <p:nvPr/>
        </p:nvSpPr>
        <p:spPr>
          <a:xfrm>
            <a:off x="5499100" y="1469389"/>
            <a:ext cx="1186790" cy="6451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私钥：加密</a:t>
            </a:r>
          </a:p>
          <a:p>
            <a:r>
              <a:t>公钥：解密</a:t>
            </a:r>
          </a:p>
        </p:txBody>
      </p:sp>
      <p:sp>
        <p:nvSpPr>
          <p:cNvPr id="1163" name="需要同自己的私钥加密"/>
          <p:cNvSpPr txBox="1"/>
          <p:nvPr/>
        </p:nvSpPr>
        <p:spPr>
          <a:xfrm>
            <a:off x="5251519" y="2134869"/>
            <a:ext cx="18923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t>需要同自己的私钥加密</a:t>
            </a:r>
          </a:p>
        </p:txBody>
      </p:sp>
      <p:sp>
        <p:nvSpPr>
          <p:cNvPr id="1164" name="用应用的公钥解密"/>
          <p:cNvSpPr txBox="1"/>
          <p:nvPr/>
        </p:nvSpPr>
        <p:spPr>
          <a:xfrm>
            <a:off x="8229600" y="2348229"/>
            <a:ext cx="15367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t>用应用的公钥解密</a:t>
            </a:r>
          </a:p>
        </p:txBody>
      </p:sp>
      <p:sp>
        <p:nvSpPr>
          <p:cNvPr id="1165" name="线条"/>
          <p:cNvSpPr/>
          <p:nvPr/>
        </p:nvSpPr>
        <p:spPr>
          <a:xfrm flipH="1" flipV="1">
            <a:off x="4337189" y="2998469"/>
            <a:ext cx="364462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66" name="支付宝用自己的私钥加密"/>
          <p:cNvSpPr txBox="1"/>
          <p:nvPr/>
        </p:nvSpPr>
        <p:spPr>
          <a:xfrm>
            <a:off x="5162619" y="3069590"/>
            <a:ext cx="20701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t>支付宝用自己的私钥加密</a:t>
            </a:r>
          </a:p>
        </p:txBody>
      </p:sp>
      <p:sp>
        <p:nvSpPr>
          <p:cNvPr id="1167" name="用支付宝的公钥解密"/>
          <p:cNvSpPr txBox="1"/>
          <p:nvPr/>
        </p:nvSpPr>
        <p:spPr>
          <a:xfrm>
            <a:off x="2546350" y="2820669"/>
            <a:ext cx="1714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t>用支付宝的公钥解密</a:t>
            </a:r>
          </a:p>
        </p:txBody>
      </p:sp>
      <p:sp>
        <p:nvSpPr>
          <p:cNvPr id="1169" name="沙箱环境:…"/>
          <p:cNvSpPr txBox="1"/>
          <p:nvPr/>
        </p:nvSpPr>
        <p:spPr>
          <a:xfrm>
            <a:off x="4422259" y="3793649"/>
            <a:ext cx="3686810" cy="6089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沙箱环境:</a:t>
            </a:r>
          </a:p>
          <a:p>
            <a:pPr algn="l">
              <a:defRPr sz="1500">
                <a:solidFill>
                  <a:schemeClr val="accent2"/>
                </a:solidFill>
              </a:defRPr>
            </a:pPr>
            <a:r>
              <a:rPr u="sng">
                <a:hlinkClick r:id="rId2" action="ppaction://hlinkfile"/>
              </a:rPr>
              <a:t>https://open.alipay.com/platform/home.htm</a:t>
            </a:r>
            <a:endParaRPr u="sng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26"/>
          <p:cNvSpPr/>
          <p:nvPr>
            <p:custDataLst>
              <p:tags r:id="rId1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1171" name="线条"/>
          <p:cNvSpPr/>
          <p:nvPr/>
        </p:nvSpPr>
        <p:spPr>
          <a:xfrm flipV="1">
            <a:off x="2216150" y="1113790"/>
            <a:ext cx="1" cy="602781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72" name="线条"/>
          <p:cNvSpPr/>
          <p:nvPr/>
        </p:nvSpPr>
        <p:spPr>
          <a:xfrm flipV="1">
            <a:off x="5086350" y="1113790"/>
            <a:ext cx="1" cy="602781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73" name="线条"/>
          <p:cNvSpPr/>
          <p:nvPr/>
        </p:nvSpPr>
        <p:spPr>
          <a:xfrm flipV="1">
            <a:off x="8845550" y="1113790"/>
            <a:ext cx="0" cy="602781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74" name="用户"/>
          <p:cNvSpPr txBox="1"/>
          <p:nvPr/>
        </p:nvSpPr>
        <p:spPr>
          <a:xfrm>
            <a:off x="1955800" y="631189"/>
            <a:ext cx="5207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用户</a:t>
            </a:r>
          </a:p>
        </p:txBody>
      </p:sp>
      <p:sp>
        <p:nvSpPr>
          <p:cNvPr id="1175" name="Django网站"/>
          <p:cNvSpPr txBox="1"/>
          <p:nvPr/>
        </p:nvSpPr>
        <p:spPr>
          <a:xfrm>
            <a:off x="4635500" y="586471"/>
            <a:ext cx="1209279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Django网站</a:t>
            </a:r>
          </a:p>
        </p:txBody>
      </p:sp>
      <p:sp>
        <p:nvSpPr>
          <p:cNvPr id="1176" name="支付宝平台"/>
          <p:cNvSpPr txBox="1"/>
          <p:nvPr/>
        </p:nvSpPr>
        <p:spPr>
          <a:xfrm>
            <a:off x="8585200" y="631189"/>
            <a:ext cx="11303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支付宝平台</a:t>
            </a:r>
          </a:p>
        </p:txBody>
      </p:sp>
      <p:sp>
        <p:nvSpPr>
          <p:cNvPr id="1177" name="线条"/>
          <p:cNvSpPr/>
          <p:nvPr/>
        </p:nvSpPr>
        <p:spPr>
          <a:xfrm>
            <a:off x="2190750" y="1697990"/>
            <a:ext cx="29210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78" name="去付款，访问/order/pay"/>
          <p:cNvSpPr txBox="1"/>
          <p:nvPr/>
        </p:nvSpPr>
        <p:spPr>
          <a:xfrm>
            <a:off x="2517749" y="1304289"/>
            <a:ext cx="1997914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t>去付款，访问/order/pay</a:t>
            </a:r>
          </a:p>
        </p:txBody>
      </p:sp>
      <p:sp>
        <p:nvSpPr>
          <p:cNvPr id="1179" name="线条"/>
          <p:cNvSpPr/>
          <p:nvPr/>
        </p:nvSpPr>
        <p:spPr>
          <a:xfrm>
            <a:off x="5111750" y="1697990"/>
            <a:ext cx="3708401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80" name="调用支付宝接口:…"/>
          <p:cNvSpPr txBox="1"/>
          <p:nvPr/>
        </p:nvSpPr>
        <p:spPr>
          <a:xfrm>
            <a:off x="5845149" y="1101090"/>
            <a:ext cx="1846784" cy="558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调用支付宝接口: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alipay.trade.page.pay</a:t>
            </a:r>
          </a:p>
        </p:txBody>
      </p:sp>
      <p:sp>
        <p:nvSpPr>
          <p:cNvPr id="1181" name="订单id…"/>
          <p:cNvSpPr txBox="1"/>
          <p:nvPr/>
        </p:nvSpPr>
        <p:spPr>
          <a:xfrm>
            <a:off x="6092101" y="1729740"/>
            <a:ext cx="820598" cy="1155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5"/>
                </a:solidFill>
              </a:defRPr>
            </a:pPr>
            <a:r>
              <a:t>订单id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总金额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订单标题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returl_url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notify_url</a:t>
            </a:r>
          </a:p>
        </p:txBody>
      </p:sp>
      <p:sp>
        <p:nvSpPr>
          <p:cNvPr id="1182" name="线条"/>
          <p:cNvSpPr/>
          <p:nvPr/>
        </p:nvSpPr>
        <p:spPr>
          <a:xfrm flipH="1" flipV="1">
            <a:off x="5060949" y="3072130"/>
            <a:ext cx="38100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83" name="返回支付页面的地址"/>
          <p:cNvSpPr txBox="1"/>
          <p:nvPr/>
        </p:nvSpPr>
        <p:spPr>
          <a:xfrm>
            <a:off x="5702300" y="3072765"/>
            <a:ext cx="1600200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r>
              <a:t>返回支付页面的地址</a:t>
            </a:r>
          </a:p>
        </p:txBody>
      </p:sp>
      <p:sp>
        <p:nvSpPr>
          <p:cNvPr id="1184" name="线条"/>
          <p:cNvSpPr/>
          <p:nvPr/>
        </p:nvSpPr>
        <p:spPr>
          <a:xfrm flipH="1">
            <a:off x="2203449" y="3072130"/>
            <a:ext cx="289560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85" name="引导用户到支付页面"/>
          <p:cNvSpPr txBox="1"/>
          <p:nvPr/>
        </p:nvSpPr>
        <p:spPr>
          <a:xfrm>
            <a:off x="2727350" y="3072765"/>
            <a:ext cx="1600201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r>
              <a:t>引导用户到支付页面</a:t>
            </a:r>
          </a:p>
        </p:txBody>
      </p:sp>
      <p:sp>
        <p:nvSpPr>
          <p:cNvPr id="1186" name="线条"/>
          <p:cNvSpPr/>
          <p:nvPr/>
        </p:nvSpPr>
        <p:spPr>
          <a:xfrm>
            <a:off x="2190750" y="4009390"/>
            <a:ext cx="6680200" cy="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87" name="用户登录支付宝，输入支付密码，点击确认支付"/>
          <p:cNvSpPr txBox="1"/>
          <p:nvPr/>
        </p:nvSpPr>
        <p:spPr>
          <a:xfrm>
            <a:off x="3606800" y="3681582"/>
            <a:ext cx="38481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t>用户登录支付宝，输入支付密码，点击确认支付</a:t>
            </a:r>
          </a:p>
        </p:txBody>
      </p:sp>
      <p:sp>
        <p:nvSpPr>
          <p:cNvPr id="1188" name="线条"/>
          <p:cNvSpPr/>
          <p:nvPr/>
        </p:nvSpPr>
        <p:spPr>
          <a:xfrm flipH="1" flipV="1">
            <a:off x="5060950" y="4676774"/>
            <a:ext cx="3810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89" name="同步访问网站的return_url,传递参数…"/>
          <p:cNvSpPr txBox="1"/>
          <p:nvPr/>
        </p:nvSpPr>
        <p:spPr>
          <a:xfrm>
            <a:off x="5702300" y="4127694"/>
            <a:ext cx="2719413" cy="54864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5"/>
                </a:solidFill>
              </a:defRPr>
            </a:pPr>
            <a:r>
              <a:t>同步访问网站的return_url,传递参数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告诉网站用户支付的结果</a:t>
            </a:r>
          </a:p>
        </p:txBody>
      </p:sp>
      <p:sp>
        <p:nvSpPr>
          <p:cNvPr id="1204" name="连接线"/>
          <p:cNvSpPr/>
          <p:nvPr/>
        </p:nvSpPr>
        <p:spPr>
          <a:xfrm>
            <a:off x="8825441" y="4014095"/>
            <a:ext cx="554178" cy="667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0" y="0"/>
                </a:moveTo>
                <a:cubicBezTo>
                  <a:pt x="21291" y="6098"/>
                  <a:pt x="21600" y="13298"/>
                  <a:pt x="927" y="21600"/>
                </a:cubicBezTo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/>
          <a:lstStyle/>
          <a:p/>
        </p:txBody>
      </p:sp>
      <p:sp>
        <p:nvSpPr>
          <p:cNvPr id="1191" name="同步"/>
          <p:cNvSpPr txBox="1"/>
          <p:nvPr/>
        </p:nvSpPr>
        <p:spPr>
          <a:xfrm>
            <a:off x="9423400" y="4169989"/>
            <a:ext cx="520700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同步</a:t>
            </a:r>
          </a:p>
        </p:txBody>
      </p:sp>
      <p:sp>
        <p:nvSpPr>
          <p:cNvPr id="1192" name="线条"/>
          <p:cNvSpPr/>
          <p:nvPr/>
        </p:nvSpPr>
        <p:spPr>
          <a:xfrm flipH="1">
            <a:off x="5060950" y="5344159"/>
            <a:ext cx="3810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93" name="异步访问网站的notify_url,传递参数…"/>
          <p:cNvSpPr txBox="1"/>
          <p:nvPr/>
        </p:nvSpPr>
        <p:spPr>
          <a:xfrm>
            <a:off x="5702300" y="4766847"/>
            <a:ext cx="2682761" cy="54864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5"/>
                </a:solidFill>
              </a:defRPr>
            </a:pPr>
            <a:r>
              <a:t>异步访问网站的notify_url,传递参数</a:t>
            </a:r>
          </a:p>
          <a:p>
            <a:pPr>
              <a:defRPr sz="1300">
                <a:solidFill>
                  <a:schemeClr val="accent5"/>
                </a:solidFill>
              </a:defRPr>
            </a:pPr>
            <a:r>
              <a:t>告诉网站用户支付的结果</a:t>
            </a:r>
          </a:p>
        </p:txBody>
      </p:sp>
      <p:sp>
        <p:nvSpPr>
          <p:cNvPr id="1194" name="网站如果想让支付宝平台访问，需要有公网的ip."/>
          <p:cNvSpPr txBox="1"/>
          <p:nvPr/>
        </p:nvSpPr>
        <p:spPr>
          <a:xfrm>
            <a:off x="3542715" y="3809"/>
            <a:ext cx="4404057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网站如果想让支付宝平台访问，需要有</a:t>
            </a:r>
            <a:r>
              <a:rPr>
                <a:solidFill>
                  <a:schemeClr val="accent5"/>
                </a:solidFill>
              </a:rPr>
              <a:t>公网的ip</a:t>
            </a:r>
            <a:r>
              <a:t>.</a:t>
            </a:r>
          </a:p>
        </p:txBody>
      </p:sp>
      <p:sp>
        <p:nvSpPr>
          <p:cNvPr id="1195" name="线条"/>
          <p:cNvSpPr/>
          <p:nvPr/>
        </p:nvSpPr>
        <p:spPr>
          <a:xfrm>
            <a:off x="5111750" y="6072945"/>
            <a:ext cx="37084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96" name="调用支付宝接口:…"/>
          <p:cNvSpPr txBox="1"/>
          <p:nvPr/>
        </p:nvSpPr>
        <p:spPr>
          <a:xfrm>
            <a:off x="5996724" y="5508258"/>
            <a:ext cx="1543635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调用支付宝接口: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alipay.trade.query</a:t>
            </a:r>
          </a:p>
        </p:txBody>
      </p:sp>
      <p:sp>
        <p:nvSpPr>
          <p:cNvPr id="1197" name="线条"/>
          <p:cNvSpPr/>
          <p:nvPr/>
        </p:nvSpPr>
        <p:spPr>
          <a:xfrm flipH="1">
            <a:off x="5060950" y="6682105"/>
            <a:ext cx="381000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198" name="返回用户支付的结果"/>
          <p:cNvSpPr txBox="1"/>
          <p:nvPr/>
        </p:nvSpPr>
        <p:spPr>
          <a:xfrm>
            <a:off x="5968441" y="6358890"/>
            <a:ext cx="1600201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r>
              <a:t>返回用户支付的结果</a:t>
            </a:r>
          </a:p>
        </p:txBody>
      </p:sp>
      <p:sp>
        <p:nvSpPr>
          <p:cNvPr id="1199" name="订单id…"/>
          <p:cNvSpPr txBox="1"/>
          <p:nvPr/>
        </p:nvSpPr>
        <p:spPr>
          <a:xfrm>
            <a:off x="3317531" y="1724660"/>
            <a:ext cx="667437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5"/>
                </a:solidFill>
              </a:defRPr>
            </a:pPr>
            <a:r>
              <a:t>订单id</a:t>
            </a:r>
          </a:p>
          <a:p>
            <a:pPr>
              <a:defRPr sz="1400">
                <a:solidFill>
                  <a:schemeClr val="accent5"/>
                </a:solidFill>
              </a:defRPr>
            </a:pPr>
            <a:r>
              <a:t>post</a:t>
            </a:r>
          </a:p>
        </p:txBody>
      </p:sp>
      <p:sp>
        <p:nvSpPr>
          <p:cNvPr id="1200" name="线条"/>
          <p:cNvSpPr/>
          <p:nvPr/>
        </p:nvSpPr>
        <p:spPr>
          <a:xfrm flipH="1">
            <a:off x="2186357" y="6682105"/>
            <a:ext cx="289560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01" name="给用户显示支付的结果"/>
          <p:cNvSpPr txBox="1"/>
          <p:nvPr/>
        </p:nvSpPr>
        <p:spPr>
          <a:xfrm>
            <a:off x="2935300" y="6358890"/>
            <a:ext cx="1765301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5"/>
                </a:solidFill>
              </a:defRPr>
            </a:lvl1pPr>
          </a:lstStyle>
          <a:p>
            <a:r>
              <a:t>给用户显示支付的结果</a:t>
            </a:r>
          </a:p>
        </p:txBody>
      </p:sp>
      <p:sp>
        <p:nvSpPr>
          <p:cNvPr id="1202" name="线条"/>
          <p:cNvSpPr/>
          <p:nvPr/>
        </p:nvSpPr>
        <p:spPr>
          <a:xfrm>
            <a:off x="2190750" y="6074092"/>
            <a:ext cx="2921001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03" name="用户浏览器，访问/order/check…"/>
          <p:cNvSpPr txBox="1"/>
          <p:nvPr/>
        </p:nvSpPr>
        <p:spPr>
          <a:xfrm>
            <a:off x="2495473" y="5517612"/>
            <a:ext cx="2590877" cy="596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/>
                </a:solidFill>
              </a:defRPr>
            </a:pPr>
            <a:r>
              <a:t>用户浏览器，访问/order/check</a:t>
            </a:r>
          </a:p>
          <a:p>
            <a:pPr>
              <a:defRPr sz="1400">
                <a:solidFill>
                  <a:schemeClr val="accent2"/>
                </a:solidFill>
              </a:defRPr>
            </a:pPr>
            <a:r>
              <a:t>获取交易支付结果</a:t>
            </a: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项目中存在的问题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人在世上走，哪有不为难！问题还是有的，由于天生愚笨，所以出现问题较多，请点击下面链接打开项目中存在的问题，以及开发的全流程：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495" dirty="0"/>
              <a:t>	</a:t>
            </a:r>
            <a:endParaRPr lang="en-US" altLang="zh-CN" sz="1495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495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495" dirty="0"/>
              <a:t>		</a:t>
            </a:r>
            <a:r>
              <a:rPr lang="zh-CN" altLang="en-US" sz="4400" dirty="0">
                <a:solidFill>
                  <a:srgbClr val="FF0000"/>
                </a:solidFill>
                <a:hlinkClick r:id="rId3" action="ppaction://hlinkfile"/>
              </a:rPr>
              <a:t>欢迎来到问题的大千世界！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通过天天生鲜项目，我有以下总结：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项目开头是懵逼的，过程是残酷的，结果是不可思议的。问题是有的，解决了那叫牛逼，解决不了叫懵逼。其实是开玩笑的，项目总体上来说，自我感觉良好，但是还有很多不足之处，例如：开发会员模块，商店模块以及减轻服务器压力，提高工作效率等一些功能的实现。在开发前进行需求分析，设计原型，紧接着构架设计，选模版，数据库搭建，代码测试整合都是一种挑战也是一种机遇，保持良好的心态，理好内心的顺序，才能走向人生巅峰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项目参考原来的项目，虽然有点地方不懂，但是还是要坚定不移去搞，至少每一次都是一次锻炼，所以每一次都要认真对待，对生活充满期待，对自己饱满信心！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项目简介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根据互联网的发展，以及客户的要求，开发像淘宝京东这样的电商网站，实现网上购物，方便你我他。这个项目名称叫</a:t>
            </a:r>
            <a:r>
              <a:rPr lang="en-US" altLang="zh-CN"/>
              <a:t>“</a:t>
            </a:r>
            <a:r>
              <a:rPr lang="zh-CN" altLang="en-US"/>
              <a:t>天天生鲜</a:t>
            </a:r>
            <a:r>
              <a:rPr lang="en-US" altLang="zh-CN"/>
              <a:t>”</a:t>
            </a:r>
            <a:r>
              <a:rPr lang="zh-CN" altLang="en-US"/>
              <a:t>，欢迎您来购物，大量购物，成为我们的</a:t>
            </a:r>
            <a:r>
              <a:rPr lang="en-US" altLang="zh-CN"/>
              <a:t>vip</a:t>
            </a:r>
            <a:r>
              <a:rPr lang="zh-CN" altLang="en-US"/>
              <a:t>会员。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该项目运用</a:t>
            </a:r>
            <a:r>
              <a:rPr lang="en-US" altLang="zh-CN"/>
              <a:t>python</a:t>
            </a:r>
            <a:r>
              <a:rPr lang="zh-CN" altLang="en-US"/>
              <a:t>语言中的</a:t>
            </a:r>
            <a:r>
              <a:rPr lang="en-US" altLang="zh-CN"/>
              <a:t>Django</a:t>
            </a:r>
            <a:r>
              <a:rPr lang="zh-CN" altLang="en-US"/>
              <a:t>框架进行开发，使用</a:t>
            </a:r>
            <a:r>
              <a:rPr lang="en-US" altLang="zh-CN"/>
              <a:t>mysql</a:t>
            </a:r>
            <a:r>
              <a:rPr lang="zh-CN" altLang="en-US"/>
              <a:t>数据库进行存储数据，以及一些前后端安全验证，保证您的财产安全，达到你我都放心的购物，以及享受购物的快乐！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您的到来们的荣幸，您的购物是彼此信任，我们用最新鲜的产品和优质的服务，给您一个满意的答复，换一个美美的五星好评！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970" y="1684020"/>
            <a:ext cx="10313035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注册模块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注册时校验用户名是否已被注册。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完成用户信息的注册。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给用户的注册邮箱发送邮件，用户点击邮件中的激活链接完成用户账户的激活。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登陆模块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实现用户登陆功能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用户中心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用户中心信息页：显示登录用户的信息，包括用户名、电话和地址，同时页面下方显示出用户最近浏览的商品信息。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用户中心地址页：显示登录用户的默认收件地址，页面下方的表单可以新增用户的收货地址。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用户中心订单页：显示登录用户的订单信息。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其他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如果用户已经登录，页面顶部显示登录用户的信息。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623060"/>
            <a:ext cx="10313035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首页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动态指定首页轮播商品信息。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动态指定首页活动信息。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动态获取商品的种类信息并显示。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动态指定首页显示的每个种类的商品(包括图片商品和文字商品)。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点击某一个商品时跳转到商品的详情页面。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商品详情页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显示出某个商品的详情信息。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页面的左下方显示出该种类商品的2个新品信息。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商品列表页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显示出某一个种类商品的列表数据，分页显示并支持按照默认、价格、和人气进行排序。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页面的左下方显示出该种类商品的2个新品信息。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其他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通过页面搜索框搜索商品信息。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项目模块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1623060"/>
            <a:ext cx="1031303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购物车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列表页和详情页将商品添加到购物车。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用户登录后，首页，详情页，列表页显示登录用户购物车中商品的数目。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购物车页面：对用户购物车中商品的操作。如选择某件商品，增加或减少购物车中商品的数目。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订单</a:t>
            </a:r>
            <a:endParaRPr lang="zh-CN" altLang="en-US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提交订单页面：显示用户准备购买的商品信息。</a:t>
            </a:r>
            <a:endParaRPr lang="zh-CN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点击提交订单完成订单的创建。</a:t>
            </a:r>
            <a:endParaRPr lang="zh-CN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用户中心订单页显示用户的订单信息。</a:t>
            </a:r>
            <a:endParaRPr lang="zh-CN" alt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点击支付完成订单的支付。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支付端口连接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实现用户交易的全过程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注册模块</a:t>
            </a:r>
            <a:endParaRPr lang="zh-CN" altLang="en-US"/>
          </a:p>
        </p:txBody>
      </p:sp>
      <p:pic>
        <p:nvPicPr>
          <p:cNvPr id="6" name="图片 5" descr="注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845" y="1369695"/>
            <a:ext cx="9257030" cy="5383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登陆模块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080" y="1521460"/>
            <a:ext cx="9031605" cy="5077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用户中心</a:t>
            </a:r>
            <a:r>
              <a:rPr lang="en-US" altLang="zh-CN"/>
              <a:t>—</a:t>
            </a:r>
            <a:r>
              <a:rPr lang="zh-CN" altLang="en-US"/>
              <a:t>》个人信息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315" y="1466215"/>
            <a:ext cx="9341485" cy="5252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a"/>
  <p:tag name="KSO_WM_UNIT_INDEX" val="1"/>
  <p:tag name="KSO_WM_UNIT_ID" val="custom20186846_10*a*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PRESET_TEXT" val="CONTENT"/>
</p:tagLst>
</file>

<file path=ppt/tags/tag11.xml><?xml version="1.0" encoding="utf-8"?>
<p:tagLst xmlns:p="http://schemas.openxmlformats.org/presentationml/2006/main">
  <p:tag name="KSO_WM_SLIDE_ID" val="custom20186846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46"/>
  <p:tag name="KSO_WM_DIAGRAM_GROUP_CODE" val="l1-1"/>
  <p:tag name="KSO_WM_TAG_VERSION" val="1.0"/>
  <p:tag name="KSO_WM_SLIDE_SUBTYPE" val="diag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6"/>
</p:tagLst>
</file>

<file path=ppt/tags/tag1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1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1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2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ags/tag3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3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35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ags/tag3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6_2*a*1"/>
  <p:tag name="KSO_WM_UNIT_TYPE" val="a"/>
</p:tagLst>
</file>

<file path=ppt/tags/tag4.xml><?xml version="1.0" encoding="utf-8"?>
<p:tagLst xmlns:p="http://schemas.openxmlformats.org/presentationml/2006/main">
  <p:tag name="KSO_WM_TEMPLATE_CATEGORY" val="custom"/>
  <p:tag name="KSO_WM_TEMPLATE_INDEX" val="20186846"/>
  <p:tag name="KSO_WM_SLIDE_MODEL_TYPE" val="cover"/>
</p:tagLst>
</file>

<file path=ppt/tags/tag40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6846_2*f*1"/>
  <p:tag name="KSO_WM_UNIT_TYPE" val="f"/>
</p:tagLst>
</file>

<file path=ppt/tags/tag4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6_2"/>
  <p:tag name="KSO_WM_TAG_VERSION" val="1.0"/>
  <p:tag name="KSO_WM_TEMPLATE_INDEX" val="20186846"/>
  <p:tag name="KSO_WM_TEMPLATE_CATEGORY" val="custom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l_h_f"/>
  <p:tag name="KSO_WM_UNIT_INDEX" val="1_5_1"/>
  <p:tag name="KSO_WM_UNIT_ID" val="custom20186846_10*l_h_f*1_5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SED DO EIUSMOD TEMPOR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l_h_f"/>
  <p:tag name="KSO_WM_UNIT_INDEX" val="1_4_1"/>
  <p:tag name="KSO_WM_UNIT_ID" val="custom20186846_10*l_h_f*1_4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SED DO EIUSMOD TEMPOR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l_h_f"/>
  <p:tag name="KSO_WM_UNIT_INDEX" val="1_3_1"/>
  <p:tag name="KSO_WM_UNIT_ID" val="custom20186846_10*l_h_f*1_3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SED DO EIUSMOD TEMPOR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l_h_f"/>
  <p:tag name="KSO_WM_UNIT_INDEX" val="1_2_1"/>
  <p:tag name="KSO_WM_UNIT_ID" val="custom20186846_10*l_h_f*1_2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SED DO EIUSMOD TEMPOR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BEAUTIFY_FLAG" val="#wm#"/>
  <p:tag name="KSO_WM_UNIT_TYPE" val="l_h_f"/>
  <p:tag name="KSO_WM_UNIT_INDEX" val="1_1_1"/>
  <p:tag name="KSO_WM_UNIT_ID" val="custom20186846_10*l_h_f*1_1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SED DO EIUSMOD TEMPOR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3100</Words>
  <Application>WPS 演示</Application>
  <PresentationFormat>宽屏</PresentationFormat>
  <Paragraphs>400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Helvetica</vt:lpstr>
      <vt:lpstr>自定义设计方案</vt:lpstr>
      <vt:lpstr>天天生鲜项目讲解</vt:lpstr>
      <vt:lpstr>PowerPoint 演示文稿</vt:lpstr>
      <vt:lpstr>项目简介</vt:lpstr>
      <vt:lpstr>项目模块</vt:lpstr>
      <vt:lpstr>项目模块</vt:lpstr>
      <vt:lpstr>项目模块</vt:lpstr>
      <vt:lpstr>注册模块</vt:lpstr>
      <vt:lpstr>登陆模块</vt:lpstr>
      <vt:lpstr>用户中心—》个人信息</vt:lpstr>
      <vt:lpstr>用户中心—》全部订单</vt:lpstr>
      <vt:lpstr>用户中心—》收货地址</vt:lpstr>
      <vt:lpstr>详情页</vt:lpstr>
      <vt:lpstr>列表页</vt:lpstr>
      <vt:lpstr>购物车</vt:lpstr>
      <vt:lpstr>提交订单页</vt:lpstr>
      <vt:lpstr>搜索页面</vt:lpstr>
      <vt:lpstr>项目中用到的技术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项目中存在的问题</vt:lpstr>
      <vt:lpstr>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落</cp:lastModifiedBy>
  <cp:revision>28</cp:revision>
  <dcterms:created xsi:type="dcterms:W3CDTF">2018-12-26T09:27:00Z</dcterms:created>
  <dcterms:modified xsi:type="dcterms:W3CDTF">2018-12-27T02:47:37Z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