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59" r:id="rId6"/>
    <p:sldId id="258" r:id="rId7"/>
    <p:sldId id="264" r:id="rId8"/>
    <p:sldId id="266" r:id="rId9"/>
    <p:sldId id="261" r:id="rId10"/>
    <p:sldId id="262" r:id="rId11"/>
    <p:sldId id="276" r:id="rId12"/>
    <p:sldId id="277" r:id="rId13"/>
    <p:sldId id="278" r:id="rId14"/>
    <p:sldId id="271" r:id="rId15"/>
    <p:sldId id="279" r:id="rId16"/>
    <p:sldId id="272" r:id="rId17"/>
    <p:sldId id="280" r:id="rId18"/>
    <p:sldId id="273" r:id="rId19"/>
    <p:sldId id="274" r:id="rId20"/>
    <p:sldId id="275" r:id="rId21"/>
    <p:sldId id="268" r:id="rId22"/>
    <p:sldId id="267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E6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CB1E1-A86E-4972-8C6F-3E21F148070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AD3A-F414-488F-A2D2-9E821CB2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97167" y="-52395"/>
            <a:ext cx="10515600" cy="1325563"/>
          </a:xfrm>
        </p:spPr>
        <p:txBody>
          <a:bodyPr/>
          <a:lstStyle/>
          <a:p>
            <a:r>
              <a:rPr lang="en-US" dirty="0" smtClean="0"/>
              <a:t>Straight Lane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536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4999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79694" y="1812757"/>
            <a:ext cx="2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71275" y="2026693"/>
            <a:ext cx="322102" cy="19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071275" y="4021707"/>
            <a:ext cx="322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393377" y="2026693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89752" y="2839534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8326481" y="3837041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714999" y="846161"/>
            <a:ext cx="264697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6913920" y="4529499"/>
            <a:ext cx="2048765" cy="1015846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7921986" y="4909852"/>
            <a:ext cx="37366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7843838" y="5019215"/>
            <a:ext cx="190387" cy="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7629614" y="6503158"/>
            <a:ext cx="308688" cy="682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639317" y="615869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38302" y="5037421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296400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5978556" y="600501"/>
            <a:ext cx="3311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286480" y="33338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3.5-3.7 m</a:t>
            </a:r>
            <a:endParaRPr lang="en-US" sz="1200" dirty="0"/>
          </a:p>
        </p:txBody>
      </p:sp>
      <p:cxnSp>
        <p:nvCxnSpPr>
          <p:cNvPr id="4" name="Straight Arrow Connector 3"/>
          <p:cNvCxnSpPr>
            <a:endCxn id="116" idx="3"/>
          </p:cNvCxnSpPr>
          <p:nvPr/>
        </p:nvCxnSpPr>
        <p:spPr>
          <a:xfrm flipH="1" flipV="1">
            <a:off x="9753600" y="3708779"/>
            <a:ext cx="1425934" cy="2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00021" y="3657601"/>
            <a:ext cx="0" cy="15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133273" y="3187781"/>
            <a:ext cx="162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 &gt;1000 m</a:t>
            </a:r>
            <a:endParaRPr lang="en-US" sz="2400" b="1" dirty="0"/>
          </a:p>
        </p:txBody>
      </p:sp>
      <p:sp>
        <p:nvSpPr>
          <p:cNvPr id="48" name="Down Arrow 47"/>
          <p:cNvSpPr/>
          <p:nvPr/>
        </p:nvSpPr>
        <p:spPr>
          <a:xfrm rot="5400000">
            <a:off x="7080921" y="4753431"/>
            <a:ext cx="407618" cy="478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66998" y="4764461"/>
            <a:ext cx="28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Control Action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" name="Picture 50" descr="File:Su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1" y="2026693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97167" y="-52395"/>
            <a:ext cx="10515600" cy="1325563"/>
          </a:xfrm>
        </p:spPr>
        <p:txBody>
          <a:bodyPr/>
          <a:lstStyle/>
          <a:p>
            <a:r>
              <a:rPr lang="en-US" dirty="0" smtClean="0"/>
              <a:t>Straight Lane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536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4999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79694" y="1812757"/>
            <a:ext cx="2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71275" y="2026693"/>
            <a:ext cx="322102" cy="19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071275" y="4021707"/>
            <a:ext cx="322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393377" y="2026693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89752" y="2839534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8326481" y="3837041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714999" y="846161"/>
            <a:ext cx="264697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6913920" y="4529499"/>
            <a:ext cx="2048765" cy="1015846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7921986" y="4909852"/>
            <a:ext cx="37366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7843838" y="5019215"/>
            <a:ext cx="190387" cy="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7629614" y="6503158"/>
            <a:ext cx="308688" cy="682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639317" y="615869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38302" y="5037421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296400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5978556" y="600501"/>
            <a:ext cx="3311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286480" y="33338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3.5-3.7 m</a:t>
            </a:r>
            <a:endParaRPr lang="en-US" sz="1200" dirty="0"/>
          </a:p>
        </p:txBody>
      </p:sp>
      <p:cxnSp>
        <p:nvCxnSpPr>
          <p:cNvPr id="4" name="Straight Arrow Connector 3"/>
          <p:cNvCxnSpPr>
            <a:endCxn id="116" idx="3"/>
          </p:cNvCxnSpPr>
          <p:nvPr/>
        </p:nvCxnSpPr>
        <p:spPr>
          <a:xfrm flipH="1" flipV="1">
            <a:off x="9753600" y="3708779"/>
            <a:ext cx="1425934" cy="2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00021" y="3657601"/>
            <a:ext cx="0" cy="15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133273" y="3187781"/>
            <a:ext cx="162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 &gt;1000 m</a:t>
            </a:r>
            <a:endParaRPr lang="en-US" sz="2400" b="1" dirty="0"/>
          </a:p>
        </p:txBody>
      </p:sp>
      <p:sp>
        <p:nvSpPr>
          <p:cNvPr id="48" name="Down Arrow 47"/>
          <p:cNvSpPr/>
          <p:nvPr/>
        </p:nvSpPr>
        <p:spPr>
          <a:xfrm rot="5400000">
            <a:off x="7080921" y="4753431"/>
            <a:ext cx="407618" cy="478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66998" y="4764461"/>
            <a:ext cx="28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Control Action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" name="Picture 50" descr="http://www.oxfordcounty.ca/portals/15/Documents/Waterdro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9200" y="2033588"/>
            <a:ext cx="40894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556831" y="-792729"/>
            <a:ext cx="9034932" cy="1325563"/>
          </a:xfrm>
        </p:spPr>
        <p:txBody>
          <a:bodyPr/>
          <a:lstStyle/>
          <a:p>
            <a:r>
              <a:rPr lang="en-US" dirty="0" smtClean="0"/>
              <a:t>Curve 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 flipH="1">
            <a:off x="2801408" y="371160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flipH="1">
            <a:off x="2898149" y="738245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H="1">
            <a:off x="2978987" y="3387355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 flipH="1">
            <a:off x="2978987" y="3598142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2947183" y="6198823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 flipH="1">
            <a:off x="3043924" y="6573859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H="1">
            <a:off x="2947183" y="2058825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0"/>
          </p:cNvCxnSpPr>
          <p:nvPr/>
        </p:nvCxnSpPr>
        <p:spPr>
          <a:xfrm>
            <a:off x="6347689" y="371160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347688" y="734755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347689" y="6197564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47688" y="6573859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347688" y="3387355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47688" y="3599417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414364" y="2058825"/>
            <a:ext cx="5730011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411698" y="1791318"/>
            <a:ext cx="2061953" cy="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4676743" y="1561672"/>
            <a:ext cx="40261" cy="229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5780108" flipV="1">
            <a:off x="4401973" y="842538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373027" y="1429357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15" flipH="1">
            <a:off x="4713189" y="1272548"/>
            <a:ext cx="2048765" cy="1015846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 rot="15780108" flipV="1">
            <a:off x="5721255" y="1652901"/>
            <a:ext cx="37366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5780108" flipH="1" flipV="1">
            <a:off x="5643107" y="1762264"/>
            <a:ext cx="190387" cy="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73170" y="1801914"/>
            <a:ext cx="8557" cy="27327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5780108">
            <a:off x="7053654" y="1776914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693130" y="1801086"/>
            <a:ext cx="1492639" cy="96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50292" y="1172356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960398" y="3676650"/>
            <a:ext cx="306927" cy="20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172075" y="5600700"/>
            <a:ext cx="161925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113861" y="4552563"/>
            <a:ext cx="165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&gt;250 m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65060" y="1624349"/>
            <a:ext cx="20550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Preferred Trajectory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533762" y="2028964"/>
            <a:ext cx="407618" cy="478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38697" y="2481474"/>
            <a:ext cx="28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Control Action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5" name="Picture 34" descr="http://www.oxfordcounty.ca/portals/15/Documents/Waterdro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4475" y="2160990"/>
            <a:ext cx="40894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556831" y="-792729"/>
            <a:ext cx="9034932" cy="1325563"/>
          </a:xfrm>
        </p:spPr>
        <p:txBody>
          <a:bodyPr/>
          <a:lstStyle/>
          <a:p>
            <a:r>
              <a:rPr lang="en-US" dirty="0" smtClean="0"/>
              <a:t>Curve 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 flipH="1">
            <a:off x="2801408" y="371160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flipH="1">
            <a:off x="2898149" y="738245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H="1">
            <a:off x="2978987" y="3387355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 flipH="1">
            <a:off x="2978987" y="3598142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2947183" y="6198823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 flipH="1">
            <a:off x="3043924" y="6573859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H="1">
            <a:off x="2947183" y="2058825"/>
            <a:ext cx="7092562" cy="1566407"/>
          </a:xfrm>
          <a:prstGeom prst="arc">
            <a:avLst>
              <a:gd name="adj1" fmla="val 16200000"/>
              <a:gd name="adj2" fmla="val 21095890"/>
            </a:avLst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0"/>
          </p:cNvCxnSpPr>
          <p:nvPr/>
        </p:nvCxnSpPr>
        <p:spPr>
          <a:xfrm>
            <a:off x="6347689" y="371160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347688" y="734755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347689" y="6197564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47688" y="6573859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347688" y="3387355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47688" y="3599417"/>
            <a:ext cx="57300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414364" y="2058825"/>
            <a:ext cx="5730011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411698" y="1791318"/>
            <a:ext cx="2061953" cy="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4676743" y="1561672"/>
            <a:ext cx="40261" cy="229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5780108" flipV="1">
            <a:off x="4401973" y="842538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373027" y="1429357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15" flipH="1">
            <a:off x="4713189" y="1272548"/>
            <a:ext cx="2048765" cy="1015846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 rot="15780108" flipV="1">
            <a:off x="5721255" y="1652901"/>
            <a:ext cx="37366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5780108" flipH="1" flipV="1">
            <a:off x="5643107" y="1762264"/>
            <a:ext cx="190387" cy="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73170" y="1801914"/>
            <a:ext cx="8557" cy="27327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5780108">
            <a:off x="7053654" y="1776914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693130" y="1801086"/>
            <a:ext cx="1492639" cy="96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50292" y="1172356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960398" y="3676650"/>
            <a:ext cx="306927" cy="20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172075" y="5600700"/>
            <a:ext cx="161925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113861" y="4552563"/>
            <a:ext cx="165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&gt;250 m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765060" y="1624349"/>
            <a:ext cx="20550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Preferred Trajectory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533762" y="2028964"/>
            <a:ext cx="407618" cy="478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38697" y="2481474"/>
            <a:ext cx="28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Expected Control Action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4" name="Picture 33" descr="File:Su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1" y="2137178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775284" y="397911"/>
            <a:ext cx="10515600" cy="1325563"/>
          </a:xfrm>
        </p:spPr>
        <p:txBody>
          <a:bodyPr/>
          <a:lstStyle/>
          <a:p>
            <a:r>
              <a:rPr lang="en-US" dirty="0" smtClean="0"/>
              <a:t>Overtaking/Lane Change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536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296400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24619" y="3638172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268564" y="6503158"/>
            <a:ext cx="1361050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74500" y="613382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274978" y="5098836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14999" y="84616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12554" y="335040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0109" y="315263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704198" y="4888056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13723" y="392146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11278" y="4690285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11278" y="545911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1277" y="6230384"/>
            <a:ext cx="263557" cy="34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712554" y="161498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712554" y="238381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9365" flipH="1">
            <a:off x="5094358" y="4509361"/>
            <a:ext cx="2474227" cy="1226804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5636391" y="1924188"/>
            <a:ext cx="404292" cy="1999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636391" y="3923923"/>
            <a:ext cx="404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040682" y="1928909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5537057" y="2741750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pic>
        <p:nvPicPr>
          <p:cNvPr id="6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21209" y="1782622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 descr="http://www.oxfordcounty.ca/portals/15/Documents/Waterdrop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2533" y="3202023"/>
            <a:ext cx="40894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849644" y="446099"/>
            <a:ext cx="10515600" cy="1325563"/>
          </a:xfrm>
        </p:spPr>
        <p:txBody>
          <a:bodyPr/>
          <a:lstStyle/>
          <a:p>
            <a:r>
              <a:rPr lang="en-US" dirty="0" smtClean="0"/>
              <a:t>Overtaking/Lane Change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536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296400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24619" y="3638172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268564" y="6503158"/>
            <a:ext cx="1361050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74500" y="613382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274978" y="5098836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14999" y="84616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12554" y="335040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0109" y="315263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704198" y="4888056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13723" y="392146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11278" y="4690285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11278" y="545911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1277" y="6230384"/>
            <a:ext cx="263557" cy="34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712554" y="161498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712554" y="238381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9365" flipH="1">
            <a:off x="5094358" y="4509361"/>
            <a:ext cx="2474227" cy="1226804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5636391" y="1924188"/>
            <a:ext cx="404292" cy="1999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636391" y="3923923"/>
            <a:ext cx="404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040682" y="1928909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5537057" y="2741750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pic>
        <p:nvPicPr>
          <p:cNvPr id="6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21209" y="1782622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 descr="File:Su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7" y="3302654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182617" y="-1242883"/>
            <a:ext cx="10515600" cy="1325563"/>
          </a:xfrm>
        </p:spPr>
        <p:txBody>
          <a:bodyPr/>
          <a:lstStyle/>
          <a:p>
            <a:r>
              <a:rPr lang="en-US" dirty="0" smtClean="0"/>
              <a:t>Traffic </a:t>
            </a:r>
            <a:r>
              <a:rPr lang="en-US" sz="2800" dirty="0" smtClean="0"/>
              <a:t>(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&gt;50 </a:t>
            </a:r>
            <a:r>
              <a:rPr lang="en-US" sz="2800" dirty="0" err="1" smtClean="0"/>
              <a:t>kph</a:t>
            </a:r>
            <a:r>
              <a:rPr lang="en-US" sz="2800" dirty="0" smtClean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536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296400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983983" y="3875846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78995" y="6570921"/>
            <a:ext cx="267485" cy="47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74500" y="613382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355409" y="5141017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14999" y="84616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12554" y="335040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0109" y="315263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704198" y="4888056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13723" y="392146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11278" y="4690285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11278" y="545911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1277" y="6230384"/>
            <a:ext cx="263557" cy="34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712554" y="161498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712554" y="238381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9365" flipH="1">
            <a:off x="6036187" y="4710915"/>
            <a:ext cx="2366233" cy="1173257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6569717" y="2131541"/>
            <a:ext cx="404292" cy="1999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69717" y="4131276"/>
            <a:ext cx="404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974008" y="2136262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6470383" y="2949103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4" name="AutoShape 2" descr="Risultati immagini per car abo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isultati immagini per car abov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38231" y="1331343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45975" y="4614535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09023" y="1546842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5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151977" y="-211976"/>
            <a:ext cx="10515600" cy="1325563"/>
          </a:xfrm>
        </p:spPr>
        <p:txBody>
          <a:bodyPr/>
          <a:lstStyle/>
          <a:p>
            <a:r>
              <a:rPr lang="en-US" dirty="0" smtClean="0"/>
              <a:t>Traffic Jam </a:t>
            </a:r>
            <a:r>
              <a:rPr lang="en-US" sz="2800" dirty="0" smtClean="0"/>
              <a:t>(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&lt;50 </a:t>
            </a:r>
            <a:r>
              <a:rPr lang="en-US" sz="2800" dirty="0" err="1" smtClean="0"/>
              <a:t>kph</a:t>
            </a:r>
            <a:r>
              <a:rPr lang="en-US" sz="2800" dirty="0" smtClean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536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296400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983983" y="3875846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78995" y="6570921"/>
            <a:ext cx="267485" cy="47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74500" y="613382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355409" y="5141017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14999" y="84616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12554" y="335040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0109" y="315263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704198" y="4888056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13723" y="392146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11278" y="4690285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11278" y="545911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1277" y="6230384"/>
            <a:ext cx="263557" cy="34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712554" y="161498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712554" y="238381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9365" flipH="1">
            <a:off x="6036187" y="4710915"/>
            <a:ext cx="2366233" cy="1173257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6753726" y="3537284"/>
            <a:ext cx="220283" cy="593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53726" y="4131276"/>
            <a:ext cx="220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974008" y="3537284"/>
            <a:ext cx="0" cy="5939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6423683" y="3263074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4" name="AutoShape 2" descr="Risultati immagini per car abo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isultati immagini per car abov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09336" y="2045341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78721" y="5276108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17299" y="-24140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00518" y="2600607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61171" y="-699216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Red Car - Top View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23566" y="7129724"/>
            <a:ext cx="2404753" cy="12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47937" y="-2628"/>
            <a:ext cx="10515600" cy="18884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Low visibility/Obstructed View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5715000" y="846161"/>
            <a:ext cx="190500" cy="2592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629614" y="846161"/>
            <a:ext cx="28486" cy="259236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286875" y="846161"/>
            <a:ext cx="241122" cy="2592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6394241" y="1489309"/>
            <a:ext cx="2664819" cy="132130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281157" y="846161"/>
            <a:ext cx="241122" cy="2592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286875" y="4961774"/>
            <a:ext cx="241122" cy="9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Risultati immagini per car front 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206" y="4048150"/>
            <a:ext cx="1339062" cy="90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7010279" y="1552067"/>
            <a:ext cx="62192" cy="355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410243" y="1112418"/>
            <a:ext cx="5416" cy="399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916309" y="4905955"/>
            <a:ext cx="8088303" cy="716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1963972" y="3806686"/>
            <a:ext cx="85715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16309" y="3852405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Perspective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50280" y="292163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Bird’s Eye Perspective</a:t>
            </a:r>
            <a:endParaRPr lang="en-US" dirty="0"/>
          </a:p>
        </p:txBody>
      </p:sp>
      <p:pic>
        <p:nvPicPr>
          <p:cNvPr id="43" name="Picture 4" descr="Foggy Weather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38" y="4062351"/>
            <a:ext cx="28575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oggy Weather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877" y="213529"/>
            <a:ext cx="28575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358031" y="-83793"/>
            <a:ext cx="10515600" cy="1325563"/>
          </a:xfrm>
        </p:spPr>
        <p:txBody>
          <a:bodyPr/>
          <a:lstStyle/>
          <a:p>
            <a:r>
              <a:rPr lang="en-US" dirty="0" smtClean="0"/>
              <a:t>Poor road condition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846161"/>
            <a:ext cx="190500" cy="2592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629614" y="846161"/>
            <a:ext cx="28486" cy="259236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286875" y="846161"/>
            <a:ext cx="241122" cy="2592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6394241" y="1489309"/>
            <a:ext cx="2664819" cy="132130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281157" y="846161"/>
            <a:ext cx="241122" cy="2592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Risultati immagini per car front 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190">
            <a:off x="7097105" y="4058783"/>
            <a:ext cx="1339062" cy="90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7010279" y="1552067"/>
            <a:ext cx="62192" cy="355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410243" y="1112418"/>
            <a:ext cx="5416" cy="399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V="1">
            <a:off x="1963972" y="3806686"/>
            <a:ext cx="85715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16309" y="3852405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Perspective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50280" y="292163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Bird’s Eye Perspective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13451" y="4901610"/>
            <a:ext cx="3094074" cy="212165"/>
          </a:xfrm>
          <a:custGeom>
            <a:avLst/>
            <a:gdLst>
              <a:gd name="connsiteX0" fmla="*/ 0 w 2955851"/>
              <a:gd name="connsiteY0" fmla="*/ 95693 h 165313"/>
              <a:gd name="connsiteX1" fmla="*/ 31898 w 2955851"/>
              <a:gd name="connsiteY1" fmla="*/ 42530 h 165313"/>
              <a:gd name="connsiteX2" fmla="*/ 53163 w 2955851"/>
              <a:gd name="connsiteY2" fmla="*/ 10633 h 165313"/>
              <a:gd name="connsiteX3" fmla="*/ 159488 w 2955851"/>
              <a:gd name="connsiteY3" fmla="*/ 21265 h 165313"/>
              <a:gd name="connsiteX4" fmla="*/ 180754 w 2955851"/>
              <a:gd name="connsiteY4" fmla="*/ 74428 h 165313"/>
              <a:gd name="connsiteX5" fmla="*/ 244549 w 2955851"/>
              <a:gd name="connsiteY5" fmla="*/ 53163 h 165313"/>
              <a:gd name="connsiteX6" fmla="*/ 393405 w 2955851"/>
              <a:gd name="connsiteY6" fmla="*/ 53163 h 165313"/>
              <a:gd name="connsiteX7" fmla="*/ 404037 w 2955851"/>
              <a:gd name="connsiteY7" fmla="*/ 10633 h 165313"/>
              <a:gd name="connsiteX8" fmla="*/ 510363 w 2955851"/>
              <a:gd name="connsiteY8" fmla="*/ 0 h 165313"/>
              <a:gd name="connsiteX9" fmla="*/ 584791 w 2955851"/>
              <a:gd name="connsiteY9" fmla="*/ 21265 h 165313"/>
              <a:gd name="connsiteX10" fmla="*/ 627321 w 2955851"/>
              <a:gd name="connsiteY10" fmla="*/ 85061 h 165313"/>
              <a:gd name="connsiteX11" fmla="*/ 659219 w 2955851"/>
              <a:gd name="connsiteY11" fmla="*/ 95693 h 165313"/>
              <a:gd name="connsiteX12" fmla="*/ 850605 w 2955851"/>
              <a:gd name="connsiteY12" fmla="*/ 85061 h 165313"/>
              <a:gd name="connsiteX13" fmla="*/ 871870 w 2955851"/>
              <a:gd name="connsiteY13" fmla="*/ 116958 h 165313"/>
              <a:gd name="connsiteX14" fmla="*/ 946298 w 2955851"/>
              <a:gd name="connsiteY14" fmla="*/ 106326 h 165313"/>
              <a:gd name="connsiteX15" fmla="*/ 1052623 w 2955851"/>
              <a:gd name="connsiteY15" fmla="*/ 95693 h 165313"/>
              <a:gd name="connsiteX16" fmla="*/ 1095154 w 2955851"/>
              <a:gd name="connsiteY16" fmla="*/ 74428 h 165313"/>
              <a:gd name="connsiteX17" fmla="*/ 1190847 w 2955851"/>
              <a:gd name="connsiteY17" fmla="*/ 127591 h 165313"/>
              <a:gd name="connsiteX18" fmla="*/ 1275907 w 2955851"/>
              <a:gd name="connsiteY18" fmla="*/ 106326 h 165313"/>
              <a:gd name="connsiteX19" fmla="*/ 1307805 w 2955851"/>
              <a:gd name="connsiteY19" fmla="*/ 95693 h 165313"/>
              <a:gd name="connsiteX20" fmla="*/ 1392865 w 2955851"/>
              <a:gd name="connsiteY20" fmla="*/ 85061 h 165313"/>
              <a:gd name="connsiteX21" fmla="*/ 1499191 w 2955851"/>
              <a:gd name="connsiteY21" fmla="*/ 53163 h 165313"/>
              <a:gd name="connsiteX22" fmla="*/ 1541721 w 2955851"/>
              <a:gd name="connsiteY22" fmla="*/ 63796 h 165313"/>
              <a:gd name="connsiteX23" fmla="*/ 1562986 w 2955851"/>
              <a:gd name="connsiteY23" fmla="*/ 95693 h 165313"/>
              <a:gd name="connsiteX24" fmla="*/ 1637414 w 2955851"/>
              <a:gd name="connsiteY24" fmla="*/ 85061 h 165313"/>
              <a:gd name="connsiteX25" fmla="*/ 1754372 w 2955851"/>
              <a:gd name="connsiteY25" fmla="*/ 74428 h 165313"/>
              <a:gd name="connsiteX26" fmla="*/ 1786270 w 2955851"/>
              <a:gd name="connsiteY26" fmla="*/ 95693 h 165313"/>
              <a:gd name="connsiteX27" fmla="*/ 1913861 w 2955851"/>
              <a:gd name="connsiteY27" fmla="*/ 106326 h 165313"/>
              <a:gd name="connsiteX28" fmla="*/ 1998921 w 2955851"/>
              <a:gd name="connsiteY28" fmla="*/ 148856 h 165313"/>
              <a:gd name="connsiteX29" fmla="*/ 2009554 w 2955851"/>
              <a:gd name="connsiteY29" fmla="*/ 85061 h 165313"/>
              <a:gd name="connsiteX30" fmla="*/ 2041451 w 2955851"/>
              <a:gd name="connsiteY30" fmla="*/ 63796 h 165313"/>
              <a:gd name="connsiteX31" fmla="*/ 2115879 w 2955851"/>
              <a:gd name="connsiteY31" fmla="*/ 42530 h 165313"/>
              <a:gd name="connsiteX32" fmla="*/ 2137144 w 2955851"/>
              <a:gd name="connsiteY32" fmla="*/ 63796 h 165313"/>
              <a:gd name="connsiteX33" fmla="*/ 2190307 w 2955851"/>
              <a:gd name="connsiteY33" fmla="*/ 74428 h 165313"/>
              <a:gd name="connsiteX34" fmla="*/ 2222205 w 2955851"/>
              <a:gd name="connsiteY34" fmla="*/ 63796 h 165313"/>
              <a:gd name="connsiteX35" fmla="*/ 2264735 w 2955851"/>
              <a:gd name="connsiteY35" fmla="*/ 53163 h 165313"/>
              <a:gd name="connsiteX36" fmla="*/ 2339163 w 2955851"/>
              <a:gd name="connsiteY36" fmla="*/ 42530 h 165313"/>
              <a:gd name="connsiteX37" fmla="*/ 2477386 w 2955851"/>
              <a:gd name="connsiteY37" fmla="*/ 53163 h 165313"/>
              <a:gd name="connsiteX38" fmla="*/ 2466754 w 2955851"/>
              <a:gd name="connsiteY38" fmla="*/ 106326 h 165313"/>
              <a:gd name="connsiteX39" fmla="*/ 2498651 w 2955851"/>
              <a:gd name="connsiteY39" fmla="*/ 116958 h 165313"/>
              <a:gd name="connsiteX40" fmla="*/ 2711302 w 2955851"/>
              <a:gd name="connsiteY40" fmla="*/ 85061 h 165313"/>
              <a:gd name="connsiteX41" fmla="*/ 2721935 w 2955851"/>
              <a:gd name="connsiteY41" fmla="*/ 53163 h 165313"/>
              <a:gd name="connsiteX42" fmla="*/ 2955851 w 2955851"/>
              <a:gd name="connsiteY42" fmla="*/ 53163 h 1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955851" h="165313">
                <a:moveTo>
                  <a:pt x="0" y="95693"/>
                </a:moveTo>
                <a:cubicBezTo>
                  <a:pt x="10633" y="77972"/>
                  <a:pt x="20945" y="60055"/>
                  <a:pt x="31898" y="42530"/>
                </a:cubicBezTo>
                <a:cubicBezTo>
                  <a:pt x="38671" y="31694"/>
                  <a:pt x="40558" y="12734"/>
                  <a:pt x="53163" y="10633"/>
                </a:cubicBezTo>
                <a:cubicBezTo>
                  <a:pt x="88297" y="4777"/>
                  <a:pt x="124046" y="17721"/>
                  <a:pt x="159488" y="21265"/>
                </a:cubicBezTo>
                <a:cubicBezTo>
                  <a:pt x="166577" y="38986"/>
                  <a:pt x="162883" y="67726"/>
                  <a:pt x="180754" y="74428"/>
                </a:cubicBezTo>
                <a:cubicBezTo>
                  <a:pt x="201742" y="82299"/>
                  <a:pt x="244549" y="53163"/>
                  <a:pt x="244549" y="53163"/>
                </a:cubicBezTo>
                <a:cubicBezTo>
                  <a:pt x="293629" y="62979"/>
                  <a:pt x="342891" y="78420"/>
                  <a:pt x="393405" y="53163"/>
                </a:cubicBezTo>
                <a:cubicBezTo>
                  <a:pt x="406475" y="46628"/>
                  <a:pt x="390734" y="16680"/>
                  <a:pt x="404037" y="10633"/>
                </a:cubicBezTo>
                <a:cubicBezTo>
                  <a:pt x="436463" y="-4106"/>
                  <a:pt x="474921" y="3544"/>
                  <a:pt x="510363" y="0"/>
                </a:cubicBezTo>
                <a:cubicBezTo>
                  <a:pt x="535172" y="7088"/>
                  <a:pt x="561713" y="9726"/>
                  <a:pt x="584791" y="21265"/>
                </a:cubicBezTo>
                <a:cubicBezTo>
                  <a:pt x="667368" y="62554"/>
                  <a:pt x="580064" y="37806"/>
                  <a:pt x="627321" y="85061"/>
                </a:cubicBezTo>
                <a:cubicBezTo>
                  <a:pt x="635246" y="92986"/>
                  <a:pt x="648586" y="92149"/>
                  <a:pt x="659219" y="95693"/>
                </a:cubicBezTo>
                <a:cubicBezTo>
                  <a:pt x="733751" y="58427"/>
                  <a:pt x="725145" y="53696"/>
                  <a:pt x="850605" y="85061"/>
                </a:cubicBezTo>
                <a:cubicBezTo>
                  <a:pt x="863002" y="88160"/>
                  <a:pt x="864782" y="106326"/>
                  <a:pt x="871870" y="116958"/>
                </a:cubicBezTo>
                <a:cubicBezTo>
                  <a:pt x="896679" y="113414"/>
                  <a:pt x="921408" y="109254"/>
                  <a:pt x="946298" y="106326"/>
                </a:cubicBezTo>
                <a:cubicBezTo>
                  <a:pt x="981672" y="102164"/>
                  <a:pt x="1017795" y="103156"/>
                  <a:pt x="1052623" y="95693"/>
                </a:cubicBezTo>
                <a:cubicBezTo>
                  <a:pt x="1068121" y="92372"/>
                  <a:pt x="1080977" y="81516"/>
                  <a:pt x="1095154" y="74428"/>
                </a:cubicBezTo>
                <a:cubicBezTo>
                  <a:pt x="1168274" y="123175"/>
                  <a:pt x="1134703" y="108876"/>
                  <a:pt x="1190847" y="127591"/>
                </a:cubicBezTo>
                <a:cubicBezTo>
                  <a:pt x="1219200" y="120503"/>
                  <a:pt x="1247711" y="114016"/>
                  <a:pt x="1275907" y="106326"/>
                </a:cubicBezTo>
                <a:cubicBezTo>
                  <a:pt x="1286720" y="103377"/>
                  <a:pt x="1296778" y="97698"/>
                  <a:pt x="1307805" y="95693"/>
                </a:cubicBezTo>
                <a:cubicBezTo>
                  <a:pt x="1335918" y="90582"/>
                  <a:pt x="1364512" y="88605"/>
                  <a:pt x="1392865" y="85061"/>
                </a:cubicBezTo>
                <a:cubicBezTo>
                  <a:pt x="1470524" y="59175"/>
                  <a:pt x="1434915" y="69233"/>
                  <a:pt x="1499191" y="53163"/>
                </a:cubicBezTo>
                <a:cubicBezTo>
                  <a:pt x="1513368" y="56707"/>
                  <a:pt x="1529562" y="55690"/>
                  <a:pt x="1541721" y="63796"/>
                </a:cubicBezTo>
                <a:cubicBezTo>
                  <a:pt x="1552353" y="70884"/>
                  <a:pt x="1550512" y="92921"/>
                  <a:pt x="1562986" y="95693"/>
                </a:cubicBezTo>
                <a:cubicBezTo>
                  <a:pt x="1587450" y="101130"/>
                  <a:pt x="1612605" y="88605"/>
                  <a:pt x="1637414" y="85061"/>
                </a:cubicBezTo>
                <a:cubicBezTo>
                  <a:pt x="1691164" y="58186"/>
                  <a:pt x="1681955" y="52704"/>
                  <a:pt x="1754372" y="74428"/>
                </a:cubicBezTo>
                <a:cubicBezTo>
                  <a:pt x="1766612" y="78100"/>
                  <a:pt x="1773739" y="93187"/>
                  <a:pt x="1786270" y="95693"/>
                </a:cubicBezTo>
                <a:cubicBezTo>
                  <a:pt x="1828119" y="104063"/>
                  <a:pt x="1871331" y="102782"/>
                  <a:pt x="1913861" y="106326"/>
                </a:cubicBezTo>
                <a:cubicBezTo>
                  <a:pt x="1922020" y="116525"/>
                  <a:pt x="1962385" y="200006"/>
                  <a:pt x="1998921" y="148856"/>
                </a:cubicBezTo>
                <a:cubicBezTo>
                  <a:pt x="2011452" y="131313"/>
                  <a:pt x="1999913" y="104343"/>
                  <a:pt x="2009554" y="85061"/>
                </a:cubicBezTo>
                <a:cubicBezTo>
                  <a:pt x="2015269" y="73632"/>
                  <a:pt x="2030022" y="69511"/>
                  <a:pt x="2041451" y="63796"/>
                </a:cubicBezTo>
                <a:cubicBezTo>
                  <a:pt x="2056705" y="56169"/>
                  <a:pt x="2102252" y="45937"/>
                  <a:pt x="2115879" y="42530"/>
                </a:cubicBezTo>
                <a:cubicBezTo>
                  <a:pt x="2122967" y="49619"/>
                  <a:pt x="2127930" y="59847"/>
                  <a:pt x="2137144" y="63796"/>
                </a:cubicBezTo>
                <a:cubicBezTo>
                  <a:pt x="2153755" y="70915"/>
                  <a:pt x="2172235" y="74428"/>
                  <a:pt x="2190307" y="74428"/>
                </a:cubicBezTo>
                <a:cubicBezTo>
                  <a:pt x="2201515" y="74428"/>
                  <a:pt x="2211428" y="66875"/>
                  <a:pt x="2222205" y="63796"/>
                </a:cubicBezTo>
                <a:cubicBezTo>
                  <a:pt x="2236256" y="59782"/>
                  <a:pt x="2250358" y="55777"/>
                  <a:pt x="2264735" y="53163"/>
                </a:cubicBezTo>
                <a:cubicBezTo>
                  <a:pt x="2289392" y="48680"/>
                  <a:pt x="2314354" y="46074"/>
                  <a:pt x="2339163" y="42530"/>
                </a:cubicBezTo>
                <a:cubicBezTo>
                  <a:pt x="2385237" y="46074"/>
                  <a:pt x="2436054" y="32497"/>
                  <a:pt x="2477386" y="53163"/>
                </a:cubicBezTo>
                <a:cubicBezTo>
                  <a:pt x="2493550" y="61245"/>
                  <a:pt x="2461039" y="89181"/>
                  <a:pt x="2466754" y="106326"/>
                </a:cubicBezTo>
                <a:cubicBezTo>
                  <a:pt x="2470298" y="116958"/>
                  <a:pt x="2488019" y="113414"/>
                  <a:pt x="2498651" y="116958"/>
                </a:cubicBezTo>
                <a:cubicBezTo>
                  <a:pt x="2625860" y="53353"/>
                  <a:pt x="2403984" y="157370"/>
                  <a:pt x="2711302" y="85061"/>
                </a:cubicBezTo>
                <a:cubicBezTo>
                  <a:pt x="2722212" y="82494"/>
                  <a:pt x="2710821" y="54613"/>
                  <a:pt x="2721935" y="53163"/>
                </a:cubicBezTo>
                <a:cubicBezTo>
                  <a:pt x="2799252" y="43078"/>
                  <a:pt x="2877879" y="53163"/>
                  <a:pt x="2955851" y="5316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413591" y="4954772"/>
            <a:ext cx="4199860" cy="191386"/>
          </a:xfrm>
          <a:custGeom>
            <a:avLst/>
            <a:gdLst>
              <a:gd name="connsiteX0" fmla="*/ 4199860 w 4199860"/>
              <a:gd name="connsiteY0" fmla="*/ 63795 h 191386"/>
              <a:gd name="connsiteX1" fmla="*/ 4008474 w 4199860"/>
              <a:gd name="connsiteY1" fmla="*/ 42530 h 191386"/>
              <a:gd name="connsiteX2" fmla="*/ 3912781 w 4199860"/>
              <a:gd name="connsiteY2" fmla="*/ 42530 h 191386"/>
              <a:gd name="connsiteX3" fmla="*/ 3859618 w 4199860"/>
              <a:gd name="connsiteY3" fmla="*/ 116958 h 191386"/>
              <a:gd name="connsiteX4" fmla="*/ 3806456 w 4199860"/>
              <a:gd name="connsiteY4" fmla="*/ 191386 h 191386"/>
              <a:gd name="connsiteX5" fmla="*/ 3625702 w 4199860"/>
              <a:gd name="connsiteY5" fmla="*/ 148856 h 191386"/>
              <a:gd name="connsiteX6" fmla="*/ 3561907 w 4199860"/>
              <a:gd name="connsiteY6" fmla="*/ 127591 h 191386"/>
              <a:gd name="connsiteX7" fmla="*/ 3530009 w 4199860"/>
              <a:gd name="connsiteY7" fmla="*/ 116958 h 191386"/>
              <a:gd name="connsiteX8" fmla="*/ 3327990 w 4199860"/>
              <a:gd name="connsiteY8" fmla="*/ 127591 h 191386"/>
              <a:gd name="connsiteX9" fmla="*/ 3200400 w 4199860"/>
              <a:gd name="connsiteY9" fmla="*/ 159488 h 191386"/>
              <a:gd name="connsiteX10" fmla="*/ 3136604 w 4199860"/>
              <a:gd name="connsiteY10" fmla="*/ 170121 h 191386"/>
              <a:gd name="connsiteX11" fmla="*/ 2817628 w 4199860"/>
              <a:gd name="connsiteY11" fmla="*/ 159488 h 191386"/>
              <a:gd name="connsiteX12" fmla="*/ 2764465 w 4199860"/>
              <a:gd name="connsiteY12" fmla="*/ 127591 h 191386"/>
              <a:gd name="connsiteX13" fmla="*/ 2679404 w 4199860"/>
              <a:gd name="connsiteY13" fmla="*/ 106326 h 191386"/>
              <a:gd name="connsiteX14" fmla="*/ 2647507 w 4199860"/>
              <a:gd name="connsiteY14" fmla="*/ 85061 h 191386"/>
              <a:gd name="connsiteX15" fmla="*/ 2434856 w 4199860"/>
              <a:gd name="connsiteY15" fmla="*/ 95693 h 191386"/>
              <a:gd name="connsiteX16" fmla="*/ 2392325 w 4199860"/>
              <a:gd name="connsiteY16" fmla="*/ 106326 h 191386"/>
              <a:gd name="connsiteX17" fmla="*/ 2360428 w 4199860"/>
              <a:gd name="connsiteY17" fmla="*/ 116958 h 191386"/>
              <a:gd name="connsiteX18" fmla="*/ 1477925 w 4199860"/>
              <a:gd name="connsiteY18" fmla="*/ 127591 h 191386"/>
              <a:gd name="connsiteX19" fmla="*/ 1084521 w 4199860"/>
              <a:gd name="connsiteY19" fmla="*/ 159488 h 191386"/>
              <a:gd name="connsiteX20" fmla="*/ 1063256 w 4199860"/>
              <a:gd name="connsiteY20" fmla="*/ 180754 h 191386"/>
              <a:gd name="connsiteX21" fmla="*/ 606056 w 4199860"/>
              <a:gd name="connsiteY21" fmla="*/ 159488 h 191386"/>
              <a:gd name="connsiteX22" fmla="*/ 574158 w 4199860"/>
              <a:gd name="connsiteY22" fmla="*/ 148856 h 191386"/>
              <a:gd name="connsiteX23" fmla="*/ 542260 w 4199860"/>
              <a:gd name="connsiteY23" fmla="*/ 127591 h 191386"/>
              <a:gd name="connsiteX24" fmla="*/ 499730 w 4199860"/>
              <a:gd name="connsiteY24" fmla="*/ 106326 h 191386"/>
              <a:gd name="connsiteX25" fmla="*/ 446567 w 4199860"/>
              <a:gd name="connsiteY25" fmla="*/ 42530 h 191386"/>
              <a:gd name="connsiteX26" fmla="*/ 414669 w 4199860"/>
              <a:gd name="connsiteY26" fmla="*/ 21265 h 191386"/>
              <a:gd name="connsiteX27" fmla="*/ 350874 w 4199860"/>
              <a:gd name="connsiteY27" fmla="*/ 0 h 191386"/>
              <a:gd name="connsiteX28" fmla="*/ 287079 w 4199860"/>
              <a:gd name="connsiteY28" fmla="*/ 21265 h 191386"/>
              <a:gd name="connsiteX29" fmla="*/ 233916 w 4199860"/>
              <a:gd name="connsiteY29" fmla="*/ 42530 h 191386"/>
              <a:gd name="connsiteX30" fmla="*/ 74428 w 4199860"/>
              <a:gd name="connsiteY30" fmla="*/ 53163 h 191386"/>
              <a:gd name="connsiteX31" fmla="*/ 0 w 4199860"/>
              <a:gd name="connsiteY31" fmla="*/ 74428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99860" h="191386">
                <a:moveTo>
                  <a:pt x="4199860" y="63795"/>
                </a:moveTo>
                <a:lnTo>
                  <a:pt x="4008474" y="42530"/>
                </a:lnTo>
                <a:cubicBezTo>
                  <a:pt x="3926820" y="32323"/>
                  <a:pt x="3968668" y="23902"/>
                  <a:pt x="3912781" y="42530"/>
                </a:cubicBezTo>
                <a:cubicBezTo>
                  <a:pt x="3854502" y="159091"/>
                  <a:pt x="3931459" y="16383"/>
                  <a:pt x="3859618" y="116958"/>
                </a:cubicBezTo>
                <a:cubicBezTo>
                  <a:pt x="3789637" y="214930"/>
                  <a:pt x="3889397" y="108442"/>
                  <a:pt x="3806456" y="191386"/>
                </a:cubicBezTo>
                <a:cubicBezTo>
                  <a:pt x="3667447" y="166112"/>
                  <a:pt x="3727087" y="182651"/>
                  <a:pt x="3625702" y="148856"/>
                </a:cubicBezTo>
                <a:lnTo>
                  <a:pt x="3561907" y="127591"/>
                </a:lnTo>
                <a:lnTo>
                  <a:pt x="3530009" y="116958"/>
                </a:lnTo>
                <a:cubicBezTo>
                  <a:pt x="3462669" y="120502"/>
                  <a:pt x="3395208" y="122214"/>
                  <a:pt x="3327990" y="127591"/>
                </a:cubicBezTo>
                <a:cubicBezTo>
                  <a:pt x="3246158" y="134138"/>
                  <a:pt x="3280412" y="139485"/>
                  <a:pt x="3200400" y="159488"/>
                </a:cubicBezTo>
                <a:cubicBezTo>
                  <a:pt x="3179485" y="164717"/>
                  <a:pt x="3157869" y="166577"/>
                  <a:pt x="3136604" y="170121"/>
                </a:cubicBezTo>
                <a:cubicBezTo>
                  <a:pt x="3030279" y="166577"/>
                  <a:pt x="2923324" y="171568"/>
                  <a:pt x="2817628" y="159488"/>
                </a:cubicBezTo>
                <a:cubicBezTo>
                  <a:pt x="2797096" y="157141"/>
                  <a:pt x="2782949" y="136833"/>
                  <a:pt x="2764465" y="127591"/>
                </a:cubicBezTo>
                <a:cubicBezTo>
                  <a:pt x="2742665" y="116691"/>
                  <a:pt x="2699630" y="110371"/>
                  <a:pt x="2679404" y="106326"/>
                </a:cubicBezTo>
                <a:cubicBezTo>
                  <a:pt x="2668772" y="99238"/>
                  <a:pt x="2658936" y="90776"/>
                  <a:pt x="2647507" y="85061"/>
                </a:cubicBezTo>
                <a:cubicBezTo>
                  <a:pt x="2582193" y="52403"/>
                  <a:pt x="2496090" y="88489"/>
                  <a:pt x="2434856" y="95693"/>
                </a:cubicBezTo>
                <a:cubicBezTo>
                  <a:pt x="2420679" y="99237"/>
                  <a:pt x="2406376" y="102311"/>
                  <a:pt x="2392325" y="106326"/>
                </a:cubicBezTo>
                <a:cubicBezTo>
                  <a:pt x="2381549" y="109405"/>
                  <a:pt x="2371632" y="116697"/>
                  <a:pt x="2360428" y="116958"/>
                </a:cubicBezTo>
                <a:cubicBezTo>
                  <a:pt x="2066319" y="123798"/>
                  <a:pt x="1772093" y="124047"/>
                  <a:pt x="1477925" y="127591"/>
                </a:cubicBezTo>
                <a:cubicBezTo>
                  <a:pt x="1395816" y="130079"/>
                  <a:pt x="1193157" y="87062"/>
                  <a:pt x="1084521" y="159488"/>
                </a:cubicBezTo>
                <a:cubicBezTo>
                  <a:pt x="1076180" y="165049"/>
                  <a:pt x="1070344" y="173665"/>
                  <a:pt x="1063256" y="180754"/>
                </a:cubicBezTo>
                <a:cubicBezTo>
                  <a:pt x="949827" y="177769"/>
                  <a:pt x="749923" y="195455"/>
                  <a:pt x="606056" y="159488"/>
                </a:cubicBezTo>
                <a:cubicBezTo>
                  <a:pt x="595183" y="156770"/>
                  <a:pt x="584791" y="152400"/>
                  <a:pt x="574158" y="148856"/>
                </a:cubicBezTo>
                <a:cubicBezTo>
                  <a:pt x="563525" y="141768"/>
                  <a:pt x="553355" y="133931"/>
                  <a:pt x="542260" y="127591"/>
                </a:cubicBezTo>
                <a:cubicBezTo>
                  <a:pt x="528498" y="119727"/>
                  <a:pt x="512628" y="115539"/>
                  <a:pt x="499730" y="106326"/>
                </a:cubicBezTo>
                <a:cubicBezTo>
                  <a:pt x="438761" y="62777"/>
                  <a:pt x="493199" y="89162"/>
                  <a:pt x="446567" y="42530"/>
                </a:cubicBezTo>
                <a:cubicBezTo>
                  <a:pt x="437531" y="33494"/>
                  <a:pt x="426346" y="26455"/>
                  <a:pt x="414669" y="21265"/>
                </a:cubicBezTo>
                <a:cubicBezTo>
                  <a:pt x="394186" y="12161"/>
                  <a:pt x="350874" y="0"/>
                  <a:pt x="350874" y="0"/>
                </a:cubicBezTo>
                <a:cubicBezTo>
                  <a:pt x="329609" y="7088"/>
                  <a:pt x="307891" y="12940"/>
                  <a:pt x="287079" y="21265"/>
                </a:cubicBezTo>
                <a:cubicBezTo>
                  <a:pt x="269358" y="28353"/>
                  <a:pt x="252791" y="39699"/>
                  <a:pt x="233916" y="42530"/>
                </a:cubicBezTo>
                <a:cubicBezTo>
                  <a:pt x="181225" y="50434"/>
                  <a:pt x="127591" y="49619"/>
                  <a:pt x="74428" y="53163"/>
                </a:cubicBezTo>
                <a:cubicBezTo>
                  <a:pt x="7270" y="75549"/>
                  <a:pt x="33048" y="74428"/>
                  <a:pt x="0" y="7442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Highway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8212"/>
            <a:ext cx="10515600" cy="457875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Vehicle Speed 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r>
              <a:rPr lang="en-US" dirty="0" smtClean="0"/>
              <a:t>= 50 -130 </a:t>
            </a:r>
            <a:r>
              <a:rPr lang="en-US" dirty="0" err="1" smtClean="0"/>
              <a:t>kph</a:t>
            </a:r>
            <a:r>
              <a:rPr lang="en-US" dirty="0" smtClean="0"/>
              <a:t> (normal operating conditions)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v</a:t>
            </a:r>
            <a:r>
              <a:rPr lang="en-US" dirty="0"/>
              <a:t>= </a:t>
            </a:r>
            <a:r>
              <a:rPr lang="en-US" dirty="0" smtClean="0"/>
              <a:t>0 -50 </a:t>
            </a:r>
            <a:r>
              <a:rPr lang="en-US" dirty="0" err="1"/>
              <a:t>kph</a:t>
            </a:r>
            <a:r>
              <a:rPr lang="en-US" dirty="0"/>
              <a:t> </a:t>
            </a:r>
            <a:r>
              <a:rPr lang="en-US" dirty="0" smtClean="0"/>
              <a:t>(traffic jam)</a:t>
            </a:r>
          </a:p>
          <a:p>
            <a:r>
              <a:rPr lang="en-US" dirty="0" smtClean="0"/>
              <a:t>Lane departure speeds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) =0.1 – 1 m/s</a:t>
            </a:r>
          </a:p>
          <a:p>
            <a:r>
              <a:rPr lang="en-US" dirty="0" smtClean="0"/>
              <a:t>Lateral vehicle acceleration &lt; 0.3 g</a:t>
            </a:r>
          </a:p>
          <a:p>
            <a:r>
              <a:rPr lang="en-US" dirty="0" smtClean="0"/>
              <a:t>Lane markings according to the following slides</a:t>
            </a:r>
          </a:p>
          <a:p>
            <a:r>
              <a:rPr lang="en-US" dirty="0" smtClean="0"/>
              <a:t>Road Conditions:</a:t>
            </a:r>
          </a:p>
          <a:p>
            <a:pPr lvl="1"/>
            <a:r>
              <a:rPr lang="en-US" sz="2100" dirty="0" smtClean="0"/>
              <a:t>Dry </a:t>
            </a:r>
            <a:endParaRPr lang="en-US" sz="1400" dirty="0"/>
          </a:p>
          <a:p>
            <a:pPr lvl="1"/>
            <a:r>
              <a:rPr lang="en-US" sz="2100" dirty="0"/>
              <a:t>No precipitation</a:t>
            </a:r>
            <a:endParaRPr lang="en-US" sz="1400" dirty="0"/>
          </a:p>
          <a:p>
            <a:pPr lvl="1"/>
            <a:r>
              <a:rPr lang="en-US" sz="2100" dirty="0"/>
              <a:t>Horizontal visibility till 1km</a:t>
            </a:r>
            <a:endParaRPr lang="en-US" sz="1400" dirty="0"/>
          </a:p>
          <a:p>
            <a:pPr lvl="1"/>
            <a:r>
              <a:rPr lang="en-US" sz="2100" dirty="0"/>
              <a:t>Ambient temperature between 5 to 40 deg.</a:t>
            </a:r>
            <a:endParaRPr lang="en-US" sz="1400" dirty="0"/>
          </a:p>
          <a:p>
            <a:pPr lvl="1"/>
            <a:r>
              <a:rPr lang="en-US" sz="2100" dirty="0"/>
              <a:t>Natural ambient illumination excess of 2000 lux for day light with no strong shadow</a:t>
            </a:r>
            <a:endParaRPr lang="en-US" sz="1400" dirty="0"/>
          </a:p>
          <a:p>
            <a:pPr lvl="1"/>
            <a:r>
              <a:rPr lang="en-US" sz="2100" dirty="0"/>
              <a:t>Uniform solid paved surface with consistent slope and no irregularity within a lateral distance of 3.0 m to either side. The minimum peak braking coefficient shall be </a:t>
            </a:r>
            <a:r>
              <a:rPr lang="en-US" sz="2100" dirty="0" smtClean="0"/>
              <a:t>0.9</a:t>
            </a:r>
          </a:p>
          <a:p>
            <a:pPr lvl="1"/>
            <a:r>
              <a:rPr lang="en-US" sz="2100" dirty="0"/>
              <a:t>Slope of the surface between 0 and 1 </a:t>
            </a:r>
            <a:r>
              <a:rPr lang="en-US" sz="2100" dirty="0" err="1" smtClean="0"/>
              <a:t>deg</a:t>
            </a:r>
            <a:endParaRPr lang="en-US" sz="2100" dirty="0" smtClean="0"/>
          </a:p>
          <a:p>
            <a:r>
              <a:rPr lang="en-US" dirty="0" smtClean="0"/>
              <a:t>Vehicle Conditions:</a:t>
            </a:r>
            <a:endParaRPr lang="en-US" dirty="0"/>
          </a:p>
          <a:p>
            <a:pPr lvl="1"/>
            <a:r>
              <a:rPr lang="en-US" sz="2100" dirty="0"/>
              <a:t>Original fitment of tires according to make, model, size, speed and load rating specified by the manufacturer.</a:t>
            </a:r>
            <a:endParaRPr lang="en-US" sz="1400" dirty="0"/>
          </a:p>
          <a:p>
            <a:pPr lvl="1"/>
            <a:r>
              <a:rPr lang="en-US" sz="2100" dirty="0"/>
              <a:t>Default wheel alignment measure set by the </a:t>
            </a:r>
            <a:r>
              <a:rPr lang="en-US" sz="2100" dirty="0" smtClean="0"/>
              <a:t>OEM</a:t>
            </a:r>
          </a:p>
          <a:p>
            <a:pPr lvl="1"/>
            <a:r>
              <a:rPr lang="en-US" sz="1900" dirty="0" smtClean="0"/>
              <a:t>Accuracy of the sensors according to EURO NCAP</a:t>
            </a:r>
            <a:endParaRPr lang="en-US" sz="1900" dirty="0"/>
          </a:p>
          <a:p>
            <a:endParaRPr lang="en-US" sz="2200" dirty="0"/>
          </a:p>
          <a:p>
            <a:endParaRPr lang="en-US" dirty="0" smtClean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062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91669" y="-1056711"/>
            <a:ext cx="10515600" cy="1325563"/>
          </a:xfrm>
        </p:spPr>
        <p:txBody>
          <a:bodyPr/>
          <a:lstStyle/>
          <a:p>
            <a:r>
              <a:rPr lang="en-US" dirty="0" smtClean="0"/>
              <a:t>Engine off </a:t>
            </a:r>
            <a:r>
              <a:rPr lang="en-US" sz="2800" dirty="0" smtClean="0"/>
              <a:t>(</a:t>
            </a:r>
            <a:r>
              <a:rPr lang="en-US" sz="2800" dirty="0" err="1"/>
              <a:t>V</a:t>
            </a:r>
            <a:r>
              <a:rPr lang="en-US" sz="2800" baseline="-25000" dirty="0" err="1"/>
              <a:t>v</a:t>
            </a:r>
            <a:r>
              <a:rPr lang="en-US" sz="2800" dirty="0"/>
              <a:t>&gt;50 </a:t>
            </a:r>
            <a:r>
              <a:rPr lang="en-US" sz="2800" dirty="0" err="1"/>
              <a:t>kph</a:t>
            </a:r>
            <a:r>
              <a:rPr lang="en-US" sz="2800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536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296400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360019" y="2032656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268564" y="6503158"/>
            <a:ext cx="1361050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74500" y="613382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710378" y="3493320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14999" y="84616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12554" y="335040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0109" y="315263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704198" y="4888056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13723" y="392146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11278" y="4690285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11278" y="545911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1277" y="6230384"/>
            <a:ext cx="263557" cy="34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712554" y="161498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712554" y="238381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9365" flipH="1">
            <a:off x="6529758" y="2903845"/>
            <a:ext cx="2474227" cy="1226804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7071791" y="318672"/>
            <a:ext cx="404292" cy="1999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071791" y="2318407"/>
            <a:ext cx="404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476082" y="323393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6972457" y="1136234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6" name="AutoShape 2" descr="Risultati immagini per simbolo problema mo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84" y="846161"/>
            <a:ext cx="2163699" cy="121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Extreme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54782" y="547037"/>
            <a:ext cx="10515600" cy="1325563"/>
          </a:xfrm>
        </p:spPr>
        <p:txBody>
          <a:bodyPr/>
          <a:lstStyle/>
          <a:p>
            <a:r>
              <a:rPr lang="en-US" dirty="0" smtClean="0"/>
              <a:t>Lane Departure Warning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715000" y="846161"/>
            <a:ext cx="190500" cy="2592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527997" y="5108622"/>
            <a:ext cx="184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356492" y="5092508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28486" cy="259236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286875" y="846161"/>
            <a:ext cx="241122" cy="2592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8161344" y="1395321"/>
            <a:ext cx="2048765" cy="101584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81157" y="846161"/>
            <a:ext cx="241122" cy="2592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286875" y="4961774"/>
            <a:ext cx="241122" cy="9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80899" y="3438525"/>
            <a:ext cx="0" cy="153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531409" y="3438525"/>
            <a:ext cx="0" cy="167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Risultati immagini per car front 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243" y="4285128"/>
            <a:ext cx="1020369" cy="6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/>
          <p:cNvCxnSpPr/>
          <p:nvPr/>
        </p:nvCxnSpPr>
        <p:spPr>
          <a:xfrm>
            <a:off x="8636848" y="1535953"/>
            <a:ext cx="62192" cy="355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9705788" y="1113678"/>
            <a:ext cx="5416" cy="399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16309" y="4905955"/>
            <a:ext cx="8088303" cy="716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flipV="1">
            <a:off x="1963972" y="3806686"/>
            <a:ext cx="85715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16309" y="3852405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Perspective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050280" y="292163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Bird’s Eye Perspective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6309" y="5197642"/>
            <a:ext cx="632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This is not a required scenario, we’ll consider 30 cm outside the lane as an extreme boundary though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used for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/>
          <p:cNvSpPr/>
          <p:nvPr/>
        </p:nvSpPr>
        <p:spPr>
          <a:xfrm flipH="1">
            <a:off x="25176" y="1405526"/>
            <a:ext cx="6644081" cy="1767840"/>
          </a:xfrm>
          <a:prstGeom prst="arc">
            <a:avLst>
              <a:gd name="adj1" fmla="val 16200000"/>
              <a:gd name="adj2" fmla="val 213781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Arc 52"/>
          <p:cNvSpPr/>
          <p:nvPr/>
        </p:nvSpPr>
        <p:spPr>
          <a:xfrm flipH="1">
            <a:off x="121919" y="1949638"/>
            <a:ext cx="6644081" cy="1767840"/>
          </a:xfrm>
          <a:prstGeom prst="arc">
            <a:avLst>
              <a:gd name="adj1" fmla="val 16200000"/>
              <a:gd name="adj2" fmla="val 2134661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Arc 56"/>
          <p:cNvSpPr/>
          <p:nvPr/>
        </p:nvSpPr>
        <p:spPr>
          <a:xfrm flipH="1">
            <a:off x="218660" y="2620437"/>
            <a:ext cx="6644081" cy="1767840"/>
          </a:xfrm>
          <a:prstGeom prst="arc">
            <a:avLst>
              <a:gd name="adj1" fmla="val 16200000"/>
              <a:gd name="adj2" fmla="val 213991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Straight Connector 13"/>
          <p:cNvCxnSpPr>
            <a:stCxn id="5" idx="0"/>
          </p:cNvCxnSpPr>
          <p:nvPr/>
        </p:nvCxnSpPr>
        <p:spPr>
          <a:xfrm>
            <a:off x="3347216" y="1405526"/>
            <a:ext cx="86337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880444" y="1405526"/>
            <a:ext cx="6003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18991" y="2080871"/>
            <a:ext cx="3021149" cy="351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 rot="16200000">
                <a:off x="2123862" y="3692128"/>
                <a:ext cx="2616641" cy="313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dirty="0"/>
                            <m:t>min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23862" y="3692128"/>
                <a:ext cx="2616641" cy="313163"/>
              </a:xfrm>
              <a:prstGeom prst="rect">
                <a:avLst/>
              </a:prstGeom>
              <a:blipFill rotWithShape="0">
                <a:blip r:embed="rId2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3492329" y="1949638"/>
            <a:ext cx="52087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7" idx="0"/>
          </p:cNvCxnSpPr>
          <p:nvPr/>
        </p:nvCxnSpPr>
        <p:spPr>
          <a:xfrm>
            <a:off x="3540700" y="2620437"/>
            <a:ext cx="7343200" cy="1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" idx="2"/>
          </p:cNvCxnSpPr>
          <p:nvPr/>
        </p:nvCxnSpPr>
        <p:spPr>
          <a:xfrm flipH="1">
            <a:off x="118988" y="1965306"/>
            <a:ext cx="2786583" cy="115563"/>
          </a:xfrm>
          <a:prstGeom prst="line">
            <a:avLst/>
          </a:prstGeom>
          <a:ln w="12700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 rot="13799756">
                <a:off x="152142" y="4157529"/>
                <a:ext cx="261664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dirty="0"/>
                            <m:t>min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𝑙𝑎𝑛𝑒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799756">
                <a:off x="152142" y="4157529"/>
                <a:ext cx="2616641" cy="4956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15" flipH="1">
            <a:off x="2368892" y="1562721"/>
            <a:ext cx="1520593" cy="753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 rot="16200000">
                <a:off x="3899826" y="1922436"/>
                <a:ext cx="6469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𝑙𝑎𝑛𝑒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99826" y="1922436"/>
                <a:ext cx="646972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>
            <a:off x="4037218" y="1410233"/>
            <a:ext cx="7620" cy="1214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40140" y="1934149"/>
            <a:ext cx="0" cy="36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6200000">
            <a:off x="794151" y="1203205"/>
            <a:ext cx="125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01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Lane Markings: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19137"/>
            <a:ext cx="9144000" cy="2538663"/>
          </a:xfrm>
        </p:spPr>
        <p:txBody>
          <a:bodyPr>
            <a:normAutofit/>
          </a:bodyPr>
          <a:lstStyle/>
          <a:p>
            <a:r>
              <a:rPr lang="en-US" sz="3600" dirty="0"/>
              <a:t>Types &amp; Dimensions</a:t>
            </a:r>
          </a:p>
        </p:txBody>
      </p:sp>
    </p:spTree>
    <p:extLst>
      <p:ext uri="{BB962C8B-B14F-4D97-AF65-F5344CB8AC3E}">
        <p14:creationId xmlns:p14="http://schemas.microsoft.com/office/powerpoint/2010/main" val="31114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131382" y="-157814"/>
            <a:ext cx="10515600" cy="1325563"/>
          </a:xfrm>
        </p:spPr>
        <p:txBody>
          <a:bodyPr/>
          <a:lstStyle/>
          <a:p>
            <a:r>
              <a:rPr lang="en-US" dirty="0" smtClean="0"/>
              <a:t>CONTINUOUS 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4999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79694" y="1812757"/>
            <a:ext cx="2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71275" y="2026693"/>
            <a:ext cx="322102" cy="19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071275" y="4021707"/>
            <a:ext cx="322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393377" y="2026693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89752" y="2839534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8326481" y="3837041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714999" y="846161"/>
            <a:ext cx="264697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6913920" y="4529499"/>
            <a:ext cx="2048765" cy="1015846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7921986" y="4909852"/>
            <a:ext cx="37366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7843838" y="5019215"/>
            <a:ext cx="190387" cy="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7629614" y="6503158"/>
            <a:ext cx="308688" cy="682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639317" y="615869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38302" y="5037421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286875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5978556" y="600501"/>
            <a:ext cx="3311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286480" y="33338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3.5-3.7 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9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131382" y="-157814"/>
            <a:ext cx="10515600" cy="1325563"/>
          </a:xfrm>
        </p:spPr>
        <p:txBody>
          <a:bodyPr/>
          <a:lstStyle/>
          <a:p>
            <a:r>
              <a:rPr lang="en-US" dirty="0" smtClean="0"/>
              <a:t>DASHED 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536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71275" y="2026693"/>
            <a:ext cx="322102" cy="19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296400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071275" y="4021707"/>
            <a:ext cx="322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393377" y="2026693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89752" y="2839534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8326481" y="3837041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6913920" y="4529499"/>
            <a:ext cx="2048765" cy="1015846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7921986" y="4909852"/>
            <a:ext cx="37366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7843838" y="5019215"/>
            <a:ext cx="190387" cy="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7629614" y="6503158"/>
            <a:ext cx="308688" cy="682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639317" y="615869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38302" y="5037421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14999" y="84616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12554" y="335040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0109" y="315263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704198" y="4888056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13723" y="392146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11278" y="4690285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11278" y="5459110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11277" y="6230384"/>
            <a:ext cx="263557" cy="34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406887" y="1614986"/>
            <a:ext cx="558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425187" y="2140425"/>
            <a:ext cx="558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425187" y="2383811"/>
            <a:ext cx="558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2723" y="1614986"/>
            <a:ext cx="0" cy="525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12723" y="2140425"/>
            <a:ext cx="0" cy="243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70087" y="171640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3-5 m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722551" y="210635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0.5-10 m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5712554" y="161498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712554" y="238381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131382" y="-157814"/>
            <a:ext cx="10515600" cy="1325563"/>
          </a:xfrm>
        </p:spPr>
        <p:txBody>
          <a:bodyPr/>
          <a:lstStyle/>
          <a:p>
            <a:r>
              <a:rPr lang="en-US" dirty="0" smtClean="0"/>
              <a:t>DOUBLE LINE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79694" y="1812757"/>
            <a:ext cx="2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71275" y="2026693"/>
            <a:ext cx="322102" cy="19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071275" y="4021707"/>
            <a:ext cx="322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393377" y="2026693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89752" y="2839534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8326481" y="3837041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978556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18755312">
            <a:off x="5865785" y="862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10-15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6913920" y="4529499"/>
            <a:ext cx="2048765" cy="1015846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7921986" y="4909852"/>
            <a:ext cx="37366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7843838" y="5019215"/>
            <a:ext cx="190387" cy="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7629614" y="6503158"/>
            <a:ext cx="308688" cy="682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639317" y="615869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38302" y="5037421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243252" y="501709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978555" y="846161"/>
            <a:ext cx="264697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52849" y="846161"/>
            <a:ext cx="264697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708296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8755312">
            <a:off x="5621473" y="78231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? cm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9286875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131382" y="-157814"/>
            <a:ext cx="10515600" cy="1325563"/>
          </a:xfrm>
        </p:spPr>
        <p:txBody>
          <a:bodyPr/>
          <a:lstStyle/>
          <a:p>
            <a:r>
              <a:rPr lang="en-US" dirty="0" smtClean="0"/>
              <a:t>DASHED DOUBLE 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71275" y="2026693"/>
            <a:ext cx="322102" cy="19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071275" y="4021707"/>
            <a:ext cx="322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393377" y="2026693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89752" y="2839534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8326481" y="3837041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978556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18755312">
            <a:off x="5865785" y="862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10-15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6913920" y="4529499"/>
            <a:ext cx="2048765" cy="1015846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7921986" y="4909852"/>
            <a:ext cx="37366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7843838" y="5019215"/>
            <a:ext cx="190387" cy="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7629614" y="6503158"/>
            <a:ext cx="308688" cy="682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639317" y="615869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38302" y="5037421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252777" y="501709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452849" y="846161"/>
            <a:ext cx="264697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708296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8755312">
            <a:off x="5621473" y="78231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? cm</a:t>
            </a:r>
            <a:endParaRPr lang="en-US" sz="12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81255" y="1812758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981255" y="5967665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981255" y="504968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981255" y="600502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981255" y="846162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5978810" y="3350408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76365" y="3152637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970454" y="48880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979979" y="392146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977534" y="4690286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977534" y="5459111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77533" y="6230385"/>
            <a:ext cx="263557" cy="341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978810" y="1614987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978810" y="2383812"/>
            <a:ext cx="263557" cy="525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286875" y="846161"/>
            <a:ext cx="457200" cy="5725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131382" y="-157814"/>
            <a:ext cx="10515600" cy="1325563"/>
          </a:xfrm>
        </p:spPr>
        <p:txBody>
          <a:bodyPr/>
          <a:lstStyle/>
          <a:p>
            <a:r>
              <a:rPr lang="en-US" dirty="0" smtClean="0"/>
              <a:t>YELLOW 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96400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96400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4999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79694" y="1812757"/>
            <a:ext cx="2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4999" y="1812757"/>
            <a:ext cx="264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4999" y="5967664"/>
            <a:ext cx="264697" cy="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72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54442" y="1812757"/>
            <a:ext cx="0" cy="415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7242" y="5970921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97242" y="18127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71275" y="2026693"/>
            <a:ext cx="322102" cy="19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071275" y="4021707"/>
            <a:ext cx="322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393377" y="2026693"/>
            <a:ext cx="0" cy="19950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89752" y="2839534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v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8326481" y="3837041"/>
            <a:ext cx="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714999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978556" y="504967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714999" y="846161"/>
            <a:ext cx="264697" cy="572523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4544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997242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7242" y="846161"/>
            <a:ext cx="457200" cy="572523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97468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9289696" y="504967"/>
            <a:ext cx="0" cy="51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97242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14999" y="600501"/>
            <a:ext cx="263557" cy="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96400" y="600501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69743" y="224710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174966" y="24242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10-30 cm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12723" y="242426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10-20 cm</a:t>
            </a:r>
            <a:endParaRPr lang="en-US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629614" y="846161"/>
            <a:ext cx="16866" cy="572523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7507" flipH="1">
            <a:off x="6913920" y="4529499"/>
            <a:ext cx="2048765" cy="1015846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7921986" y="4909852"/>
            <a:ext cx="37366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7843838" y="5019215"/>
            <a:ext cx="190387" cy="1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7629614" y="6503158"/>
            <a:ext cx="308688" cy="682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639317" y="6158696"/>
            <a:ext cx="250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38302" y="5037421"/>
            <a:ext cx="0" cy="14725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286875" y="846161"/>
            <a:ext cx="457200" cy="572523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5978556" y="600501"/>
            <a:ext cx="3311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286480" y="333387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3.5-3.7 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49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Visual Representation</a:t>
            </a:r>
            <a:endParaRPr lang="en-US" dirty="0"/>
          </a:p>
        </p:txBody>
      </p:sp>
      <p:pic>
        <p:nvPicPr>
          <p:cNvPr id="4" name="Picture 3" descr="File:Su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48" y="4429919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oxfordcounty.ca/portals/15/Documents/Waterdro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6915">
            <a:off x="5997262" y="4453732"/>
            <a:ext cx="40894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718" y="4515852"/>
            <a:ext cx="915912" cy="514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3175" y="4617267"/>
            <a:ext cx="220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Legend: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8051" y="5174383"/>
            <a:ext cx="11335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Sunny weather/Dry road conditions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633534" y="5165209"/>
            <a:ext cx="11522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/>
              <a:t>Wet weather/Wet </a:t>
            </a:r>
            <a:r>
              <a:rPr lang="en-GB" sz="1100" dirty="0"/>
              <a:t>road conditions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7304269" y="5195986"/>
            <a:ext cx="944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smtClean="0"/>
              <a:t>Engine Off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89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16254</TotalTime>
  <Words>435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Operating Scenarios</vt:lpstr>
      <vt:lpstr>Highway </vt:lpstr>
      <vt:lpstr>Lane Markings: </vt:lpstr>
      <vt:lpstr>CONTINUOUS LINE</vt:lpstr>
      <vt:lpstr>DASHED LINE</vt:lpstr>
      <vt:lpstr>DOUBLE LINE</vt:lpstr>
      <vt:lpstr>DASHED DOUBLE LINE</vt:lpstr>
      <vt:lpstr>YELLOW LINE</vt:lpstr>
      <vt:lpstr>Scenarios</vt:lpstr>
      <vt:lpstr>Straight Lane </vt:lpstr>
      <vt:lpstr>Straight Lane </vt:lpstr>
      <vt:lpstr>Curve </vt:lpstr>
      <vt:lpstr>Curve </vt:lpstr>
      <vt:lpstr>Overtaking/Lane Change</vt:lpstr>
      <vt:lpstr>Overtaking/Lane Change</vt:lpstr>
      <vt:lpstr>Traffic (Vv&gt;50 kph)</vt:lpstr>
      <vt:lpstr>Traffic Jam (Vv&lt;50 kph)</vt:lpstr>
      <vt:lpstr>Low visibility/Obstructed View</vt:lpstr>
      <vt:lpstr>Poor road condition</vt:lpstr>
      <vt:lpstr>Engine off (Vv&gt;50 kph)</vt:lpstr>
      <vt:lpstr>Extreme Boundaries</vt:lpstr>
      <vt:lpstr>Lane Departure Warning</vt:lpstr>
      <vt:lpstr>Figures used for calculation</vt:lpstr>
      <vt:lpstr>PowerPoint Presentation</vt:lpstr>
    </vt:vector>
  </TitlesOfParts>
  <Company>University of Technology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Occello, D.</dc:creator>
  <cp:lastModifiedBy>Wouters, R.M.C.M.</cp:lastModifiedBy>
  <cp:revision>38</cp:revision>
  <dcterms:created xsi:type="dcterms:W3CDTF">2016-12-06T08:55:09Z</dcterms:created>
  <dcterms:modified xsi:type="dcterms:W3CDTF">2017-01-12T16:02:48Z</dcterms:modified>
</cp:coreProperties>
</file>