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  <p:sldMasterId id="2147483724" r:id="rId4"/>
    <p:sldMasterId id="2147483736" r:id="rId5"/>
  </p:sldMasterIdLst>
  <p:notesMasterIdLst>
    <p:notesMasterId r:id="rId28"/>
  </p:notesMasterIdLst>
  <p:sldIdLst>
    <p:sldId id="302" r:id="rId6"/>
    <p:sldId id="413" r:id="rId7"/>
    <p:sldId id="455" r:id="rId8"/>
    <p:sldId id="431" r:id="rId9"/>
    <p:sldId id="432" r:id="rId10"/>
    <p:sldId id="452" r:id="rId11"/>
    <p:sldId id="457" r:id="rId12"/>
    <p:sldId id="453" r:id="rId13"/>
    <p:sldId id="454" r:id="rId14"/>
    <p:sldId id="438" r:id="rId15"/>
    <p:sldId id="439" r:id="rId16"/>
    <p:sldId id="442" r:id="rId17"/>
    <p:sldId id="456" r:id="rId18"/>
    <p:sldId id="446" r:id="rId19"/>
    <p:sldId id="435" r:id="rId20"/>
    <p:sldId id="459" r:id="rId21"/>
    <p:sldId id="458" r:id="rId22"/>
    <p:sldId id="460" r:id="rId23"/>
    <p:sldId id="450" r:id="rId24"/>
    <p:sldId id="434" r:id="rId25"/>
    <p:sldId id="433" r:id="rId26"/>
    <p:sldId id="364" r:id="rId27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2718" autoAdjust="0"/>
  </p:normalViewPr>
  <p:slideViewPr>
    <p:cSldViewPr>
      <p:cViewPr varScale="1">
        <p:scale>
          <a:sx n="123" d="100"/>
          <a:sy n="123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5T09:56:43.451" idx="2">
    <p:pos x="2138" y="1371"/>
    <p:text>I should add one sheet to explain what we are actually designing. 
- what is alka,
- what is the purpose of it?</p:text>
    <p:extLst>
      <p:ext uri="{C676402C-5697-4E1C-873F-D02D1690AC5C}">
        <p15:threadingInfo xmlns:p15="http://schemas.microsoft.com/office/powerpoint/2012/main" timeZoneBias="-60"/>
      </p:ext>
    </p:extLst>
  </p:cm>
  <p:cm authorId="2" dt="2017-01-05T11:32:51.732" idx="1">
    <p:pos x="2138" y="1507"/>
    <p:text>yes introduction slides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1-05T11:43:01.855" idx="4">
    <p:pos x="10" y="10"/>
    <p:text>I think we can use the term Functional Safety Concept here in place of improved architecture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9779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FD20-8D04-4D9E-B065-C63FAAC123F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C8DA-AE1C-4739-9F5A-9F163C30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30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38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2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25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3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61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93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4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803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9-1-2017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9-1-2017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9-1-2017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9-1-2017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 altLang="en-US" smtClean="0"/>
              <a:t>/ name of department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 altLang="en-US" smtClean="0"/>
              <a:t>PAGE </a:t>
            </a:r>
            <a:fld id="{E3070AF0-31AD-46EC-8669-9E0B7A889479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890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4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Relationship Id="rId61" Type="http://schemas.openxmlformats.org/officeDocument/2006/relationships/tags" Target="../tags/tag144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slideLayout" Target="../slideLayouts/slideLayout40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LKA Functional Safety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Draft Presentation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10791" y="4869160"/>
            <a:ext cx="5113337" cy="360040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Davide Occello,  January 6th  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95536" y="-279507"/>
            <a:ext cx="7772400" cy="1500187"/>
          </a:xfrm>
        </p:spPr>
        <p:txBody>
          <a:bodyPr/>
          <a:lstStyle/>
          <a:p>
            <a:r>
              <a:rPr lang="en-GB" dirty="0" smtClean="0"/>
              <a:t>Visual Representation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269533" y="352943"/>
            <a:ext cx="689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tx2"/>
                </a:solidFill>
              </a:rPr>
              <a:t>Safety Relevant Use Cases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984" r="4094" b="41544"/>
          <a:stretch/>
        </p:blipFill>
        <p:spPr>
          <a:xfrm rot="16200000">
            <a:off x="5172143" y="2562885"/>
            <a:ext cx="4802476" cy="2258346"/>
          </a:xfrm>
          <a:prstGeom prst="rect">
            <a:avLst/>
          </a:prstGeom>
          <a:ln>
            <a:noFill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9552" y="2177752"/>
            <a:ext cx="5256584" cy="212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Vehicle Speed </a:t>
            </a:r>
          </a:p>
          <a:p>
            <a:pPr lvl="1"/>
            <a:r>
              <a:rPr lang="en-US" b="0" kern="0" dirty="0" err="1" smtClean="0"/>
              <a:t>V</a:t>
            </a:r>
            <a:r>
              <a:rPr lang="en-US" b="0" kern="0" baseline="-25000" dirty="0" err="1" smtClean="0"/>
              <a:t>v</a:t>
            </a:r>
            <a:r>
              <a:rPr lang="en-US" b="0" kern="0" dirty="0" smtClean="0"/>
              <a:t>= 50 -130 </a:t>
            </a:r>
            <a:r>
              <a:rPr lang="en-US" b="0" kern="0" dirty="0" err="1" smtClean="0"/>
              <a:t>kph</a:t>
            </a:r>
            <a:r>
              <a:rPr lang="en-US" b="0" kern="0" dirty="0" smtClean="0"/>
              <a:t> (normal operating conditions)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Lateral vehicle acceleration &lt; 0.3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Lane markings according to the EU road network legislation</a:t>
            </a:r>
            <a:endParaRPr lang="en-US" b="0" kern="0" dirty="0"/>
          </a:p>
        </p:txBody>
      </p:sp>
      <p:sp>
        <p:nvSpPr>
          <p:cNvPr id="11" name="Rectangle 10"/>
          <p:cNvSpPr/>
          <p:nvPr/>
        </p:nvSpPr>
        <p:spPr>
          <a:xfrm>
            <a:off x="383355" y="1716087"/>
            <a:ext cx="472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Target Environment</a:t>
            </a:r>
            <a:r>
              <a:rPr lang="en-US" sz="2400" b="1" dirty="0"/>
              <a:t>: </a:t>
            </a:r>
            <a:r>
              <a:rPr lang="en-US" sz="2400" b="1" dirty="0" smtClean="0"/>
              <a:t>Highway*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536397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 </a:t>
            </a:r>
            <a:r>
              <a:rPr lang="nl-NL" sz="1200" dirty="0" smtClean="0"/>
              <a:t>Information derived from EURO NCAP  requirement document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1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222875" y="817954"/>
            <a:ext cx="7886700" cy="994172"/>
          </a:xfrm>
        </p:spPr>
        <p:txBody>
          <a:bodyPr/>
          <a:lstStyle/>
          <a:p>
            <a:r>
              <a:rPr lang="en-US" dirty="0" smtClean="0"/>
              <a:t>Straight Lane       /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723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2300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2300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6249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84770" y="2216818"/>
            <a:ext cx="2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6250" y="2216818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6250" y="5332998"/>
            <a:ext cx="198523" cy="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79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08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97932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53456" y="2377270"/>
            <a:ext cx="241577" cy="14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3456" y="3873530"/>
            <a:ext cx="241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295033" y="2377270"/>
            <a:ext cx="0" cy="1496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7314" y="2986901"/>
            <a:ext cx="327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244861" y="3735031"/>
            <a:ext cx="46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286249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3917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86250" y="1491871"/>
            <a:ext cx="198523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8408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4979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97932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3101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9672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97932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286250" y="1307626"/>
            <a:ext cx="197668" cy="1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72300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02308" y="1025783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81225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4543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10-20 cm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722210" y="1491871"/>
            <a:ext cx="12650" cy="42939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5185440" y="4254374"/>
            <a:ext cx="1536574" cy="761885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941489" y="4539639"/>
            <a:ext cx="28025" cy="21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82879" y="4621661"/>
            <a:ext cx="14279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5722211" y="5734619"/>
            <a:ext cx="231516" cy="511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29488" y="5476272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953727" y="4635316"/>
            <a:ext cx="0" cy="11044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972300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4483917" y="1307626"/>
            <a:ext cx="2483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464860" y="110729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3.5-3.7 m</a:t>
            </a:r>
          </a:p>
        </p:txBody>
      </p:sp>
      <p:cxnSp>
        <p:nvCxnSpPr>
          <p:cNvPr id="4" name="Straight Arrow Connector 3"/>
          <p:cNvCxnSpPr>
            <a:endCxn id="116" idx="3"/>
          </p:cNvCxnSpPr>
          <p:nvPr/>
        </p:nvCxnSpPr>
        <p:spPr>
          <a:xfrm flipH="1" flipV="1">
            <a:off x="7315200" y="3638834"/>
            <a:ext cx="1069451" cy="2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25016" y="3600451"/>
            <a:ext cx="0" cy="116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99955" y="3248086"/>
            <a:ext cx="121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&gt;1000 m</a:t>
            </a:r>
          </a:p>
        </p:txBody>
      </p:sp>
      <p:sp>
        <p:nvSpPr>
          <p:cNvPr id="48" name="Down Arrow 47"/>
          <p:cNvSpPr/>
          <p:nvPr/>
        </p:nvSpPr>
        <p:spPr>
          <a:xfrm rot="5400000">
            <a:off x="5310691" y="4422324"/>
            <a:ext cx="305714" cy="358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350249" y="4430596"/>
            <a:ext cx="211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3" y="2377270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7947" y="1751717"/>
            <a:ext cx="306705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67623" y="262704"/>
            <a:ext cx="6776199" cy="994172"/>
          </a:xfrm>
        </p:spPr>
        <p:txBody>
          <a:bodyPr/>
          <a:lstStyle/>
          <a:p>
            <a:r>
              <a:rPr lang="en-US" dirty="0" smtClean="0"/>
              <a:t>Curve       /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flipH="1">
            <a:off x="2101056" y="1135621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173612" y="1410934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H="1">
            <a:off x="2234240" y="3397767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flipH="1">
            <a:off x="2234240" y="3555857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2210387" y="5506368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2282943" y="5787645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2210387" y="2401369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4760767" y="1135620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60767" y="1408316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60767" y="5505423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60767" y="5787644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60767" y="3397766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60767" y="3556813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10774" y="2401369"/>
            <a:ext cx="429750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558774" y="2200739"/>
            <a:ext cx="1546465" cy="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07558" y="2028504"/>
            <a:ext cx="30196" cy="171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5780108" flipV="1">
            <a:off x="3301480" y="1489153"/>
            <a:ext cx="0" cy="1496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29771" y="1929268"/>
            <a:ext cx="327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15" flipH="1">
            <a:off x="3534892" y="1811661"/>
            <a:ext cx="1536574" cy="761885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rot="15780108" flipV="1">
            <a:off x="4290941" y="2096926"/>
            <a:ext cx="28025" cy="21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5780108" flipH="1" flipV="1">
            <a:off x="4232331" y="2178948"/>
            <a:ext cx="14279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04878" y="2208686"/>
            <a:ext cx="6418" cy="20495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5780108">
            <a:off x="5290241" y="2143770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269848" y="2208064"/>
            <a:ext cx="1119479" cy="72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262720" y="1736517"/>
            <a:ext cx="46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720299" y="3614737"/>
            <a:ext cx="230195" cy="152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879057" y="5057775"/>
            <a:ext cx="121444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35396" y="4271672"/>
            <a:ext cx="12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&gt;250 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3795" y="2075512"/>
            <a:ext cx="2223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Preferred Trajectory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50321" y="2378973"/>
            <a:ext cx="305714" cy="358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9023" y="2718356"/>
            <a:ext cx="211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4" name="Picture 33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8" y="2460133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0966" y="1791352"/>
            <a:ext cx="306705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487438"/>
            <a:ext cx="4146552" cy="31099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87438"/>
            <a:ext cx="4146551" cy="31099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26" y="260649"/>
            <a:ext cx="4170148" cy="31276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8" y="260649"/>
            <a:ext cx="4168451" cy="312633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14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13983" y="698269"/>
            <a:ext cx="7886700" cy="994172"/>
          </a:xfrm>
        </p:spPr>
        <p:txBody>
          <a:bodyPr/>
          <a:lstStyle/>
          <a:p>
            <a:r>
              <a:rPr lang="en-US" dirty="0" smtClean="0"/>
              <a:t>Traffic Jam </a:t>
            </a:r>
            <a:r>
              <a:rPr lang="en-US" sz="2100" dirty="0"/>
              <a:t>(</a:t>
            </a:r>
            <a:r>
              <a:rPr lang="en-US" sz="2100" dirty="0" err="1"/>
              <a:t>V</a:t>
            </a:r>
            <a:r>
              <a:rPr lang="en-US" sz="2100" baseline="-25000" dirty="0" err="1"/>
              <a:t>v</a:t>
            </a:r>
            <a:r>
              <a:rPr lang="en-US" sz="2100" dirty="0"/>
              <a:t>&lt;50 </a:t>
            </a:r>
            <a:r>
              <a:rPr lang="en-US" sz="2100" dirty="0" err="1"/>
              <a:t>kph</a:t>
            </a:r>
            <a:r>
              <a:rPr lang="en-US" sz="2100" dirty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723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2300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2300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6250" y="2216818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6250" y="5332998"/>
            <a:ext cx="198523" cy="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79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08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97932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72300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487988" y="3764135"/>
            <a:ext cx="10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286249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3917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8408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4979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97932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3101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9672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97932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286250" y="1307626"/>
            <a:ext cx="197668" cy="1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72300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02308" y="1025783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81225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4543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10-20 cm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722210" y="1491871"/>
            <a:ext cx="12650" cy="42939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34247" y="5785441"/>
            <a:ext cx="200614" cy="35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30876" y="5457620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516557" y="4713013"/>
            <a:ext cx="0" cy="11044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50" y="1491871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84416" y="3370055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282582" y="3221728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278149" y="4523292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85293" y="3798346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83459" y="4374964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83459" y="4951583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283458" y="5530038"/>
            <a:ext cx="197668" cy="25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84416" y="2068490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84416" y="2645109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4527141" y="4390437"/>
            <a:ext cx="1774675" cy="879943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5065295" y="3510213"/>
            <a:ext cx="165212" cy="445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65295" y="3955707"/>
            <a:ext cx="165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30506" y="3510213"/>
            <a:ext cx="0" cy="445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4750179" y="3245818"/>
            <a:ext cx="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4" name="AutoShape 2" descr="Risultati immagini per car above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isultati immagini per car above"/>
          <p:cNvSpPr>
            <a:spLocks noChangeAspect="1" noChangeArrowheads="1"/>
          </p:cNvSpPr>
          <p:nvPr/>
        </p:nvSpPr>
        <p:spPr bwMode="auto">
          <a:xfrm>
            <a:off x="230981" y="8632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07002" y="2391256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34041" y="4814331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7975" y="839145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0389" y="2807706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Red Car - Top View Clip 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0"/>
          <a:stretch/>
        </p:blipFill>
        <p:spPr bwMode="auto">
          <a:xfrm rot="16200000">
            <a:off x="5077218" y="357463"/>
            <a:ext cx="1640890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ed Car - Top View Clip 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1"/>
          <a:stretch/>
        </p:blipFill>
        <p:spPr bwMode="auto">
          <a:xfrm rot="16200000">
            <a:off x="5603592" y="5848231"/>
            <a:ext cx="1131732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Hazard and Risk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05" r="6119" b="808"/>
          <a:stretch/>
        </p:blipFill>
        <p:spPr>
          <a:xfrm>
            <a:off x="208703" y="1786738"/>
            <a:ext cx="8179836" cy="41131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201"/>
          <a:stretch/>
        </p:blipFill>
        <p:spPr>
          <a:xfrm>
            <a:off x="201273" y="1482859"/>
            <a:ext cx="8194695" cy="2692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853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Hazard and Risk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32" r="901" b="1332"/>
          <a:stretch/>
        </p:blipFill>
        <p:spPr>
          <a:xfrm>
            <a:off x="414637" y="1916832"/>
            <a:ext cx="8134051" cy="331236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542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67" y="1196752"/>
            <a:ext cx="8964007" cy="493656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063868" y="2564904"/>
            <a:ext cx="90062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olo isoscele 7"/>
          <p:cNvSpPr/>
          <p:nvPr/>
        </p:nvSpPr>
        <p:spPr>
          <a:xfrm rot="5400000">
            <a:off x="2416252" y="-232944"/>
            <a:ext cx="4265779" cy="7795959"/>
          </a:xfrm>
          <a:prstGeom prst="triangle">
            <a:avLst>
              <a:gd name="adj" fmla="val 32989"/>
            </a:avLst>
          </a:prstGeom>
          <a:solidFill>
            <a:srgbClr val="00B0F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1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67" y="1196752"/>
            <a:ext cx="8964007" cy="4936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332" r="901" b="1332"/>
          <a:stretch/>
        </p:blipFill>
        <p:spPr>
          <a:xfrm>
            <a:off x="225373" y="2060848"/>
            <a:ext cx="7280483" cy="2964776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7527925" y="2996952"/>
            <a:ext cx="572467" cy="186154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32240" y="4581128"/>
            <a:ext cx="36004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67" y="1196752"/>
            <a:ext cx="8964007" cy="4936569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100392" y="2204864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03765" y="1585305"/>
            <a:ext cx="154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Highly safety critical </a:t>
            </a:r>
          </a:p>
        </p:txBody>
      </p:sp>
      <p:sp>
        <p:nvSpPr>
          <p:cNvPr id="9" name="Triangolo isoscele 8"/>
          <p:cNvSpPr/>
          <p:nvPr/>
        </p:nvSpPr>
        <p:spPr>
          <a:xfrm rot="5400000">
            <a:off x="2416252" y="-232944"/>
            <a:ext cx="4265779" cy="7795959"/>
          </a:xfrm>
          <a:prstGeom prst="triangle">
            <a:avLst>
              <a:gd name="adj" fmla="val 32989"/>
            </a:avLst>
          </a:prstGeom>
          <a:solidFill>
            <a:srgbClr val="00B0F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 rot="18886124">
            <a:off x="2623327" y="2996952"/>
            <a:ext cx="4904598" cy="18620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500" dirty="0" smtClean="0"/>
              <a:t>ASIL 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89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28" y="1916832"/>
            <a:ext cx="6048672" cy="3814291"/>
          </a:xfrm>
        </p:spPr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Project Timeline</a:t>
            </a:r>
          </a:p>
          <a:p>
            <a:r>
              <a:rPr lang="en-GB" dirty="0" smtClean="0"/>
              <a:t>Euro NCAP Requirements</a:t>
            </a:r>
            <a:endParaRPr lang="en-US" dirty="0" smtClean="0"/>
          </a:p>
          <a:p>
            <a:r>
              <a:rPr lang="en-US" dirty="0" smtClean="0"/>
              <a:t>Functional Safety Concept (ISO 26262)</a:t>
            </a:r>
          </a:p>
          <a:p>
            <a:pPr lvl="1"/>
            <a:r>
              <a:rPr lang="en-US" dirty="0" smtClean="0"/>
              <a:t>Item Definition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Safety Relevant Use Cases</a:t>
            </a:r>
          </a:p>
          <a:p>
            <a:pPr lvl="1"/>
            <a:r>
              <a:rPr lang="en-GB" dirty="0" smtClean="0"/>
              <a:t>HARA &amp; Safety Goals</a:t>
            </a:r>
            <a:endParaRPr lang="en-US" dirty="0" smtClean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Functional Architecture</a:t>
            </a:r>
          </a:p>
          <a:p>
            <a:pPr lvl="1"/>
            <a:r>
              <a:rPr lang="en-GB" dirty="0" smtClean="0"/>
              <a:t>Functional Safety Requirements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Improved Architecture (Draft)</a:t>
            </a:r>
            <a:r>
              <a:rPr lang="en-US" dirty="0" smtClean="0"/>
              <a:t> </a:t>
            </a:r>
          </a:p>
          <a:p>
            <a:r>
              <a:rPr lang="en-GB" dirty="0" smtClean="0"/>
              <a:t>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9" r="3698"/>
          <a:stretch/>
        </p:blipFill>
        <p:spPr bwMode="auto">
          <a:xfrm flipH="1">
            <a:off x="6750000" y="1772816"/>
            <a:ext cx="424847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Improved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333" r="44377" b="45018"/>
          <a:stretch/>
        </p:blipFill>
        <p:spPr>
          <a:xfrm>
            <a:off x="4499992" y="1844824"/>
            <a:ext cx="4153280" cy="3816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302" r="45324" b="47401"/>
          <a:stretch/>
        </p:blipFill>
        <p:spPr>
          <a:xfrm>
            <a:off x="107504" y="1700808"/>
            <a:ext cx="4176836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2924944"/>
            <a:ext cx="931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</a:rPr>
              <a:t>ASIL A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21134" y="4437112"/>
            <a:ext cx="943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ASIL </a:t>
            </a:r>
            <a:r>
              <a:rPr lang="nl-NL" sz="1200" b="1" dirty="0" smtClean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C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24128" y="4469159"/>
            <a:ext cx="931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</a:rPr>
              <a:t>ASIL </a:t>
            </a:r>
            <a:r>
              <a:rPr lang="nl-NL" sz="1200" b="1" dirty="0" smtClean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</a:rPr>
              <a:t>A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3299" y="4986153"/>
            <a:ext cx="943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ASIL </a:t>
            </a:r>
            <a:r>
              <a:rPr lang="nl-NL" sz="1200" b="1" dirty="0" smtClean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C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9632" y="4330659"/>
            <a:ext cx="686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ASIL D</a:t>
            </a:r>
            <a:endParaRPr lang="en-US" sz="1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7624" y="2738734"/>
            <a:ext cx="686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ASIL D</a:t>
            </a:r>
            <a:endParaRPr lang="en-US" sz="1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35479" y="3404029"/>
            <a:ext cx="686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ASIL D</a:t>
            </a:r>
            <a:endParaRPr lang="en-US" sz="1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75856" y="1844824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67123" y="3595827"/>
            <a:ext cx="8819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</a:rPr>
              <a:t>ASIL </a:t>
            </a:r>
            <a:r>
              <a:rPr lang="nl-NL" sz="11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</a:rPr>
              <a:t>B </a:t>
            </a:r>
            <a:r>
              <a:rPr lang="nl-NL" sz="1100" dirty="0">
                <a:solidFill>
                  <a:srgbClr val="FF0000"/>
                </a:solidFill>
              </a:rPr>
              <a:t>(D)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0842" y="2655338"/>
            <a:ext cx="943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ASIL </a:t>
            </a:r>
            <a:r>
              <a:rPr lang="nl-NL" sz="1200" b="1" dirty="0" smtClean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C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6840" y="3668321"/>
            <a:ext cx="931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</a:rPr>
              <a:t>ASIL A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1752" y="1484784"/>
            <a:ext cx="19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Safety Measures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7123" y="2238709"/>
            <a:ext cx="931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</a:rPr>
              <a:t>ASIL A </a:t>
            </a:r>
            <a:r>
              <a:rPr lang="nl-NL" sz="1200" dirty="0">
                <a:solidFill>
                  <a:srgbClr val="FF0000"/>
                </a:solidFill>
              </a:rPr>
              <a:t>(D)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Improved Architecture (Unfinished)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340768"/>
            <a:ext cx="8360753" cy="49310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886124">
            <a:off x="2623327" y="2996952"/>
            <a:ext cx="4904598" cy="186204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1500" dirty="0" smtClean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</a:rPr>
              <a:t>ASIL C</a:t>
            </a:r>
            <a:endParaRPr lang="en-US" sz="11500" dirty="0">
              <a:ln>
                <a:solidFill>
                  <a:srgbClr val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5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9-1-2017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active lane keeping assi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30" y="3501008"/>
            <a:ext cx="4390570" cy="335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324130" cy="2088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Active </a:t>
            </a:r>
            <a:r>
              <a:rPr lang="en-US" dirty="0"/>
              <a:t>Lane Keeping </a:t>
            </a:r>
            <a:r>
              <a:rPr lang="en-US" dirty="0" smtClean="0"/>
              <a:t>Assist</a:t>
            </a:r>
          </a:p>
          <a:p>
            <a:pPr marL="0" indent="0">
              <a:buNone/>
            </a:pPr>
            <a:r>
              <a:rPr lang="en-US" b="0" dirty="0" smtClean="0"/>
              <a:t>The system aims to avoid dangerous situations like the following: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Driver distraction </a:t>
            </a:r>
            <a:r>
              <a:rPr lang="en-US" b="0" dirty="0" smtClean="0">
                <a:sym typeface="Wingdings" panose="05000000000000000000" pitchFamily="2" charset="2"/>
              </a:rPr>
              <a:t></a:t>
            </a:r>
            <a:r>
              <a:rPr lang="en-US" b="0" dirty="0" smtClean="0"/>
              <a:t>Late </a:t>
            </a:r>
            <a:r>
              <a:rPr lang="en-US" b="0" dirty="0" err="1" smtClean="0"/>
              <a:t>realisation</a:t>
            </a:r>
            <a:r>
              <a:rPr lang="en-US" b="0" dirty="0" smtClean="0"/>
              <a:t> of danger </a:t>
            </a:r>
            <a:r>
              <a:rPr lang="it-IT" b="0" dirty="0" smtClean="0">
                <a:sym typeface="Wingdings" panose="05000000000000000000" pitchFamily="2" charset="2"/>
              </a:rPr>
              <a:t></a:t>
            </a:r>
            <a:r>
              <a:rPr lang="en-US" b="0" dirty="0" smtClean="0"/>
              <a:t> </a:t>
            </a:r>
            <a:r>
              <a:rPr lang="en-US" b="0" dirty="0"/>
              <a:t>panic </a:t>
            </a:r>
            <a:r>
              <a:rPr lang="en-US" b="0" dirty="0" err="1" smtClean="0"/>
              <a:t>response</a:t>
            </a:r>
            <a:r>
              <a:rPr lang="en-US" b="0" dirty="0" err="1" smtClean="0">
                <a:sym typeface="Wingdings" panose="05000000000000000000" pitchFamily="2" charset="2"/>
              </a:rPr>
              <a:t></a:t>
            </a:r>
            <a:r>
              <a:rPr lang="en-US" b="0" dirty="0" err="1" smtClean="0"/>
              <a:t>loss</a:t>
            </a:r>
            <a:r>
              <a:rPr lang="en-US" b="0" dirty="0" smtClean="0"/>
              <a:t> of control </a:t>
            </a:r>
            <a:r>
              <a:rPr lang="en-US" b="0" dirty="0" smtClean="0">
                <a:sym typeface="Wingdings" panose="05000000000000000000" pitchFamily="2" charset="2"/>
              </a:rPr>
              <a:t>crash</a:t>
            </a:r>
          </a:p>
          <a:p>
            <a:pPr marL="269875" lvl="1" indent="0">
              <a:buNone/>
            </a:pPr>
            <a:endParaRPr lang="en-US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11560" y="3573016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dirty="0"/>
              <a:t>Approach to avoid the scenario</a:t>
            </a:r>
          </a:p>
          <a:p>
            <a:pPr marL="0" indent="0" algn="just">
              <a:buNone/>
            </a:pPr>
            <a:r>
              <a:rPr lang="en-US" sz="2400" dirty="0"/>
              <a:t>Support the driver by </a:t>
            </a:r>
            <a:r>
              <a:rPr lang="en-US" sz="2400" u="sng" dirty="0"/>
              <a:t>actively steering </a:t>
            </a:r>
            <a:r>
              <a:rPr lang="en-US" sz="2400" dirty="0"/>
              <a:t>towards the center of the lane and </a:t>
            </a:r>
            <a:r>
              <a:rPr lang="en-US" sz="2400" u="sng" dirty="0"/>
              <a:t>warn him in advance </a:t>
            </a:r>
            <a:r>
              <a:rPr lang="en-US" sz="2400" dirty="0"/>
              <a:t>if the car is going to close to the edge</a:t>
            </a:r>
          </a:p>
        </p:txBody>
      </p:sp>
    </p:spTree>
    <p:extLst>
      <p:ext uri="{BB962C8B-B14F-4D97-AF65-F5344CB8AC3E}">
        <p14:creationId xmlns:p14="http://schemas.microsoft.com/office/powerpoint/2010/main" val="34573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2916275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219322" y="2153759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778799" y="49076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3460634" y="4964799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147324" y="49158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6816398" y="4949847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M_ffa713a2c3124b4d87e39720949e6d77_Shape"/>
          <p:cNvSpPr/>
          <p:nvPr>
            <p:custDataLst>
              <p:tags r:id="rId19"/>
            </p:custDataLst>
          </p:nvPr>
        </p:nvSpPr>
        <p:spPr>
          <a:xfrm flipV="1">
            <a:off x="1888548" y="4670119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TLSHAPE_M_a3f90804e51e4c47826f02c014f6235b_Title"/>
          <p:cNvSpPr txBox="1"/>
          <p:nvPr>
            <p:custDataLst>
              <p:tags r:id="rId20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1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2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3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4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7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28"/>
            </p:custDataLst>
          </p:nvPr>
        </p:nvSpPr>
        <p:spPr>
          <a:xfrm>
            <a:off x="387020" y="1808802"/>
            <a:ext cx="11864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9"/>
            </p:custDataLst>
          </p:nvPr>
        </p:nvSpPr>
        <p:spPr>
          <a:xfrm>
            <a:off x="2928575" y="1392828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</a:t>
            </a:r>
          </a:p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Functional Safety</a:t>
            </a:r>
            <a:endParaRPr lang="en-US" sz="16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0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1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3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4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3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5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7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9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5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51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2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4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5"/>
            </p:custDataLst>
          </p:nvPr>
        </p:nvSpPr>
        <p:spPr>
          <a:xfrm>
            <a:off x="1602290" y="4201330"/>
            <a:ext cx="803032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NCAP Requirements</a:t>
            </a: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6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M_a3f90804e51e4c47826f02c014f6235b_Date"/>
          <p:cNvSpPr txBox="1"/>
          <p:nvPr>
            <p:custDataLst>
              <p:tags r:id="rId57"/>
            </p:custDataLst>
          </p:nvPr>
        </p:nvSpPr>
        <p:spPr>
          <a:xfrm>
            <a:off x="2548473" y="4339810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CAFCR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9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ffa713a2c3124b4d87e39720949e6d77_Shape"/>
          <p:cNvSpPr/>
          <p:nvPr>
            <p:custDataLst>
              <p:tags r:id="rId58"/>
            </p:custDataLst>
          </p:nvPr>
        </p:nvSpPr>
        <p:spPr>
          <a:xfrm flipV="1">
            <a:off x="3791487" y="4661878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59"/>
            </p:custDataLst>
          </p:nvPr>
        </p:nvSpPr>
        <p:spPr>
          <a:xfrm>
            <a:off x="3639985" y="4343926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HARA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14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ffa713a2c3124b4d87e39720949e6d77_Shape"/>
          <p:cNvSpPr/>
          <p:nvPr>
            <p:custDataLst>
              <p:tags r:id="rId60"/>
            </p:custDataLst>
          </p:nvPr>
        </p:nvSpPr>
        <p:spPr>
          <a:xfrm flipV="1">
            <a:off x="5039517" y="4657757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a3f90804e51e4c47826f02c014f6235b_Date"/>
          <p:cNvSpPr txBox="1"/>
          <p:nvPr>
            <p:custDataLst>
              <p:tags r:id="rId61"/>
            </p:custDataLst>
          </p:nvPr>
        </p:nvSpPr>
        <p:spPr>
          <a:xfrm>
            <a:off x="4888015" y="4339805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FSR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ffa713a2c3124b4d87e39720949e6d77_Shape"/>
          <p:cNvSpPr/>
          <p:nvPr>
            <p:custDataLst>
              <p:tags r:id="rId62"/>
            </p:custDataLst>
          </p:nvPr>
        </p:nvSpPr>
        <p:spPr>
          <a:xfrm flipV="1">
            <a:off x="6452307" y="46618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63"/>
            </p:custDataLst>
          </p:nvPr>
        </p:nvSpPr>
        <p:spPr>
          <a:xfrm>
            <a:off x="5902637" y="4327445"/>
            <a:ext cx="84386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Jan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64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End – Phase 1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 (Phase 1)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5371068" y="4856491"/>
            <a:ext cx="776256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Holidays</a:t>
            </a:r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3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EURO NCAP Requirements</a:t>
            </a:r>
            <a:endParaRPr lang="en-US" kern="0" dirty="0"/>
          </a:p>
        </p:txBody>
      </p:sp>
      <p:sp>
        <p:nvSpPr>
          <p:cNvPr id="6" name="Rectangle 5"/>
          <p:cNvSpPr/>
          <p:nvPr/>
        </p:nvSpPr>
        <p:spPr>
          <a:xfrm>
            <a:off x="1023008" y="2924944"/>
            <a:ext cx="7201172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This </a:t>
            </a:r>
            <a:r>
              <a:rPr lang="en-US" dirty="0"/>
              <a:t>protocol specifies the Lateral Support Systems </a:t>
            </a:r>
            <a:r>
              <a:rPr lang="en-US" b="1" u="sng" dirty="0"/>
              <a:t>test </a:t>
            </a:r>
            <a:r>
              <a:rPr lang="en-US" b="1" u="sng" dirty="0" smtClean="0"/>
              <a:t>procedure</a:t>
            </a:r>
            <a:endParaRPr lang="en-US" u="sng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00402"/>
            <a:ext cx="2448233" cy="13547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427984" y="366222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7624" y="472514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Mainly information about the test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Some Information on the other systems that are required in combination with the LKA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Suggestions on the operation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EURO NCAP Requirements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Examples from the document: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2316454"/>
            <a:ext cx="4923606" cy="512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conditions</a:t>
            </a:r>
            <a:r>
              <a:rPr lang="en-US" sz="1600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LKA 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detect unintentional lane change at least, when </a:t>
            </a:r>
            <a:r>
              <a:rPr lang="en-US" sz="900" kern="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outside of the tire closest to the outside of the lane markings crosses </a:t>
            </a:r>
            <a:r>
              <a:rPr lang="en-US" sz="16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 m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beyond</a:t>
            </a:r>
            <a:r>
              <a:rPr lang="en-US" sz="1600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functionality: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LKA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 </a:t>
            </a:r>
            <a:r>
              <a:rPr lang="en-US" sz="9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lateral support system to restore control of the vehicle while countering the unintentional lane change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Additional Systems: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LKA system shall be available only if vehicle possess Electronic Stability Control system in compliance with regulatory requirements.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26" y="2204864"/>
            <a:ext cx="2959371" cy="2281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5364088" y="3212976"/>
            <a:ext cx="360040" cy="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Safety Concept (ISO 26262)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2050" name="Picture 2" descr="Risultati immagini per iso262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65" y="1628800"/>
            <a:ext cx="5406639" cy="41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07904" y="2348880"/>
            <a:ext cx="11521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Phase 1 of the project:</a:t>
            </a:r>
          </a:p>
          <a:p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Item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HARA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2" y="1484784"/>
            <a:ext cx="7994650" cy="3814291"/>
          </a:xfrm>
        </p:spPr>
        <p:txBody>
          <a:bodyPr/>
          <a:lstStyle/>
          <a:p>
            <a:pPr marL="269875" lvl="1" indent="0">
              <a:buNone/>
            </a:pPr>
            <a:r>
              <a:rPr lang="en-US" sz="1600" b="0" dirty="0" smtClean="0">
                <a:solidFill>
                  <a:srgbClr val="000000"/>
                </a:solidFill>
              </a:rPr>
              <a:t>The </a:t>
            </a:r>
            <a:r>
              <a:rPr lang="en-US" sz="1600" b="0" dirty="0">
                <a:solidFill>
                  <a:srgbClr val="000000"/>
                </a:solidFill>
              </a:rPr>
              <a:t>main system function of a ‘Lane Keeping Assistance System (LKAS)’ </a:t>
            </a:r>
            <a:r>
              <a:rPr lang="en-US" sz="1600" b="0" dirty="0" smtClean="0">
                <a:solidFill>
                  <a:srgbClr val="000000"/>
                </a:solidFill>
              </a:rPr>
              <a:t>is:</a:t>
            </a:r>
          </a:p>
          <a:p>
            <a:pPr lvl="1"/>
            <a:r>
              <a:rPr lang="en-US" sz="1600" b="0" dirty="0" smtClean="0">
                <a:solidFill>
                  <a:srgbClr val="000000"/>
                </a:solidFill>
              </a:rPr>
              <a:t> </a:t>
            </a:r>
            <a:r>
              <a:rPr lang="en-US" sz="1600" b="0" dirty="0">
                <a:solidFill>
                  <a:srgbClr val="000000"/>
                </a:solidFill>
              </a:rPr>
              <a:t>detect the unintentional drift outside the lane on which it is </a:t>
            </a:r>
            <a:r>
              <a:rPr lang="en-US" sz="1600" b="0" dirty="0" smtClean="0">
                <a:solidFill>
                  <a:srgbClr val="000000"/>
                </a:solidFill>
              </a:rPr>
              <a:t>travelling</a:t>
            </a:r>
          </a:p>
          <a:p>
            <a:pPr lvl="1"/>
            <a:r>
              <a:rPr lang="en-US" sz="1600" b="0" dirty="0" smtClean="0">
                <a:solidFill>
                  <a:srgbClr val="000000"/>
                </a:solidFill>
              </a:rPr>
              <a:t> to </a:t>
            </a:r>
            <a:r>
              <a:rPr lang="en-US" sz="1600" b="0" dirty="0">
                <a:solidFill>
                  <a:srgbClr val="000000"/>
                </a:solidFill>
              </a:rPr>
              <a:t>support the driver in keeping the vehicle within the current </a:t>
            </a:r>
            <a:r>
              <a:rPr lang="en-US" sz="1600" b="0" dirty="0" smtClean="0">
                <a:solidFill>
                  <a:srgbClr val="000000"/>
                </a:solidFill>
              </a:rPr>
              <a:t>lane</a:t>
            </a:r>
            <a:endParaRPr lang="en-US" sz="1600" b="0" dirty="0">
              <a:solidFill>
                <a:srgbClr val="000000"/>
              </a:solidFill>
            </a:endParaRPr>
          </a:p>
          <a:p>
            <a:pPr lvl="1"/>
            <a:r>
              <a:rPr lang="en-US" sz="1600" b="0" dirty="0">
                <a:solidFill>
                  <a:srgbClr val="000000"/>
                </a:solidFill>
              </a:rPr>
              <a:t>t</a:t>
            </a:r>
            <a:r>
              <a:rPr lang="en-US" sz="1600" b="0" dirty="0" smtClean="0">
                <a:solidFill>
                  <a:srgbClr val="000000"/>
                </a:solidFill>
              </a:rPr>
              <a:t>he </a:t>
            </a:r>
            <a:r>
              <a:rPr lang="en-US" sz="1600" dirty="0">
                <a:solidFill>
                  <a:srgbClr val="000000"/>
                </a:solidFill>
              </a:rPr>
              <a:t>responsibility for the safe operation of the vehicle always remains with the driver. 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9-1-2017</a:t>
            </a:fld>
            <a:endParaRPr lang="nl-NL" altLang="en-US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2852936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422108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Approach to Functional Safety</a:t>
            </a:r>
          </a:p>
          <a:p>
            <a:pPr marL="342900" indent="-342900">
              <a:buAutoNum type="arabicPeriod"/>
            </a:pPr>
            <a:r>
              <a:rPr lang="nl-NL" dirty="0" smtClean="0"/>
              <a:t>Warn the Driver and deactivate LKA when failures occur</a:t>
            </a:r>
          </a:p>
          <a:p>
            <a:pPr marL="342900" indent="-342900">
              <a:buAutoNum type="arabicPeriod"/>
            </a:pPr>
            <a:r>
              <a:rPr lang="nl-NL" dirty="0" smtClean="0"/>
              <a:t>Add redundancy for very important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583</Words>
  <Application>Microsoft Office PowerPoint</Application>
  <PresentationFormat>On-screen Show (4:3)</PresentationFormat>
  <Paragraphs>198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Blue transparant</vt:lpstr>
      <vt:lpstr>Blue photo</vt:lpstr>
      <vt:lpstr>Blue bullets</vt:lpstr>
      <vt:lpstr>1_Blue transparant</vt:lpstr>
      <vt:lpstr>Office Theme</vt:lpstr>
      <vt:lpstr>LKA Functional Safety   Draft Presentation </vt:lpstr>
      <vt:lpstr>Content</vt:lpstr>
      <vt:lpstr>Introduction</vt:lpstr>
      <vt:lpstr>PowerPoint Presentation</vt:lpstr>
      <vt:lpstr>PowerPoint Presentation</vt:lpstr>
      <vt:lpstr>PowerPoint Presentation</vt:lpstr>
      <vt:lpstr>PowerPoint Presentation</vt:lpstr>
      <vt:lpstr>Functional Safety Concept (ISO 26262)</vt:lpstr>
      <vt:lpstr>Item Definition</vt:lpstr>
      <vt:lpstr>Scenarios</vt:lpstr>
      <vt:lpstr>Straight Lane       /</vt:lpstr>
      <vt:lpstr>Curve       /</vt:lpstr>
      <vt:lpstr>PowerPoint Presentation</vt:lpstr>
      <vt:lpstr>Traffic Jam (Vv&lt;50 kph)</vt:lpstr>
      <vt:lpstr>Hazard and Risk Analysis</vt:lpstr>
      <vt:lpstr>Hazard and Risk Analysis</vt:lpstr>
      <vt:lpstr>Functional Architecture</vt:lpstr>
      <vt:lpstr>Functional Architecture</vt:lpstr>
      <vt:lpstr>Functional Architecture</vt:lpstr>
      <vt:lpstr>Improved Architecture</vt:lpstr>
      <vt:lpstr>Improved Architecture (Unfinished)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Wouters, R.M.C.M.</cp:lastModifiedBy>
  <cp:revision>473</cp:revision>
  <cp:lastPrinted>2016-12-01T14:48:43Z</cp:lastPrinted>
  <dcterms:created xsi:type="dcterms:W3CDTF">2008-04-07T08:53:01Z</dcterms:created>
  <dcterms:modified xsi:type="dcterms:W3CDTF">2017-01-09T13:04:19Z</dcterms:modified>
</cp:coreProperties>
</file>