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  <p:sldMasterId id="2147483724" r:id="rId4"/>
  </p:sldMasterIdLst>
  <p:notesMasterIdLst>
    <p:notesMasterId r:id="rId15"/>
  </p:notesMasterIdLst>
  <p:sldIdLst>
    <p:sldId id="302" r:id="rId5"/>
    <p:sldId id="413" r:id="rId6"/>
    <p:sldId id="431" r:id="rId7"/>
    <p:sldId id="457" r:id="rId8"/>
    <p:sldId id="469" r:id="rId9"/>
    <p:sldId id="472" r:id="rId10"/>
    <p:sldId id="471" r:id="rId11"/>
    <p:sldId id="470" r:id="rId12"/>
    <p:sldId id="465" r:id="rId13"/>
    <p:sldId id="364" r:id="rId14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s, R.M.C.M." initials="WR" lastIdx="14" clrIdx="0">
    <p:extLst/>
  </p:cmAuthor>
  <p:cmAuthor id="2" name="Singh, A." initials="SA" lastIdx="4" clrIdx="1">
    <p:extLst/>
  </p:cmAuthor>
  <p:cmAuthor id="3" name="Occello, D." initials="OD" lastIdx="1" clrIdx="2">
    <p:extLst>
      <p:ext uri="{19B8F6BF-5375-455C-9EA6-DF929625EA0E}">
        <p15:presenceInfo xmlns:p15="http://schemas.microsoft.com/office/powerpoint/2012/main" userId="S-1-5-21-1895577662-1677200029-1617787245-11744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0000"/>
    <a:srgbClr val="00F039"/>
    <a:srgbClr val="00AEEF"/>
    <a:srgbClr val="007FB0"/>
    <a:srgbClr val="00B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2745" autoAdjust="0"/>
  </p:normalViewPr>
  <p:slideViewPr>
    <p:cSldViewPr>
      <p:cViewPr varScale="1">
        <p:scale>
          <a:sx n="83" d="100"/>
          <a:sy n="83" d="100"/>
        </p:scale>
        <p:origin x="148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noProof="0" smtClean="0"/>
              <a:t>Click to edit Master text styles</a:t>
            </a:r>
          </a:p>
          <a:p>
            <a:pPr lvl="1"/>
            <a:r>
              <a:rPr lang="nl-NL" altLang="en-US" noProof="0" smtClean="0"/>
              <a:t>Second level</a:t>
            </a:r>
          </a:p>
          <a:p>
            <a:pPr lvl="2"/>
            <a:r>
              <a:rPr lang="nl-NL" altLang="en-US" noProof="0" smtClean="0"/>
              <a:t>Third level</a:t>
            </a:r>
          </a:p>
          <a:p>
            <a:pPr lvl="3"/>
            <a:r>
              <a:rPr lang="nl-NL" altLang="en-US" noProof="0" smtClean="0"/>
              <a:t>Fourth level</a:t>
            </a:r>
          </a:p>
          <a:p>
            <a:pPr lvl="4"/>
            <a:r>
              <a:rPr lang="nl-NL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63A5B2-9649-4445-BC0C-5AB5EA2F68E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0476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A1FEF-A476-4CE5-8D77-71B29D4F2738}" type="slidenum">
              <a:rPr lang="nl-NL" altLang="en-US" smtClean="0"/>
              <a:pPr>
                <a:defRPr/>
              </a:pPr>
              <a:t>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985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A5B2-9649-4445-BC0C-5AB5EA2F68E6}" type="slidenum">
              <a:rPr lang="nl-NL" altLang="en-US" smtClean="0"/>
              <a:pPr>
                <a:defRPr/>
              </a:pPr>
              <a:t>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9318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A5B2-9649-4445-BC0C-5AB5EA2F68E6}" type="slidenum">
              <a:rPr lang="nl-NL" altLang="en-US" smtClean="0"/>
              <a:pPr>
                <a:defRPr/>
              </a:pPr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3965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79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406BB32-BE74-46A3-90B8-E4C6053CF05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3E31D-51D0-47E1-B6D0-4AE525BFD096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6337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843DD74-DBDF-4902-9F94-40B884CC512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9AE2A-ABDE-4525-9CC4-8379FC6336D2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3874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blu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54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479D1D70-07A0-48CC-ACAB-694EC5619A0C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0985F-20BE-4CEE-B155-566A093A2D4E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8823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292274C3-145D-476E-A16E-0EF7B3691E0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46FA5-6029-4A1E-9003-DA7673FE3E43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4999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D989C55-4A29-4F9D-BB4F-01E77BDCC8A3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F453A-D2AD-45B1-A1B0-B834F7FA07EC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7901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D32DC53-B75F-45B4-B032-72F6FEB17A1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B84E4-E140-4475-B877-9CBE2D83C488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440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2353A6C-4E3A-4F0A-9D7C-065EE2545C7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8B40D-4BEB-47F6-8832-592AE404D8DC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2593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F04CE70-58C9-4F4C-9A9B-CAC0EE8CAD2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9A12B-F0A8-454F-BF5A-DFDC59E8ABA6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5235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F12D985-66F6-4BAF-A255-9904B91951A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4BB27-0556-4171-AD8B-8F454DBFF4FB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7491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BF7F183-C4FE-40E2-A2C8-B2646D01BE2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53D56-40D4-419E-95AA-B117CB211CF3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81003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2520A8B-1380-48D8-82C6-F5E77E8E413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A0A1E-0E72-4263-AD95-8A7948D6DF40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75757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946812E-8BCA-4057-9221-B24468D56521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7B95C-7D6F-45A7-9D98-429FE6A067BD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21510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94EF861-01D0-4845-89F8-919C04DCFDE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E2463-635D-4642-B5D5-962D89D2B69E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18649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796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F762BCC2-5489-45F3-8776-E84592F9088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5C218-5754-4D50-906A-1E1E3996030D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98300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1C75EB8-9E33-44B1-B11B-4E1A2EC877E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6CA1-AB2D-4C00-9FB7-88AEF97708FF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3914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6B2F5C7E-883E-46DF-9DBE-AE48805B89A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BA04D-3A05-4A08-ADF4-4BA38893306F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80104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3BA2EF6-E1B9-4AD2-B557-36BF5121E91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D5124-6135-4080-9D7B-3FB85D993DE4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37441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B45CC08-F842-433A-9B07-1B5F0E265BD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2CEF9-0121-44FE-90C0-6640478412DC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99079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355C5B46-20FF-4274-AC78-2717D8D9250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27762-D0C9-4456-8EFF-5BC62B0B2E7F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664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9C147D9C-AE7B-4C11-AB4D-A9BAEC5D1F50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3978-A2F3-4AEA-BD35-10B63BF38F8A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14509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CA55406-21CF-434D-BD9E-2DBBE8D3F71D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B00B5-FAD6-44A6-BA7C-48347CC5B0D0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84816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B1525F62-DE65-420C-AB11-AD641CC87E57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24250-70B5-4597-BEA8-DDCFD5F75341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72097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B35ADB0C-6FA8-4304-A122-C9DFA999650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3D55F-3FCC-4CD3-86D5-5087976F3286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9209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75B18FE-017E-496C-ADDF-832F2E0EB2B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3E34-E679-479F-955E-AAABDC3293AB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84550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13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638ECCD3-18AF-4D09-B527-A5186A40912E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1E8B0-CD64-4B75-A7F6-C1394D449252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14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0DEFBFA0-7EFE-4B57-93C4-FFFD2B011595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C6E8-BBB6-45F5-BC7B-234A0434CD28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9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385D2608-6E3A-4FA8-B674-CB0FBC468727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B96D8-C8EC-44E2-90A0-165ACC893BE6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636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B0C60F62-91F4-47D0-AB36-3E2464A7C193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EC1B2-2953-4B4E-8FA4-9968B48B3F1C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F0084AE9-CCAD-4FA0-9709-4D8EEC72F23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9C718-3610-454E-8953-F44022730C32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72748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231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ED02DA72-828A-4721-A802-60FE4E571A61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D5B3A-38E0-411B-8C7B-D8283AAE4E60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256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0B148694-717C-4E3C-8AB0-33262340EB54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E5A13-2B83-419B-A69F-362E4BD126EF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456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FEF4F50B-B40F-4A71-B5B4-87A57ADF4AF2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E116-2F14-49D4-AB42-D52114F20EF1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64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1AB3A0F4-BB4B-47F3-9217-36D5C4037533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6C55-B501-432A-AAC5-BCA2738C6FC5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6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D848158D-BD3C-49BB-94DB-A5252ECEA0D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22A6E-3931-4ADC-8CD0-669F24977352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5648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2E923411-93D8-4DAF-B8F5-C1162D7CC761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5E4F2-5DB5-4C55-AAB6-C8B245527386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988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51BDE468-E720-47A4-BD95-53B090127448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D33D-6BAC-4B87-9AB9-6078C59B717C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344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CD258410-5F0E-47C1-B59C-1D74BA82BA7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1AFC-BDA3-4CA9-8E0D-E71E095FAA60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998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AF779F06-9024-4A84-9CB2-249A171B7C0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85401-2F83-44A2-BB5A-E0487C86340C}" type="datetime1">
              <a:rPr lang="nl-NL" altLang="en-US" smtClean="0"/>
              <a:t>27-1-2017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0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E3070AF0-31AD-46EC-8669-9E0B7A88947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96AB0C-FBFE-44DF-B171-760DFDB99D2E}" type="datetime1">
              <a:rPr lang="nl-NL" altLang="en-US" smtClean="0"/>
              <a:t>27-1-2017</a:t>
            </a:fld>
            <a:endParaRPr lang="nl-NL" altLang="en-US"/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35C094F7-1309-4FA5-825C-8E679BE7C5E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2055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B1E1C6A-F8A5-4A55-BE3D-E3BFD8AE751D}" type="datetime1">
              <a:rPr lang="nl-NL" altLang="en-US" smtClean="0"/>
              <a:t>27-1-2017</a:t>
            </a:fld>
            <a:endParaRPr lang="nl-NL" altLang="en-US"/>
          </a:p>
        </p:txBody>
      </p:sp>
      <p:sp>
        <p:nvSpPr>
          <p:cNvPr id="205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AE6E0930-CC6E-4D22-AF3D-326FAA35725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EC2527-089E-408D-89FF-301683A55642}" type="datetime1">
              <a:rPr lang="nl-NL" altLang="en-US" smtClean="0"/>
              <a:t>27-1-2017</a:t>
            </a:fld>
            <a:endParaRPr lang="nl-NL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43074383-8915-49FA-BF0E-95DFA37064A6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7F16B0A-5353-4CEC-B104-58DDB0889772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1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notesSlide" Target="../notesSlides/notesSlide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slideLayout" Target="../slideLayouts/slideLayout4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11188" y="1382911"/>
            <a:ext cx="5616575" cy="1470025"/>
          </a:xfrm>
        </p:spPr>
        <p:txBody>
          <a:bodyPr/>
          <a:lstStyle/>
          <a:p>
            <a:pPr eaLnBrk="1" hangingPunct="1"/>
            <a:r>
              <a:rPr lang="nl-NL" altLang="en-US" dirty="0" smtClean="0"/>
              <a:t>Active Lane Centering</a:t>
            </a:r>
            <a:br>
              <a:rPr lang="nl-NL" altLang="en-US" dirty="0" smtClean="0"/>
            </a:b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sz="1050" dirty="0" smtClean="0"/>
              <a:t> </a:t>
            </a: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sz="1800" dirty="0" smtClean="0"/>
              <a:t>Status meeting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sz="1200" i="1" dirty="0" smtClean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3528" y="3788197"/>
            <a:ext cx="5113337" cy="1440160"/>
          </a:xfrm>
        </p:spPr>
        <p:txBody>
          <a:bodyPr/>
          <a:lstStyle/>
          <a:p>
            <a:r>
              <a:rPr lang="en-US" dirty="0" smtClean="0"/>
              <a:t>    A </a:t>
            </a:r>
            <a:r>
              <a:rPr lang="en-US" b="0" dirty="0" err="1" smtClean="0"/>
              <a:t>nshuman</a:t>
            </a:r>
            <a:r>
              <a:rPr lang="en-US" b="0" dirty="0" smtClean="0"/>
              <a:t> </a:t>
            </a:r>
            <a:r>
              <a:rPr lang="en-US" b="0" dirty="0"/>
              <a:t>Singh</a:t>
            </a:r>
          </a:p>
          <a:p>
            <a:r>
              <a:rPr lang="en-US" dirty="0" smtClean="0"/>
              <a:t>    D </a:t>
            </a:r>
            <a:r>
              <a:rPr lang="en-US" b="0" dirty="0" err="1" smtClean="0"/>
              <a:t>avide</a:t>
            </a:r>
            <a:r>
              <a:rPr lang="en-US" b="0" dirty="0" smtClean="0"/>
              <a:t> </a:t>
            </a:r>
            <a:r>
              <a:rPr lang="en-US" b="0" dirty="0"/>
              <a:t>Occello</a:t>
            </a:r>
          </a:p>
          <a:p>
            <a:r>
              <a:rPr lang="en-US" b="0" dirty="0" smtClean="0"/>
              <a:t>R </a:t>
            </a:r>
            <a:r>
              <a:rPr lang="en-US" dirty="0" smtClean="0"/>
              <a:t>A </a:t>
            </a:r>
            <a:r>
              <a:rPr lang="en-US" b="0" dirty="0" err="1" smtClean="0"/>
              <a:t>ymond</a:t>
            </a:r>
            <a:r>
              <a:rPr lang="en-US" b="0" dirty="0" smtClean="0"/>
              <a:t> Wouters</a:t>
            </a:r>
            <a:endParaRPr lang="en-US" b="0" dirty="0"/>
          </a:p>
          <a:p>
            <a:r>
              <a:rPr lang="en-US" dirty="0" smtClean="0"/>
              <a:t>    S </a:t>
            </a:r>
            <a:r>
              <a:rPr lang="en-US" b="0" dirty="0" err="1" smtClean="0"/>
              <a:t>harad</a:t>
            </a:r>
            <a:r>
              <a:rPr lang="en-US" b="0" dirty="0" smtClean="0"/>
              <a:t> </a:t>
            </a:r>
            <a:r>
              <a:rPr lang="en-US" b="0" dirty="0"/>
              <a:t>Bhadgaonkar</a:t>
            </a:r>
            <a:r>
              <a:rPr lang="nl-NL" altLang="en-US" dirty="0" smtClean="0"/>
              <a:t>,  January 27th  2017</a:t>
            </a: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82" r="16535"/>
          <a:stretch/>
        </p:blipFill>
        <p:spPr>
          <a:xfrm rot="10800000" flipV="1">
            <a:off x="5724128" y="1304760"/>
            <a:ext cx="4882847" cy="3942000"/>
          </a:xfrm>
          <a:prstGeom prst="trapezoid">
            <a:avLst>
              <a:gd name="adj" fmla="val 28390"/>
            </a:avLst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PAGE </a:t>
            </a:r>
            <a:fld id="{7BF7F183-C4FE-40E2-A2C8-B2646D01BE22}" type="slidenum">
              <a:rPr lang="nl-NL" altLang="en-US" smtClean="0"/>
              <a:pPr>
                <a:defRPr/>
              </a:pPr>
              <a:t>9</a:t>
            </a:fld>
            <a:endParaRPr lang="nl-NL" alt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7F53D56-40D4-419E-95AA-B117CB211CF3}" type="datetime1">
              <a:rPr lang="nl-NL" altLang="en-US" smtClean="0"/>
              <a:t>27-1-2017</a:t>
            </a:fld>
            <a:endParaRPr lang="nl-NL" altLang="en-US"/>
          </a:p>
        </p:txBody>
      </p:sp>
      <p:sp>
        <p:nvSpPr>
          <p:cNvPr id="6" name="Rechthoek 5"/>
          <p:cNvSpPr/>
          <p:nvPr/>
        </p:nvSpPr>
        <p:spPr>
          <a:xfrm>
            <a:off x="6516216" y="5301208"/>
            <a:ext cx="2304256" cy="1079999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3563888" y="1700808"/>
            <a:ext cx="205697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b="1" dirty="0" smtClean="0">
                <a:solidFill>
                  <a:schemeClr val="accent6"/>
                </a:solidFill>
              </a:rPr>
              <a:t>?</a:t>
            </a:r>
            <a:endParaRPr lang="en-GB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700808"/>
            <a:ext cx="6048672" cy="3814291"/>
          </a:xfrm>
        </p:spPr>
        <p:txBody>
          <a:bodyPr/>
          <a:lstStyle/>
          <a:p>
            <a:r>
              <a:rPr lang="en-GB" sz="2000" dirty="0" smtClean="0"/>
              <a:t>Project Timeline</a:t>
            </a:r>
          </a:p>
          <a:p>
            <a:r>
              <a:rPr lang="en-GB" sz="2000" dirty="0"/>
              <a:t>Status from the last meeting</a:t>
            </a:r>
          </a:p>
          <a:p>
            <a:r>
              <a:rPr lang="en-GB" sz="2000" dirty="0" smtClean="0"/>
              <a:t>Milestones and progress: phase 2</a:t>
            </a:r>
          </a:p>
          <a:p>
            <a:r>
              <a:rPr lang="en-GB" sz="2000" dirty="0" smtClean="0"/>
              <a:t>Future Work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3076" name="Picture 4" descr="Risultati immagini per vision based lane center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5165" y="1994798"/>
            <a:ext cx="5589239" cy="41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251520" y="3140968"/>
            <a:ext cx="1800200" cy="1440160"/>
          </a:xfrm>
          <a:prstGeom prst="straightConnector1">
            <a:avLst/>
          </a:prstGeom>
          <a:ln w="25400">
            <a:solidFill>
              <a:srgbClr val="F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3" name="OTLSHAPE_M_667f3b11a6cf4b668fb739fca9abd779_Connector1"/>
          <p:cNvCxnSpPr/>
          <p:nvPr>
            <p:custDataLst>
              <p:tags r:id="rId2"/>
            </p:custDataLst>
          </p:nvPr>
        </p:nvCxnSpPr>
        <p:spPr>
          <a:xfrm>
            <a:off x="8130295" y="5172328"/>
            <a:ext cx="0" cy="413262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2" name="OTLSHAPE_M_a3f90804e51e4c47826f02c014f6235b_Connector1"/>
          <p:cNvCxnSpPr/>
          <p:nvPr>
            <p:custDataLst>
              <p:tags r:id="rId3"/>
            </p:custDataLst>
          </p:nvPr>
        </p:nvCxnSpPr>
        <p:spPr>
          <a:xfrm>
            <a:off x="1234854" y="5172328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4"/>
            </p:custDataLst>
          </p:nvPr>
        </p:nvCxnSpPr>
        <p:spPr>
          <a:xfrm>
            <a:off x="1219322" y="2029212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5"/>
            </p:custDataLst>
          </p:nvPr>
        </p:nvSpPr>
        <p:spPr>
          <a:xfrm>
            <a:off x="254000" y="4809806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6"/>
            </p:custDataLst>
          </p:nvPr>
        </p:nvSpPr>
        <p:spPr>
          <a:xfrm>
            <a:off x="8530002" y="4810605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7"/>
            </p:custDataLst>
          </p:nvPr>
        </p:nvSpPr>
        <p:spPr>
          <a:xfrm>
            <a:off x="741510" y="4727828"/>
            <a:ext cx="7787979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9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10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1"/>
            </p:custDataLst>
          </p:nvPr>
        </p:nvSpPr>
        <p:spPr>
          <a:xfrm>
            <a:off x="970111" y="4825300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2"/>
            </p:custDataLst>
          </p:nvPr>
        </p:nvCxnSpPr>
        <p:spPr>
          <a:xfrm>
            <a:off x="1377184" y="477284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2293558" y="4825300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4"/>
            </p:custDataLst>
          </p:nvPr>
        </p:nvCxnSpPr>
        <p:spPr>
          <a:xfrm>
            <a:off x="3156989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3867252" y="4825300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6" name="OTLSHAPE_TB_00000000000000000000000000000000_Separator3"/>
          <p:cNvCxnSpPr/>
          <p:nvPr>
            <p:custDataLst>
              <p:tags r:id="rId16"/>
            </p:custDataLst>
          </p:nvPr>
        </p:nvCxnSpPr>
        <p:spPr>
          <a:xfrm>
            <a:off x="4953710" y="48253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5867789" y="4872601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8" name="OTLSHAPE_TB_00000000000000000000000000000000_Separator4"/>
          <p:cNvCxnSpPr/>
          <p:nvPr>
            <p:custDataLst>
              <p:tags r:id="rId18"/>
            </p:custDataLst>
          </p:nvPr>
        </p:nvCxnSpPr>
        <p:spPr>
          <a:xfrm>
            <a:off x="6569493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9" name="OTLSHAPE_TB_00000000000000000000000000000000_TimescaleInterval5"/>
          <p:cNvSpPr txBox="1"/>
          <p:nvPr>
            <p:custDataLst>
              <p:tags r:id="rId19"/>
            </p:custDataLst>
          </p:nvPr>
        </p:nvSpPr>
        <p:spPr>
          <a:xfrm>
            <a:off x="7668633" y="4872602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10" name="OTLSHAPE_TB_00000000000000000000000000000000_Separator5"/>
          <p:cNvCxnSpPr/>
          <p:nvPr>
            <p:custDataLst>
              <p:tags r:id="rId20"/>
            </p:custDataLst>
          </p:nvPr>
        </p:nvCxnSpPr>
        <p:spPr>
          <a:xfrm>
            <a:off x="8252431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1" name="OTLSHAPE_T_44f65637594344bea580dfb5e14eae93_LeftVerticalConnector1" hidden="1"/>
          <p:cNvCxnSpPr/>
          <p:nvPr>
            <p:custDataLst>
              <p:tags r:id="rId21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22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23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24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OTLSHAPE_M_a3f90804e51e4c47826f02c014f6235b_Title"/>
          <p:cNvSpPr txBox="1"/>
          <p:nvPr>
            <p:custDataLst>
              <p:tags r:id="rId25"/>
            </p:custDataLst>
          </p:nvPr>
        </p:nvSpPr>
        <p:spPr>
          <a:xfrm>
            <a:off x="904654" y="5785519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Kick Off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6"/>
            </p:custDataLst>
          </p:nvPr>
        </p:nvSpPr>
        <p:spPr>
          <a:xfrm>
            <a:off x="558659" y="5435527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25.11.16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7"/>
            </p:custDataLst>
          </p:nvPr>
        </p:nvSpPr>
        <p:spPr>
          <a:xfrm>
            <a:off x="1120554" y="5045328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6" name="OTLSHAPE_M_667f3b11a6cf4b668fb739fca9abd779_Title"/>
          <p:cNvSpPr txBox="1"/>
          <p:nvPr>
            <p:custDataLst>
              <p:tags r:id="rId28"/>
            </p:custDataLst>
          </p:nvPr>
        </p:nvSpPr>
        <p:spPr>
          <a:xfrm>
            <a:off x="7938939" y="5781356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2" dirty="0" smtClean="0">
                <a:solidFill>
                  <a:srgbClr val="385723"/>
                </a:solidFill>
                <a:latin typeface="Calibri" panose="020F0502020204030204" pitchFamily="34" charset="0"/>
              </a:rPr>
              <a:t>Project End</a:t>
            </a:r>
            <a:endParaRPr lang="en-US" sz="1000" b="1" i="1" u="sng" spc="-2" dirty="0">
              <a:solidFill>
                <a:srgbClr val="385723"/>
              </a:solidFill>
              <a:latin typeface="Calibri" panose="020F0502020204030204" pitchFamily="34" charset="0"/>
            </a:endParaRPr>
          </a:p>
        </p:txBody>
      </p:sp>
      <p:sp>
        <p:nvSpPr>
          <p:cNvPr id="3167" name="OTLSHAPE_M_667f3b11a6cf4b668fb739fca9abd779_Date"/>
          <p:cNvSpPr txBox="1"/>
          <p:nvPr>
            <p:custDataLst>
              <p:tags r:id="rId29"/>
            </p:custDataLst>
          </p:nvPr>
        </p:nvSpPr>
        <p:spPr>
          <a:xfrm>
            <a:off x="7496219" y="5430889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28.03.17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8" name="OTLSHAPE_M_667f3b11a6cf4b668fb739fca9abd779_Shape"/>
          <p:cNvSpPr/>
          <p:nvPr>
            <p:custDataLst>
              <p:tags r:id="rId30"/>
            </p:custDataLst>
          </p:nvPr>
        </p:nvSpPr>
        <p:spPr>
          <a:xfrm>
            <a:off x="8015995" y="5045328"/>
            <a:ext cx="228600" cy="2540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31"/>
            </p:custDataLst>
          </p:nvPr>
        </p:nvSpPr>
        <p:spPr>
          <a:xfrm>
            <a:off x="1212972" y="1927612"/>
            <a:ext cx="2349500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32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34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3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4" name="OTLSHAPE_T_5433b813eac84272b68a7acf5ec5b015_JoinedDate"/>
          <p:cNvSpPr txBox="1"/>
          <p:nvPr>
            <p:custDataLst>
              <p:tags r:id="rId36"/>
            </p:custDataLst>
          </p:nvPr>
        </p:nvSpPr>
        <p:spPr>
          <a:xfrm>
            <a:off x="406304" y="1875324"/>
            <a:ext cx="759339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25/11/16 – 13/01/17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37"/>
            </p:custDataLst>
          </p:nvPr>
        </p:nvSpPr>
        <p:spPr>
          <a:xfrm>
            <a:off x="1889167" y="1453423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Phase 1: Functional Safety</a:t>
            </a:r>
            <a:endParaRPr lang="en-US" sz="1000" b="1" spc="-6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38"/>
            </p:custDataLst>
          </p:nvPr>
        </p:nvSpPr>
        <p:spPr>
          <a:xfrm>
            <a:off x="2189398" y="19517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39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41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4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4" name="OTLSHAPE_T_272053ad58a0417baee9bd3133206d09_Duration"/>
          <p:cNvSpPr txBox="1"/>
          <p:nvPr>
            <p:custDataLst>
              <p:tags r:id="rId43"/>
            </p:custDataLst>
          </p:nvPr>
        </p:nvSpPr>
        <p:spPr>
          <a:xfrm>
            <a:off x="4963527" y="149306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23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85" name="OTLSHAPE_T_8946987c5b794444934420cf76f92f8b_Shape"/>
          <p:cNvSpPr/>
          <p:nvPr>
            <p:custDataLst>
              <p:tags r:id="rId44"/>
            </p:custDataLst>
          </p:nvPr>
        </p:nvSpPr>
        <p:spPr>
          <a:xfrm>
            <a:off x="3614498" y="1930116"/>
            <a:ext cx="1220250" cy="203200"/>
          </a:xfrm>
          <a:prstGeom prst="roundRect">
            <a:avLst>
              <a:gd name="adj" fmla="val 100000"/>
            </a:avLst>
          </a:prstGeom>
          <a:solidFill>
            <a:srgbClr val="2F559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45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47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48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49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51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52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0" name="OTLSHAPE_T_44f65637594344bea580dfb5e14eae93_Duration"/>
          <p:cNvSpPr txBox="1"/>
          <p:nvPr>
            <p:custDataLst>
              <p:tags r:id="rId53"/>
            </p:custDataLst>
          </p:nvPr>
        </p:nvSpPr>
        <p:spPr>
          <a:xfrm>
            <a:off x="3852500" y="29423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55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01" name="OTLSHAPE_T_4004f42984004507b849b8c4ed2ad844_Shape"/>
          <p:cNvSpPr/>
          <p:nvPr>
            <p:custDataLst>
              <p:tags r:id="rId54"/>
            </p:custDataLst>
          </p:nvPr>
        </p:nvSpPr>
        <p:spPr>
          <a:xfrm>
            <a:off x="4904767" y="1937019"/>
            <a:ext cx="3218322" cy="203200"/>
          </a:xfrm>
          <a:prstGeom prst="roundRect">
            <a:avLst>
              <a:gd name="adj" fmla="val 100000"/>
            </a:avLst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55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57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58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59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61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62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63"/>
            </p:custDataLst>
          </p:nvPr>
        </p:nvCxnSpPr>
        <p:spPr>
          <a:xfrm>
            <a:off x="3554750" y="2033328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OTLSHAPE_T_5433b813eac84272b68a7acf5ec5b015_LeftVerticalConnector1"/>
          <p:cNvCxnSpPr/>
          <p:nvPr>
            <p:custDataLst>
              <p:tags r:id="rId64"/>
            </p:custDataLst>
          </p:nvPr>
        </p:nvCxnSpPr>
        <p:spPr>
          <a:xfrm>
            <a:off x="3624770" y="2029206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OTLSHAPE_T_5433b813eac84272b68a7acf5ec5b015_LeftVerticalConnector1"/>
          <p:cNvCxnSpPr/>
          <p:nvPr>
            <p:custDataLst>
              <p:tags r:id="rId65"/>
            </p:custDataLst>
          </p:nvPr>
        </p:nvCxnSpPr>
        <p:spPr>
          <a:xfrm>
            <a:off x="4831142" y="2029206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OTLSHAPE_T_5433b813eac84272b68a7acf5ec5b015_LeftVerticalConnector1"/>
          <p:cNvCxnSpPr/>
          <p:nvPr>
            <p:custDataLst>
              <p:tags r:id="rId66"/>
            </p:custDataLst>
          </p:nvPr>
        </p:nvCxnSpPr>
        <p:spPr>
          <a:xfrm>
            <a:off x="4909400" y="2033322"/>
            <a:ext cx="0" cy="2698616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OTLSHAPE_T_5433b813eac84272b68a7acf5ec5b015_LeftVerticalConnector1"/>
          <p:cNvCxnSpPr/>
          <p:nvPr>
            <p:custDataLst>
              <p:tags r:id="rId67"/>
            </p:custDataLst>
          </p:nvPr>
        </p:nvCxnSpPr>
        <p:spPr>
          <a:xfrm>
            <a:off x="8134508" y="2029200"/>
            <a:ext cx="0" cy="2698616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TLSHAPE_T_5433b813eac84272b68a7acf5ec5b015_Duration"/>
          <p:cNvSpPr txBox="1"/>
          <p:nvPr>
            <p:custDataLst>
              <p:tags r:id="rId68"/>
            </p:custDataLst>
          </p:nvPr>
        </p:nvSpPr>
        <p:spPr>
          <a:xfrm>
            <a:off x="3981134" y="193934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12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5433b813eac84272b68a7acf5ec5b015_Duration"/>
          <p:cNvSpPr txBox="1"/>
          <p:nvPr>
            <p:custDataLst>
              <p:tags r:id="rId69"/>
            </p:custDataLst>
          </p:nvPr>
        </p:nvSpPr>
        <p:spPr>
          <a:xfrm>
            <a:off x="6497796" y="195993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43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_5433b813eac84272b68a7acf5ec5b015_Title"/>
          <p:cNvSpPr txBox="1"/>
          <p:nvPr>
            <p:custDataLst>
              <p:tags r:id="rId70"/>
            </p:custDataLst>
          </p:nvPr>
        </p:nvSpPr>
        <p:spPr>
          <a:xfrm>
            <a:off x="3899774" y="1451141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Phase 2:</a:t>
            </a:r>
          </a:p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Design </a:t>
            </a:r>
            <a:endParaRPr lang="en-US" sz="1000" b="1" spc="-6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5433b813eac84272b68a7acf5ec5b015_Title"/>
          <p:cNvSpPr txBox="1"/>
          <p:nvPr>
            <p:custDataLst>
              <p:tags r:id="rId71"/>
            </p:custDataLst>
          </p:nvPr>
        </p:nvSpPr>
        <p:spPr>
          <a:xfrm>
            <a:off x="5910381" y="1451141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Phase 3: Implementation</a:t>
            </a:r>
            <a:endParaRPr lang="en-US" sz="1000" b="1" spc="-6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cxnSp>
        <p:nvCxnSpPr>
          <p:cNvPr id="134" name="OTLSHAPE_M_a3f90804e51e4c47826f02c014f6235b_Connector1"/>
          <p:cNvCxnSpPr/>
          <p:nvPr>
            <p:custDataLst>
              <p:tags r:id="rId72"/>
            </p:custDataLst>
          </p:nvPr>
        </p:nvCxnSpPr>
        <p:spPr>
          <a:xfrm>
            <a:off x="3537334" y="5168206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73"/>
            </p:custDataLst>
          </p:nvPr>
        </p:nvSpPr>
        <p:spPr>
          <a:xfrm>
            <a:off x="3051696" y="5432961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13.01.17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74"/>
            </p:custDataLst>
          </p:nvPr>
        </p:nvSpPr>
        <p:spPr>
          <a:xfrm>
            <a:off x="3423034" y="5041206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OTLSHAPE_M_a3f90804e51e4c47826f02c014f6235b_Connector1"/>
          <p:cNvCxnSpPr/>
          <p:nvPr>
            <p:custDataLst>
              <p:tags r:id="rId75"/>
            </p:custDataLst>
          </p:nvPr>
        </p:nvCxnSpPr>
        <p:spPr>
          <a:xfrm>
            <a:off x="3599113" y="5164084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TLSHAPE_M_a3f90804e51e4c47826f02c014f6235b_Date"/>
          <p:cNvSpPr txBox="1"/>
          <p:nvPr>
            <p:custDataLst>
              <p:tags r:id="rId76"/>
            </p:custDataLst>
          </p:nvPr>
        </p:nvSpPr>
        <p:spPr>
          <a:xfrm>
            <a:off x="3659505" y="543501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16.01.17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M_a3f90804e51e4c47826f02c014f6235b_Shape"/>
          <p:cNvSpPr/>
          <p:nvPr>
            <p:custDataLst>
              <p:tags r:id="rId77"/>
            </p:custDataLst>
          </p:nvPr>
        </p:nvSpPr>
        <p:spPr>
          <a:xfrm>
            <a:off x="3484813" y="5037084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OTLSHAPE_M_a3f90804e51e4c47826f02c014f6235b_Connector1"/>
          <p:cNvCxnSpPr/>
          <p:nvPr>
            <p:custDataLst>
              <p:tags r:id="rId78"/>
            </p:custDataLst>
          </p:nvPr>
        </p:nvCxnSpPr>
        <p:spPr>
          <a:xfrm>
            <a:off x="4814194" y="5159962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TLSHAPE_M_a3f90804e51e4c47826f02c014f6235b_Date"/>
          <p:cNvSpPr txBox="1"/>
          <p:nvPr>
            <p:custDataLst>
              <p:tags r:id="rId79"/>
            </p:custDataLst>
          </p:nvPr>
        </p:nvSpPr>
        <p:spPr>
          <a:xfrm>
            <a:off x="4211551" y="5441416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27.01.17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M_a3f90804e51e4c47826f02c014f6235b_Shape"/>
          <p:cNvSpPr/>
          <p:nvPr>
            <p:custDataLst>
              <p:tags r:id="rId80"/>
            </p:custDataLst>
          </p:nvPr>
        </p:nvSpPr>
        <p:spPr>
          <a:xfrm>
            <a:off x="4699894" y="5032962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OTLSHAPE_M_a3f90804e51e4c47826f02c014f6235b_Connector1"/>
          <p:cNvCxnSpPr/>
          <p:nvPr>
            <p:custDataLst>
              <p:tags r:id="rId81"/>
            </p:custDataLst>
          </p:nvPr>
        </p:nvCxnSpPr>
        <p:spPr>
          <a:xfrm>
            <a:off x="4900690" y="5164078"/>
            <a:ext cx="0" cy="413262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TLSHAPE_M_a3f90804e51e4c47826f02c014f6235b_Date"/>
          <p:cNvSpPr txBox="1"/>
          <p:nvPr>
            <p:custDataLst>
              <p:tags r:id="rId82"/>
            </p:custDataLst>
          </p:nvPr>
        </p:nvSpPr>
        <p:spPr>
          <a:xfrm>
            <a:off x="4958697" y="5441416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30.01.17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M_a3f90804e51e4c47826f02c014f6235b_Shape"/>
          <p:cNvSpPr/>
          <p:nvPr>
            <p:custDataLst>
              <p:tags r:id="rId83"/>
            </p:custDataLst>
          </p:nvPr>
        </p:nvSpPr>
        <p:spPr>
          <a:xfrm>
            <a:off x="4786390" y="5037078"/>
            <a:ext cx="228600" cy="2540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Project Timeline</a:t>
            </a:r>
            <a:endParaRPr lang="en-US" kern="0" dirty="0"/>
          </a:p>
        </p:txBody>
      </p:sp>
      <p:sp>
        <p:nvSpPr>
          <p:cNvPr id="2" name="Right Arrow 1"/>
          <p:cNvSpPr/>
          <p:nvPr/>
        </p:nvSpPr>
        <p:spPr>
          <a:xfrm>
            <a:off x="1215332" y="3463066"/>
            <a:ext cx="2105673" cy="382903"/>
          </a:xfrm>
          <a:prstGeom prst="rightArrow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1</a:t>
            </a:r>
            <a:r>
              <a:rPr lang="en-US" sz="1000" baseline="30000" dirty="0" smtClean="0">
                <a:solidFill>
                  <a:srgbClr val="000000"/>
                </a:solidFill>
              </a:rPr>
              <a:t>st</a:t>
            </a:r>
            <a:r>
              <a:rPr lang="en-US" sz="1000" dirty="0" smtClean="0">
                <a:solidFill>
                  <a:srgbClr val="000000"/>
                </a:solidFill>
              </a:rPr>
              <a:t> Presentation to NXP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285092" y="3429000"/>
            <a:ext cx="19147" cy="155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TLSHAPE_M_a3f90804e51e4c47826f02c014f6235b_Shape"/>
          <p:cNvSpPr/>
          <p:nvPr>
            <p:custDataLst>
              <p:tags r:id="rId84"/>
            </p:custDataLst>
          </p:nvPr>
        </p:nvSpPr>
        <p:spPr>
          <a:xfrm>
            <a:off x="3203848" y="5013176"/>
            <a:ext cx="228600" cy="2540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M_a3f90804e51e4c47826f02c014f6235b_Date"/>
          <p:cNvSpPr txBox="1"/>
          <p:nvPr>
            <p:custDataLst>
              <p:tags r:id="rId85"/>
            </p:custDataLst>
          </p:nvPr>
        </p:nvSpPr>
        <p:spPr>
          <a:xfrm>
            <a:off x="2863154" y="4215582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06.01.17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859335" y="4734380"/>
            <a:ext cx="417730" cy="3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>
                <a:solidFill>
                  <a:srgbClr val="000000"/>
                </a:solidFill>
              </a:rPr>
              <a:t>Holidays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>
            <a:off x="3303564" y="3478145"/>
            <a:ext cx="1510534" cy="382903"/>
          </a:xfrm>
          <a:prstGeom prst="rightArrow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Status </a:t>
            </a:r>
            <a:r>
              <a:rPr lang="en-US" sz="1000" dirty="0" err="1" smtClean="0">
                <a:solidFill>
                  <a:srgbClr val="000000"/>
                </a:solidFill>
              </a:rPr>
              <a:t>meeting:NXP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7" name="OTLSHAPE_M_a3f90804e51e4c47826f02c014f6235b_Shape"/>
          <p:cNvSpPr/>
          <p:nvPr>
            <p:custDataLst>
              <p:tags r:id="rId86"/>
            </p:custDataLst>
          </p:nvPr>
        </p:nvSpPr>
        <p:spPr>
          <a:xfrm>
            <a:off x="4055368" y="4981827"/>
            <a:ext cx="228600" cy="2540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M_a3f90804e51e4c47826f02c014f6235b_Date"/>
          <p:cNvSpPr txBox="1"/>
          <p:nvPr>
            <p:custDataLst>
              <p:tags r:id="rId87"/>
            </p:custDataLst>
          </p:nvPr>
        </p:nvSpPr>
        <p:spPr>
          <a:xfrm>
            <a:off x="3885884" y="5218191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4177578" y="4502652"/>
            <a:ext cx="7274" cy="438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1704" y="4037002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Meeting </a:t>
            </a:r>
          </a:p>
          <a:p>
            <a:r>
              <a:rPr lang="en-US" sz="1000" dirty="0" smtClean="0"/>
              <a:t>with </a:t>
            </a:r>
            <a:r>
              <a:rPr lang="en-US" sz="1000" dirty="0" err="1" smtClean="0"/>
              <a:t>Arash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7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dirty="0"/>
              <a:t>Status at the end of first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584498" y="1957179"/>
            <a:ext cx="4923606" cy="540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Euro-NCAP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safety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Hazard Analysis and Risk Assessment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Safety goal and ASIL assignment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safety concept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ASIL Decomposition and Decomposed FSR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architecture 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delivery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endParaRPr lang="en-US" sz="1600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dirty="0"/>
              <a:t>Milestones and progress: phase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84498" y="1844824"/>
            <a:ext cx="4923606" cy="178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4498" y="1628800"/>
            <a:ext cx="4242517" cy="570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Milestones: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of CAFCR framework for system architecting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existing Hardware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 hardware components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 communication networks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architecture proposals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safety concept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endParaRPr lang="en-US" sz="1600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974" r="5502"/>
          <a:stretch/>
        </p:blipFill>
        <p:spPr>
          <a:xfrm>
            <a:off x="7380312" y="1389804"/>
            <a:ext cx="1296144" cy="44862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75274"/>
              </p:ext>
            </p:extLst>
          </p:nvPr>
        </p:nvGraphicFramePr>
        <p:xfrm>
          <a:off x="4644008" y="1599408"/>
          <a:ext cx="2232249" cy="398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49133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Progress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6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7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650769" y="1855407"/>
            <a:ext cx="2232249" cy="32006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96336" y="2924944"/>
            <a:ext cx="579289" cy="4320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07704" y="1628800"/>
            <a:ext cx="5904656" cy="4104456"/>
          </a:xfrm>
          <a:prstGeom prst="rect">
            <a:avLst/>
          </a:prstGeom>
          <a:solidFill>
            <a:schemeClr val="tx2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1" y="1664039"/>
            <a:ext cx="8314033" cy="4213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5776" y="1700808"/>
            <a:ext cx="2467272" cy="1584176"/>
          </a:xfrm>
          <a:prstGeom prst="rect">
            <a:avLst/>
          </a:prstGeom>
          <a:solidFill>
            <a:srgbClr val="00AEEF">
              <a:alpha val="38039"/>
            </a:srgbClr>
          </a:solidFill>
          <a:ln>
            <a:solidFill>
              <a:srgbClr val="00AEEF">
                <a:alpha val="2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VISION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7330" y="3861048"/>
            <a:ext cx="2972742" cy="1728192"/>
          </a:xfrm>
          <a:prstGeom prst="rect">
            <a:avLst/>
          </a:prstGeom>
          <a:solidFill>
            <a:srgbClr val="FFC000">
              <a:alpha val="38039"/>
            </a:srgbClr>
          </a:solidFill>
          <a:ln>
            <a:solidFill>
              <a:srgbClr val="00AEEF">
                <a:alpha val="2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SUPERVISORY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CONTROL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8969" y="3284984"/>
            <a:ext cx="3415015" cy="576064"/>
          </a:xfrm>
          <a:prstGeom prst="rect">
            <a:avLst/>
          </a:prstGeom>
          <a:solidFill>
            <a:srgbClr val="7030A0">
              <a:alpha val="38039"/>
            </a:srgbClr>
          </a:solidFill>
          <a:ln>
            <a:solidFill>
              <a:srgbClr val="00AEEF">
                <a:alpha val="2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LOW LEVEL CONTROL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38586" y="3933056"/>
            <a:ext cx="2209878" cy="1692188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solidFill>
              <a:srgbClr val="00AEEF">
                <a:alpha val="2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WARNINGS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992" y="1700808"/>
            <a:ext cx="824632" cy="4176464"/>
          </a:xfrm>
          <a:prstGeom prst="rect">
            <a:avLst/>
          </a:prstGeom>
          <a:solidFill>
            <a:srgbClr val="00F039">
              <a:alpha val="38039"/>
            </a:srgbClr>
          </a:solidFill>
          <a:ln>
            <a:solidFill>
              <a:srgbClr val="00AEEF">
                <a:alpha val="2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47406" y="34942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INPUTS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6" y="1621977"/>
            <a:ext cx="5400972" cy="492646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Hardware architecture: Proposal 1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498" y="1844824"/>
            <a:ext cx="4923606" cy="178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11960" y="4267268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48705" y="3703300"/>
            <a:ext cx="201944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Vision Processing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3703" y="5949280"/>
            <a:ext cx="199845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Control strategy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4499992" y="3887966"/>
            <a:ext cx="1648713" cy="9811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203848" y="5301208"/>
            <a:ext cx="936105" cy="6629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90169" y="3004608"/>
            <a:ext cx="201944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Alternate concept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4211426" y="3189274"/>
            <a:ext cx="1978743" cy="128984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9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5265163" cy="499164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Hardware architecture : Proposal 2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498" y="1844824"/>
            <a:ext cx="4923606" cy="178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5733256"/>
            <a:ext cx="2019449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Vision Processing</a:t>
            </a:r>
          </a:p>
          <a:p>
            <a:r>
              <a:rPr lang="en-US" dirty="0" smtClean="0"/>
              <a:t>Control Strategy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19872" y="5157192"/>
            <a:ext cx="792088" cy="57606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27-1-2017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55" y="1700808"/>
            <a:ext cx="784835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term </a:t>
            </a:r>
            <a:r>
              <a:rPr lang="en-US" sz="2000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goals </a:t>
            </a:r>
            <a:r>
              <a:rPr lang="en-US" sz="20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next 2 weeks)</a:t>
            </a:r>
          </a:p>
          <a:p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 of </a:t>
            </a:r>
            <a:r>
              <a:rPr lang="en-US" b="1" kern="0" dirty="0" err="1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MobilEye</a:t>
            </a: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on current lateral control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vehicle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in </a:t>
            </a:r>
            <a:r>
              <a:rPr lang="en-US" b="1" kern="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/Simulink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on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time prototyping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term goals</a:t>
            </a:r>
          </a:p>
          <a:p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lateral control strategy for ALC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and implement ALC software in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and validation with basic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System Design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and </a:t>
            </a: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 low level control </a:t>
            </a: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on </a:t>
            </a: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BlueBox</a:t>
            </a:r>
            <a:endParaRPr lang="nl-NL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for switching </a:t>
            </a: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MobilEye </a:t>
            </a:r>
            <a:endParaRPr lang="nl-NL" b="1" kern="0" dirty="0" smtClean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and HDR Mono </a:t>
            </a: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Blue transparant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ue transparant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5090</TotalTime>
  <Words>306</Words>
  <Application>Microsoft Office PowerPoint</Application>
  <PresentationFormat>On-screen Show (4:3)</PresentationFormat>
  <Paragraphs>146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Blue transparant</vt:lpstr>
      <vt:lpstr>Blue photo</vt:lpstr>
      <vt:lpstr>Blue bullets</vt:lpstr>
      <vt:lpstr>1_Blue transparant</vt:lpstr>
      <vt:lpstr>Active Lane Centering    Status meeting </vt:lpstr>
      <vt:lpstr>Agenda</vt:lpstr>
      <vt:lpstr>PowerPoint Presentation</vt:lpstr>
      <vt:lpstr>PowerPoint Presentation</vt:lpstr>
      <vt:lpstr>PowerPoint Presentation</vt:lpstr>
      <vt:lpstr>Functional Architecture</vt:lpstr>
      <vt:lpstr>PowerPoint Presentation</vt:lpstr>
      <vt:lpstr>PowerPoint Presentation</vt:lpstr>
      <vt:lpstr>Future Work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VLC</dc:title>
  <dc:creator>gijs</dc:creator>
  <dc:description>Design by Volle Kracht_x000d_
Template by Orange Pepper BV_x000d_
Copyright 2008</dc:description>
  <cp:lastModifiedBy>Bhadgaonkar, S.S.</cp:lastModifiedBy>
  <cp:revision>554</cp:revision>
  <cp:lastPrinted>2016-12-01T14:48:43Z</cp:lastPrinted>
  <dcterms:created xsi:type="dcterms:W3CDTF">2008-04-07T08:53:01Z</dcterms:created>
  <dcterms:modified xsi:type="dcterms:W3CDTF">2017-01-27T15:03:07Z</dcterms:modified>
</cp:coreProperties>
</file>