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52" r:id="rId1"/>
    <p:sldMasterId id="2147483654" r:id="rId2"/>
    <p:sldMasterId id="2147483656" r:id="rId3"/>
    <p:sldMasterId id="2147483724" r:id="rId4"/>
  </p:sldMasterIdLst>
  <p:notesMasterIdLst>
    <p:notesMasterId r:id="rId17"/>
  </p:notesMasterIdLst>
  <p:sldIdLst>
    <p:sldId id="302" r:id="rId5"/>
    <p:sldId id="413" r:id="rId6"/>
    <p:sldId id="457" r:id="rId7"/>
    <p:sldId id="431" r:id="rId8"/>
    <p:sldId id="469" r:id="rId9"/>
    <p:sldId id="465" r:id="rId10"/>
    <p:sldId id="479" r:id="rId11"/>
    <p:sldId id="475" r:id="rId12"/>
    <p:sldId id="480" r:id="rId13"/>
    <p:sldId id="482" r:id="rId14"/>
    <p:sldId id="481" r:id="rId15"/>
    <p:sldId id="364" r:id="rId16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  <p:cmAuthor id="3" name="Occello, D." initials="OD" lastIdx="1" clrIdx="2">
    <p:extLst>
      <p:ext uri="{19B8F6BF-5375-455C-9EA6-DF929625EA0E}">
        <p15:presenceInfo xmlns:p15="http://schemas.microsoft.com/office/powerpoint/2012/main" userId="S-1-5-21-1895577662-1677200029-1617787245-1174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0000"/>
    <a:srgbClr val="00F039"/>
    <a:srgbClr val="00AEEF"/>
    <a:srgbClr val="007FB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745" autoAdjust="0"/>
  </p:normalViewPr>
  <p:slideViewPr>
    <p:cSldViewPr>
      <p:cViewPr varScale="1">
        <p:scale>
          <a:sx n="123" d="100"/>
          <a:sy n="123" d="100"/>
        </p:scale>
        <p:origin x="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18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965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Way </a:t>
            </a:r>
            <a:r>
              <a:rPr lang="en-GB" smtClean="0"/>
              <a:t>too short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nl-NL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8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9-2-2017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9-2-2017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9-2-2017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9-2-2017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notesSlide" Target="../notesSlides/notesSlide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slideLayout" Target="../slideLayouts/slideLayout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tags" Target="../tags/tag134.xml"/><Relationship Id="rId50" Type="http://schemas.openxmlformats.org/officeDocument/2006/relationships/tags" Target="../tags/tag137.xml"/><Relationship Id="rId55" Type="http://schemas.openxmlformats.org/officeDocument/2006/relationships/tags" Target="../tags/tag142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tags" Target="../tags/tag116.xml"/><Relationship Id="rId41" Type="http://schemas.openxmlformats.org/officeDocument/2006/relationships/tags" Target="../tags/tag128.xml"/><Relationship Id="rId54" Type="http://schemas.openxmlformats.org/officeDocument/2006/relationships/tags" Target="../tags/tag141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3" Type="http://schemas.openxmlformats.org/officeDocument/2006/relationships/tags" Target="../tags/tag140.xml"/><Relationship Id="rId58" Type="http://schemas.openxmlformats.org/officeDocument/2006/relationships/tags" Target="../tags/tag145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49" Type="http://schemas.openxmlformats.org/officeDocument/2006/relationships/tags" Target="../tags/tag136.xml"/><Relationship Id="rId57" Type="http://schemas.openxmlformats.org/officeDocument/2006/relationships/tags" Target="../tags/tag144.xml"/><Relationship Id="rId61" Type="http://schemas.openxmlformats.org/officeDocument/2006/relationships/slideLayout" Target="../slideLayouts/slideLayout40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52" Type="http://schemas.openxmlformats.org/officeDocument/2006/relationships/tags" Target="../tags/tag139.xml"/><Relationship Id="rId60" Type="http://schemas.openxmlformats.org/officeDocument/2006/relationships/tags" Target="../tags/tag14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tags" Target="../tags/tag135.xml"/><Relationship Id="rId56" Type="http://schemas.openxmlformats.org/officeDocument/2006/relationships/tags" Target="../tags/tag143.xml"/><Relationship Id="rId8" Type="http://schemas.openxmlformats.org/officeDocument/2006/relationships/tags" Target="../tags/tag95.xml"/><Relationship Id="rId51" Type="http://schemas.openxmlformats.org/officeDocument/2006/relationships/tags" Target="../tags/tag138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59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Active Lane Centering</a:t>
            </a:r>
            <a:br>
              <a:rPr lang="nl-NL" altLang="en-US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Status Update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3528" y="3788197"/>
            <a:ext cx="5113337" cy="1440160"/>
          </a:xfrm>
        </p:spPr>
        <p:txBody>
          <a:bodyPr/>
          <a:lstStyle/>
          <a:p>
            <a:r>
              <a:rPr lang="en-US" dirty="0" smtClean="0"/>
              <a:t>    A </a:t>
            </a:r>
            <a:r>
              <a:rPr lang="en-US" b="0" dirty="0" err="1" smtClean="0"/>
              <a:t>nshuman</a:t>
            </a:r>
            <a:r>
              <a:rPr lang="en-US" b="0" dirty="0" smtClean="0"/>
              <a:t> </a:t>
            </a:r>
            <a:r>
              <a:rPr lang="en-US" b="0" dirty="0"/>
              <a:t>Singh</a:t>
            </a:r>
          </a:p>
          <a:p>
            <a:r>
              <a:rPr lang="en-US" dirty="0" smtClean="0"/>
              <a:t>    D </a:t>
            </a:r>
            <a:r>
              <a:rPr lang="en-US" b="0" dirty="0" err="1" smtClean="0"/>
              <a:t>avide</a:t>
            </a:r>
            <a:r>
              <a:rPr lang="en-US" b="0" dirty="0" smtClean="0"/>
              <a:t> </a:t>
            </a:r>
            <a:r>
              <a:rPr lang="en-US" b="0" dirty="0"/>
              <a:t>Occello</a:t>
            </a:r>
          </a:p>
          <a:p>
            <a:r>
              <a:rPr lang="en-US" b="0" dirty="0" smtClean="0"/>
              <a:t>R </a:t>
            </a:r>
            <a:r>
              <a:rPr lang="en-US" dirty="0" smtClean="0"/>
              <a:t>A </a:t>
            </a:r>
            <a:r>
              <a:rPr lang="en-US" b="0" dirty="0" err="1" smtClean="0"/>
              <a:t>ymond</a:t>
            </a:r>
            <a:r>
              <a:rPr lang="en-US" b="0" dirty="0" smtClean="0"/>
              <a:t> Wouters</a:t>
            </a:r>
            <a:endParaRPr lang="en-US" b="0" dirty="0"/>
          </a:p>
          <a:p>
            <a:r>
              <a:rPr lang="en-US" dirty="0" smtClean="0"/>
              <a:t>    S </a:t>
            </a:r>
            <a:r>
              <a:rPr lang="en-US" b="0" dirty="0" err="1" smtClean="0"/>
              <a:t>harad</a:t>
            </a:r>
            <a:r>
              <a:rPr lang="en-US" b="0" dirty="0" smtClean="0"/>
              <a:t> </a:t>
            </a:r>
            <a:r>
              <a:rPr lang="en-US" b="0" dirty="0"/>
              <a:t>Bhadgaonkar</a:t>
            </a:r>
            <a:r>
              <a:rPr lang="nl-NL" altLang="en-US" dirty="0" smtClean="0"/>
              <a:t>,  </a:t>
            </a:r>
            <a:r>
              <a:rPr lang="nl-NL" altLang="en-US" dirty="0" smtClean="0"/>
              <a:t>February </a:t>
            </a:r>
            <a:r>
              <a:rPr lang="nl-NL" altLang="en-US" dirty="0" smtClean="0"/>
              <a:t>09</a:t>
            </a:r>
            <a:r>
              <a:rPr lang="nl-NL" altLang="en-US" dirty="0" smtClean="0"/>
              <a:t>th  </a:t>
            </a:r>
            <a:r>
              <a:rPr lang="nl-NL" altLang="en-US" dirty="0" smtClean="0"/>
              <a:t>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7BF7F183-C4FE-40E2-A2C8-B2646D01BE22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A5E5B0B-2607-4FC1-98AE-7E6EA2D0F7CA}" type="datetime1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25137" y="1908701"/>
          <a:ext cx="6188919" cy="26988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3343"/>
                <a:gridCol w="1233713"/>
                <a:gridCol w="1098306"/>
                <a:gridCol w="1105828"/>
                <a:gridCol w="932807"/>
                <a:gridCol w="804922"/>
              </a:tblGrid>
              <a:tr h="5223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Controller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800" b="1" u="none" strike="noStrike" dirty="0" smtClean="0">
                          <a:effectLst/>
                        </a:rPr>
                        <a:t>Simplicity </a:t>
                      </a:r>
                      <a:r>
                        <a:rPr lang="en-US" sz="800" b="1" u="none" strike="noStrike" dirty="0">
                          <a:effectLst/>
                        </a:rPr>
                        <a:t>(Implementation)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Computational Efficiency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Performance (Tracking)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Robustness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Adaptive </a:t>
                      </a:r>
                      <a:r>
                        <a:rPr lang="en-US" sz="800" u="none" strike="noStrike" dirty="0">
                          <a:effectLst/>
                        </a:rPr>
                        <a:t>PID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Fuzzy Logic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Neural Network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Minimum Variance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Nested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LQR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Robust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H2 Optimal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Sliding Mode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217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MPC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-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smtClean="0">
                          <a:effectLst/>
                        </a:rPr>
                        <a:t>++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32" y="3099998"/>
            <a:ext cx="177020" cy="180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99" y="3300797"/>
            <a:ext cx="177020" cy="180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7" y="3520131"/>
            <a:ext cx="177020" cy="180814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3947983" y="4669308"/>
            <a:ext cx="166817" cy="31509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038471" y="4669308"/>
            <a:ext cx="166817" cy="31509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128959" y="4694017"/>
            <a:ext cx="166817" cy="31509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941417" y="4678569"/>
            <a:ext cx="166817" cy="31509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87347" y="4996760"/>
            <a:ext cx="1550773" cy="3027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78728" y="5012206"/>
            <a:ext cx="1550773" cy="3027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Quality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26" name="Picture 2" descr="https://upload.wikimedia.org/wikipedia/commons/thumb/4/43/PID_en.svg/971px-PID_e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994650" cy="28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72200" y="1556792"/>
            <a:ext cx="122413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Vehicle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67410" y="4653136"/>
            <a:ext cx="2756718" cy="115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Coefficient</a:t>
            </a:r>
          </a:p>
          <a:p>
            <a:pPr algn="ctr"/>
            <a:r>
              <a:rPr lang="nl-NL" dirty="0" smtClean="0"/>
              <a:t>Adapter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1312405" y="3590494"/>
            <a:ext cx="2553514" cy="782021"/>
          </a:xfrm>
          <a:prstGeom prst="bentConnector3">
            <a:avLst>
              <a:gd name="adj1" fmla="val 100073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0"/>
          </p:cNvCxnSpPr>
          <p:nvPr/>
        </p:nvCxnSpPr>
        <p:spPr>
          <a:xfrm rot="16200000" flipV="1">
            <a:off x="3688584" y="3995950"/>
            <a:ext cx="820523" cy="493849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V="1">
            <a:off x="3111226" y="3470193"/>
            <a:ext cx="1647841" cy="717272"/>
          </a:xfrm>
          <a:prstGeom prst="bentConnector3">
            <a:avLst>
              <a:gd name="adj1" fmla="val 23195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2544728" y="2972947"/>
            <a:ext cx="2548522" cy="845615"/>
          </a:xfrm>
          <a:prstGeom prst="bentConnector3">
            <a:avLst>
              <a:gd name="adj1" fmla="val 14728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67410" y="1484784"/>
            <a:ext cx="2756718" cy="243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Controller</a:t>
            </a:r>
            <a:endParaRPr lang="en-US" dirty="0"/>
          </a:p>
        </p:txBody>
      </p:sp>
      <p:cxnSp>
        <p:nvCxnSpPr>
          <p:cNvPr id="35" name="Elbow Connector 34"/>
          <p:cNvCxnSpPr>
            <a:endCxn id="9" idx="3"/>
          </p:cNvCxnSpPr>
          <p:nvPr/>
        </p:nvCxnSpPr>
        <p:spPr>
          <a:xfrm rot="5400000">
            <a:off x="4622581" y="3806294"/>
            <a:ext cx="2527256" cy="324162"/>
          </a:xfrm>
          <a:prstGeom prst="bentConnector2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9-2-2017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00808"/>
            <a:ext cx="6048672" cy="3814291"/>
          </a:xfrm>
        </p:spPr>
        <p:txBody>
          <a:bodyPr/>
          <a:lstStyle/>
          <a:p>
            <a:r>
              <a:rPr lang="en-GB" sz="2000" dirty="0" smtClean="0"/>
              <a:t>Team Update</a:t>
            </a:r>
          </a:p>
          <a:p>
            <a:r>
              <a:rPr lang="en-GB" sz="2000" dirty="0" smtClean="0"/>
              <a:t>Project Timeline</a:t>
            </a:r>
          </a:p>
          <a:p>
            <a:r>
              <a:rPr lang="en-GB" sz="2000" dirty="0"/>
              <a:t>Status from the last </a:t>
            </a:r>
            <a:r>
              <a:rPr lang="en-GB" sz="2000" dirty="0" smtClean="0"/>
              <a:t>lesson</a:t>
            </a:r>
            <a:endParaRPr lang="en-GB" sz="2000" dirty="0"/>
          </a:p>
          <a:p>
            <a:r>
              <a:rPr lang="en-GB" sz="2000" dirty="0" smtClean="0"/>
              <a:t>Planning for next phase</a:t>
            </a:r>
          </a:p>
          <a:p>
            <a:r>
              <a:rPr lang="en-GB" sz="2000" dirty="0" smtClean="0"/>
              <a:t>Scope limitation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076" name="Picture 4" descr="Risultati immagini per vision based lane center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5165" y="1994798"/>
            <a:ext cx="5589239" cy="4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1520" y="3140968"/>
            <a:ext cx="1800200" cy="1440160"/>
          </a:xfrm>
          <a:prstGeom prst="straightConnector1">
            <a:avLst/>
          </a:prstGeom>
          <a:ln w="25400">
            <a:solidFill>
              <a:srgbClr val="F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first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98" y="1957179"/>
            <a:ext cx="4923606" cy="540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Euro-NCAP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Hazard Analysis and Risk Assessment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goal and ASIL assignment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 concept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ASIL Decomposition and Decomposed FSR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architecture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3051696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  <p:sp>
        <p:nvSpPr>
          <p:cNvPr id="2" name="Right Arrow 1"/>
          <p:cNvSpPr/>
          <p:nvPr/>
        </p:nvSpPr>
        <p:spPr>
          <a:xfrm>
            <a:off x="1215332" y="3463066"/>
            <a:ext cx="2105673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1</a:t>
            </a:r>
            <a:r>
              <a:rPr lang="en-US" sz="1000" baseline="30000" dirty="0" smtClean="0">
                <a:solidFill>
                  <a:srgbClr val="000000"/>
                </a:solidFill>
              </a:rPr>
              <a:t>st</a:t>
            </a:r>
            <a:r>
              <a:rPr lang="en-US" sz="1000" dirty="0" smtClean="0">
                <a:solidFill>
                  <a:srgbClr val="000000"/>
                </a:solidFill>
              </a:rPr>
              <a:t> Presentation to NXP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85092" y="3429000"/>
            <a:ext cx="19147" cy="155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M_a3f90804e51e4c47826f02c014f6235b_Shape"/>
          <p:cNvSpPr/>
          <p:nvPr>
            <p:custDataLst>
              <p:tags r:id="rId84"/>
            </p:custDataLst>
          </p:nvPr>
        </p:nvSpPr>
        <p:spPr>
          <a:xfrm>
            <a:off x="3203848" y="5013176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a3f90804e51e4c47826f02c014f6235b_Date"/>
          <p:cNvSpPr txBox="1"/>
          <p:nvPr>
            <p:custDataLst>
              <p:tags r:id="rId85"/>
            </p:custDataLst>
          </p:nvPr>
        </p:nvSpPr>
        <p:spPr>
          <a:xfrm>
            <a:off x="2863154" y="4215582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06.01.17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59335" y="4734380"/>
            <a:ext cx="417730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rgbClr val="000000"/>
                </a:solidFill>
              </a:rPr>
              <a:t>Holidays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3303564" y="3478145"/>
            <a:ext cx="1510534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Status </a:t>
            </a:r>
            <a:r>
              <a:rPr lang="en-US" sz="1000" dirty="0" err="1" smtClean="0">
                <a:solidFill>
                  <a:srgbClr val="000000"/>
                </a:solidFill>
              </a:rPr>
              <a:t>meeting:NXP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OTLSHAPE_M_a3f90804e51e4c47826f02c014f6235b_Shape"/>
          <p:cNvSpPr/>
          <p:nvPr>
            <p:custDataLst>
              <p:tags r:id="rId86"/>
            </p:custDataLst>
          </p:nvPr>
        </p:nvSpPr>
        <p:spPr>
          <a:xfrm>
            <a:off x="4055368" y="4981827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87"/>
            </p:custDataLst>
          </p:nvPr>
        </p:nvSpPr>
        <p:spPr>
          <a:xfrm>
            <a:off x="3885884" y="521819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177578" y="4502652"/>
            <a:ext cx="7274" cy="4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1704" y="403700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Meeting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Arash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</a:t>
            </a:r>
            <a:r>
              <a:rPr lang="en-GB" dirty="0" smtClean="0"/>
              <a:t>second phase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498" y="1628800"/>
            <a:ext cx="4242517" cy="570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CAFCR framework for system architecting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existing Hardware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hardware components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communication networks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architecture proposals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safety concept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74" r="5502"/>
          <a:stretch/>
        </p:blipFill>
        <p:spPr>
          <a:xfrm>
            <a:off x="7380312" y="1389804"/>
            <a:ext cx="1296144" cy="4486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91908"/>
              </p:ext>
            </p:extLst>
          </p:nvPr>
        </p:nvGraphicFramePr>
        <p:xfrm>
          <a:off x="4644008" y="1599408"/>
          <a:ext cx="2232249" cy="398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49133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Progress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6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Delayed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650769" y="1855407"/>
            <a:ext cx="2232249" cy="3200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Phase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term </a:t>
            </a:r>
            <a:r>
              <a:rPr lang="en-US" sz="20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next 2 weeks)</a:t>
            </a:r>
          </a:p>
          <a:p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MobilEye</a:t>
            </a: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current lateral control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vehicle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lang="en-US" b="1" kern="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time prototyping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term goals</a:t>
            </a:r>
          </a:p>
          <a:p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lateral control strategy for ALC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 ALC software in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validation with basic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System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and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low level control algorithm on BlueBox</a:t>
            </a:r>
            <a:endParaRPr lang="nl-NL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for switching between MobilEye </a:t>
            </a:r>
          </a:p>
          <a:p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and HDR Mono camera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187624" y="2153759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234854" y="489659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2511861" y="494521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804248" y="49031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5289795" y="495448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19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Start Phase 3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0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1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2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3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7"/>
            </p:custDataLst>
          </p:nvPr>
        </p:nvSpPr>
        <p:spPr>
          <a:xfrm>
            <a:off x="2796059" y="1404865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Phase 3: </a:t>
            </a:r>
          </a:p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Implementation</a:t>
            </a:r>
            <a:endParaRPr lang="en-US" sz="1600" b="1" spc="-6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28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2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3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5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7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39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1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3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5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7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49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0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1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2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2394543" y="3974471"/>
            <a:ext cx="803032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Predicted Arrival of </a:t>
            </a:r>
            <a:r>
              <a:rPr lang="en-US" sz="1000" b="1" spc="-6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Speedgoat</a:t>
            </a:r>
            <a:endParaRPr lang="en-US" sz="1000" b="1" spc="-6" dirty="0" smtClean="0">
              <a:solidFill>
                <a:srgbClr val="323232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15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Feb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4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M_ffa713a2c3124b4d87e39720949e6d77_Shape"/>
          <p:cNvSpPr/>
          <p:nvPr>
            <p:custDataLst>
              <p:tags r:id="rId55"/>
            </p:custDataLst>
          </p:nvPr>
        </p:nvSpPr>
        <p:spPr>
          <a:xfrm flipV="1">
            <a:off x="6634396" y="46814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56"/>
            </p:custDataLst>
          </p:nvPr>
        </p:nvSpPr>
        <p:spPr>
          <a:xfrm>
            <a:off x="6088551" y="4248360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 Delivery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57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NL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Planning for Phase 3</a:t>
            </a:r>
            <a:endParaRPr lang="en-US" kern="0" dirty="0"/>
          </a:p>
        </p:txBody>
      </p:sp>
      <p:sp>
        <p:nvSpPr>
          <p:cNvPr id="67" name="OTLSHAPE_T_4004f42984004507b849b8c4ed2ad844_Shape"/>
          <p:cNvSpPr/>
          <p:nvPr>
            <p:custDataLst>
              <p:tags r:id="rId58"/>
            </p:custDataLst>
          </p:nvPr>
        </p:nvSpPr>
        <p:spPr>
          <a:xfrm>
            <a:off x="1177028" y="2060162"/>
            <a:ext cx="5639370" cy="192132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tx2"/>
                </a:solidFill>
              </a:rPr>
              <a:t>43 days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8" name="OTLSHAPE_TB_00000000000000000000000000000000_Separator1"/>
          <p:cNvCxnSpPr/>
          <p:nvPr>
            <p:custDataLst>
              <p:tags r:id="rId59"/>
            </p:custDataLst>
          </p:nvPr>
        </p:nvCxnSpPr>
        <p:spPr>
          <a:xfrm>
            <a:off x="4139952" y="4903192"/>
            <a:ext cx="0" cy="254000"/>
          </a:xfrm>
          <a:prstGeom prst="line">
            <a:avLst/>
          </a:prstGeom>
          <a:ln w="2857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2814274" y="3212976"/>
            <a:ext cx="3968772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0000"/>
                </a:solidFill>
              </a:rPr>
              <a:t>Testing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>
            <a:endCxn id="95" idx="3"/>
          </p:cNvCxnSpPr>
          <p:nvPr/>
        </p:nvCxnSpPr>
        <p:spPr>
          <a:xfrm>
            <a:off x="2793320" y="2252294"/>
            <a:ext cx="20955" cy="2405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2212066" y="2416822"/>
            <a:ext cx="2071901" cy="353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000000"/>
                </a:solidFill>
              </a:rPr>
              <a:t>Vehicle Model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1224910" y="2589522"/>
            <a:ext cx="970826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Literature Review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232024" y="3501008"/>
            <a:ext cx="980044" cy="278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>
                <a:solidFill>
                  <a:srgbClr val="000000"/>
                </a:solidFill>
              </a:rPr>
              <a:t>Comunication Setup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628" y="4021849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Simulation 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34270" y="4021849"/>
            <a:ext cx="139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Finalization 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2212066" y="2846046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Controller Design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76" idx="3"/>
            <a:endCxn id="83" idx="1"/>
          </p:cNvCxnSpPr>
          <p:nvPr/>
        </p:nvCxnSpPr>
        <p:spPr>
          <a:xfrm>
            <a:off x="2195736" y="2810508"/>
            <a:ext cx="16330" cy="2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3" idx="1"/>
            <a:endCxn id="78" idx="3"/>
          </p:cNvCxnSpPr>
          <p:nvPr/>
        </p:nvCxnSpPr>
        <p:spPr>
          <a:xfrm>
            <a:off x="2212066" y="2593343"/>
            <a:ext cx="2" cy="104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M_a3f90804e51e4c47826f02c014f6235b_Date"/>
          <p:cNvSpPr txBox="1"/>
          <p:nvPr>
            <p:custDataLst>
              <p:tags r:id="rId60"/>
            </p:custDataLst>
          </p:nvPr>
        </p:nvSpPr>
        <p:spPr>
          <a:xfrm>
            <a:off x="6212465" y="3683201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Demonstration &amp; Presentation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4300297" y="2600497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Improvement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>
            <a:stCxn id="75" idx="3"/>
          </p:cNvCxnSpPr>
          <p:nvPr/>
        </p:nvCxnSpPr>
        <p:spPr>
          <a:xfrm>
            <a:off x="6372198" y="2774567"/>
            <a:ext cx="2" cy="58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3967" y="2252294"/>
            <a:ext cx="0" cy="25842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05250" y="3995758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Prototype phase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4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of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 of driving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Highway, within specific restrictions (speed, road radius…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Phase of the ISO26262</a:t>
            </a:r>
            <a:endParaRPr lang="nl-NL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enough time, the time allocated for functional safety was used fully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 algorithm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control algorithm, and preparation for integration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Mobileye vision system for implementation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only on NXP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Bluebox</a:t>
            </a:r>
            <a:endParaRPr lang="en-US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Bluebox is not ready for the full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 time for 1 integration test and error logging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Uncertainity in the availability of hardware</a:t>
            </a:r>
          </a:p>
          <a:p>
            <a:pPr lvl="1"/>
            <a:r>
              <a:rPr lang="nl-NL" dirty="0" smtClean="0"/>
              <a:t>Estimated arrival of Real-Time target machine 15 Feb 2017</a:t>
            </a:r>
          </a:p>
          <a:p>
            <a:r>
              <a:rPr lang="nl-NL" dirty="0" smtClean="0"/>
              <a:t>Reliance on Mobileye for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9-2-2017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8156</TotalTime>
  <Words>526</Words>
  <Application>Microsoft Office PowerPoint</Application>
  <PresentationFormat>On-screen Show (4:3)</PresentationFormat>
  <Paragraphs>242</Paragraphs>
  <Slides>12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Blue transparant</vt:lpstr>
      <vt:lpstr>Blue photo</vt:lpstr>
      <vt:lpstr>Blue bullets</vt:lpstr>
      <vt:lpstr>1_Blue transparant</vt:lpstr>
      <vt:lpstr>Active Lane Centering    Status Update </vt:lpstr>
      <vt:lpstr>Agenda</vt:lpstr>
      <vt:lpstr>PowerPoint Presentation</vt:lpstr>
      <vt:lpstr>PowerPoint Presentation</vt:lpstr>
      <vt:lpstr>PowerPoint Presentation</vt:lpstr>
      <vt:lpstr>Planning for Phase 3</vt:lpstr>
      <vt:lpstr>PowerPoint Presentation</vt:lpstr>
      <vt:lpstr>Limitation of Scope</vt:lpstr>
      <vt:lpstr>Risks</vt:lpstr>
      <vt:lpstr>Control Strategies</vt:lpstr>
      <vt:lpstr>Control System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Occello, D.</cp:lastModifiedBy>
  <cp:revision>577</cp:revision>
  <cp:lastPrinted>2016-12-01T14:48:43Z</cp:lastPrinted>
  <dcterms:created xsi:type="dcterms:W3CDTF">2008-04-07T08:53:01Z</dcterms:created>
  <dcterms:modified xsi:type="dcterms:W3CDTF">2017-02-09T15:41:50Z</dcterms:modified>
</cp:coreProperties>
</file>