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52" r:id="rId1"/>
    <p:sldMasterId id="2147483654" r:id="rId2"/>
    <p:sldMasterId id="2147483656" r:id="rId3"/>
    <p:sldMasterId id="2147483724" r:id="rId4"/>
  </p:sldMasterIdLst>
  <p:notesMasterIdLst>
    <p:notesMasterId r:id="rId19"/>
  </p:notesMasterIdLst>
  <p:sldIdLst>
    <p:sldId id="302" r:id="rId5"/>
    <p:sldId id="413" r:id="rId6"/>
    <p:sldId id="474" r:id="rId7"/>
    <p:sldId id="473" r:id="rId8"/>
    <p:sldId id="457" r:id="rId9"/>
    <p:sldId id="431" r:id="rId10"/>
    <p:sldId id="469" r:id="rId11"/>
    <p:sldId id="465" r:id="rId12"/>
    <p:sldId id="479" r:id="rId13"/>
    <p:sldId id="475" r:id="rId14"/>
    <p:sldId id="480" r:id="rId15"/>
    <p:sldId id="471" r:id="rId16"/>
    <p:sldId id="476" r:id="rId17"/>
    <p:sldId id="364" r:id="rId18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s, R.M.C.M." initials="WR" lastIdx="14" clrIdx="0">
    <p:extLst/>
  </p:cmAuthor>
  <p:cmAuthor id="2" name="Singh, A." initials="SA" lastIdx="4" clrIdx="1">
    <p:extLst/>
  </p:cmAuthor>
  <p:cmAuthor id="3" name="Occello, D." initials="OD" lastIdx="1" clrIdx="2">
    <p:extLst>
      <p:ext uri="{19B8F6BF-5375-455C-9EA6-DF929625EA0E}">
        <p15:presenceInfo xmlns:p15="http://schemas.microsoft.com/office/powerpoint/2012/main" userId="S-1-5-21-1895577662-1677200029-1617787245-11744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0000"/>
    <a:srgbClr val="00F039"/>
    <a:srgbClr val="00AEEF"/>
    <a:srgbClr val="007FB0"/>
    <a:srgbClr val="00B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2745" autoAdjust="0"/>
  </p:normalViewPr>
  <p:slideViewPr>
    <p:cSldViewPr>
      <p:cViewPr varScale="1">
        <p:scale>
          <a:sx n="85" d="100"/>
          <a:sy n="85" d="100"/>
        </p:scale>
        <p:origin x="15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noProof="0" smtClean="0"/>
              <a:t>Click to edit Master text styles</a:t>
            </a:r>
          </a:p>
          <a:p>
            <a:pPr lvl="1"/>
            <a:r>
              <a:rPr lang="nl-NL" altLang="en-US" noProof="0" smtClean="0"/>
              <a:t>Second level</a:t>
            </a:r>
          </a:p>
          <a:p>
            <a:pPr lvl="2"/>
            <a:r>
              <a:rPr lang="nl-NL" altLang="en-US" noProof="0" smtClean="0"/>
              <a:t>Third level</a:t>
            </a:r>
          </a:p>
          <a:p>
            <a:pPr lvl="3"/>
            <a:r>
              <a:rPr lang="nl-NL" altLang="en-US" noProof="0" smtClean="0"/>
              <a:t>Fourth level</a:t>
            </a:r>
          </a:p>
          <a:p>
            <a:pPr lvl="4"/>
            <a:r>
              <a:rPr lang="nl-NL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63A5B2-9649-4445-BC0C-5AB5EA2F68E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047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A1FEF-A476-4CE5-8D77-71B29D4F2738}" type="slidenum">
              <a:rPr lang="nl-NL" altLang="en-US" smtClean="0"/>
              <a:pPr>
                <a:defRPr/>
              </a:pPr>
              <a:t>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985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5949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9318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A5B2-9649-4445-BC0C-5AB5EA2F68E6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396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79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406BB32-BE74-46A3-90B8-E4C6053CF05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3E31D-51D0-47E1-B6D0-4AE525BFD096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6337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843DD74-DBDF-4902-9F94-40B884CC51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9AE2A-ABDE-4525-9CC4-8379FC6336D2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3874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54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479D1D70-07A0-48CC-ACAB-694EC5619A0C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985F-20BE-4CEE-B155-566A093A2D4E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8823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92274C3-145D-476E-A16E-0EF7B3691E0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46FA5-6029-4A1E-9003-DA7673FE3E43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4999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D989C55-4A29-4F9D-BB4F-01E77BDCC8A3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F453A-D2AD-45B1-A1B0-B834F7FA07E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790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D32DC53-B75F-45B4-B032-72F6FEB17A1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84E4-E140-4475-B877-9CBE2D83C488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440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2353A6C-4E3A-4F0A-9D7C-065EE2545C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B40D-4BEB-47F6-8832-592AE404D8D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2593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04CE70-58C9-4F4C-9A9B-CAC0EE8CAD2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A12B-F0A8-454F-BF5A-DFDC59E8ABA6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5235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F12D985-66F6-4BAF-A255-9904B91951A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4BB27-0556-4171-AD8B-8F454DBFF4FB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749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F7F183-C4FE-40E2-A2C8-B2646D01BE2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3D56-40D4-419E-95AA-B117CB211CF3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81003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2520A8B-1380-48D8-82C6-F5E77E8E413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A0A1E-0E72-4263-AD95-8A7948D6DF40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75757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946812E-8BCA-4057-9221-B24468D5652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B95C-7D6F-45A7-9D98-429FE6A067BD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21510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94EF861-01D0-4845-89F8-919C04DCFD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E2463-635D-4642-B5D5-962D89D2B69E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18649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96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762BCC2-5489-45F3-8776-E84592F9088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C218-5754-4D50-906A-1E1E3996030D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8300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1C75EB8-9E33-44B1-B11B-4E1A2EC877E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6CA1-AB2D-4C00-9FB7-88AEF97708FF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3914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6B2F5C7E-883E-46DF-9DBE-AE48805B89AE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BA04D-3A05-4A08-ADF4-4BA38893306F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80104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03BA2EF6-E1B9-4AD2-B557-36BF5121E91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5124-6135-4080-9D7B-3FB85D993DE4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7441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7B45CC08-F842-433A-9B07-1B5F0E265BD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2CEF9-0121-44FE-90C0-6640478412D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99079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5C5B46-20FF-4274-AC78-2717D8D925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27762-D0C9-4456-8EFF-5BC62B0B2E7F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664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9C147D9C-AE7B-4C11-AB4D-A9BAEC5D1F50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3978-A2F3-4AEA-BD35-10B63BF38F8A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4509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ECA55406-21CF-434D-BD9E-2DBBE8D3F71D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00B5-FAD6-44A6-BA7C-48347CC5B0D0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4816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1525F62-DE65-420C-AB11-AD641CC87E57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4250-70B5-4597-BEA8-DDCFD5F75341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72097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B35ADB0C-6FA8-4304-A122-C9DFA999650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3D55F-3FCC-4CD3-86D5-5087976F3286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9209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175B18FE-017E-496C-ADDF-832F2E0EB2B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3E34-E679-479F-955E-AAABDC3293AB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84550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alt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13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638ECCD3-18AF-4D09-B527-A5186A40912E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1E8B0-CD64-4B75-A7F6-C1394D449252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14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DEFBFA0-7EFE-4B57-93C4-FFFD2B011595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C6E8-BBB6-45F5-BC7B-234A0434CD28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385D2608-6E3A-4FA8-B674-CB0FBC468727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B96D8-C8EC-44E2-90A0-165ACC893BE6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636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C60F62-91F4-47D0-AB36-3E2464A7C19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EC1B2-2953-4B4E-8FA4-9968B48B3F1C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F0084AE9-CCAD-4FA0-9709-4D8EEC72F23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9C718-3610-454E-8953-F44022730C32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72748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31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ED02DA72-828A-4721-A802-60FE4E571A61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5B3A-38E0-411B-8C7B-D8283AAE4E60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256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0B148694-717C-4E3C-8AB0-33262340EB54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5A13-2B83-419B-A69F-362E4BD126EF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45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FEF4F50B-B40F-4A71-B5B4-87A57ADF4AF2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E116-2F14-49D4-AB42-D52114F20EF1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64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1AB3A0F4-BB4B-47F3-9217-36D5C4037533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6C55-B501-432A-AAC5-BCA2738C6FC5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D848158D-BD3C-49BB-94DB-A5252ECEA0DF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2A6E-3931-4ADC-8CD0-669F24977352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5648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2E923411-93D8-4DAF-B8F5-C1162D7CC761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E4F2-5DB5-4C55-AAB6-C8B245527386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88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51BDE468-E720-47A4-BD95-53B090127448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D33D-6BAC-4B87-9AB9-6078C59B717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44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CD258410-5F0E-47C1-B59C-1D74BA82BA7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1AFC-BDA3-4CA9-8E0D-E71E095FAA60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98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PAGE </a:t>
            </a:r>
            <a:fld id="{AF779F06-9024-4A84-9CB2-249A171B7C0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85401-2F83-44A2-BB5A-E0487C86340C}" type="datetime1">
              <a:rPr lang="nl-NL" altLang="en-US" smtClean="0"/>
              <a:t>31-1-2017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0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E3070AF0-31AD-46EC-8669-9E0B7A889479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96AB0C-FBFE-44DF-B171-760DFDB99D2E}" type="datetime1">
              <a:rPr lang="nl-NL" altLang="en-US" smtClean="0"/>
              <a:t>31-1-2017</a:t>
            </a:fld>
            <a:endParaRPr lang="nl-NL" altLang="en-US"/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35C094F7-1309-4FA5-825C-8E679BE7C5E4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2055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B1E1C6A-F8A5-4A55-BE3D-E3BFD8AE751D}" type="datetime1">
              <a:rPr lang="nl-NL" altLang="en-US" smtClean="0"/>
              <a:t>31-1-2017</a:t>
            </a:fld>
            <a:endParaRPr lang="nl-NL" altLang="en-US"/>
          </a:p>
        </p:txBody>
      </p:sp>
      <p:sp>
        <p:nvSpPr>
          <p:cNvPr id="205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/>
              <a:t>/ name of department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/>
              <a:t>PAGE </a:t>
            </a:r>
            <a:fld id="{AE6E0930-CC6E-4D22-AF3D-326FAA35725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EC2527-089E-408D-89FF-301683A55642}" type="datetime1">
              <a:rPr lang="nl-NL" altLang="en-US" smtClean="0"/>
              <a:t>31-1-2017</a:t>
            </a:fld>
            <a:endParaRPr lang="nl-NL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nl-NL" altLang="en-US">
                <a:solidFill>
                  <a:srgbClr val="101073"/>
                </a:solidFill>
              </a:rPr>
              <a:t>/ name of department</a:t>
            </a:r>
          </a:p>
        </p:txBody>
      </p:sp>
      <p:pic>
        <p:nvPicPr>
          <p:cNvPr id="1029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altLang="en-US">
                <a:solidFill>
                  <a:srgbClr val="FFFFFF"/>
                </a:solidFill>
              </a:rPr>
              <a:t>PAGE </a:t>
            </a:r>
            <a:fld id="{43074383-8915-49FA-BF0E-95DFA37064A6}" type="slidenum">
              <a:rPr lang="nl-NL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1031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F16B0A-5353-4CEC-B104-58DDB0889772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103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1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slideLayout" Target="../slideLayouts/slideLayout4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tags" Target="../tags/tag90.xml"/><Relationship Id="rId39" Type="http://schemas.openxmlformats.org/officeDocument/2006/relationships/tags" Target="../tags/tag103.xml"/><Relationship Id="rId21" Type="http://schemas.openxmlformats.org/officeDocument/2006/relationships/tags" Target="../tags/tag85.xml"/><Relationship Id="rId34" Type="http://schemas.openxmlformats.org/officeDocument/2006/relationships/tags" Target="../tags/tag98.xml"/><Relationship Id="rId42" Type="http://schemas.openxmlformats.org/officeDocument/2006/relationships/tags" Target="../tags/tag106.xml"/><Relationship Id="rId47" Type="http://schemas.openxmlformats.org/officeDocument/2006/relationships/tags" Target="../tags/tag111.xml"/><Relationship Id="rId50" Type="http://schemas.openxmlformats.org/officeDocument/2006/relationships/tags" Target="../tags/tag114.xml"/><Relationship Id="rId55" Type="http://schemas.openxmlformats.org/officeDocument/2006/relationships/tags" Target="../tags/tag119.xml"/><Relationship Id="rId63" Type="http://schemas.openxmlformats.org/officeDocument/2006/relationships/tags" Target="../tags/tag127.xml"/><Relationship Id="rId68" Type="http://schemas.openxmlformats.org/officeDocument/2006/relationships/tags" Target="../tags/tag132.xml"/><Relationship Id="rId76" Type="http://schemas.openxmlformats.org/officeDocument/2006/relationships/tags" Target="../tags/tag140.xml"/><Relationship Id="rId84" Type="http://schemas.openxmlformats.org/officeDocument/2006/relationships/tags" Target="../tags/tag148.xml"/><Relationship Id="rId89" Type="http://schemas.openxmlformats.org/officeDocument/2006/relationships/notesSlide" Target="../notesSlides/notesSlide3.xml"/><Relationship Id="rId7" Type="http://schemas.openxmlformats.org/officeDocument/2006/relationships/tags" Target="../tags/tag71.xml"/><Relationship Id="rId71" Type="http://schemas.openxmlformats.org/officeDocument/2006/relationships/tags" Target="../tags/tag135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9" Type="http://schemas.openxmlformats.org/officeDocument/2006/relationships/tags" Target="../tags/tag93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tags" Target="../tags/tag96.xml"/><Relationship Id="rId37" Type="http://schemas.openxmlformats.org/officeDocument/2006/relationships/tags" Target="../tags/tag101.xml"/><Relationship Id="rId40" Type="http://schemas.openxmlformats.org/officeDocument/2006/relationships/tags" Target="../tags/tag104.xml"/><Relationship Id="rId45" Type="http://schemas.openxmlformats.org/officeDocument/2006/relationships/tags" Target="../tags/tag109.xml"/><Relationship Id="rId53" Type="http://schemas.openxmlformats.org/officeDocument/2006/relationships/tags" Target="../tags/tag117.xml"/><Relationship Id="rId58" Type="http://schemas.openxmlformats.org/officeDocument/2006/relationships/tags" Target="../tags/tag122.xml"/><Relationship Id="rId66" Type="http://schemas.openxmlformats.org/officeDocument/2006/relationships/tags" Target="../tags/tag130.xml"/><Relationship Id="rId74" Type="http://schemas.openxmlformats.org/officeDocument/2006/relationships/tags" Target="../tags/tag138.xml"/><Relationship Id="rId79" Type="http://schemas.openxmlformats.org/officeDocument/2006/relationships/tags" Target="../tags/tag143.xml"/><Relationship Id="rId87" Type="http://schemas.openxmlformats.org/officeDocument/2006/relationships/tags" Target="../tags/tag151.xml"/><Relationship Id="rId5" Type="http://schemas.openxmlformats.org/officeDocument/2006/relationships/tags" Target="../tags/tag69.xml"/><Relationship Id="rId61" Type="http://schemas.openxmlformats.org/officeDocument/2006/relationships/tags" Target="../tags/tag125.xml"/><Relationship Id="rId82" Type="http://schemas.openxmlformats.org/officeDocument/2006/relationships/tags" Target="../tags/tag146.xml"/><Relationship Id="rId19" Type="http://schemas.openxmlformats.org/officeDocument/2006/relationships/tags" Target="../tags/tag8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tags" Target="../tags/tag91.xml"/><Relationship Id="rId30" Type="http://schemas.openxmlformats.org/officeDocument/2006/relationships/tags" Target="../tags/tag94.xml"/><Relationship Id="rId35" Type="http://schemas.openxmlformats.org/officeDocument/2006/relationships/tags" Target="../tags/tag99.xml"/><Relationship Id="rId43" Type="http://schemas.openxmlformats.org/officeDocument/2006/relationships/tags" Target="../tags/tag107.xml"/><Relationship Id="rId48" Type="http://schemas.openxmlformats.org/officeDocument/2006/relationships/tags" Target="../tags/tag112.xml"/><Relationship Id="rId56" Type="http://schemas.openxmlformats.org/officeDocument/2006/relationships/tags" Target="../tags/tag120.xml"/><Relationship Id="rId64" Type="http://schemas.openxmlformats.org/officeDocument/2006/relationships/tags" Target="../tags/tag128.xml"/><Relationship Id="rId69" Type="http://schemas.openxmlformats.org/officeDocument/2006/relationships/tags" Target="../tags/tag133.xml"/><Relationship Id="rId77" Type="http://schemas.openxmlformats.org/officeDocument/2006/relationships/tags" Target="../tags/tag141.xml"/><Relationship Id="rId8" Type="http://schemas.openxmlformats.org/officeDocument/2006/relationships/tags" Target="../tags/tag72.xml"/><Relationship Id="rId51" Type="http://schemas.openxmlformats.org/officeDocument/2006/relationships/tags" Target="../tags/tag115.xml"/><Relationship Id="rId72" Type="http://schemas.openxmlformats.org/officeDocument/2006/relationships/tags" Target="../tags/tag136.xml"/><Relationship Id="rId80" Type="http://schemas.openxmlformats.org/officeDocument/2006/relationships/tags" Target="../tags/tag144.xml"/><Relationship Id="rId85" Type="http://schemas.openxmlformats.org/officeDocument/2006/relationships/tags" Target="../tags/tag149.xml"/><Relationship Id="rId3" Type="http://schemas.openxmlformats.org/officeDocument/2006/relationships/tags" Target="../tags/tag67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33" Type="http://schemas.openxmlformats.org/officeDocument/2006/relationships/tags" Target="../tags/tag97.xml"/><Relationship Id="rId38" Type="http://schemas.openxmlformats.org/officeDocument/2006/relationships/tags" Target="../tags/tag102.xml"/><Relationship Id="rId46" Type="http://schemas.openxmlformats.org/officeDocument/2006/relationships/tags" Target="../tags/tag110.xml"/><Relationship Id="rId59" Type="http://schemas.openxmlformats.org/officeDocument/2006/relationships/tags" Target="../tags/tag123.xml"/><Relationship Id="rId67" Type="http://schemas.openxmlformats.org/officeDocument/2006/relationships/tags" Target="../tags/tag131.xml"/><Relationship Id="rId20" Type="http://schemas.openxmlformats.org/officeDocument/2006/relationships/tags" Target="../tags/tag84.xml"/><Relationship Id="rId41" Type="http://schemas.openxmlformats.org/officeDocument/2006/relationships/tags" Target="../tags/tag105.xml"/><Relationship Id="rId54" Type="http://schemas.openxmlformats.org/officeDocument/2006/relationships/tags" Target="../tags/tag118.xml"/><Relationship Id="rId62" Type="http://schemas.openxmlformats.org/officeDocument/2006/relationships/tags" Target="../tags/tag126.xml"/><Relationship Id="rId70" Type="http://schemas.openxmlformats.org/officeDocument/2006/relationships/tags" Target="../tags/tag134.xml"/><Relationship Id="rId75" Type="http://schemas.openxmlformats.org/officeDocument/2006/relationships/tags" Target="../tags/tag139.xml"/><Relationship Id="rId83" Type="http://schemas.openxmlformats.org/officeDocument/2006/relationships/tags" Target="../tags/tag147.xml"/><Relationship Id="rId88" Type="http://schemas.openxmlformats.org/officeDocument/2006/relationships/slideLayout" Target="../slideLayouts/slideLayout40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tags" Target="../tags/tag92.xml"/><Relationship Id="rId36" Type="http://schemas.openxmlformats.org/officeDocument/2006/relationships/tags" Target="../tags/tag100.xml"/><Relationship Id="rId49" Type="http://schemas.openxmlformats.org/officeDocument/2006/relationships/tags" Target="../tags/tag113.xml"/><Relationship Id="rId57" Type="http://schemas.openxmlformats.org/officeDocument/2006/relationships/tags" Target="../tags/tag121.xml"/><Relationship Id="rId10" Type="http://schemas.openxmlformats.org/officeDocument/2006/relationships/tags" Target="../tags/tag74.xml"/><Relationship Id="rId31" Type="http://schemas.openxmlformats.org/officeDocument/2006/relationships/tags" Target="../tags/tag95.xml"/><Relationship Id="rId44" Type="http://schemas.openxmlformats.org/officeDocument/2006/relationships/tags" Target="../tags/tag108.xml"/><Relationship Id="rId52" Type="http://schemas.openxmlformats.org/officeDocument/2006/relationships/tags" Target="../tags/tag116.xml"/><Relationship Id="rId60" Type="http://schemas.openxmlformats.org/officeDocument/2006/relationships/tags" Target="../tags/tag124.xml"/><Relationship Id="rId65" Type="http://schemas.openxmlformats.org/officeDocument/2006/relationships/tags" Target="../tags/tag129.xml"/><Relationship Id="rId73" Type="http://schemas.openxmlformats.org/officeDocument/2006/relationships/tags" Target="../tags/tag137.xml"/><Relationship Id="rId78" Type="http://schemas.openxmlformats.org/officeDocument/2006/relationships/tags" Target="../tags/tag142.xml"/><Relationship Id="rId81" Type="http://schemas.openxmlformats.org/officeDocument/2006/relationships/tags" Target="../tags/tag145.xml"/><Relationship Id="rId86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tags" Target="../tags/tag177.xml"/><Relationship Id="rId39" Type="http://schemas.openxmlformats.org/officeDocument/2006/relationships/tags" Target="../tags/tag190.xml"/><Relationship Id="rId21" Type="http://schemas.openxmlformats.org/officeDocument/2006/relationships/tags" Target="../tags/tag172.xml"/><Relationship Id="rId34" Type="http://schemas.openxmlformats.org/officeDocument/2006/relationships/tags" Target="../tags/tag185.xml"/><Relationship Id="rId42" Type="http://schemas.openxmlformats.org/officeDocument/2006/relationships/tags" Target="../tags/tag193.xml"/><Relationship Id="rId47" Type="http://schemas.openxmlformats.org/officeDocument/2006/relationships/tags" Target="../tags/tag198.xml"/><Relationship Id="rId50" Type="http://schemas.openxmlformats.org/officeDocument/2006/relationships/tags" Target="../tags/tag201.xml"/><Relationship Id="rId55" Type="http://schemas.openxmlformats.org/officeDocument/2006/relationships/tags" Target="../tags/tag206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tags" Target="../tags/tag180.xml"/><Relationship Id="rId41" Type="http://schemas.openxmlformats.org/officeDocument/2006/relationships/tags" Target="../tags/tag192.xml"/><Relationship Id="rId54" Type="http://schemas.openxmlformats.org/officeDocument/2006/relationships/tags" Target="../tags/tag205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32" Type="http://schemas.openxmlformats.org/officeDocument/2006/relationships/tags" Target="../tags/tag183.xml"/><Relationship Id="rId37" Type="http://schemas.openxmlformats.org/officeDocument/2006/relationships/tags" Target="../tags/tag188.xml"/><Relationship Id="rId40" Type="http://schemas.openxmlformats.org/officeDocument/2006/relationships/tags" Target="../tags/tag191.xml"/><Relationship Id="rId45" Type="http://schemas.openxmlformats.org/officeDocument/2006/relationships/tags" Target="../tags/tag196.xml"/><Relationship Id="rId53" Type="http://schemas.openxmlformats.org/officeDocument/2006/relationships/tags" Target="../tags/tag204.xml"/><Relationship Id="rId58" Type="http://schemas.openxmlformats.org/officeDocument/2006/relationships/tags" Target="../tags/tag209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tags" Target="../tags/tag179.xml"/><Relationship Id="rId36" Type="http://schemas.openxmlformats.org/officeDocument/2006/relationships/tags" Target="../tags/tag187.xml"/><Relationship Id="rId49" Type="http://schemas.openxmlformats.org/officeDocument/2006/relationships/tags" Target="../tags/tag200.xml"/><Relationship Id="rId57" Type="http://schemas.openxmlformats.org/officeDocument/2006/relationships/tags" Target="../tags/tag208.xml"/><Relationship Id="rId61" Type="http://schemas.openxmlformats.org/officeDocument/2006/relationships/slideLayout" Target="../slideLayouts/slideLayout40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31" Type="http://schemas.openxmlformats.org/officeDocument/2006/relationships/tags" Target="../tags/tag182.xml"/><Relationship Id="rId44" Type="http://schemas.openxmlformats.org/officeDocument/2006/relationships/tags" Target="../tags/tag195.xml"/><Relationship Id="rId52" Type="http://schemas.openxmlformats.org/officeDocument/2006/relationships/tags" Target="../tags/tag203.xml"/><Relationship Id="rId60" Type="http://schemas.openxmlformats.org/officeDocument/2006/relationships/tags" Target="../tags/tag211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Relationship Id="rId30" Type="http://schemas.openxmlformats.org/officeDocument/2006/relationships/tags" Target="../tags/tag181.xml"/><Relationship Id="rId35" Type="http://schemas.openxmlformats.org/officeDocument/2006/relationships/tags" Target="../tags/tag186.xml"/><Relationship Id="rId43" Type="http://schemas.openxmlformats.org/officeDocument/2006/relationships/tags" Target="../tags/tag194.xml"/><Relationship Id="rId48" Type="http://schemas.openxmlformats.org/officeDocument/2006/relationships/tags" Target="../tags/tag199.xml"/><Relationship Id="rId56" Type="http://schemas.openxmlformats.org/officeDocument/2006/relationships/tags" Target="../tags/tag207.xml"/><Relationship Id="rId8" Type="http://schemas.openxmlformats.org/officeDocument/2006/relationships/tags" Target="../tags/tag159.xml"/><Relationship Id="rId51" Type="http://schemas.openxmlformats.org/officeDocument/2006/relationships/tags" Target="../tags/tag202.xml"/><Relationship Id="rId3" Type="http://schemas.openxmlformats.org/officeDocument/2006/relationships/tags" Target="../tags/tag154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33" Type="http://schemas.openxmlformats.org/officeDocument/2006/relationships/tags" Target="../tags/tag184.xml"/><Relationship Id="rId38" Type="http://schemas.openxmlformats.org/officeDocument/2006/relationships/tags" Target="../tags/tag189.xml"/><Relationship Id="rId46" Type="http://schemas.openxmlformats.org/officeDocument/2006/relationships/tags" Target="../tags/tag197.xml"/><Relationship Id="rId59" Type="http://schemas.openxmlformats.org/officeDocument/2006/relationships/tags" Target="../tags/tag2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11188" y="1382911"/>
            <a:ext cx="5616575" cy="1470025"/>
          </a:xfrm>
        </p:spPr>
        <p:txBody>
          <a:bodyPr/>
          <a:lstStyle/>
          <a:p>
            <a:pPr eaLnBrk="1" hangingPunct="1"/>
            <a:r>
              <a:rPr lang="nl-NL" altLang="en-US" dirty="0" smtClean="0"/>
              <a:t>Active Lane Centering</a:t>
            </a:r>
            <a:br>
              <a:rPr lang="nl-NL" altLang="en-US" dirty="0" smtClean="0"/>
            </a:b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050" dirty="0" smtClean="0"/>
              <a:t> </a:t>
            </a: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sz="1800" dirty="0" smtClean="0"/>
              <a:t>Status Update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1200" i="1" dirty="0" smtClean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3528" y="3788197"/>
            <a:ext cx="5113337" cy="1440160"/>
          </a:xfrm>
        </p:spPr>
        <p:txBody>
          <a:bodyPr/>
          <a:lstStyle/>
          <a:p>
            <a:r>
              <a:rPr lang="en-US" dirty="0" smtClean="0"/>
              <a:t>    A </a:t>
            </a:r>
            <a:r>
              <a:rPr lang="en-US" b="0" dirty="0" err="1" smtClean="0"/>
              <a:t>nshuman</a:t>
            </a:r>
            <a:r>
              <a:rPr lang="en-US" b="0" dirty="0" smtClean="0"/>
              <a:t> </a:t>
            </a:r>
            <a:r>
              <a:rPr lang="en-US" b="0" dirty="0"/>
              <a:t>Singh</a:t>
            </a:r>
          </a:p>
          <a:p>
            <a:r>
              <a:rPr lang="en-US" dirty="0" smtClean="0"/>
              <a:t>    D </a:t>
            </a:r>
            <a:r>
              <a:rPr lang="en-US" b="0" dirty="0" err="1" smtClean="0"/>
              <a:t>avide</a:t>
            </a:r>
            <a:r>
              <a:rPr lang="en-US" b="0" dirty="0" smtClean="0"/>
              <a:t> </a:t>
            </a:r>
            <a:r>
              <a:rPr lang="en-US" b="0" dirty="0"/>
              <a:t>Occello</a:t>
            </a:r>
          </a:p>
          <a:p>
            <a:r>
              <a:rPr lang="en-US" b="0" dirty="0" smtClean="0"/>
              <a:t>R </a:t>
            </a:r>
            <a:r>
              <a:rPr lang="en-US" dirty="0" smtClean="0"/>
              <a:t>A </a:t>
            </a:r>
            <a:r>
              <a:rPr lang="en-US" b="0" dirty="0" err="1" smtClean="0"/>
              <a:t>ymond</a:t>
            </a:r>
            <a:r>
              <a:rPr lang="en-US" b="0" dirty="0" smtClean="0"/>
              <a:t> Wouters</a:t>
            </a:r>
            <a:endParaRPr lang="en-US" b="0" dirty="0"/>
          </a:p>
          <a:p>
            <a:r>
              <a:rPr lang="en-US" dirty="0" smtClean="0"/>
              <a:t>    S </a:t>
            </a:r>
            <a:r>
              <a:rPr lang="en-US" b="0" dirty="0" err="1" smtClean="0"/>
              <a:t>harad</a:t>
            </a:r>
            <a:r>
              <a:rPr lang="en-US" b="0" dirty="0" smtClean="0"/>
              <a:t> </a:t>
            </a:r>
            <a:r>
              <a:rPr lang="en-US" b="0" dirty="0"/>
              <a:t>Bhadgaonkar</a:t>
            </a:r>
            <a:r>
              <a:rPr lang="nl-NL" altLang="en-US" dirty="0" smtClean="0"/>
              <a:t>,  January 27th  2017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82" r="16535"/>
          <a:stretch/>
        </p:blipFill>
        <p:spPr>
          <a:xfrm rot="10800000" flipV="1">
            <a:off x="5724128" y="1304760"/>
            <a:ext cx="4882847" cy="3942000"/>
          </a:xfrm>
          <a:prstGeom prst="trapezoid">
            <a:avLst>
              <a:gd name="adj" fmla="val 28390"/>
            </a:avLst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 of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55" y="1700808"/>
            <a:ext cx="784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 of driving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Highway, within specific restrictions (speed, road radius…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Phase of the ISO26262</a:t>
            </a:r>
            <a:endParaRPr lang="nl-NL" b="1" kern="0" dirty="0" smtClean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not enough time, the time allocated for functional safety was used fully </a:t>
            </a:r>
            <a:endParaRPr lang="en-US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 algorithm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 control algorithm, and preparation for integration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Mobileye vision system for implementation</a:t>
            </a:r>
            <a:endParaRPr lang="en-US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only on NXP </a:t>
            </a:r>
            <a:r>
              <a:rPr lang="en-US" b="1" kern="0" dirty="0" err="1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Bluebox</a:t>
            </a:r>
            <a:endParaRPr lang="en-US" b="1" kern="0" dirty="0" smtClean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Bluebox is not ready for the full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 time for 1 integration test and error logging </a:t>
            </a:r>
            <a:endParaRPr lang="en-US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Uncertainity in the availability of hardware</a:t>
            </a:r>
          </a:p>
          <a:p>
            <a:pPr lvl="1"/>
            <a:r>
              <a:rPr lang="nl-NL" dirty="0" smtClean="0"/>
              <a:t>Estimated arrival of Real-Time target machine 15 Feb 2017</a:t>
            </a:r>
          </a:p>
          <a:p>
            <a:r>
              <a:rPr lang="nl-NL" dirty="0" smtClean="0"/>
              <a:t>Reliance on Mobileye for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6" y="1621977"/>
            <a:ext cx="5400972" cy="492646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Hardware architecture (To be implemented)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11960" y="4267268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48705" y="3703300"/>
            <a:ext cx="20194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Vision Processing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3703" y="5949280"/>
            <a:ext cx="199845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Control strategy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4499992" y="3887966"/>
            <a:ext cx="1648713" cy="9811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03848" y="5301208"/>
            <a:ext cx="936105" cy="6629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90169" y="3004608"/>
            <a:ext cx="201944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concept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4211426" y="3189274"/>
            <a:ext cx="1978743" cy="12898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5265163" cy="499164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Hardware architecture : Test and Error Log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5733256"/>
            <a:ext cx="201944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Vision Processing</a:t>
            </a:r>
          </a:p>
          <a:p>
            <a:r>
              <a:rPr lang="en-US" dirty="0" smtClean="0"/>
              <a:t>Control Strategy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19872" y="5157192"/>
            <a:ext cx="792088" cy="57606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PAGE </a:t>
            </a:r>
            <a:fld id="{7BF7F183-C4FE-40E2-A2C8-B2646D01BE22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7F53D56-40D4-419E-95AA-B117CB211CF3}" type="datetime1">
              <a:rPr lang="nl-NL" altLang="en-US" smtClean="0"/>
              <a:t>31-1-2017</a:t>
            </a:fld>
            <a:endParaRPr lang="nl-NL" altLang="en-US"/>
          </a:p>
        </p:txBody>
      </p:sp>
      <p:sp>
        <p:nvSpPr>
          <p:cNvPr id="6" name="Rechthoek 5"/>
          <p:cNvSpPr/>
          <p:nvPr/>
        </p:nvSpPr>
        <p:spPr>
          <a:xfrm>
            <a:off x="6516216" y="5301208"/>
            <a:ext cx="2304256" cy="1079999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563888" y="1700808"/>
            <a:ext cx="205697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 smtClean="0">
                <a:solidFill>
                  <a:schemeClr val="accent6"/>
                </a:solidFill>
              </a:rPr>
              <a:t>?</a:t>
            </a:r>
            <a:endParaRPr lang="en-GB" sz="239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00808"/>
            <a:ext cx="6048672" cy="3814291"/>
          </a:xfrm>
        </p:spPr>
        <p:txBody>
          <a:bodyPr/>
          <a:lstStyle/>
          <a:p>
            <a:r>
              <a:rPr lang="en-GB" sz="2000" dirty="0" smtClean="0"/>
              <a:t>Team Update</a:t>
            </a:r>
          </a:p>
          <a:p>
            <a:r>
              <a:rPr lang="en-GB" sz="2000" dirty="0" smtClean="0"/>
              <a:t>Project </a:t>
            </a:r>
            <a:r>
              <a:rPr lang="en-GB" sz="2000" dirty="0" smtClean="0"/>
              <a:t>Timeline</a:t>
            </a:r>
          </a:p>
          <a:p>
            <a:r>
              <a:rPr lang="en-GB" sz="2000" dirty="0"/>
              <a:t>Status from the last </a:t>
            </a:r>
            <a:r>
              <a:rPr lang="en-GB" sz="2000" dirty="0" smtClean="0"/>
              <a:t>lesson</a:t>
            </a:r>
            <a:endParaRPr lang="en-GB" sz="2000" dirty="0"/>
          </a:p>
          <a:p>
            <a:r>
              <a:rPr lang="en-GB" sz="2000" dirty="0" smtClean="0"/>
              <a:t>Planning for next phase</a:t>
            </a:r>
          </a:p>
          <a:p>
            <a:r>
              <a:rPr lang="en-GB" sz="2000" dirty="0" smtClean="0"/>
              <a:t>Scope limitation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pic>
        <p:nvPicPr>
          <p:cNvPr id="3076" name="Picture 4" descr="Risultati immagini per vision based lane center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35165" y="1994798"/>
            <a:ext cx="5589239" cy="41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51520" y="3140968"/>
            <a:ext cx="1800200" cy="1440160"/>
          </a:xfrm>
          <a:prstGeom prst="straightConnector1">
            <a:avLst/>
          </a:prstGeom>
          <a:ln w="25400">
            <a:solidFill>
              <a:srgbClr val="F0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/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</a:t>
            </a:r>
            <a:r>
              <a:rPr lang="en-GB" altLang="en-US" dirty="0" bmk="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roject Management Team Structure</a:t>
            </a: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96336" y="2924944"/>
            <a:ext cx="579289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78" y="2199655"/>
            <a:ext cx="52673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5273675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155478" y="22425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155478" y="51905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52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52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8772" y="38193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Sharad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28772" y="48211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Davide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21392" y="48023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Raymond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38800" y="4817730"/>
            <a:ext cx="132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Anshuman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1780" y="1494044"/>
            <a:ext cx="4248472" cy="75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Updated!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2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2" name="OTLSHAPE_M_a3f90804e51e4c47826f02c014f6235b_Connector1"/>
          <p:cNvCxnSpPr/>
          <p:nvPr>
            <p:custDataLst>
              <p:tags r:id="rId2"/>
            </p:custDataLst>
          </p:nvPr>
        </p:nvCxnSpPr>
        <p:spPr>
          <a:xfrm>
            <a:off x="1234854" y="5296875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3"/>
            </p:custDataLst>
          </p:nvPr>
        </p:nvCxnSpPr>
        <p:spPr>
          <a:xfrm>
            <a:off x="1219322" y="2153759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4"/>
            </p:custDataLst>
          </p:nvPr>
        </p:nvSpPr>
        <p:spPr>
          <a:xfrm>
            <a:off x="254000" y="4934353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5"/>
            </p:custDataLst>
          </p:nvPr>
        </p:nvSpPr>
        <p:spPr>
          <a:xfrm>
            <a:off x="8530002" y="4935152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41511" y="4852375"/>
            <a:ext cx="6540738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70111" y="494984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1778799" y="490769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3460634" y="4964799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6147324" y="4915874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6816398" y="4949847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41" name="OTLSHAPE_T_44f65637594344bea580dfb5e14eae93_LeftVerticalConnector1" hidden="1"/>
          <p:cNvCxnSpPr/>
          <p:nvPr>
            <p:custDataLst>
              <p:tags r:id="rId15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16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17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18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6" name="OTLSHAPE_M_ffa713a2c3124b4d87e39720949e6d77_Shape"/>
          <p:cNvSpPr/>
          <p:nvPr>
            <p:custDataLst>
              <p:tags r:id="rId19"/>
            </p:custDataLst>
          </p:nvPr>
        </p:nvSpPr>
        <p:spPr>
          <a:xfrm flipV="1">
            <a:off x="1888548" y="4670119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3" name="OTLSHAPE_M_a3f90804e51e4c47826f02c014f6235b_Title"/>
          <p:cNvSpPr txBox="1"/>
          <p:nvPr>
            <p:custDataLst>
              <p:tags r:id="rId20"/>
            </p:custDataLst>
          </p:nvPr>
        </p:nvSpPr>
        <p:spPr>
          <a:xfrm>
            <a:off x="904654" y="5910066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1"/>
            </p:custDataLst>
          </p:nvPr>
        </p:nvSpPr>
        <p:spPr>
          <a:xfrm>
            <a:off x="558659" y="5560074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2"/>
            </p:custDataLst>
          </p:nvPr>
        </p:nvSpPr>
        <p:spPr>
          <a:xfrm>
            <a:off x="1120554" y="5169875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23"/>
            </p:custDataLst>
          </p:nvPr>
        </p:nvSpPr>
        <p:spPr>
          <a:xfrm>
            <a:off x="1212972" y="2052159"/>
            <a:ext cx="5603426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24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26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27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28"/>
            </p:custDataLst>
          </p:nvPr>
        </p:nvSpPr>
        <p:spPr>
          <a:xfrm>
            <a:off x="387020" y="1808802"/>
            <a:ext cx="118642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29"/>
            </p:custDataLst>
          </p:nvPr>
        </p:nvSpPr>
        <p:spPr>
          <a:xfrm>
            <a:off x="2928575" y="1392828"/>
            <a:ext cx="199085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</a:t>
            </a:r>
          </a:p>
          <a:p>
            <a:r>
              <a:rPr lang="en-US" sz="16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Functional Safety</a:t>
            </a:r>
            <a:endParaRPr lang="en-US" sz="16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0"/>
            </p:custDataLst>
          </p:nvPr>
        </p:nvSpPr>
        <p:spPr>
          <a:xfrm>
            <a:off x="3791487" y="207624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1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33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34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3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3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3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3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4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4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43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45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4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47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49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5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51"/>
            </p:custDataLst>
          </p:nvPr>
        </p:nvCxnSpPr>
        <p:spPr>
          <a:xfrm>
            <a:off x="6800462" y="2157875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M_a3f90804e51e4c47826f02c014f6235b_Connector1"/>
          <p:cNvCxnSpPr/>
          <p:nvPr>
            <p:custDataLst>
              <p:tags r:id="rId52"/>
            </p:custDataLst>
          </p:nvPr>
        </p:nvCxnSpPr>
        <p:spPr>
          <a:xfrm>
            <a:off x="6783046" y="5292753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53"/>
            </p:custDataLst>
          </p:nvPr>
        </p:nvSpPr>
        <p:spPr>
          <a:xfrm>
            <a:off x="6161987" y="555750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54"/>
            </p:custDataLst>
          </p:nvPr>
        </p:nvSpPr>
        <p:spPr>
          <a:xfrm>
            <a:off x="6668746" y="5165753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M_a3f90804e51e4c47826f02c014f6235b_Date"/>
          <p:cNvSpPr txBox="1"/>
          <p:nvPr>
            <p:custDataLst>
              <p:tags r:id="rId55"/>
            </p:custDataLst>
          </p:nvPr>
        </p:nvSpPr>
        <p:spPr>
          <a:xfrm>
            <a:off x="1602290" y="4201330"/>
            <a:ext cx="803032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NCAP Requirements</a:t>
            </a:r>
          </a:p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M_ffa713a2c3124b4d87e39720949e6d77_Shape"/>
          <p:cNvSpPr/>
          <p:nvPr>
            <p:custDataLst>
              <p:tags r:id="rId56"/>
            </p:custDataLst>
          </p:nvPr>
        </p:nvSpPr>
        <p:spPr>
          <a:xfrm flipV="1">
            <a:off x="2699975" y="4657762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M_a3f90804e51e4c47826f02c014f6235b_Date"/>
          <p:cNvSpPr txBox="1"/>
          <p:nvPr>
            <p:custDataLst>
              <p:tags r:id="rId57"/>
            </p:custDataLst>
          </p:nvPr>
        </p:nvSpPr>
        <p:spPr>
          <a:xfrm>
            <a:off x="2548473" y="4339810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CAFCR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9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M_ffa713a2c3124b4d87e39720949e6d77_Shape"/>
          <p:cNvSpPr/>
          <p:nvPr>
            <p:custDataLst>
              <p:tags r:id="rId58"/>
            </p:custDataLst>
          </p:nvPr>
        </p:nvSpPr>
        <p:spPr>
          <a:xfrm flipV="1">
            <a:off x="3791487" y="4661878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a3f90804e51e4c47826f02c014f6235b_Date"/>
          <p:cNvSpPr txBox="1"/>
          <p:nvPr>
            <p:custDataLst>
              <p:tags r:id="rId59"/>
            </p:custDataLst>
          </p:nvPr>
        </p:nvSpPr>
        <p:spPr>
          <a:xfrm>
            <a:off x="3639985" y="4343926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HARA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14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ffa713a2c3124b4d87e39720949e6d77_Shape"/>
          <p:cNvSpPr/>
          <p:nvPr>
            <p:custDataLst>
              <p:tags r:id="rId60"/>
            </p:custDataLst>
          </p:nvPr>
        </p:nvSpPr>
        <p:spPr>
          <a:xfrm flipV="1">
            <a:off x="5039517" y="4657757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M_a3f90804e51e4c47826f02c014f6235b_Date"/>
          <p:cNvSpPr txBox="1"/>
          <p:nvPr>
            <p:custDataLst>
              <p:tags r:id="rId61"/>
            </p:custDataLst>
          </p:nvPr>
        </p:nvSpPr>
        <p:spPr>
          <a:xfrm>
            <a:off x="4888015" y="4339805"/>
            <a:ext cx="53622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FSR 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20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Dec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M_ffa713a2c3124b4d87e39720949e6d77_Shape"/>
          <p:cNvSpPr/>
          <p:nvPr>
            <p:custDataLst>
              <p:tags r:id="rId62"/>
            </p:custDataLst>
          </p:nvPr>
        </p:nvSpPr>
        <p:spPr>
          <a:xfrm flipV="1">
            <a:off x="6452307" y="4661873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M_a3f90804e51e4c47826f02c014f6235b_Date"/>
          <p:cNvSpPr txBox="1"/>
          <p:nvPr>
            <p:custDataLst>
              <p:tags r:id="rId63"/>
            </p:custDataLst>
          </p:nvPr>
        </p:nvSpPr>
        <p:spPr>
          <a:xfrm>
            <a:off x="5902637" y="4327445"/>
            <a:ext cx="84386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Documentation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12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Jan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a3f90804e51e4c47826f02c014f6235b_Title"/>
          <p:cNvSpPr txBox="1"/>
          <p:nvPr>
            <p:custDataLst>
              <p:tags r:id="rId64"/>
            </p:custDataLst>
          </p:nvPr>
        </p:nvSpPr>
        <p:spPr>
          <a:xfrm>
            <a:off x="6510482" y="5766826"/>
            <a:ext cx="77176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End – Phase 1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 (Phase 1)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5371068" y="4856491"/>
            <a:ext cx="776256" cy="3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Holidays</a:t>
            </a:r>
            <a:endParaRPr 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dirty="0"/>
              <a:t>Status at the end of first phase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498" y="1957179"/>
            <a:ext cx="4923606" cy="540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Euro-NCAP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safety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Hazard Analysis and Risk Assessment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 goal and ASIL assignment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safety concept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ASIL Decomposition and Decomposed FSR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architecture 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delivery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2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3" name="OTLSHAPE_M_667f3b11a6cf4b668fb739fca9abd779_Connector1"/>
          <p:cNvCxnSpPr/>
          <p:nvPr>
            <p:custDataLst>
              <p:tags r:id="rId2"/>
            </p:custDataLst>
          </p:nvPr>
        </p:nvCxnSpPr>
        <p:spPr>
          <a:xfrm>
            <a:off x="8130295" y="517232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2" name="OTLSHAPE_M_a3f90804e51e4c47826f02c014f6235b_Connector1"/>
          <p:cNvCxnSpPr/>
          <p:nvPr>
            <p:custDataLst>
              <p:tags r:id="rId3"/>
            </p:custDataLst>
          </p:nvPr>
        </p:nvCxnSpPr>
        <p:spPr>
          <a:xfrm>
            <a:off x="1234854" y="5172328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4"/>
            </p:custDataLst>
          </p:nvPr>
        </p:nvCxnSpPr>
        <p:spPr>
          <a:xfrm>
            <a:off x="1219322" y="2029212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254000" y="4809806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8530002" y="4810605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741510" y="4727828"/>
            <a:ext cx="7787979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9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10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970111" y="4825300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1377184" y="477284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293558" y="4825300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3156989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867252" y="4825300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6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4953710" y="48253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5867789" y="4872601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8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6569493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9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7668633" y="4872602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10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8252431" y="4791328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1" name="OTLSHAPE_T_44f65637594344bea580dfb5e14eae93_LeftVerticalConnector1" hidden="1"/>
          <p:cNvCxnSpPr/>
          <p:nvPr>
            <p:custDataLst>
              <p:tags r:id="rId21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22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23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24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25"/>
            </p:custDataLst>
          </p:nvPr>
        </p:nvSpPr>
        <p:spPr>
          <a:xfrm>
            <a:off x="904654" y="5785519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Kick Off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6"/>
            </p:custDataLst>
          </p:nvPr>
        </p:nvSpPr>
        <p:spPr>
          <a:xfrm>
            <a:off x="558659" y="5435527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25.11.16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7"/>
            </p:custDataLst>
          </p:nvPr>
        </p:nvSpPr>
        <p:spPr>
          <a:xfrm>
            <a:off x="1120554" y="5045328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OTLSHAPE_M_667f3b11a6cf4b668fb739fca9abd779_Title"/>
          <p:cNvSpPr txBox="1"/>
          <p:nvPr>
            <p:custDataLst>
              <p:tags r:id="rId28"/>
            </p:custDataLst>
          </p:nvPr>
        </p:nvSpPr>
        <p:spPr>
          <a:xfrm>
            <a:off x="7938939" y="5781356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2" dirty="0" smtClean="0">
                <a:solidFill>
                  <a:srgbClr val="385723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2" dirty="0">
              <a:solidFill>
                <a:srgbClr val="385723"/>
              </a:solidFill>
              <a:latin typeface="Calibri" panose="020F0502020204030204" pitchFamily="34" charset="0"/>
            </a:endParaRPr>
          </a:p>
        </p:txBody>
      </p:sp>
      <p:sp>
        <p:nvSpPr>
          <p:cNvPr id="3167" name="OTLSHAPE_M_667f3b11a6cf4b668fb739fca9abd779_Date"/>
          <p:cNvSpPr txBox="1"/>
          <p:nvPr>
            <p:custDataLst>
              <p:tags r:id="rId29"/>
            </p:custDataLst>
          </p:nvPr>
        </p:nvSpPr>
        <p:spPr>
          <a:xfrm>
            <a:off x="7496219" y="543088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8" name="OTLSHAPE_M_667f3b11a6cf4b668fb739fca9abd779_Shape"/>
          <p:cNvSpPr/>
          <p:nvPr>
            <p:custDataLst>
              <p:tags r:id="rId30"/>
            </p:custDataLst>
          </p:nvPr>
        </p:nvSpPr>
        <p:spPr>
          <a:xfrm>
            <a:off x="8015995" y="504532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31"/>
            </p:custDataLst>
          </p:nvPr>
        </p:nvSpPr>
        <p:spPr>
          <a:xfrm>
            <a:off x="1212972" y="1927612"/>
            <a:ext cx="2349500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32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3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3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4" name="OTLSHAPE_T_5433b813eac84272b68a7acf5ec5b015_JoinedDate"/>
          <p:cNvSpPr txBox="1"/>
          <p:nvPr>
            <p:custDataLst>
              <p:tags r:id="rId36"/>
            </p:custDataLst>
          </p:nvPr>
        </p:nvSpPr>
        <p:spPr>
          <a:xfrm>
            <a:off x="406304" y="1875324"/>
            <a:ext cx="75933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25/11/16 – 13/01/17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37"/>
            </p:custDataLst>
          </p:nvPr>
        </p:nvSpPr>
        <p:spPr>
          <a:xfrm>
            <a:off x="1889167" y="1453423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rgbClr val="9F2936"/>
                </a:solidFill>
                <a:latin typeface="Calibri" panose="020F0502020204030204" pitchFamily="34" charset="0"/>
              </a:rPr>
              <a:t>Phase 1: Functional Safety</a:t>
            </a:r>
            <a:endParaRPr lang="en-US" sz="1000" b="1" spc="-6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38"/>
            </p:custDataLst>
          </p:nvPr>
        </p:nvSpPr>
        <p:spPr>
          <a:xfrm>
            <a:off x="2189398" y="19517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3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4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4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4" name="OTLSHAPE_T_272053ad58a0417baee9bd3133206d09_Duration"/>
          <p:cNvSpPr txBox="1"/>
          <p:nvPr>
            <p:custDataLst>
              <p:tags r:id="rId43"/>
            </p:custDataLst>
          </p:nvPr>
        </p:nvSpPr>
        <p:spPr>
          <a:xfrm>
            <a:off x="4963527" y="149306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23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85" name="OTLSHAPE_T_8946987c5b794444934420cf76f92f8b_Shape"/>
          <p:cNvSpPr/>
          <p:nvPr>
            <p:custDataLst>
              <p:tags r:id="rId44"/>
            </p:custDataLst>
          </p:nvPr>
        </p:nvSpPr>
        <p:spPr>
          <a:xfrm>
            <a:off x="3614498" y="1930116"/>
            <a:ext cx="1220250" cy="203200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45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47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48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49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51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52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0" name="OTLSHAPE_T_44f65637594344bea580dfb5e14eae93_Duration"/>
          <p:cNvSpPr txBox="1"/>
          <p:nvPr>
            <p:custDataLst>
              <p:tags r:id="rId53"/>
            </p:custDataLst>
          </p:nvPr>
        </p:nvSpPr>
        <p:spPr>
          <a:xfrm>
            <a:off x="3852500" y="29423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lt1"/>
                </a:solidFill>
                <a:latin typeface="Calibri" panose="020F0502020204030204" pitchFamily="34" charset="0"/>
              </a:rPr>
              <a:t>55 days</a:t>
            </a:r>
            <a:endParaRPr lang="en-US" sz="1000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01" name="OTLSHAPE_T_4004f42984004507b849b8c4ed2ad844_Shape"/>
          <p:cNvSpPr/>
          <p:nvPr>
            <p:custDataLst>
              <p:tags r:id="rId54"/>
            </p:custDataLst>
          </p:nvPr>
        </p:nvSpPr>
        <p:spPr>
          <a:xfrm>
            <a:off x="4904767" y="1937019"/>
            <a:ext cx="3218322" cy="203200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55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57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58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59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61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62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63"/>
            </p:custDataLst>
          </p:nvPr>
        </p:nvCxnSpPr>
        <p:spPr>
          <a:xfrm>
            <a:off x="3554750" y="2033328"/>
            <a:ext cx="0" cy="2698616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OTLSHAPE_T_5433b813eac84272b68a7acf5ec5b015_LeftVerticalConnector1"/>
          <p:cNvCxnSpPr/>
          <p:nvPr>
            <p:custDataLst>
              <p:tags r:id="rId64"/>
            </p:custDataLst>
          </p:nvPr>
        </p:nvCxnSpPr>
        <p:spPr>
          <a:xfrm>
            <a:off x="3624770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OTLSHAPE_T_5433b813eac84272b68a7acf5ec5b015_LeftVerticalConnector1"/>
          <p:cNvCxnSpPr/>
          <p:nvPr>
            <p:custDataLst>
              <p:tags r:id="rId65"/>
            </p:custDataLst>
          </p:nvPr>
        </p:nvCxnSpPr>
        <p:spPr>
          <a:xfrm>
            <a:off x="4831142" y="2029206"/>
            <a:ext cx="0" cy="2698616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OTLSHAPE_T_5433b813eac84272b68a7acf5ec5b015_LeftVerticalConnector1"/>
          <p:cNvCxnSpPr/>
          <p:nvPr>
            <p:custDataLst>
              <p:tags r:id="rId66"/>
            </p:custDataLst>
          </p:nvPr>
        </p:nvCxnSpPr>
        <p:spPr>
          <a:xfrm>
            <a:off x="4909400" y="2033322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OTLSHAPE_T_5433b813eac84272b68a7acf5ec5b015_LeftVerticalConnector1"/>
          <p:cNvCxnSpPr/>
          <p:nvPr>
            <p:custDataLst>
              <p:tags r:id="rId67"/>
            </p:custDataLst>
          </p:nvPr>
        </p:nvCxnSpPr>
        <p:spPr>
          <a:xfrm>
            <a:off x="8134508" y="2029200"/>
            <a:ext cx="0" cy="2698616"/>
          </a:xfrm>
          <a:prstGeom prst="line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T_5433b813eac84272b68a7acf5ec5b015_Duration"/>
          <p:cNvSpPr txBox="1"/>
          <p:nvPr>
            <p:custDataLst>
              <p:tags r:id="rId68"/>
            </p:custDataLst>
          </p:nvPr>
        </p:nvSpPr>
        <p:spPr>
          <a:xfrm>
            <a:off x="3981134" y="193934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12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5433b813eac84272b68a7acf5ec5b015_Duration"/>
          <p:cNvSpPr txBox="1"/>
          <p:nvPr>
            <p:custDataLst>
              <p:tags r:id="rId69"/>
            </p:custDataLst>
          </p:nvPr>
        </p:nvSpPr>
        <p:spPr>
          <a:xfrm>
            <a:off x="6497796" y="195993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tx2"/>
                </a:solidFill>
                <a:latin typeface="Calibri" panose="020F0502020204030204" pitchFamily="34" charset="0"/>
              </a:rPr>
              <a:t>43 days</a:t>
            </a:r>
            <a:endParaRPr lang="en-US" sz="1000" spc="-8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5433b813eac84272b68a7acf5ec5b015_Title"/>
          <p:cNvSpPr txBox="1"/>
          <p:nvPr>
            <p:custDataLst>
              <p:tags r:id="rId70"/>
            </p:custDataLst>
          </p:nvPr>
        </p:nvSpPr>
        <p:spPr>
          <a:xfrm>
            <a:off x="3899774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Phase 2:</a:t>
            </a:r>
          </a:p>
          <a:p>
            <a:r>
              <a:rPr lang="en-US" sz="1000" b="1" spc="-6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Design </a:t>
            </a:r>
            <a:endParaRPr lang="en-US" sz="1000" b="1" spc="-6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5433b813eac84272b68a7acf5ec5b015_Title"/>
          <p:cNvSpPr txBox="1"/>
          <p:nvPr>
            <p:custDataLst>
              <p:tags r:id="rId71"/>
            </p:custDataLst>
          </p:nvPr>
        </p:nvSpPr>
        <p:spPr>
          <a:xfrm>
            <a:off x="5910381" y="1451141"/>
            <a:ext cx="91373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6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Phase 3: Implementation</a:t>
            </a:r>
            <a:endParaRPr lang="en-US" sz="1000" b="1" spc="-6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cxnSp>
        <p:nvCxnSpPr>
          <p:cNvPr id="134" name="OTLSHAPE_M_a3f90804e51e4c47826f02c014f6235b_Connector1"/>
          <p:cNvCxnSpPr/>
          <p:nvPr>
            <p:custDataLst>
              <p:tags r:id="rId72"/>
            </p:custDataLst>
          </p:nvPr>
        </p:nvCxnSpPr>
        <p:spPr>
          <a:xfrm>
            <a:off x="3537334" y="5168206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73"/>
            </p:custDataLst>
          </p:nvPr>
        </p:nvSpPr>
        <p:spPr>
          <a:xfrm>
            <a:off x="3051696" y="543296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13.01.17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74"/>
            </p:custDataLst>
          </p:nvPr>
        </p:nvSpPr>
        <p:spPr>
          <a:xfrm>
            <a:off x="3423034" y="5041206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OTLSHAPE_M_a3f90804e51e4c47826f02c014f6235b_Connector1"/>
          <p:cNvCxnSpPr/>
          <p:nvPr>
            <p:custDataLst>
              <p:tags r:id="rId75"/>
            </p:custDataLst>
          </p:nvPr>
        </p:nvCxnSpPr>
        <p:spPr>
          <a:xfrm>
            <a:off x="3599113" y="5164084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TLSHAPE_M_a3f90804e51e4c47826f02c014f6235b_Date"/>
          <p:cNvSpPr txBox="1"/>
          <p:nvPr>
            <p:custDataLst>
              <p:tags r:id="rId76"/>
            </p:custDataLst>
          </p:nvPr>
        </p:nvSpPr>
        <p:spPr>
          <a:xfrm>
            <a:off x="3659505" y="543501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a3f90804e51e4c47826f02c014f6235b_Shape"/>
          <p:cNvSpPr/>
          <p:nvPr>
            <p:custDataLst>
              <p:tags r:id="rId77"/>
            </p:custDataLst>
          </p:nvPr>
        </p:nvSpPr>
        <p:spPr>
          <a:xfrm>
            <a:off x="3484813" y="5037084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OTLSHAPE_M_a3f90804e51e4c47826f02c014f6235b_Connector1"/>
          <p:cNvCxnSpPr/>
          <p:nvPr>
            <p:custDataLst>
              <p:tags r:id="rId78"/>
            </p:custDataLst>
          </p:nvPr>
        </p:nvCxnSpPr>
        <p:spPr>
          <a:xfrm>
            <a:off x="4814194" y="5159962"/>
            <a:ext cx="0" cy="413262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M_a3f90804e51e4c47826f02c014f6235b_Date"/>
          <p:cNvSpPr txBox="1"/>
          <p:nvPr>
            <p:custDataLst>
              <p:tags r:id="rId79"/>
            </p:custDataLst>
          </p:nvPr>
        </p:nvSpPr>
        <p:spPr>
          <a:xfrm>
            <a:off x="4211551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27.01.17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M_a3f90804e51e4c47826f02c014f6235b_Shape"/>
          <p:cNvSpPr/>
          <p:nvPr>
            <p:custDataLst>
              <p:tags r:id="rId80"/>
            </p:custDataLst>
          </p:nvPr>
        </p:nvSpPr>
        <p:spPr>
          <a:xfrm>
            <a:off x="4699894" y="5032962"/>
            <a:ext cx="228600" cy="25400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OTLSHAPE_M_a3f90804e51e4c47826f02c014f6235b_Connector1"/>
          <p:cNvCxnSpPr/>
          <p:nvPr>
            <p:custDataLst>
              <p:tags r:id="rId81"/>
            </p:custDataLst>
          </p:nvPr>
        </p:nvCxnSpPr>
        <p:spPr>
          <a:xfrm>
            <a:off x="4900690" y="5164078"/>
            <a:ext cx="0" cy="413262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a3f90804e51e4c47826f02c014f6235b_Date"/>
          <p:cNvSpPr txBox="1"/>
          <p:nvPr>
            <p:custDataLst>
              <p:tags r:id="rId82"/>
            </p:custDataLst>
          </p:nvPr>
        </p:nvSpPr>
        <p:spPr>
          <a:xfrm>
            <a:off x="4958697" y="5441416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M_a3f90804e51e4c47826f02c014f6235b_Shape"/>
          <p:cNvSpPr/>
          <p:nvPr>
            <p:custDataLst>
              <p:tags r:id="rId83"/>
            </p:custDataLst>
          </p:nvPr>
        </p:nvSpPr>
        <p:spPr>
          <a:xfrm>
            <a:off x="4786390" y="5037078"/>
            <a:ext cx="228600" cy="254000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Project Timeline</a:t>
            </a:r>
            <a:endParaRPr lang="en-US" kern="0" dirty="0"/>
          </a:p>
        </p:txBody>
      </p:sp>
      <p:sp>
        <p:nvSpPr>
          <p:cNvPr id="2" name="Right Arrow 1"/>
          <p:cNvSpPr/>
          <p:nvPr/>
        </p:nvSpPr>
        <p:spPr>
          <a:xfrm>
            <a:off x="1215332" y="3463066"/>
            <a:ext cx="2105673" cy="382903"/>
          </a:xfrm>
          <a:prstGeom prst="rightArrow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1</a:t>
            </a:r>
            <a:r>
              <a:rPr lang="en-US" sz="1000" baseline="30000" dirty="0" smtClean="0">
                <a:solidFill>
                  <a:srgbClr val="000000"/>
                </a:solidFill>
              </a:rPr>
              <a:t>st</a:t>
            </a:r>
            <a:r>
              <a:rPr lang="en-US" sz="1000" dirty="0" smtClean="0">
                <a:solidFill>
                  <a:srgbClr val="000000"/>
                </a:solidFill>
              </a:rPr>
              <a:t> Presentation to NXP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285092" y="3429000"/>
            <a:ext cx="19147" cy="155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TLSHAPE_M_a3f90804e51e4c47826f02c014f6235b_Shape"/>
          <p:cNvSpPr/>
          <p:nvPr>
            <p:custDataLst>
              <p:tags r:id="rId84"/>
            </p:custDataLst>
          </p:nvPr>
        </p:nvSpPr>
        <p:spPr>
          <a:xfrm>
            <a:off x="3203848" y="5013176"/>
            <a:ext cx="228600" cy="254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M_a3f90804e51e4c47826f02c014f6235b_Date"/>
          <p:cNvSpPr txBox="1"/>
          <p:nvPr>
            <p:custDataLst>
              <p:tags r:id="rId85"/>
            </p:custDataLst>
          </p:nvPr>
        </p:nvSpPr>
        <p:spPr>
          <a:xfrm>
            <a:off x="2863154" y="4215582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06.01.17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59335" y="4734380"/>
            <a:ext cx="417730" cy="3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>
                <a:solidFill>
                  <a:srgbClr val="000000"/>
                </a:solidFill>
              </a:rPr>
              <a:t>Holidays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3303564" y="3478145"/>
            <a:ext cx="1510534" cy="382903"/>
          </a:xfrm>
          <a:prstGeom prst="rightArrow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Status </a:t>
            </a:r>
            <a:r>
              <a:rPr lang="en-US" sz="1000" dirty="0" err="1" smtClean="0">
                <a:solidFill>
                  <a:srgbClr val="000000"/>
                </a:solidFill>
              </a:rPr>
              <a:t>meeting:NXP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7" name="OTLSHAPE_M_a3f90804e51e4c47826f02c014f6235b_Shape"/>
          <p:cNvSpPr/>
          <p:nvPr>
            <p:custDataLst>
              <p:tags r:id="rId86"/>
            </p:custDataLst>
          </p:nvPr>
        </p:nvSpPr>
        <p:spPr>
          <a:xfrm>
            <a:off x="4055368" y="4981827"/>
            <a:ext cx="228600" cy="254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M_a3f90804e51e4c47826f02c014f6235b_Date"/>
          <p:cNvSpPr txBox="1"/>
          <p:nvPr>
            <p:custDataLst>
              <p:tags r:id="rId87"/>
            </p:custDataLst>
          </p:nvPr>
        </p:nvSpPr>
        <p:spPr>
          <a:xfrm>
            <a:off x="3885884" y="5218191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4177578" y="4502652"/>
            <a:ext cx="7274" cy="438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1704" y="403700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Meeting </a:t>
            </a:r>
          </a:p>
          <a:p>
            <a:r>
              <a:rPr lang="en-US" sz="1000" dirty="0" smtClean="0"/>
              <a:t>with </a:t>
            </a:r>
            <a:r>
              <a:rPr lang="en-US" sz="1000" dirty="0" err="1" smtClean="0"/>
              <a:t>Arash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7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B0F5E09B-95E4-4FF9-9BA1-9DD124534504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7102A92-A0D1-4CC7-B6CC-83E3B3B59004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dirty="0"/>
              <a:t>Status at the end of </a:t>
            </a:r>
            <a:r>
              <a:rPr lang="en-GB" dirty="0" smtClean="0"/>
              <a:t>second phase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84498" y="1844824"/>
            <a:ext cx="4923606" cy="178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000000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498" y="1628800"/>
            <a:ext cx="4242517" cy="570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CAFCR framework for system architecting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existing Hardware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hardware components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communication networks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architecture proposals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safety concept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 marL="34290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</a:pPr>
            <a:endParaRPr lang="en-US" sz="1600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SzPts val="1400"/>
            </a:pPr>
            <a:endParaRPr lang="en-US" sz="1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solidFill>
                <a:srgbClr val="1F4E79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74" r="5502"/>
          <a:stretch/>
        </p:blipFill>
        <p:spPr>
          <a:xfrm>
            <a:off x="7380312" y="1389804"/>
            <a:ext cx="1296144" cy="44862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91908"/>
              </p:ext>
            </p:extLst>
          </p:nvPr>
        </p:nvGraphicFramePr>
        <p:xfrm>
          <a:off x="4644008" y="1599408"/>
          <a:ext cx="2232249" cy="398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49133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Progress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6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7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42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91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Delayed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650769" y="1855407"/>
            <a:ext cx="2232249" cy="32006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6336" y="2924944"/>
            <a:ext cx="579289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for Phase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>
                <a:solidFill>
                  <a:srgbClr val="FFFFFF"/>
                </a:solidFill>
              </a:rPr>
              <a:t>PAGE </a:t>
            </a:r>
            <a:fld id="{FEF9334E-2ABC-40CD-86CF-248FB1F53D86}" type="slidenum">
              <a:rPr lang="nl-NL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E95B13A-73D8-4947-BEE3-7EEF461AB9A9}" type="datetime1">
              <a:rPr lang="nl-NL" altLang="en-US" smtClean="0">
                <a:solidFill>
                  <a:srgbClr val="FFFFFF"/>
                </a:solidFill>
              </a:rPr>
              <a:t>31-1-2017</a:t>
            </a:fld>
            <a:endParaRPr lang="nl-NL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55" y="1700808"/>
            <a:ext cx="784835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term </a:t>
            </a:r>
            <a:r>
              <a:rPr lang="en-US" sz="2000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goals </a:t>
            </a:r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next 2 weeks)</a:t>
            </a:r>
          </a:p>
          <a:p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of </a:t>
            </a:r>
            <a:r>
              <a:rPr lang="en-US" b="1" kern="0" dirty="0" err="1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MobilEye</a:t>
            </a: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on current lateral control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vehicle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in </a:t>
            </a:r>
            <a:r>
              <a:rPr lang="en-US" b="1" kern="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/Simulink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on </a:t>
            </a: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 time prototyping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term goals</a:t>
            </a:r>
          </a:p>
          <a:p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lateral control strategy for ALC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implement ALC software in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and validation with basic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System Design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and </a:t>
            </a: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 low level control algorithm on BlueBox</a:t>
            </a:r>
            <a:endParaRPr lang="nl-NL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for switching between MobilEye </a:t>
            </a:r>
          </a:p>
          <a:p>
            <a:r>
              <a:rPr lang="nl-NL" b="1" kern="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and HDR Mono camera</a:t>
            </a:r>
            <a:endParaRPr lang="en-US" b="1" kern="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2" name="OTLSHAPE_M_a3f90804e51e4c47826f02c014f6235b_Connector1"/>
          <p:cNvCxnSpPr/>
          <p:nvPr>
            <p:custDataLst>
              <p:tags r:id="rId2"/>
            </p:custDataLst>
          </p:nvPr>
        </p:nvCxnSpPr>
        <p:spPr>
          <a:xfrm>
            <a:off x="1234854" y="5296875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4" name="OTLSHAPE_T_5433b813eac84272b68a7acf5ec5b015_LeftVerticalConnector1"/>
          <p:cNvCxnSpPr/>
          <p:nvPr>
            <p:custDataLst>
              <p:tags r:id="rId3"/>
            </p:custDataLst>
          </p:nvPr>
        </p:nvCxnSpPr>
        <p:spPr>
          <a:xfrm>
            <a:off x="1187624" y="2153759"/>
            <a:ext cx="0" cy="2698616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OTLSHAPE_TB_00000000000000000000000000000000_LeftEndCaps"/>
          <p:cNvSpPr txBox="1"/>
          <p:nvPr>
            <p:custDataLst>
              <p:tags r:id="rId4"/>
            </p:custDataLst>
          </p:nvPr>
        </p:nvSpPr>
        <p:spPr>
          <a:xfrm>
            <a:off x="254000" y="4934353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6" name="OTLSHAPE_TB_00000000000000000000000000000000_RightEndCaps"/>
          <p:cNvSpPr txBox="1"/>
          <p:nvPr>
            <p:custDataLst>
              <p:tags r:id="rId5"/>
            </p:custDataLst>
          </p:nvPr>
        </p:nvSpPr>
        <p:spPr>
          <a:xfrm>
            <a:off x="8530002" y="4935152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400" b="1" spc="-2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97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741511" y="4852375"/>
            <a:ext cx="6540738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OTLSHAPE_TB_00000000000000000000000000000000_ElapsedTim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OTLSHAPE_TB_00000000000000000000000000000000_TodayMarkerShape" hidden="1"/>
          <p:cNvSpPr/>
          <p:nvPr>
            <p:custDataLst>
              <p:tags r:id="rId8"/>
            </p:custDataLst>
          </p:nvPr>
        </p:nvSpPr>
        <p:spPr>
          <a:xfrm>
            <a:off x="1740040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OTLSHAPE_TB_00000000000000000000000000000000_TodayMarkerText" hidden="1"/>
          <p:cNvSpPr txBox="1"/>
          <p:nvPr>
            <p:custDataLst>
              <p:tags r:id="rId9"/>
            </p:custDataLst>
          </p:nvPr>
        </p:nvSpPr>
        <p:spPr>
          <a:xfrm>
            <a:off x="1794469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01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70111" y="4949847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2" name="OTLSHAPE_TB_00000000000000000000000000000000_Separator1"/>
          <p:cNvCxnSpPr/>
          <p:nvPr>
            <p:custDataLst>
              <p:tags r:id="rId11"/>
            </p:custDataLst>
          </p:nvPr>
        </p:nvCxnSpPr>
        <p:spPr>
          <a:xfrm>
            <a:off x="1234854" y="489659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OTLSHAPE_TB_00000000000000000000000000000000_TimescaleInterval2"/>
          <p:cNvSpPr txBox="1"/>
          <p:nvPr>
            <p:custDataLst>
              <p:tags r:id="rId12"/>
            </p:custDataLst>
          </p:nvPr>
        </p:nvSpPr>
        <p:spPr>
          <a:xfrm>
            <a:off x="2511861" y="494521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04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6804248" y="490319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5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5289795" y="4954480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March</a:t>
            </a:r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141" name="OTLSHAPE_T_44f65637594344bea580dfb5e14eae93_LeftVerticalConnector1" hidden="1"/>
          <p:cNvCxnSpPr/>
          <p:nvPr>
            <p:custDataLst>
              <p:tags r:id="rId15"/>
            </p:custDataLst>
          </p:nvPr>
        </p:nvCxnSpPr>
        <p:spPr>
          <a:xfrm>
            <a:off x="3204317" y="2749684"/>
            <a:ext cx="0" cy="170801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OTLSHAPE_T_44f65637594344bea580dfb5e14eae93_RightVerticalConnector1" hidden="1"/>
          <p:cNvCxnSpPr/>
          <p:nvPr>
            <p:custDataLst>
              <p:tags r:id="rId16"/>
            </p:custDataLst>
          </p:nvPr>
        </p:nvCxnSpPr>
        <p:spPr>
          <a:xfrm>
            <a:off x="4889302" y="2749684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3" name="OTLSHAPE_T_44f65637594344bea580dfb5e14eae93_RightVerticalConnector2" hidden="1"/>
          <p:cNvCxnSpPr/>
          <p:nvPr>
            <p:custDataLst>
              <p:tags r:id="rId17"/>
            </p:custDataLst>
          </p:nvPr>
        </p:nvCxnSpPr>
        <p:spPr>
          <a:xfrm>
            <a:off x="4889302" y="3181484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4" name="OTLSHAPE_T_44f65637594344bea580dfb5e14eae93_RightVerticalConnector4" hidden="1"/>
          <p:cNvCxnSpPr/>
          <p:nvPr>
            <p:custDataLst>
              <p:tags r:id="rId18"/>
            </p:custDataLst>
          </p:nvPr>
        </p:nvCxnSpPr>
        <p:spPr>
          <a:xfrm>
            <a:off x="4889302" y="4249839"/>
            <a:ext cx="0" cy="20786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OTLSHAPE_M_a3f90804e51e4c47826f02c014f6235b_Title"/>
          <p:cNvSpPr txBox="1"/>
          <p:nvPr>
            <p:custDataLst>
              <p:tags r:id="rId19"/>
            </p:custDataLst>
          </p:nvPr>
        </p:nvSpPr>
        <p:spPr>
          <a:xfrm>
            <a:off x="904654" y="5910066"/>
            <a:ext cx="660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Start Phase 3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3164" name="OTLSHAPE_M_a3f90804e51e4c47826f02c014f6235b_Date"/>
          <p:cNvSpPr txBox="1"/>
          <p:nvPr>
            <p:custDataLst>
              <p:tags r:id="rId20"/>
            </p:custDataLst>
          </p:nvPr>
        </p:nvSpPr>
        <p:spPr>
          <a:xfrm>
            <a:off x="558659" y="5560074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30.01.17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65" name="OTLSHAPE_M_a3f90804e51e4c47826f02c014f6235b_Shape"/>
          <p:cNvSpPr/>
          <p:nvPr>
            <p:custDataLst>
              <p:tags r:id="rId21"/>
            </p:custDataLst>
          </p:nvPr>
        </p:nvSpPr>
        <p:spPr>
          <a:xfrm>
            <a:off x="1120554" y="5169875"/>
            <a:ext cx="228600" cy="254000"/>
          </a:xfrm>
          <a:prstGeom prst="diamond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OTLSHAPE_T_5433b813eac84272b68a7acf5ec5b015_Shape"/>
          <p:cNvSpPr/>
          <p:nvPr>
            <p:custDataLst>
              <p:tags r:id="rId22"/>
            </p:custDataLst>
          </p:nvPr>
        </p:nvSpPr>
        <p:spPr>
          <a:xfrm>
            <a:off x="1212972" y="2052159"/>
            <a:ext cx="5603426" cy="203200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OTLSHAPE_T_5433b813eac84272b68a7acf5ec5b015_ShapePercentage" hidden="1"/>
          <p:cNvSpPr/>
          <p:nvPr>
            <p:custDataLst>
              <p:tags r:id="rId23"/>
            </p:custDataLst>
          </p:nvPr>
        </p:nvSpPr>
        <p:spPr>
          <a:xfrm>
            <a:off x="1212972" y="16574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OTLSHAPE_T_5433b813eac84272b68a7acf5ec5b015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5433b813eac84272b68a7acf5ec5b015_StartDate" hidden="1"/>
          <p:cNvSpPr txBox="1"/>
          <p:nvPr>
            <p:custDataLst>
              <p:tags r:id="rId25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5433b813eac84272b68a7acf5ec5b015_EndDate" hidden="1"/>
          <p:cNvSpPr txBox="1"/>
          <p:nvPr>
            <p:custDataLst>
              <p:tags r:id="rId26"/>
            </p:custDataLst>
          </p:nvPr>
        </p:nvSpPr>
        <p:spPr>
          <a:xfrm>
            <a:off x="0" y="1657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5433b813eac84272b68a7acf5ec5b015_Title"/>
          <p:cNvSpPr txBox="1"/>
          <p:nvPr>
            <p:custDataLst>
              <p:tags r:id="rId27"/>
            </p:custDataLst>
          </p:nvPr>
        </p:nvSpPr>
        <p:spPr>
          <a:xfrm>
            <a:off x="2796059" y="1404865"/>
            <a:ext cx="199085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b="1" spc="-6" dirty="0" smtClean="0">
                <a:solidFill>
                  <a:schemeClr val="bg2"/>
                </a:solidFill>
                <a:latin typeface="Calibri" panose="020F0502020204030204" pitchFamily="34" charset="0"/>
              </a:rPr>
              <a:t>Phase 3: </a:t>
            </a:r>
          </a:p>
          <a:p>
            <a:r>
              <a:rPr lang="en-US" sz="1600" b="1" spc="-6" dirty="0" smtClean="0">
                <a:solidFill>
                  <a:schemeClr val="bg2"/>
                </a:solidFill>
                <a:latin typeface="Calibri" panose="020F0502020204030204" pitchFamily="34" charset="0"/>
              </a:rPr>
              <a:t>Implementation</a:t>
            </a:r>
            <a:endParaRPr lang="en-US" sz="1600" b="1" spc="-6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176" name="OTLSHAPE_T_5433b813eac84272b68a7acf5ec5b015_Duration"/>
          <p:cNvSpPr txBox="1"/>
          <p:nvPr>
            <p:custDataLst>
              <p:tags r:id="rId28"/>
            </p:custDataLst>
          </p:nvPr>
        </p:nvSpPr>
        <p:spPr>
          <a:xfrm>
            <a:off x="3791487" y="207624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 smtClean="0">
                <a:solidFill>
                  <a:schemeClr val="lt1"/>
                </a:solidFill>
                <a:latin typeface="Calibri" panose="020F0502020204030204" pitchFamily="34" charset="0"/>
              </a:rPr>
              <a:t>26 days</a:t>
            </a:r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272053ad58a0417baee9bd3133206d09_ShapePercentage" hidden="1"/>
          <p:cNvSpPr/>
          <p:nvPr>
            <p:custDataLst>
              <p:tags r:id="rId29"/>
            </p:custDataLst>
          </p:nvPr>
        </p:nvSpPr>
        <p:spPr>
          <a:xfrm>
            <a:off x="2854191" y="19876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9" name="OTLSHAPE_T_272053ad58a0417baee9bd3133206d09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272053ad58a0417baee9bd3133206d09_StartDate" hidden="1"/>
          <p:cNvSpPr txBox="1"/>
          <p:nvPr>
            <p:custDataLst>
              <p:tags r:id="rId31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272053ad58a0417baee9bd3133206d09_EndDate" hidden="1"/>
          <p:cNvSpPr txBox="1"/>
          <p:nvPr>
            <p:custDataLst>
              <p:tags r:id="rId32"/>
            </p:custDataLst>
          </p:nvPr>
        </p:nvSpPr>
        <p:spPr>
          <a:xfrm>
            <a:off x="0" y="19876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8946987c5b794444934420cf76f92f8b_ShapePercentage" hidden="1"/>
          <p:cNvSpPr/>
          <p:nvPr>
            <p:custDataLst>
              <p:tags r:id="rId33"/>
            </p:custDataLst>
          </p:nvPr>
        </p:nvSpPr>
        <p:spPr>
          <a:xfrm>
            <a:off x="3204317" y="23178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7" name="OTLSHAPE_T_8946987c5b794444934420cf76f92f8b_TextPercentage" hidden="1"/>
          <p:cNvSpPr txBox="1"/>
          <p:nvPr>
            <p:custDataLst>
              <p:tags r:id="rId34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8946987c5b794444934420cf76f92f8b_StartDate" hidden="1"/>
          <p:cNvSpPr txBox="1"/>
          <p:nvPr>
            <p:custDataLst>
              <p:tags r:id="rId35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8946987c5b794444934420cf76f92f8b_EndDate" hidden="1"/>
          <p:cNvSpPr txBox="1"/>
          <p:nvPr>
            <p:custDataLst>
              <p:tags r:id="rId36"/>
            </p:custDataLst>
          </p:nvPr>
        </p:nvSpPr>
        <p:spPr>
          <a:xfrm>
            <a:off x="0" y="231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44f65637594344bea580dfb5e14eae93_ShapePercentage" hidden="1"/>
          <p:cNvSpPr/>
          <p:nvPr>
            <p:custDataLst>
              <p:tags r:id="rId37"/>
            </p:custDataLst>
          </p:nvPr>
        </p:nvSpPr>
        <p:spPr>
          <a:xfrm>
            <a:off x="3204317" y="26480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5" name="OTLSHAPE_T_44f65637594344bea580dfb5e14eae93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44f65637594344bea580dfb5e14eae93_StartDate" hidden="1"/>
          <p:cNvSpPr txBox="1"/>
          <p:nvPr>
            <p:custDataLst>
              <p:tags r:id="rId39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44f65637594344bea580dfb5e14eae93_EndDate" hidden="1"/>
          <p:cNvSpPr txBox="1"/>
          <p:nvPr>
            <p:custDataLst>
              <p:tags r:id="rId40"/>
            </p:custDataLst>
          </p:nvPr>
        </p:nvSpPr>
        <p:spPr>
          <a:xfrm>
            <a:off x="0" y="26480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4004f42984004507b849b8c4ed2ad844_ShapePercentage" hidden="1"/>
          <p:cNvSpPr/>
          <p:nvPr>
            <p:custDataLst>
              <p:tags r:id="rId41"/>
            </p:custDataLst>
          </p:nvPr>
        </p:nvSpPr>
        <p:spPr>
          <a:xfrm>
            <a:off x="4845537" y="297828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3" name="OTLSHAPE_T_4004f42984004507b849b8c4ed2ad844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4004f42984004507b849b8c4ed2ad844_StartDate" hidden="1"/>
          <p:cNvSpPr txBox="1"/>
          <p:nvPr>
            <p:custDataLst>
              <p:tags r:id="rId43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4004f42984004507b849b8c4ed2ad844_EndDate" hidden="1"/>
          <p:cNvSpPr txBox="1"/>
          <p:nvPr>
            <p:custDataLst>
              <p:tags r:id="rId44"/>
            </p:custDataLst>
          </p:nvPr>
        </p:nvSpPr>
        <p:spPr>
          <a:xfrm>
            <a:off x="0" y="2978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8dea7e79ec43451c9548d301febb13c4_ShapePercentage" hidden="1"/>
          <p:cNvSpPr/>
          <p:nvPr>
            <p:custDataLst>
              <p:tags r:id="rId45"/>
            </p:custDataLst>
          </p:nvPr>
        </p:nvSpPr>
        <p:spPr>
          <a:xfrm>
            <a:off x="7208893" y="3308484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1" name="OTLSHAPE_T_8dea7e79ec43451c9548d301febb13c4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8dea7e79ec43451c9548d301febb13c4_StartDate" hidden="1"/>
          <p:cNvSpPr txBox="1"/>
          <p:nvPr>
            <p:custDataLst>
              <p:tags r:id="rId47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8dea7e79ec43451c9548d301febb13c4_EndDate" hidden="1"/>
          <p:cNvSpPr txBox="1"/>
          <p:nvPr>
            <p:custDataLst>
              <p:tags r:id="rId48"/>
            </p:custDataLst>
          </p:nvPr>
        </p:nvSpPr>
        <p:spPr>
          <a:xfrm>
            <a:off x="0" y="3308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_5433b813eac84272b68a7acf5ec5b015_LeftVerticalConnector1"/>
          <p:cNvCxnSpPr/>
          <p:nvPr>
            <p:custDataLst>
              <p:tags r:id="rId49"/>
            </p:custDataLst>
          </p:nvPr>
        </p:nvCxnSpPr>
        <p:spPr>
          <a:xfrm>
            <a:off x="6800462" y="2157875"/>
            <a:ext cx="0" cy="2698616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OTLSHAPE_M_a3f90804e51e4c47826f02c014f6235b_Connector1"/>
          <p:cNvCxnSpPr/>
          <p:nvPr>
            <p:custDataLst>
              <p:tags r:id="rId50"/>
            </p:custDataLst>
          </p:nvPr>
        </p:nvCxnSpPr>
        <p:spPr>
          <a:xfrm>
            <a:off x="6783046" y="5292753"/>
            <a:ext cx="0" cy="413262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a3f90804e51e4c47826f02c014f6235b_Date"/>
          <p:cNvSpPr txBox="1"/>
          <p:nvPr>
            <p:custDataLst>
              <p:tags r:id="rId51"/>
            </p:custDataLst>
          </p:nvPr>
        </p:nvSpPr>
        <p:spPr>
          <a:xfrm>
            <a:off x="6161987" y="5557508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28.03.17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M_a3f90804e51e4c47826f02c014f6235b_Shape"/>
          <p:cNvSpPr/>
          <p:nvPr>
            <p:custDataLst>
              <p:tags r:id="rId52"/>
            </p:custDataLst>
          </p:nvPr>
        </p:nvSpPr>
        <p:spPr>
          <a:xfrm>
            <a:off x="6668746" y="5165753"/>
            <a:ext cx="228600" cy="254000"/>
          </a:xfrm>
          <a:prstGeom prst="diamond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M_a3f90804e51e4c47826f02c014f6235b_Date"/>
          <p:cNvSpPr txBox="1"/>
          <p:nvPr>
            <p:custDataLst>
              <p:tags r:id="rId53"/>
            </p:custDataLst>
          </p:nvPr>
        </p:nvSpPr>
        <p:spPr>
          <a:xfrm>
            <a:off x="2394543" y="3974471"/>
            <a:ext cx="803032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Predicted Arrival of </a:t>
            </a:r>
            <a:r>
              <a:rPr lang="en-US" sz="1000" b="1" spc="-6" dirty="0" err="1" smtClean="0">
                <a:solidFill>
                  <a:srgbClr val="323232"/>
                </a:solidFill>
                <a:latin typeface="Calibri" panose="020F0502020204030204" pitchFamily="34" charset="0"/>
              </a:rPr>
              <a:t>Speedgoat</a:t>
            </a:r>
            <a:endParaRPr lang="en-US" sz="1000" b="1" spc="-6" dirty="0" smtClean="0">
              <a:solidFill>
                <a:srgbClr val="323232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15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Feb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M_ffa713a2c3124b4d87e39720949e6d77_Shape"/>
          <p:cNvSpPr/>
          <p:nvPr>
            <p:custDataLst>
              <p:tags r:id="rId54"/>
            </p:custDataLst>
          </p:nvPr>
        </p:nvSpPr>
        <p:spPr>
          <a:xfrm flipV="1">
            <a:off x="2699975" y="4657762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M_ffa713a2c3124b4d87e39720949e6d77_Shape"/>
          <p:cNvSpPr/>
          <p:nvPr>
            <p:custDataLst>
              <p:tags r:id="rId55"/>
            </p:custDataLst>
          </p:nvPr>
        </p:nvSpPr>
        <p:spPr>
          <a:xfrm flipV="1">
            <a:off x="6634396" y="4681473"/>
            <a:ext cx="228600" cy="178801"/>
          </a:xfrm>
          <a:prstGeom prst="triangle">
            <a:avLst/>
          </a:prstGeom>
          <a:solidFill>
            <a:srgbClr val="325A9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M_a3f90804e51e4c47826f02c014f6235b_Date"/>
          <p:cNvSpPr txBox="1"/>
          <p:nvPr>
            <p:custDataLst>
              <p:tags r:id="rId56"/>
            </p:custDataLst>
          </p:nvPr>
        </p:nvSpPr>
        <p:spPr>
          <a:xfrm>
            <a:off x="6088551" y="4248360"/>
            <a:ext cx="843861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Documentation Delivery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March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M_a3f90804e51e4c47826f02c014f6235b_Title"/>
          <p:cNvSpPr txBox="1"/>
          <p:nvPr>
            <p:custDataLst>
              <p:tags r:id="rId57"/>
            </p:custDataLst>
          </p:nvPr>
        </p:nvSpPr>
        <p:spPr>
          <a:xfrm>
            <a:off x="6510482" y="5766826"/>
            <a:ext cx="77176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NL" sz="1000" b="1" i="1" u="sng" spc="-4" dirty="0" smtClean="0">
                <a:solidFill>
                  <a:srgbClr val="9F2936"/>
                </a:solidFill>
                <a:latin typeface="Calibri" panose="020F0502020204030204" pitchFamily="34" charset="0"/>
              </a:rPr>
              <a:t>Project End</a:t>
            </a:r>
            <a:endParaRPr lang="en-US" sz="1000" b="1" i="1" u="sng" spc="-4" dirty="0">
              <a:solidFill>
                <a:srgbClr val="9F2936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11188" y="215900"/>
            <a:ext cx="8024812" cy="922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Planning for Phase 3</a:t>
            </a:r>
            <a:endParaRPr lang="en-US" kern="0" dirty="0"/>
          </a:p>
        </p:txBody>
      </p:sp>
      <p:sp>
        <p:nvSpPr>
          <p:cNvPr id="67" name="OTLSHAPE_T_4004f42984004507b849b8c4ed2ad844_Shape"/>
          <p:cNvSpPr/>
          <p:nvPr>
            <p:custDataLst>
              <p:tags r:id="rId58"/>
            </p:custDataLst>
          </p:nvPr>
        </p:nvSpPr>
        <p:spPr>
          <a:xfrm>
            <a:off x="1177028" y="2060162"/>
            <a:ext cx="5639370" cy="192132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tx2"/>
                </a:solidFill>
              </a:rPr>
              <a:t>43 days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8" name="OTLSHAPE_TB_00000000000000000000000000000000_Separator1"/>
          <p:cNvCxnSpPr/>
          <p:nvPr>
            <p:custDataLst>
              <p:tags r:id="rId59"/>
            </p:custDataLst>
          </p:nvPr>
        </p:nvCxnSpPr>
        <p:spPr>
          <a:xfrm>
            <a:off x="4139952" y="4903192"/>
            <a:ext cx="0" cy="254000"/>
          </a:xfrm>
          <a:prstGeom prst="line">
            <a:avLst/>
          </a:prstGeom>
          <a:ln w="2857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2814274" y="3212976"/>
            <a:ext cx="3968772" cy="44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000000"/>
                </a:solidFill>
              </a:rPr>
              <a:t>Testing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>
            <a:endCxn id="95" idx="3"/>
          </p:cNvCxnSpPr>
          <p:nvPr/>
        </p:nvCxnSpPr>
        <p:spPr>
          <a:xfrm>
            <a:off x="2793320" y="2252294"/>
            <a:ext cx="20955" cy="2405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2212066" y="2416822"/>
            <a:ext cx="2071901" cy="353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000000"/>
                </a:solidFill>
              </a:rPr>
              <a:t>Vehicle Model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1224910" y="2589522"/>
            <a:ext cx="970826" cy="44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000000"/>
                </a:solidFill>
              </a:rPr>
              <a:t>Literature Review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1232024" y="3501008"/>
            <a:ext cx="980044" cy="278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>
                <a:solidFill>
                  <a:srgbClr val="000000"/>
                </a:solidFill>
              </a:rPr>
              <a:t>Comunication Setup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3628" y="4021849"/>
            <a:ext cx="131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Simulation phase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34270" y="4021849"/>
            <a:ext cx="139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Finalization </a:t>
            </a:r>
            <a:r>
              <a:rPr lang="nl-NL" dirty="0" smtClean="0">
                <a:solidFill>
                  <a:schemeClr val="bg2"/>
                </a:solidFill>
              </a:rPr>
              <a:t>phase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2212066" y="2846046"/>
            <a:ext cx="2071901" cy="34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000000"/>
                </a:solidFill>
              </a:rPr>
              <a:t>Controller Design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76" idx="3"/>
            <a:endCxn id="83" idx="1"/>
          </p:cNvCxnSpPr>
          <p:nvPr/>
        </p:nvCxnSpPr>
        <p:spPr>
          <a:xfrm>
            <a:off x="2195736" y="2810508"/>
            <a:ext cx="16330" cy="20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3" idx="1"/>
            <a:endCxn id="78" idx="3"/>
          </p:cNvCxnSpPr>
          <p:nvPr/>
        </p:nvCxnSpPr>
        <p:spPr>
          <a:xfrm>
            <a:off x="2212066" y="2593343"/>
            <a:ext cx="2" cy="104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TLSHAPE_M_a3f90804e51e4c47826f02c014f6235b_Date"/>
          <p:cNvSpPr txBox="1"/>
          <p:nvPr>
            <p:custDataLst>
              <p:tags r:id="rId60"/>
            </p:custDataLst>
          </p:nvPr>
        </p:nvSpPr>
        <p:spPr>
          <a:xfrm>
            <a:off x="6212465" y="3683201"/>
            <a:ext cx="843861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Demonstration &amp; Presentation</a:t>
            </a:r>
          </a:p>
          <a:p>
            <a:pPr algn="ctr"/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28</a:t>
            </a:r>
            <a:r>
              <a:rPr lang="en-US" sz="1000" spc="-6" baseline="30000" dirty="0" smtClean="0">
                <a:solidFill>
                  <a:srgbClr val="323232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 smtClean="0">
                <a:solidFill>
                  <a:srgbClr val="323232"/>
                </a:solidFill>
                <a:latin typeface="Calibri" panose="020F0502020204030204" pitchFamily="34" charset="0"/>
              </a:rPr>
              <a:t> March</a:t>
            </a:r>
            <a:endParaRPr lang="en-US" sz="1000" spc="-6" dirty="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4300297" y="2600497"/>
            <a:ext cx="2071901" cy="34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000000"/>
                </a:solidFill>
              </a:rPr>
              <a:t>Improvement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>
            <a:stCxn id="75" idx="3"/>
          </p:cNvCxnSpPr>
          <p:nvPr/>
        </p:nvCxnSpPr>
        <p:spPr>
          <a:xfrm>
            <a:off x="6372198" y="2774567"/>
            <a:ext cx="2" cy="58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83967" y="2252294"/>
            <a:ext cx="0" cy="25842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05250" y="3995758"/>
            <a:ext cx="131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Prototype phase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4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ue transparant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6300</TotalTime>
  <Words>528</Words>
  <Application>Microsoft Office PowerPoint</Application>
  <PresentationFormat>On-screen Show (4:3)</PresentationFormat>
  <Paragraphs>230</Paragraphs>
  <Slides>14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Times New Roman</vt:lpstr>
      <vt:lpstr>Wingdings</vt:lpstr>
      <vt:lpstr>Blue transparant</vt:lpstr>
      <vt:lpstr>Blue photo</vt:lpstr>
      <vt:lpstr>Blue bullets</vt:lpstr>
      <vt:lpstr>1_Blue transparant</vt:lpstr>
      <vt:lpstr>Active Lane Centering    Status Update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Planning for Phase 3</vt:lpstr>
      <vt:lpstr>PowerPoint Presentation</vt:lpstr>
      <vt:lpstr>Limitation of Scope</vt:lpstr>
      <vt:lpstr>Risks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VLC</dc:title>
  <dc:creator>gijs</dc:creator>
  <dc:description>Design by Volle Kracht_x000d_
Template by Orange Pepper BV_x000d_
Copyright 2008</dc:description>
  <cp:lastModifiedBy>Occello, D.</cp:lastModifiedBy>
  <cp:revision>569</cp:revision>
  <cp:lastPrinted>2016-12-01T14:48:43Z</cp:lastPrinted>
  <dcterms:created xsi:type="dcterms:W3CDTF">2008-04-07T08:53:01Z</dcterms:created>
  <dcterms:modified xsi:type="dcterms:W3CDTF">2017-01-31T08:38:15Z</dcterms:modified>
</cp:coreProperties>
</file>