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6"/>
  </p:notesMasterIdLst>
  <p:sldIdLst>
    <p:sldId id="256" r:id="rId3"/>
    <p:sldId id="260" r:id="rId4"/>
    <p:sldId id="331" r:id="rId5"/>
    <p:sldId id="321" r:id="rId6"/>
    <p:sldId id="319" r:id="rId7"/>
    <p:sldId id="320" r:id="rId8"/>
    <p:sldId id="329" r:id="rId9"/>
    <p:sldId id="330" r:id="rId10"/>
    <p:sldId id="257" r:id="rId11"/>
    <p:sldId id="258" r:id="rId12"/>
    <p:sldId id="259" r:id="rId13"/>
    <p:sldId id="262" r:id="rId14"/>
    <p:sldId id="332" r:id="rId15"/>
    <p:sldId id="261" r:id="rId16"/>
    <p:sldId id="263" r:id="rId17"/>
    <p:sldId id="264" r:id="rId18"/>
    <p:sldId id="266" r:id="rId19"/>
    <p:sldId id="265" r:id="rId20"/>
    <p:sldId id="335" r:id="rId21"/>
    <p:sldId id="333" r:id="rId22"/>
    <p:sldId id="334" r:id="rId23"/>
    <p:sldId id="337" r:id="rId24"/>
    <p:sldId id="33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3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0D7E-CE7F-4853-8F15-E7B4B8B99DC3}" type="datetimeFigureOut">
              <a:rPr lang="en-AU" smtClean="0"/>
              <a:t>15/6/2025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70891-9020-4DE3-9932-4870B182E7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10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MIT University 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0600" y="5168900"/>
            <a:ext cx="1711325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www.rmit.ed.au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6375400"/>
            <a:ext cx="1177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7041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47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61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5010" y="1941195"/>
            <a:ext cx="3338990" cy="3314434"/>
          </a:xfrm>
          <a:prstGeom prst="rect">
            <a:avLst/>
          </a:prstGeom>
        </p:spPr>
      </p:pic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97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0661" y="1459190"/>
            <a:ext cx="4293340" cy="4029198"/>
          </a:xfrm>
          <a:prstGeom prst="rect">
            <a:avLst/>
          </a:prstGeom>
        </p:spPr>
      </p:pic>
      <p:sp>
        <p:nvSpPr>
          <p:cNvPr id="11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0F5601-1B67-4859-87D0-BB35879AAD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910F11C-836F-4DA5-BD9A-51B5691A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53742" cy="128903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4219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1224" y="539430"/>
            <a:ext cx="5691515" cy="3054312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50D2F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1224" y="3593742"/>
            <a:ext cx="5691515" cy="13009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5276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>
              <a:gd name="connsiteX0" fmla="*/ 0 w 9144000"/>
              <a:gd name="connsiteY0" fmla="*/ 0 h 6169269"/>
              <a:gd name="connsiteX1" fmla="*/ 9144000 w 9144000"/>
              <a:gd name="connsiteY1" fmla="*/ 1025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169269"/>
              <a:gd name="connsiteX1" fmla="*/ 9144000 w 9144000"/>
              <a:gd name="connsiteY1" fmla="*/ 9769 h 6169269"/>
              <a:gd name="connsiteX2" fmla="*/ 9144000 w 9144000"/>
              <a:gd name="connsiteY2" fmla="*/ 1953586 h 6169269"/>
              <a:gd name="connsiteX3" fmla="*/ 8712888 w 9144000"/>
              <a:gd name="connsiteY3" fmla="*/ 1953586 h 6169269"/>
              <a:gd name="connsiteX4" fmla="*/ 8712888 w 9144000"/>
              <a:gd name="connsiteY4" fmla="*/ 2312848 h 6169269"/>
              <a:gd name="connsiteX5" fmla="*/ 8000168 w 9144000"/>
              <a:gd name="connsiteY5" fmla="*/ 2312848 h 6169269"/>
              <a:gd name="connsiteX6" fmla="*/ 8000168 w 9144000"/>
              <a:gd name="connsiteY6" fmla="*/ 3071025 h 6169269"/>
              <a:gd name="connsiteX7" fmla="*/ 7422508 w 9144000"/>
              <a:gd name="connsiteY7" fmla="*/ 3071025 h 6169269"/>
              <a:gd name="connsiteX8" fmla="*/ 7422508 w 9144000"/>
              <a:gd name="connsiteY8" fmla="*/ 4132475 h 6169269"/>
              <a:gd name="connsiteX9" fmla="*/ 8000168 w 9144000"/>
              <a:gd name="connsiteY9" fmla="*/ 4132475 h 6169269"/>
              <a:gd name="connsiteX10" fmla="*/ 8000168 w 9144000"/>
              <a:gd name="connsiteY10" fmla="*/ 4887041 h 6169269"/>
              <a:gd name="connsiteX11" fmla="*/ 8712888 w 9144000"/>
              <a:gd name="connsiteY11" fmla="*/ 4887041 h 6169269"/>
              <a:gd name="connsiteX12" fmla="*/ 8712888 w 9144000"/>
              <a:gd name="connsiteY12" fmla="*/ 5258372 h 6169269"/>
              <a:gd name="connsiteX13" fmla="*/ 9144000 w 9144000"/>
              <a:gd name="connsiteY13" fmla="*/ 5258372 h 6169269"/>
              <a:gd name="connsiteX14" fmla="*/ 9144000 w 9144000"/>
              <a:gd name="connsiteY14" fmla="*/ 6169269 h 6169269"/>
              <a:gd name="connsiteX15" fmla="*/ 0 w 9144000"/>
              <a:gd name="connsiteY15" fmla="*/ 6169269 h 6169269"/>
              <a:gd name="connsiteX16" fmla="*/ 0 w 9144000"/>
              <a:gd name="connsiteY16" fmla="*/ 0 h 6169269"/>
              <a:gd name="connsiteX0" fmla="*/ 0 w 9144000"/>
              <a:gd name="connsiteY0" fmla="*/ 0 h 6872653"/>
              <a:gd name="connsiteX1" fmla="*/ 9144000 w 9144000"/>
              <a:gd name="connsiteY1" fmla="*/ 9769 h 6872653"/>
              <a:gd name="connsiteX2" fmla="*/ 9144000 w 9144000"/>
              <a:gd name="connsiteY2" fmla="*/ 1953586 h 6872653"/>
              <a:gd name="connsiteX3" fmla="*/ 8712888 w 9144000"/>
              <a:gd name="connsiteY3" fmla="*/ 1953586 h 6872653"/>
              <a:gd name="connsiteX4" fmla="*/ 8712888 w 9144000"/>
              <a:gd name="connsiteY4" fmla="*/ 2312848 h 6872653"/>
              <a:gd name="connsiteX5" fmla="*/ 8000168 w 9144000"/>
              <a:gd name="connsiteY5" fmla="*/ 2312848 h 6872653"/>
              <a:gd name="connsiteX6" fmla="*/ 8000168 w 9144000"/>
              <a:gd name="connsiteY6" fmla="*/ 3071025 h 6872653"/>
              <a:gd name="connsiteX7" fmla="*/ 7422508 w 9144000"/>
              <a:gd name="connsiteY7" fmla="*/ 3071025 h 6872653"/>
              <a:gd name="connsiteX8" fmla="*/ 7422508 w 9144000"/>
              <a:gd name="connsiteY8" fmla="*/ 4132475 h 6872653"/>
              <a:gd name="connsiteX9" fmla="*/ 8000168 w 9144000"/>
              <a:gd name="connsiteY9" fmla="*/ 4132475 h 6872653"/>
              <a:gd name="connsiteX10" fmla="*/ 8000168 w 9144000"/>
              <a:gd name="connsiteY10" fmla="*/ 4887041 h 6872653"/>
              <a:gd name="connsiteX11" fmla="*/ 8712888 w 9144000"/>
              <a:gd name="connsiteY11" fmla="*/ 4887041 h 6872653"/>
              <a:gd name="connsiteX12" fmla="*/ 8712888 w 9144000"/>
              <a:gd name="connsiteY12" fmla="*/ 5258372 h 6872653"/>
              <a:gd name="connsiteX13" fmla="*/ 9144000 w 9144000"/>
              <a:gd name="connsiteY13" fmla="*/ 5258372 h 6872653"/>
              <a:gd name="connsiteX14" fmla="*/ 9144000 w 9144000"/>
              <a:gd name="connsiteY14" fmla="*/ 6872653 h 6872653"/>
              <a:gd name="connsiteX15" fmla="*/ 0 w 9144000"/>
              <a:gd name="connsiteY15" fmla="*/ 6169269 h 6872653"/>
              <a:gd name="connsiteX16" fmla="*/ 0 w 9144000"/>
              <a:gd name="connsiteY16" fmla="*/ 0 h 6872653"/>
              <a:gd name="connsiteX0" fmla="*/ 0 w 9144000"/>
              <a:gd name="connsiteY0" fmla="*/ 0 h 6882423"/>
              <a:gd name="connsiteX1" fmla="*/ 9144000 w 9144000"/>
              <a:gd name="connsiteY1" fmla="*/ 9769 h 6882423"/>
              <a:gd name="connsiteX2" fmla="*/ 9144000 w 9144000"/>
              <a:gd name="connsiteY2" fmla="*/ 1953586 h 6882423"/>
              <a:gd name="connsiteX3" fmla="*/ 8712888 w 9144000"/>
              <a:gd name="connsiteY3" fmla="*/ 1953586 h 6882423"/>
              <a:gd name="connsiteX4" fmla="*/ 8712888 w 9144000"/>
              <a:gd name="connsiteY4" fmla="*/ 2312848 h 6882423"/>
              <a:gd name="connsiteX5" fmla="*/ 8000168 w 9144000"/>
              <a:gd name="connsiteY5" fmla="*/ 2312848 h 6882423"/>
              <a:gd name="connsiteX6" fmla="*/ 8000168 w 9144000"/>
              <a:gd name="connsiteY6" fmla="*/ 3071025 h 6882423"/>
              <a:gd name="connsiteX7" fmla="*/ 7422508 w 9144000"/>
              <a:gd name="connsiteY7" fmla="*/ 3071025 h 6882423"/>
              <a:gd name="connsiteX8" fmla="*/ 7422508 w 9144000"/>
              <a:gd name="connsiteY8" fmla="*/ 4132475 h 6882423"/>
              <a:gd name="connsiteX9" fmla="*/ 8000168 w 9144000"/>
              <a:gd name="connsiteY9" fmla="*/ 4132475 h 6882423"/>
              <a:gd name="connsiteX10" fmla="*/ 8000168 w 9144000"/>
              <a:gd name="connsiteY10" fmla="*/ 4887041 h 6882423"/>
              <a:gd name="connsiteX11" fmla="*/ 8712888 w 9144000"/>
              <a:gd name="connsiteY11" fmla="*/ 4887041 h 6882423"/>
              <a:gd name="connsiteX12" fmla="*/ 8712888 w 9144000"/>
              <a:gd name="connsiteY12" fmla="*/ 5258372 h 6882423"/>
              <a:gd name="connsiteX13" fmla="*/ 9144000 w 9144000"/>
              <a:gd name="connsiteY13" fmla="*/ 5258372 h 6882423"/>
              <a:gd name="connsiteX14" fmla="*/ 9144000 w 9144000"/>
              <a:gd name="connsiteY14" fmla="*/ 6872653 h 6882423"/>
              <a:gd name="connsiteX15" fmla="*/ 0 w 9144000"/>
              <a:gd name="connsiteY15" fmla="*/ 6882423 h 6882423"/>
              <a:gd name="connsiteX16" fmla="*/ 0 w 9144000"/>
              <a:gd name="connsiteY16" fmla="*/ 0 h 6882423"/>
              <a:gd name="connsiteX0" fmla="*/ 0 w 9153769"/>
              <a:gd name="connsiteY0" fmla="*/ 9769 h 6892192"/>
              <a:gd name="connsiteX1" fmla="*/ 9153769 w 9153769"/>
              <a:gd name="connsiteY1" fmla="*/ 0 h 6892192"/>
              <a:gd name="connsiteX2" fmla="*/ 9144000 w 9153769"/>
              <a:gd name="connsiteY2" fmla="*/ 1963355 h 6892192"/>
              <a:gd name="connsiteX3" fmla="*/ 8712888 w 9153769"/>
              <a:gd name="connsiteY3" fmla="*/ 1963355 h 6892192"/>
              <a:gd name="connsiteX4" fmla="*/ 8712888 w 9153769"/>
              <a:gd name="connsiteY4" fmla="*/ 2322617 h 6892192"/>
              <a:gd name="connsiteX5" fmla="*/ 8000168 w 9153769"/>
              <a:gd name="connsiteY5" fmla="*/ 2322617 h 6892192"/>
              <a:gd name="connsiteX6" fmla="*/ 8000168 w 9153769"/>
              <a:gd name="connsiteY6" fmla="*/ 3080794 h 6892192"/>
              <a:gd name="connsiteX7" fmla="*/ 7422508 w 9153769"/>
              <a:gd name="connsiteY7" fmla="*/ 3080794 h 6892192"/>
              <a:gd name="connsiteX8" fmla="*/ 7422508 w 9153769"/>
              <a:gd name="connsiteY8" fmla="*/ 4142244 h 6892192"/>
              <a:gd name="connsiteX9" fmla="*/ 8000168 w 9153769"/>
              <a:gd name="connsiteY9" fmla="*/ 4142244 h 6892192"/>
              <a:gd name="connsiteX10" fmla="*/ 8000168 w 9153769"/>
              <a:gd name="connsiteY10" fmla="*/ 4896810 h 6892192"/>
              <a:gd name="connsiteX11" fmla="*/ 8712888 w 9153769"/>
              <a:gd name="connsiteY11" fmla="*/ 4896810 h 6892192"/>
              <a:gd name="connsiteX12" fmla="*/ 8712888 w 9153769"/>
              <a:gd name="connsiteY12" fmla="*/ 5268141 h 6892192"/>
              <a:gd name="connsiteX13" fmla="*/ 9144000 w 9153769"/>
              <a:gd name="connsiteY13" fmla="*/ 5268141 h 6892192"/>
              <a:gd name="connsiteX14" fmla="*/ 9144000 w 9153769"/>
              <a:gd name="connsiteY14" fmla="*/ 6882422 h 6892192"/>
              <a:gd name="connsiteX15" fmla="*/ 0 w 9153769"/>
              <a:gd name="connsiteY15" fmla="*/ 6892192 h 6892192"/>
              <a:gd name="connsiteX16" fmla="*/ 0 w 9153769"/>
              <a:gd name="connsiteY16" fmla="*/ 9769 h 689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53769" h="6892192">
                <a:moveTo>
                  <a:pt x="0" y="9769"/>
                </a:moveTo>
                <a:lnTo>
                  <a:pt x="9153769" y="0"/>
                </a:ln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97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41195"/>
            <a:ext cx="1645173" cy="33144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876" y="6093927"/>
            <a:ext cx="1357693" cy="60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84850" y="434176"/>
            <a:ext cx="5697982" cy="3159567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AAD75F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4850" y="3593741"/>
            <a:ext cx="5697981" cy="1280866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4549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5833"/>
          <a:stretch/>
        </p:blipFill>
        <p:spPr>
          <a:xfrm>
            <a:off x="0" y="1016000"/>
            <a:ext cx="5400000" cy="4566886"/>
          </a:xfrm>
          <a:prstGeom prst="rect">
            <a:avLst/>
          </a:prstGeom>
        </p:spPr>
      </p:pic>
      <p:sp>
        <p:nvSpPr>
          <p:cNvPr id="15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294272-30EE-469D-9E6B-DF9F62296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6611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01456"/>
            <a:ext cx="4686855" cy="3987422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24778A-A054-43C3-BD9E-D0309D256B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3176" y="681319"/>
            <a:ext cx="5653742" cy="2912424"/>
          </a:xfrm>
        </p:spPr>
        <p:txBody>
          <a:bodyPr anchor="b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BB72A0-ED5F-413C-B3B4-76C9C971F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176" y="3593741"/>
            <a:ext cx="567956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07864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925539"/>
            <a:ext cx="1654099" cy="3330090"/>
          </a:xfrm>
          <a:prstGeom prst="rect">
            <a:avLst/>
          </a:prstGeom>
        </p:spPr>
      </p:pic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3547"/>
            <a:ext cx="9153769" cy="6892192"/>
          </a:xfrm>
          <a:custGeom>
            <a:avLst/>
            <a:gdLst/>
            <a:ahLst/>
            <a:cxnLst/>
            <a:rect l="l" t="t" r="r" b="b"/>
            <a:pathLst>
              <a:path w="9153769" h="6892192">
                <a:moveTo>
                  <a:pt x="9153769" y="0"/>
                </a:moveTo>
                <a:cubicBezTo>
                  <a:pt x="9150513" y="654452"/>
                  <a:pt x="9147256" y="1308903"/>
                  <a:pt x="9144000" y="1963355"/>
                </a:cubicBezTo>
                <a:lnTo>
                  <a:pt x="8712888" y="1963355"/>
                </a:lnTo>
                <a:lnTo>
                  <a:pt x="8712888" y="2322617"/>
                </a:lnTo>
                <a:lnTo>
                  <a:pt x="8000168" y="2322617"/>
                </a:lnTo>
                <a:lnTo>
                  <a:pt x="8000168" y="3080794"/>
                </a:lnTo>
                <a:lnTo>
                  <a:pt x="7422508" y="3080794"/>
                </a:lnTo>
                <a:lnTo>
                  <a:pt x="7422508" y="4142244"/>
                </a:lnTo>
                <a:lnTo>
                  <a:pt x="8000168" y="4142244"/>
                </a:lnTo>
                <a:lnTo>
                  <a:pt x="8000168" y="4896810"/>
                </a:lnTo>
                <a:lnTo>
                  <a:pt x="8712888" y="4896810"/>
                </a:lnTo>
                <a:lnTo>
                  <a:pt x="8712888" y="5268141"/>
                </a:lnTo>
                <a:lnTo>
                  <a:pt x="9144000" y="5268141"/>
                </a:lnTo>
                <a:lnTo>
                  <a:pt x="9144000" y="6882422"/>
                </a:lnTo>
                <a:lnTo>
                  <a:pt x="0" y="6892192"/>
                </a:lnTo>
                <a:lnTo>
                  <a:pt x="0" y="5269176"/>
                </a:lnTo>
                <a:lnTo>
                  <a:pt x="156821" y="5261257"/>
                </a:lnTo>
                <a:cubicBezTo>
                  <a:pt x="992807" y="5176359"/>
                  <a:pt x="1645173" y="4470343"/>
                  <a:pt x="1645173" y="3611959"/>
                </a:cubicBezTo>
                <a:cubicBezTo>
                  <a:pt x="1645173" y="2753575"/>
                  <a:pt x="992807" y="2047560"/>
                  <a:pt x="156821" y="1962661"/>
                </a:cubicBezTo>
                <a:lnTo>
                  <a:pt x="0" y="1954742"/>
                </a:lnTo>
                <a:lnTo>
                  <a:pt x="0" y="9769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2508" y="1941195"/>
            <a:ext cx="1721492" cy="3314434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6172" y="6107945"/>
            <a:ext cx="1326397" cy="5941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4098" y="546009"/>
            <a:ext cx="5758641" cy="3047733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EEDC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098" y="3593741"/>
            <a:ext cx="5758641" cy="12742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8624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8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32" y="4019755"/>
            <a:ext cx="7497956" cy="1540431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7500" indent="-304800">
              <a:defRPr/>
            </a:lvl1pPr>
            <a:lvl2pPr marL="635000" indent="-254000">
              <a:defRPr/>
            </a:lvl2pPr>
            <a:lvl3pPr marL="952500" indent="-254000">
              <a:defRPr/>
            </a:lvl3pPr>
            <a:lvl4pPr marL="1282700" indent="-266700">
              <a:defRPr/>
            </a:lvl4pPr>
            <a:lvl5pPr marL="1536700" indent="-254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914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4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0078FF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47095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093927"/>
            <a:ext cx="1357693" cy="608155"/>
          </a:xfrm>
          <a:prstGeom prst="rect">
            <a:avLst/>
          </a:prstGeom>
        </p:spPr>
      </p:pic>
      <p:sp>
        <p:nvSpPr>
          <p:cNvPr id="18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1544652"/>
            <a:ext cx="7497956" cy="2475105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>
                <a:solidFill>
                  <a:srgbClr val="000054"/>
                </a:solidFill>
              </a:defRPr>
            </a:lvl1pPr>
          </a:lstStyle>
          <a:p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19755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00005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7462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sp>
        <p:nvSpPr>
          <p:cNvPr id="6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-421268" y="371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Oval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93096" y="-629221"/>
            <a:ext cx="1240280" cy="2498721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7093" y="4959737"/>
            <a:ext cx="1297813" cy="249871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44653"/>
            <a:ext cx="7497956" cy="2475103"/>
          </a:xfrm>
        </p:spPr>
        <p:txBody>
          <a:bodyPr>
            <a:no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AU" dirty="0"/>
              <a:t>Breaker statement </a:t>
            </a:r>
            <a:br>
              <a:rPr lang="en-AU" dirty="0"/>
            </a:br>
            <a:r>
              <a:rPr lang="en-AU" dirty="0"/>
              <a:t>to be placed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25073"/>
            <a:ext cx="7497956" cy="1430452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412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143377"/>
            <a:ext cx="7261922" cy="1482513"/>
          </a:xfrm>
        </p:spPr>
        <p:txBody>
          <a:bodyPr/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743874"/>
            <a:ext cx="7261922" cy="7672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742375"/>
            <a:ext cx="3866995" cy="2915837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89347" y="2742375"/>
            <a:ext cx="3866995" cy="2915837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33037173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6202556" cy="1482513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>
                <a:solidFill>
                  <a:srgbClr val="C864C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26766" y="2303915"/>
            <a:ext cx="1559234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26765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26765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347865" y="2303915"/>
            <a:ext cx="1566058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347864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347864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940153" y="2303915"/>
            <a:ext cx="1582155" cy="1570567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940152" y="3939842"/>
            <a:ext cx="2336180" cy="50459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5940152" y="4444435"/>
            <a:ext cx="2332038" cy="809029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17170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FF8199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800711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7AE1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AFF"/>
              </a:solidFill>
            </a:endParaRP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E60028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19251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AA00AA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00AA"/>
              </a:solidFill>
            </a:endParaRPr>
          </a:p>
        </p:txBody>
      </p:sp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7945"/>
            <a:ext cx="1326397" cy="594137"/>
          </a:xfrm>
          <a:prstGeom prst="rect">
            <a:avLst/>
          </a:prstGeom>
        </p:spPr>
      </p:pic>
      <p:sp>
        <p:nvSpPr>
          <p:cNvPr id="1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7254"/>
            <a:ext cx="7627938" cy="5157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 dirty="0">
                <a:solidFill>
                  <a:srgbClr val="7AE1AA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6922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7500" indent="-304800">
              <a:defRPr/>
            </a:lvl1pPr>
            <a:lvl2pPr marL="635000" indent="-254000">
              <a:defRPr/>
            </a:lvl2pPr>
            <a:lvl3pPr marL="952500" indent="-254000">
              <a:defRPr/>
            </a:lvl3pPr>
            <a:lvl4pPr marL="1282700" indent="-266700">
              <a:defRPr/>
            </a:lvl4pPr>
            <a:lvl5pPr marL="1536700" indent="-254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65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82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 marL="317500" indent="-304800">
              <a:defRPr sz="2800"/>
            </a:lvl1pPr>
            <a:lvl2pPr marL="635000" indent="-3175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 marL="317500" indent="-304800">
              <a:defRPr sz="2800"/>
            </a:lvl1pPr>
            <a:lvl2pPr marL="635000" indent="-3175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64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766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01875"/>
            <a:ext cx="4040188" cy="3824288"/>
          </a:xfrm>
        </p:spPr>
        <p:txBody>
          <a:bodyPr/>
          <a:lstStyle>
            <a:lvl1pPr marL="317500" indent="-304800">
              <a:defRPr sz="2400"/>
            </a:lvl1pPr>
            <a:lvl2pPr marL="571500" indent="-2540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766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01875"/>
            <a:ext cx="4041775" cy="3824288"/>
          </a:xfrm>
        </p:spPr>
        <p:txBody>
          <a:bodyPr/>
          <a:lstStyle>
            <a:lvl1pPr marL="317500" indent="-304800">
              <a:defRPr sz="2400"/>
            </a:lvl1pPr>
            <a:lvl2pPr marL="571500" indent="-254000">
              <a:defRPr sz="2400"/>
            </a:lvl2pPr>
            <a:lvl3pPr marL="889000" indent="-254000">
              <a:defRPr sz="2400"/>
            </a:lvl3pPr>
            <a:lvl4pPr marL="1206500" indent="-254000">
              <a:defRPr sz="2400"/>
            </a:lvl4pPr>
            <a:lvl5pPr marL="1524000" indent="-254000"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7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74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0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317500" indent="-304800">
              <a:defRPr sz="3200"/>
            </a:lvl1pPr>
            <a:lvl2pPr marL="698500" indent="-317500">
              <a:defRPr sz="2800"/>
            </a:lvl2pPr>
            <a:lvl3pPr marL="952500" indent="-254000">
              <a:defRPr sz="2400"/>
            </a:lvl3pPr>
            <a:lvl4pPr marL="1282700" indent="-266700">
              <a:defRPr sz="2400"/>
            </a:lvl4pPr>
            <a:lvl5pPr marL="1536700" indent="-254000"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2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24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 descr="core 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Header 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>
                <a:latin typeface="Arial" charset="0"/>
                <a:cs typeface="Arial" charset="0"/>
              </a:defRPr>
            </a:lvl1pPr>
          </a:lstStyle>
          <a:p>
            <a:endParaRPr lang="en-AU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defRPr sz="1100">
                <a:latin typeface="Arial" charset="0"/>
                <a:cs typeface="Arial" charset="0"/>
              </a:defRPr>
            </a:lvl1pPr>
          </a:lstStyle>
          <a:p>
            <a:r>
              <a:rPr lang="en-AU"/>
              <a:t>AD006 Associate Degree in IT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>
                <a:latin typeface="Arial" charset="0"/>
                <a:cs typeface="Arial" charset="0"/>
              </a:defRPr>
            </a:lvl1pPr>
          </a:lstStyle>
          <a:p>
            <a:fld id="{76ACB61F-238A-4C90-BAE2-74FCA7D463C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BF08D-32AA-8075-2CDD-D7BD684EBB5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712337" y="0"/>
            <a:ext cx="1754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20832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E3224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317500" indent="-304800" algn="l" rtl="0" eaLnBrk="1" fontAlgn="base" hangingPunct="1">
        <a:spcBef>
          <a:spcPct val="50000"/>
        </a:spcBef>
        <a:spcAft>
          <a:spcPct val="0"/>
        </a:spcAft>
        <a:buClr>
          <a:srgbClr val="887E6E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3175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016000" indent="-2540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333500" indent="-3175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1714500" indent="-25400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cs typeface="+mn-cs"/>
        </a:defRPr>
      </a:lvl5pPr>
      <a:lvl6pPr marL="18478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eaLnBrk="1" fontAlgn="base" hangingPunct="1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3377"/>
            <a:ext cx="7082263" cy="148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AC800"/>
                </a:solidFill>
              </a:rPr>
              <a:t>—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7082"/>
            <a:ext cx="8229600" cy="404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" y="79184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9184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AD006 Associate Degree in 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12" y="6105438"/>
            <a:ext cx="1357693" cy="608155"/>
          </a:xfrm>
          <a:prstGeom prst="rect">
            <a:avLst/>
          </a:prstGeom>
        </p:spPr>
      </p:pic>
      <p:sp>
        <p:nvSpPr>
          <p:cNvPr id="11" name="Oval 12"/>
          <p:cNvSpPr/>
          <p:nvPr/>
        </p:nvSpPr>
        <p:spPr>
          <a:xfrm rot="5400000">
            <a:off x="8032558" y="-220198"/>
            <a:ext cx="434043" cy="874440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rot="5400000">
            <a:off x="8023763" y="6194964"/>
            <a:ext cx="454178" cy="871895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08337" y="658666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17F3B-6996-423A-B00E-6F691299A9C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712337" y="0"/>
            <a:ext cx="17541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400202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rgbClr val="0000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COSC2446: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JavaScript Functions and Events</a:t>
            </a:r>
          </a:p>
        </p:txBody>
      </p:sp>
    </p:spTree>
    <p:extLst>
      <p:ext uri="{BB962C8B-B14F-4D97-AF65-F5344CB8AC3E}">
        <p14:creationId xmlns:p14="http://schemas.microsoft.com/office/powerpoint/2010/main" val="55565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 Form Submission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indent="0">
              <a:lnSpc>
                <a:spcPct val="150000"/>
              </a:lnSpc>
              <a:buNone/>
            </a:pP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form.addEventListener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("submit", function(event) {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stops the form from submitting automatically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run validation here before allowing submit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01215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Show Error 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("msg").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"Please fill in all fields.";</a:t>
            </a:r>
          </a:p>
          <a:p>
            <a:pPr marL="12700" indent="0">
              <a:buNone/>
            </a:pP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To clear validation messages:</a:t>
            </a:r>
          </a:p>
          <a:p>
            <a:pPr marL="12700" indent="0">
              <a:buNone/>
            </a:pP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("msg").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12700" indent="0"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Or use a function</a:t>
            </a:r>
          </a:p>
          <a:p>
            <a:pPr marL="1270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showError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 {</a:t>
            </a:r>
          </a:p>
          <a:p>
            <a:pPr marL="1270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("msg").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message;</a:t>
            </a:r>
          </a:p>
          <a:p>
            <a:pPr marL="12700" indent="0"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18549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Validate all user input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Use messages not just alerts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Avoid inline 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06450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D044-133F-F4C1-933E-964C10D96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AU" dirty="0"/>
              <a:t>Lightbox/ Modal Gallery</a:t>
            </a:r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Lightbox Gallery?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Clickable image grid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Shows a larger image in the overlay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50808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Structure (Using Bootstrap Modal)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963"/>
            <a:ext cx="8229600" cy="4571999"/>
          </a:xfrm>
        </p:spPr>
        <p:txBody>
          <a:bodyPr>
            <a:noAutofit/>
          </a:bodyPr>
          <a:lstStyle/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thumb.jpg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</a:t>
            </a:r>
            <a:r>
              <a:rPr lang="en-AU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-thumbnail" data-bs-toggle="modal" data-bs-target="</a:t>
            </a:r>
            <a:r>
              <a:rPr lang="en-AU" sz="12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AU" sz="12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imageModal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data-full="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large.jpg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class="modal fade" id="</a:t>
            </a:r>
            <a:r>
              <a:rPr lang="en-AU" sz="12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imageModal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="-1" aria-hidden="true"&gt;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class="modal-dialog modal-dialog-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centered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class="modal-content"&gt;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class="modal-body"&gt;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AU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modalImage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-fluid" alt="Preview"&gt;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class="modal-footer"&gt;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&lt;button type="button" class="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-secondary" data-bs-dismiss="modal"&gt;Close&lt;/button&gt;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60716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CSS to Style 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2400" dirty="0"/>
              <a:t>Full-screen overlay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Cantered image and close 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16610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 Through Multiple Thumbnails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Add multiple images with data attributes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Preview different large images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Check Library example</a:t>
            </a:r>
          </a:p>
          <a:p>
            <a:pPr marL="12700" indent="0">
              <a:buNone/>
            </a:pP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03426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JavaScript to Open 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2700" indent="0">
              <a:buNone/>
            </a:pP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() {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galleryImages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('.</a:t>
            </a:r>
            <a:r>
              <a:rPr lang="en-AU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thumb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modalImage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AU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modalImage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12700" indent="0">
              <a:buNone/>
            </a:pP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galleryImages.forEach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img.addEventListener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function () {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Set the modal image source and alt from the clicked thumbnail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modalImage.src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this.src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modalImage.alt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this.alt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AU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54966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514F8-282E-9DAF-7DCC-95D5FB0DD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2EE1-5BCB-E92F-FD31-2938EF02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Explanation of Modal Binding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1E13-687B-EDD7-A2A7-6928DAEA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2400" dirty="0" err="1">
                <a:solidFill>
                  <a:schemeClr val="tx2"/>
                </a:solidFill>
              </a:rPr>
              <a:t>DOMContentLoaded</a:t>
            </a:r>
            <a:r>
              <a:rPr lang="en-AU" sz="2400" dirty="0"/>
              <a:t> ensures all HTML is loaded before JS runs</a:t>
            </a:r>
          </a:p>
          <a:p>
            <a:pPr>
              <a:lnSpc>
                <a:spcPct val="150000"/>
              </a:lnSpc>
            </a:pPr>
            <a:r>
              <a:rPr lang="en-AU" sz="2400" dirty="0" err="1">
                <a:solidFill>
                  <a:schemeClr val="tx2"/>
                </a:solidFill>
              </a:rPr>
              <a:t>querySelectorAll</a:t>
            </a:r>
            <a:r>
              <a:rPr lang="en-AU" sz="2400" dirty="0">
                <a:solidFill>
                  <a:schemeClr val="tx2"/>
                </a:solidFill>
              </a:rPr>
              <a:t>('.thumb') </a:t>
            </a:r>
            <a:r>
              <a:rPr lang="en-AU" sz="2400" dirty="0"/>
              <a:t>selects all thumbnail images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For each image, we add a click event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When clicked, it updates the Bootstrap modal image – </a:t>
            </a:r>
            <a:r>
              <a:rPr lang="en-AU" sz="2400" dirty="0" err="1">
                <a:solidFill>
                  <a:schemeClr val="tx2"/>
                </a:solidFill>
              </a:rPr>
              <a:t>src</a:t>
            </a:r>
            <a:r>
              <a:rPr lang="en-AU" sz="2400" dirty="0"/>
              <a:t> and </a:t>
            </a:r>
            <a:r>
              <a:rPr lang="en-AU" sz="2400" dirty="0">
                <a:solidFill>
                  <a:schemeClr val="tx2"/>
                </a:solidFill>
              </a:rPr>
              <a:t>alt </a:t>
            </a:r>
            <a:r>
              <a:rPr lang="en-AU" sz="2400" dirty="0"/>
              <a:t>based on the current image (object)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This makes the modal dynamic and reusable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3FD81-4943-DD63-656D-9E5D3F53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77990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000" dirty="0"/>
              <a:t>Form Validation 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Gallery Interactions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63941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CA81C-652F-9C2D-F730-E7E60BFB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6E4B-BF01-A7B9-BC47-58AF89E5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Responsive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36A3-13FA-B1CA-9894-3C0DCD1B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Use flexbox or grid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Use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r>
              <a:rPr lang="en-AU" sz="2400" dirty="0"/>
              <a:t>,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max-height</a:t>
            </a:r>
            <a:r>
              <a:rPr lang="en-AU" sz="2400" dirty="0"/>
              <a:t> on the modal image</a:t>
            </a:r>
          </a:p>
          <a:p>
            <a:pPr marL="12700" indent="0">
              <a:buNone/>
            </a:pPr>
            <a:endParaRPr lang="en-A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E5F4B-7368-4AA8-B59C-5ED56822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94083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30D20-DDB9-FFA0-E3CD-C426A91B6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E50B-7FF7-2E7C-A446-8D163EF7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JavaScript to Close Modal (Not Needed with 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E9A6-6C80-B4D4-D2F9-F125D66E0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Bootstrap modals manage their own closing behaviour via:</a:t>
            </a:r>
          </a:p>
          <a:p>
            <a:pPr marL="330200" lvl="1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 - data-bs-dismiss="modal" on buttons</a:t>
            </a:r>
          </a:p>
          <a:p>
            <a:pPr marL="330200" lvl="1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 - Clicking the backdrop area</a:t>
            </a:r>
          </a:p>
          <a:p>
            <a:pPr marL="330200" lvl="1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 - Pressing the `Escape` key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No need to manually close modals using JavaScript unless customising behaviour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97BDB-5C42-B94B-0FF8-C87A8EFE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422911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80AD7-8BCC-62AF-504E-74CDCCA7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A7E7-47E1-9922-41DB-5BFDAA25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Optional – Custom Close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83AC-CF5E-26A4-D7AA-D6E09A489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buNone/>
            </a:pP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("modal").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(e) =&gt; {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e.target.id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"modal") {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e.target.style.display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"none";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2700" indent="0">
              <a:buNone/>
            </a:pP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2C552-81DA-7281-2A28-BDF2AA1E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9109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34C9-1534-635C-A575-1356A29C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555E-8DFD-6F95-D1A1-4652160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EA05-701F-1CBC-E82B-B007F3CD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JavaScript is key for form and UI interaction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Practice validation, image preview, and modal concepts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Use external scripts for maintainability</a:t>
            </a:r>
          </a:p>
          <a:p>
            <a:pPr marL="12700" indent="0">
              <a:buNone/>
            </a:pPr>
            <a:endParaRPr lang="en-A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C9D4D-7B5A-957A-17BB-42BB0CB5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77987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2EDA-9161-C5D3-E1B1-79D995B5E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91499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BC4A-B725-F7F0-1CEA-4D45E24A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328C-E064-FCD6-DCDB-12B88288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Form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330F-D50D-57FF-538B-07DC5AA3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Check user inputs before processing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Improve usability and prevent errors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Two types: HTML5 and JavaScript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11680-D189-8FF9-7AE4-36635993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243866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vs JS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400" dirty="0"/>
              <a:t>HTML5: Uses attributes (required, type="email")</a:t>
            </a:r>
          </a:p>
          <a:p>
            <a:pPr>
              <a:lnSpc>
                <a:spcPct val="250000"/>
              </a:lnSpc>
            </a:pPr>
            <a:r>
              <a:rPr lang="en-AU" sz="2400" dirty="0"/>
              <a:t>JavaScript: More control and customisation</a:t>
            </a:r>
          </a:p>
          <a:p>
            <a:pPr marL="12700" indent="0">
              <a:buNone/>
            </a:pPr>
            <a:endParaRPr lang="en-AU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59926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Accessing Input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name =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("name").value;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(name === "") {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alert("Name is required");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43328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B8BDE-5125-02D5-15CD-450CD4DC5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1DC6-6E72-73A7-950C-3CCD74B4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Validate Email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DA74-585C-02AF-4A95-5180BB92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email =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("email").value;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email.includes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("@")) {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alert("Invalid email address");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600" dirty="0">
                <a:latin typeface="Arial" panose="020B0604020202020204" pitchFamily="34" charset="0"/>
                <a:cs typeface="Arial" panose="020B0604020202020204" pitchFamily="34" charset="0"/>
              </a:rPr>
              <a:t>or by using regex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emailPattern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/^[^\s@]+@[^\s@]+\.[^\s@]+$/;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emailPattern.test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(email)) {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alert("Please enter a valid email address");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 indent="0">
              <a:lnSpc>
                <a:spcPct val="150000"/>
              </a:lnSpc>
              <a:buNone/>
            </a:pPr>
            <a:endParaRPr lang="en-A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6B2C4-E81E-3BF5-9EA3-13BD4413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326200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E746D-1A12-82A9-0D54-B659CE73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A2E-0511-7725-1046-D0BDDCC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Validate Number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69B9-9A50-7B51-5C2F-83480122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age = </a:t>
            </a:r>
            <a:r>
              <a:rPr lang="en-A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(”age").value;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(age &lt; 18 || age &gt; 99) {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alert("Enter age between 18 and 99");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 indent="0">
              <a:lnSpc>
                <a:spcPct val="150000"/>
              </a:lnSpc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Could be done with a number type and min and max values, but it will not work with the current date, etc. See the Library example.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D898-8995-1C07-E5A9-A31E3E22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42426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 Form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7447"/>
            <a:ext cx="8229600" cy="40442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JavaScript validation must happen </a:t>
            </a:r>
            <a:r>
              <a:rPr lang="en-AU" sz="2400" dirty="0">
                <a:solidFill>
                  <a:schemeClr val="tx2"/>
                </a:solidFill>
              </a:rPr>
              <a:t>before</a:t>
            </a:r>
            <a:r>
              <a:rPr lang="en-AU" sz="2400" dirty="0"/>
              <a:t> the browser submits the form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Use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AU" sz="2400" dirty="0"/>
              <a:t>to stop the default submission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This gives you time to validate inputs manually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AD006 Associate Degree in IT</a:t>
            </a:r>
          </a:p>
        </p:txBody>
      </p:sp>
    </p:spTree>
    <p:extLst>
      <p:ext uri="{BB962C8B-B14F-4D97-AF65-F5344CB8AC3E}">
        <p14:creationId xmlns:p14="http://schemas.microsoft.com/office/powerpoint/2010/main" val="1144201788"/>
      </p:ext>
    </p:extLst>
  </p:cSld>
  <p:clrMapOvr>
    <a:masterClrMapping/>
  </p:clrMapOvr>
</p:sld>
</file>

<file path=ppt/theme/theme1.xml><?xml version="1.0" encoding="utf-8"?>
<a:theme xmlns:a="http://schemas.openxmlformats.org/drawingml/2006/main" name="RMIT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000000"/>
      </a:folHlink>
    </a:clrScheme>
    <a:fontScheme name="RMIT Core Presentation 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MIT Core Presentation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IT Core Presentation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IT Core Presentation 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MIT" id="{FE616B12-6088-4DD2-B40C-1D3AF1C087B8}" vid="{93217DBD-8111-416B-A491-3C12EDA3FEB4}"/>
    </a:ext>
  </a:extLst>
</a:theme>
</file>

<file path=ppt/theme/theme2.xml><?xml version="1.0" encoding="utf-8"?>
<a:theme xmlns:a="http://schemas.openxmlformats.org/drawingml/2006/main" name="1_RMIT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MIT" id="{7EBCB4AA-6133-DD41-877A-46C20531796A}" vid="{B324DB9D-E1FF-9545-872F-B4E21B67B6D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c3d088b-6243-4963-a2e2-8b321ab7f8fc}" enabled="1" method="Standard" siteId="{d1323671-cdbe-4417-b4d4-bdb24b51316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RMIT</Template>
  <TotalTime>3267</TotalTime>
  <Words>922</Words>
  <Application>Microsoft Macintosh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Lucida Grande</vt:lpstr>
      <vt:lpstr>RMIT</vt:lpstr>
      <vt:lpstr>1_RMIT</vt:lpstr>
      <vt:lpstr>COSC2446: Web Programming</vt:lpstr>
      <vt:lpstr>Objectives</vt:lpstr>
      <vt:lpstr>Validation</vt:lpstr>
      <vt:lpstr>What is Form Validation?</vt:lpstr>
      <vt:lpstr>HTML5 vs JS Validation</vt:lpstr>
      <vt:lpstr>Accessing Input Values</vt:lpstr>
      <vt:lpstr>Validate Email Format</vt:lpstr>
      <vt:lpstr>Validate Number Range</vt:lpstr>
      <vt:lpstr>Prevent Form Submission</vt:lpstr>
      <vt:lpstr>Prevent Form Submission (code)</vt:lpstr>
      <vt:lpstr>Show Error in Page</vt:lpstr>
      <vt:lpstr>Best Practices</vt:lpstr>
      <vt:lpstr> Lightbox/ Modal Gallery </vt:lpstr>
      <vt:lpstr>What is a Lightbox Gallery?</vt:lpstr>
      <vt:lpstr>HTML Structure (Using Bootstrap Modal)</vt:lpstr>
      <vt:lpstr>Add CSS to Style Modal</vt:lpstr>
      <vt:lpstr>Loop Through Multiple Thumbnails</vt:lpstr>
      <vt:lpstr>JavaScript to Open Modal</vt:lpstr>
      <vt:lpstr>Explanation of Modal Binding JS</vt:lpstr>
      <vt:lpstr>Responsive Tips</vt:lpstr>
      <vt:lpstr>JavaScript to Close Modal (Not Needed with Bootstrap)</vt:lpstr>
      <vt:lpstr>Optional – Custom Close Behaviour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Tanya Unterberger</cp:lastModifiedBy>
  <cp:revision>227</cp:revision>
  <dcterms:created xsi:type="dcterms:W3CDTF">2017-01-17T23:32:53Z</dcterms:created>
  <dcterms:modified xsi:type="dcterms:W3CDTF">2025-06-15T01:50:15Z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2022-12-01T00:20:09Z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e4ba602f-d007-4953-9fe3-bfbc279e9571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RMIT:3\1_RMIT:6</vt:lpwstr>
  </property>
  <property fmtid="{D5CDD505-2E9C-101B-9397-08002B2CF9AE}" pid="10" name="ClassificationContentMarkingHeaderText">
    <vt:lpwstr>RMIT Classification: Trusted</vt:lpwstr>
  </property>
</Properties>
</file>