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4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037C1-8A6E-47F5-9E2D-23E153AB3D49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686BD-63CD-4E89-B935-7CDAF2B4B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56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Overview</a:t>
            </a:r>
            <a:r>
              <a:rPr dirty="0"/>
              <a:t> to Navigation Patterns in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Navigation patterns in HCI help users efficiently interact with digital systems.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important navigation patterns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Breadcrumbs</a:t>
            </a:r>
          </a:p>
          <a:p>
            <a:r>
              <a:rPr lang="en-US" dirty="0"/>
              <a:t>Pagination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5BB5-1149-D3BB-685E-63FA7E0E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Breadcrumbs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0B3FDC-3B86-5BD2-931F-FAF1EEA03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54" y="1600200"/>
            <a:ext cx="8142692" cy="4525963"/>
          </a:xfrm>
        </p:spPr>
      </p:pic>
    </p:spTree>
    <p:extLst>
      <p:ext uri="{BB962C8B-B14F-4D97-AF65-F5344CB8AC3E}">
        <p14:creationId xmlns:p14="http://schemas.microsoft.com/office/powerpoint/2010/main" val="173670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F92D-F76A-A813-3CA8-42380AD0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CE2E7-BBD2-C298-D43F-0AC0D3D22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0483"/>
            <a:ext cx="8229600" cy="19496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B193C-CD1A-C915-50C6-78CC46B6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5" y="4117978"/>
            <a:ext cx="748769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8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Top-Level vs Sub-Categories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2400" dirty="0"/>
              <a:t>Top-Level Navigation:</a:t>
            </a:r>
          </a:p>
          <a:p>
            <a:pPr marL="400050" lvl="1" indent="0">
              <a:buNone/>
            </a:pPr>
            <a:r>
              <a:rPr sz="2000" dirty="0"/>
              <a:t>• Definition: Primary menu displaying major sections.</a:t>
            </a:r>
          </a:p>
          <a:p>
            <a:pPr marL="400050" lvl="1" indent="0">
              <a:buNone/>
            </a:pPr>
            <a:r>
              <a:rPr sz="2000" dirty="0"/>
              <a:t>• Characteristics: Immediate access, visually prominent, suitable for simple content.</a:t>
            </a:r>
          </a:p>
          <a:p>
            <a:pPr marL="400050" lvl="1" indent="0">
              <a:buNone/>
            </a:pPr>
            <a:r>
              <a:rPr sz="2000" dirty="0"/>
              <a:t>• Examples: E-commerce websites, corporate sites.</a:t>
            </a:r>
            <a:endParaRPr lang="en-US" sz="2000" dirty="0"/>
          </a:p>
          <a:p>
            <a:pPr marL="400050" lvl="1" indent="0">
              <a:buNone/>
            </a:pPr>
            <a:endParaRPr lang="en-IN" sz="2000" dirty="0"/>
          </a:p>
          <a:p>
            <a:pPr marL="400050" lvl="1" indent="0">
              <a:buNone/>
            </a:pPr>
            <a:endParaRPr sz="2000" dirty="0"/>
          </a:p>
          <a:p>
            <a:pPr marL="0" indent="0">
              <a:buNone/>
            </a:pPr>
            <a:r>
              <a:rPr sz="2400" dirty="0"/>
              <a:t>Sub-Categories Navigation:</a:t>
            </a:r>
          </a:p>
          <a:p>
            <a:pPr marL="400050" lvl="1" indent="0">
              <a:buNone/>
            </a:pPr>
            <a:r>
              <a:rPr sz="2000" dirty="0"/>
              <a:t>• Definition: Nested categories for detailed options within top-level sections.</a:t>
            </a:r>
          </a:p>
          <a:p>
            <a:pPr marL="400050" lvl="1" indent="0">
              <a:buNone/>
            </a:pPr>
            <a:r>
              <a:rPr sz="2000" dirty="0"/>
              <a:t>• Characteristics: Hierarchical, suitable for complex, in-depth content.</a:t>
            </a:r>
          </a:p>
          <a:p>
            <a:pPr marL="400050" lvl="1" indent="0">
              <a:buNone/>
            </a:pPr>
            <a:r>
              <a:rPr sz="2000" dirty="0"/>
              <a:t>• Examples: E-commerce filters, knowledge bases.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BA8D-2BA9-15CA-2943-0728ED34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2" y="112797"/>
            <a:ext cx="8419763" cy="1165745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Real World Example of HCI pattern – Tidwell’s Common Ground collection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FEB08-7A98-096D-10D1-FDFC461AB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15" y="1391580"/>
            <a:ext cx="7144581" cy="22660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7D519-5CEE-2B84-9BD7-63C9B460B170}"/>
              </a:ext>
            </a:extLst>
          </p:cNvPr>
          <p:cNvSpPr txBox="1"/>
          <p:nvPr/>
        </p:nvSpPr>
        <p:spPr>
          <a:xfrm>
            <a:off x="384372" y="4167424"/>
            <a:ext cx="82660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don't always remember their navigation history and may lose track of where they've been, especially if they are interrupted while browsing the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more likely to explore a website if you are sure that you can easily get out of an undesired state or space; that assurance engenders a feeling of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Backtracking out of a long navigation path can be very tedious. Therefore always include a way back to a place that acts as a 'vantage point' from where you can reorientate yourself.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40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209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Overview to Navigation Patterns in HCI</vt:lpstr>
      <vt:lpstr>Breadcrumbs</vt:lpstr>
      <vt:lpstr>Pagination</vt:lpstr>
      <vt:lpstr>Top-Level vs Sub-Categories Navigation</vt:lpstr>
      <vt:lpstr>Real World Example of HCI pattern – Tidwell’s Common Ground collection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Navneet Sindhwani</dc:creator>
  <cp:keywords/>
  <dc:description>generated using python-pptx</dc:description>
  <cp:lastModifiedBy>Navneet Sindhwani</cp:lastModifiedBy>
  <cp:revision>3</cp:revision>
  <dcterms:created xsi:type="dcterms:W3CDTF">2013-01-27T09:14:16Z</dcterms:created>
  <dcterms:modified xsi:type="dcterms:W3CDTF">2024-10-07T14:56:03Z</dcterms:modified>
  <cp:category/>
</cp:coreProperties>
</file>