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 varScale="1">
        <p:scale>
          <a:sx n="82" d="100"/>
          <a:sy n="82" d="100"/>
        </p:scale>
        <p:origin x="7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8f475a1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8f475a1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8f475a1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8f475a1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8f475a1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8f475a1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8f475a1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8f475a1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8f475a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8f475a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8f475a1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8f475a1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8f475a1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8f475a1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8f475a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8f475a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8f475a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8f475a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8f475a1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8f475a1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1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8f475a1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8f475a1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an-hui.medium.com/understanding-feature-pyramid-networks-for-object-detection-fpn-45b227b9106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Breast cancer detection using deep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learning model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Nguyen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Trung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Hieu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</a:rPr>
              <a:t>III) Experiment: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Lato"/>
              </a:rPr>
              <a:t>2. 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Lato"/>
              </a:rPr>
              <a:t>Results</a:t>
            </a:r>
            <a:endParaRPr sz="18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450" y="2420460"/>
            <a:ext cx="8166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The mean Average precision all </a:t>
            </a:r>
            <a:r>
              <a:rPr lang="en-US" sz="1600" dirty="0" err="1"/>
              <a:t>IoU</a:t>
            </a:r>
            <a:r>
              <a:rPr lang="en-US" sz="1600" dirty="0"/>
              <a:t> from 0.5 to 0.95: </a:t>
            </a:r>
            <a:r>
              <a:rPr lang="en-US" sz="1600" dirty="0" err="1"/>
              <a:t>mAP</a:t>
            </a:r>
            <a:r>
              <a:rPr lang="en-US" sz="1600" dirty="0"/>
              <a:t> = 13.4%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Average precision with </a:t>
            </a:r>
            <a:r>
              <a:rPr lang="en-US" sz="1600" dirty="0" err="1"/>
              <a:t>IoU</a:t>
            </a:r>
            <a:r>
              <a:rPr lang="en-US" sz="1600" dirty="0"/>
              <a:t> = 0.5 is AP = 26.4%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Average precision with </a:t>
            </a:r>
            <a:r>
              <a:rPr lang="en-US" sz="1600" dirty="0" err="1"/>
              <a:t>IoU</a:t>
            </a:r>
            <a:r>
              <a:rPr lang="en-US" sz="1600" dirty="0"/>
              <a:t> = 0.75 AP = 13.8%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mAP</a:t>
            </a:r>
            <a:r>
              <a:rPr lang="en-US" sz="1600" dirty="0"/>
              <a:t> looks bad:</a:t>
            </a:r>
          </a:p>
          <a:p>
            <a:pPr marL="285750" lvl="2" indent="-285750">
              <a:buFont typeface="Courier New" charset="0"/>
              <a:buChar char="o"/>
            </a:pPr>
            <a:r>
              <a:rPr lang="en-US" sz="1600" dirty="0"/>
              <a:t>Small datasets</a:t>
            </a:r>
          </a:p>
          <a:p>
            <a:pPr marL="285750" lvl="2" indent="-285750">
              <a:buFont typeface="Courier New" charset="0"/>
              <a:buChar char="o"/>
            </a:pPr>
            <a:r>
              <a:rPr lang="en-US" sz="1600" dirty="0"/>
              <a:t>Lots of training images with no abnormality</a:t>
            </a:r>
          </a:p>
          <a:p>
            <a:pPr marL="285750" lvl="2" indent="-285750">
              <a:buFont typeface="Courier New" charset="0"/>
              <a:buChar char="o"/>
            </a:pPr>
            <a:r>
              <a:rPr lang="en-US" sz="1600" dirty="0"/>
              <a:t>Noisy data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7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</a:rPr>
              <a:t>III) Experiment: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36175" y="1869475"/>
            <a:ext cx="390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 charset="0"/>
                <a:ea typeface="Arial" charset="0"/>
                <a:cs typeface="Arial" charset="0"/>
                <a:sym typeface="Lato"/>
              </a:rPr>
              <a:t>2. </a:t>
            </a:r>
            <a:r>
              <a:rPr lang="en" sz="1600" dirty="0">
                <a:latin typeface="Arial" charset="0"/>
                <a:ea typeface="Arial" charset="0"/>
                <a:cs typeface="Arial" charset="0"/>
                <a:sym typeface="Lato"/>
              </a:rPr>
              <a:t>Results</a:t>
            </a:r>
            <a:endParaRPr sz="16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0" y="2407346"/>
            <a:ext cx="2729706" cy="258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51" y="2407346"/>
            <a:ext cx="2720471" cy="2587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0" y="2407346"/>
            <a:ext cx="2737109" cy="2587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</a:rPr>
              <a:t>IV) References: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097" y="1972494"/>
            <a:ext cx="7981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err="1"/>
              <a:t>Girshick</a:t>
            </a:r>
            <a:r>
              <a:rPr lang="en-US" sz="1600" dirty="0"/>
              <a:t> R, Donahue J, Darrell T, Malik J. Rich feature hierarchies for accurate object detection and semantic segmentation</a:t>
            </a:r>
          </a:p>
          <a:p>
            <a:pPr marL="342900" indent="-342900">
              <a:buAutoNum type="arabicParenR"/>
            </a:pPr>
            <a:r>
              <a:rPr lang="en-US" sz="1600" dirty="0" err="1"/>
              <a:t>Girshick</a:t>
            </a:r>
            <a:r>
              <a:rPr lang="en-US" sz="1600" dirty="0"/>
              <a:t> R. Fast R-CNN. 2015</a:t>
            </a:r>
          </a:p>
          <a:p>
            <a:pPr marL="342900" indent="-342900">
              <a:buAutoNum type="arabicParenR"/>
            </a:pPr>
            <a:r>
              <a:rPr lang="en-US" sz="1600" dirty="0"/>
              <a:t>Ren S, He K, </a:t>
            </a:r>
            <a:r>
              <a:rPr lang="en-US" sz="1600" dirty="0" err="1"/>
              <a:t>Girshick</a:t>
            </a:r>
            <a:r>
              <a:rPr lang="en-US" sz="1600" dirty="0"/>
              <a:t> R, Sun J. Faster R-CNN: Towards real-time object detection with region proposal networks 2015</a:t>
            </a:r>
          </a:p>
          <a:p>
            <a:pPr marL="342900" indent="-342900">
              <a:buAutoNum type="arabicParenR"/>
            </a:pPr>
            <a:r>
              <a:rPr lang="en-US" sz="1600" dirty="0"/>
              <a:t>Lin T-Y, </a:t>
            </a:r>
            <a:r>
              <a:rPr lang="en-US" sz="1600" dirty="0" err="1"/>
              <a:t>Dollár</a:t>
            </a:r>
            <a:r>
              <a:rPr lang="en-US" sz="1600" dirty="0"/>
              <a:t> P, </a:t>
            </a:r>
            <a:r>
              <a:rPr lang="en-US" sz="1600" dirty="0" err="1"/>
              <a:t>Girshick</a:t>
            </a:r>
            <a:r>
              <a:rPr lang="en-US" sz="1600" dirty="0"/>
              <a:t> R, He K, </a:t>
            </a:r>
            <a:r>
              <a:rPr lang="en-US" sz="1600" dirty="0" err="1"/>
              <a:t>Hariharan</a:t>
            </a:r>
            <a:r>
              <a:rPr lang="en-US" sz="1600" dirty="0"/>
              <a:t> B, </a:t>
            </a:r>
            <a:r>
              <a:rPr lang="en-US" sz="1600" dirty="0" err="1"/>
              <a:t>Belongie</a:t>
            </a:r>
            <a:r>
              <a:rPr lang="en-US" sz="1600" dirty="0"/>
              <a:t> S. Feature pyramid networks for object detection. 2016</a:t>
            </a:r>
          </a:p>
          <a:p>
            <a:pPr marL="342900" indent="-342900">
              <a:buAutoNum type="arabicParenR"/>
            </a:pPr>
            <a:r>
              <a:rPr lang="en-US" sz="1600" dirty="0" err="1"/>
              <a:t>Tsochatzidis</a:t>
            </a:r>
            <a:r>
              <a:rPr lang="en-US" sz="1600" dirty="0"/>
              <a:t> L, </a:t>
            </a:r>
            <a:r>
              <a:rPr lang="en-US" sz="1600" dirty="0" err="1"/>
              <a:t>Costaridou</a:t>
            </a:r>
            <a:r>
              <a:rPr lang="en-US" sz="1600" dirty="0"/>
              <a:t> L, </a:t>
            </a:r>
            <a:r>
              <a:rPr lang="en-US" sz="1600" dirty="0" err="1"/>
              <a:t>Pratikakis</a:t>
            </a:r>
            <a:r>
              <a:rPr lang="en-US" sz="1600" dirty="0"/>
              <a:t> I. Deep learning for breast cancer diagnosis from mammograms-A comparative study. </a:t>
            </a:r>
          </a:p>
          <a:p>
            <a:pPr marL="342900" indent="-342900">
              <a:buAutoNum type="arabicParenR"/>
            </a:pPr>
            <a:r>
              <a:rPr lang="en-US" sz="1600" dirty="0"/>
              <a:t>What is breast cancer? [Internet]. </a:t>
            </a:r>
            <a:r>
              <a:rPr lang="en-US" sz="1600" dirty="0" err="1"/>
              <a:t>Cancer.org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>
                <a:hlinkClick r:id="rId3"/>
              </a:rPr>
              <a:t>Hui J. Understanding Feature Pyramid Networks for object detection (FPN) [Internet]. Medium. 2018.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I) Breast cancer overview: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0" y="2006250"/>
            <a:ext cx="3326100" cy="2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292867" y="2217987"/>
            <a:ext cx="459241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- Breast cancer is a type of cancer starts at the breast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- Breast cancer can start at different parts of the breast: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 </a:t>
            </a:r>
            <a:r>
              <a:rPr lang="en" sz="1600" dirty="0">
                <a:solidFill>
                  <a:srgbClr val="1E1E23"/>
                </a:solidFill>
                <a:highlight>
                  <a:srgbClr val="FFFFFF"/>
                </a:highlight>
              </a:rPr>
              <a:t>Lobules</a:t>
            </a:r>
            <a:endParaRPr sz="1600" dirty="0">
              <a:solidFill>
                <a:srgbClr val="1E1E2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23"/>
                </a:solidFill>
                <a:highlight>
                  <a:srgbClr val="FFFFFF"/>
                </a:highlight>
              </a:rPr>
              <a:t>+ Nipple</a:t>
            </a:r>
            <a:endParaRPr sz="1600" dirty="0">
              <a:solidFill>
                <a:srgbClr val="1E1E2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23"/>
                </a:solidFill>
                <a:highlight>
                  <a:srgbClr val="FFFFFF"/>
                </a:highlight>
              </a:rPr>
              <a:t>+ Ducts</a:t>
            </a:r>
            <a:endParaRPr sz="1600" dirty="0">
              <a:solidFill>
                <a:srgbClr val="1E1E2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23"/>
                </a:solidFill>
                <a:highlight>
                  <a:srgbClr val="FFFFFF"/>
                </a:highlight>
              </a:rPr>
              <a:t>+ Stroma</a:t>
            </a:r>
            <a:endParaRPr sz="1600" dirty="0">
              <a:solidFill>
                <a:srgbClr val="1E1E2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23"/>
                </a:solidFill>
                <a:highlight>
                  <a:srgbClr val="FFFFFF"/>
                </a:highlight>
              </a:rPr>
              <a:t>+ Blood vessels and lymph vessels</a:t>
            </a:r>
            <a:endParaRPr sz="1600" dirty="0">
              <a:solidFill>
                <a:srgbClr val="1E1E23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47850" y="4795025"/>
            <a:ext cx="26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I) Breast cancer overview: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150" y="1802850"/>
            <a:ext cx="4254876" cy="27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772825" y="4530100"/>
            <a:ext cx="431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new cases in 2020, females, all 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dirty="0" err="1"/>
              <a:t>Globocan</a:t>
            </a:r>
            <a:r>
              <a:rPr lang="en" dirty="0"/>
              <a:t> 2020 </a:t>
            </a:r>
            <a:endParaRPr dirty="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25" y="1802850"/>
            <a:ext cx="4254875" cy="275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27575" y="4530100"/>
            <a:ext cx="431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new cases in 2020, both sexes, all 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dirty="0" err="1"/>
              <a:t>Globocan</a:t>
            </a:r>
            <a:r>
              <a:rPr lang="en" dirty="0"/>
              <a:t> 2020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I) Breast cancer overview: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37" y="2426975"/>
            <a:ext cx="4014612" cy="27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62100" y="1811375"/>
            <a:ext cx="782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  <a:sym typeface="Lato"/>
              </a:rPr>
              <a:t>- To treat breast cancer detection, early detection is crucial</a:t>
            </a:r>
            <a:br>
              <a:rPr lang="en" dirty="0">
                <a:latin typeface="Arial" charset="0"/>
                <a:ea typeface="Arial" charset="0"/>
                <a:cs typeface="Arial" charset="0"/>
                <a:sym typeface="Lato"/>
              </a:rPr>
            </a:br>
            <a:r>
              <a:rPr lang="en" dirty="0">
                <a:latin typeface="Arial" charset="0"/>
                <a:ea typeface="Arial" charset="0"/>
                <a:cs typeface="Arial" charset="0"/>
                <a:sym typeface="Lato"/>
              </a:rPr>
              <a:t>- Breast cancer can be detected early through mammograms</a:t>
            </a:r>
            <a:endParaRPr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II) Faster R-CNN with Feature pyramid network: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1. Faster R-CNN:</a:t>
            </a:r>
            <a:endParaRPr sz="1800"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75" y="2179450"/>
            <a:ext cx="4980326" cy="24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830725" y="4572600"/>
            <a:ext cx="537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Faster R-CNN architecture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</a:rPr>
              <a:t>II) Faster R-CNN with Feature pyramid network: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charset="0"/>
                <a:ea typeface="Arial" charset="0"/>
                <a:cs typeface="Arial" charset="0"/>
                <a:sym typeface="Lato"/>
              </a:rPr>
              <a:t>2. Feature pyramid network:</a:t>
            </a:r>
            <a:endParaRPr sz="18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81" y="2269675"/>
            <a:ext cx="4621427" cy="25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470050" y="4775425"/>
            <a:ext cx="40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 charset="0"/>
                <a:ea typeface="Arial" charset="0"/>
                <a:cs typeface="Arial" charset="0"/>
                <a:sym typeface="Lato"/>
              </a:rPr>
              <a:t>Feature pyramid network architecture</a:t>
            </a:r>
            <a:endParaRPr sz="16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24" y="2228200"/>
            <a:ext cx="3903551" cy="25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</a:rPr>
              <a:t>II) Faster R-CNN with Feature pyramid network: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charset="0"/>
                <a:ea typeface="Arial" charset="0"/>
                <a:cs typeface="Arial" charset="0"/>
                <a:sym typeface="Lato"/>
              </a:rPr>
              <a:t>2. Feature pyramid network:</a:t>
            </a:r>
            <a:endParaRPr sz="18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125" y="3032974"/>
            <a:ext cx="3189259" cy="48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997625" y="4743300"/>
            <a:ext cx="3380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 charset="0"/>
                <a:ea typeface="Arial" charset="0"/>
                <a:cs typeface="Arial" charset="0"/>
                <a:sym typeface="Lato"/>
              </a:rPr>
              <a:t>RPN with feature pyramid network</a:t>
            </a:r>
            <a:endParaRPr sz="16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</a:rPr>
              <a:t>III) Experiment: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charset="0"/>
                <a:ea typeface="Arial" charset="0"/>
                <a:cs typeface="Arial" charset="0"/>
                <a:sym typeface="Lato"/>
              </a:rPr>
              <a:t>1. Dataset: mini MIAS dataset</a:t>
            </a:r>
            <a:endParaRPr sz="18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450" y="2694780"/>
            <a:ext cx="8166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Dataset with 322 mammograms from 161 patients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115 images with abnormality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Size 1024 x 1024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Store in </a:t>
            </a:r>
            <a:r>
              <a:rPr lang="en-US" sz="1600" dirty="0" err="1"/>
              <a:t>pgm</a:t>
            </a:r>
            <a:r>
              <a:rPr lang="en-US" sz="16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884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</a:rPr>
              <a:t>III) Experiment: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36175" y="1869475"/>
            <a:ext cx="390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charset="0"/>
                <a:ea typeface="Arial" charset="0"/>
                <a:cs typeface="Arial" charset="0"/>
                <a:sym typeface="Lato"/>
              </a:rPr>
              <a:t>1. Dataset: mini MIAS dataset</a:t>
            </a:r>
            <a:endParaRPr sz="1800" dirty="0"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25" y="2318100"/>
            <a:ext cx="2742175" cy="2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175" y="2318100"/>
            <a:ext cx="2742175" cy="2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2" ma:contentTypeDescription="Create a new document." ma:contentTypeScope="" ma:versionID="0e6ceb211bdc9d4e7ba4aa12aaffd04a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b2ae9b16f0a84dbedfb4d86e3e8be372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95B40-1E5E-4905-B54A-4F65BE989E65}"/>
</file>

<file path=customXml/itemProps2.xml><?xml version="1.0" encoding="utf-8"?>
<ds:datastoreItem xmlns:ds="http://schemas.openxmlformats.org/officeDocument/2006/customXml" ds:itemID="{44DE37DC-BBE7-49AD-886A-29F8B0819213}"/>
</file>

<file path=customXml/itemProps3.xml><?xml version="1.0" encoding="utf-8"?>
<ds:datastoreItem xmlns:ds="http://schemas.openxmlformats.org/officeDocument/2006/customXml" ds:itemID="{3000D6E3-DEEF-4FAD-AB37-F80FF9F2278A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416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Lato</vt:lpstr>
      <vt:lpstr>Raleway</vt:lpstr>
      <vt:lpstr>Streamline</vt:lpstr>
      <vt:lpstr>Breast cancer detection using deep learning model</vt:lpstr>
      <vt:lpstr>I) Breast cancer overview:</vt:lpstr>
      <vt:lpstr>I) Breast cancer overview:</vt:lpstr>
      <vt:lpstr>I) Breast cancer overview:</vt:lpstr>
      <vt:lpstr>II) Faster R-CNN with Feature pyramid network:</vt:lpstr>
      <vt:lpstr>II) Faster R-CNN with Feature pyramid network:</vt:lpstr>
      <vt:lpstr>II) Faster R-CNN with Feature pyramid network:</vt:lpstr>
      <vt:lpstr>III) Experiment:</vt:lpstr>
      <vt:lpstr>III) Experiment:</vt:lpstr>
      <vt:lpstr>III) Experiment:</vt:lpstr>
      <vt:lpstr>III) Experiment:</vt:lpstr>
      <vt:lpstr>IV) 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deep learning </dc:title>
  <cp:lastModifiedBy>Trung Hieu Nguyen</cp:lastModifiedBy>
  <cp:revision>8</cp:revision>
  <dcterms:modified xsi:type="dcterms:W3CDTF">2022-03-23T06:04:34Z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