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handoutMasterIdLst>
    <p:handoutMasterId r:id="rId22"/>
  </p:handoutMasterIdLst>
  <p:sldIdLst>
    <p:sldId id="293" r:id="rId2"/>
    <p:sldId id="259" r:id="rId3"/>
    <p:sldId id="322" r:id="rId4"/>
    <p:sldId id="324" r:id="rId5"/>
    <p:sldId id="325" r:id="rId6"/>
    <p:sldId id="326" r:id="rId7"/>
    <p:sldId id="327" r:id="rId8"/>
    <p:sldId id="333" r:id="rId9"/>
    <p:sldId id="334" r:id="rId10"/>
    <p:sldId id="335" r:id="rId11"/>
    <p:sldId id="336" r:id="rId12"/>
    <p:sldId id="337" r:id="rId13"/>
    <p:sldId id="338" r:id="rId14"/>
    <p:sldId id="339" r:id="rId15"/>
    <p:sldId id="340" r:id="rId16"/>
    <p:sldId id="344" r:id="rId17"/>
    <p:sldId id="341" r:id="rId18"/>
    <p:sldId id="342" r:id="rId19"/>
    <p:sldId id="343" r:id="rId20"/>
  </p:sldIdLst>
  <p:sldSz cx="12192000" cy="6858000"/>
  <p:notesSz cx="6858000" cy="9144000"/>
  <p:embeddedFontLst>
    <p:embeddedFont>
      <p:font typeface="Calibri Light" panose="020F0302020204030204" pitchFamily="34" charset="0"/>
      <p:regular r:id="rId23"/>
      <p:italic r:id="rId24"/>
    </p:embeddedFont>
    <p:embeddedFont>
      <p:font typeface="맑은 고딕" panose="020B0503020000020004" pitchFamily="34" charset="-127"/>
      <p:regular r:id="rId25"/>
      <p:bold r:id="rId26"/>
    </p:embeddedFont>
    <p:embeddedFont>
      <p:font typeface="Calibri" panose="020F0502020204030204" pitchFamily="34" charset="0"/>
      <p:regular r:id="rId27"/>
      <p:bold r:id="rId28"/>
      <p:italic r:id="rId29"/>
      <p:boldItalic r:id="rId30"/>
    </p:embeddedFont>
    <p:embeddedFont>
      <p:font typeface="Wingdings 3" panose="05040102010807070707" pitchFamily="18" charset="2"/>
      <p:regular r:id="rId31"/>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7538"/>
    <a:srgbClr val="592A34"/>
    <a:srgbClr val="DBAFB8"/>
    <a:srgbClr val="B35669"/>
    <a:srgbClr val="FDE7FC"/>
    <a:srgbClr val="944657"/>
    <a:srgbClr val="C00000"/>
    <a:srgbClr val="2D2F2D"/>
    <a:srgbClr val="F6882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1" autoAdjust="0"/>
    <p:restoredTop sz="94767" autoAdjust="0"/>
  </p:normalViewPr>
  <p:slideViewPr>
    <p:cSldViewPr>
      <p:cViewPr varScale="1">
        <p:scale>
          <a:sx n="84" d="100"/>
          <a:sy n="84" d="100"/>
        </p:scale>
        <p:origin x="883" y="77"/>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7" d="100"/>
          <a:sy n="87" d="100"/>
        </p:scale>
        <p:origin x="-38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2022-10-14</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‹Nº›</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2022-10-14</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‹Nº›</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1923013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5504B90-27FD-422C-8CC6-2AADAD122D08}" type="slidenum">
              <a:rPr lang="ko-KR" altLang="en-US" smtClean="0"/>
              <a:pPr/>
              <a:t>17</a:t>
            </a:fld>
            <a:endParaRPr lang="ko-KR" altLang="en-US"/>
          </a:p>
        </p:txBody>
      </p:sp>
    </p:spTree>
    <p:extLst>
      <p:ext uri="{BB962C8B-B14F-4D97-AF65-F5344CB8AC3E}">
        <p14:creationId xmlns:p14="http://schemas.microsoft.com/office/powerpoint/2010/main" val="2433779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2022-10-14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‹Nº›</a:t>
            </a:fld>
            <a:endParaRPr lang="ko-KR" altLang="en-US"/>
          </a:p>
        </p:txBody>
      </p:sp>
      <p:sp>
        <p:nvSpPr>
          <p:cNvPr id="9" name="제목 1"/>
          <p:cNvSpPr>
            <a:spLocks noGrp="1"/>
          </p:cNvSpPr>
          <p:nvPr>
            <p:ph type="ctrTitle"/>
          </p:nvPr>
        </p:nvSpPr>
        <p:spPr>
          <a:xfrm>
            <a:off x="143339" y="2422031"/>
            <a:ext cx="11905323" cy="1585337"/>
          </a:xfrm>
        </p:spPr>
        <p:txBody>
          <a:bodyPr vert="horz" wrap="square" lIns="91440" tIns="45720" rIns="91440" bIns="45720" numCol="1" rtlCol="0" anchor="ctr"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b="0" kern="1200" baseline="0" dirty="0">
                <a:solidFill>
                  <a:schemeClr val="tx2">
                    <a:lumMod val="40000"/>
                    <a:lumOff val="60000"/>
                  </a:schemeClr>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2022-10-14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‹Nº›</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2022-10-14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‹Nº›</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제목 1"/>
          <p:cNvSpPr>
            <a:spLocks noGrp="1"/>
          </p:cNvSpPr>
          <p:nvPr>
            <p:ph type="title"/>
          </p:nvPr>
        </p:nvSpPr>
        <p:spPr>
          <a:xfrm>
            <a:off x="527381" y="111812"/>
            <a:ext cx="10214928"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2022-10-14</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‹Nº›</a:t>
            </a:fld>
            <a:endParaRPr lang="ko-KR" altLang="en-US"/>
          </a:p>
        </p:txBody>
      </p:sp>
      <p:sp>
        <p:nvSpPr>
          <p:cNvPr id="6" name="내용 개체 틀 2"/>
          <p:cNvSpPr>
            <a:spLocks noGrp="1"/>
          </p:cNvSpPr>
          <p:nvPr>
            <p:ph idx="1"/>
          </p:nvPr>
        </p:nvSpPr>
        <p:spPr>
          <a:xfrm>
            <a:off x="527382" y="1268760"/>
            <a:ext cx="11203367"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날짜 개체 틀 3"/>
          <p:cNvSpPr>
            <a:spLocks noGrp="1"/>
          </p:cNvSpPr>
          <p:nvPr>
            <p:ph type="dt" sz="half" idx="10"/>
          </p:nvPr>
        </p:nvSpPr>
        <p:spPr>
          <a:xfrm>
            <a:off x="609600" y="6500835"/>
            <a:ext cx="2844800" cy="220641"/>
          </a:xfrm>
        </p:spPr>
        <p:txBody>
          <a:bodyPr/>
          <a:lstStyle>
            <a:lvl1pPr>
              <a:defRPr>
                <a:latin typeface="+mj-lt"/>
              </a:defRPr>
            </a:lvl1pPr>
          </a:lstStyle>
          <a:p>
            <a:fld id="{ED3D6733-6F27-4404-AB51-585418F146E5}" type="datetimeFigureOut">
              <a:rPr lang="ko-KR" altLang="en-US" smtClean="0"/>
              <a:pPr/>
              <a:t>2022-10-14</a:t>
            </a:fld>
            <a:endParaRPr lang="ko-KR" altLang="en-US"/>
          </a:p>
        </p:txBody>
      </p:sp>
      <p:sp>
        <p:nvSpPr>
          <p:cNvPr id="5" name="바닥글 개체 틀 4"/>
          <p:cNvSpPr>
            <a:spLocks noGrp="1"/>
          </p:cNvSpPr>
          <p:nvPr>
            <p:ph type="ftr" sz="quarter" idx="11"/>
          </p:nvPr>
        </p:nvSpPr>
        <p:spPr>
          <a:xfrm>
            <a:off x="4165600" y="6500835"/>
            <a:ext cx="38608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8737600" y="6500835"/>
            <a:ext cx="2844800" cy="220641"/>
          </a:xfrm>
        </p:spPr>
        <p:txBody>
          <a:bodyPr/>
          <a:lstStyle>
            <a:lvl1pPr>
              <a:defRPr>
                <a:latin typeface="+mj-lt"/>
              </a:defRPr>
            </a:lvl1pPr>
          </a:lstStyle>
          <a:p>
            <a:fld id="{EE6BC638-39B7-4287-91A7-2A3DDA573295}" type="slidenum">
              <a:rPr lang="ko-KR" altLang="en-US" smtClean="0"/>
              <a:pPr/>
              <a:t>‹Nº›</a:t>
            </a:fld>
            <a:endParaRPr lang="ko-KR" altLang="en-US"/>
          </a:p>
        </p:txBody>
      </p:sp>
      <p:sp>
        <p:nvSpPr>
          <p:cNvPr id="11" name="내용 개체 틀 2"/>
          <p:cNvSpPr>
            <a:spLocks noGrp="1"/>
          </p:cNvSpPr>
          <p:nvPr>
            <p:ph idx="1"/>
          </p:nvPr>
        </p:nvSpPr>
        <p:spPr>
          <a:xfrm>
            <a:off x="527382" y="1268760"/>
            <a:ext cx="11203367"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527381" y="111812"/>
            <a:ext cx="10214928"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2022-10-14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‹Nº›</a:t>
            </a:fld>
            <a:endParaRPr lang="ko-KR" altLang="en-US"/>
          </a:p>
        </p:txBody>
      </p:sp>
      <p:sp>
        <p:nvSpPr>
          <p:cNvPr id="6" name="제목 1"/>
          <p:cNvSpPr>
            <a:spLocks noGrp="1"/>
          </p:cNvSpPr>
          <p:nvPr>
            <p:ph type="ctrTitle"/>
          </p:nvPr>
        </p:nvSpPr>
        <p:spPr>
          <a:xfrm>
            <a:off x="462471" y="2636912"/>
            <a:ext cx="11267059" cy="1368152"/>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b="0" kern="1200" baseline="0" dirty="0">
                <a:solidFill>
                  <a:schemeClr val="tx2">
                    <a:lumMod val="40000"/>
                    <a:lumOff val="60000"/>
                  </a:schemeClr>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19026"/>
            <a:ext cx="10972800" cy="79690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062021"/>
            <a:ext cx="109728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429397"/>
            <a:ext cx="28448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2022-10-14</a:t>
            </a:fld>
            <a:endParaRPr lang="ko-KR" altLang="en-US"/>
          </a:p>
        </p:txBody>
      </p:sp>
      <p:sp>
        <p:nvSpPr>
          <p:cNvPr id="5" name="바닥글 개체 틀 4"/>
          <p:cNvSpPr>
            <a:spLocks noGrp="1"/>
          </p:cNvSpPr>
          <p:nvPr>
            <p:ph type="ftr" sz="quarter" idx="3"/>
          </p:nvPr>
        </p:nvSpPr>
        <p:spPr>
          <a:xfrm>
            <a:off x="4165600" y="6429397"/>
            <a:ext cx="38608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737600" y="6429397"/>
            <a:ext cx="28448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‹Nº›</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itchFamily="50" charset="-127"/>
          <a:ea typeface="맑은 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4 CuadroTexto">
            <a:extLst>
              <a:ext uri="{FF2B5EF4-FFF2-40B4-BE49-F238E27FC236}">
                <a16:creationId xmlns="" xmlns:a16="http://schemas.microsoft.com/office/drawing/2014/main" id="{8ABB0093-AB09-4D7B-84C8-92845E06C06C}"/>
              </a:ext>
            </a:extLst>
          </p:cNvPr>
          <p:cNvSpPr txBox="1"/>
          <p:nvPr/>
        </p:nvSpPr>
        <p:spPr>
          <a:xfrm>
            <a:off x="2337958" y="1263661"/>
            <a:ext cx="7516079" cy="784830"/>
          </a:xfrm>
          <a:prstGeom prst="rect">
            <a:avLst/>
          </a:prstGeom>
          <a:noFill/>
        </p:spPr>
        <p:txBody>
          <a:bodyPr wrap="square" rtlCol="0">
            <a:spAutoFit/>
          </a:bodyPr>
          <a:lstStyle/>
          <a:p>
            <a:pPr algn="ctr">
              <a:lnSpc>
                <a:spcPct val="150000"/>
              </a:lnSpc>
              <a:defRPr/>
            </a:pPr>
            <a:r>
              <a:rPr lang="en-US" kern="0" cap="small" dirty="0">
                <a:solidFill>
                  <a:schemeClr val="accent5">
                    <a:lumMod val="50000"/>
                  </a:schemeClr>
                </a:solidFill>
                <a:latin typeface="Arial" panose="020B0604020202020204" pitchFamily="34" charset="0"/>
                <a:cs typeface="Arial" panose="020B0604020202020204" pitchFamily="34" charset="0"/>
              </a:rPr>
              <a:t>UNIVERSIDAD CENTRAL “MARTA ABREU” DE LAS VILLAS</a:t>
            </a:r>
          </a:p>
          <a:p>
            <a:pPr algn="ctr">
              <a:defRPr/>
            </a:pPr>
            <a:r>
              <a:rPr lang="en-US" kern="0" cap="small" dirty="0">
                <a:solidFill>
                  <a:schemeClr val="accent5">
                    <a:lumMod val="50000"/>
                  </a:schemeClr>
                </a:solidFill>
                <a:latin typeface="Arial" panose="020B0604020202020204" pitchFamily="34" charset="0"/>
                <a:cs typeface="Arial" panose="020B0604020202020204" pitchFamily="34" charset="0"/>
              </a:rPr>
              <a:t>FACULTAD DE MATEM</a:t>
            </a:r>
            <a:r>
              <a:rPr lang="es-ES_tradnl" kern="0" cap="small" dirty="0">
                <a:solidFill>
                  <a:schemeClr val="accent5">
                    <a:lumMod val="50000"/>
                  </a:schemeClr>
                </a:solidFill>
                <a:latin typeface="Arial" panose="020B0604020202020204" pitchFamily="34" charset="0"/>
                <a:cs typeface="Arial" panose="020B0604020202020204" pitchFamily="34" charset="0"/>
              </a:rPr>
              <a:t>ÁTICA, FÍSICA Y COMPUTACIÓN</a:t>
            </a:r>
          </a:p>
        </p:txBody>
      </p:sp>
      <p:sp>
        <p:nvSpPr>
          <p:cNvPr id="34" name="Rectángulo 33">
            <a:extLst>
              <a:ext uri="{FF2B5EF4-FFF2-40B4-BE49-F238E27FC236}">
                <a16:creationId xmlns="" xmlns:a16="http://schemas.microsoft.com/office/drawing/2014/main" id="{08320006-5F79-4749-8857-4944ECA8EB00}"/>
              </a:ext>
            </a:extLst>
          </p:cNvPr>
          <p:cNvSpPr/>
          <p:nvPr/>
        </p:nvSpPr>
        <p:spPr>
          <a:xfrm>
            <a:off x="9264352" y="5400642"/>
            <a:ext cx="2641569" cy="1077218"/>
          </a:xfrm>
          <a:prstGeom prst="rect">
            <a:avLst/>
          </a:prstGeom>
        </p:spPr>
        <p:txBody>
          <a:bodyPr wrap="square">
            <a:spAutoFit/>
          </a:bodyPr>
          <a:lstStyle/>
          <a:p>
            <a:pPr algn="r"/>
            <a:r>
              <a:rPr lang="es-MX" sz="1600" b="1"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Autor:</a:t>
            </a:r>
          </a:p>
          <a:p>
            <a:pPr algn="r"/>
            <a:r>
              <a:rPr lang="es-MX" sz="1600"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Fidel Rojo Pérez</a:t>
            </a:r>
          </a:p>
          <a:p>
            <a:pPr algn="r"/>
            <a:r>
              <a:rPr lang="es-MX" sz="1600" b="1"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Tutor:</a:t>
            </a:r>
          </a:p>
          <a:p>
            <a:pPr algn="r"/>
            <a:r>
              <a:rPr lang="es-ES" sz="1600" dirty="0">
                <a:solidFill>
                  <a:schemeClr val="accent5">
                    <a:lumMod val="50000"/>
                  </a:schemeClr>
                </a:solidFill>
                <a:latin typeface="Arial" panose="020B0604020202020204" pitchFamily="34" charset="0"/>
                <a:cs typeface="Arial" panose="020B0604020202020204" pitchFamily="34" charset="0"/>
              </a:rPr>
              <a:t>Dr. C. Daniel Gálvez Lio</a:t>
            </a:r>
          </a:p>
        </p:txBody>
      </p:sp>
      <p:pic>
        <p:nvPicPr>
          <p:cNvPr id="35" name="Picture 2">
            <a:extLst>
              <a:ext uri="{FF2B5EF4-FFF2-40B4-BE49-F238E27FC236}">
                <a16:creationId xmlns="" xmlns:a16="http://schemas.microsoft.com/office/drawing/2014/main" id="{0E3C1CCB-1210-4F40-B6FD-993BA469321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719" y="2254708"/>
            <a:ext cx="1650558" cy="157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ángulo 35">
            <a:extLst>
              <a:ext uri="{FF2B5EF4-FFF2-40B4-BE49-F238E27FC236}">
                <a16:creationId xmlns="" xmlns:a16="http://schemas.microsoft.com/office/drawing/2014/main" id="{2A51B27F-5F54-40C2-9EA7-ADA2FB6018A8}"/>
              </a:ext>
            </a:extLst>
          </p:cNvPr>
          <p:cNvSpPr/>
          <p:nvPr/>
        </p:nvSpPr>
        <p:spPr>
          <a:xfrm>
            <a:off x="3047998" y="4032355"/>
            <a:ext cx="6096000" cy="1569660"/>
          </a:xfrm>
          <a:prstGeom prst="rect">
            <a:avLst/>
          </a:prstGeom>
        </p:spPr>
        <p:txBody>
          <a:bodyPr>
            <a:spAutoFit/>
          </a:bodyPr>
          <a:lstStyle/>
          <a:p>
            <a:pPr algn="ctr"/>
            <a:r>
              <a:rPr lang="es-ES" sz="2400" dirty="0">
                <a:solidFill>
                  <a:schemeClr val="accent5">
                    <a:lumMod val="50000"/>
                  </a:schemeClr>
                </a:solidFill>
                <a:latin typeface="Arial" panose="020B0604020202020204" pitchFamily="34" charset="0"/>
                <a:cs typeface="Arial" panose="020B0604020202020204" pitchFamily="34" charset="0"/>
              </a:rPr>
              <a:t>Aplicación web para la gestión del proceso de la Guardia </a:t>
            </a:r>
          </a:p>
          <a:p>
            <a:pPr algn="ctr"/>
            <a:r>
              <a:rPr lang="es-ES" sz="2400" dirty="0">
                <a:solidFill>
                  <a:schemeClr val="accent5">
                    <a:lumMod val="50000"/>
                  </a:schemeClr>
                </a:solidFill>
                <a:latin typeface="Arial" panose="020B0604020202020204" pitchFamily="34" charset="0"/>
                <a:cs typeface="Arial" panose="020B0604020202020204" pitchFamily="34" charset="0"/>
              </a:rPr>
              <a:t>Obrera Estudiantil en la facultad de </a:t>
            </a:r>
            <a:endParaRPr lang="es-ES" sz="2400" dirty="0" smtClean="0">
              <a:solidFill>
                <a:schemeClr val="accent5">
                  <a:lumMod val="50000"/>
                </a:schemeClr>
              </a:solidFill>
              <a:latin typeface="Arial" panose="020B0604020202020204" pitchFamily="34" charset="0"/>
              <a:cs typeface="Arial" panose="020B0604020202020204" pitchFamily="34" charset="0"/>
            </a:endParaRPr>
          </a:p>
          <a:p>
            <a:pPr algn="ctr"/>
            <a:r>
              <a:rPr lang="es-ES" sz="2400" dirty="0" smtClean="0">
                <a:solidFill>
                  <a:schemeClr val="accent5">
                    <a:lumMod val="50000"/>
                  </a:schemeClr>
                </a:solidFill>
                <a:latin typeface="Arial" panose="020B0604020202020204" pitchFamily="34" charset="0"/>
                <a:cs typeface="Arial" panose="020B0604020202020204" pitchFamily="34" charset="0"/>
              </a:rPr>
              <a:t>Matemática</a:t>
            </a:r>
            <a:r>
              <a:rPr lang="es-ES" sz="2400" dirty="0">
                <a:solidFill>
                  <a:schemeClr val="accent5">
                    <a:lumMod val="50000"/>
                  </a:schemeClr>
                </a:solidFill>
                <a:latin typeface="Arial" panose="020B0604020202020204" pitchFamily="34" charset="0"/>
                <a:cs typeface="Arial" panose="020B0604020202020204" pitchFamily="34" charset="0"/>
              </a:rPr>
              <a:t>, Física y Computación.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 xmlns:a16="http://schemas.microsoft.com/office/drawing/2014/main" id="{825A4ED2-7FAA-4F9F-8786-4759D3A20951}"/>
              </a:ext>
            </a:extLst>
          </p:cNvPr>
          <p:cNvSpPr>
            <a:spLocks noGrp="1"/>
          </p:cNvSpPr>
          <p:nvPr>
            <p:ph type="title"/>
          </p:nvPr>
        </p:nvSpPr>
        <p:spPr>
          <a:xfrm>
            <a:off x="527381" y="111812"/>
            <a:ext cx="10214928" cy="796908"/>
          </a:xfrm>
        </p:spPr>
        <p:txBody>
          <a:bodyPr>
            <a:normAutofit/>
          </a:bodyPr>
          <a:lstStyle/>
          <a:p>
            <a:pPr algn="just"/>
            <a:r>
              <a:rPr lang="es-ES" sz="2800" dirty="0" smtClean="0">
                <a:solidFill>
                  <a:schemeClr val="tx2">
                    <a:lumMod val="75000"/>
                  </a:schemeClr>
                </a:solidFill>
                <a:latin typeface="Arial" panose="020B0604020202020204" pitchFamily="34" charset="0"/>
                <a:cs typeface="Arial" panose="020B0604020202020204" pitchFamily="34" charset="0"/>
              </a:rPr>
              <a:t>REFERENCIAS BIBLIOGRÁFICAS:</a:t>
            </a:r>
            <a:endParaRPr lang="ko-KR" altLang="en-US" dirty="0"/>
          </a:p>
        </p:txBody>
      </p:sp>
      <p:sp>
        <p:nvSpPr>
          <p:cNvPr id="4" name="CuadroTexto 3">
            <a:extLst>
              <a:ext uri="{FF2B5EF4-FFF2-40B4-BE49-F238E27FC236}">
                <a16:creationId xmlns="" xmlns:a16="http://schemas.microsoft.com/office/drawing/2014/main" id="{AF9C0C24-F9C1-4864-9355-A1E99E877A79}"/>
              </a:ext>
            </a:extLst>
          </p:cNvPr>
          <p:cNvSpPr txBox="1"/>
          <p:nvPr/>
        </p:nvSpPr>
        <p:spPr>
          <a:xfrm>
            <a:off x="504917" y="2204864"/>
            <a:ext cx="11170302" cy="2862322"/>
          </a:xfrm>
          <a:prstGeom prst="rect">
            <a:avLst/>
          </a:prstGeom>
          <a:noFill/>
        </p:spPr>
        <p:txBody>
          <a:bodyPr wrap="square" rtlCol="0">
            <a:spAutoFit/>
          </a:bodyPr>
          <a:lstStyle/>
          <a:p>
            <a:pPr algn="just"/>
            <a:r>
              <a:rPr lang="es-ES" sz="2000" dirty="0">
                <a:solidFill>
                  <a:schemeClr val="accent5">
                    <a:lumMod val="50000"/>
                  </a:schemeClr>
                </a:solidFill>
                <a:latin typeface="Arial" panose="020B0604020202020204" pitchFamily="34" charset="0"/>
                <a:cs typeface="Arial" panose="020B0604020202020204" pitchFamily="34" charset="0"/>
              </a:rPr>
              <a:t>James </a:t>
            </a:r>
            <a:r>
              <a:rPr lang="es-ES" sz="2000" dirty="0" err="1" smtClean="0">
                <a:solidFill>
                  <a:schemeClr val="accent5">
                    <a:lumMod val="50000"/>
                  </a:schemeClr>
                </a:solidFill>
                <a:latin typeface="Arial" panose="020B0604020202020204" pitchFamily="34" charset="0"/>
                <a:cs typeface="Arial" panose="020B0604020202020204" pitchFamily="34" charset="0"/>
              </a:rPr>
              <a:t>Rumbaugh</a:t>
            </a:r>
            <a:r>
              <a:rPr lang="es-ES" sz="2000" dirty="0" smtClean="0">
                <a:solidFill>
                  <a:schemeClr val="accent5">
                    <a:lumMod val="50000"/>
                  </a:schemeClr>
                </a:solidFill>
                <a:latin typeface="Arial" panose="020B0604020202020204" pitchFamily="34" charset="0"/>
                <a:cs typeface="Arial" panose="020B0604020202020204" pitchFamily="34" charset="0"/>
              </a:rPr>
              <a:t>, </a:t>
            </a:r>
            <a:r>
              <a:rPr lang="es-ES" sz="2000" dirty="0" err="1" smtClean="0">
                <a:solidFill>
                  <a:schemeClr val="accent5">
                    <a:lumMod val="50000"/>
                  </a:schemeClr>
                </a:solidFill>
                <a:latin typeface="Arial" panose="020B0604020202020204" pitchFamily="34" charset="0"/>
                <a:cs typeface="Arial" panose="020B0604020202020204" pitchFamily="34" charset="0"/>
              </a:rPr>
              <a:t>Ivar</a:t>
            </a:r>
            <a:r>
              <a:rPr lang="es-ES" sz="2000" dirty="0" smtClean="0">
                <a:solidFill>
                  <a:schemeClr val="accent5">
                    <a:lumMod val="50000"/>
                  </a:schemeClr>
                </a:solidFill>
                <a:latin typeface="Arial" panose="020B0604020202020204" pitchFamily="34" charset="0"/>
                <a:cs typeface="Arial" panose="020B0604020202020204" pitchFamily="34" charset="0"/>
              </a:rPr>
              <a:t> </a:t>
            </a:r>
            <a:r>
              <a:rPr lang="es-ES" sz="2000" dirty="0" err="1" smtClean="0">
                <a:solidFill>
                  <a:schemeClr val="accent5">
                    <a:lumMod val="50000"/>
                  </a:schemeClr>
                </a:solidFill>
                <a:latin typeface="Arial" panose="020B0604020202020204" pitchFamily="34" charset="0"/>
                <a:cs typeface="Arial" panose="020B0604020202020204" pitchFamily="34" charset="0"/>
              </a:rPr>
              <a:t>Jaconson</a:t>
            </a:r>
            <a:r>
              <a:rPr lang="es-ES" sz="2000" dirty="0" smtClean="0">
                <a:solidFill>
                  <a:schemeClr val="accent5">
                    <a:lumMod val="50000"/>
                  </a:schemeClr>
                </a:solidFill>
                <a:latin typeface="Arial" panose="020B0604020202020204" pitchFamily="34" charset="0"/>
                <a:cs typeface="Arial" panose="020B0604020202020204" pitchFamily="34" charset="0"/>
              </a:rPr>
              <a:t>, Grady </a:t>
            </a:r>
            <a:r>
              <a:rPr lang="es-ES" sz="2000" dirty="0" err="1" smtClean="0">
                <a:solidFill>
                  <a:schemeClr val="accent5">
                    <a:lumMod val="50000"/>
                  </a:schemeClr>
                </a:solidFill>
                <a:latin typeface="Arial" panose="020B0604020202020204" pitchFamily="34" charset="0"/>
                <a:cs typeface="Arial" panose="020B0604020202020204" pitchFamily="34" charset="0"/>
              </a:rPr>
              <a:t>Booch</a:t>
            </a:r>
            <a:r>
              <a:rPr lang="es-ES" sz="2000" dirty="0" smtClean="0">
                <a:solidFill>
                  <a:schemeClr val="accent5">
                    <a:lumMod val="50000"/>
                  </a:schemeClr>
                </a:solidFill>
                <a:latin typeface="Arial" panose="020B0604020202020204" pitchFamily="34" charset="0"/>
                <a:cs typeface="Arial" panose="020B0604020202020204" pitchFamily="34" charset="0"/>
              </a:rPr>
              <a:t>. </a:t>
            </a:r>
            <a:r>
              <a:rPr lang="es-ES" sz="2000" dirty="0">
                <a:solidFill>
                  <a:schemeClr val="accent5">
                    <a:lumMod val="50000"/>
                  </a:schemeClr>
                </a:solidFill>
                <a:latin typeface="Arial" panose="020B0604020202020204" pitchFamily="34" charset="0"/>
                <a:cs typeface="Arial" panose="020B0604020202020204" pitchFamily="34" charset="0"/>
              </a:rPr>
              <a:t>(1999). </a:t>
            </a:r>
            <a:r>
              <a:rPr lang="es-ES" sz="2000" i="1" dirty="0">
                <a:solidFill>
                  <a:schemeClr val="accent5">
                    <a:lumMod val="50000"/>
                  </a:schemeClr>
                </a:solidFill>
                <a:latin typeface="Arial" panose="020B0604020202020204" pitchFamily="34" charset="0"/>
                <a:cs typeface="Arial" panose="020B0604020202020204" pitchFamily="34" charset="0"/>
              </a:rPr>
              <a:t>El lenguaje unificado de modelado </a:t>
            </a:r>
            <a:endParaRPr lang="es-ES" sz="2000" i="1" dirty="0" smtClean="0">
              <a:solidFill>
                <a:schemeClr val="accent5">
                  <a:lumMod val="50000"/>
                </a:schemeClr>
              </a:solidFill>
              <a:latin typeface="Arial" panose="020B0604020202020204" pitchFamily="34" charset="0"/>
              <a:cs typeface="Arial" panose="020B0604020202020204" pitchFamily="34" charset="0"/>
            </a:endParaRPr>
          </a:p>
          <a:p>
            <a:pPr algn="just"/>
            <a:r>
              <a:rPr lang="es-ES" sz="2000" i="1" dirty="0" smtClean="0">
                <a:solidFill>
                  <a:schemeClr val="accent5">
                    <a:lumMod val="50000"/>
                  </a:schemeClr>
                </a:solidFill>
                <a:latin typeface="Arial" panose="020B0604020202020204" pitchFamily="34" charset="0"/>
                <a:cs typeface="Arial" panose="020B0604020202020204" pitchFamily="34" charset="0"/>
              </a:rPr>
              <a:t>manual </a:t>
            </a:r>
            <a:r>
              <a:rPr lang="es-ES" sz="2000" i="1" dirty="0">
                <a:solidFill>
                  <a:schemeClr val="accent5">
                    <a:lumMod val="50000"/>
                  </a:schemeClr>
                </a:solidFill>
                <a:latin typeface="Arial" panose="020B0604020202020204" pitchFamily="34" charset="0"/>
                <a:cs typeface="Arial" panose="020B0604020202020204" pitchFamily="34" charset="0"/>
              </a:rPr>
              <a:t>de </a:t>
            </a:r>
            <a:r>
              <a:rPr lang="en-US" sz="2000" i="1" dirty="0" err="1" smtClean="0">
                <a:solidFill>
                  <a:schemeClr val="accent5">
                    <a:lumMod val="50000"/>
                  </a:schemeClr>
                </a:solidFill>
                <a:latin typeface="Arial" panose="020B0604020202020204" pitchFamily="34" charset="0"/>
                <a:cs typeface="Arial" panose="020B0604020202020204" pitchFamily="34" charset="0"/>
              </a:rPr>
              <a:t>referencia</a:t>
            </a:r>
            <a:r>
              <a:rPr lang="en-US" sz="2000" dirty="0" smtClean="0">
                <a:solidFill>
                  <a:schemeClr val="accent5">
                    <a:lumMod val="50000"/>
                  </a:schemeClr>
                </a:solidFill>
                <a:latin typeface="Arial" panose="020B0604020202020204" pitchFamily="34" charset="0"/>
                <a:cs typeface="Arial" panose="020B0604020202020204" pitchFamily="34" charset="0"/>
              </a:rPr>
              <a:t>.</a:t>
            </a:r>
          </a:p>
          <a:p>
            <a:pPr algn="just"/>
            <a:endParaRPr lang="en-US" sz="2000" dirty="0">
              <a:solidFill>
                <a:schemeClr val="accent5">
                  <a:lumMod val="50000"/>
                </a:schemeClr>
              </a:solidFill>
              <a:latin typeface="Arial" panose="020B0604020202020204" pitchFamily="34" charset="0"/>
              <a:cs typeface="Arial" panose="020B0604020202020204" pitchFamily="34" charset="0"/>
            </a:endParaRPr>
          </a:p>
          <a:p>
            <a:pPr algn="just"/>
            <a:r>
              <a:rPr lang="es-ES" sz="2000" dirty="0">
                <a:solidFill>
                  <a:schemeClr val="accent5">
                    <a:lumMod val="50000"/>
                  </a:schemeClr>
                </a:solidFill>
                <a:latin typeface="Arial" panose="020B0604020202020204" pitchFamily="34" charset="0"/>
                <a:cs typeface="Arial" panose="020B0604020202020204" pitchFamily="34" charset="0"/>
              </a:rPr>
              <a:t>Carlos Alberto </a:t>
            </a:r>
            <a:r>
              <a:rPr lang="es-ES" sz="2000" dirty="0" smtClean="0">
                <a:solidFill>
                  <a:schemeClr val="accent5">
                    <a:lumMod val="50000"/>
                  </a:schemeClr>
                </a:solidFill>
                <a:latin typeface="Arial" panose="020B0604020202020204" pitchFamily="34" charset="0"/>
                <a:cs typeface="Arial" panose="020B0604020202020204" pitchFamily="34" charset="0"/>
              </a:rPr>
              <a:t>Fernández. (2000</a:t>
            </a:r>
            <a:r>
              <a:rPr lang="es-ES" sz="2000" dirty="0">
                <a:solidFill>
                  <a:schemeClr val="accent5">
                    <a:lumMod val="50000"/>
                  </a:schemeClr>
                </a:solidFill>
                <a:latin typeface="Arial" panose="020B0604020202020204" pitchFamily="34" charset="0"/>
                <a:cs typeface="Arial" panose="020B0604020202020204" pitchFamily="34" charset="0"/>
              </a:rPr>
              <a:t>). </a:t>
            </a:r>
            <a:r>
              <a:rPr lang="es-ES" sz="2000" i="1" dirty="0">
                <a:solidFill>
                  <a:schemeClr val="accent5">
                    <a:lumMod val="50000"/>
                  </a:schemeClr>
                </a:solidFill>
                <a:latin typeface="Arial" panose="020B0604020202020204" pitchFamily="34" charset="0"/>
                <a:cs typeface="Arial" panose="020B0604020202020204" pitchFamily="34" charset="0"/>
              </a:rPr>
              <a:t>El Proceso Unificado </a:t>
            </a:r>
            <a:r>
              <a:rPr lang="es-ES" sz="2000" i="1" dirty="0" err="1">
                <a:solidFill>
                  <a:schemeClr val="accent5">
                    <a:lumMod val="50000"/>
                  </a:schemeClr>
                </a:solidFill>
                <a:latin typeface="Arial" panose="020B0604020202020204" pitchFamily="34" charset="0"/>
                <a:cs typeface="Arial" panose="020B0604020202020204" pitchFamily="34" charset="0"/>
              </a:rPr>
              <a:t>Rational</a:t>
            </a:r>
            <a:r>
              <a:rPr lang="es-ES" sz="2000" i="1" dirty="0">
                <a:solidFill>
                  <a:schemeClr val="accent5">
                    <a:lumMod val="50000"/>
                  </a:schemeClr>
                </a:solidFill>
                <a:latin typeface="Arial" panose="020B0604020202020204" pitchFamily="34" charset="0"/>
                <a:cs typeface="Arial" panose="020B0604020202020204" pitchFamily="34" charset="0"/>
              </a:rPr>
              <a:t> para el Desarrollo de Software.</a:t>
            </a:r>
            <a:r>
              <a:rPr lang="es-ES" sz="2000" dirty="0">
                <a:solidFill>
                  <a:schemeClr val="accent5">
                    <a:lumMod val="50000"/>
                  </a:schemeClr>
                </a:solidFill>
                <a:latin typeface="Arial" panose="020B0604020202020204" pitchFamily="34" charset="0"/>
                <a:cs typeface="Arial" panose="020B0604020202020204" pitchFamily="34" charset="0"/>
              </a:rPr>
              <a:t> </a:t>
            </a:r>
            <a:endParaRPr lang="es-ES" sz="2000" dirty="0" smtClean="0">
              <a:solidFill>
                <a:schemeClr val="accent5">
                  <a:lumMod val="50000"/>
                </a:schemeClr>
              </a:solidFill>
              <a:latin typeface="Arial" panose="020B0604020202020204" pitchFamily="34" charset="0"/>
              <a:cs typeface="Arial" panose="020B0604020202020204" pitchFamily="34" charset="0"/>
            </a:endParaRPr>
          </a:p>
          <a:p>
            <a:pPr algn="just"/>
            <a:endParaRPr lang="es-ES" sz="2000" dirty="0">
              <a:solidFill>
                <a:schemeClr val="accent5">
                  <a:lumMod val="50000"/>
                </a:schemeClr>
              </a:solidFill>
              <a:latin typeface="Arial" panose="020B0604020202020204" pitchFamily="34" charset="0"/>
              <a:cs typeface="Arial" panose="020B0604020202020204" pitchFamily="34" charset="0"/>
            </a:endParaRPr>
          </a:p>
          <a:p>
            <a:pPr algn="just"/>
            <a:r>
              <a:rPr lang="es-ES" sz="2000" dirty="0">
                <a:solidFill>
                  <a:schemeClr val="accent5">
                    <a:lumMod val="50000"/>
                  </a:schemeClr>
                </a:solidFill>
                <a:latin typeface="Arial" panose="020B0604020202020204" pitchFamily="34" charset="0"/>
                <a:cs typeface="Arial" panose="020B0604020202020204" pitchFamily="34" charset="0"/>
              </a:rPr>
              <a:t>Universidad de </a:t>
            </a:r>
            <a:r>
              <a:rPr lang="es-ES" sz="2000" dirty="0" smtClean="0">
                <a:solidFill>
                  <a:schemeClr val="accent5">
                    <a:lumMod val="50000"/>
                  </a:schemeClr>
                </a:solidFill>
                <a:latin typeface="Arial" panose="020B0604020202020204" pitchFamily="34" charset="0"/>
                <a:cs typeface="Arial" panose="020B0604020202020204" pitchFamily="34" charset="0"/>
              </a:rPr>
              <a:t>Murcia .(2011</a:t>
            </a:r>
            <a:r>
              <a:rPr lang="es-ES" sz="2000" dirty="0">
                <a:solidFill>
                  <a:schemeClr val="accent5">
                    <a:lumMod val="50000"/>
                  </a:schemeClr>
                </a:solidFill>
                <a:latin typeface="Arial" panose="020B0604020202020204" pitchFamily="34" charset="0"/>
                <a:cs typeface="Arial" panose="020B0604020202020204" pitchFamily="34" charset="0"/>
              </a:rPr>
              <a:t>). Manual Básico de Creación de Páginas Web. </a:t>
            </a:r>
            <a:r>
              <a:rPr lang="es-ES" sz="2000" i="1" dirty="0" err="1">
                <a:solidFill>
                  <a:schemeClr val="accent5">
                    <a:lumMod val="50000"/>
                  </a:schemeClr>
                </a:solidFill>
                <a:latin typeface="Arial" panose="020B0604020202020204" pitchFamily="34" charset="0"/>
                <a:cs typeface="Arial" panose="020B0604020202020204" pitchFamily="34" charset="0"/>
              </a:rPr>
              <a:t>Area</a:t>
            </a:r>
            <a:r>
              <a:rPr lang="es-ES" sz="2000" i="1" dirty="0">
                <a:solidFill>
                  <a:schemeClr val="accent5">
                    <a:lumMod val="50000"/>
                  </a:schemeClr>
                </a:solidFill>
                <a:latin typeface="Arial" panose="020B0604020202020204" pitchFamily="34" charset="0"/>
                <a:cs typeface="Arial" panose="020B0604020202020204" pitchFamily="34" charset="0"/>
              </a:rPr>
              <a:t> de la </a:t>
            </a:r>
            <a:endParaRPr lang="es-ES" sz="2000" i="1" dirty="0" smtClean="0">
              <a:solidFill>
                <a:schemeClr val="accent5">
                  <a:lumMod val="50000"/>
                </a:schemeClr>
              </a:solidFill>
              <a:latin typeface="Arial" panose="020B0604020202020204" pitchFamily="34" charset="0"/>
              <a:cs typeface="Arial" panose="020B0604020202020204" pitchFamily="34" charset="0"/>
            </a:endParaRPr>
          </a:p>
          <a:p>
            <a:pPr algn="just"/>
            <a:r>
              <a:rPr lang="es-ES" sz="2000" i="1" dirty="0" smtClean="0">
                <a:solidFill>
                  <a:schemeClr val="accent5">
                    <a:lumMod val="50000"/>
                  </a:schemeClr>
                </a:solidFill>
                <a:latin typeface="Arial" panose="020B0604020202020204" pitchFamily="34" charset="0"/>
                <a:cs typeface="Arial" panose="020B0604020202020204" pitchFamily="34" charset="0"/>
              </a:rPr>
              <a:t>Tecnología </a:t>
            </a:r>
            <a:r>
              <a:rPr lang="es-ES" sz="2000" i="1" dirty="0">
                <a:solidFill>
                  <a:schemeClr val="accent5">
                    <a:lumMod val="50000"/>
                  </a:schemeClr>
                </a:solidFill>
                <a:latin typeface="Arial" panose="020B0604020202020204" pitchFamily="34" charset="0"/>
                <a:cs typeface="Arial" panose="020B0604020202020204" pitchFamily="34" charset="0"/>
              </a:rPr>
              <a:t>de la </a:t>
            </a:r>
            <a:r>
              <a:rPr lang="es-ES" sz="2000" i="1" dirty="0" smtClean="0">
                <a:solidFill>
                  <a:schemeClr val="accent5">
                    <a:lumMod val="50000"/>
                  </a:schemeClr>
                </a:solidFill>
                <a:latin typeface="Arial" panose="020B0604020202020204" pitchFamily="34" charset="0"/>
                <a:cs typeface="Arial" panose="020B0604020202020204" pitchFamily="34" charset="0"/>
              </a:rPr>
              <a:t>Información </a:t>
            </a:r>
            <a:r>
              <a:rPr lang="es-ES" sz="2000" i="1" dirty="0">
                <a:solidFill>
                  <a:schemeClr val="accent5">
                    <a:lumMod val="50000"/>
                  </a:schemeClr>
                </a:solidFill>
                <a:latin typeface="Arial" panose="020B0604020202020204" pitchFamily="34" charset="0"/>
                <a:cs typeface="Arial" panose="020B0604020202020204" pitchFamily="34" charset="0"/>
              </a:rPr>
              <a:t>y </a:t>
            </a:r>
            <a:r>
              <a:rPr lang="es-ES" sz="2000" i="1" dirty="0" smtClean="0">
                <a:solidFill>
                  <a:schemeClr val="accent5">
                    <a:lumMod val="50000"/>
                  </a:schemeClr>
                </a:solidFill>
                <a:latin typeface="Arial" panose="020B0604020202020204" pitchFamily="34" charset="0"/>
                <a:cs typeface="Arial" panose="020B0604020202020204" pitchFamily="34" charset="0"/>
              </a:rPr>
              <a:t>las </a:t>
            </a:r>
            <a:r>
              <a:rPr lang="es-ES" sz="2000" i="1" dirty="0">
                <a:solidFill>
                  <a:schemeClr val="accent5">
                    <a:lumMod val="50000"/>
                  </a:schemeClr>
                </a:solidFill>
                <a:latin typeface="Arial" panose="020B0604020202020204" pitchFamily="34" charset="0"/>
                <a:cs typeface="Arial" panose="020B0604020202020204" pitchFamily="34" charset="0"/>
              </a:rPr>
              <a:t>Comunicaciones </a:t>
            </a:r>
            <a:r>
              <a:rPr lang="es-ES" sz="2000" i="1" dirty="0" smtClean="0">
                <a:solidFill>
                  <a:schemeClr val="accent5">
                    <a:lumMod val="50000"/>
                  </a:schemeClr>
                </a:solidFill>
                <a:latin typeface="Arial" panose="020B0604020202020204" pitchFamily="34" charset="0"/>
                <a:cs typeface="Arial" panose="020B0604020202020204" pitchFamily="34" charset="0"/>
              </a:rPr>
              <a:t>Aplicadas</a:t>
            </a:r>
          </a:p>
          <a:p>
            <a:endParaRPr lang="es-ES" sz="2000" i="1" dirty="0"/>
          </a:p>
          <a:p>
            <a:endParaRPr lang="es-ES" sz="2000" dirty="0"/>
          </a:p>
        </p:txBody>
      </p:sp>
    </p:spTree>
    <p:extLst>
      <p:ext uri="{BB962C8B-B14F-4D97-AF65-F5344CB8AC3E}">
        <p14:creationId xmlns:p14="http://schemas.microsoft.com/office/powerpoint/2010/main" val="764483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그룹 25">
            <a:extLst>
              <a:ext uri="{FF2B5EF4-FFF2-40B4-BE49-F238E27FC236}">
                <a16:creationId xmlns="" xmlns:a16="http://schemas.microsoft.com/office/drawing/2014/main" id="{AF82A871-77D6-4EA4-8509-755E7E9E152C}"/>
              </a:ext>
            </a:extLst>
          </p:cNvPr>
          <p:cNvGrpSpPr/>
          <p:nvPr/>
        </p:nvGrpSpPr>
        <p:grpSpPr>
          <a:xfrm>
            <a:off x="6096000" y="1408943"/>
            <a:ext cx="4152426" cy="1015663"/>
            <a:chOff x="1191711" y="1340768"/>
            <a:chExt cx="3714746" cy="1015663"/>
          </a:xfrm>
        </p:grpSpPr>
        <p:sp>
          <p:nvSpPr>
            <p:cNvPr id="36" name="평행 사변형 20">
              <a:extLst>
                <a:ext uri="{FF2B5EF4-FFF2-40B4-BE49-F238E27FC236}">
                  <a16:creationId xmlns="" xmlns:a16="http://schemas.microsoft.com/office/drawing/2014/main" id="{4D7467B8-02DD-4256-932E-9CE782AC548F}"/>
                </a:ext>
              </a:extLst>
            </p:cNvPr>
            <p:cNvSpPr/>
            <p:nvPr/>
          </p:nvSpPr>
          <p:spPr bwMode="auto">
            <a:xfrm rot="445443">
              <a:off x="1191711" y="1427434"/>
              <a:ext cx="679346" cy="493705"/>
            </a:xfrm>
            <a:prstGeom prst="parallelogram">
              <a:avLst>
                <a:gd name="adj" fmla="val 23195"/>
              </a:avLst>
            </a:prstGeom>
            <a:solidFill>
              <a:srgbClr val="88DC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43056">
                <a:defRPr/>
              </a:pPr>
              <a:endParaRPr lang="ko-KR" altLang="en-US" sz="2100">
                <a:solidFill>
                  <a:prstClr val="white"/>
                </a:solidFill>
                <a:latin typeface="+mj-lt"/>
                <a:ea typeface="맑은 고딕" pitchFamily="50" charset="-127"/>
              </a:endParaRPr>
            </a:p>
          </p:txBody>
        </p:sp>
        <p:sp>
          <p:nvSpPr>
            <p:cNvPr id="37" name="Text Box 5">
              <a:extLst>
                <a:ext uri="{FF2B5EF4-FFF2-40B4-BE49-F238E27FC236}">
                  <a16:creationId xmlns="" xmlns:a16="http://schemas.microsoft.com/office/drawing/2014/main" id="{F4F40323-EF3B-4063-8BFD-EC7F940D6437}"/>
                </a:ext>
              </a:extLst>
            </p:cNvPr>
            <p:cNvSpPr txBox="1">
              <a:spLocks noChangeArrowheads="1"/>
            </p:cNvSpPr>
            <p:nvPr/>
          </p:nvSpPr>
          <p:spPr bwMode="auto">
            <a:xfrm>
              <a:off x="1953707" y="1340768"/>
              <a:ext cx="2952750" cy="1015663"/>
            </a:xfrm>
            <a:prstGeom prst="rect">
              <a:avLst/>
            </a:prstGeom>
            <a:noFill/>
            <a:ln w="9525">
              <a:noFill/>
              <a:miter lim="800000"/>
              <a:headEnd/>
              <a:tailEnd/>
            </a:ln>
          </p:spPr>
          <p:txBody>
            <a:bodyPr>
              <a:spAutoFit/>
            </a:bodyPr>
            <a:lstStyle/>
            <a:p>
              <a:pPr>
                <a:defRPr/>
              </a:pPr>
              <a:r>
                <a:rPr lang="en-US" altLang="ko-KR" sz="2000" dirty="0" smtClean="0">
                  <a:solidFill>
                    <a:schemeClr val="accent5">
                      <a:lumMod val="50000"/>
                    </a:schemeClr>
                  </a:solidFill>
                  <a:latin typeface="Arial" panose="020B0604020202020204" pitchFamily="34" charset="0"/>
                  <a:ea typeface="맑은 고딕" pitchFamily="50" charset="-127"/>
                  <a:cs typeface="Arial" panose="020B0604020202020204" pitchFamily="34" charset="0"/>
                </a:rPr>
                <a:t>DESCRIPCIÓN DE LOS</a:t>
              </a:r>
            </a:p>
            <a:p>
              <a:pPr>
                <a:defRPr/>
              </a:pPr>
              <a:r>
                <a:rPr lang="en-US" altLang="ko-KR" sz="2000" dirty="0" smtClean="0">
                  <a:solidFill>
                    <a:schemeClr val="accent5">
                      <a:lumMod val="50000"/>
                    </a:schemeClr>
                  </a:solidFill>
                  <a:latin typeface="Arial" panose="020B0604020202020204" pitchFamily="34" charset="0"/>
                  <a:ea typeface="맑은 고딕" pitchFamily="50" charset="-127"/>
                  <a:cs typeface="Arial" panose="020B0604020202020204" pitchFamily="34" charset="0"/>
                </a:rPr>
                <a:t>CASOS DE USO DEL SIST.</a:t>
              </a:r>
              <a:endParaRPr lang="en-US" altLang="ko-KR" sz="2000" dirty="0">
                <a:solidFill>
                  <a:schemeClr val="accent5">
                    <a:lumMod val="50000"/>
                  </a:schemeClr>
                </a:solidFill>
                <a:latin typeface="Arial" panose="020B0604020202020204" pitchFamily="34" charset="0"/>
                <a:ea typeface="맑은 고딕" pitchFamily="50" charset="-127"/>
                <a:cs typeface="Arial" panose="020B0604020202020204" pitchFamily="34" charset="0"/>
              </a:endParaRPr>
            </a:p>
          </p:txBody>
        </p:sp>
        <p:sp>
          <p:nvSpPr>
            <p:cNvPr id="42" name="TextBox 13">
              <a:extLst>
                <a:ext uri="{FF2B5EF4-FFF2-40B4-BE49-F238E27FC236}">
                  <a16:creationId xmlns="" xmlns:a16="http://schemas.microsoft.com/office/drawing/2014/main" id="{59C943FD-1414-450E-B9D0-845AECEA802A}"/>
                </a:ext>
              </a:extLst>
            </p:cNvPr>
            <p:cNvSpPr txBox="1">
              <a:spLocks noChangeArrowheads="1"/>
            </p:cNvSpPr>
            <p:nvPr/>
          </p:nvSpPr>
          <p:spPr bwMode="auto">
            <a:xfrm>
              <a:off x="1251500" y="1435760"/>
              <a:ext cx="540533" cy="477054"/>
            </a:xfrm>
            <a:prstGeom prst="rect">
              <a:avLst/>
            </a:prstGeom>
            <a:noFill/>
            <a:ln w="9525">
              <a:noFill/>
              <a:miter lim="800000"/>
              <a:headEnd/>
              <a:tailEnd/>
            </a:ln>
          </p:spPr>
          <p:txBody>
            <a:bodyPr wrap="none">
              <a:spAutoFit/>
            </a:bodyPr>
            <a:lstStyle/>
            <a:p>
              <a:r>
                <a:rPr lang="en-US" altLang="ko-KR"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06</a:t>
              </a:r>
              <a:endParaRPr lang="ko-KR" altLang="en-US"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endParaRPr>
            </a:p>
          </p:txBody>
        </p:sp>
      </p:grpSp>
      <p:grpSp>
        <p:nvGrpSpPr>
          <p:cNvPr id="46" name="그룹 27">
            <a:extLst>
              <a:ext uri="{FF2B5EF4-FFF2-40B4-BE49-F238E27FC236}">
                <a16:creationId xmlns="" xmlns:a16="http://schemas.microsoft.com/office/drawing/2014/main" id="{9EEBFC3D-2E86-4B5A-96DC-7F41CFE87687}"/>
              </a:ext>
            </a:extLst>
          </p:cNvPr>
          <p:cNvGrpSpPr/>
          <p:nvPr/>
        </p:nvGrpSpPr>
        <p:grpSpPr>
          <a:xfrm>
            <a:off x="6067286" y="3463971"/>
            <a:ext cx="3714746" cy="707886"/>
            <a:chOff x="1191711" y="2345930"/>
            <a:chExt cx="3714746" cy="707886"/>
          </a:xfrm>
        </p:grpSpPr>
        <p:sp>
          <p:nvSpPr>
            <p:cNvPr id="47" name="평행 사변형 21">
              <a:extLst>
                <a:ext uri="{FF2B5EF4-FFF2-40B4-BE49-F238E27FC236}">
                  <a16:creationId xmlns="" xmlns:a16="http://schemas.microsoft.com/office/drawing/2014/main" id="{B556C598-0E27-4522-9FC2-D8912AB957D7}"/>
                </a:ext>
              </a:extLst>
            </p:cNvPr>
            <p:cNvSpPr/>
            <p:nvPr/>
          </p:nvSpPr>
          <p:spPr bwMode="auto">
            <a:xfrm rot="445443">
              <a:off x="1191711" y="2432596"/>
              <a:ext cx="679346" cy="493705"/>
            </a:xfrm>
            <a:prstGeom prst="parallelogram">
              <a:avLst>
                <a:gd name="adj" fmla="val 23195"/>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43056">
                <a:defRPr/>
              </a:pPr>
              <a:endParaRPr lang="ko-KR" altLang="en-US" sz="2100">
                <a:solidFill>
                  <a:prstClr val="white"/>
                </a:solidFill>
                <a:latin typeface="+mj-lt"/>
                <a:ea typeface="맑은 고딕" pitchFamily="50" charset="-127"/>
              </a:endParaRPr>
            </a:p>
          </p:txBody>
        </p:sp>
        <p:sp>
          <p:nvSpPr>
            <p:cNvPr id="49" name="Text Box 5">
              <a:extLst>
                <a:ext uri="{FF2B5EF4-FFF2-40B4-BE49-F238E27FC236}">
                  <a16:creationId xmlns="" xmlns:a16="http://schemas.microsoft.com/office/drawing/2014/main" id="{3036BC45-4E88-426B-92EB-F30609A335CA}"/>
                </a:ext>
              </a:extLst>
            </p:cNvPr>
            <p:cNvSpPr txBox="1">
              <a:spLocks noChangeArrowheads="1"/>
            </p:cNvSpPr>
            <p:nvPr/>
          </p:nvSpPr>
          <p:spPr bwMode="auto">
            <a:xfrm>
              <a:off x="1953707" y="2345930"/>
              <a:ext cx="2952750" cy="707886"/>
            </a:xfrm>
            <a:prstGeom prst="rect">
              <a:avLst/>
            </a:prstGeom>
            <a:noFill/>
            <a:ln w="9525">
              <a:noFill/>
              <a:miter lim="800000"/>
              <a:headEnd/>
              <a:tailEnd/>
            </a:ln>
          </p:spPr>
          <p:txBody>
            <a:bodyPr>
              <a:spAutoFit/>
            </a:bodyPr>
            <a:lstStyle/>
            <a:p>
              <a:pPr>
                <a:defRPr/>
              </a:pPr>
              <a:r>
                <a:rPr lang="en-US" altLang="ko-KR" sz="2000" dirty="0" smtClean="0">
                  <a:solidFill>
                    <a:schemeClr val="accent5">
                      <a:lumMod val="50000"/>
                    </a:schemeClr>
                  </a:solidFill>
                  <a:latin typeface="Arial" panose="020B0604020202020204" pitchFamily="34" charset="0"/>
                  <a:ea typeface="맑은 고딕" pitchFamily="50" charset="-127"/>
                  <a:cs typeface="Arial" panose="020B0604020202020204" pitchFamily="34" charset="0"/>
                </a:rPr>
                <a:t>ARQUITECTURA DEL</a:t>
              </a:r>
            </a:p>
            <a:p>
              <a:pPr>
                <a:defRPr/>
              </a:pPr>
              <a:r>
                <a:rPr lang="en-US" altLang="ko-KR" sz="2000" dirty="0" smtClean="0">
                  <a:solidFill>
                    <a:schemeClr val="accent5">
                      <a:lumMod val="50000"/>
                    </a:schemeClr>
                  </a:solidFill>
                  <a:latin typeface="Arial" panose="020B0604020202020204" pitchFamily="34" charset="0"/>
                  <a:ea typeface="맑은 고딕" pitchFamily="50" charset="-127"/>
                  <a:cs typeface="Arial" panose="020B0604020202020204" pitchFamily="34" charset="0"/>
                </a:rPr>
                <a:t>SISTEMA</a:t>
              </a:r>
              <a:endParaRPr lang="en-US" altLang="ko-KR" sz="2000" dirty="0">
                <a:solidFill>
                  <a:schemeClr val="accent5">
                    <a:lumMod val="50000"/>
                  </a:schemeClr>
                </a:solidFill>
                <a:latin typeface="Arial" panose="020B0604020202020204" pitchFamily="34" charset="0"/>
                <a:ea typeface="맑은 고딕" pitchFamily="50" charset="-127"/>
                <a:cs typeface="Arial" panose="020B0604020202020204" pitchFamily="34" charset="0"/>
              </a:endParaRPr>
            </a:p>
          </p:txBody>
        </p:sp>
        <p:sp>
          <p:nvSpPr>
            <p:cNvPr id="53" name="TextBox 13">
              <a:extLst>
                <a:ext uri="{FF2B5EF4-FFF2-40B4-BE49-F238E27FC236}">
                  <a16:creationId xmlns="" xmlns:a16="http://schemas.microsoft.com/office/drawing/2014/main" id="{CF81A7F8-249A-4019-9679-DD386E70BBD6}"/>
                </a:ext>
              </a:extLst>
            </p:cNvPr>
            <p:cNvSpPr txBox="1">
              <a:spLocks noChangeArrowheads="1"/>
            </p:cNvSpPr>
            <p:nvPr/>
          </p:nvSpPr>
          <p:spPr bwMode="auto">
            <a:xfrm>
              <a:off x="1251500" y="2440922"/>
              <a:ext cx="540533" cy="477054"/>
            </a:xfrm>
            <a:prstGeom prst="rect">
              <a:avLst/>
            </a:prstGeom>
          </p:spPr>
          <p:txBody>
            <a:bodyPr wrap="none">
              <a:spAutoFit/>
            </a:bodyPr>
            <a:lstStyle/>
            <a:p>
              <a:r>
                <a:rPr lang="en-US" altLang="ko-KR"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07</a:t>
              </a:r>
              <a:endParaRPr lang="ko-KR" altLang="en-US"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endParaRPr>
            </a:p>
          </p:txBody>
        </p:sp>
      </p:grpSp>
      <p:grpSp>
        <p:nvGrpSpPr>
          <p:cNvPr id="85" name="그룹 25">
            <a:extLst>
              <a:ext uri="{FF2B5EF4-FFF2-40B4-BE49-F238E27FC236}">
                <a16:creationId xmlns="" xmlns:a16="http://schemas.microsoft.com/office/drawing/2014/main" id="{CABF1548-3434-4131-9EFB-0AB5F9E576EF}"/>
              </a:ext>
            </a:extLst>
          </p:cNvPr>
          <p:cNvGrpSpPr/>
          <p:nvPr/>
        </p:nvGrpSpPr>
        <p:grpSpPr>
          <a:xfrm>
            <a:off x="1170407" y="1405816"/>
            <a:ext cx="3714746" cy="580371"/>
            <a:chOff x="1191711" y="1340768"/>
            <a:chExt cx="3714746" cy="580371"/>
          </a:xfrm>
        </p:grpSpPr>
        <p:sp>
          <p:nvSpPr>
            <p:cNvPr id="86" name="평행 사변형 20">
              <a:extLst>
                <a:ext uri="{FF2B5EF4-FFF2-40B4-BE49-F238E27FC236}">
                  <a16:creationId xmlns="" xmlns:a16="http://schemas.microsoft.com/office/drawing/2014/main" id="{EBBFD811-05E8-4D44-8345-AFF249F6910B}"/>
                </a:ext>
              </a:extLst>
            </p:cNvPr>
            <p:cNvSpPr/>
            <p:nvPr/>
          </p:nvSpPr>
          <p:spPr bwMode="auto">
            <a:xfrm rot="445443">
              <a:off x="1191711" y="1427434"/>
              <a:ext cx="679346" cy="493705"/>
            </a:xfrm>
            <a:prstGeom prst="parallelogram">
              <a:avLst>
                <a:gd name="adj" fmla="val 23195"/>
              </a:avLst>
            </a:prstGeom>
            <a:solidFill>
              <a:srgbClr val="88DC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43056">
                <a:defRPr/>
              </a:pPr>
              <a:endParaRPr lang="ko-KR" altLang="en-US" sz="2100">
                <a:solidFill>
                  <a:prstClr val="white"/>
                </a:solidFill>
                <a:latin typeface="+mj-lt"/>
                <a:ea typeface="맑은 고딕" pitchFamily="50" charset="-127"/>
              </a:endParaRPr>
            </a:p>
          </p:txBody>
        </p:sp>
        <p:sp>
          <p:nvSpPr>
            <p:cNvPr id="87" name="Text Box 5">
              <a:extLst>
                <a:ext uri="{FF2B5EF4-FFF2-40B4-BE49-F238E27FC236}">
                  <a16:creationId xmlns="" xmlns:a16="http://schemas.microsoft.com/office/drawing/2014/main" id="{922B1089-D347-4DC2-9F2A-83A20242027F}"/>
                </a:ext>
              </a:extLst>
            </p:cNvPr>
            <p:cNvSpPr txBox="1">
              <a:spLocks noChangeArrowheads="1"/>
            </p:cNvSpPr>
            <p:nvPr/>
          </p:nvSpPr>
          <p:spPr bwMode="auto">
            <a:xfrm>
              <a:off x="1953707" y="1340768"/>
              <a:ext cx="2952750" cy="400110"/>
            </a:xfrm>
            <a:prstGeom prst="rect">
              <a:avLst/>
            </a:prstGeom>
            <a:noFill/>
            <a:ln w="9525">
              <a:noFill/>
              <a:miter lim="800000"/>
              <a:headEnd/>
              <a:tailEnd/>
            </a:ln>
          </p:spPr>
          <p:txBody>
            <a:bodyPr>
              <a:spAutoFit/>
            </a:bodyPr>
            <a:lstStyle/>
            <a:p>
              <a:pPr>
                <a:defRPr/>
              </a:pPr>
              <a:r>
                <a:rPr lang="en-US" altLang="ko-KR" sz="2000" dirty="0" smtClean="0">
                  <a:solidFill>
                    <a:schemeClr val="accent5">
                      <a:lumMod val="50000"/>
                    </a:schemeClr>
                  </a:solidFill>
                  <a:latin typeface="Arial" panose="020B0604020202020204" pitchFamily="34" charset="0"/>
                  <a:ea typeface="맑은 고딕" pitchFamily="50" charset="-127"/>
                  <a:cs typeface="Arial" panose="020B0604020202020204" pitchFamily="34" charset="0"/>
                </a:rPr>
                <a:t>SEGUNDO CAPÍTULO</a:t>
              </a:r>
              <a:endParaRPr lang="en-US" altLang="ko-KR" sz="2000" dirty="0">
                <a:solidFill>
                  <a:schemeClr val="accent5">
                    <a:lumMod val="50000"/>
                  </a:schemeClr>
                </a:solidFill>
                <a:latin typeface="Arial" panose="020B0604020202020204" pitchFamily="34" charset="0"/>
                <a:ea typeface="맑은 고딕" pitchFamily="50" charset="-127"/>
                <a:cs typeface="Arial" panose="020B0604020202020204" pitchFamily="34" charset="0"/>
              </a:endParaRPr>
            </a:p>
          </p:txBody>
        </p:sp>
        <p:sp>
          <p:nvSpPr>
            <p:cNvPr id="88" name="TextBox 13">
              <a:extLst>
                <a:ext uri="{FF2B5EF4-FFF2-40B4-BE49-F238E27FC236}">
                  <a16:creationId xmlns="" xmlns:a16="http://schemas.microsoft.com/office/drawing/2014/main" id="{8843581C-2D8C-4E80-B285-00763B0BA3EB}"/>
                </a:ext>
              </a:extLst>
            </p:cNvPr>
            <p:cNvSpPr txBox="1">
              <a:spLocks noChangeArrowheads="1"/>
            </p:cNvSpPr>
            <p:nvPr/>
          </p:nvSpPr>
          <p:spPr bwMode="auto">
            <a:xfrm>
              <a:off x="1251500" y="1435760"/>
              <a:ext cx="540533" cy="477054"/>
            </a:xfrm>
            <a:prstGeom prst="rect">
              <a:avLst/>
            </a:prstGeom>
            <a:noFill/>
            <a:ln w="9525">
              <a:noFill/>
              <a:miter lim="800000"/>
              <a:headEnd/>
              <a:tailEnd/>
            </a:ln>
          </p:spPr>
          <p:txBody>
            <a:bodyPr wrap="none">
              <a:spAutoFit/>
            </a:bodyPr>
            <a:lstStyle/>
            <a:p>
              <a:r>
                <a:rPr lang="en-US" altLang="ko-KR"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01</a:t>
              </a:r>
              <a:endParaRPr lang="ko-KR" altLang="en-US"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endParaRPr>
            </a:p>
          </p:txBody>
        </p:sp>
      </p:grpSp>
      <p:grpSp>
        <p:nvGrpSpPr>
          <p:cNvPr id="89" name="그룹 27">
            <a:extLst>
              <a:ext uri="{FF2B5EF4-FFF2-40B4-BE49-F238E27FC236}">
                <a16:creationId xmlns="" xmlns:a16="http://schemas.microsoft.com/office/drawing/2014/main" id="{8CFD28E0-6C8F-4628-B059-0D38ED45FC28}"/>
              </a:ext>
            </a:extLst>
          </p:cNvPr>
          <p:cNvGrpSpPr/>
          <p:nvPr/>
        </p:nvGrpSpPr>
        <p:grpSpPr>
          <a:xfrm>
            <a:off x="1170407" y="2410978"/>
            <a:ext cx="3714746" cy="707886"/>
            <a:chOff x="1191711" y="2345930"/>
            <a:chExt cx="3714746" cy="707886"/>
          </a:xfrm>
        </p:grpSpPr>
        <p:sp>
          <p:nvSpPr>
            <p:cNvPr id="90" name="평행 사변형 21">
              <a:extLst>
                <a:ext uri="{FF2B5EF4-FFF2-40B4-BE49-F238E27FC236}">
                  <a16:creationId xmlns="" xmlns:a16="http://schemas.microsoft.com/office/drawing/2014/main" id="{A8CF954A-E58C-4388-BD3A-E9018DC4DFEC}"/>
                </a:ext>
              </a:extLst>
            </p:cNvPr>
            <p:cNvSpPr/>
            <p:nvPr/>
          </p:nvSpPr>
          <p:spPr bwMode="auto">
            <a:xfrm rot="445443">
              <a:off x="1191711" y="2432596"/>
              <a:ext cx="679346" cy="493705"/>
            </a:xfrm>
            <a:prstGeom prst="parallelogram">
              <a:avLst>
                <a:gd name="adj" fmla="val 23195"/>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43056">
                <a:defRPr/>
              </a:pPr>
              <a:endParaRPr lang="ko-KR" altLang="en-US" sz="2100">
                <a:solidFill>
                  <a:prstClr val="white"/>
                </a:solidFill>
                <a:latin typeface="+mj-lt"/>
                <a:ea typeface="맑은 고딕" pitchFamily="50" charset="-127"/>
              </a:endParaRPr>
            </a:p>
          </p:txBody>
        </p:sp>
        <p:sp>
          <p:nvSpPr>
            <p:cNvPr id="91" name="Text Box 5">
              <a:extLst>
                <a:ext uri="{FF2B5EF4-FFF2-40B4-BE49-F238E27FC236}">
                  <a16:creationId xmlns="" xmlns:a16="http://schemas.microsoft.com/office/drawing/2014/main" id="{71F73151-6A6F-4BA1-A18A-C8CCFA98565D}"/>
                </a:ext>
              </a:extLst>
            </p:cNvPr>
            <p:cNvSpPr txBox="1">
              <a:spLocks noChangeArrowheads="1"/>
            </p:cNvSpPr>
            <p:nvPr/>
          </p:nvSpPr>
          <p:spPr bwMode="auto">
            <a:xfrm>
              <a:off x="1953707" y="2345930"/>
              <a:ext cx="2952750" cy="707886"/>
            </a:xfrm>
            <a:prstGeom prst="rect">
              <a:avLst/>
            </a:prstGeom>
            <a:noFill/>
            <a:ln w="9525">
              <a:noFill/>
              <a:miter lim="800000"/>
              <a:headEnd/>
              <a:tailEnd/>
            </a:ln>
          </p:spPr>
          <p:txBody>
            <a:bodyPr>
              <a:spAutoFit/>
            </a:bodyPr>
            <a:lstStyle/>
            <a:p>
              <a:pPr>
                <a:defRPr/>
              </a:pPr>
              <a:r>
                <a:rPr lang="en-US" altLang="ko-KR" sz="2000" dirty="0" smtClean="0">
                  <a:solidFill>
                    <a:schemeClr val="accent5">
                      <a:lumMod val="50000"/>
                    </a:schemeClr>
                  </a:solidFill>
                  <a:latin typeface="Arial" panose="020B0604020202020204" pitchFamily="34" charset="0"/>
                  <a:ea typeface="맑은 고딕" pitchFamily="50" charset="-127"/>
                  <a:cs typeface="Arial" panose="020B0604020202020204" pitchFamily="34" charset="0"/>
                </a:rPr>
                <a:t>REQUISITOS</a:t>
              </a:r>
            </a:p>
            <a:p>
              <a:pPr>
                <a:defRPr/>
              </a:pPr>
              <a:r>
                <a:rPr lang="en-US" altLang="ko-KR" sz="2000" dirty="0" smtClean="0">
                  <a:solidFill>
                    <a:schemeClr val="accent5">
                      <a:lumMod val="50000"/>
                    </a:schemeClr>
                  </a:solidFill>
                  <a:latin typeface="Arial" panose="020B0604020202020204" pitchFamily="34" charset="0"/>
                  <a:ea typeface="맑은 고딕" pitchFamily="50" charset="-127"/>
                  <a:cs typeface="Arial" panose="020B0604020202020204" pitchFamily="34" charset="0"/>
                </a:rPr>
                <a:t>FUNCIONALES</a:t>
              </a:r>
              <a:endParaRPr lang="en-US" altLang="ko-KR" sz="2000" dirty="0">
                <a:solidFill>
                  <a:schemeClr val="accent5">
                    <a:lumMod val="50000"/>
                  </a:schemeClr>
                </a:solidFill>
                <a:latin typeface="Arial" panose="020B0604020202020204" pitchFamily="34" charset="0"/>
                <a:ea typeface="맑은 고딕" pitchFamily="50" charset="-127"/>
                <a:cs typeface="Arial" panose="020B0604020202020204" pitchFamily="34" charset="0"/>
              </a:endParaRPr>
            </a:p>
          </p:txBody>
        </p:sp>
        <p:sp>
          <p:nvSpPr>
            <p:cNvPr id="92" name="TextBox 13">
              <a:extLst>
                <a:ext uri="{FF2B5EF4-FFF2-40B4-BE49-F238E27FC236}">
                  <a16:creationId xmlns="" xmlns:a16="http://schemas.microsoft.com/office/drawing/2014/main" id="{87D151F7-3E56-4AD2-8214-628AF7CC4250}"/>
                </a:ext>
              </a:extLst>
            </p:cNvPr>
            <p:cNvSpPr txBox="1">
              <a:spLocks noChangeArrowheads="1"/>
            </p:cNvSpPr>
            <p:nvPr/>
          </p:nvSpPr>
          <p:spPr bwMode="auto">
            <a:xfrm>
              <a:off x="1251500" y="2440922"/>
              <a:ext cx="540533" cy="477054"/>
            </a:xfrm>
            <a:prstGeom prst="rect">
              <a:avLst/>
            </a:prstGeom>
          </p:spPr>
          <p:txBody>
            <a:bodyPr wrap="none">
              <a:spAutoFit/>
            </a:bodyPr>
            <a:lstStyle/>
            <a:p>
              <a:r>
                <a:rPr lang="en-US" altLang="ko-KR"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02</a:t>
              </a:r>
              <a:endParaRPr lang="ko-KR" altLang="en-US"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endParaRPr>
            </a:p>
          </p:txBody>
        </p:sp>
      </p:grpSp>
      <p:grpSp>
        <p:nvGrpSpPr>
          <p:cNvPr id="93" name="그룹 28">
            <a:extLst>
              <a:ext uri="{FF2B5EF4-FFF2-40B4-BE49-F238E27FC236}">
                <a16:creationId xmlns="" xmlns:a16="http://schemas.microsoft.com/office/drawing/2014/main" id="{6787A094-FA2C-4987-8E45-4609DF0C4104}"/>
              </a:ext>
            </a:extLst>
          </p:cNvPr>
          <p:cNvGrpSpPr/>
          <p:nvPr/>
        </p:nvGrpSpPr>
        <p:grpSpPr>
          <a:xfrm>
            <a:off x="1170407" y="3443142"/>
            <a:ext cx="3714746" cy="1015663"/>
            <a:chOff x="1191711" y="3378094"/>
            <a:chExt cx="3714746" cy="1015663"/>
          </a:xfrm>
        </p:grpSpPr>
        <p:sp>
          <p:nvSpPr>
            <p:cNvPr id="94" name="평행 사변형 22">
              <a:extLst>
                <a:ext uri="{FF2B5EF4-FFF2-40B4-BE49-F238E27FC236}">
                  <a16:creationId xmlns="" xmlns:a16="http://schemas.microsoft.com/office/drawing/2014/main" id="{159C23BF-D1AB-42F4-9810-10BAEEB7AE40}"/>
                </a:ext>
              </a:extLst>
            </p:cNvPr>
            <p:cNvSpPr/>
            <p:nvPr/>
          </p:nvSpPr>
          <p:spPr bwMode="auto">
            <a:xfrm rot="445443">
              <a:off x="1191711" y="3464760"/>
              <a:ext cx="679346" cy="493705"/>
            </a:xfrm>
            <a:prstGeom prst="parallelogram">
              <a:avLst>
                <a:gd name="adj" fmla="val 23195"/>
              </a:avLst>
            </a:prstGeom>
            <a:solidFill>
              <a:srgbClr val="88DC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43056">
                <a:defRPr/>
              </a:pPr>
              <a:endParaRPr lang="ko-KR" altLang="en-US" sz="2100">
                <a:solidFill>
                  <a:prstClr val="white"/>
                </a:solidFill>
                <a:latin typeface="+mj-lt"/>
                <a:ea typeface="맑은 고딕" pitchFamily="50" charset="-127"/>
              </a:endParaRPr>
            </a:p>
          </p:txBody>
        </p:sp>
        <p:sp>
          <p:nvSpPr>
            <p:cNvPr id="95" name="Text Box 5">
              <a:extLst>
                <a:ext uri="{FF2B5EF4-FFF2-40B4-BE49-F238E27FC236}">
                  <a16:creationId xmlns="" xmlns:a16="http://schemas.microsoft.com/office/drawing/2014/main" id="{554A0050-6BA9-41D1-96F4-EC3C36EA86F4}"/>
                </a:ext>
              </a:extLst>
            </p:cNvPr>
            <p:cNvSpPr txBox="1">
              <a:spLocks noChangeArrowheads="1"/>
            </p:cNvSpPr>
            <p:nvPr/>
          </p:nvSpPr>
          <p:spPr bwMode="auto">
            <a:xfrm>
              <a:off x="1953707" y="3378094"/>
              <a:ext cx="2952750" cy="1015663"/>
            </a:xfrm>
            <a:prstGeom prst="rect">
              <a:avLst/>
            </a:prstGeom>
            <a:noFill/>
            <a:ln w="9525">
              <a:noFill/>
              <a:miter lim="800000"/>
              <a:headEnd/>
              <a:tailEnd/>
            </a:ln>
          </p:spPr>
          <p:txBody>
            <a:bodyPr>
              <a:spAutoFit/>
            </a:bodyPr>
            <a:lstStyle/>
            <a:p>
              <a:pPr>
                <a:defRPr/>
              </a:pPr>
              <a:r>
                <a:rPr lang="en-US" altLang="ko-KR" sz="2000" dirty="0" smtClean="0">
                  <a:solidFill>
                    <a:schemeClr val="accent5">
                      <a:lumMod val="50000"/>
                    </a:schemeClr>
                  </a:solidFill>
                  <a:latin typeface="Arial" panose="020B0604020202020204" pitchFamily="34" charset="0"/>
                  <a:ea typeface="맑은 고딕" pitchFamily="50" charset="-127"/>
                  <a:cs typeface="Arial" panose="020B0604020202020204" pitchFamily="34" charset="0"/>
                </a:rPr>
                <a:t>REQUISITOS</a:t>
              </a:r>
              <a:endParaRPr lang="en-US" altLang="ko-KR" sz="2000" dirty="0">
                <a:solidFill>
                  <a:schemeClr val="accent5">
                    <a:lumMod val="50000"/>
                  </a:schemeClr>
                </a:solidFill>
                <a:latin typeface="Arial" panose="020B0604020202020204" pitchFamily="34" charset="0"/>
                <a:ea typeface="맑은 고딕" pitchFamily="50" charset="-127"/>
                <a:cs typeface="Arial" panose="020B0604020202020204" pitchFamily="34" charset="0"/>
              </a:endParaRPr>
            </a:p>
            <a:p>
              <a:pPr>
                <a:defRPr/>
              </a:pPr>
              <a:r>
                <a:rPr lang="en-US" altLang="ko-KR" sz="2000" dirty="0" smtClean="0">
                  <a:solidFill>
                    <a:schemeClr val="accent5">
                      <a:lumMod val="50000"/>
                    </a:schemeClr>
                  </a:solidFill>
                  <a:latin typeface="Arial" panose="020B0604020202020204" pitchFamily="34" charset="0"/>
                  <a:ea typeface="맑은 고딕" pitchFamily="50" charset="-127"/>
                  <a:cs typeface="Arial" panose="020B0604020202020204" pitchFamily="34" charset="0"/>
                </a:rPr>
                <a:t>NO FUNCIONALES</a:t>
              </a:r>
              <a:endParaRPr lang="en-US" altLang="ko-KR" sz="2000" dirty="0">
                <a:solidFill>
                  <a:schemeClr val="accent5">
                    <a:lumMod val="50000"/>
                  </a:schemeClr>
                </a:solidFill>
                <a:latin typeface="Arial" panose="020B0604020202020204" pitchFamily="34" charset="0"/>
                <a:ea typeface="맑은 고딕" pitchFamily="50" charset="-127"/>
                <a:cs typeface="Arial" panose="020B0604020202020204" pitchFamily="34" charset="0"/>
              </a:endParaRPr>
            </a:p>
            <a:p>
              <a:pPr>
                <a:defRPr/>
              </a:pPr>
              <a:endParaRPr lang="en-US" altLang="ko-KR" sz="2000" dirty="0">
                <a:solidFill>
                  <a:schemeClr val="accent5">
                    <a:lumMod val="50000"/>
                  </a:schemeClr>
                </a:solidFill>
                <a:latin typeface="Arial" panose="020B0604020202020204" pitchFamily="34" charset="0"/>
                <a:ea typeface="맑은 고딕" pitchFamily="50" charset="-127"/>
                <a:cs typeface="Arial" panose="020B0604020202020204" pitchFamily="34" charset="0"/>
              </a:endParaRPr>
            </a:p>
          </p:txBody>
        </p:sp>
        <p:sp>
          <p:nvSpPr>
            <p:cNvPr id="96" name="TextBox 13">
              <a:extLst>
                <a:ext uri="{FF2B5EF4-FFF2-40B4-BE49-F238E27FC236}">
                  <a16:creationId xmlns="" xmlns:a16="http://schemas.microsoft.com/office/drawing/2014/main" id="{F34B28EA-8C89-4DE8-A6AE-42BB0B79913E}"/>
                </a:ext>
              </a:extLst>
            </p:cNvPr>
            <p:cNvSpPr txBox="1">
              <a:spLocks noChangeArrowheads="1"/>
            </p:cNvSpPr>
            <p:nvPr/>
          </p:nvSpPr>
          <p:spPr bwMode="auto">
            <a:xfrm>
              <a:off x="1251500" y="3473086"/>
              <a:ext cx="540533" cy="477054"/>
            </a:xfrm>
            <a:prstGeom prst="rect">
              <a:avLst/>
            </a:prstGeom>
          </p:spPr>
          <p:txBody>
            <a:bodyPr wrap="none">
              <a:spAutoFit/>
            </a:bodyPr>
            <a:lstStyle/>
            <a:p>
              <a:r>
                <a:rPr lang="en-US" altLang="ko-KR"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03</a:t>
              </a:r>
              <a:endParaRPr lang="ko-KR" altLang="en-US"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endParaRPr>
            </a:p>
          </p:txBody>
        </p:sp>
      </p:grpSp>
      <p:grpSp>
        <p:nvGrpSpPr>
          <p:cNvPr id="97" name="그룹 29">
            <a:extLst>
              <a:ext uri="{FF2B5EF4-FFF2-40B4-BE49-F238E27FC236}">
                <a16:creationId xmlns="" xmlns:a16="http://schemas.microsoft.com/office/drawing/2014/main" id="{E76CDAEE-2396-4774-9BE4-DBA7CF2ABBE8}"/>
              </a:ext>
            </a:extLst>
          </p:cNvPr>
          <p:cNvGrpSpPr/>
          <p:nvPr/>
        </p:nvGrpSpPr>
        <p:grpSpPr>
          <a:xfrm>
            <a:off x="1170407" y="4475306"/>
            <a:ext cx="3714746" cy="707886"/>
            <a:chOff x="1191711" y="4410258"/>
            <a:chExt cx="3714746" cy="707886"/>
          </a:xfrm>
        </p:grpSpPr>
        <p:sp>
          <p:nvSpPr>
            <p:cNvPr id="98" name="평행 사변형 23">
              <a:extLst>
                <a:ext uri="{FF2B5EF4-FFF2-40B4-BE49-F238E27FC236}">
                  <a16:creationId xmlns="" xmlns:a16="http://schemas.microsoft.com/office/drawing/2014/main" id="{52E42700-288A-400B-93CE-73CAD0EEB2BC}"/>
                </a:ext>
              </a:extLst>
            </p:cNvPr>
            <p:cNvSpPr/>
            <p:nvPr/>
          </p:nvSpPr>
          <p:spPr bwMode="auto">
            <a:xfrm rot="445443">
              <a:off x="1191711" y="4496924"/>
              <a:ext cx="679346" cy="493705"/>
            </a:xfrm>
            <a:prstGeom prst="parallelogram">
              <a:avLst>
                <a:gd name="adj" fmla="val 23195"/>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43056">
                <a:defRPr/>
              </a:pPr>
              <a:endParaRPr lang="ko-KR" altLang="en-US" sz="2100">
                <a:solidFill>
                  <a:prstClr val="white"/>
                </a:solidFill>
                <a:latin typeface="+mj-lt"/>
                <a:ea typeface="맑은 고딕" pitchFamily="50" charset="-127"/>
              </a:endParaRPr>
            </a:p>
          </p:txBody>
        </p:sp>
        <p:sp>
          <p:nvSpPr>
            <p:cNvPr id="99" name="Text Box 5">
              <a:extLst>
                <a:ext uri="{FF2B5EF4-FFF2-40B4-BE49-F238E27FC236}">
                  <a16:creationId xmlns="" xmlns:a16="http://schemas.microsoft.com/office/drawing/2014/main" id="{3413AC10-8734-4235-87E3-D46D8C2BE23F}"/>
                </a:ext>
              </a:extLst>
            </p:cNvPr>
            <p:cNvSpPr txBox="1">
              <a:spLocks noChangeArrowheads="1"/>
            </p:cNvSpPr>
            <p:nvPr/>
          </p:nvSpPr>
          <p:spPr bwMode="auto">
            <a:xfrm>
              <a:off x="1953707" y="4410258"/>
              <a:ext cx="2952750" cy="707886"/>
            </a:xfrm>
            <a:prstGeom prst="rect">
              <a:avLst/>
            </a:prstGeom>
            <a:noFill/>
            <a:ln w="9525">
              <a:noFill/>
              <a:miter lim="800000"/>
              <a:headEnd/>
              <a:tailEnd/>
            </a:ln>
          </p:spPr>
          <p:txBody>
            <a:bodyPr>
              <a:spAutoFit/>
            </a:bodyPr>
            <a:lstStyle/>
            <a:p>
              <a:pPr>
                <a:defRPr/>
              </a:pPr>
              <a:r>
                <a:rPr lang="en-US" altLang="ko-KR" sz="2000" dirty="0" smtClean="0">
                  <a:solidFill>
                    <a:schemeClr val="accent5">
                      <a:lumMod val="50000"/>
                    </a:schemeClr>
                  </a:solidFill>
                  <a:latin typeface="Arial" panose="020B0604020202020204" pitchFamily="34" charset="0"/>
                  <a:ea typeface="맑은 고딕" pitchFamily="50" charset="-127"/>
                  <a:cs typeface="Arial" panose="020B0604020202020204" pitchFamily="34" charset="0"/>
                </a:rPr>
                <a:t>ACTORES DEL SIST.</a:t>
              </a:r>
            </a:p>
            <a:p>
              <a:pPr>
                <a:defRPr/>
              </a:pPr>
              <a:r>
                <a:rPr lang="en-US" altLang="ko-KR" sz="2000" dirty="0" smtClean="0">
                  <a:solidFill>
                    <a:schemeClr val="accent5">
                      <a:lumMod val="50000"/>
                    </a:schemeClr>
                  </a:solidFill>
                  <a:latin typeface="Arial" panose="020B0604020202020204" pitchFamily="34" charset="0"/>
                  <a:ea typeface="맑은 고딕" pitchFamily="50" charset="-127"/>
                  <a:cs typeface="Arial" panose="020B0604020202020204" pitchFamily="34" charset="0"/>
                </a:rPr>
                <a:t>A AUTOMATIZAR</a:t>
              </a:r>
              <a:endParaRPr lang="en-US" altLang="ko-KR" sz="1400" dirty="0">
                <a:solidFill>
                  <a:schemeClr val="accent5">
                    <a:lumMod val="50000"/>
                  </a:schemeClr>
                </a:solidFill>
                <a:latin typeface="Arial" panose="020B0604020202020204" pitchFamily="34" charset="0"/>
                <a:ea typeface="맑은 고딕" pitchFamily="50" charset="-127"/>
                <a:cs typeface="Arial" panose="020B0604020202020204" pitchFamily="34" charset="0"/>
              </a:endParaRPr>
            </a:p>
          </p:txBody>
        </p:sp>
        <p:sp>
          <p:nvSpPr>
            <p:cNvPr id="100" name="TextBox 13">
              <a:extLst>
                <a:ext uri="{FF2B5EF4-FFF2-40B4-BE49-F238E27FC236}">
                  <a16:creationId xmlns="" xmlns:a16="http://schemas.microsoft.com/office/drawing/2014/main" id="{D2F04512-A3CD-4326-B3CE-830FECC33D3D}"/>
                </a:ext>
              </a:extLst>
            </p:cNvPr>
            <p:cNvSpPr txBox="1">
              <a:spLocks noChangeArrowheads="1"/>
            </p:cNvSpPr>
            <p:nvPr/>
          </p:nvSpPr>
          <p:spPr bwMode="auto">
            <a:xfrm>
              <a:off x="1251500" y="4505250"/>
              <a:ext cx="540533" cy="477054"/>
            </a:xfrm>
            <a:prstGeom prst="rect">
              <a:avLst/>
            </a:prstGeom>
          </p:spPr>
          <p:txBody>
            <a:bodyPr wrap="none">
              <a:spAutoFit/>
            </a:bodyPr>
            <a:lstStyle/>
            <a:p>
              <a:r>
                <a:rPr lang="en-US" altLang="ko-KR"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04</a:t>
              </a:r>
              <a:endParaRPr lang="ko-KR" altLang="en-US"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endParaRPr>
            </a:p>
          </p:txBody>
        </p:sp>
      </p:grpSp>
      <p:grpSp>
        <p:nvGrpSpPr>
          <p:cNvPr id="101" name="그룹 30">
            <a:extLst>
              <a:ext uri="{FF2B5EF4-FFF2-40B4-BE49-F238E27FC236}">
                <a16:creationId xmlns="" xmlns:a16="http://schemas.microsoft.com/office/drawing/2014/main" id="{4C39EAE5-4E94-47D4-94CF-57E6EE0C8DDB}"/>
              </a:ext>
            </a:extLst>
          </p:cNvPr>
          <p:cNvGrpSpPr/>
          <p:nvPr/>
        </p:nvGrpSpPr>
        <p:grpSpPr>
          <a:xfrm>
            <a:off x="1170407" y="5507469"/>
            <a:ext cx="3714746" cy="707886"/>
            <a:chOff x="1191711" y="5442421"/>
            <a:chExt cx="3714746" cy="707886"/>
          </a:xfrm>
        </p:grpSpPr>
        <p:sp>
          <p:nvSpPr>
            <p:cNvPr id="102" name="평행 사변형 24">
              <a:extLst>
                <a:ext uri="{FF2B5EF4-FFF2-40B4-BE49-F238E27FC236}">
                  <a16:creationId xmlns="" xmlns:a16="http://schemas.microsoft.com/office/drawing/2014/main" id="{40DCEEB9-9153-46DC-B94D-CB6A899DA0B3}"/>
                </a:ext>
              </a:extLst>
            </p:cNvPr>
            <p:cNvSpPr/>
            <p:nvPr/>
          </p:nvSpPr>
          <p:spPr bwMode="auto">
            <a:xfrm rot="445443">
              <a:off x="1191711" y="5529087"/>
              <a:ext cx="679346" cy="493705"/>
            </a:xfrm>
            <a:prstGeom prst="parallelogram">
              <a:avLst>
                <a:gd name="adj" fmla="val 23195"/>
              </a:avLst>
            </a:prstGeom>
            <a:solidFill>
              <a:srgbClr val="88DC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43056">
                <a:defRPr/>
              </a:pPr>
              <a:endParaRPr lang="ko-KR" altLang="en-US" sz="2100">
                <a:solidFill>
                  <a:prstClr val="white"/>
                </a:solidFill>
                <a:latin typeface="+mj-lt"/>
                <a:ea typeface="맑은 고딕" pitchFamily="50" charset="-127"/>
              </a:endParaRPr>
            </a:p>
          </p:txBody>
        </p:sp>
        <p:sp>
          <p:nvSpPr>
            <p:cNvPr id="103" name="Text Box 5">
              <a:extLst>
                <a:ext uri="{FF2B5EF4-FFF2-40B4-BE49-F238E27FC236}">
                  <a16:creationId xmlns="" xmlns:a16="http://schemas.microsoft.com/office/drawing/2014/main" id="{FB936DF5-9829-43CC-84F2-259743B470F4}"/>
                </a:ext>
              </a:extLst>
            </p:cNvPr>
            <p:cNvSpPr txBox="1">
              <a:spLocks noChangeArrowheads="1"/>
            </p:cNvSpPr>
            <p:nvPr/>
          </p:nvSpPr>
          <p:spPr bwMode="auto">
            <a:xfrm>
              <a:off x="1953707" y="5442421"/>
              <a:ext cx="2952750" cy="707886"/>
            </a:xfrm>
            <a:prstGeom prst="rect">
              <a:avLst/>
            </a:prstGeom>
            <a:noFill/>
            <a:ln w="9525">
              <a:noFill/>
              <a:miter lim="800000"/>
              <a:headEnd/>
              <a:tailEnd/>
            </a:ln>
          </p:spPr>
          <p:txBody>
            <a:bodyPr>
              <a:spAutoFit/>
            </a:bodyPr>
            <a:lstStyle/>
            <a:p>
              <a:pPr>
                <a:defRPr/>
              </a:pPr>
              <a:r>
                <a:rPr lang="en-US" altLang="ko-KR" sz="2000" dirty="0" smtClean="0">
                  <a:solidFill>
                    <a:schemeClr val="accent5">
                      <a:lumMod val="50000"/>
                    </a:schemeClr>
                  </a:solidFill>
                  <a:latin typeface="Arial" panose="020B0604020202020204" pitchFamily="34" charset="0"/>
                  <a:ea typeface="맑은 고딕" pitchFamily="50" charset="-127"/>
                  <a:cs typeface="Arial" panose="020B0604020202020204" pitchFamily="34" charset="0"/>
                </a:rPr>
                <a:t>DIAGRAMA DE CASO </a:t>
              </a:r>
            </a:p>
            <a:p>
              <a:pPr>
                <a:defRPr/>
              </a:pPr>
              <a:r>
                <a:rPr lang="en-US" altLang="ko-KR" sz="2000" dirty="0" smtClean="0">
                  <a:solidFill>
                    <a:schemeClr val="accent5">
                      <a:lumMod val="50000"/>
                    </a:schemeClr>
                  </a:solidFill>
                  <a:latin typeface="Arial" panose="020B0604020202020204" pitchFamily="34" charset="0"/>
                  <a:ea typeface="맑은 고딕" pitchFamily="50" charset="-127"/>
                  <a:cs typeface="Arial" panose="020B0604020202020204" pitchFamily="34" charset="0"/>
                </a:rPr>
                <a:t>DE USO DEL SIST.</a:t>
              </a:r>
              <a:endParaRPr lang="en-US" altLang="ko-KR" sz="2000" dirty="0">
                <a:solidFill>
                  <a:schemeClr val="accent5">
                    <a:lumMod val="50000"/>
                  </a:schemeClr>
                </a:solidFill>
                <a:latin typeface="Arial" panose="020B0604020202020204" pitchFamily="34" charset="0"/>
                <a:ea typeface="맑은 고딕" pitchFamily="50" charset="-127"/>
                <a:cs typeface="Arial" panose="020B0604020202020204" pitchFamily="34" charset="0"/>
              </a:endParaRPr>
            </a:p>
          </p:txBody>
        </p:sp>
        <p:sp>
          <p:nvSpPr>
            <p:cNvPr id="104" name="TextBox 13">
              <a:extLst>
                <a:ext uri="{FF2B5EF4-FFF2-40B4-BE49-F238E27FC236}">
                  <a16:creationId xmlns="" xmlns:a16="http://schemas.microsoft.com/office/drawing/2014/main" id="{196D0FD6-EB03-43E5-8C94-B57617D6651C}"/>
                </a:ext>
              </a:extLst>
            </p:cNvPr>
            <p:cNvSpPr txBox="1">
              <a:spLocks noChangeArrowheads="1"/>
            </p:cNvSpPr>
            <p:nvPr/>
          </p:nvSpPr>
          <p:spPr bwMode="auto">
            <a:xfrm>
              <a:off x="1251500" y="5537413"/>
              <a:ext cx="540533" cy="477054"/>
            </a:xfrm>
            <a:prstGeom prst="rect">
              <a:avLst/>
            </a:prstGeom>
          </p:spPr>
          <p:txBody>
            <a:bodyPr wrap="none">
              <a:spAutoFit/>
            </a:bodyPr>
            <a:lstStyle/>
            <a:p>
              <a:r>
                <a:rPr lang="en-US" altLang="ko-KR"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05</a:t>
              </a:r>
              <a:endParaRPr lang="ko-KR" altLang="en-US"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endParaRPr>
            </a:p>
          </p:txBody>
        </p:sp>
      </p:grpSp>
      <p:sp>
        <p:nvSpPr>
          <p:cNvPr id="105" name="Text Box 5">
            <a:extLst>
              <a:ext uri="{FF2B5EF4-FFF2-40B4-BE49-F238E27FC236}">
                <a16:creationId xmlns="" xmlns:a16="http://schemas.microsoft.com/office/drawing/2014/main" id="{F0BDE3AE-6669-46CD-B7B5-3AF13F038141}"/>
              </a:ext>
            </a:extLst>
          </p:cNvPr>
          <p:cNvSpPr txBox="1">
            <a:spLocks noChangeArrowheads="1"/>
          </p:cNvSpPr>
          <p:nvPr/>
        </p:nvSpPr>
        <p:spPr bwMode="auto">
          <a:xfrm>
            <a:off x="7295676" y="2217779"/>
            <a:ext cx="2952750" cy="338554"/>
          </a:xfrm>
          <a:prstGeom prst="rect">
            <a:avLst/>
          </a:prstGeom>
          <a:noFill/>
          <a:ln w="9525">
            <a:noFill/>
            <a:miter lim="800000"/>
            <a:headEnd/>
            <a:tailEnd/>
          </a:ln>
        </p:spPr>
        <p:txBody>
          <a:bodyPr>
            <a:spAutoFit/>
          </a:bodyPr>
          <a:lstStyle/>
          <a:p>
            <a:pPr>
              <a:defRPr/>
            </a:pPr>
            <a:r>
              <a:rPr lang="en-US" altLang="ko-KR" sz="1600" dirty="0" smtClean="0">
                <a:solidFill>
                  <a:schemeClr val="accent5">
                    <a:lumMod val="50000"/>
                  </a:schemeClr>
                </a:solidFill>
                <a:latin typeface="Arial" panose="020B0604020202020204" pitchFamily="34" charset="0"/>
                <a:ea typeface="맑은 고딕" pitchFamily="50" charset="-127"/>
                <a:cs typeface="Arial" panose="020B0604020202020204" pitchFamily="34" charset="0"/>
              </a:rPr>
              <a:t>-GESTIONAR ESTUDIANTES</a:t>
            </a:r>
            <a:endParaRPr lang="en-US" altLang="ko-KR" sz="1600" dirty="0">
              <a:solidFill>
                <a:schemeClr val="accent5">
                  <a:lumMod val="50000"/>
                </a:schemeClr>
              </a:solidFill>
              <a:latin typeface="Arial" panose="020B0604020202020204" pitchFamily="34" charset="0"/>
              <a:ea typeface="맑은 고딕" pitchFamily="50" charset="-127"/>
              <a:cs typeface="Arial" panose="020B0604020202020204" pitchFamily="34" charset="0"/>
            </a:endParaRPr>
          </a:p>
        </p:txBody>
      </p:sp>
    </p:spTree>
    <p:extLst>
      <p:ext uri="{BB962C8B-B14F-4D97-AF65-F5344CB8AC3E}">
        <p14:creationId xmlns:p14="http://schemas.microsoft.com/office/powerpoint/2010/main" val="2640553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s-ES" sz="2400" dirty="0" smtClean="0">
                <a:solidFill>
                  <a:schemeClr val="tx2">
                    <a:lumMod val="75000"/>
                  </a:schemeClr>
                </a:solidFill>
                <a:latin typeface="Arial" panose="020B0604020202020204" pitchFamily="34" charset="0"/>
                <a:cs typeface="Arial" panose="020B0604020202020204" pitchFamily="34" charset="0"/>
              </a:rPr>
              <a:t>REQUISITOS FUNCIONALES:</a:t>
            </a:r>
            <a:endParaRPr lang="ko-KR" altLang="en-US" dirty="0"/>
          </a:p>
        </p:txBody>
      </p:sp>
      <p:sp>
        <p:nvSpPr>
          <p:cNvPr id="6" name="내용 개체 틀 36">
            <a:extLst>
              <a:ext uri="{FF2B5EF4-FFF2-40B4-BE49-F238E27FC236}">
                <a16:creationId xmlns="" xmlns:a16="http://schemas.microsoft.com/office/drawing/2014/main" id="{CAE0546D-56F1-4FB8-A60B-D3241C3AE3EB}"/>
              </a:ext>
            </a:extLst>
          </p:cNvPr>
          <p:cNvSpPr txBox="1">
            <a:spLocks/>
          </p:cNvSpPr>
          <p:nvPr/>
        </p:nvSpPr>
        <p:spPr>
          <a:xfrm>
            <a:off x="527381" y="1196752"/>
            <a:ext cx="11203367" cy="3456384"/>
          </a:xfrm>
          <a:prstGeom prst="rect">
            <a:avLst/>
          </a:prstGeom>
        </p:spPr>
        <p:txBody>
          <a:bodyPr vert="horz" lIns="91440" tIns="45720" rIns="91440" bIns="45720" rtlCol="0">
            <a:noAutofit/>
          </a:bodyPr>
          <a:lstStyle>
            <a:lvl1pPr marL="342900" indent="-3429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1pPr>
            <a:lvl2pPr marL="742950" indent="-28575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2pPr>
            <a:lvl3pPr marL="11430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3pPr>
            <a:lvl4pPr marL="16002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4pPr>
            <a:lvl5pPr marL="20574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defTabSz="457200" latinLnBrk="0">
              <a:lnSpc>
                <a:spcPct val="150000"/>
              </a:lnSpc>
              <a:spcBef>
                <a:spcPts val="0"/>
              </a:spcBef>
            </a:pPr>
            <a:r>
              <a:rPr lang="es-ES" sz="2000" i="0" dirty="0" smtClean="0">
                <a:solidFill>
                  <a:schemeClr val="accent5">
                    <a:lumMod val="50000"/>
                  </a:schemeClr>
                </a:solidFill>
                <a:latin typeface="Arial" panose="020B0604020202020204" pitchFamily="34" charset="0"/>
                <a:ea typeface="+mn-ea"/>
                <a:cs typeface="Arial" panose="020B0604020202020204" pitchFamily="34" charset="0"/>
              </a:rPr>
              <a:t>1 - </a:t>
            </a:r>
            <a:r>
              <a:rPr lang="es-ES" altLang="en-US" sz="2000" i="0" dirty="0" smtClean="0">
                <a:solidFill>
                  <a:schemeClr val="accent5">
                    <a:lumMod val="50000"/>
                  </a:schemeClr>
                </a:solidFill>
                <a:latin typeface="Arial" panose="020B0604020202020204" pitchFamily="34" charset="0"/>
                <a:cs typeface="Arial" panose="020B0604020202020204" pitchFamily="34" charset="0"/>
              </a:rPr>
              <a:t>Gestionar </a:t>
            </a:r>
            <a:r>
              <a:rPr lang="es-ES" altLang="en-US" sz="2000" i="0" dirty="0">
                <a:solidFill>
                  <a:schemeClr val="accent5">
                    <a:lumMod val="50000"/>
                  </a:schemeClr>
                </a:solidFill>
                <a:latin typeface="Arial" panose="020B0604020202020204" pitchFamily="34" charset="0"/>
                <a:cs typeface="Arial" panose="020B0604020202020204" pitchFamily="34" charset="0"/>
              </a:rPr>
              <a:t>Listado de Estudiantes.</a:t>
            </a:r>
          </a:p>
          <a:p>
            <a:pPr marL="0" indent="0" algn="just" defTabSz="457200" latinLnBrk="0">
              <a:lnSpc>
                <a:spcPct val="150000"/>
              </a:lnSpc>
              <a:spcBef>
                <a:spcPts val="0"/>
              </a:spcBef>
            </a:pPr>
            <a:r>
              <a:rPr lang="es-ES" sz="2000" i="0" dirty="0" smtClean="0">
                <a:solidFill>
                  <a:schemeClr val="accent5">
                    <a:lumMod val="50000"/>
                  </a:schemeClr>
                </a:solidFill>
                <a:latin typeface="Arial" panose="020B0604020202020204" pitchFamily="34" charset="0"/>
                <a:ea typeface="+mn-ea"/>
                <a:cs typeface="Arial" panose="020B0604020202020204" pitchFamily="34" charset="0"/>
              </a:rPr>
              <a:t>2 - </a:t>
            </a:r>
            <a:r>
              <a:rPr lang="es-ES" altLang="en-US" sz="2000" i="0" dirty="0" smtClean="0">
                <a:solidFill>
                  <a:schemeClr val="accent5">
                    <a:lumMod val="50000"/>
                  </a:schemeClr>
                </a:solidFill>
                <a:latin typeface="Arial" panose="020B0604020202020204" pitchFamily="34" charset="0"/>
                <a:cs typeface="Arial" panose="020B0604020202020204" pitchFamily="34" charset="0"/>
              </a:rPr>
              <a:t>Gestionar </a:t>
            </a:r>
            <a:r>
              <a:rPr lang="es-ES" altLang="en-US" sz="2000" i="0" dirty="0">
                <a:solidFill>
                  <a:schemeClr val="accent5">
                    <a:lumMod val="50000"/>
                  </a:schemeClr>
                </a:solidFill>
                <a:latin typeface="Arial" panose="020B0604020202020204" pitchFamily="34" charset="0"/>
                <a:cs typeface="Arial" panose="020B0604020202020204" pitchFamily="34" charset="0"/>
              </a:rPr>
              <a:t>Listado de </a:t>
            </a:r>
            <a:r>
              <a:rPr lang="es-ES" altLang="en-US" sz="2000" i="0" dirty="0" smtClean="0">
                <a:solidFill>
                  <a:schemeClr val="accent5">
                    <a:lumMod val="50000"/>
                  </a:schemeClr>
                </a:solidFill>
                <a:latin typeface="Arial" panose="020B0604020202020204" pitchFamily="34" charset="0"/>
                <a:cs typeface="Arial" panose="020B0604020202020204" pitchFamily="34" charset="0"/>
              </a:rPr>
              <a:t>Trabajadores</a:t>
            </a:r>
          </a:p>
          <a:p>
            <a:pPr marL="0" indent="0" algn="just" defTabSz="457200" latinLnBrk="0">
              <a:lnSpc>
                <a:spcPct val="150000"/>
              </a:lnSpc>
              <a:spcBef>
                <a:spcPts val="0"/>
              </a:spcBef>
            </a:pPr>
            <a:r>
              <a:rPr lang="es-ES" sz="2000" i="0" dirty="0" smtClean="0">
                <a:solidFill>
                  <a:schemeClr val="accent5">
                    <a:lumMod val="50000"/>
                  </a:schemeClr>
                </a:solidFill>
                <a:latin typeface="Arial" panose="020B0604020202020204" pitchFamily="34" charset="0"/>
                <a:ea typeface="+mn-ea"/>
                <a:cs typeface="Arial" panose="020B0604020202020204" pitchFamily="34" charset="0"/>
              </a:rPr>
              <a:t>3 - </a:t>
            </a:r>
            <a:r>
              <a:rPr lang="es-ES" altLang="en-US" sz="2000" i="0" dirty="0" smtClean="0">
                <a:solidFill>
                  <a:schemeClr val="accent5">
                    <a:lumMod val="50000"/>
                  </a:schemeClr>
                </a:solidFill>
                <a:latin typeface="Arial" panose="020B0604020202020204" pitchFamily="34" charset="0"/>
                <a:cs typeface="Arial" panose="020B0604020202020204" pitchFamily="34" charset="0"/>
              </a:rPr>
              <a:t>Gestionar </a:t>
            </a:r>
            <a:r>
              <a:rPr lang="es-ES" altLang="en-US" sz="2000" i="0" dirty="0">
                <a:solidFill>
                  <a:schemeClr val="accent5">
                    <a:lumMod val="50000"/>
                  </a:schemeClr>
                </a:solidFill>
                <a:latin typeface="Arial" panose="020B0604020202020204" pitchFamily="34" charset="0"/>
                <a:cs typeface="Arial" panose="020B0604020202020204" pitchFamily="34" charset="0"/>
              </a:rPr>
              <a:t>Planificaciones</a:t>
            </a:r>
            <a:endParaRPr lang="es-ES" sz="2000" i="0" dirty="0" smtClean="0">
              <a:solidFill>
                <a:schemeClr val="accent5">
                  <a:lumMod val="50000"/>
                </a:schemeClr>
              </a:solidFill>
              <a:latin typeface="Arial" panose="020B0604020202020204" pitchFamily="34" charset="0"/>
              <a:ea typeface="+mn-ea"/>
              <a:cs typeface="Arial" panose="020B0604020202020204" pitchFamily="34" charset="0"/>
            </a:endParaRPr>
          </a:p>
          <a:p>
            <a:pPr>
              <a:lnSpc>
                <a:spcPct val="150000"/>
              </a:lnSpc>
            </a:pPr>
            <a:r>
              <a:rPr lang="en-US" altLang="ko-KR" sz="2000" i="0" dirty="0" smtClean="0">
                <a:solidFill>
                  <a:schemeClr val="accent5">
                    <a:lumMod val="50000"/>
                  </a:schemeClr>
                </a:solidFill>
                <a:latin typeface="Arial" panose="020B0604020202020204" pitchFamily="34" charset="0"/>
                <a:cs typeface="Arial" panose="020B0604020202020204" pitchFamily="34" charset="0"/>
              </a:rPr>
              <a:t>4 - </a:t>
            </a:r>
            <a:r>
              <a:rPr lang="es-ES" altLang="en-US" sz="2000" i="0" dirty="0" smtClean="0">
                <a:solidFill>
                  <a:schemeClr val="accent5">
                    <a:lumMod val="50000"/>
                  </a:schemeClr>
                </a:solidFill>
                <a:latin typeface="Arial" panose="020B0604020202020204" pitchFamily="34" charset="0"/>
                <a:cs typeface="Arial" panose="020B0604020202020204" pitchFamily="34" charset="0"/>
              </a:rPr>
              <a:t>Gestionar Excepciones</a:t>
            </a:r>
          </a:p>
          <a:p>
            <a:pPr>
              <a:lnSpc>
                <a:spcPct val="150000"/>
              </a:lnSpc>
            </a:pPr>
            <a:r>
              <a:rPr lang="es-ES" altLang="ko-KR" sz="2000" i="0" dirty="0" smtClean="0">
                <a:solidFill>
                  <a:schemeClr val="accent5">
                    <a:lumMod val="50000"/>
                  </a:schemeClr>
                </a:solidFill>
                <a:latin typeface="Arial" panose="020B0604020202020204" pitchFamily="34" charset="0"/>
                <a:cs typeface="Arial" panose="020B0604020202020204" pitchFamily="34" charset="0"/>
              </a:rPr>
              <a:t>5 - </a:t>
            </a:r>
            <a:r>
              <a:rPr lang="es-ES" altLang="en-US" sz="2000" i="0" dirty="0" smtClean="0">
                <a:solidFill>
                  <a:schemeClr val="accent5">
                    <a:lumMod val="50000"/>
                  </a:schemeClr>
                </a:solidFill>
                <a:latin typeface="Arial" panose="020B0604020202020204" pitchFamily="34" charset="0"/>
                <a:cs typeface="Arial" panose="020B0604020202020204" pitchFamily="34" charset="0"/>
              </a:rPr>
              <a:t>Gestionar Ausencias</a:t>
            </a:r>
          </a:p>
          <a:p>
            <a:pPr lvl="0">
              <a:lnSpc>
                <a:spcPct val="150000"/>
              </a:lnSpc>
            </a:pPr>
            <a:r>
              <a:rPr lang="es-ES" altLang="ko-KR" sz="2000" i="0" dirty="0" smtClean="0">
                <a:solidFill>
                  <a:schemeClr val="accent5">
                    <a:lumMod val="50000"/>
                  </a:schemeClr>
                </a:solidFill>
                <a:latin typeface="Arial" panose="020B0604020202020204" pitchFamily="34" charset="0"/>
                <a:cs typeface="Arial" panose="020B0604020202020204" pitchFamily="34" charset="0"/>
              </a:rPr>
              <a:t>6 - </a:t>
            </a:r>
            <a:r>
              <a:rPr lang="es-ES" altLang="en-US" sz="2000" i="0" dirty="0" smtClean="0">
                <a:solidFill>
                  <a:schemeClr val="accent5">
                    <a:lumMod val="50000"/>
                  </a:schemeClr>
                </a:solidFill>
                <a:latin typeface="Arial" panose="020B0604020202020204" pitchFamily="34" charset="0"/>
                <a:cs typeface="Arial" panose="020B0604020202020204" pitchFamily="34" charset="0"/>
              </a:rPr>
              <a:t>Gestionar </a:t>
            </a:r>
            <a:r>
              <a:rPr lang="es-ES" altLang="en-US" sz="2000" i="0" dirty="0">
                <a:solidFill>
                  <a:schemeClr val="accent5">
                    <a:lumMod val="50000"/>
                  </a:schemeClr>
                </a:solidFill>
                <a:latin typeface="Arial" panose="020B0604020202020204" pitchFamily="34" charset="0"/>
                <a:cs typeface="Arial" panose="020B0604020202020204" pitchFamily="34" charset="0"/>
              </a:rPr>
              <a:t>Reportes Mensuales</a:t>
            </a:r>
          </a:p>
          <a:p>
            <a:pPr lvl="0">
              <a:lnSpc>
                <a:spcPct val="150000"/>
              </a:lnSpc>
            </a:pPr>
            <a:r>
              <a:rPr lang="en-US" altLang="ko-KR" sz="2000" i="0" dirty="0" smtClean="0">
                <a:solidFill>
                  <a:schemeClr val="accent5">
                    <a:lumMod val="50000"/>
                  </a:schemeClr>
                </a:solidFill>
                <a:latin typeface="Arial" panose="020B0604020202020204" pitchFamily="34" charset="0"/>
                <a:cs typeface="Arial" panose="020B0604020202020204" pitchFamily="34" charset="0"/>
              </a:rPr>
              <a:t>7 - </a:t>
            </a:r>
            <a:r>
              <a:rPr lang="es-ES" altLang="en-US" sz="2000" i="0" dirty="0">
                <a:solidFill>
                  <a:schemeClr val="accent5">
                    <a:lumMod val="50000"/>
                  </a:schemeClr>
                </a:solidFill>
                <a:latin typeface="Arial" panose="020B0604020202020204" pitchFamily="34" charset="0"/>
                <a:cs typeface="Arial" panose="020B0604020202020204" pitchFamily="34" charset="0"/>
              </a:rPr>
              <a:t>Gestionar Cortes.</a:t>
            </a:r>
          </a:p>
          <a:p>
            <a:pPr>
              <a:lnSpc>
                <a:spcPct val="150000"/>
              </a:lnSpc>
            </a:pPr>
            <a:r>
              <a:rPr lang="en-US" altLang="ko-KR" sz="2000" i="0" dirty="0" smtClean="0">
                <a:solidFill>
                  <a:schemeClr val="accent5">
                    <a:lumMod val="50000"/>
                  </a:schemeClr>
                </a:solidFill>
                <a:latin typeface="Arial" panose="020B0604020202020204" pitchFamily="34" charset="0"/>
                <a:cs typeface="Arial" panose="020B0604020202020204" pitchFamily="34" charset="0"/>
              </a:rPr>
              <a:t>8 - </a:t>
            </a:r>
            <a:r>
              <a:rPr lang="es-ES" altLang="en-US" sz="2000" i="0" dirty="0" smtClean="0">
                <a:solidFill>
                  <a:schemeClr val="accent5">
                    <a:lumMod val="50000"/>
                  </a:schemeClr>
                </a:solidFill>
                <a:latin typeface="Arial" panose="020B0604020202020204" pitchFamily="34" charset="0"/>
                <a:cs typeface="Arial" panose="020B0604020202020204" pitchFamily="34" charset="0"/>
              </a:rPr>
              <a:t>Gestionar </a:t>
            </a:r>
            <a:r>
              <a:rPr lang="es-ES" altLang="en-US" sz="2000" i="0" dirty="0">
                <a:solidFill>
                  <a:schemeClr val="accent5">
                    <a:lumMod val="50000"/>
                  </a:schemeClr>
                </a:solidFill>
                <a:latin typeface="Arial" panose="020B0604020202020204" pitchFamily="34" charset="0"/>
                <a:cs typeface="Arial" panose="020B0604020202020204" pitchFamily="34" charset="0"/>
              </a:rPr>
              <a:t>el Reglamento</a:t>
            </a:r>
            <a:endParaRPr lang="en-US" altLang="ko-KR" sz="2000" i="0"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1921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s-ES" sz="2400" dirty="0" smtClean="0">
                <a:solidFill>
                  <a:schemeClr val="tx2">
                    <a:lumMod val="75000"/>
                  </a:schemeClr>
                </a:solidFill>
                <a:latin typeface="Arial" panose="020B0604020202020204" pitchFamily="34" charset="0"/>
                <a:cs typeface="Arial" panose="020B0604020202020204" pitchFamily="34" charset="0"/>
              </a:rPr>
              <a:t>REQUISITOS NO FUNCIONALES:</a:t>
            </a:r>
            <a:endParaRPr lang="ko-KR" altLang="en-US" dirty="0"/>
          </a:p>
        </p:txBody>
      </p:sp>
      <p:sp>
        <p:nvSpPr>
          <p:cNvPr id="6" name="내용 개체 틀 36">
            <a:extLst>
              <a:ext uri="{FF2B5EF4-FFF2-40B4-BE49-F238E27FC236}">
                <a16:creationId xmlns="" xmlns:a16="http://schemas.microsoft.com/office/drawing/2014/main" id="{CAE0546D-56F1-4FB8-A60B-D3241C3AE3EB}"/>
              </a:ext>
            </a:extLst>
          </p:cNvPr>
          <p:cNvSpPr txBox="1">
            <a:spLocks/>
          </p:cNvSpPr>
          <p:nvPr/>
        </p:nvSpPr>
        <p:spPr>
          <a:xfrm>
            <a:off x="499245" y="1124744"/>
            <a:ext cx="11203367" cy="4896544"/>
          </a:xfrm>
          <a:prstGeom prst="rect">
            <a:avLst/>
          </a:prstGeom>
        </p:spPr>
        <p:txBody>
          <a:bodyPr vert="horz" lIns="91440" tIns="45720" rIns="91440" bIns="45720" rtlCol="0">
            <a:normAutofit fontScale="25000" lnSpcReduction="20000"/>
          </a:bodyPr>
          <a:lstStyle>
            <a:lvl1pPr marL="342900" indent="-3429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1pPr>
            <a:lvl2pPr marL="742950" indent="-28575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2pPr>
            <a:lvl3pPr marL="11430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3pPr>
            <a:lvl4pPr marL="16002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4pPr>
            <a:lvl5pPr marL="20574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120000"/>
              </a:lnSpc>
            </a:pPr>
            <a:r>
              <a:rPr lang="es-ES" altLang="en-US" sz="8000" i="0" dirty="0" smtClean="0">
                <a:solidFill>
                  <a:schemeClr val="accent5">
                    <a:lumMod val="50000"/>
                  </a:schemeClr>
                </a:solidFill>
                <a:latin typeface="Arial" panose="020B0604020202020204" pitchFamily="34" charset="0"/>
                <a:cs typeface="Arial" panose="020B0604020202020204" pitchFamily="34" charset="0"/>
              </a:rPr>
              <a:t>Requisitos del Software</a:t>
            </a:r>
            <a:r>
              <a:rPr lang="en-US" altLang="en-US" sz="8000" i="0" dirty="0" smtClean="0">
                <a:solidFill>
                  <a:schemeClr val="accent5">
                    <a:lumMod val="50000"/>
                  </a:schemeClr>
                </a:solidFill>
                <a:latin typeface="Arial" panose="020B0604020202020204" pitchFamily="34" charset="0"/>
                <a:cs typeface="Arial" panose="020B0604020202020204" pitchFamily="34" charset="0"/>
              </a:rPr>
              <a:t>:</a:t>
            </a:r>
            <a:endParaRPr lang="es-ES" altLang="en-US" sz="8000" i="0" dirty="0" smtClean="0">
              <a:solidFill>
                <a:schemeClr val="accent5">
                  <a:lumMod val="50000"/>
                </a:schemeClr>
              </a:solidFill>
              <a:latin typeface="Arial" panose="020B0604020202020204" pitchFamily="34" charset="0"/>
              <a:cs typeface="Arial" panose="020B0604020202020204" pitchFamily="34" charset="0"/>
            </a:endParaRPr>
          </a:p>
          <a:p>
            <a:pPr lvl="0">
              <a:lnSpc>
                <a:spcPct val="120000"/>
              </a:lnSpc>
            </a:pPr>
            <a:r>
              <a:rPr lang="es-ES" altLang="en-US" sz="8000" i="0" dirty="0" smtClean="0">
                <a:solidFill>
                  <a:schemeClr val="accent5">
                    <a:lumMod val="50000"/>
                  </a:schemeClr>
                </a:solidFill>
                <a:latin typeface="Arial" panose="020B0604020202020204" pitchFamily="34" charset="0"/>
                <a:cs typeface="Arial" panose="020B0604020202020204" pitchFamily="34" charset="0"/>
              </a:rPr>
              <a:t>*	El sistema trabaja con el gestor de base de datos </a:t>
            </a:r>
            <a:r>
              <a:rPr lang="es-ES" altLang="en-US" sz="8000" i="0" dirty="0" err="1" smtClean="0">
                <a:solidFill>
                  <a:schemeClr val="accent5">
                    <a:lumMod val="50000"/>
                  </a:schemeClr>
                </a:solidFill>
                <a:latin typeface="Arial" panose="020B0604020202020204" pitchFamily="34" charset="0"/>
                <a:cs typeface="Arial" panose="020B0604020202020204" pitchFamily="34" charset="0"/>
              </a:rPr>
              <a:t>PostgreSQL</a:t>
            </a:r>
            <a:r>
              <a:rPr lang="es-ES" altLang="en-US" sz="8000" i="0" dirty="0" smtClean="0">
                <a:solidFill>
                  <a:schemeClr val="accent5">
                    <a:lumMod val="50000"/>
                  </a:schemeClr>
                </a:solidFill>
                <a:latin typeface="Arial" panose="020B0604020202020204" pitchFamily="34" charset="0"/>
                <a:cs typeface="Arial" panose="020B0604020202020204" pitchFamily="34" charset="0"/>
              </a:rPr>
              <a:t>.</a:t>
            </a:r>
          </a:p>
          <a:p>
            <a:pPr marL="0" lvl="0" indent="0">
              <a:lnSpc>
                <a:spcPct val="120000"/>
              </a:lnSpc>
            </a:pPr>
            <a:r>
              <a:rPr lang="es-ES" altLang="en-US" sz="8000" i="0" dirty="0" smtClean="0">
                <a:solidFill>
                  <a:schemeClr val="accent5">
                    <a:lumMod val="50000"/>
                  </a:schemeClr>
                </a:solidFill>
                <a:latin typeface="Arial" panose="020B0604020202020204" pitchFamily="34" charset="0"/>
                <a:cs typeface="Arial" panose="020B0604020202020204" pitchFamily="34" charset="0"/>
              </a:rPr>
              <a:t>Las </a:t>
            </a:r>
            <a:r>
              <a:rPr lang="es-ES" altLang="en-US" sz="8000" i="0" dirty="0">
                <a:solidFill>
                  <a:schemeClr val="accent5">
                    <a:lumMod val="50000"/>
                  </a:schemeClr>
                </a:solidFill>
                <a:latin typeface="Arial" panose="020B0604020202020204" pitchFamily="34" charset="0"/>
                <a:cs typeface="Arial" panose="020B0604020202020204" pitchFamily="34" charset="0"/>
              </a:rPr>
              <a:t>PC clientes deben tener instalado un Navegador Web como Chrome, Mozilla </a:t>
            </a:r>
            <a:r>
              <a:rPr lang="es-ES" altLang="en-US" sz="8000" i="0" dirty="0" smtClean="0">
                <a:solidFill>
                  <a:schemeClr val="accent5">
                    <a:lumMod val="50000"/>
                  </a:schemeClr>
                </a:solidFill>
                <a:latin typeface="Arial" panose="020B0604020202020204" pitchFamily="34" charset="0"/>
                <a:cs typeface="Arial" panose="020B0604020202020204" pitchFamily="34" charset="0"/>
              </a:rPr>
              <a:t>Firefox,</a:t>
            </a:r>
          </a:p>
          <a:p>
            <a:pPr marL="0" lvl="0" indent="0">
              <a:lnSpc>
                <a:spcPct val="120000"/>
              </a:lnSpc>
            </a:pPr>
            <a:r>
              <a:rPr lang="es-ES" altLang="en-US" sz="8000" i="0" dirty="0" smtClean="0">
                <a:solidFill>
                  <a:schemeClr val="accent5">
                    <a:lumMod val="50000"/>
                  </a:schemeClr>
                </a:solidFill>
                <a:latin typeface="Arial" panose="020B0604020202020204" pitchFamily="34" charset="0"/>
                <a:cs typeface="Arial" panose="020B0604020202020204" pitchFamily="34" charset="0"/>
              </a:rPr>
              <a:t>Internet </a:t>
            </a:r>
            <a:r>
              <a:rPr lang="es-ES" altLang="en-US" sz="8000" i="0" dirty="0">
                <a:solidFill>
                  <a:schemeClr val="accent5">
                    <a:lumMod val="50000"/>
                  </a:schemeClr>
                </a:solidFill>
                <a:latin typeface="Arial" panose="020B0604020202020204" pitchFamily="34" charset="0"/>
                <a:cs typeface="Arial" panose="020B0604020202020204" pitchFamily="34" charset="0"/>
              </a:rPr>
              <a:t>Explorer u Opera.</a:t>
            </a:r>
          </a:p>
          <a:p>
            <a:pPr>
              <a:lnSpc>
                <a:spcPct val="120000"/>
              </a:lnSpc>
            </a:pPr>
            <a:r>
              <a:rPr lang="es-ES" altLang="en-US" sz="8000" i="0" dirty="0">
                <a:solidFill>
                  <a:schemeClr val="accent5">
                    <a:lumMod val="50000"/>
                  </a:schemeClr>
                </a:solidFill>
                <a:latin typeface="Arial" panose="020B0604020202020204" pitchFamily="34" charset="0"/>
                <a:cs typeface="Arial" panose="020B0604020202020204" pitchFamily="34" charset="0"/>
              </a:rPr>
              <a:t> </a:t>
            </a:r>
          </a:p>
          <a:p>
            <a:pPr lvl="0">
              <a:lnSpc>
                <a:spcPct val="120000"/>
              </a:lnSpc>
            </a:pPr>
            <a:r>
              <a:rPr lang="es-ES" altLang="en-US" sz="8000" i="0" dirty="0" smtClean="0">
                <a:solidFill>
                  <a:schemeClr val="accent5">
                    <a:lumMod val="50000"/>
                  </a:schemeClr>
                </a:solidFill>
                <a:latin typeface="Arial" panose="020B0604020202020204" pitchFamily="34" charset="0"/>
                <a:cs typeface="Arial" panose="020B0604020202020204" pitchFamily="34" charset="0"/>
              </a:rPr>
              <a:t>Rendimiento:</a:t>
            </a:r>
            <a:endParaRPr lang="es-ES" altLang="en-US" sz="8000" i="0" dirty="0">
              <a:solidFill>
                <a:schemeClr val="accent5">
                  <a:lumMod val="50000"/>
                </a:schemeClr>
              </a:solidFill>
              <a:latin typeface="Arial" panose="020B0604020202020204" pitchFamily="34" charset="0"/>
              <a:cs typeface="Arial" panose="020B0604020202020204" pitchFamily="34" charset="0"/>
            </a:endParaRPr>
          </a:p>
          <a:p>
            <a:pPr lvl="0">
              <a:lnSpc>
                <a:spcPct val="120000"/>
              </a:lnSpc>
            </a:pPr>
            <a:r>
              <a:rPr lang="es-ES" altLang="en-US" sz="8000" i="0" dirty="0" smtClean="0">
                <a:solidFill>
                  <a:schemeClr val="accent5">
                    <a:lumMod val="50000"/>
                  </a:schemeClr>
                </a:solidFill>
                <a:latin typeface="Arial" panose="020B0604020202020204" pitchFamily="34" charset="0"/>
                <a:cs typeface="Arial" panose="020B0604020202020204" pitchFamily="34" charset="0"/>
              </a:rPr>
              <a:t>*	El </a:t>
            </a:r>
            <a:r>
              <a:rPr lang="es-ES" altLang="en-US" sz="8000" i="0" dirty="0">
                <a:solidFill>
                  <a:schemeClr val="accent5">
                    <a:lumMod val="50000"/>
                  </a:schemeClr>
                </a:solidFill>
                <a:latin typeface="Arial" panose="020B0604020202020204" pitchFamily="34" charset="0"/>
                <a:cs typeface="Arial" panose="020B0604020202020204" pitchFamily="34" charset="0"/>
              </a:rPr>
              <a:t>sistema debe estar operativo las 24 horas del día.</a:t>
            </a:r>
          </a:p>
          <a:p>
            <a:pPr lvl="0">
              <a:lnSpc>
                <a:spcPct val="120000"/>
              </a:lnSpc>
            </a:pPr>
            <a:r>
              <a:rPr lang="es-ES" altLang="en-US" sz="8000" i="0" dirty="0" smtClean="0">
                <a:solidFill>
                  <a:schemeClr val="accent5">
                    <a:lumMod val="50000"/>
                  </a:schemeClr>
                </a:solidFill>
                <a:latin typeface="Arial" panose="020B0604020202020204" pitchFamily="34" charset="0"/>
                <a:cs typeface="Arial" panose="020B0604020202020204" pitchFamily="34" charset="0"/>
              </a:rPr>
              <a:t>*	El </a:t>
            </a:r>
            <a:r>
              <a:rPr lang="es-ES" altLang="en-US" sz="8000" i="0" dirty="0">
                <a:solidFill>
                  <a:schemeClr val="accent5">
                    <a:lumMod val="50000"/>
                  </a:schemeClr>
                </a:solidFill>
                <a:latin typeface="Arial" panose="020B0604020202020204" pitchFamily="34" charset="0"/>
                <a:cs typeface="Arial" panose="020B0604020202020204" pitchFamily="34" charset="0"/>
              </a:rPr>
              <a:t>sistema debe interactuar con la Base de Datos lo más rápido posible para satisfacer las </a:t>
            </a:r>
            <a:r>
              <a:rPr lang="es-ES" altLang="en-US" sz="8000" i="0" dirty="0" smtClean="0">
                <a:solidFill>
                  <a:schemeClr val="accent5">
                    <a:lumMod val="50000"/>
                  </a:schemeClr>
                </a:solidFill>
                <a:latin typeface="Arial" panose="020B0604020202020204" pitchFamily="34" charset="0"/>
                <a:cs typeface="Arial" panose="020B0604020202020204" pitchFamily="34" charset="0"/>
              </a:rPr>
              <a:t>     solicitudes </a:t>
            </a:r>
            <a:r>
              <a:rPr lang="es-ES" altLang="en-US" sz="8000" i="0" dirty="0">
                <a:solidFill>
                  <a:schemeClr val="accent5">
                    <a:lumMod val="50000"/>
                  </a:schemeClr>
                </a:solidFill>
                <a:latin typeface="Arial" panose="020B0604020202020204" pitchFamily="34" charset="0"/>
                <a:cs typeface="Arial" panose="020B0604020202020204" pitchFamily="34" charset="0"/>
              </a:rPr>
              <a:t>de los </a:t>
            </a:r>
            <a:r>
              <a:rPr lang="es-ES" altLang="en-US" sz="8000" i="0" dirty="0" smtClean="0">
                <a:solidFill>
                  <a:schemeClr val="accent5">
                    <a:lumMod val="50000"/>
                  </a:schemeClr>
                </a:solidFill>
                <a:latin typeface="Arial" panose="020B0604020202020204" pitchFamily="34" charset="0"/>
                <a:cs typeface="Arial" panose="020B0604020202020204" pitchFamily="34" charset="0"/>
              </a:rPr>
              <a:t>usuarios.</a:t>
            </a:r>
            <a:endParaRPr lang="es-ES" altLang="en-US" sz="8000" i="0" dirty="0">
              <a:solidFill>
                <a:schemeClr val="accent5">
                  <a:lumMod val="50000"/>
                </a:schemeClr>
              </a:solidFill>
              <a:latin typeface="Arial" panose="020B0604020202020204" pitchFamily="34" charset="0"/>
              <a:cs typeface="Arial" panose="020B0604020202020204" pitchFamily="34" charset="0"/>
            </a:endParaRPr>
          </a:p>
          <a:p>
            <a:pPr lvl="0">
              <a:lnSpc>
                <a:spcPct val="120000"/>
              </a:lnSpc>
            </a:pPr>
            <a:r>
              <a:rPr lang="es-ES" altLang="en-US" sz="8000" i="0" dirty="0" smtClean="0">
                <a:solidFill>
                  <a:schemeClr val="accent5">
                    <a:lumMod val="50000"/>
                  </a:schemeClr>
                </a:solidFill>
                <a:latin typeface="Arial" panose="020B0604020202020204" pitchFamily="34" charset="0"/>
                <a:cs typeface="Arial" panose="020B0604020202020204" pitchFamily="34" charset="0"/>
              </a:rPr>
              <a:t>*   El </a:t>
            </a:r>
            <a:r>
              <a:rPr lang="es-ES" altLang="en-US" sz="8000" i="0" dirty="0">
                <a:solidFill>
                  <a:schemeClr val="accent5">
                    <a:lumMod val="50000"/>
                  </a:schemeClr>
                </a:solidFill>
                <a:latin typeface="Arial" panose="020B0604020202020204" pitchFamily="34" charset="0"/>
                <a:cs typeface="Arial" panose="020B0604020202020204" pitchFamily="34" charset="0"/>
              </a:rPr>
              <a:t>sistema debe poder manejar todos los datos que se suban o descarguen del sitio.</a:t>
            </a:r>
          </a:p>
          <a:p>
            <a:pPr lvl="0">
              <a:lnSpc>
                <a:spcPct val="120000"/>
              </a:lnSpc>
            </a:pPr>
            <a:r>
              <a:rPr lang="es-ES" altLang="en-US" sz="8000" i="0" dirty="0" smtClean="0">
                <a:solidFill>
                  <a:schemeClr val="accent5">
                    <a:lumMod val="50000"/>
                  </a:schemeClr>
                </a:solidFill>
                <a:latin typeface="Arial" panose="020B0604020202020204" pitchFamily="34" charset="0"/>
                <a:cs typeface="Arial" panose="020B0604020202020204" pitchFamily="34" charset="0"/>
              </a:rPr>
              <a:t>*   El </a:t>
            </a:r>
            <a:r>
              <a:rPr lang="es-ES" altLang="en-US" sz="8000" i="0" dirty="0">
                <a:solidFill>
                  <a:schemeClr val="accent5">
                    <a:lumMod val="50000"/>
                  </a:schemeClr>
                </a:solidFill>
                <a:latin typeface="Arial" panose="020B0604020202020204" pitchFamily="34" charset="0"/>
                <a:cs typeface="Arial" panose="020B0604020202020204" pitchFamily="34" charset="0"/>
              </a:rPr>
              <a:t>sistema debe ser capaz de soportar un amplio número de usuarios conectados a la vez</a:t>
            </a:r>
            <a:r>
              <a:rPr lang="es-ES" altLang="en-US" sz="8000" dirty="0">
                <a:solidFill>
                  <a:schemeClr val="accent5">
                    <a:lumMod val="50000"/>
                  </a:schemeClr>
                </a:solidFill>
                <a:latin typeface="Arial" panose="020B0604020202020204" pitchFamily="34" charset="0"/>
                <a:cs typeface="Arial" panose="020B0604020202020204" pitchFamily="34" charset="0"/>
              </a:rPr>
              <a:t>.</a:t>
            </a:r>
          </a:p>
          <a:p>
            <a:pPr>
              <a:lnSpc>
                <a:spcPct val="120000"/>
              </a:lnSpc>
            </a:pPr>
            <a:r>
              <a:rPr lang="es-ES" altLang="en-US" sz="8000" dirty="0">
                <a:solidFill>
                  <a:schemeClr val="accent5">
                    <a:lumMod val="50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00975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s-ES" sz="2400" dirty="0" smtClean="0">
                <a:solidFill>
                  <a:schemeClr val="tx2">
                    <a:lumMod val="75000"/>
                  </a:schemeClr>
                </a:solidFill>
                <a:latin typeface="Arial" panose="020B0604020202020204" pitchFamily="34" charset="0"/>
                <a:cs typeface="Arial" panose="020B0604020202020204" pitchFamily="34" charset="0"/>
              </a:rPr>
              <a:t>ACTORES DEL SISTEMA A AUTOMATIZAR:</a:t>
            </a:r>
            <a:endParaRPr lang="ko-KR" altLang="en-US" dirty="0"/>
          </a:p>
        </p:txBody>
      </p:sp>
      <p:sp>
        <p:nvSpPr>
          <p:cNvPr id="6" name="내용 개체 틀 36">
            <a:extLst>
              <a:ext uri="{FF2B5EF4-FFF2-40B4-BE49-F238E27FC236}">
                <a16:creationId xmlns="" xmlns:a16="http://schemas.microsoft.com/office/drawing/2014/main" id="{CAE0546D-56F1-4FB8-A60B-D3241C3AE3EB}"/>
              </a:ext>
            </a:extLst>
          </p:cNvPr>
          <p:cNvSpPr txBox="1">
            <a:spLocks/>
          </p:cNvSpPr>
          <p:nvPr/>
        </p:nvSpPr>
        <p:spPr>
          <a:xfrm>
            <a:off x="767408" y="1268760"/>
            <a:ext cx="11203367" cy="4896544"/>
          </a:xfrm>
          <a:prstGeom prst="rect">
            <a:avLst/>
          </a:prstGeom>
        </p:spPr>
        <p:txBody>
          <a:bodyPr vert="horz" lIns="91440" tIns="45720" rIns="91440" bIns="45720" rtlCol="0">
            <a:noAutofit/>
          </a:bodyPr>
          <a:lstStyle>
            <a:lvl1pPr marL="342900" indent="-3429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1pPr>
            <a:lvl2pPr marL="742950" indent="-28575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2pPr>
            <a:lvl3pPr marL="11430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3pPr>
            <a:lvl4pPr marL="16002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4pPr>
            <a:lvl5pPr marL="20574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es-ES" altLang="en-US" sz="1800" i="0" dirty="0" smtClean="0">
                <a:solidFill>
                  <a:schemeClr val="accent5">
                    <a:lumMod val="50000"/>
                  </a:schemeClr>
                </a:solidFill>
                <a:latin typeface="Arial" panose="020B0604020202020204" pitchFamily="34" charset="0"/>
                <a:cs typeface="Arial" panose="020B0604020202020204" pitchFamily="34" charset="0"/>
              </a:rPr>
              <a:t>Responsable de la planificación y control de la GOE</a:t>
            </a:r>
            <a:r>
              <a:rPr lang="en-US" altLang="en-US" sz="1800" i="0" dirty="0" smtClean="0">
                <a:solidFill>
                  <a:schemeClr val="accent5">
                    <a:lumMod val="50000"/>
                  </a:schemeClr>
                </a:solidFill>
                <a:latin typeface="Arial" panose="020B0604020202020204" pitchFamily="34" charset="0"/>
                <a:cs typeface="Arial" panose="020B0604020202020204" pitchFamily="34" charset="0"/>
              </a:rPr>
              <a:t>:</a:t>
            </a:r>
          </a:p>
          <a:p>
            <a:pPr algn="just"/>
            <a:r>
              <a:rPr lang="es-ES" altLang="en-US" sz="1800" i="0" dirty="0">
                <a:solidFill>
                  <a:schemeClr val="accent5">
                    <a:lumMod val="50000"/>
                  </a:schemeClr>
                </a:solidFill>
                <a:latin typeface="Arial" panose="020B0604020202020204" pitchFamily="34" charset="0"/>
                <a:cs typeface="Arial" panose="020B0604020202020204" pitchFamily="34" charset="0"/>
              </a:rPr>
              <a:t>Es quien atiende directamente el proceso de planificación y control de la guardia. </a:t>
            </a:r>
            <a:endParaRPr lang="en-US" altLang="en-US" sz="1800" i="0" dirty="0" smtClean="0">
              <a:solidFill>
                <a:schemeClr val="accent5">
                  <a:lumMod val="50000"/>
                </a:schemeClr>
              </a:solidFill>
              <a:latin typeface="Arial" panose="020B0604020202020204" pitchFamily="34" charset="0"/>
              <a:cs typeface="Arial" panose="020B0604020202020204" pitchFamily="34" charset="0"/>
            </a:endParaRPr>
          </a:p>
          <a:p>
            <a:pPr lvl="0" algn="just"/>
            <a:r>
              <a:rPr lang="es-ES" altLang="en-US" sz="1800" i="0" dirty="0">
                <a:solidFill>
                  <a:schemeClr val="accent5">
                    <a:lumMod val="50000"/>
                  </a:schemeClr>
                </a:solidFill>
                <a:latin typeface="Arial" panose="020B0604020202020204" pitchFamily="34" charset="0"/>
                <a:cs typeface="Arial" panose="020B0604020202020204" pitchFamily="34" charset="0"/>
              </a:rPr>
              <a:t>Visualiza y actualiza el listado de estudiantes y trabajadores, imprime los diferentes tipos de </a:t>
            </a:r>
          </a:p>
          <a:p>
            <a:pPr lvl="0" algn="just"/>
            <a:r>
              <a:rPr lang="es-ES" altLang="en-US" sz="1800" i="0" dirty="0">
                <a:solidFill>
                  <a:schemeClr val="accent5">
                    <a:lumMod val="50000"/>
                  </a:schemeClr>
                </a:solidFill>
                <a:latin typeface="Arial" panose="020B0604020202020204" pitchFamily="34" charset="0"/>
                <a:cs typeface="Arial" panose="020B0604020202020204" pitchFamily="34" charset="0"/>
              </a:rPr>
              <a:t>guardias, gestiona reportes mensuales</a:t>
            </a:r>
            <a:r>
              <a:rPr lang="es-ES" altLang="en-US" sz="1800" i="0" dirty="0" smtClean="0">
                <a:solidFill>
                  <a:schemeClr val="accent5">
                    <a:lumMod val="50000"/>
                  </a:schemeClr>
                </a:solidFill>
                <a:latin typeface="Arial" panose="020B0604020202020204" pitchFamily="34" charset="0"/>
                <a:cs typeface="Arial" panose="020B0604020202020204" pitchFamily="34" charset="0"/>
              </a:rPr>
              <a:t>, gestiona los cortes y </a:t>
            </a:r>
            <a:r>
              <a:rPr lang="es-ES" altLang="en-US" sz="1800" i="0" dirty="0">
                <a:solidFill>
                  <a:schemeClr val="accent5">
                    <a:lumMod val="50000"/>
                  </a:schemeClr>
                </a:solidFill>
                <a:latin typeface="Arial" panose="020B0604020202020204" pitchFamily="34" charset="0"/>
                <a:cs typeface="Arial" panose="020B0604020202020204" pitchFamily="34" charset="0"/>
              </a:rPr>
              <a:t>gestiona todo acerca del </a:t>
            </a:r>
            <a:r>
              <a:rPr lang="es-ES" altLang="en-US" sz="1800" i="0" dirty="0" smtClean="0">
                <a:solidFill>
                  <a:schemeClr val="accent5">
                    <a:lumMod val="50000"/>
                  </a:schemeClr>
                </a:solidFill>
                <a:latin typeface="Arial" panose="020B0604020202020204" pitchFamily="34" charset="0"/>
                <a:cs typeface="Arial" panose="020B0604020202020204" pitchFamily="34" charset="0"/>
              </a:rPr>
              <a:t>reglamento</a:t>
            </a:r>
          </a:p>
          <a:p>
            <a:pPr lvl="0" algn="just"/>
            <a:r>
              <a:rPr lang="es-ES" altLang="en-US" sz="1800" i="0" dirty="0" smtClean="0">
                <a:solidFill>
                  <a:schemeClr val="accent5">
                    <a:lumMod val="50000"/>
                  </a:schemeClr>
                </a:solidFill>
                <a:latin typeface="Arial" panose="020B0604020202020204" pitchFamily="34" charset="0"/>
                <a:cs typeface="Arial" panose="020B0604020202020204" pitchFamily="34" charset="0"/>
              </a:rPr>
              <a:t>de </a:t>
            </a:r>
            <a:r>
              <a:rPr lang="es-ES" altLang="en-US" sz="1800" i="0" dirty="0">
                <a:solidFill>
                  <a:schemeClr val="accent5">
                    <a:lumMod val="50000"/>
                  </a:schemeClr>
                </a:solidFill>
                <a:latin typeface="Arial" panose="020B0604020202020204" pitchFamily="34" charset="0"/>
                <a:cs typeface="Arial" panose="020B0604020202020204" pitchFamily="34" charset="0"/>
              </a:rPr>
              <a:t>la facultad</a:t>
            </a:r>
            <a:r>
              <a:rPr lang="es-ES" altLang="en-US" sz="1800" i="0" dirty="0" smtClean="0">
                <a:solidFill>
                  <a:schemeClr val="accent5">
                    <a:lumMod val="50000"/>
                  </a:schemeClr>
                </a:solidFill>
                <a:latin typeface="Arial" panose="020B0604020202020204" pitchFamily="34" charset="0"/>
                <a:cs typeface="Arial" panose="020B0604020202020204" pitchFamily="34" charset="0"/>
              </a:rPr>
              <a:t>.</a:t>
            </a:r>
          </a:p>
          <a:p>
            <a:pPr lvl="0" algn="just"/>
            <a:endParaRPr lang="en-US" altLang="en-US" sz="1800" i="0" dirty="0">
              <a:solidFill>
                <a:schemeClr val="accent5">
                  <a:lumMod val="50000"/>
                </a:schemeClr>
              </a:solidFill>
              <a:latin typeface="Arial" panose="020B0604020202020204" pitchFamily="34" charset="0"/>
              <a:cs typeface="Arial" panose="020B0604020202020204" pitchFamily="34" charset="0"/>
            </a:endParaRPr>
          </a:p>
          <a:p>
            <a:pPr lvl="0" algn="just"/>
            <a:r>
              <a:rPr lang="es-ES" altLang="en-US" sz="1800" i="0" dirty="0">
                <a:solidFill>
                  <a:schemeClr val="accent5">
                    <a:lumMod val="50000"/>
                  </a:schemeClr>
                </a:solidFill>
                <a:latin typeface="Arial" panose="020B0604020202020204" pitchFamily="34" charset="0"/>
                <a:cs typeface="Arial" panose="020B0604020202020204" pitchFamily="34" charset="0"/>
              </a:rPr>
              <a:t>Trabajador.</a:t>
            </a:r>
          </a:p>
          <a:p>
            <a:pPr algn="just"/>
            <a:r>
              <a:rPr lang="es-ES" altLang="en-US" sz="1800" i="0" dirty="0">
                <a:solidFill>
                  <a:schemeClr val="accent5">
                    <a:lumMod val="50000"/>
                  </a:schemeClr>
                </a:solidFill>
                <a:latin typeface="Arial" panose="020B0604020202020204" pitchFamily="34" charset="0"/>
                <a:cs typeface="Arial" panose="020B0604020202020204" pitchFamily="34" charset="0"/>
              </a:rPr>
              <a:t>Es quien visualiza el listado de las guardias asignadas durante el proceso de planificación y el </a:t>
            </a:r>
            <a:endParaRPr lang="es-ES" altLang="en-US" sz="1800" i="0" dirty="0" smtClean="0">
              <a:solidFill>
                <a:schemeClr val="accent5">
                  <a:lumMod val="50000"/>
                </a:schemeClr>
              </a:solidFill>
              <a:latin typeface="Arial" panose="020B0604020202020204" pitchFamily="34" charset="0"/>
              <a:cs typeface="Arial" panose="020B0604020202020204" pitchFamily="34" charset="0"/>
            </a:endParaRPr>
          </a:p>
          <a:p>
            <a:pPr algn="just"/>
            <a:r>
              <a:rPr lang="es-ES" altLang="en-US" sz="1800" i="0" dirty="0" smtClean="0">
                <a:solidFill>
                  <a:schemeClr val="accent5">
                    <a:lumMod val="50000"/>
                  </a:schemeClr>
                </a:solidFill>
                <a:latin typeface="Arial" panose="020B0604020202020204" pitchFamily="34" charset="0"/>
                <a:cs typeface="Arial" panose="020B0604020202020204" pitchFamily="34" charset="0"/>
              </a:rPr>
              <a:t>control </a:t>
            </a:r>
            <a:r>
              <a:rPr lang="es-ES" altLang="en-US" sz="1800" i="0" dirty="0">
                <a:solidFill>
                  <a:schemeClr val="accent5">
                    <a:lumMod val="50000"/>
                  </a:schemeClr>
                </a:solidFill>
                <a:latin typeface="Arial" panose="020B0604020202020204" pitchFamily="34" charset="0"/>
                <a:cs typeface="Arial" panose="020B0604020202020204" pitchFamily="34" charset="0"/>
              </a:rPr>
              <a:t>de las mismas. </a:t>
            </a:r>
            <a:endParaRPr lang="es-ES" altLang="en-US" sz="1800" i="0" dirty="0" smtClean="0">
              <a:solidFill>
                <a:schemeClr val="accent5">
                  <a:lumMod val="50000"/>
                </a:schemeClr>
              </a:solidFill>
              <a:latin typeface="Arial" panose="020B0604020202020204" pitchFamily="34" charset="0"/>
              <a:cs typeface="Arial" panose="020B0604020202020204" pitchFamily="34" charset="0"/>
            </a:endParaRPr>
          </a:p>
          <a:p>
            <a:pPr algn="just"/>
            <a:endParaRPr lang="es-ES" altLang="en-US" sz="1800" i="0" dirty="0">
              <a:solidFill>
                <a:schemeClr val="accent5">
                  <a:lumMod val="50000"/>
                </a:schemeClr>
              </a:solidFill>
              <a:latin typeface="Arial" panose="020B0604020202020204" pitchFamily="34" charset="0"/>
              <a:cs typeface="Arial" panose="020B0604020202020204" pitchFamily="34" charset="0"/>
            </a:endParaRPr>
          </a:p>
          <a:p>
            <a:pPr lvl="0" algn="just"/>
            <a:r>
              <a:rPr lang="es-ES" altLang="en-US" sz="1800" i="0" dirty="0">
                <a:solidFill>
                  <a:schemeClr val="accent5">
                    <a:lumMod val="50000"/>
                  </a:schemeClr>
                </a:solidFill>
                <a:latin typeface="Arial" panose="020B0604020202020204" pitchFamily="34" charset="0"/>
                <a:cs typeface="Arial" panose="020B0604020202020204" pitchFamily="34" charset="0"/>
              </a:rPr>
              <a:t>Estudiante.</a:t>
            </a:r>
          </a:p>
          <a:p>
            <a:pPr algn="just"/>
            <a:r>
              <a:rPr lang="es-ES" altLang="en-US" sz="1800" i="0" dirty="0">
                <a:solidFill>
                  <a:schemeClr val="accent5">
                    <a:lumMod val="50000"/>
                  </a:schemeClr>
                </a:solidFill>
                <a:latin typeface="Arial" panose="020B0604020202020204" pitchFamily="34" charset="0"/>
                <a:cs typeface="Arial" panose="020B0604020202020204" pitchFamily="34" charset="0"/>
              </a:rPr>
              <a:t>Es quien visualiza el listado de las guardias asignadas durante el proceso de planificación y el </a:t>
            </a:r>
            <a:endParaRPr lang="es-ES" altLang="en-US" sz="1800" i="0" dirty="0" smtClean="0">
              <a:solidFill>
                <a:schemeClr val="accent5">
                  <a:lumMod val="50000"/>
                </a:schemeClr>
              </a:solidFill>
              <a:latin typeface="Arial" panose="020B0604020202020204" pitchFamily="34" charset="0"/>
              <a:cs typeface="Arial" panose="020B0604020202020204" pitchFamily="34" charset="0"/>
            </a:endParaRPr>
          </a:p>
          <a:p>
            <a:pPr algn="just"/>
            <a:r>
              <a:rPr lang="es-ES" altLang="en-US" sz="1800" i="0" dirty="0" smtClean="0">
                <a:solidFill>
                  <a:schemeClr val="accent5">
                    <a:lumMod val="50000"/>
                  </a:schemeClr>
                </a:solidFill>
                <a:latin typeface="Arial" panose="020B0604020202020204" pitchFamily="34" charset="0"/>
                <a:cs typeface="Arial" panose="020B0604020202020204" pitchFamily="34" charset="0"/>
              </a:rPr>
              <a:t>control </a:t>
            </a:r>
            <a:r>
              <a:rPr lang="es-ES" altLang="en-US" sz="1800" i="0" dirty="0">
                <a:solidFill>
                  <a:schemeClr val="accent5">
                    <a:lumMod val="50000"/>
                  </a:schemeClr>
                </a:solidFill>
                <a:latin typeface="Arial" panose="020B0604020202020204" pitchFamily="34" charset="0"/>
                <a:cs typeface="Arial" panose="020B0604020202020204" pitchFamily="34" charset="0"/>
              </a:rPr>
              <a:t>de las mismas. </a:t>
            </a:r>
          </a:p>
          <a:p>
            <a:pPr lvl="0" algn="just"/>
            <a:endParaRPr lang="es-ES" altLang="en-US" sz="2000" i="0" dirty="0">
              <a:solidFill>
                <a:schemeClr val="accent5">
                  <a:lumMod val="50000"/>
                </a:schemeClr>
              </a:solidFill>
              <a:latin typeface="Arial" panose="020B0604020202020204" pitchFamily="34" charset="0"/>
              <a:cs typeface="Arial" panose="020B0604020202020204" pitchFamily="34" charset="0"/>
            </a:endParaRPr>
          </a:p>
          <a:p>
            <a:pPr lvl="0" algn="just"/>
            <a:endParaRPr lang="es-ES" altLang="en-US" sz="2000" i="0" dirty="0" smtClean="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997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s-ES" sz="2400" dirty="0" smtClean="0">
                <a:solidFill>
                  <a:schemeClr val="tx2">
                    <a:lumMod val="75000"/>
                  </a:schemeClr>
                </a:solidFill>
                <a:latin typeface="Arial" panose="020B0604020202020204" pitchFamily="34" charset="0"/>
                <a:cs typeface="Arial" panose="020B0604020202020204" pitchFamily="34" charset="0"/>
              </a:rPr>
              <a:t>DIAGRAMA DE CASO DE USO DEL SISTEMA(1/2):</a:t>
            </a:r>
            <a:endParaRPr lang="ko-KR" altLang="en-U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690" y="1340768"/>
            <a:ext cx="8200310" cy="4392488"/>
          </a:xfrm>
          <a:prstGeom prst="rect">
            <a:avLst/>
          </a:prstGeom>
        </p:spPr>
      </p:pic>
    </p:spTree>
    <p:extLst>
      <p:ext uri="{BB962C8B-B14F-4D97-AF65-F5344CB8AC3E}">
        <p14:creationId xmlns:p14="http://schemas.microsoft.com/office/powerpoint/2010/main" val="4125379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s-ES" sz="2400" dirty="0" smtClean="0">
                <a:solidFill>
                  <a:schemeClr val="tx2">
                    <a:lumMod val="75000"/>
                  </a:schemeClr>
                </a:solidFill>
                <a:latin typeface="Arial" panose="020B0604020202020204" pitchFamily="34" charset="0"/>
                <a:cs typeface="Arial" panose="020B0604020202020204" pitchFamily="34" charset="0"/>
              </a:rPr>
              <a:t>DIAGRAMA DE CASO DE USO DEL SISTEMA(2/2):</a:t>
            </a:r>
            <a:endParaRPr lang="ko-KR" altLang="en-U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453" y="1052736"/>
            <a:ext cx="7056784" cy="5632071"/>
          </a:xfrm>
          <a:prstGeom prst="rect">
            <a:avLst/>
          </a:prstGeom>
        </p:spPr>
      </p:pic>
    </p:spTree>
    <p:extLst>
      <p:ext uri="{BB962C8B-B14F-4D97-AF65-F5344CB8AC3E}">
        <p14:creationId xmlns:p14="http://schemas.microsoft.com/office/powerpoint/2010/main" val="3940609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defRPr/>
            </a:pPr>
            <a:r>
              <a:rPr lang="en-US" altLang="ko-KR" sz="2400" dirty="0">
                <a:solidFill>
                  <a:schemeClr val="accent5">
                    <a:lumMod val="50000"/>
                  </a:schemeClr>
                </a:solidFill>
                <a:latin typeface="Arial" panose="020B0604020202020204" pitchFamily="34" charset="0"/>
                <a:cs typeface="Arial" panose="020B0604020202020204" pitchFamily="34" charset="0"/>
              </a:rPr>
              <a:t>DESCRIPCIÓN DE </a:t>
            </a:r>
            <a:r>
              <a:rPr lang="en-US" altLang="ko-KR" sz="2400" dirty="0" smtClean="0">
                <a:solidFill>
                  <a:schemeClr val="accent5">
                    <a:lumMod val="50000"/>
                  </a:schemeClr>
                </a:solidFill>
                <a:latin typeface="Arial" panose="020B0604020202020204" pitchFamily="34" charset="0"/>
                <a:cs typeface="Arial" panose="020B0604020202020204" pitchFamily="34" charset="0"/>
              </a:rPr>
              <a:t>LOS CASOS </a:t>
            </a:r>
            <a:r>
              <a:rPr lang="en-US" altLang="ko-KR" sz="2400" dirty="0">
                <a:solidFill>
                  <a:schemeClr val="accent5">
                    <a:lumMod val="50000"/>
                  </a:schemeClr>
                </a:solidFill>
                <a:latin typeface="Arial" panose="020B0604020202020204" pitchFamily="34" charset="0"/>
                <a:cs typeface="Arial" panose="020B0604020202020204" pitchFamily="34" charset="0"/>
              </a:rPr>
              <a:t>DE USO DEL </a:t>
            </a:r>
            <a:r>
              <a:rPr lang="en-US" altLang="ko-KR" sz="2400" dirty="0" smtClean="0">
                <a:solidFill>
                  <a:schemeClr val="accent5">
                    <a:lumMod val="50000"/>
                  </a:schemeClr>
                </a:solidFill>
                <a:latin typeface="Arial" panose="020B0604020202020204" pitchFamily="34" charset="0"/>
                <a:cs typeface="Arial" panose="020B0604020202020204" pitchFamily="34" charset="0"/>
              </a:rPr>
              <a:t>SISTEMA(1/2)</a:t>
            </a:r>
            <a:r>
              <a:rPr lang="es-ES" sz="2400" dirty="0" smtClean="0">
                <a:solidFill>
                  <a:schemeClr val="tx2">
                    <a:lumMod val="75000"/>
                  </a:schemeClr>
                </a:solidFill>
                <a:latin typeface="Arial" panose="020B0604020202020204" pitchFamily="34" charset="0"/>
                <a:cs typeface="Arial" panose="020B0604020202020204" pitchFamily="34" charset="0"/>
              </a:rPr>
              <a:t>:</a:t>
            </a:r>
            <a:endParaRPr lang="ko-KR" altLang="en-US" dirty="0"/>
          </a:p>
        </p:txBody>
      </p:sp>
      <p:sp>
        <p:nvSpPr>
          <p:cNvPr id="6" name="내용 개체 틀 36">
            <a:extLst>
              <a:ext uri="{FF2B5EF4-FFF2-40B4-BE49-F238E27FC236}">
                <a16:creationId xmlns="" xmlns:a16="http://schemas.microsoft.com/office/drawing/2014/main" id="{CAE0546D-56F1-4FB8-A60B-D3241C3AE3EB}"/>
              </a:ext>
            </a:extLst>
          </p:cNvPr>
          <p:cNvSpPr txBox="1">
            <a:spLocks/>
          </p:cNvSpPr>
          <p:nvPr/>
        </p:nvSpPr>
        <p:spPr>
          <a:xfrm>
            <a:off x="494316" y="1124744"/>
            <a:ext cx="11203367" cy="289832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1pPr>
            <a:lvl2pPr marL="742950" indent="-28575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2pPr>
            <a:lvl3pPr marL="11430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3pPr>
            <a:lvl4pPr marL="16002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4pPr>
            <a:lvl5pPr marL="20574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ko-KR" sz="2000" dirty="0"/>
          </a:p>
        </p:txBody>
      </p:sp>
      <p:graphicFrame>
        <p:nvGraphicFramePr>
          <p:cNvPr id="10" name="Tabla 9"/>
          <p:cNvGraphicFramePr>
            <a:graphicFrameLocks noGrp="1"/>
          </p:cNvGraphicFramePr>
          <p:nvPr>
            <p:extLst>
              <p:ext uri="{D42A27DB-BD31-4B8C-83A1-F6EECF244321}">
                <p14:modId xmlns:p14="http://schemas.microsoft.com/office/powerpoint/2010/main" val="1797044584"/>
              </p:ext>
            </p:extLst>
          </p:nvPr>
        </p:nvGraphicFramePr>
        <p:xfrm>
          <a:off x="556349" y="1340768"/>
          <a:ext cx="10873208" cy="4675201"/>
        </p:xfrm>
        <a:graphic>
          <a:graphicData uri="http://schemas.openxmlformats.org/drawingml/2006/table">
            <a:tbl>
              <a:tblPr firstRow="1" firstCol="1" bandRow="1">
                <a:tableStyleId>{5FD0F851-EC5A-4D38-B0AD-8093EC10F338}</a:tableStyleId>
              </a:tblPr>
              <a:tblGrid>
                <a:gridCol w="2736304"/>
                <a:gridCol w="8136904"/>
              </a:tblGrid>
              <a:tr h="216024">
                <a:tc>
                  <a:txBody>
                    <a:bodyPr/>
                    <a:lstStyle/>
                    <a:p>
                      <a:pPr marL="3810" algn="just">
                        <a:lnSpc>
                          <a:spcPct val="150000"/>
                        </a:lnSpc>
                        <a:spcAft>
                          <a:spcPts val="0"/>
                        </a:spcAft>
                      </a:pPr>
                      <a:r>
                        <a:rPr lang="es-ES" sz="1600" dirty="0">
                          <a:effectLst/>
                          <a:latin typeface="Arial" panose="020B0604020202020204" pitchFamily="34" charset="0"/>
                          <a:cs typeface="Arial" panose="020B0604020202020204" pitchFamily="34" charset="0"/>
                        </a:rPr>
                        <a:t>Caso de uso del sistema </a:t>
                      </a:r>
                      <a:endParaRPr lang="es-ES" sz="1600" dirty="0">
                        <a:effectLst/>
                        <a:latin typeface="Arial" panose="020B0604020202020204" pitchFamily="34" charset="0"/>
                        <a:ea typeface="Calibri" panose="020F0502020204030204" pitchFamily="34" charset="0"/>
                        <a:cs typeface="Arial" panose="020B0604020202020204" pitchFamily="34" charset="0"/>
                      </a:endParaRPr>
                    </a:p>
                  </a:txBody>
                  <a:tcPr marL="67945" marR="28575" marT="55880" marB="0"/>
                </a:tc>
                <a:tc>
                  <a:txBody>
                    <a:bodyPr/>
                    <a:lstStyle/>
                    <a:p>
                      <a:pPr marR="36830" algn="just">
                        <a:lnSpc>
                          <a:spcPct val="150000"/>
                        </a:lnSpc>
                        <a:spcAft>
                          <a:spcPts val="0"/>
                        </a:spcAft>
                      </a:pPr>
                      <a:r>
                        <a:rPr lang="es-ES" sz="1600">
                          <a:effectLst/>
                          <a:latin typeface="Arial" panose="020B0604020202020204" pitchFamily="34" charset="0"/>
                          <a:cs typeface="Arial" panose="020B0604020202020204" pitchFamily="34" charset="0"/>
                        </a:rPr>
                        <a:t>Gestionar Planificación </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7945" marR="28575" marT="55880" marB="0"/>
                </a:tc>
              </a:tr>
              <a:tr h="323440">
                <a:tc>
                  <a:txBody>
                    <a:bodyPr/>
                    <a:lstStyle/>
                    <a:p>
                      <a:pPr algn="just">
                        <a:lnSpc>
                          <a:spcPct val="150000"/>
                        </a:lnSpc>
                        <a:spcAft>
                          <a:spcPts val="0"/>
                        </a:spcAft>
                      </a:pPr>
                      <a:r>
                        <a:rPr lang="es-ES" sz="1600" dirty="0">
                          <a:effectLst/>
                          <a:latin typeface="Arial" panose="020B0604020202020204" pitchFamily="34" charset="0"/>
                          <a:cs typeface="Arial" panose="020B0604020202020204" pitchFamily="34" charset="0"/>
                        </a:rPr>
                        <a:t>Actor </a:t>
                      </a:r>
                      <a:endParaRPr lang="es-ES" sz="1600" dirty="0">
                        <a:effectLst/>
                        <a:latin typeface="Arial" panose="020B0604020202020204" pitchFamily="34" charset="0"/>
                        <a:ea typeface="Calibri" panose="020F0502020204030204" pitchFamily="34" charset="0"/>
                        <a:cs typeface="Arial" panose="020B0604020202020204" pitchFamily="34" charset="0"/>
                      </a:endParaRPr>
                    </a:p>
                  </a:txBody>
                  <a:tcPr marL="67945" marR="28575" marT="55880" marB="0"/>
                </a:tc>
                <a:tc>
                  <a:txBody>
                    <a:bodyPr/>
                    <a:lstStyle/>
                    <a:p>
                      <a:pPr marL="635" algn="just">
                        <a:lnSpc>
                          <a:spcPct val="150000"/>
                        </a:lnSpc>
                        <a:spcAft>
                          <a:spcPts val="0"/>
                        </a:spcAft>
                      </a:pPr>
                      <a:r>
                        <a:rPr lang="es-ES" sz="1600">
                          <a:effectLst/>
                          <a:latin typeface="Arial" panose="020B0604020202020204" pitchFamily="34" charset="0"/>
                          <a:cs typeface="Arial" panose="020B0604020202020204" pitchFamily="34" charset="0"/>
                        </a:rPr>
                        <a:t>Responsable de la planificación y control de la GOE. </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7945" marR="28575" marT="55880" marB="0"/>
                </a:tc>
              </a:tr>
              <a:tr h="587833">
                <a:tc>
                  <a:txBody>
                    <a:bodyPr/>
                    <a:lstStyle/>
                    <a:p>
                      <a:pPr algn="just">
                        <a:lnSpc>
                          <a:spcPct val="150000"/>
                        </a:lnSpc>
                        <a:spcAft>
                          <a:spcPts val="0"/>
                        </a:spcAft>
                      </a:pPr>
                      <a:r>
                        <a:rPr lang="es-ES" sz="1600">
                          <a:effectLst/>
                          <a:latin typeface="Arial" panose="020B0604020202020204" pitchFamily="34" charset="0"/>
                          <a:cs typeface="Arial" panose="020B0604020202020204" pitchFamily="34" charset="0"/>
                        </a:rPr>
                        <a:t>Propósito </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7945" marR="28575" marT="55880" marB="0"/>
                </a:tc>
                <a:tc>
                  <a:txBody>
                    <a:bodyPr/>
                    <a:lstStyle/>
                    <a:p>
                      <a:pPr marL="635" algn="just">
                        <a:lnSpc>
                          <a:spcPct val="150000"/>
                        </a:lnSpc>
                        <a:spcAft>
                          <a:spcPts val="0"/>
                        </a:spcAft>
                      </a:pPr>
                      <a:r>
                        <a:rPr lang="es-ES" sz="1600" dirty="0">
                          <a:effectLst/>
                          <a:latin typeface="Arial" panose="020B0604020202020204" pitchFamily="34" charset="0"/>
                          <a:cs typeface="Arial" panose="020B0604020202020204" pitchFamily="34" charset="0"/>
                        </a:rPr>
                        <a:t>Gestionar toda la información referente a la gestión y control de </a:t>
                      </a:r>
                      <a:r>
                        <a:rPr lang="es-ES" sz="1600" dirty="0" smtClean="0">
                          <a:effectLst/>
                          <a:latin typeface="Arial" panose="020B0604020202020204" pitchFamily="34" charset="0"/>
                          <a:cs typeface="Arial" panose="020B0604020202020204" pitchFamily="34" charset="0"/>
                        </a:rPr>
                        <a:t>las</a:t>
                      </a:r>
                      <a:r>
                        <a:rPr lang="es-ES" sz="1600" baseline="0" dirty="0" smtClean="0">
                          <a:effectLst/>
                          <a:latin typeface="Arial" panose="020B0604020202020204" pitchFamily="34" charset="0"/>
                          <a:cs typeface="Arial" panose="020B0604020202020204" pitchFamily="34" charset="0"/>
                        </a:rPr>
                        <a:t> </a:t>
                      </a:r>
                      <a:r>
                        <a:rPr lang="es-ES" sz="1600" dirty="0" smtClean="0">
                          <a:effectLst/>
                          <a:latin typeface="Arial" panose="020B0604020202020204" pitchFamily="34" charset="0"/>
                          <a:cs typeface="Arial" panose="020B0604020202020204" pitchFamily="34" charset="0"/>
                        </a:rPr>
                        <a:t>planificaciones</a:t>
                      </a:r>
                      <a:r>
                        <a:rPr lang="es-ES" sz="1600" dirty="0">
                          <a:effectLst/>
                          <a:latin typeface="Arial" panose="020B0604020202020204" pitchFamily="34" charset="0"/>
                          <a:cs typeface="Arial" panose="020B0604020202020204" pitchFamily="34" charset="0"/>
                        </a:rPr>
                        <a:t>. </a:t>
                      </a:r>
                      <a:endParaRPr lang="es-ES" sz="1600" dirty="0">
                        <a:effectLst/>
                        <a:latin typeface="Arial" panose="020B0604020202020204" pitchFamily="34" charset="0"/>
                        <a:ea typeface="Calibri" panose="020F0502020204030204" pitchFamily="34" charset="0"/>
                        <a:cs typeface="Arial" panose="020B0604020202020204" pitchFamily="34" charset="0"/>
                      </a:endParaRPr>
                    </a:p>
                  </a:txBody>
                  <a:tcPr marL="67945" marR="28575" marT="55880" marB="0"/>
                </a:tc>
              </a:tr>
              <a:tr h="958851">
                <a:tc>
                  <a:txBody>
                    <a:bodyPr/>
                    <a:lstStyle/>
                    <a:p>
                      <a:pPr algn="just">
                        <a:lnSpc>
                          <a:spcPct val="150000"/>
                        </a:lnSpc>
                        <a:spcAft>
                          <a:spcPts val="0"/>
                        </a:spcAft>
                      </a:pPr>
                      <a:r>
                        <a:rPr lang="es-ES" sz="1600" dirty="0">
                          <a:effectLst/>
                          <a:latin typeface="Arial" panose="020B0604020202020204" pitchFamily="34" charset="0"/>
                          <a:cs typeface="Arial" panose="020B0604020202020204" pitchFamily="34" charset="0"/>
                        </a:rPr>
                        <a:t>Resumen </a:t>
                      </a:r>
                      <a:endParaRPr lang="es-ES" sz="1600" dirty="0">
                        <a:effectLst/>
                        <a:latin typeface="Arial" panose="020B0604020202020204" pitchFamily="34" charset="0"/>
                        <a:ea typeface="Calibri" panose="020F0502020204030204" pitchFamily="34" charset="0"/>
                        <a:cs typeface="Arial" panose="020B0604020202020204" pitchFamily="34" charset="0"/>
                      </a:endParaRPr>
                    </a:p>
                  </a:txBody>
                  <a:tcPr marL="67945" marR="28575" marT="55880" marB="0"/>
                </a:tc>
                <a:tc>
                  <a:txBody>
                    <a:bodyPr/>
                    <a:lstStyle/>
                    <a:p>
                      <a:pPr marL="635" marR="38100" algn="just">
                        <a:lnSpc>
                          <a:spcPct val="150000"/>
                        </a:lnSpc>
                        <a:spcAft>
                          <a:spcPts val="0"/>
                        </a:spcAft>
                      </a:pPr>
                      <a:r>
                        <a:rPr lang="es-ES" sz="1600" dirty="0">
                          <a:effectLst/>
                          <a:latin typeface="Arial" panose="020B0604020202020204" pitchFamily="34" charset="0"/>
                          <a:cs typeface="Arial" panose="020B0604020202020204" pitchFamily="34" charset="0"/>
                        </a:rPr>
                        <a:t>Inicia cuando el Responsable de la planificación y control de la </a:t>
                      </a:r>
                      <a:r>
                        <a:rPr lang="es-ES" sz="1600" dirty="0" smtClean="0">
                          <a:effectLst/>
                          <a:latin typeface="Arial" panose="020B0604020202020204" pitchFamily="34" charset="0"/>
                          <a:cs typeface="Arial" panose="020B0604020202020204" pitchFamily="34" charset="0"/>
                        </a:rPr>
                        <a:t>GOE selecciona </a:t>
                      </a:r>
                      <a:r>
                        <a:rPr lang="es-ES" sz="1600" dirty="0">
                          <a:effectLst/>
                          <a:latin typeface="Arial" panose="020B0604020202020204" pitchFamily="34" charset="0"/>
                          <a:cs typeface="Arial" panose="020B0604020202020204" pitchFamily="34" charset="0"/>
                        </a:rPr>
                        <a:t>alguna </a:t>
                      </a:r>
                      <a:r>
                        <a:rPr lang="es-ES" sz="1600" dirty="0" smtClean="0">
                          <a:effectLst/>
                          <a:latin typeface="Arial" panose="020B0604020202020204" pitchFamily="34" charset="0"/>
                          <a:cs typeface="Arial" panose="020B0604020202020204" pitchFamily="34" charset="0"/>
                        </a:rPr>
                        <a:t> de las diferentes Planificaciones, </a:t>
                      </a:r>
                      <a:r>
                        <a:rPr lang="es-ES" sz="1600" dirty="0">
                          <a:effectLst/>
                          <a:latin typeface="Arial" panose="020B0604020202020204" pitchFamily="34" charset="0"/>
                          <a:cs typeface="Arial" panose="020B0604020202020204" pitchFamily="34" charset="0"/>
                        </a:rPr>
                        <a:t>seguidamente </a:t>
                      </a:r>
                      <a:r>
                        <a:rPr lang="es-ES" sz="1600" dirty="0" smtClean="0">
                          <a:effectLst/>
                          <a:latin typeface="Arial" panose="020B0604020202020204" pitchFamily="34" charset="0"/>
                          <a:cs typeface="Arial" panose="020B0604020202020204" pitchFamily="34" charset="0"/>
                        </a:rPr>
                        <a:t>puede </a:t>
                      </a:r>
                      <a:r>
                        <a:rPr lang="es-ES" sz="1600" dirty="0">
                          <a:effectLst/>
                          <a:latin typeface="Arial" panose="020B0604020202020204" pitchFamily="34" charset="0"/>
                          <a:cs typeface="Arial" panose="020B0604020202020204" pitchFamily="34" charset="0"/>
                        </a:rPr>
                        <a:t>insertar, actualizar o eliminar </a:t>
                      </a:r>
                      <a:r>
                        <a:rPr lang="es-ES" sz="1600" dirty="0" smtClean="0">
                          <a:effectLst/>
                          <a:latin typeface="Arial" panose="020B0604020202020204" pitchFamily="34" charset="0"/>
                          <a:cs typeface="Arial" panose="020B0604020202020204" pitchFamily="34" charset="0"/>
                        </a:rPr>
                        <a:t>una </a:t>
                      </a:r>
                      <a:r>
                        <a:rPr lang="es-ES" sz="1600" dirty="0">
                          <a:effectLst/>
                          <a:latin typeface="Arial" panose="020B0604020202020204" pitchFamily="34" charset="0"/>
                          <a:cs typeface="Arial" panose="020B0604020202020204" pitchFamily="34" charset="0"/>
                        </a:rPr>
                        <a:t>planificación y </a:t>
                      </a:r>
                      <a:r>
                        <a:rPr lang="es-ES" sz="1600" dirty="0" smtClean="0">
                          <a:effectLst/>
                          <a:latin typeface="Arial" panose="020B0604020202020204" pitchFamily="34" charset="0"/>
                          <a:cs typeface="Arial" panose="020B0604020202020204" pitchFamily="34" charset="0"/>
                        </a:rPr>
                        <a:t> finaliza </a:t>
                      </a:r>
                      <a:r>
                        <a:rPr lang="es-ES" sz="1600" dirty="0">
                          <a:effectLst/>
                          <a:latin typeface="Arial" panose="020B0604020202020204" pitchFamily="34" charset="0"/>
                          <a:cs typeface="Arial" panose="020B0604020202020204" pitchFamily="34" charset="0"/>
                        </a:rPr>
                        <a:t>cuando el </a:t>
                      </a:r>
                      <a:r>
                        <a:rPr lang="es-ES" sz="1600" dirty="0" smtClean="0">
                          <a:effectLst/>
                          <a:latin typeface="Arial" panose="020B0604020202020204" pitchFamily="34" charset="0"/>
                          <a:cs typeface="Arial" panose="020B0604020202020204" pitchFamily="34" charset="0"/>
                        </a:rPr>
                        <a:t> Responsable </a:t>
                      </a:r>
                      <a:r>
                        <a:rPr lang="es-ES" sz="1600" dirty="0">
                          <a:effectLst/>
                          <a:latin typeface="Arial" panose="020B0604020202020204" pitchFamily="34" charset="0"/>
                          <a:cs typeface="Arial" panose="020B0604020202020204" pitchFamily="34" charset="0"/>
                        </a:rPr>
                        <a:t>de la planificación y control de </a:t>
                      </a:r>
                      <a:r>
                        <a:rPr lang="es-ES" sz="1600" dirty="0" smtClean="0">
                          <a:effectLst/>
                          <a:latin typeface="Arial" panose="020B0604020202020204" pitchFamily="34" charset="0"/>
                          <a:cs typeface="Arial" panose="020B0604020202020204" pitchFamily="34" charset="0"/>
                        </a:rPr>
                        <a:t>la GOE    termina </a:t>
                      </a:r>
                      <a:r>
                        <a:rPr lang="es-ES" sz="1600" dirty="0">
                          <a:effectLst/>
                          <a:latin typeface="Arial" panose="020B0604020202020204" pitchFamily="34" charset="0"/>
                          <a:cs typeface="Arial" panose="020B0604020202020204" pitchFamily="34" charset="0"/>
                        </a:rPr>
                        <a:t>de ejecutar </a:t>
                      </a:r>
                      <a:r>
                        <a:rPr lang="es-ES" sz="1600" dirty="0" smtClean="0">
                          <a:effectLst/>
                          <a:latin typeface="Arial" panose="020B0604020202020204" pitchFamily="34" charset="0"/>
                          <a:cs typeface="Arial" panose="020B0604020202020204" pitchFamily="34" charset="0"/>
                        </a:rPr>
                        <a:t>una </a:t>
                      </a:r>
                      <a:r>
                        <a:rPr lang="es-ES" sz="1600" dirty="0">
                          <a:effectLst/>
                          <a:latin typeface="Arial" panose="020B0604020202020204" pitchFamily="34" charset="0"/>
                          <a:cs typeface="Arial" panose="020B0604020202020204" pitchFamily="34" charset="0"/>
                        </a:rPr>
                        <a:t>de estas tres operaciones. </a:t>
                      </a:r>
                      <a:endParaRPr lang="es-ES" sz="1600" dirty="0">
                        <a:effectLst/>
                        <a:latin typeface="Arial" panose="020B0604020202020204" pitchFamily="34" charset="0"/>
                        <a:ea typeface="Calibri" panose="020F0502020204030204" pitchFamily="34" charset="0"/>
                        <a:cs typeface="Arial" panose="020B0604020202020204" pitchFamily="34" charset="0"/>
                      </a:endParaRPr>
                    </a:p>
                  </a:txBody>
                  <a:tcPr marL="67945" marR="28575" marT="55880" marB="0"/>
                </a:tc>
              </a:tr>
              <a:tr h="836242">
                <a:tc>
                  <a:txBody>
                    <a:bodyPr/>
                    <a:lstStyle/>
                    <a:p>
                      <a:pPr algn="just">
                        <a:lnSpc>
                          <a:spcPct val="150000"/>
                        </a:lnSpc>
                        <a:spcAft>
                          <a:spcPts val="0"/>
                        </a:spcAft>
                      </a:pPr>
                      <a:r>
                        <a:rPr lang="es-ES" sz="1600">
                          <a:effectLst/>
                          <a:latin typeface="Arial" panose="020B0604020202020204" pitchFamily="34" charset="0"/>
                          <a:cs typeface="Arial" panose="020B0604020202020204" pitchFamily="34" charset="0"/>
                        </a:rPr>
                        <a:t>Responsabilidades </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7945" marR="28575" marT="55880" marB="0"/>
                </a:tc>
                <a:tc>
                  <a:txBody>
                    <a:bodyPr/>
                    <a:lstStyle/>
                    <a:p>
                      <a:pPr marL="635" algn="just">
                        <a:lnSpc>
                          <a:spcPct val="150000"/>
                        </a:lnSpc>
                        <a:spcAft>
                          <a:spcPts val="0"/>
                        </a:spcAft>
                      </a:pPr>
                      <a:r>
                        <a:rPr lang="es-ES" sz="1600" dirty="0">
                          <a:effectLst/>
                          <a:latin typeface="Arial" panose="020B0604020202020204" pitchFamily="34" charset="0"/>
                          <a:cs typeface="Arial" panose="020B0604020202020204" pitchFamily="34" charset="0"/>
                        </a:rPr>
                        <a:t>Gestionar la información relacionada con las planificaciones de los </a:t>
                      </a:r>
                      <a:r>
                        <a:rPr lang="es-ES" sz="1600" dirty="0" smtClean="0">
                          <a:effectLst/>
                          <a:latin typeface="Arial" panose="020B0604020202020204" pitchFamily="34" charset="0"/>
                          <a:cs typeface="Arial" panose="020B0604020202020204" pitchFamily="34" charset="0"/>
                        </a:rPr>
                        <a:t>estudiantes </a:t>
                      </a:r>
                      <a:r>
                        <a:rPr lang="es-ES" sz="1600" dirty="0">
                          <a:effectLst/>
                          <a:latin typeface="Arial" panose="020B0604020202020204" pitchFamily="34" charset="0"/>
                          <a:cs typeface="Arial" panose="020B0604020202020204" pitchFamily="34" charset="0"/>
                        </a:rPr>
                        <a:t>y </a:t>
                      </a:r>
                      <a:r>
                        <a:rPr lang="es-ES" sz="1600" dirty="0" smtClean="0">
                          <a:effectLst/>
                          <a:latin typeface="Arial" panose="020B0604020202020204" pitchFamily="34" charset="0"/>
                          <a:cs typeface="Arial" panose="020B0604020202020204" pitchFamily="34" charset="0"/>
                        </a:rPr>
                        <a:t> trabajadores</a:t>
                      </a:r>
                      <a:r>
                        <a:rPr lang="es-ES" sz="1600" dirty="0">
                          <a:effectLst/>
                          <a:latin typeface="Arial" panose="020B0604020202020204" pitchFamily="34" charset="0"/>
                          <a:cs typeface="Arial" panose="020B0604020202020204" pitchFamily="34" charset="0"/>
                        </a:rPr>
                        <a:t>.  </a:t>
                      </a:r>
                    </a:p>
                    <a:p>
                      <a:pPr marL="635" algn="just">
                        <a:lnSpc>
                          <a:spcPct val="150000"/>
                        </a:lnSpc>
                        <a:spcAft>
                          <a:spcPts val="0"/>
                        </a:spcAft>
                      </a:pPr>
                      <a:r>
                        <a:rPr lang="es-ES" sz="1600" dirty="0">
                          <a:effectLst/>
                          <a:latin typeface="Arial" panose="020B0604020202020204" pitchFamily="34" charset="0"/>
                          <a:cs typeface="Arial" panose="020B0604020202020204" pitchFamily="34" charset="0"/>
                        </a:rPr>
                        <a:t> </a:t>
                      </a:r>
                      <a:endParaRPr lang="es-ES" sz="1600" dirty="0">
                        <a:effectLst/>
                        <a:latin typeface="Arial" panose="020B0604020202020204" pitchFamily="34" charset="0"/>
                        <a:ea typeface="Calibri" panose="020F0502020204030204" pitchFamily="34" charset="0"/>
                        <a:cs typeface="Arial" panose="020B0604020202020204" pitchFamily="34" charset="0"/>
                      </a:endParaRPr>
                    </a:p>
                  </a:txBody>
                  <a:tcPr marL="67945" marR="28575" marT="55880" marB="0" anchor="b"/>
                </a:tc>
              </a:tr>
              <a:tr h="323440">
                <a:tc>
                  <a:txBody>
                    <a:bodyPr/>
                    <a:lstStyle/>
                    <a:p>
                      <a:pPr algn="just">
                        <a:lnSpc>
                          <a:spcPct val="150000"/>
                        </a:lnSpc>
                        <a:spcAft>
                          <a:spcPts val="0"/>
                        </a:spcAft>
                      </a:pPr>
                      <a:r>
                        <a:rPr lang="es-ES" sz="1600" dirty="0">
                          <a:effectLst/>
                          <a:latin typeface="Arial" panose="020B0604020202020204" pitchFamily="34" charset="0"/>
                          <a:cs typeface="Arial" panose="020B0604020202020204" pitchFamily="34" charset="0"/>
                        </a:rPr>
                        <a:t>Casos de uso asociados </a:t>
                      </a:r>
                      <a:endParaRPr lang="es-ES" sz="1600" dirty="0">
                        <a:effectLst/>
                        <a:latin typeface="Arial" panose="020B0604020202020204" pitchFamily="34" charset="0"/>
                        <a:ea typeface="Calibri" panose="020F0502020204030204" pitchFamily="34" charset="0"/>
                        <a:cs typeface="Arial" panose="020B0604020202020204" pitchFamily="34" charset="0"/>
                      </a:endParaRPr>
                    </a:p>
                  </a:txBody>
                  <a:tcPr marL="67945" marR="28575" marT="55880" marB="0"/>
                </a:tc>
                <a:tc>
                  <a:txBody>
                    <a:bodyPr/>
                    <a:lstStyle/>
                    <a:p>
                      <a:pPr algn="just">
                        <a:lnSpc>
                          <a:spcPct val="150000"/>
                        </a:lnSpc>
                        <a:spcAft>
                          <a:spcPts val="800"/>
                        </a:spcAft>
                      </a:pPr>
                      <a:r>
                        <a:rPr lang="es-ES" sz="1600">
                          <a:effectLst/>
                          <a:latin typeface="Arial" panose="020B0604020202020204" pitchFamily="34" charset="0"/>
                          <a:cs typeface="Arial" panose="020B0604020202020204" pitchFamily="34" charset="0"/>
                        </a:rPr>
                        <a:t> </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7945" marR="28575" marT="55880" marB="0"/>
                </a:tc>
              </a:tr>
              <a:tr h="323440">
                <a:tc>
                  <a:txBody>
                    <a:bodyPr/>
                    <a:lstStyle/>
                    <a:p>
                      <a:pPr algn="just">
                        <a:lnSpc>
                          <a:spcPct val="150000"/>
                        </a:lnSpc>
                        <a:spcAft>
                          <a:spcPts val="0"/>
                        </a:spcAft>
                      </a:pPr>
                      <a:r>
                        <a:rPr lang="es-ES" sz="1600">
                          <a:effectLst/>
                          <a:latin typeface="Arial" panose="020B0604020202020204" pitchFamily="34" charset="0"/>
                          <a:cs typeface="Arial" panose="020B0604020202020204" pitchFamily="34" charset="0"/>
                        </a:rPr>
                        <a:t>Precondiciones </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7945" marR="28575" marT="55880" marB="0"/>
                </a:tc>
                <a:tc>
                  <a:txBody>
                    <a:bodyPr/>
                    <a:lstStyle/>
                    <a:p>
                      <a:pPr marL="43180" algn="just">
                        <a:lnSpc>
                          <a:spcPct val="150000"/>
                        </a:lnSpc>
                        <a:spcAft>
                          <a:spcPts val="0"/>
                        </a:spcAft>
                      </a:pPr>
                      <a:r>
                        <a:rPr lang="es-ES" sz="1600" dirty="0">
                          <a:effectLst/>
                          <a:latin typeface="Arial" panose="020B0604020202020204" pitchFamily="34" charset="0"/>
                          <a:cs typeface="Arial" panose="020B0604020202020204" pitchFamily="34" charset="0"/>
                        </a:rPr>
                        <a:t>Conexión a la base de datos </a:t>
                      </a:r>
                      <a:endParaRPr lang="es-ES" sz="1600" dirty="0">
                        <a:effectLst/>
                        <a:latin typeface="Arial" panose="020B0604020202020204" pitchFamily="34" charset="0"/>
                        <a:ea typeface="Calibri" panose="020F0502020204030204" pitchFamily="34" charset="0"/>
                        <a:cs typeface="Arial" panose="020B0604020202020204" pitchFamily="34" charset="0"/>
                      </a:endParaRPr>
                    </a:p>
                  </a:txBody>
                  <a:tcPr marL="67945" marR="28575" marT="55880" marB="0"/>
                </a:tc>
              </a:tr>
            </a:tbl>
          </a:graphicData>
        </a:graphic>
      </p:graphicFrame>
    </p:spTree>
    <p:extLst>
      <p:ext uri="{BB962C8B-B14F-4D97-AF65-F5344CB8AC3E}">
        <p14:creationId xmlns:p14="http://schemas.microsoft.com/office/powerpoint/2010/main" val="2782941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400" dirty="0">
                <a:solidFill>
                  <a:schemeClr val="accent5">
                    <a:lumMod val="50000"/>
                  </a:schemeClr>
                </a:solidFill>
                <a:latin typeface="Arial" panose="020B0604020202020204" pitchFamily="34" charset="0"/>
                <a:cs typeface="Arial" panose="020B0604020202020204" pitchFamily="34" charset="0"/>
              </a:rPr>
              <a:t>DESCRIPCIÓN DE LOS CASOS DE USO DEL </a:t>
            </a:r>
            <a:r>
              <a:rPr lang="en-US" altLang="ko-KR" sz="2400" dirty="0" smtClean="0">
                <a:solidFill>
                  <a:schemeClr val="accent5">
                    <a:lumMod val="50000"/>
                  </a:schemeClr>
                </a:solidFill>
                <a:latin typeface="Arial" panose="020B0604020202020204" pitchFamily="34" charset="0"/>
                <a:cs typeface="Arial" panose="020B0604020202020204" pitchFamily="34" charset="0"/>
              </a:rPr>
              <a:t>SISTEMA(2/2)</a:t>
            </a:r>
            <a:r>
              <a:rPr lang="es-ES" sz="2400" dirty="0" smtClean="0">
                <a:solidFill>
                  <a:schemeClr val="tx2">
                    <a:lumMod val="75000"/>
                  </a:schemeClr>
                </a:solidFill>
                <a:latin typeface="Arial" panose="020B0604020202020204" pitchFamily="34" charset="0"/>
                <a:cs typeface="Arial" panose="020B0604020202020204" pitchFamily="34" charset="0"/>
              </a:rPr>
              <a:t>:</a:t>
            </a:r>
            <a:endParaRPr lang="ko-KR" altLang="en-US" dirty="0"/>
          </a:p>
        </p:txBody>
      </p:sp>
      <p:sp>
        <p:nvSpPr>
          <p:cNvPr id="6" name="내용 개체 틀 36">
            <a:extLst>
              <a:ext uri="{FF2B5EF4-FFF2-40B4-BE49-F238E27FC236}">
                <a16:creationId xmlns="" xmlns:a16="http://schemas.microsoft.com/office/drawing/2014/main" id="{CAE0546D-56F1-4FB8-A60B-D3241C3AE3EB}"/>
              </a:ext>
            </a:extLst>
          </p:cNvPr>
          <p:cNvSpPr txBox="1">
            <a:spLocks/>
          </p:cNvSpPr>
          <p:nvPr/>
        </p:nvSpPr>
        <p:spPr>
          <a:xfrm>
            <a:off x="494316" y="2834934"/>
            <a:ext cx="11203367" cy="118813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1pPr>
            <a:lvl2pPr marL="742950" indent="-28575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2pPr>
            <a:lvl3pPr marL="11430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3pPr>
            <a:lvl4pPr marL="16002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4pPr>
            <a:lvl5pPr marL="20574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ko-KR" sz="2000" dirty="0"/>
          </a:p>
        </p:txBody>
      </p:sp>
      <p:graphicFrame>
        <p:nvGraphicFramePr>
          <p:cNvPr id="3" name="Tabla 2"/>
          <p:cNvGraphicFramePr>
            <a:graphicFrameLocks noGrp="1"/>
          </p:cNvGraphicFramePr>
          <p:nvPr>
            <p:extLst>
              <p:ext uri="{D42A27DB-BD31-4B8C-83A1-F6EECF244321}">
                <p14:modId xmlns:p14="http://schemas.microsoft.com/office/powerpoint/2010/main" val="248990896"/>
              </p:ext>
            </p:extLst>
          </p:nvPr>
        </p:nvGraphicFramePr>
        <p:xfrm>
          <a:off x="407368" y="1062038"/>
          <a:ext cx="11377263" cy="5498526"/>
        </p:xfrm>
        <a:graphic>
          <a:graphicData uri="http://schemas.openxmlformats.org/drawingml/2006/table">
            <a:tbl>
              <a:tblPr firstRow="1" firstCol="1" bandRow="1">
                <a:tableStyleId>{5FD0F851-EC5A-4D38-B0AD-8093EC10F338}</a:tableStyleId>
              </a:tblPr>
              <a:tblGrid>
                <a:gridCol w="5112568"/>
                <a:gridCol w="6264695"/>
              </a:tblGrid>
              <a:tr h="341250">
                <a:tc gridSpan="2">
                  <a:txBody>
                    <a:bodyPr/>
                    <a:lstStyle/>
                    <a:p>
                      <a:pPr marL="635" algn="just">
                        <a:lnSpc>
                          <a:spcPct val="150000"/>
                        </a:lnSpc>
                        <a:spcAft>
                          <a:spcPts val="0"/>
                        </a:spcAft>
                      </a:pPr>
                      <a:r>
                        <a:rPr lang="es-ES" sz="1600" b="1" dirty="0">
                          <a:effectLst/>
                          <a:latin typeface="Arial" panose="020B0604020202020204" pitchFamily="34" charset="0"/>
                          <a:cs typeface="Arial" panose="020B0604020202020204" pitchFamily="34" charset="0"/>
                        </a:rPr>
                        <a:t>Flujo normal de eventos. Sección A: </a:t>
                      </a:r>
                      <a:r>
                        <a:rPr lang="es-ES" sz="1600" b="1" dirty="0" smtClean="0">
                          <a:effectLst/>
                          <a:latin typeface="Arial" panose="020B0604020202020204" pitchFamily="34" charset="0"/>
                          <a:cs typeface="Arial" panose="020B0604020202020204" pitchFamily="34" charset="0"/>
                        </a:rPr>
                        <a:t>Modificar </a:t>
                      </a:r>
                      <a:r>
                        <a:rPr lang="es-ES" sz="1600" b="1" dirty="0">
                          <a:effectLst/>
                          <a:latin typeface="Arial" panose="020B0604020202020204" pitchFamily="34" charset="0"/>
                          <a:cs typeface="Arial" panose="020B0604020202020204" pitchFamily="34" charset="0"/>
                        </a:rPr>
                        <a:t>Planificación </a:t>
                      </a:r>
                      <a:endParaRPr lang="es-ES" sz="1600" b="1" dirty="0">
                        <a:effectLst/>
                        <a:latin typeface="Arial" panose="020B0604020202020204" pitchFamily="34" charset="0"/>
                        <a:ea typeface="Calibri" panose="020F0502020204030204" pitchFamily="34" charset="0"/>
                        <a:cs typeface="Arial" panose="020B0604020202020204" pitchFamily="34" charset="0"/>
                      </a:endParaRPr>
                    </a:p>
                  </a:txBody>
                  <a:tcPr marL="63460" marR="28138" marT="26941" marB="77230"/>
                </a:tc>
                <a:tc hMerge="1">
                  <a:txBody>
                    <a:bodyPr/>
                    <a:lstStyle/>
                    <a:p>
                      <a:endParaRPr lang="es-ES"/>
                    </a:p>
                  </a:txBody>
                  <a:tcPr/>
                </a:tc>
              </a:tr>
              <a:tr h="341250">
                <a:tc>
                  <a:txBody>
                    <a:bodyPr/>
                    <a:lstStyle/>
                    <a:p>
                      <a:pPr marL="44450" algn="just">
                        <a:lnSpc>
                          <a:spcPct val="150000"/>
                        </a:lnSpc>
                        <a:spcAft>
                          <a:spcPts val="0"/>
                        </a:spcAft>
                      </a:pPr>
                      <a:r>
                        <a:rPr lang="es-ES" sz="1600" b="1">
                          <a:effectLst/>
                          <a:latin typeface="Arial" panose="020B0604020202020204" pitchFamily="34" charset="0"/>
                          <a:cs typeface="Arial" panose="020B0604020202020204" pitchFamily="34" charset="0"/>
                        </a:rPr>
                        <a:t>Acción del actor </a:t>
                      </a:r>
                      <a:endParaRPr lang="es-ES" sz="1600" b="1">
                        <a:effectLst/>
                        <a:latin typeface="Arial" panose="020B0604020202020204" pitchFamily="34" charset="0"/>
                        <a:ea typeface="Calibri" panose="020F0502020204030204" pitchFamily="34" charset="0"/>
                        <a:cs typeface="Arial" panose="020B0604020202020204" pitchFamily="34" charset="0"/>
                      </a:endParaRPr>
                    </a:p>
                  </a:txBody>
                  <a:tcPr marL="63460" marR="28138" marT="26941" marB="77230"/>
                </a:tc>
                <a:tc>
                  <a:txBody>
                    <a:bodyPr/>
                    <a:lstStyle/>
                    <a:p>
                      <a:pPr marL="43815" algn="just">
                        <a:lnSpc>
                          <a:spcPct val="150000"/>
                        </a:lnSpc>
                        <a:spcAft>
                          <a:spcPts val="0"/>
                        </a:spcAft>
                      </a:pPr>
                      <a:r>
                        <a:rPr lang="es-ES" sz="1600" b="1" dirty="0">
                          <a:effectLst/>
                          <a:latin typeface="Arial" panose="020B0604020202020204" pitchFamily="34" charset="0"/>
                          <a:cs typeface="Arial" panose="020B0604020202020204" pitchFamily="34" charset="0"/>
                        </a:rPr>
                        <a:t>Respuesta del sistema </a:t>
                      </a:r>
                      <a:endParaRPr lang="es-ES" sz="1600" b="1" dirty="0">
                        <a:effectLst/>
                        <a:latin typeface="Arial" panose="020B0604020202020204" pitchFamily="34" charset="0"/>
                        <a:ea typeface="Calibri" panose="020F0502020204030204" pitchFamily="34" charset="0"/>
                        <a:cs typeface="Arial" panose="020B0604020202020204" pitchFamily="34" charset="0"/>
                      </a:endParaRPr>
                    </a:p>
                  </a:txBody>
                  <a:tcPr marL="63460" marR="28138" marT="26941" marB="77230"/>
                </a:tc>
              </a:tr>
              <a:tr h="4603876">
                <a:tc>
                  <a:txBody>
                    <a:bodyPr/>
                    <a:lstStyle/>
                    <a:p>
                      <a:pPr marL="635" marR="36830" algn="just">
                        <a:lnSpc>
                          <a:spcPct val="150000"/>
                        </a:lnSpc>
                        <a:spcAft>
                          <a:spcPts val="110"/>
                        </a:spcAft>
                      </a:pPr>
                      <a:r>
                        <a:rPr lang="es-ES" sz="1600" b="0" dirty="0">
                          <a:effectLst/>
                          <a:latin typeface="Arial" panose="020B0604020202020204" pitchFamily="34" charset="0"/>
                          <a:cs typeface="Arial" panose="020B0604020202020204" pitchFamily="34" charset="0"/>
                        </a:rPr>
                        <a:t>1. El Responsable de la planificación y control de la </a:t>
                      </a:r>
                      <a:r>
                        <a:rPr lang="es-ES" sz="1600" b="0" dirty="0" smtClean="0">
                          <a:effectLst/>
                          <a:latin typeface="Arial" panose="020B0604020202020204" pitchFamily="34" charset="0"/>
                          <a:cs typeface="Arial" panose="020B0604020202020204" pitchFamily="34" charset="0"/>
                        </a:rPr>
                        <a:t>     GOE selecciona</a:t>
                      </a:r>
                      <a:r>
                        <a:rPr lang="es-ES" sz="1600" b="0" baseline="0" dirty="0" smtClean="0">
                          <a:effectLst/>
                          <a:latin typeface="Arial" panose="020B0604020202020204" pitchFamily="34" charset="0"/>
                          <a:cs typeface="Arial" panose="020B0604020202020204" pitchFamily="34" charset="0"/>
                        </a:rPr>
                        <a:t> una de las diferentes planificaciones</a:t>
                      </a:r>
                      <a:r>
                        <a:rPr lang="es-ES" sz="1600" b="0" dirty="0" smtClean="0">
                          <a:effectLst/>
                          <a:latin typeface="Arial" panose="020B0604020202020204" pitchFamily="34" charset="0"/>
                          <a:cs typeface="Arial" panose="020B0604020202020204" pitchFamily="34" charset="0"/>
                        </a:rPr>
                        <a:t>.  </a:t>
                      </a:r>
                      <a:endParaRPr lang="es-ES" sz="1600" b="0" dirty="0">
                        <a:effectLst/>
                        <a:latin typeface="Arial" panose="020B0604020202020204" pitchFamily="34" charset="0"/>
                        <a:cs typeface="Arial" panose="020B0604020202020204" pitchFamily="34" charset="0"/>
                      </a:endParaRPr>
                    </a:p>
                    <a:p>
                      <a:pPr marL="635" algn="just">
                        <a:lnSpc>
                          <a:spcPct val="150000"/>
                        </a:lnSpc>
                        <a:spcAft>
                          <a:spcPts val="730"/>
                        </a:spcAft>
                      </a:pPr>
                      <a:r>
                        <a:rPr lang="es-ES" sz="1600" b="0" dirty="0">
                          <a:effectLst/>
                          <a:latin typeface="Arial" panose="020B0604020202020204" pitchFamily="34" charset="0"/>
                          <a:cs typeface="Arial" panose="020B0604020202020204" pitchFamily="34" charset="0"/>
                        </a:rPr>
                        <a:t> </a:t>
                      </a:r>
                    </a:p>
                    <a:p>
                      <a:pPr marL="635" marR="36830" algn="just">
                        <a:lnSpc>
                          <a:spcPct val="150000"/>
                        </a:lnSpc>
                        <a:spcAft>
                          <a:spcPts val="115"/>
                        </a:spcAft>
                      </a:pPr>
                      <a:r>
                        <a:rPr lang="es-ES" sz="1600" b="0" dirty="0">
                          <a:effectLst/>
                          <a:latin typeface="Arial" panose="020B0604020202020204" pitchFamily="34" charset="0"/>
                          <a:cs typeface="Arial" panose="020B0604020202020204" pitchFamily="34" charset="0"/>
                        </a:rPr>
                        <a:t>3. El Responsable de la planificación y control de la </a:t>
                      </a:r>
                      <a:r>
                        <a:rPr lang="es-ES" sz="1600" b="0" dirty="0" smtClean="0">
                          <a:effectLst/>
                          <a:latin typeface="Arial" panose="020B0604020202020204" pitchFamily="34" charset="0"/>
                          <a:cs typeface="Arial" panose="020B0604020202020204" pitchFamily="34" charset="0"/>
                        </a:rPr>
                        <a:t>   GOE </a:t>
                      </a:r>
                      <a:r>
                        <a:rPr lang="es-ES" sz="1600" b="0" dirty="0">
                          <a:effectLst/>
                          <a:latin typeface="Arial" panose="020B0604020202020204" pitchFamily="34" charset="0"/>
                          <a:cs typeface="Arial" panose="020B0604020202020204" pitchFamily="34" charset="0"/>
                        </a:rPr>
                        <a:t>selecciona </a:t>
                      </a:r>
                      <a:r>
                        <a:rPr lang="es-ES" sz="1600" b="0" dirty="0" smtClean="0">
                          <a:effectLst/>
                          <a:latin typeface="Arial" panose="020B0604020202020204" pitchFamily="34" charset="0"/>
                          <a:cs typeface="Arial" panose="020B0604020202020204" pitchFamily="34" charset="0"/>
                        </a:rPr>
                        <a:t>que</a:t>
                      </a:r>
                      <a:r>
                        <a:rPr lang="es-ES" sz="1600" b="0" baseline="0" dirty="0" smtClean="0">
                          <a:effectLst/>
                          <a:latin typeface="Arial" panose="020B0604020202020204" pitchFamily="34" charset="0"/>
                          <a:cs typeface="Arial" panose="020B0604020202020204" pitchFamily="34" charset="0"/>
                        </a:rPr>
                        <a:t> desea </a:t>
                      </a:r>
                      <a:r>
                        <a:rPr lang="es-ES" sz="1600" b="0" dirty="0" smtClean="0">
                          <a:effectLst/>
                          <a:latin typeface="Arial" panose="020B0604020202020204" pitchFamily="34" charset="0"/>
                          <a:cs typeface="Arial" panose="020B0604020202020204" pitchFamily="34" charset="0"/>
                        </a:rPr>
                        <a:t>editar. </a:t>
                      </a:r>
                      <a:endParaRPr lang="es-ES" sz="1600" b="0" dirty="0">
                        <a:effectLst/>
                        <a:latin typeface="Arial" panose="020B0604020202020204" pitchFamily="34" charset="0"/>
                        <a:cs typeface="Arial" panose="020B0604020202020204" pitchFamily="34" charset="0"/>
                      </a:endParaRPr>
                    </a:p>
                    <a:p>
                      <a:pPr marL="635" algn="just">
                        <a:lnSpc>
                          <a:spcPct val="150000"/>
                        </a:lnSpc>
                        <a:spcAft>
                          <a:spcPts val="720"/>
                        </a:spcAft>
                      </a:pPr>
                      <a:r>
                        <a:rPr lang="es-ES" sz="1600" b="0" dirty="0">
                          <a:effectLst/>
                          <a:latin typeface="Arial" panose="020B0604020202020204" pitchFamily="34" charset="0"/>
                          <a:cs typeface="Arial" panose="020B0604020202020204" pitchFamily="34" charset="0"/>
                        </a:rPr>
                        <a:t> </a:t>
                      </a:r>
                    </a:p>
                    <a:p>
                      <a:pPr marL="635" marR="36195" algn="just">
                        <a:lnSpc>
                          <a:spcPct val="150000"/>
                        </a:lnSpc>
                        <a:spcAft>
                          <a:spcPts val="110"/>
                        </a:spcAft>
                      </a:pPr>
                      <a:r>
                        <a:rPr lang="es-ES" sz="1600" b="0" dirty="0">
                          <a:effectLst/>
                          <a:latin typeface="Arial" panose="020B0604020202020204" pitchFamily="34" charset="0"/>
                          <a:cs typeface="Arial" panose="020B0604020202020204" pitchFamily="34" charset="0"/>
                        </a:rPr>
                        <a:t>5. El Responsable de la planificación y control de la </a:t>
                      </a:r>
                      <a:r>
                        <a:rPr lang="es-ES" sz="1600" b="0" dirty="0" smtClean="0">
                          <a:effectLst/>
                          <a:latin typeface="Arial" panose="020B0604020202020204" pitchFamily="34" charset="0"/>
                          <a:cs typeface="Arial" panose="020B0604020202020204" pitchFamily="34" charset="0"/>
                        </a:rPr>
                        <a:t>   GOE</a:t>
                      </a:r>
                      <a:r>
                        <a:rPr lang="es-ES" sz="1600" b="0" baseline="0" dirty="0" smtClean="0">
                          <a:effectLst/>
                          <a:latin typeface="Arial" panose="020B0604020202020204" pitchFamily="34" charset="0"/>
                          <a:cs typeface="Arial" panose="020B0604020202020204" pitchFamily="34" charset="0"/>
                        </a:rPr>
                        <a:t> guarda los cambios</a:t>
                      </a:r>
                      <a:r>
                        <a:rPr lang="es-ES" sz="1600" b="0" dirty="0" smtClean="0">
                          <a:effectLst/>
                          <a:latin typeface="Arial" panose="020B0604020202020204" pitchFamily="34" charset="0"/>
                          <a:cs typeface="Arial" panose="020B0604020202020204" pitchFamily="34" charset="0"/>
                        </a:rPr>
                        <a:t>. </a:t>
                      </a:r>
                      <a:endParaRPr lang="es-ES" sz="1600" b="0" dirty="0">
                        <a:effectLst/>
                        <a:latin typeface="Arial" panose="020B0604020202020204" pitchFamily="34" charset="0"/>
                        <a:cs typeface="Arial" panose="020B0604020202020204" pitchFamily="34" charset="0"/>
                      </a:endParaRPr>
                    </a:p>
                    <a:p>
                      <a:pPr marL="635" algn="just">
                        <a:lnSpc>
                          <a:spcPct val="150000"/>
                        </a:lnSpc>
                        <a:spcAft>
                          <a:spcPts val="0"/>
                        </a:spcAft>
                      </a:pPr>
                      <a:r>
                        <a:rPr lang="es-ES" sz="1600" b="0" dirty="0">
                          <a:effectLst/>
                          <a:latin typeface="Arial" panose="020B0604020202020204" pitchFamily="34" charset="0"/>
                          <a:cs typeface="Arial" panose="020B0604020202020204" pitchFamily="34" charset="0"/>
                        </a:rPr>
                        <a:t> </a:t>
                      </a:r>
                      <a:endParaRPr lang="es-ES" sz="1600" b="0" dirty="0">
                        <a:effectLst/>
                        <a:latin typeface="Arial" panose="020B0604020202020204" pitchFamily="34" charset="0"/>
                        <a:ea typeface="Calibri" panose="020F0502020204030204" pitchFamily="34" charset="0"/>
                        <a:cs typeface="Arial" panose="020B0604020202020204" pitchFamily="34" charset="0"/>
                      </a:endParaRPr>
                    </a:p>
                  </a:txBody>
                  <a:tcPr marL="63460" marR="28138" marT="26941" marB="77230"/>
                </a:tc>
                <a:tc>
                  <a:txBody>
                    <a:bodyPr/>
                    <a:lstStyle/>
                    <a:p>
                      <a:pPr marL="1270" algn="just">
                        <a:lnSpc>
                          <a:spcPct val="150000"/>
                        </a:lnSpc>
                        <a:spcAft>
                          <a:spcPts val="730"/>
                        </a:spcAft>
                      </a:pPr>
                      <a:r>
                        <a:rPr lang="es-ES" sz="1600" b="0" dirty="0">
                          <a:effectLst/>
                          <a:latin typeface="Arial" panose="020B0604020202020204" pitchFamily="34" charset="0"/>
                          <a:cs typeface="Arial" panose="020B0604020202020204" pitchFamily="34" charset="0"/>
                        </a:rPr>
                        <a:t> </a:t>
                      </a:r>
                    </a:p>
                    <a:p>
                      <a:pPr marL="1270" marR="40005" algn="just">
                        <a:lnSpc>
                          <a:spcPct val="150000"/>
                        </a:lnSpc>
                        <a:spcAft>
                          <a:spcPts val="110"/>
                        </a:spcAft>
                      </a:pPr>
                      <a:r>
                        <a:rPr lang="es-ES" sz="1600" b="0" dirty="0">
                          <a:effectLst/>
                          <a:latin typeface="Arial" panose="020B0604020202020204" pitchFamily="34" charset="0"/>
                          <a:cs typeface="Arial" panose="020B0604020202020204" pitchFamily="34" charset="0"/>
                        </a:rPr>
                        <a:t>2. El sistema muestra una tabla con los datos referentes </a:t>
                      </a:r>
                      <a:r>
                        <a:rPr lang="es-ES" sz="1600" b="0" dirty="0" smtClean="0">
                          <a:effectLst/>
                          <a:latin typeface="Arial" panose="020B0604020202020204" pitchFamily="34" charset="0"/>
                          <a:cs typeface="Arial" panose="020B0604020202020204" pitchFamily="34" charset="0"/>
                        </a:rPr>
                        <a:t>a</a:t>
                      </a:r>
                      <a:r>
                        <a:rPr lang="es-ES" sz="1600" b="0" baseline="0" dirty="0" smtClean="0">
                          <a:effectLst/>
                          <a:latin typeface="Arial" panose="020B0604020202020204" pitchFamily="34" charset="0"/>
                          <a:cs typeface="Arial" panose="020B0604020202020204" pitchFamily="34" charset="0"/>
                        </a:rPr>
                        <a:t> la</a:t>
                      </a:r>
                    </a:p>
                    <a:p>
                      <a:pPr marL="1270" marR="40005" algn="just">
                        <a:lnSpc>
                          <a:spcPct val="150000"/>
                        </a:lnSpc>
                        <a:spcAft>
                          <a:spcPts val="110"/>
                        </a:spcAft>
                      </a:pPr>
                      <a:r>
                        <a:rPr lang="es-ES" sz="1600" b="0" baseline="0" dirty="0" smtClean="0">
                          <a:effectLst/>
                          <a:latin typeface="Arial" panose="020B0604020202020204" pitchFamily="34" charset="0"/>
                          <a:cs typeface="Arial" panose="020B0604020202020204" pitchFamily="34" charset="0"/>
                        </a:rPr>
                        <a:t>Planificación seleccionada.</a:t>
                      </a:r>
                      <a:endParaRPr lang="es-ES" sz="1600" b="0" dirty="0">
                        <a:effectLst/>
                        <a:latin typeface="Arial" panose="020B0604020202020204" pitchFamily="34" charset="0"/>
                        <a:cs typeface="Arial" panose="020B0604020202020204" pitchFamily="34" charset="0"/>
                      </a:endParaRPr>
                    </a:p>
                    <a:p>
                      <a:pPr marL="1270" algn="just">
                        <a:lnSpc>
                          <a:spcPct val="150000"/>
                        </a:lnSpc>
                        <a:spcAft>
                          <a:spcPts val="715"/>
                        </a:spcAft>
                      </a:pPr>
                      <a:r>
                        <a:rPr lang="es-ES" sz="1600" b="0" dirty="0">
                          <a:effectLst/>
                          <a:latin typeface="Arial" panose="020B0604020202020204" pitchFamily="34" charset="0"/>
                          <a:cs typeface="Arial" panose="020B0604020202020204" pitchFamily="34" charset="0"/>
                        </a:rPr>
                        <a:t> </a:t>
                      </a:r>
                    </a:p>
                    <a:p>
                      <a:pPr marL="1270" algn="just">
                        <a:lnSpc>
                          <a:spcPct val="150000"/>
                        </a:lnSpc>
                        <a:spcAft>
                          <a:spcPts val="10"/>
                        </a:spcAft>
                      </a:pPr>
                      <a:r>
                        <a:rPr lang="es-ES" sz="1600" b="0" dirty="0">
                          <a:effectLst/>
                          <a:latin typeface="Arial" panose="020B0604020202020204" pitchFamily="34" charset="0"/>
                          <a:cs typeface="Arial" panose="020B0604020202020204" pitchFamily="34" charset="0"/>
                        </a:rPr>
                        <a:t>4. El sistema muestra una </a:t>
                      </a:r>
                      <a:r>
                        <a:rPr lang="es-ES" sz="1600" b="0" dirty="0" smtClean="0">
                          <a:effectLst/>
                          <a:latin typeface="Arial" panose="020B0604020202020204" pitchFamily="34" charset="0"/>
                          <a:cs typeface="Arial" panose="020B0604020202020204" pitchFamily="34" charset="0"/>
                        </a:rPr>
                        <a:t>interfaz</a:t>
                      </a:r>
                      <a:r>
                        <a:rPr lang="es-ES" sz="1600" b="0" baseline="0" dirty="0" smtClean="0">
                          <a:effectLst/>
                          <a:latin typeface="Arial" panose="020B0604020202020204" pitchFamily="34" charset="0"/>
                          <a:cs typeface="Arial" panose="020B0604020202020204" pitchFamily="34" charset="0"/>
                        </a:rPr>
                        <a:t> para editar el campo </a:t>
                      </a:r>
                    </a:p>
                    <a:p>
                      <a:pPr marL="1270" algn="just">
                        <a:lnSpc>
                          <a:spcPct val="150000"/>
                        </a:lnSpc>
                        <a:spcAft>
                          <a:spcPts val="10"/>
                        </a:spcAft>
                      </a:pPr>
                      <a:r>
                        <a:rPr lang="es-ES" sz="1600" b="0" baseline="0" dirty="0" smtClean="0">
                          <a:effectLst/>
                          <a:latin typeface="Arial" panose="020B0604020202020204" pitchFamily="34" charset="0"/>
                          <a:cs typeface="Arial" panose="020B0604020202020204" pitchFamily="34" charset="0"/>
                        </a:rPr>
                        <a:t>seleccionado</a:t>
                      </a:r>
                      <a:r>
                        <a:rPr lang="es-ES" sz="1600" b="0" dirty="0" smtClean="0">
                          <a:effectLst/>
                          <a:latin typeface="Arial" panose="020B0604020202020204" pitchFamily="34" charset="0"/>
                          <a:cs typeface="Arial" panose="020B0604020202020204" pitchFamily="34" charset="0"/>
                        </a:rPr>
                        <a:t>. </a:t>
                      </a:r>
                      <a:endParaRPr lang="es-ES" sz="1600" b="0" dirty="0">
                        <a:effectLst/>
                        <a:latin typeface="Arial" panose="020B0604020202020204" pitchFamily="34" charset="0"/>
                        <a:cs typeface="Arial" panose="020B0604020202020204" pitchFamily="34" charset="0"/>
                      </a:endParaRPr>
                    </a:p>
                    <a:p>
                      <a:pPr marL="1270" algn="just">
                        <a:lnSpc>
                          <a:spcPct val="150000"/>
                        </a:lnSpc>
                        <a:spcAft>
                          <a:spcPts val="730"/>
                        </a:spcAft>
                      </a:pPr>
                      <a:r>
                        <a:rPr lang="es-ES" sz="1600" b="0" dirty="0">
                          <a:effectLst/>
                          <a:latin typeface="Arial" panose="020B0604020202020204" pitchFamily="34" charset="0"/>
                          <a:cs typeface="Arial" panose="020B0604020202020204" pitchFamily="34" charset="0"/>
                        </a:rPr>
                        <a:t> </a:t>
                      </a:r>
                    </a:p>
                    <a:p>
                      <a:pPr marL="1270" algn="just">
                        <a:lnSpc>
                          <a:spcPct val="150000"/>
                        </a:lnSpc>
                        <a:spcAft>
                          <a:spcPts val="715"/>
                        </a:spcAft>
                      </a:pPr>
                      <a:r>
                        <a:rPr lang="es-ES" sz="1600" b="0" dirty="0">
                          <a:effectLst/>
                          <a:latin typeface="Arial" panose="020B0604020202020204" pitchFamily="34" charset="0"/>
                          <a:cs typeface="Arial" panose="020B0604020202020204" pitchFamily="34" charset="0"/>
                        </a:rPr>
                        <a:t> </a:t>
                      </a:r>
                      <a:endParaRPr lang="es-ES" sz="1600" b="0" dirty="0" smtClean="0">
                        <a:effectLst/>
                        <a:latin typeface="Arial" panose="020B0604020202020204" pitchFamily="34" charset="0"/>
                        <a:cs typeface="Arial" panose="020B0604020202020204" pitchFamily="34" charset="0"/>
                      </a:endParaRPr>
                    </a:p>
                    <a:p>
                      <a:pPr marL="1270" algn="just">
                        <a:lnSpc>
                          <a:spcPct val="150000"/>
                        </a:lnSpc>
                        <a:spcAft>
                          <a:spcPts val="715"/>
                        </a:spcAft>
                      </a:pPr>
                      <a:r>
                        <a:rPr lang="es-ES" sz="1600" b="0" u="none" strike="noStrike" dirty="0" smtClean="0">
                          <a:effectLst/>
                          <a:uFill>
                            <a:solidFill>
                              <a:srgbClr val="000000"/>
                            </a:solidFill>
                          </a:uFill>
                          <a:latin typeface="Arial" panose="020B0604020202020204" pitchFamily="34" charset="0"/>
                          <a:cs typeface="Arial" panose="020B0604020202020204" pitchFamily="34" charset="0"/>
                        </a:rPr>
                        <a:t>6.</a:t>
                      </a:r>
                      <a:r>
                        <a:rPr lang="es-ES" sz="1600" b="0" u="none" strike="noStrike" baseline="0" dirty="0" smtClean="0">
                          <a:effectLst/>
                          <a:uFill>
                            <a:solidFill>
                              <a:srgbClr val="000000"/>
                            </a:solidFill>
                          </a:uFill>
                          <a:latin typeface="Arial" panose="020B0604020202020204" pitchFamily="34" charset="0"/>
                          <a:cs typeface="Arial" panose="020B0604020202020204" pitchFamily="34" charset="0"/>
                        </a:rPr>
                        <a:t> </a:t>
                      </a:r>
                      <a:r>
                        <a:rPr lang="es-ES" sz="1600" b="0" u="none" strike="noStrike" dirty="0" smtClean="0">
                          <a:effectLst/>
                          <a:uFill>
                            <a:solidFill>
                              <a:srgbClr val="000000"/>
                            </a:solidFill>
                          </a:uFill>
                          <a:latin typeface="Arial" panose="020B0604020202020204" pitchFamily="34" charset="0"/>
                          <a:cs typeface="Arial" panose="020B0604020202020204" pitchFamily="34" charset="0"/>
                        </a:rPr>
                        <a:t>El </a:t>
                      </a:r>
                      <a:r>
                        <a:rPr lang="es-ES" sz="1600" b="0" u="none" strike="noStrike" dirty="0">
                          <a:effectLst/>
                          <a:uFill>
                            <a:solidFill>
                              <a:srgbClr val="000000"/>
                            </a:solidFill>
                          </a:uFill>
                          <a:latin typeface="Arial" panose="020B0604020202020204" pitchFamily="34" charset="0"/>
                          <a:cs typeface="Arial" panose="020B0604020202020204" pitchFamily="34" charset="0"/>
                        </a:rPr>
                        <a:t>sistema realiza la planificación e inserta los datos en la base </a:t>
                      </a:r>
                      <a:r>
                        <a:rPr lang="es-ES" sz="1600" b="0" u="none" strike="noStrike" dirty="0" smtClean="0">
                          <a:effectLst/>
                          <a:uFill>
                            <a:solidFill>
                              <a:srgbClr val="000000"/>
                            </a:solidFill>
                          </a:uFill>
                          <a:latin typeface="Arial" panose="020B0604020202020204" pitchFamily="34" charset="0"/>
                          <a:cs typeface="Arial" panose="020B0604020202020204" pitchFamily="34" charset="0"/>
                        </a:rPr>
                        <a:t>  de </a:t>
                      </a:r>
                      <a:r>
                        <a:rPr lang="es-ES" sz="1600" b="0" u="none" strike="noStrike" dirty="0">
                          <a:effectLst/>
                          <a:uFill>
                            <a:solidFill>
                              <a:srgbClr val="000000"/>
                            </a:solidFill>
                          </a:uFill>
                          <a:latin typeface="Arial" panose="020B0604020202020204" pitchFamily="34" charset="0"/>
                          <a:cs typeface="Arial" panose="020B0604020202020204" pitchFamily="34" charset="0"/>
                        </a:rPr>
                        <a:t>datos. </a:t>
                      </a:r>
                    </a:p>
                    <a:p>
                      <a:pPr marL="0" lvl="0" indent="0" algn="just" fontAlgn="base">
                        <a:lnSpc>
                          <a:spcPct val="150000"/>
                        </a:lnSpc>
                        <a:spcAft>
                          <a:spcPts val="0"/>
                        </a:spcAft>
                        <a:buClr>
                          <a:srgbClr val="000000"/>
                        </a:buClr>
                        <a:buSzPts val="1100"/>
                        <a:buFont typeface="+mj-lt"/>
                        <a:buNone/>
                      </a:pPr>
                      <a:r>
                        <a:rPr lang="es-ES" sz="1600" b="0" u="none" strike="noStrike" dirty="0" smtClean="0">
                          <a:effectLst/>
                          <a:uFill>
                            <a:solidFill>
                              <a:srgbClr val="000000"/>
                            </a:solidFill>
                          </a:uFill>
                          <a:latin typeface="Arial" panose="020B0604020202020204" pitchFamily="34" charset="0"/>
                          <a:cs typeface="Arial" panose="020B0604020202020204" pitchFamily="34" charset="0"/>
                        </a:rPr>
                        <a:t>7. Muestra </a:t>
                      </a:r>
                      <a:r>
                        <a:rPr lang="es-ES" sz="1600" b="0" u="none" strike="noStrike" dirty="0">
                          <a:effectLst/>
                          <a:uFill>
                            <a:solidFill>
                              <a:srgbClr val="000000"/>
                            </a:solidFill>
                          </a:uFill>
                          <a:latin typeface="Arial" panose="020B0604020202020204" pitchFamily="34" charset="0"/>
                          <a:cs typeface="Arial" panose="020B0604020202020204" pitchFamily="34" charset="0"/>
                        </a:rPr>
                        <a:t>un mensaje de éxito. </a:t>
                      </a:r>
                      <a:endParaRPr lang="es-ES" sz="1600" b="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txBody>
                  <a:tcPr marL="63460" marR="28138" marT="26941" marB="77230"/>
                </a:tc>
              </a:tr>
            </a:tbl>
          </a:graphicData>
        </a:graphic>
      </p:graphicFrame>
    </p:spTree>
    <p:extLst>
      <p:ext uri="{BB962C8B-B14F-4D97-AF65-F5344CB8AC3E}">
        <p14:creationId xmlns:p14="http://schemas.microsoft.com/office/powerpoint/2010/main" val="21867660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s-ES" sz="2800" dirty="0" smtClean="0">
                <a:solidFill>
                  <a:schemeClr val="tx2">
                    <a:lumMod val="75000"/>
                  </a:schemeClr>
                </a:solidFill>
                <a:latin typeface="Arial" panose="020B0604020202020204" pitchFamily="34" charset="0"/>
                <a:cs typeface="Arial" panose="020B0604020202020204" pitchFamily="34" charset="0"/>
              </a:rPr>
              <a:t>ARQUITECTURA DEL SISTEMA</a:t>
            </a:r>
            <a:r>
              <a:rPr lang="es-ES" sz="2400" dirty="0" smtClean="0">
                <a:solidFill>
                  <a:schemeClr val="tx2">
                    <a:lumMod val="75000"/>
                  </a:schemeClr>
                </a:solidFill>
                <a:latin typeface="Arial" panose="020B0604020202020204" pitchFamily="34" charset="0"/>
                <a:cs typeface="Arial" panose="020B0604020202020204" pitchFamily="34" charset="0"/>
              </a:rPr>
              <a:t>:</a:t>
            </a:r>
            <a:endParaRPr lang="ko-KR" altLang="en-US" dirty="0"/>
          </a:p>
        </p:txBody>
      </p:sp>
      <p:sp>
        <p:nvSpPr>
          <p:cNvPr id="6" name="내용 개체 틀 36">
            <a:extLst>
              <a:ext uri="{FF2B5EF4-FFF2-40B4-BE49-F238E27FC236}">
                <a16:creationId xmlns="" xmlns:a16="http://schemas.microsoft.com/office/drawing/2014/main" id="{CAE0546D-56F1-4FB8-A60B-D3241C3AE3EB}"/>
              </a:ext>
            </a:extLst>
          </p:cNvPr>
          <p:cNvSpPr txBox="1">
            <a:spLocks/>
          </p:cNvSpPr>
          <p:nvPr/>
        </p:nvSpPr>
        <p:spPr>
          <a:xfrm>
            <a:off x="527380" y="1340768"/>
            <a:ext cx="10753195" cy="3528392"/>
          </a:xfrm>
          <a:prstGeom prst="rect">
            <a:avLst/>
          </a:prstGeom>
        </p:spPr>
        <p:txBody>
          <a:bodyPr vert="horz" lIns="91440" tIns="45720" rIns="91440" bIns="45720" rtlCol="0">
            <a:normAutofit fontScale="25000" lnSpcReduction="20000"/>
          </a:bodyPr>
          <a:lstStyle>
            <a:lvl1pPr marL="342900" indent="-3429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1pPr>
            <a:lvl2pPr marL="742950" indent="-28575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2pPr>
            <a:lvl3pPr marL="11430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3pPr>
            <a:lvl4pPr marL="16002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4pPr>
            <a:lvl5pPr marL="20574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70000"/>
              </a:lnSpc>
            </a:pPr>
            <a:r>
              <a:rPr lang="es-ES" altLang="en-US" sz="8000" i="0" dirty="0">
                <a:solidFill>
                  <a:schemeClr val="accent5">
                    <a:lumMod val="50000"/>
                  </a:schemeClr>
                </a:solidFill>
                <a:latin typeface="Arial" panose="020B0604020202020204" pitchFamily="34" charset="0"/>
                <a:cs typeface="Arial" panose="020B0604020202020204" pitchFamily="34" charset="0"/>
              </a:rPr>
              <a:t>La arquitectura utilizada para la implementación de la aplicación es Modelo Vista </a:t>
            </a:r>
            <a:r>
              <a:rPr lang="es-ES" altLang="en-US" sz="8000" i="0" dirty="0" smtClean="0">
                <a:solidFill>
                  <a:schemeClr val="accent5">
                    <a:lumMod val="50000"/>
                  </a:schemeClr>
                </a:solidFill>
                <a:latin typeface="Arial" panose="020B0604020202020204" pitchFamily="34" charset="0"/>
                <a:cs typeface="Arial" panose="020B0604020202020204" pitchFamily="34" charset="0"/>
              </a:rPr>
              <a:t>Controlado.</a:t>
            </a:r>
          </a:p>
          <a:p>
            <a:pPr algn="just">
              <a:lnSpc>
                <a:spcPct val="170000"/>
              </a:lnSpc>
            </a:pPr>
            <a:endParaRPr lang="es-ES" altLang="en-US" sz="8000" i="0" dirty="0" smtClean="0">
              <a:solidFill>
                <a:schemeClr val="accent5">
                  <a:lumMod val="50000"/>
                </a:schemeClr>
              </a:solidFill>
              <a:latin typeface="Arial" panose="020B0604020202020204" pitchFamily="34" charset="0"/>
              <a:cs typeface="Arial" panose="020B0604020202020204" pitchFamily="34" charset="0"/>
            </a:endParaRPr>
          </a:p>
          <a:p>
            <a:pPr algn="just">
              <a:lnSpc>
                <a:spcPct val="170000"/>
              </a:lnSpc>
            </a:pPr>
            <a:r>
              <a:rPr lang="es-ES" altLang="en-US" sz="8000" i="0" dirty="0" smtClean="0">
                <a:solidFill>
                  <a:schemeClr val="accent5">
                    <a:lumMod val="50000"/>
                  </a:schemeClr>
                </a:solidFill>
                <a:latin typeface="Arial" panose="020B0604020202020204" pitchFamily="34" charset="0"/>
                <a:cs typeface="Arial" panose="020B0604020202020204" pitchFamily="34" charset="0"/>
              </a:rPr>
              <a:t>Modelo </a:t>
            </a:r>
            <a:r>
              <a:rPr lang="es-ES" altLang="en-US" sz="8000" i="0" dirty="0">
                <a:solidFill>
                  <a:schemeClr val="accent5">
                    <a:lumMod val="50000"/>
                  </a:schemeClr>
                </a:solidFill>
                <a:latin typeface="Arial" panose="020B0604020202020204" pitchFamily="34" charset="0"/>
                <a:cs typeface="Arial" panose="020B0604020202020204" pitchFamily="34" charset="0"/>
              </a:rPr>
              <a:t>Vista Controlador (MVC) es un estilo de arquitectura de software que separa los </a:t>
            </a:r>
            <a:endParaRPr lang="es-ES" altLang="en-US" sz="8000" i="0" dirty="0" smtClean="0">
              <a:solidFill>
                <a:schemeClr val="accent5">
                  <a:lumMod val="50000"/>
                </a:schemeClr>
              </a:solidFill>
              <a:latin typeface="Arial" panose="020B0604020202020204" pitchFamily="34" charset="0"/>
              <a:cs typeface="Arial" panose="020B0604020202020204" pitchFamily="34" charset="0"/>
            </a:endParaRPr>
          </a:p>
          <a:p>
            <a:pPr algn="just">
              <a:lnSpc>
                <a:spcPct val="170000"/>
              </a:lnSpc>
            </a:pPr>
            <a:r>
              <a:rPr lang="es-ES" altLang="en-US" sz="8000" i="0" dirty="0" smtClean="0">
                <a:solidFill>
                  <a:schemeClr val="accent5">
                    <a:lumMod val="50000"/>
                  </a:schemeClr>
                </a:solidFill>
                <a:latin typeface="Arial" panose="020B0604020202020204" pitchFamily="34" charset="0"/>
                <a:cs typeface="Arial" panose="020B0604020202020204" pitchFamily="34" charset="0"/>
              </a:rPr>
              <a:t>datos </a:t>
            </a:r>
            <a:r>
              <a:rPr lang="es-ES" altLang="en-US" sz="8000" i="0" dirty="0">
                <a:solidFill>
                  <a:schemeClr val="accent5">
                    <a:lumMod val="50000"/>
                  </a:schemeClr>
                </a:solidFill>
                <a:latin typeface="Arial" panose="020B0604020202020204" pitchFamily="34" charset="0"/>
                <a:cs typeface="Arial" panose="020B0604020202020204" pitchFamily="34" charset="0"/>
              </a:rPr>
              <a:t>de una aplicación, la interfaz de usuario, y la lógica de control en tres componentes </a:t>
            </a:r>
            <a:endParaRPr lang="es-ES" altLang="en-US" sz="8000" i="0" dirty="0" smtClean="0">
              <a:solidFill>
                <a:schemeClr val="accent5">
                  <a:lumMod val="50000"/>
                </a:schemeClr>
              </a:solidFill>
              <a:latin typeface="Arial" panose="020B0604020202020204" pitchFamily="34" charset="0"/>
              <a:cs typeface="Arial" panose="020B0604020202020204" pitchFamily="34" charset="0"/>
            </a:endParaRPr>
          </a:p>
          <a:p>
            <a:pPr algn="just">
              <a:lnSpc>
                <a:spcPct val="170000"/>
              </a:lnSpc>
            </a:pPr>
            <a:r>
              <a:rPr lang="es-ES" altLang="en-US" sz="8000" i="0" dirty="0" smtClean="0">
                <a:solidFill>
                  <a:schemeClr val="accent5">
                    <a:lumMod val="50000"/>
                  </a:schemeClr>
                </a:solidFill>
                <a:latin typeface="Arial" panose="020B0604020202020204" pitchFamily="34" charset="0"/>
                <a:cs typeface="Arial" panose="020B0604020202020204" pitchFamily="34" charset="0"/>
              </a:rPr>
              <a:t>distintos</a:t>
            </a:r>
            <a:r>
              <a:rPr lang="es-ES" altLang="en-US" sz="8000" i="0" dirty="0">
                <a:solidFill>
                  <a:schemeClr val="accent5">
                    <a:lumMod val="50000"/>
                  </a:schemeClr>
                </a:solidFill>
                <a:latin typeface="Arial" panose="020B0604020202020204" pitchFamily="34" charset="0"/>
                <a:cs typeface="Arial" panose="020B0604020202020204" pitchFamily="34" charset="0"/>
              </a:rPr>
              <a:t>.</a:t>
            </a:r>
          </a:p>
          <a:p>
            <a:pPr algn="just">
              <a:lnSpc>
                <a:spcPct val="170000"/>
              </a:lnSpc>
            </a:pPr>
            <a:r>
              <a:rPr lang="es-ES" altLang="en-US" sz="8000" i="0" dirty="0">
                <a:solidFill>
                  <a:schemeClr val="accent5">
                    <a:lumMod val="50000"/>
                  </a:schemeClr>
                </a:solidFill>
                <a:latin typeface="Arial" panose="020B0604020202020204" pitchFamily="34" charset="0"/>
                <a:cs typeface="Arial" panose="020B0604020202020204" pitchFamily="34" charset="0"/>
              </a:rPr>
              <a:t>Se trata de un modelo muy maduro y que ha demostrado su validez a lo largo de los años </a:t>
            </a:r>
            <a:r>
              <a:rPr lang="es-ES" altLang="en-US" sz="8000" i="0" dirty="0" smtClean="0">
                <a:solidFill>
                  <a:schemeClr val="accent5">
                    <a:lumMod val="50000"/>
                  </a:schemeClr>
                </a:solidFill>
                <a:latin typeface="Arial" panose="020B0604020202020204" pitchFamily="34" charset="0"/>
                <a:cs typeface="Arial" panose="020B0604020202020204" pitchFamily="34" charset="0"/>
              </a:rPr>
              <a:t>en</a:t>
            </a:r>
          </a:p>
          <a:p>
            <a:pPr algn="just">
              <a:lnSpc>
                <a:spcPct val="170000"/>
              </a:lnSpc>
            </a:pPr>
            <a:r>
              <a:rPr lang="es-ES" altLang="en-US" sz="8000" i="0" dirty="0" smtClean="0">
                <a:solidFill>
                  <a:schemeClr val="accent5">
                    <a:lumMod val="50000"/>
                  </a:schemeClr>
                </a:solidFill>
                <a:latin typeface="Arial" panose="020B0604020202020204" pitchFamily="34" charset="0"/>
                <a:cs typeface="Arial" panose="020B0604020202020204" pitchFamily="34" charset="0"/>
              </a:rPr>
              <a:t>todo </a:t>
            </a:r>
            <a:r>
              <a:rPr lang="es-ES" altLang="en-US" sz="8000" i="0" dirty="0">
                <a:solidFill>
                  <a:schemeClr val="accent5">
                    <a:lumMod val="50000"/>
                  </a:schemeClr>
                </a:solidFill>
                <a:latin typeface="Arial" panose="020B0604020202020204" pitchFamily="34" charset="0"/>
                <a:cs typeface="Arial" panose="020B0604020202020204" pitchFamily="34" charset="0"/>
              </a:rPr>
              <a:t>tipo de aplicaciones, y sobre multitud de lenguajes y plataformas de desarrollo</a:t>
            </a:r>
            <a:r>
              <a:rPr lang="es-ES" altLang="en-US" sz="8000" i="0" dirty="0" smtClean="0">
                <a:solidFill>
                  <a:schemeClr val="accent5">
                    <a:lumMod val="50000"/>
                  </a:schemeClr>
                </a:solidFill>
                <a:latin typeface="Arial" panose="020B0604020202020204" pitchFamily="34" charset="0"/>
                <a:cs typeface="Arial" panose="020B0604020202020204" pitchFamily="34" charset="0"/>
              </a:rPr>
              <a:t>.(</a:t>
            </a:r>
            <a:r>
              <a:rPr lang="es-ES" altLang="en-US" sz="8000" i="0" dirty="0">
                <a:solidFill>
                  <a:schemeClr val="accent5">
                    <a:lumMod val="50000"/>
                  </a:schemeClr>
                </a:solidFill>
                <a:latin typeface="Arial" panose="020B0604020202020204" pitchFamily="34" charset="0"/>
                <a:cs typeface="Arial" panose="020B0604020202020204" pitchFamily="34" charset="0"/>
              </a:rPr>
              <a:t>Alicante)</a:t>
            </a:r>
          </a:p>
          <a:p>
            <a:endParaRPr lang="en-US" altLang="ko-KR" sz="2000" dirty="0"/>
          </a:p>
        </p:txBody>
      </p:sp>
    </p:spTree>
    <p:extLst>
      <p:ext uri="{BB962C8B-B14F-4D97-AF65-F5344CB8AC3E}">
        <p14:creationId xmlns:p14="http://schemas.microsoft.com/office/powerpoint/2010/main" val="997955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그룹 25">
            <a:extLst>
              <a:ext uri="{FF2B5EF4-FFF2-40B4-BE49-F238E27FC236}">
                <a16:creationId xmlns="" xmlns:a16="http://schemas.microsoft.com/office/drawing/2014/main" id="{AF82A871-77D6-4EA4-8509-755E7E9E152C}"/>
              </a:ext>
            </a:extLst>
          </p:cNvPr>
          <p:cNvGrpSpPr/>
          <p:nvPr/>
        </p:nvGrpSpPr>
        <p:grpSpPr>
          <a:xfrm>
            <a:off x="6096000" y="1408943"/>
            <a:ext cx="3714746" cy="707886"/>
            <a:chOff x="1191711" y="1340768"/>
            <a:chExt cx="3714746" cy="707886"/>
          </a:xfrm>
        </p:grpSpPr>
        <p:sp>
          <p:nvSpPr>
            <p:cNvPr id="36" name="평행 사변형 20">
              <a:extLst>
                <a:ext uri="{FF2B5EF4-FFF2-40B4-BE49-F238E27FC236}">
                  <a16:creationId xmlns="" xmlns:a16="http://schemas.microsoft.com/office/drawing/2014/main" id="{4D7467B8-02DD-4256-932E-9CE782AC548F}"/>
                </a:ext>
              </a:extLst>
            </p:cNvPr>
            <p:cNvSpPr/>
            <p:nvPr/>
          </p:nvSpPr>
          <p:spPr bwMode="auto">
            <a:xfrm rot="445443">
              <a:off x="1191711" y="1427434"/>
              <a:ext cx="679346" cy="493705"/>
            </a:xfrm>
            <a:prstGeom prst="parallelogram">
              <a:avLst>
                <a:gd name="adj" fmla="val 23195"/>
              </a:avLst>
            </a:prstGeom>
            <a:solidFill>
              <a:srgbClr val="88DC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43056">
                <a:defRPr/>
              </a:pPr>
              <a:endParaRPr lang="ko-KR" altLang="en-US" sz="2100">
                <a:solidFill>
                  <a:prstClr val="white"/>
                </a:solidFill>
                <a:latin typeface="+mj-lt"/>
                <a:ea typeface="맑은 고딕" pitchFamily="50" charset="-127"/>
              </a:endParaRPr>
            </a:p>
          </p:txBody>
        </p:sp>
        <p:sp>
          <p:nvSpPr>
            <p:cNvPr id="37" name="Text Box 5">
              <a:extLst>
                <a:ext uri="{FF2B5EF4-FFF2-40B4-BE49-F238E27FC236}">
                  <a16:creationId xmlns="" xmlns:a16="http://schemas.microsoft.com/office/drawing/2014/main" id="{F4F40323-EF3B-4063-8BFD-EC7F940D6437}"/>
                </a:ext>
              </a:extLst>
            </p:cNvPr>
            <p:cNvSpPr txBox="1">
              <a:spLocks noChangeArrowheads="1"/>
            </p:cNvSpPr>
            <p:nvPr/>
          </p:nvSpPr>
          <p:spPr bwMode="auto">
            <a:xfrm>
              <a:off x="1953707" y="1340768"/>
              <a:ext cx="2952750" cy="707886"/>
            </a:xfrm>
            <a:prstGeom prst="rect">
              <a:avLst/>
            </a:prstGeom>
            <a:noFill/>
            <a:ln w="9525">
              <a:noFill/>
              <a:miter lim="800000"/>
              <a:headEnd/>
              <a:tailEnd/>
            </a:ln>
          </p:spPr>
          <p:txBody>
            <a:bodyPr>
              <a:spAutoFit/>
            </a:bodyPr>
            <a:lstStyle/>
            <a:p>
              <a:pPr>
                <a:defRPr/>
              </a:pPr>
              <a:r>
                <a:rPr lang="en-US" altLang="ko-KR" sz="2000" dirty="0" smtClean="0">
                  <a:solidFill>
                    <a:schemeClr val="accent5">
                      <a:lumMod val="50000"/>
                    </a:schemeClr>
                  </a:solidFill>
                  <a:latin typeface="Arial" panose="020B0604020202020204" pitchFamily="34" charset="0"/>
                  <a:ea typeface="맑은 고딕" pitchFamily="50" charset="-127"/>
                  <a:cs typeface="Arial" panose="020B0604020202020204" pitchFamily="34" charset="0"/>
                </a:rPr>
                <a:t>FUNDAMENTACIÓN </a:t>
              </a:r>
              <a:r>
                <a:rPr lang="en-US" altLang="ko-KR" sz="2000" dirty="0">
                  <a:solidFill>
                    <a:schemeClr val="accent5">
                      <a:lumMod val="50000"/>
                    </a:schemeClr>
                  </a:solidFill>
                  <a:latin typeface="Arial" panose="020B0604020202020204" pitchFamily="34" charset="0"/>
                  <a:ea typeface="맑은 고딕" pitchFamily="50" charset="-127"/>
                  <a:cs typeface="Arial" panose="020B0604020202020204" pitchFamily="34" charset="0"/>
                </a:rPr>
                <a:t>TEÓRICA</a:t>
              </a:r>
            </a:p>
          </p:txBody>
        </p:sp>
        <p:sp>
          <p:nvSpPr>
            <p:cNvPr id="42" name="TextBox 13">
              <a:extLst>
                <a:ext uri="{FF2B5EF4-FFF2-40B4-BE49-F238E27FC236}">
                  <a16:creationId xmlns="" xmlns:a16="http://schemas.microsoft.com/office/drawing/2014/main" id="{59C943FD-1414-450E-B9D0-845AECEA802A}"/>
                </a:ext>
              </a:extLst>
            </p:cNvPr>
            <p:cNvSpPr txBox="1">
              <a:spLocks noChangeArrowheads="1"/>
            </p:cNvSpPr>
            <p:nvPr/>
          </p:nvSpPr>
          <p:spPr bwMode="auto">
            <a:xfrm>
              <a:off x="1251500" y="1435760"/>
              <a:ext cx="540533" cy="477054"/>
            </a:xfrm>
            <a:prstGeom prst="rect">
              <a:avLst/>
            </a:prstGeom>
            <a:noFill/>
            <a:ln w="9525">
              <a:noFill/>
              <a:miter lim="800000"/>
              <a:headEnd/>
              <a:tailEnd/>
            </a:ln>
          </p:spPr>
          <p:txBody>
            <a:bodyPr wrap="none">
              <a:spAutoFit/>
            </a:bodyPr>
            <a:lstStyle/>
            <a:p>
              <a:r>
                <a:rPr lang="en-US" altLang="ko-KR"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06</a:t>
              </a:r>
              <a:endParaRPr lang="ko-KR" altLang="en-US"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endParaRPr>
            </a:p>
          </p:txBody>
        </p:sp>
      </p:grpSp>
      <p:grpSp>
        <p:nvGrpSpPr>
          <p:cNvPr id="46" name="그룹 27">
            <a:extLst>
              <a:ext uri="{FF2B5EF4-FFF2-40B4-BE49-F238E27FC236}">
                <a16:creationId xmlns="" xmlns:a16="http://schemas.microsoft.com/office/drawing/2014/main" id="{9EEBFC3D-2E86-4B5A-96DC-7F41CFE87687}"/>
              </a:ext>
            </a:extLst>
          </p:cNvPr>
          <p:cNvGrpSpPr/>
          <p:nvPr/>
        </p:nvGrpSpPr>
        <p:grpSpPr>
          <a:xfrm>
            <a:off x="6096000" y="4475305"/>
            <a:ext cx="3714746" cy="707886"/>
            <a:chOff x="1191711" y="2345930"/>
            <a:chExt cx="3714746" cy="707886"/>
          </a:xfrm>
        </p:grpSpPr>
        <p:sp>
          <p:nvSpPr>
            <p:cNvPr id="47" name="평행 사변형 21">
              <a:extLst>
                <a:ext uri="{FF2B5EF4-FFF2-40B4-BE49-F238E27FC236}">
                  <a16:creationId xmlns="" xmlns:a16="http://schemas.microsoft.com/office/drawing/2014/main" id="{B556C598-0E27-4522-9FC2-D8912AB957D7}"/>
                </a:ext>
              </a:extLst>
            </p:cNvPr>
            <p:cNvSpPr/>
            <p:nvPr/>
          </p:nvSpPr>
          <p:spPr bwMode="auto">
            <a:xfrm rot="445443">
              <a:off x="1191711" y="2432596"/>
              <a:ext cx="679346" cy="493705"/>
            </a:xfrm>
            <a:prstGeom prst="parallelogram">
              <a:avLst>
                <a:gd name="adj" fmla="val 23195"/>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43056">
                <a:defRPr/>
              </a:pPr>
              <a:endParaRPr lang="ko-KR" altLang="en-US" sz="2100">
                <a:solidFill>
                  <a:prstClr val="white"/>
                </a:solidFill>
                <a:latin typeface="+mj-lt"/>
                <a:ea typeface="맑은 고딕" pitchFamily="50" charset="-127"/>
              </a:endParaRPr>
            </a:p>
          </p:txBody>
        </p:sp>
        <p:sp>
          <p:nvSpPr>
            <p:cNvPr id="49" name="Text Box 5">
              <a:extLst>
                <a:ext uri="{FF2B5EF4-FFF2-40B4-BE49-F238E27FC236}">
                  <a16:creationId xmlns="" xmlns:a16="http://schemas.microsoft.com/office/drawing/2014/main" id="{3036BC45-4E88-426B-92EB-F30609A335CA}"/>
                </a:ext>
              </a:extLst>
            </p:cNvPr>
            <p:cNvSpPr txBox="1">
              <a:spLocks noChangeArrowheads="1"/>
            </p:cNvSpPr>
            <p:nvPr/>
          </p:nvSpPr>
          <p:spPr bwMode="auto">
            <a:xfrm>
              <a:off x="1953707" y="2345930"/>
              <a:ext cx="2952750" cy="707886"/>
            </a:xfrm>
            <a:prstGeom prst="rect">
              <a:avLst/>
            </a:prstGeom>
            <a:noFill/>
            <a:ln w="9525">
              <a:noFill/>
              <a:miter lim="800000"/>
              <a:headEnd/>
              <a:tailEnd/>
            </a:ln>
          </p:spPr>
          <p:txBody>
            <a:bodyPr>
              <a:spAutoFit/>
            </a:bodyPr>
            <a:lstStyle/>
            <a:p>
              <a:pPr>
                <a:defRPr/>
              </a:pPr>
              <a:r>
                <a:rPr lang="en-US" altLang="ko-KR" sz="2000" dirty="0">
                  <a:solidFill>
                    <a:schemeClr val="accent5">
                      <a:lumMod val="50000"/>
                    </a:schemeClr>
                  </a:solidFill>
                  <a:latin typeface="Arial" panose="020B0604020202020204" pitchFamily="34" charset="0"/>
                  <a:ea typeface="맑은 고딕" pitchFamily="50" charset="-127"/>
                  <a:cs typeface="Arial" panose="020B0604020202020204" pitchFamily="34" charset="0"/>
                </a:rPr>
                <a:t>CONCLUSIONES DEL CAPÍTULO</a:t>
              </a:r>
            </a:p>
          </p:txBody>
        </p:sp>
        <p:sp>
          <p:nvSpPr>
            <p:cNvPr id="53" name="TextBox 13">
              <a:extLst>
                <a:ext uri="{FF2B5EF4-FFF2-40B4-BE49-F238E27FC236}">
                  <a16:creationId xmlns="" xmlns:a16="http://schemas.microsoft.com/office/drawing/2014/main" id="{CF81A7F8-249A-4019-9679-DD386E70BBD6}"/>
                </a:ext>
              </a:extLst>
            </p:cNvPr>
            <p:cNvSpPr txBox="1">
              <a:spLocks noChangeArrowheads="1"/>
            </p:cNvSpPr>
            <p:nvPr/>
          </p:nvSpPr>
          <p:spPr bwMode="auto">
            <a:xfrm>
              <a:off x="1251500" y="2440922"/>
              <a:ext cx="540533" cy="477054"/>
            </a:xfrm>
            <a:prstGeom prst="rect">
              <a:avLst/>
            </a:prstGeom>
          </p:spPr>
          <p:txBody>
            <a:bodyPr wrap="none">
              <a:spAutoFit/>
            </a:bodyPr>
            <a:lstStyle/>
            <a:p>
              <a:r>
                <a:rPr lang="en-US" altLang="ko-KR"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07</a:t>
              </a:r>
              <a:endParaRPr lang="ko-KR" altLang="en-US"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endParaRPr>
            </a:p>
          </p:txBody>
        </p:sp>
      </p:grpSp>
      <p:grpSp>
        <p:nvGrpSpPr>
          <p:cNvPr id="54" name="그룹 28">
            <a:extLst>
              <a:ext uri="{FF2B5EF4-FFF2-40B4-BE49-F238E27FC236}">
                <a16:creationId xmlns="" xmlns:a16="http://schemas.microsoft.com/office/drawing/2014/main" id="{C4B47499-9D7F-4021-8319-9AD316DD496A}"/>
              </a:ext>
            </a:extLst>
          </p:cNvPr>
          <p:cNvGrpSpPr/>
          <p:nvPr/>
        </p:nvGrpSpPr>
        <p:grpSpPr>
          <a:xfrm>
            <a:off x="6096000" y="5507469"/>
            <a:ext cx="3888432" cy="707886"/>
            <a:chOff x="1191711" y="3378094"/>
            <a:chExt cx="3888432" cy="707886"/>
          </a:xfrm>
        </p:grpSpPr>
        <p:sp>
          <p:nvSpPr>
            <p:cNvPr id="55" name="평행 사변형 22">
              <a:extLst>
                <a:ext uri="{FF2B5EF4-FFF2-40B4-BE49-F238E27FC236}">
                  <a16:creationId xmlns="" xmlns:a16="http://schemas.microsoft.com/office/drawing/2014/main" id="{7DEA458E-2357-44D7-ABA9-14E5911243F6}"/>
                </a:ext>
              </a:extLst>
            </p:cNvPr>
            <p:cNvSpPr/>
            <p:nvPr/>
          </p:nvSpPr>
          <p:spPr bwMode="auto">
            <a:xfrm rot="445443">
              <a:off x="1191711" y="3464760"/>
              <a:ext cx="679346" cy="493705"/>
            </a:xfrm>
            <a:prstGeom prst="parallelogram">
              <a:avLst>
                <a:gd name="adj" fmla="val 23195"/>
              </a:avLst>
            </a:prstGeom>
            <a:solidFill>
              <a:srgbClr val="88DC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43056">
                <a:defRPr/>
              </a:pPr>
              <a:endParaRPr lang="ko-KR" altLang="en-US" sz="2100">
                <a:solidFill>
                  <a:prstClr val="white"/>
                </a:solidFill>
                <a:latin typeface="+mj-lt"/>
                <a:ea typeface="맑은 고딕" pitchFamily="50" charset="-127"/>
              </a:endParaRPr>
            </a:p>
          </p:txBody>
        </p:sp>
        <p:sp>
          <p:nvSpPr>
            <p:cNvPr id="56" name="Text Box 5">
              <a:extLst>
                <a:ext uri="{FF2B5EF4-FFF2-40B4-BE49-F238E27FC236}">
                  <a16:creationId xmlns="" xmlns:a16="http://schemas.microsoft.com/office/drawing/2014/main" id="{AC1CA845-69E1-4580-8D33-57D6FDEC20F5}"/>
                </a:ext>
              </a:extLst>
            </p:cNvPr>
            <p:cNvSpPr txBox="1">
              <a:spLocks noChangeArrowheads="1"/>
            </p:cNvSpPr>
            <p:nvPr/>
          </p:nvSpPr>
          <p:spPr bwMode="auto">
            <a:xfrm>
              <a:off x="1953707" y="3378094"/>
              <a:ext cx="3126436" cy="707886"/>
            </a:xfrm>
            <a:prstGeom prst="rect">
              <a:avLst/>
            </a:prstGeom>
            <a:noFill/>
            <a:ln w="9525">
              <a:noFill/>
              <a:miter lim="800000"/>
              <a:headEnd/>
              <a:tailEnd/>
            </a:ln>
          </p:spPr>
          <p:txBody>
            <a:bodyPr wrap="square">
              <a:spAutoFit/>
            </a:bodyPr>
            <a:lstStyle/>
            <a:p>
              <a:pPr>
                <a:defRPr/>
              </a:pPr>
              <a:r>
                <a:rPr lang="en-US" altLang="ko-KR" sz="2000" dirty="0">
                  <a:solidFill>
                    <a:schemeClr val="accent5">
                      <a:lumMod val="50000"/>
                    </a:schemeClr>
                  </a:solidFill>
                  <a:latin typeface="Arial" panose="020B0604020202020204" pitchFamily="34" charset="0"/>
                  <a:ea typeface="맑은 고딕" pitchFamily="50" charset="-127"/>
                  <a:cs typeface="Arial" panose="020B0604020202020204" pitchFamily="34" charset="0"/>
                </a:rPr>
                <a:t>REFERENCIAS BIBLIOGRÁFICAS</a:t>
              </a:r>
            </a:p>
          </p:txBody>
        </p:sp>
        <p:sp>
          <p:nvSpPr>
            <p:cNvPr id="58" name="TextBox 13">
              <a:extLst>
                <a:ext uri="{FF2B5EF4-FFF2-40B4-BE49-F238E27FC236}">
                  <a16:creationId xmlns="" xmlns:a16="http://schemas.microsoft.com/office/drawing/2014/main" id="{3332CB78-F2CE-437F-95F8-E0C55CC3C0D1}"/>
                </a:ext>
              </a:extLst>
            </p:cNvPr>
            <p:cNvSpPr txBox="1">
              <a:spLocks noChangeArrowheads="1"/>
            </p:cNvSpPr>
            <p:nvPr/>
          </p:nvSpPr>
          <p:spPr bwMode="auto">
            <a:xfrm>
              <a:off x="1251500" y="3473086"/>
              <a:ext cx="540533" cy="477054"/>
            </a:xfrm>
            <a:prstGeom prst="rect">
              <a:avLst/>
            </a:prstGeom>
          </p:spPr>
          <p:txBody>
            <a:bodyPr wrap="none">
              <a:spAutoFit/>
            </a:bodyPr>
            <a:lstStyle/>
            <a:p>
              <a:r>
                <a:rPr lang="en-US" altLang="ko-KR"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08</a:t>
              </a:r>
              <a:endParaRPr lang="ko-KR" altLang="en-US"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endParaRPr>
            </a:p>
          </p:txBody>
        </p:sp>
      </p:grpSp>
      <p:grpSp>
        <p:nvGrpSpPr>
          <p:cNvPr id="85" name="그룹 25">
            <a:extLst>
              <a:ext uri="{FF2B5EF4-FFF2-40B4-BE49-F238E27FC236}">
                <a16:creationId xmlns="" xmlns:a16="http://schemas.microsoft.com/office/drawing/2014/main" id="{CABF1548-3434-4131-9EFB-0AB5F9E576EF}"/>
              </a:ext>
            </a:extLst>
          </p:cNvPr>
          <p:cNvGrpSpPr/>
          <p:nvPr/>
        </p:nvGrpSpPr>
        <p:grpSpPr>
          <a:xfrm>
            <a:off x="1170407" y="1405816"/>
            <a:ext cx="3714746" cy="580371"/>
            <a:chOff x="1191711" y="1340768"/>
            <a:chExt cx="3714746" cy="580371"/>
          </a:xfrm>
        </p:grpSpPr>
        <p:sp>
          <p:nvSpPr>
            <p:cNvPr id="86" name="평행 사변형 20">
              <a:extLst>
                <a:ext uri="{FF2B5EF4-FFF2-40B4-BE49-F238E27FC236}">
                  <a16:creationId xmlns="" xmlns:a16="http://schemas.microsoft.com/office/drawing/2014/main" id="{EBBFD811-05E8-4D44-8345-AFF249F6910B}"/>
                </a:ext>
              </a:extLst>
            </p:cNvPr>
            <p:cNvSpPr/>
            <p:nvPr/>
          </p:nvSpPr>
          <p:spPr bwMode="auto">
            <a:xfrm rot="445443">
              <a:off x="1191711" y="1427434"/>
              <a:ext cx="679346" cy="493705"/>
            </a:xfrm>
            <a:prstGeom prst="parallelogram">
              <a:avLst>
                <a:gd name="adj" fmla="val 23195"/>
              </a:avLst>
            </a:prstGeom>
            <a:solidFill>
              <a:srgbClr val="88DC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43056">
                <a:defRPr/>
              </a:pPr>
              <a:endParaRPr lang="ko-KR" altLang="en-US" sz="2100">
                <a:solidFill>
                  <a:prstClr val="white"/>
                </a:solidFill>
                <a:latin typeface="+mj-lt"/>
                <a:ea typeface="맑은 고딕" pitchFamily="50" charset="-127"/>
              </a:endParaRPr>
            </a:p>
          </p:txBody>
        </p:sp>
        <p:sp>
          <p:nvSpPr>
            <p:cNvPr id="87" name="Text Box 5">
              <a:extLst>
                <a:ext uri="{FF2B5EF4-FFF2-40B4-BE49-F238E27FC236}">
                  <a16:creationId xmlns="" xmlns:a16="http://schemas.microsoft.com/office/drawing/2014/main" id="{922B1089-D347-4DC2-9F2A-83A20242027F}"/>
                </a:ext>
              </a:extLst>
            </p:cNvPr>
            <p:cNvSpPr txBox="1">
              <a:spLocks noChangeArrowheads="1"/>
            </p:cNvSpPr>
            <p:nvPr/>
          </p:nvSpPr>
          <p:spPr bwMode="auto">
            <a:xfrm>
              <a:off x="1953707" y="1340768"/>
              <a:ext cx="2952750" cy="400110"/>
            </a:xfrm>
            <a:prstGeom prst="rect">
              <a:avLst/>
            </a:prstGeom>
            <a:noFill/>
            <a:ln w="9525">
              <a:noFill/>
              <a:miter lim="800000"/>
              <a:headEnd/>
              <a:tailEnd/>
            </a:ln>
          </p:spPr>
          <p:txBody>
            <a:bodyPr>
              <a:spAutoFit/>
            </a:bodyPr>
            <a:lstStyle/>
            <a:p>
              <a:pPr>
                <a:defRPr/>
              </a:pPr>
              <a:r>
                <a:rPr lang="en-US" altLang="ko-KR" sz="2000" dirty="0" smtClean="0">
                  <a:solidFill>
                    <a:schemeClr val="accent5">
                      <a:lumMod val="50000"/>
                    </a:schemeClr>
                  </a:solidFill>
                  <a:latin typeface="Arial" panose="020B0604020202020204" pitchFamily="34" charset="0"/>
                  <a:ea typeface="맑은 고딕" pitchFamily="50" charset="-127"/>
                  <a:cs typeface="Arial" panose="020B0604020202020204" pitchFamily="34" charset="0"/>
                </a:rPr>
                <a:t>INTRODUCCIÓN</a:t>
              </a:r>
              <a:endParaRPr lang="en-US" altLang="ko-KR" sz="2000" dirty="0">
                <a:solidFill>
                  <a:schemeClr val="accent5">
                    <a:lumMod val="50000"/>
                  </a:schemeClr>
                </a:solidFill>
                <a:latin typeface="Arial" panose="020B0604020202020204" pitchFamily="34" charset="0"/>
                <a:ea typeface="맑은 고딕" pitchFamily="50" charset="-127"/>
                <a:cs typeface="Arial" panose="020B0604020202020204" pitchFamily="34" charset="0"/>
              </a:endParaRPr>
            </a:p>
          </p:txBody>
        </p:sp>
        <p:sp>
          <p:nvSpPr>
            <p:cNvPr id="88" name="TextBox 13">
              <a:extLst>
                <a:ext uri="{FF2B5EF4-FFF2-40B4-BE49-F238E27FC236}">
                  <a16:creationId xmlns="" xmlns:a16="http://schemas.microsoft.com/office/drawing/2014/main" id="{8843581C-2D8C-4E80-B285-00763B0BA3EB}"/>
                </a:ext>
              </a:extLst>
            </p:cNvPr>
            <p:cNvSpPr txBox="1">
              <a:spLocks noChangeArrowheads="1"/>
            </p:cNvSpPr>
            <p:nvPr/>
          </p:nvSpPr>
          <p:spPr bwMode="auto">
            <a:xfrm>
              <a:off x="1251500" y="1435760"/>
              <a:ext cx="540533" cy="477054"/>
            </a:xfrm>
            <a:prstGeom prst="rect">
              <a:avLst/>
            </a:prstGeom>
            <a:noFill/>
            <a:ln w="9525">
              <a:noFill/>
              <a:miter lim="800000"/>
              <a:headEnd/>
              <a:tailEnd/>
            </a:ln>
          </p:spPr>
          <p:txBody>
            <a:bodyPr wrap="none">
              <a:spAutoFit/>
            </a:bodyPr>
            <a:lstStyle/>
            <a:p>
              <a:r>
                <a:rPr lang="en-US" altLang="ko-KR"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01</a:t>
              </a:r>
              <a:endParaRPr lang="ko-KR" altLang="en-US"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endParaRPr>
            </a:p>
          </p:txBody>
        </p:sp>
      </p:grpSp>
      <p:grpSp>
        <p:nvGrpSpPr>
          <p:cNvPr id="89" name="그룹 27">
            <a:extLst>
              <a:ext uri="{FF2B5EF4-FFF2-40B4-BE49-F238E27FC236}">
                <a16:creationId xmlns="" xmlns:a16="http://schemas.microsoft.com/office/drawing/2014/main" id="{8CFD28E0-6C8F-4628-B059-0D38ED45FC28}"/>
              </a:ext>
            </a:extLst>
          </p:cNvPr>
          <p:cNvGrpSpPr/>
          <p:nvPr/>
        </p:nvGrpSpPr>
        <p:grpSpPr>
          <a:xfrm>
            <a:off x="1170407" y="2410978"/>
            <a:ext cx="3714746" cy="707886"/>
            <a:chOff x="1191711" y="2345930"/>
            <a:chExt cx="3714746" cy="707886"/>
          </a:xfrm>
        </p:grpSpPr>
        <p:sp>
          <p:nvSpPr>
            <p:cNvPr id="90" name="평행 사변형 21">
              <a:extLst>
                <a:ext uri="{FF2B5EF4-FFF2-40B4-BE49-F238E27FC236}">
                  <a16:creationId xmlns="" xmlns:a16="http://schemas.microsoft.com/office/drawing/2014/main" id="{A8CF954A-E58C-4388-BD3A-E9018DC4DFEC}"/>
                </a:ext>
              </a:extLst>
            </p:cNvPr>
            <p:cNvSpPr/>
            <p:nvPr/>
          </p:nvSpPr>
          <p:spPr bwMode="auto">
            <a:xfrm rot="445443">
              <a:off x="1191711" y="2432596"/>
              <a:ext cx="679346" cy="493705"/>
            </a:xfrm>
            <a:prstGeom prst="parallelogram">
              <a:avLst>
                <a:gd name="adj" fmla="val 23195"/>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43056">
                <a:defRPr/>
              </a:pPr>
              <a:endParaRPr lang="ko-KR" altLang="en-US" sz="2100">
                <a:solidFill>
                  <a:prstClr val="white"/>
                </a:solidFill>
                <a:latin typeface="+mj-lt"/>
                <a:ea typeface="맑은 고딕" pitchFamily="50" charset="-127"/>
              </a:endParaRPr>
            </a:p>
          </p:txBody>
        </p:sp>
        <p:sp>
          <p:nvSpPr>
            <p:cNvPr id="91" name="Text Box 5">
              <a:extLst>
                <a:ext uri="{FF2B5EF4-FFF2-40B4-BE49-F238E27FC236}">
                  <a16:creationId xmlns="" xmlns:a16="http://schemas.microsoft.com/office/drawing/2014/main" id="{71F73151-6A6F-4BA1-A18A-C8CCFA98565D}"/>
                </a:ext>
              </a:extLst>
            </p:cNvPr>
            <p:cNvSpPr txBox="1">
              <a:spLocks noChangeArrowheads="1"/>
            </p:cNvSpPr>
            <p:nvPr/>
          </p:nvSpPr>
          <p:spPr bwMode="auto">
            <a:xfrm>
              <a:off x="1953707" y="2345930"/>
              <a:ext cx="2952750" cy="707886"/>
            </a:xfrm>
            <a:prstGeom prst="rect">
              <a:avLst/>
            </a:prstGeom>
            <a:noFill/>
            <a:ln w="9525">
              <a:noFill/>
              <a:miter lim="800000"/>
              <a:headEnd/>
              <a:tailEnd/>
            </a:ln>
          </p:spPr>
          <p:txBody>
            <a:bodyPr>
              <a:spAutoFit/>
            </a:bodyPr>
            <a:lstStyle/>
            <a:p>
              <a:pPr>
                <a:defRPr/>
              </a:pPr>
              <a:r>
                <a:rPr lang="en-US" altLang="ko-KR" sz="2000" dirty="0">
                  <a:solidFill>
                    <a:schemeClr val="accent5">
                      <a:lumMod val="50000"/>
                    </a:schemeClr>
                  </a:solidFill>
                  <a:latin typeface="Arial" panose="020B0604020202020204" pitchFamily="34" charset="0"/>
                  <a:ea typeface="맑은 고딕" pitchFamily="50" charset="-127"/>
                  <a:cs typeface="Arial" panose="020B0604020202020204" pitchFamily="34" charset="0"/>
                </a:rPr>
                <a:t>PROBLEMA DE INVESTIGACIÓN</a:t>
              </a:r>
            </a:p>
          </p:txBody>
        </p:sp>
        <p:sp>
          <p:nvSpPr>
            <p:cNvPr id="92" name="TextBox 13">
              <a:extLst>
                <a:ext uri="{FF2B5EF4-FFF2-40B4-BE49-F238E27FC236}">
                  <a16:creationId xmlns="" xmlns:a16="http://schemas.microsoft.com/office/drawing/2014/main" id="{87D151F7-3E56-4AD2-8214-628AF7CC4250}"/>
                </a:ext>
              </a:extLst>
            </p:cNvPr>
            <p:cNvSpPr txBox="1">
              <a:spLocks noChangeArrowheads="1"/>
            </p:cNvSpPr>
            <p:nvPr/>
          </p:nvSpPr>
          <p:spPr bwMode="auto">
            <a:xfrm>
              <a:off x="1251500" y="2440922"/>
              <a:ext cx="540533" cy="477054"/>
            </a:xfrm>
            <a:prstGeom prst="rect">
              <a:avLst/>
            </a:prstGeom>
          </p:spPr>
          <p:txBody>
            <a:bodyPr wrap="none">
              <a:spAutoFit/>
            </a:bodyPr>
            <a:lstStyle/>
            <a:p>
              <a:r>
                <a:rPr lang="en-US" altLang="ko-KR"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02</a:t>
              </a:r>
              <a:endParaRPr lang="ko-KR" altLang="en-US"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endParaRPr>
            </a:p>
          </p:txBody>
        </p:sp>
      </p:grpSp>
      <p:grpSp>
        <p:nvGrpSpPr>
          <p:cNvPr id="93" name="그룹 28">
            <a:extLst>
              <a:ext uri="{FF2B5EF4-FFF2-40B4-BE49-F238E27FC236}">
                <a16:creationId xmlns="" xmlns:a16="http://schemas.microsoft.com/office/drawing/2014/main" id="{6787A094-FA2C-4987-8E45-4609DF0C4104}"/>
              </a:ext>
            </a:extLst>
          </p:cNvPr>
          <p:cNvGrpSpPr/>
          <p:nvPr/>
        </p:nvGrpSpPr>
        <p:grpSpPr>
          <a:xfrm>
            <a:off x="1170407" y="3443142"/>
            <a:ext cx="3714746" cy="580371"/>
            <a:chOff x="1191711" y="3378094"/>
            <a:chExt cx="3714746" cy="580371"/>
          </a:xfrm>
        </p:grpSpPr>
        <p:sp>
          <p:nvSpPr>
            <p:cNvPr id="94" name="평행 사변형 22">
              <a:extLst>
                <a:ext uri="{FF2B5EF4-FFF2-40B4-BE49-F238E27FC236}">
                  <a16:creationId xmlns="" xmlns:a16="http://schemas.microsoft.com/office/drawing/2014/main" id="{159C23BF-D1AB-42F4-9810-10BAEEB7AE40}"/>
                </a:ext>
              </a:extLst>
            </p:cNvPr>
            <p:cNvSpPr/>
            <p:nvPr/>
          </p:nvSpPr>
          <p:spPr bwMode="auto">
            <a:xfrm rot="445443">
              <a:off x="1191711" y="3464760"/>
              <a:ext cx="679346" cy="493705"/>
            </a:xfrm>
            <a:prstGeom prst="parallelogram">
              <a:avLst>
                <a:gd name="adj" fmla="val 23195"/>
              </a:avLst>
            </a:prstGeom>
            <a:solidFill>
              <a:srgbClr val="88DC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43056">
                <a:defRPr/>
              </a:pPr>
              <a:endParaRPr lang="ko-KR" altLang="en-US" sz="2100">
                <a:solidFill>
                  <a:prstClr val="white"/>
                </a:solidFill>
                <a:latin typeface="+mj-lt"/>
                <a:ea typeface="맑은 고딕" pitchFamily="50" charset="-127"/>
              </a:endParaRPr>
            </a:p>
          </p:txBody>
        </p:sp>
        <p:sp>
          <p:nvSpPr>
            <p:cNvPr id="95" name="Text Box 5">
              <a:extLst>
                <a:ext uri="{FF2B5EF4-FFF2-40B4-BE49-F238E27FC236}">
                  <a16:creationId xmlns="" xmlns:a16="http://schemas.microsoft.com/office/drawing/2014/main" id="{554A0050-6BA9-41D1-96F4-EC3C36EA86F4}"/>
                </a:ext>
              </a:extLst>
            </p:cNvPr>
            <p:cNvSpPr txBox="1">
              <a:spLocks noChangeArrowheads="1"/>
            </p:cNvSpPr>
            <p:nvPr/>
          </p:nvSpPr>
          <p:spPr bwMode="auto">
            <a:xfrm>
              <a:off x="1953707" y="3378094"/>
              <a:ext cx="2952750" cy="400110"/>
            </a:xfrm>
            <a:prstGeom prst="rect">
              <a:avLst/>
            </a:prstGeom>
            <a:noFill/>
            <a:ln w="9525">
              <a:noFill/>
              <a:miter lim="800000"/>
              <a:headEnd/>
              <a:tailEnd/>
            </a:ln>
          </p:spPr>
          <p:txBody>
            <a:bodyPr>
              <a:spAutoFit/>
            </a:bodyPr>
            <a:lstStyle/>
            <a:p>
              <a:pPr>
                <a:defRPr/>
              </a:pPr>
              <a:r>
                <a:rPr lang="en-US" altLang="ko-KR" sz="2000" dirty="0">
                  <a:solidFill>
                    <a:schemeClr val="accent5">
                      <a:lumMod val="50000"/>
                    </a:schemeClr>
                  </a:solidFill>
                  <a:latin typeface="Arial" panose="020B0604020202020204" pitchFamily="34" charset="0"/>
                  <a:ea typeface="맑은 고딕" pitchFamily="50" charset="-127"/>
                  <a:cs typeface="Arial" panose="020B0604020202020204" pitchFamily="34" charset="0"/>
                </a:rPr>
                <a:t>OBJETIVO GENERAL</a:t>
              </a:r>
            </a:p>
          </p:txBody>
        </p:sp>
        <p:sp>
          <p:nvSpPr>
            <p:cNvPr id="96" name="TextBox 13">
              <a:extLst>
                <a:ext uri="{FF2B5EF4-FFF2-40B4-BE49-F238E27FC236}">
                  <a16:creationId xmlns="" xmlns:a16="http://schemas.microsoft.com/office/drawing/2014/main" id="{F34B28EA-8C89-4DE8-A6AE-42BB0B79913E}"/>
                </a:ext>
              </a:extLst>
            </p:cNvPr>
            <p:cNvSpPr txBox="1">
              <a:spLocks noChangeArrowheads="1"/>
            </p:cNvSpPr>
            <p:nvPr/>
          </p:nvSpPr>
          <p:spPr bwMode="auto">
            <a:xfrm>
              <a:off x="1251500" y="3473086"/>
              <a:ext cx="540533" cy="477054"/>
            </a:xfrm>
            <a:prstGeom prst="rect">
              <a:avLst/>
            </a:prstGeom>
          </p:spPr>
          <p:txBody>
            <a:bodyPr wrap="none">
              <a:spAutoFit/>
            </a:bodyPr>
            <a:lstStyle/>
            <a:p>
              <a:r>
                <a:rPr lang="en-US" altLang="ko-KR"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03</a:t>
              </a:r>
              <a:endParaRPr lang="ko-KR" altLang="en-US"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endParaRPr>
            </a:p>
          </p:txBody>
        </p:sp>
      </p:grpSp>
      <p:grpSp>
        <p:nvGrpSpPr>
          <p:cNvPr id="97" name="그룹 29">
            <a:extLst>
              <a:ext uri="{FF2B5EF4-FFF2-40B4-BE49-F238E27FC236}">
                <a16:creationId xmlns="" xmlns:a16="http://schemas.microsoft.com/office/drawing/2014/main" id="{E76CDAEE-2396-4774-9BE4-DBA7CF2ABBE8}"/>
              </a:ext>
            </a:extLst>
          </p:cNvPr>
          <p:cNvGrpSpPr/>
          <p:nvPr/>
        </p:nvGrpSpPr>
        <p:grpSpPr>
          <a:xfrm>
            <a:off x="1170407" y="4475306"/>
            <a:ext cx="3714746" cy="707886"/>
            <a:chOff x="1191711" y="4410258"/>
            <a:chExt cx="3714746" cy="707886"/>
          </a:xfrm>
        </p:grpSpPr>
        <p:sp>
          <p:nvSpPr>
            <p:cNvPr id="98" name="평행 사변형 23">
              <a:extLst>
                <a:ext uri="{FF2B5EF4-FFF2-40B4-BE49-F238E27FC236}">
                  <a16:creationId xmlns="" xmlns:a16="http://schemas.microsoft.com/office/drawing/2014/main" id="{52E42700-288A-400B-93CE-73CAD0EEB2BC}"/>
                </a:ext>
              </a:extLst>
            </p:cNvPr>
            <p:cNvSpPr/>
            <p:nvPr/>
          </p:nvSpPr>
          <p:spPr bwMode="auto">
            <a:xfrm rot="445443">
              <a:off x="1191711" y="4496924"/>
              <a:ext cx="679346" cy="493705"/>
            </a:xfrm>
            <a:prstGeom prst="parallelogram">
              <a:avLst>
                <a:gd name="adj" fmla="val 23195"/>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43056">
                <a:defRPr/>
              </a:pPr>
              <a:endParaRPr lang="ko-KR" altLang="en-US" sz="2100">
                <a:solidFill>
                  <a:prstClr val="white"/>
                </a:solidFill>
                <a:latin typeface="+mj-lt"/>
                <a:ea typeface="맑은 고딕" pitchFamily="50" charset="-127"/>
              </a:endParaRPr>
            </a:p>
          </p:txBody>
        </p:sp>
        <p:sp>
          <p:nvSpPr>
            <p:cNvPr id="99" name="Text Box 5">
              <a:extLst>
                <a:ext uri="{FF2B5EF4-FFF2-40B4-BE49-F238E27FC236}">
                  <a16:creationId xmlns="" xmlns:a16="http://schemas.microsoft.com/office/drawing/2014/main" id="{3413AC10-8734-4235-87E3-D46D8C2BE23F}"/>
                </a:ext>
              </a:extLst>
            </p:cNvPr>
            <p:cNvSpPr txBox="1">
              <a:spLocks noChangeArrowheads="1"/>
            </p:cNvSpPr>
            <p:nvPr/>
          </p:nvSpPr>
          <p:spPr bwMode="auto">
            <a:xfrm>
              <a:off x="1953707" y="4410258"/>
              <a:ext cx="2952750" cy="707886"/>
            </a:xfrm>
            <a:prstGeom prst="rect">
              <a:avLst/>
            </a:prstGeom>
            <a:noFill/>
            <a:ln w="9525">
              <a:noFill/>
              <a:miter lim="800000"/>
              <a:headEnd/>
              <a:tailEnd/>
            </a:ln>
          </p:spPr>
          <p:txBody>
            <a:bodyPr>
              <a:spAutoFit/>
            </a:bodyPr>
            <a:lstStyle/>
            <a:p>
              <a:pPr>
                <a:defRPr/>
              </a:pPr>
              <a:r>
                <a:rPr lang="en-US" altLang="ko-KR" sz="2000" dirty="0">
                  <a:solidFill>
                    <a:schemeClr val="accent5">
                      <a:lumMod val="50000"/>
                    </a:schemeClr>
                  </a:solidFill>
                  <a:latin typeface="Arial" panose="020B0604020202020204" pitchFamily="34" charset="0"/>
                  <a:ea typeface="맑은 고딕" pitchFamily="50" charset="-127"/>
                  <a:cs typeface="Arial" panose="020B0604020202020204" pitchFamily="34" charset="0"/>
                </a:rPr>
                <a:t>OBJETIVOS ESPECÍFICOS</a:t>
              </a:r>
              <a:r>
                <a:rPr lang="en-US" altLang="ko-KR" sz="1400" dirty="0">
                  <a:solidFill>
                    <a:schemeClr val="accent5">
                      <a:lumMod val="50000"/>
                    </a:schemeClr>
                  </a:solidFill>
                  <a:latin typeface="Arial" panose="020B0604020202020204" pitchFamily="34" charset="0"/>
                  <a:ea typeface="맑은 고딕" pitchFamily="50" charset="-127"/>
                  <a:cs typeface="Arial" panose="020B0604020202020204" pitchFamily="34" charset="0"/>
                </a:rPr>
                <a:t> </a:t>
              </a:r>
            </a:p>
          </p:txBody>
        </p:sp>
        <p:sp>
          <p:nvSpPr>
            <p:cNvPr id="100" name="TextBox 13">
              <a:extLst>
                <a:ext uri="{FF2B5EF4-FFF2-40B4-BE49-F238E27FC236}">
                  <a16:creationId xmlns="" xmlns:a16="http://schemas.microsoft.com/office/drawing/2014/main" id="{D2F04512-A3CD-4326-B3CE-830FECC33D3D}"/>
                </a:ext>
              </a:extLst>
            </p:cNvPr>
            <p:cNvSpPr txBox="1">
              <a:spLocks noChangeArrowheads="1"/>
            </p:cNvSpPr>
            <p:nvPr/>
          </p:nvSpPr>
          <p:spPr bwMode="auto">
            <a:xfrm>
              <a:off x="1251500" y="4505250"/>
              <a:ext cx="540533" cy="477054"/>
            </a:xfrm>
            <a:prstGeom prst="rect">
              <a:avLst/>
            </a:prstGeom>
          </p:spPr>
          <p:txBody>
            <a:bodyPr wrap="none">
              <a:spAutoFit/>
            </a:bodyPr>
            <a:lstStyle/>
            <a:p>
              <a:r>
                <a:rPr lang="en-US" altLang="ko-KR"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04</a:t>
              </a:r>
              <a:endParaRPr lang="ko-KR" altLang="en-US"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endParaRPr>
            </a:p>
          </p:txBody>
        </p:sp>
      </p:grpSp>
      <p:grpSp>
        <p:nvGrpSpPr>
          <p:cNvPr id="101" name="그룹 30">
            <a:extLst>
              <a:ext uri="{FF2B5EF4-FFF2-40B4-BE49-F238E27FC236}">
                <a16:creationId xmlns="" xmlns:a16="http://schemas.microsoft.com/office/drawing/2014/main" id="{4C39EAE5-4E94-47D4-94CF-57E6EE0C8DDB}"/>
              </a:ext>
            </a:extLst>
          </p:cNvPr>
          <p:cNvGrpSpPr/>
          <p:nvPr/>
        </p:nvGrpSpPr>
        <p:grpSpPr>
          <a:xfrm>
            <a:off x="1170407" y="5507469"/>
            <a:ext cx="3714746" cy="580371"/>
            <a:chOff x="1191711" y="5442421"/>
            <a:chExt cx="3714746" cy="580371"/>
          </a:xfrm>
        </p:grpSpPr>
        <p:sp>
          <p:nvSpPr>
            <p:cNvPr id="102" name="평행 사변형 24">
              <a:extLst>
                <a:ext uri="{FF2B5EF4-FFF2-40B4-BE49-F238E27FC236}">
                  <a16:creationId xmlns="" xmlns:a16="http://schemas.microsoft.com/office/drawing/2014/main" id="{40DCEEB9-9153-46DC-B94D-CB6A899DA0B3}"/>
                </a:ext>
              </a:extLst>
            </p:cNvPr>
            <p:cNvSpPr/>
            <p:nvPr/>
          </p:nvSpPr>
          <p:spPr bwMode="auto">
            <a:xfrm rot="445443">
              <a:off x="1191711" y="5529087"/>
              <a:ext cx="679346" cy="493705"/>
            </a:xfrm>
            <a:prstGeom prst="parallelogram">
              <a:avLst>
                <a:gd name="adj" fmla="val 23195"/>
              </a:avLst>
            </a:prstGeom>
            <a:solidFill>
              <a:srgbClr val="88DC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43056">
                <a:defRPr/>
              </a:pPr>
              <a:endParaRPr lang="ko-KR" altLang="en-US" sz="2100">
                <a:solidFill>
                  <a:prstClr val="white"/>
                </a:solidFill>
                <a:latin typeface="+mj-lt"/>
                <a:ea typeface="맑은 고딕" pitchFamily="50" charset="-127"/>
              </a:endParaRPr>
            </a:p>
          </p:txBody>
        </p:sp>
        <p:sp>
          <p:nvSpPr>
            <p:cNvPr id="103" name="Text Box 5">
              <a:extLst>
                <a:ext uri="{FF2B5EF4-FFF2-40B4-BE49-F238E27FC236}">
                  <a16:creationId xmlns="" xmlns:a16="http://schemas.microsoft.com/office/drawing/2014/main" id="{FB936DF5-9829-43CC-84F2-259743B470F4}"/>
                </a:ext>
              </a:extLst>
            </p:cNvPr>
            <p:cNvSpPr txBox="1">
              <a:spLocks noChangeArrowheads="1"/>
            </p:cNvSpPr>
            <p:nvPr/>
          </p:nvSpPr>
          <p:spPr bwMode="auto">
            <a:xfrm>
              <a:off x="1953707" y="5442421"/>
              <a:ext cx="2952750" cy="400110"/>
            </a:xfrm>
            <a:prstGeom prst="rect">
              <a:avLst/>
            </a:prstGeom>
            <a:noFill/>
            <a:ln w="9525">
              <a:noFill/>
              <a:miter lim="800000"/>
              <a:headEnd/>
              <a:tailEnd/>
            </a:ln>
          </p:spPr>
          <p:txBody>
            <a:bodyPr>
              <a:spAutoFit/>
            </a:bodyPr>
            <a:lstStyle/>
            <a:p>
              <a:pPr>
                <a:defRPr/>
              </a:pPr>
              <a:endParaRPr lang="en-US" altLang="ko-KR" sz="2000" dirty="0">
                <a:solidFill>
                  <a:schemeClr val="accent5">
                    <a:lumMod val="50000"/>
                  </a:schemeClr>
                </a:solidFill>
                <a:latin typeface="Arial" panose="020B0604020202020204" pitchFamily="34" charset="0"/>
                <a:ea typeface="맑은 고딕" pitchFamily="50" charset="-127"/>
                <a:cs typeface="Arial" panose="020B0604020202020204" pitchFamily="34" charset="0"/>
              </a:endParaRPr>
            </a:p>
          </p:txBody>
        </p:sp>
        <p:sp>
          <p:nvSpPr>
            <p:cNvPr id="104" name="TextBox 13">
              <a:extLst>
                <a:ext uri="{FF2B5EF4-FFF2-40B4-BE49-F238E27FC236}">
                  <a16:creationId xmlns="" xmlns:a16="http://schemas.microsoft.com/office/drawing/2014/main" id="{196D0FD6-EB03-43E5-8C94-B57617D6651C}"/>
                </a:ext>
              </a:extLst>
            </p:cNvPr>
            <p:cNvSpPr txBox="1">
              <a:spLocks noChangeArrowheads="1"/>
            </p:cNvSpPr>
            <p:nvPr/>
          </p:nvSpPr>
          <p:spPr bwMode="auto">
            <a:xfrm>
              <a:off x="1251500" y="5537413"/>
              <a:ext cx="540533" cy="477054"/>
            </a:xfrm>
            <a:prstGeom prst="rect">
              <a:avLst/>
            </a:prstGeom>
          </p:spPr>
          <p:txBody>
            <a:bodyPr wrap="none">
              <a:spAutoFit/>
            </a:bodyPr>
            <a:lstStyle/>
            <a:p>
              <a:r>
                <a:rPr lang="en-US" altLang="ko-KR"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05</a:t>
              </a:r>
              <a:endParaRPr lang="ko-KR" altLang="en-US" sz="2500" b="1"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endParaRPr>
            </a:p>
          </p:txBody>
        </p:sp>
      </p:grpSp>
      <p:sp>
        <p:nvSpPr>
          <p:cNvPr id="105" name="Text Box 5">
            <a:extLst>
              <a:ext uri="{FF2B5EF4-FFF2-40B4-BE49-F238E27FC236}">
                <a16:creationId xmlns="" xmlns:a16="http://schemas.microsoft.com/office/drawing/2014/main" id="{F0BDE3AE-6669-46CD-B7B5-3AF13F038141}"/>
              </a:ext>
            </a:extLst>
          </p:cNvPr>
          <p:cNvSpPr txBox="1">
            <a:spLocks noChangeArrowheads="1"/>
          </p:cNvSpPr>
          <p:nvPr/>
        </p:nvSpPr>
        <p:spPr bwMode="auto">
          <a:xfrm>
            <a:off x="7295676" y="2217779"/>
            <a:ext cx="2952750" cy="584775"/>
          </a:xfrm>
          <a:prstGeom prst="rect">
            <a:avLst/>
          </a:prstGeom>
          <a:noFill/>
          <a:ln w="9525">
            <a:noFill/>
            <a:miter lim="800000"/>
            <a:headEnd/>
            <a:tailEnd/>
          </a:ln>
        </p:spPr>
        <p:txBody>
          <a:bodyPr>
            <a:spAutoFit/>
          </a:bodyPr>
          <a:lstStyle/>
          <a:p>
            <a:pPr>
              <a:defRPr/>
            </a:pPr>
            <a:r>
              <a:rPr lang="en-US" altLang="ko-KR" sz="1600" dirty="0">
                <a:solidFill>
                  <a:schemeClr val="accent5">
                    <a:lumMod val="50000"/>
                  </a:schemeClr>
                </a:solidFill>
                <a:latin typeface="Arial" panose="020B0604020202020204" pitchFamily="34" charset="0"/>
                <a:ea typeface="맑은 고딕" pitchFamily="50" charset="-127"/>
                <a:cs typeface="Arial" panose="020B0604020202020204" pitchFamily="34" charset="0"/>
              </a:rPr>
              <a:t>-DESCRIPCIÓN DE LA INSTITUCIÓN</a:t>
            </a:r>
          </a:p>
        </p:txBody>
      </p:sp>
      <p:sp>
        <p:nvSpPr>
          <p:cNvPr id="106" name="Text Box 5">
            <a:extLst>
              <a:ext uri="{FF2B5EF4-FFF2-40B4-BE49-F238E27FC236}">
                <a16:creationId xmlns="" xmlns:a16="http://schemas.microsoft.com/office/drawing/2014/main" id="{3E58ADA2-BB4B-4601-91CC-9A52B35419A0}"/>
              </a:ext>
            </a:extLst>
          </p:cNvPr>
          <p:cNvSpPr txBox="1">
            <a:spLocks noChangeArrowheads="1"/>
          </p:cNvSpPr>
          <p:nvPr/>
        </p:nvSpPr>
        <p:spPr bwMode="auto">
          <a:xfrm>
            <a:off x="7295676" y="2819669"/>
            <a:ext cx="3367706" cy="584775"/>
          </a:xfrm>
          <a:prstGeom prst="rect">
            <a:avLst/>
          </a:prstGeom>
          <a:noFill/>
          <a:ln w="9525">
            <a:noFill/>
            <a:miter lim="800000"/>
            <a:headEnd/>
            <a:tailEnd/>
          </a:ln>
        </p:spPr>
        <p:txBody>
          <a:bodyPr wrap="square">
            <a:spAutoFit/>
          </a:bodyPr>
          <a:lstStyle/>
          <a:p>
            <a:pPr>
              <a:defRPr/>
            </a:pPr>
            <a:r>
              <a:rPr lang="en-US" altLang="ko-KR" sz="1600" dirty="0">
                <a:solidFill>
                  <a:schemeClr val="accent5">
                    <a:lumMod val="50000"/>
                  </a:schemeClr>
                </a:solidFill>
                <a:latin typeface="Arial" panose="020B0604020202020204" pitchFamily="34" charset="0"/>
                <a:ea typeface="맑은 고딕" pitchFamily="50" charset="-127"/>
                <a:cs typeface="Arial" panose="020B0604020202020204" pitchFamily="34" charset="0"/>
              </a:rPr>
              <a:t>-FUNDAMENTACIÓN DE LA METODOLOGÍA </a:t>
            </a:r>
            <a:r>
              <a:rPr lang="en-US" altLang="ko-KR" sz="1600" dirty="0" smtClean="0">
                <a:solidFill>
                  <a:schemeClr val="accent5">
                    <a:lumMod val="50000"/>
                  </a:schemeClr>
                </a:solidFill>
                <a:latin typeface="Arial" panose="020B0604020202020204" pitchFamily="34" charset="0"/>
                <a:ea typeface="맑은 고딕" pitchFamily="50" charset="-127"/>
                <a:cs typeface="Arial" panose="020B0604020202020204" pitchFamily="34" charset="0"/>
              </a:rPr>
              <a:t>UTILIZADA</a:t>
            </a:r>
            <a:endParaRPr lang="en-US" altLang="ko-KR" sz="1600" dirty="0">
              <a:solidFill>
                <a:schemeClr val="accent5">
                  <a:lumMod val="50000"/>
                </a:schemeClr>
              </a:solidFill>
              <a:latin typeface="Arial" panose="020B0604020202020204" pitchFamily="34" charset="0"/>
              <a:ea typeface="맑은 고딕" pitchFamily="50" charset="-127"/>
              <a:cs typeface="Arial" panose="020B0604020202020204" pitchFamily="34" charset="0"/>
            </a:endParaRPr>
          </a:p>
        </p:txBody>
      </p:sp>
      <p:sp>
        <p:nvSpPr>
          <p:cNvPr id="107" name="Text Box 5">
            <a:extLst>
              <a:ext uri="{FF2B5EF4-FFF2-40B4-BE49-F238E27FC236}">
                <a16:creationId xmlns="" xmlns:a16="http://schemas.microsoft.com/office/drawing/2014/main" id="{631AC0C9-7E80-4556-B974-487E79CE3FFE}"/>
              </a:ext>
            </a:extLst>
          </p:cNvPr>
          <p:cNvSpPr txBox="1">
            <a:spLocks noChangeArrowheads="1"/>
          </p:cNvSpPr>
          <p:nvPr/>
        </p:nvSpPr>
        <p:spPr bwMode="auto">
          <a:xfrm>
            <a:off x="7295676" y="3525436"/>
            <a:ext cx="2952750" cy="584775"/>
          </a:xfrm>
          <a:prstGeom prst="rect">
            <a:avLst/>
          </a:prstGeom>
          <a:noFill/>
          <a:ln w="9525">
            <a:noFill/>
            <a:miter lim="800000"/>
            <a:headEnd/>
            <a:tailEnd/>
          </a:ln>
        </p:spPr>
        <p:txBody>
          <a:bodyPr>
            <a:spAutoFit/>
          </a:bodyPr>
          <a:lstStyle/>
          <a:p>
            <a:pPr>
              <a:defRPr/>
            </a:pPr>
            <a:r>
              <a:rPr lang="en-US" altLang="ko-KR" sz="1600" dirty="0">
                <a:solidFill>
                  <a:schemeClr val="accent5">
                    <a:lumMod val="50000"/>
                  </a:schemeClr>
                </a:solidFill>
                <a:latin typeface="Arial" panose="020B0604020202020204" pitchFamily="34" charset="0"/>
                <a:ea typeface="맑은 고딕" pitchFamily="50" charset="-127"/>
                <a:cs typeface="Arial" panose="020B0604020202020204" pitchFamily="34" charset="0"/>
              </a:rPr>
              <a:t>-TENDENCIAS Y TECNOLOGÍAS </a:t>
            </a:r>
            <a:r>
              <a:rPr lang="en-US" altLang="ko-KR" sz="1600" dirty="0" smtClean="0">
                <a:solidFill>
                  <a:schemeClr val="accent5">
                    <a:lumMod val="50000"/>
                  </a:schemeClr>
                </a:solidFill>
                <a:latin typeface="Arial" panose="020B0604020202020204" pitchFamily="34" charset="0"/>
                <a:ea typeface="맑은 고딕" pitchFamily="50" charset="-127"/>
                <a:cs typeface="Arial" panose="020B0604020202020204" pitchFamily="34" charset="0"/>
              </a:rPr>
              <a:t>ACTUALES</a:t>
            </a:r>
            <a:endParaRPr lang="en-US" altLang="ko-KR" sz="1600" dirty="0">
              <a:solidFill>
                <a:schemeClr val="accent5">
                  <a:lumMod val="50000"/>
                </a:schemeClr>
              </a:solidFill>
              <a:latin typeface="Arial" panose="020B0604020202020204" pitchFamily="34" charset="0"/>
              <a:ea typeface="맑은 고딕" pitchFamily="50" charset="-127"/>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s-ES" sz="2800" dirty="0">
                <a:solidFill>
                  <a:schemeClr val="tx2">
                    <a:lumMod val="75000"/>
                  </a:schemeClr>
                </a:solidFill>
                <a:latin typeface="Arial" panose="020B0604020202020204" pitchFamily="34" charset="0"/>
                <a:cs typeface="Arial" panose="020B0604020202020204" pitchFamily="34" charset="0"/>
              </a:rPr>
              <a:t>PROBLEMA DE INVESTIGACIÓN</a:t>
            </a:r>
            <a:r>
              <a:rPr lang="es-ES" sz="2400" dirty="0">
                <a:solidFill>
                  <a:schemeClr val="tx2">
                    <a:lumMod val="75000"/>
                  </a:schemeClr>
                </a:solidFill>
                <a:latin typeface="Arial" panose="020B0604020202020204" pitchFamily="34" charset="0"/>
                <a:cs typeface="Arial" panose="020B0604020202020204" pitchFamily="34" charset="0"/>
              </a:rPr>
              <a:t>:</a:t>
            </a:r>
            <a:endParaRPr lang="ko-KR" altLang="en-US" dirty="0"/>
          </a:p>
        </p:txBody>
      </p:sp>
      <p:sp>
        <p:nvSpPr>
          <p:cNvPr id="6" name="내용 개체 틀 36">
            <a:extLst>
              <a:ext uri="{FF2B5EF4-FFF2-40B4-BE49-F238E27FC236}">
                <a16:creationId xmlns="" xmlns:a16="http://schemas.microsoft.com/office/drawing/2014/main" id="{CAE0546D-56F1-4FB8-A60B-D3241C3AE3EB}"/>
              </a:ext>
            </a:extLst>
          </p:cNvPr>
          <p:cNvSpPr txBox="1">
            <a:spLocks/>
          </p:cNvSpPr>
          <p:nvPr/>
        </p:nvSpPr>
        <p:spPr>
          <a:xfrm>
            <a:off x="494316" y="2834934"/>
            <a:ext cx="11203367" cy="118813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1pPr>
            <a:lvl2pPr marL="742950" indent="-28575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2pPr>
            <a:lvl3pPr marL="11430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3pPr>
            <a:lvl4pPr marL="16002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4pPr>
            <a:lvl5pPr marL="20574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defTabSz="457200" latinLnBrk="0">
              <a:lnSpc>
                <a:spcPct val="150000"/>
              </a:lnSpc>
              <a:spcBef>
                <a:spcPts val="0"/>
              </a:spcBef>
            </a:pPr>
            <a:r>
              <a:rPr lang="es-ES" sz="2000" i="0" dirty="0">
                <a:solidFill>
                  <a:schemeClr val="accent5">
                    <a:lumMod val="50000"/>
                  </a:schemeClr>
                </a:solidFill>
                <a:latin typeface="Arial" panose="020B0604020202020204" pitchFamily="34" charset="0"/>
                <a:ea typeface="+mn-ea"/>
                <a:cs typeface="Arial" panose="020B0604020202020204" pitchFamily="34" charset="0"/>
              </a:rPr>
              <a:t>¿Cómo contribuir a la informatización de la planificación, control y seguimiento de la GOE en la </a:t>
            </a:r>
            <a:r>
              <a:rPr lang="es-ES" sz="2000" i="0" dirty="0">
                <a:solidFill>
                  <a:schemeClr val="accent5">
                    <a:lumMod val="50000"/>
                  </a:schemeClr>
                </a:solidFill>
                <a:latin typeface="Arial" panose="020B0604020202020204" pitchFamily="34" charset="0"/>
                <a:cs typeface="Arial" panose="020B0604020202020204" pitchFamily="34" charset="0"/>
              </a:rPr>
              <a:t>Facultad de Matemática, Física y Computación</a:t>
            </a:r>
            <a:r>
              <a:rPr lang="es-ES" sz="2000" i="0" dirty="0">
                <a:solidFill>
                  <a:schemeClr val="accent5">
                    <a:lumMod val="50000"/>
                  </a:schemeClr>
                </a:solidFill>
                <a:latin typeface="Arial" panose="020B0604020202020204" pitchFamily="34" charset="0"/>
                <a:ea typeface="+mn-ea"/>
                <a:cs typeface="Arial" panose="020B0604020202020204" pitchFamily="34" charset="0"/>
              </a:rPr>
              <a:t>?</a:t>
            </a:r>
          </a:p>
          <a:p>
            <a:endParaRPr lang="en-US" altLang="ko-KR" sz="2000" dirty="0"/>
          </a:p>
        </p:txBody>
      </p:sp>
    </p:spTree>
    <p:extLst>
      <p:ext uri="{BB962C8B-B14F-4D97-AF65-F5344CB8AC3E}">
        <p14:creationId xmlns:p14="http://schemas.microsoft.com/office/powerpoint/2010/main" val="652690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s-ES" sz="2800" dirty="0">
                <a:solidFill>
                  <a:schemeClr val="tx2">
                    <a:lumMod val="75000"/>
                  </a:schemeClr>
                </a:solidFill>
                <a:latin typeface="Arial" panose="020B0604020202020204" pitchFamily="34" charset="0"/>
                <a:cs typeface="Arial" panose="020B0604020202020204" pitchFamily="34" charset="0"/>
              </a:rPr>
              <a:t>OBJETIVO GENERAL:</a:t>
            </a:r>
            <a:endParaRPr lang="ko-KR" altLang="en-US" dirty="0"/>
          </a:p>
        </p:txBody>
      </p:sp>
      <p:sp>
        <p:nvSpPr>
          <p:cNvPr id="4" name="내용 개체 틀 36">
            <a:extLst>
              <a:ext uri="{FF2B5EF4-FFF2-40B4-BE49-F238E27FC236}">
                <a16:creationId xmlns="" xmlns:a16="http://schemas.microsoft.com/office/drawing/2014/main" id="{9E8BF5BC-3174-41DB-B4CC-1A224CA56359}"/>
              </a:ext>
            </a:extLst>
          </p:cNvPr>
          <p:cNvSpPr>
            <a:spLocks noGrp="1"/>
          </p:cNvSpPr>
          <p:nvPr>
            <p:ph idx="1"/>
          </p:nvPr>
        </p:nvSpPr>
        <p:spPr>
          <a:xfrm>
            <a:off x="494316" y="2510898"/>
            <a:ext cx="11203367" cy="1836204"/>
          </a:xfrm>
        </p:spPr>
        <p:txBody>
          <a:bodyPr>
            <a:normAutofit/>
          </a:bodyPr>
          <a:lstStyle/>
          <a:p>
            <a:pPr marL="0" indent="0" algn="just" defTabSz="457200" latinLnBrk="0">
              <a:lnSpc>
                <a:spcPct val="160000"/>
              </a:lnSpc>
              <a:spcBef>
                <a:spcPts val="0"/>
              </a:spcBef>
            </a:pPr>
            <a:r>
              <a:rPr lang="es-ES" sz="2200" i="0" dirty="0">
                <a:solidFill>
                  <a:schemeClr val="accent5">
                    <a:lumMod val="50000"/>
                  </a:schemeClr>
                </a:solidFill>
                <a:latin typeface="Arial" panose="020B0604020202020204" pitchFamily="34" charset="0"/>
                <a:cs typeface="Arial" panose="020B0604020202020204" pitchFamily="34" charset="0"/>
              </a:rPr>
              <a:t>Desarrollar una aplicación web para la gestión de los procesos administrativos de planificación, control y seguimiento de la Guardia Obrero Estudiantil en la Facultad de Matemática, Física y Computación.</a:t>
            </a:r>
          </a:p>
          <a:p>
            <a:pPr marL="0" lvl="0" indent="0" algn="just" defTabSz="457200" latinLnBrk="0">
              <a:spcBef>
                <a:spcPts val="0"/>
              </a:spcBef>
            </a:pPr>
            <a:endParaRPr lang="es-ES" sz="2200" i="0" dirty="0">
              <a:solidFill>
                <a:schemeClr val="accent5">
                  <a:lumMod val="50000"/>
                </a:schemeClr>
              </a:solidFill>
              <a:latin typeface="Arial" panose="020B0604020202020204" pitchFamily="34" charset="0"/>
              <a:ea typeface="+mn-ea"/>
              <a:cs typeface="Arial" panose="020B0604020202020204" pitchFamily="34" charset="0"/>
            </a:endParaRPr>
          </a:p>
          <a:p>
            <a:pPr algn="just"/>
            <a:endParaRPr lang="en-US" altLang="ko-KR" dirty="0"/>
          </a:p>
        </p:txBody>
      </p:sp>
    </p:spTree>
    <p:extLst>
      <p:ext uri="{BB962C8B-B14F-4D97-AF65-F5344CB8AC3E}">
        <p14:creationId xmlns:p14="http://schemas.microsoft.com/office/powerpoint/2010/main" val="2100600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 xmlns:a16="http://schemas.microsoft.com/office/drawing/2014/main" id="{825A4ED2-7FAA-4F9F-8786-4759D3A20951}"/>
              </a:ext>
            </a:extLst>
          </p:cNvPr>
          <p:cNvSpPr>
            <a:spLocks noGrp="1"/>
          </p:cNvSpPr>
          <p:nvPr>
            <p:ph type="title"/>
          </p:nvPr>
        </p:nvSpPr>
        <p:spPr>
          <a:xfrm>
            <a:off x="527381" y="111812"/>
            <a:ext cx="10214928" cy="796908"/>
          </a:xfrm>
        </p:spPr>
        <p:txBody>
          <a:bodyPr>
            <a:normAutofit/>
          </a:bodyPr>
          <a:lstStyle/>
          <a:p>
            <a:r>
              <a:rPr lang="es-ES" sz="2800" dirty="0">
                <a:solidFill>
                  <a:schemeClr val="tx2">
                    <a:lumMod val="75000"/>
                  </a:schemeClr>
                </a:solidFill>
                <a:latin typeface="Arial" panose="020B0604020202020204" pitchFamily="34" charset="0"/>
                <a:cs typeface="Arial" panose="020B0604020202020204" pitchFamily="34" charset="0"/>
              </a:rPr>
              <a:t>OBJETIVOS ESPECÍFICOS:</a:t>
            </a:r>
            <a:endParaRPr lang="ko-KR" altLang="en-US" dirty="0"/>
          </a:p>
        </p:txBody>
      </p:sp>
      <p:sp>
        <p:nvSpPr>
          <p:cNvPr id="9" name="내용 개체 틀 36">
            <a:extLst>
              <a:ext uri="{FF2B5EF4-FFF2-40B4-BE49-F238E27FC236}">
                <a16:creationId xmlns="" xmlns:a16="http://schemas.microsoft.com/office/drawing/2014/main" id="{812356BA-F2DB-4EF8-B6A5-49F1B3A2123C}"/>
              </a:ext>
            </a:extLst>
          </p:cNvPr>
          <p:cNvSpPr>
            <a:spLocks noGrp="1"/>
          </p:cNvSpPr>
          <p:nvPr>
            <p:ph idx="1"/>
          </p:nvPr>
        </p:nvSpPr>
        <p:spPr>
          <a:xfrm>
            <a:off x="494316" y="1268760"/>
            <a:ext cx="11203367" cy="4919366"/>
          </a:xfrm>
        </p:spPr>
        <p:txBody>
          <a:bodyPr>
            <a:normAutofit fontScale="25000" lnSpcReduction="20000"/>
          </a:bodyPr>
          <a:lstStyle/>
          <a:p>
            <a:pPr lvl="0" algn="just">
              <a:lnSpc>
                <a:spcPct val="170000"/>
              </a:lnSpc>
              <a:spcAft>
                <a:spcPts val="800"/>
              </a:spcAft>
              <a:buFont typeface="Wingdings 3" panose="05040102010807070707" pitchFamily="18" charset="2"/>
              <a:buChar char=""/>
              <a:tabLst>
                <a:tab pos="408305" algn="l"/>
              </a:tabLst>
            </a:pPr>
            <a:r>
              <a:rPr lang="es-ES" sz="8000" i="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Analizar toda la gestión que se realiza durante la planificación, ejecución y control de la </a:t>
            </a:r>
            <a:endParaRPr lang="es-ES" sz="8000" i="0" dirty="0" smtClean="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0" lvl="0" indent="0" algn="just">
              <a:lnSpc>
                <a:spcPct val="170000"/>
              </a:lnSpc>
              <a:spcAft>
                <a:spcPts val="800"/>
              </a:spcAft>
              <a:tabLst>
                <a:tab pos="408305" algn="l"/>
              </a:tabLst>
            </a:pPr>
            <a:r>
              <a:rPr lang="es-ES" sz="8000" i="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	</a:t>
            </a:r>
            <a:r>
              <a:rPr lang="es-ES" sz="8000" i="0" dirty="0" smtClean="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Guardia </a:t>
            </a:r>
            <a:r>
              <a:rPr lang="es-ES" sz="8000" i="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Obrero Estudiantil en la Facultad de Matemática, Física y Computación.</a:t>
            </a:r>
          </a:p>
          <a:p>
            <a:pPr lvl="0" algn="just">
              <a:lnSpc>
                <a:spcPct val="170000"/>
              </a:lnSpc>
              <a:spcAft>
                <a:spcPts val="800"/>
              </a:spcAft>
              <a:buFont typeface="Wingdings 3" panose="05040102010807070707" pitchFamily="18" charset="2"/>
              <a:buChar char=""/>
              <a:tabLst>
                <a:tab pos="408305" algn="l"/>
              </a:tabLst>
            </a:pPr>
            <a:r>
              <a:rPr lang="es-ES" sz="8000" i="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Diseñar </a:t>
            </a:r>
            <a:r>
              <a:rPr lang="es-ES" sz="8000" i="0" dirty="0" smtClean="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y desarrollar una </a:t>
            </a:r>
            <a:r>
              <a:rPr lang="es-ES" sz="8000" i="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base de datos que facilite la gestión de los procesos administrativos de la GOE.</a:t>
            </a:r>
          </a:p>
          <a:p>
            <a:pPr lvl="0" algn="just">
              <a:lnSpc>
                <a:spcPct val="170000"/>
              </a:lnSpc>
              <a:spcAft>
                <a:spcPts val="800"/>
              </a:spcAft>
              <a:buFont typeface="Wingdings 3" panose="05040102010807070707" pitchFamily="18" charset="2"/>
              <a:buChar char=""/>
              <a:tabLst>
                <a:tab pos="408305" algn="l"/>
              </a:tabLst>
            </a:pPr>
            <a:r>
              <a:rPr lang="es-ES" sz="8000" i="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Implementar una aplicación web que apoye las etapas de planificación, control y seguimiento de la Guardia Obrero Estudiantil en la FMFC.</a:t>
            </a:r>
          </a:p>
          <a:p>
            <a:pPr lvl="0" algn="just">
              <a:lnSpc>
                <a:spcPct val="170000"/>
              </a:lnSpc>
              <a:spcAft>
                <a:spcPts val="800"/>
              </a:spcAft>
              <a:buFont typeface="Wingdings 3" panose="05040102010807070707" pitchFamily="18" charset="2"/>
              <a:buChar char=""/>
              <a:tabLst>
                <a:tab pos="408305" algn="l"/>
              </a:tabLst>
            </a:pPr>
            <a:r>
              <a:rPr lang="es-ES" sz="8000" i="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Validar la implementación de los módulos desarrollados en la aplicación web</a:t>
            </a:r>
            <a:r>
              <a:rPr lang="es-ES" sz="8000" i="0" dirty="0" smtClean="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a:t>
            </a:r>
            <a:endParaRPr lang="es-ES" sz="2200" i="0" dirty="0">
              <a:solidFill>
                <a:schemeClr val="accent5">
                  <a:lumMod val="50000"/>
                </a:schemeClr>
              </a:solidFill>
              <a:latin typeface="Arial" panose="020B0604020202020204" pitchFamily="34" charset="0"/>
              <a:ea typeface="+mn-ea"/>
              <a:cs typeface="Arial" panose="020B0604020202020204" pitchFamily="34" charset="0"/>
            </a:endParaRPr>
          </a:p>
          <a:p>
            <a:pPr algn="just">
              <a:lnSpc>
                <a:spcPct val="170000"/>
              </a:lnSpc>
            </a:pPr>
            <a:endParaRPr lang="en-US" altLang="ko-KR" dirty="0"/>
          </a:p>
        </p:txBody>
      </p:sp>
    </p:spTree>
    <p:extLst>
      <p:ext uri="{BB962C8B-B14F-4D97-AF65-F5344CB8AC3E}">
        <p14:creationId xmlns:p14="http://schemas.microsoft.com/office/powerpoint/2010/main" val="325674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 xmlns:a16="http://schemas.microsoft.com/office/drawing/2014/main" id="{825A4ED2-7FAA-4F9F-8786-4759D3A20951}"/>
              </a:ext>
            </a:extLst>
          </p:cNvPr>
          <p:cNvSpPr>
            <a:spLocks noGrp="1"/>
          </p:cNvSpPr>
          <p:nvPr>
            <p:ph type="title"/>
          </p:nvPr>
        </p:nvSpPr>
        <p:spPr>
          <a:xfrm>
            <a:off x="527381" y="111812"/>
            <a:ext cx="10214928" cy="796908"/>
          </a:xfrm>
        </p:spPr>
        <p:txBody>
          <a:bodyPr>
            <a:normAutofit/>
          </a:bodyPr>
          <a:lstStyle/>
          <a:p>
            <a:r>
              <a:rPr lang="es-ES" sz="2800" dirty="0">
                <a:solidFill>
                  <a:schemeClr val="tx2">
                    <a:lumMod val="75000"/>
                  </a:schemeClr>
                </a:solidFill>
                <a:latin typeface="Arial" panose="020B0604020202020204" pitchFamily="34" charset="0"/>
                <a:cs typeface="Arial" panose="020B0604020202020204" pitchFamily="34" charset="0"/>
              </a:rPr>
              <a:t>JUSTIFICACIÓN (1/2):</a:t>
            </a:r>
            <a:endParaRPr lang="ko-KR" altLang="en-US" dirty="0"/>
          </a:p>
        </p:txBody>
      </p:sp>
      <p:sp>
        <p:nvSpPr>
          <p:cNvPr id="6" name="내용 개체 틀 36">
            <a:extLst>
              <a:ext uri="{FF2B5EF4-FFF2-40B4-BE49-F238E27FC236}">
                <a16:creationId xmlns="" xmlns:a16="http://schemas.microsoft.com/office/drawing/2014/main" id="{358A9959-A4E5-471F-8278-443B71C35F01}"/>
              </a:ext>
            </a:extLst>
          </p:cNvPr>
          <p:cNvSpPr txBox="1">
            <a:spLocks/>
          </p:cNvSpPr>
          <p:nvPr/>
        </p:nvSpPr>
        <p:spPr>
          <a:xfrm>
            <a:off x="494316" y="1196752"/>
            <a:ext cx="11203367" cy="388843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1pPr>
            <a:lvl2pPr marL="742950" indent="-28575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2pPr>
            <a:lvl3pPr marL="11430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3pPr>
            <a:lvl4pPr marL="16002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4pPr>
            <a:lvl5pPr marL="2057400" indent="-228600" algn="l" defTabSz="914400" rtl="0" eaLnBrk="1" latinLnBrk="1" hangingPunct="1">
              <a:spcBef>
                <a:spcPct val="20000"/>
              </a:spcBef>
              <a:buFont typeface="Arial" pitchFamily="34" charset="0"/>
              <a:buNone/>
              <a:defRPr lang="ko-KR" altLang="en-US" sz="1600" i="1" kern="1200" baseline="0">
                <a:solidFill>
                  <a:schemeClr val="tx1">
                    <a:lumMod val="65000"/>
                    <a:lumOff val="35000"/>
                  </a:schemeClr>
                </a:solidFill>
                <a:latin typeface="+mj-lt"/>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ko-KR" sz="2000" dirty="0"/>
          </a:p>
        </p:txBody>
      </p:sp>
      <p:sp>
        <p:nvSpPr>
          <p:cNvPr id="4" name="CuadroTexto 3">
            <a:extLst>
              <a:ext uri="{FF2B5EF4-FFF2-40B4-BE49-F238E27FC236}">
                <a16:creationId xmlns="" xmlns:a16="http://schemas.microsoft.com/office/drawing/2014/main" id="{AF9C0C24-F9C1-4864-9355-A1E99E877A79}"/>
              </a:ext>
            </a:extLst>
          </p:cNvPr>
          <p:cNvSpPr txBox="1"/>
          <p:nvPr/>
        </p:nvSpPr>
        <p:spPr>
          <a:xfrm>
            <a:off x="527381" y="2026340"/>
            <a:ext cx="11170302" cy="2805320"/>
          </a:xfrm>
          <a:prstGeom prst="rect">
            <a:avLst/>
          </a:prstGeom>
          <a:noFill/>
        </p:spPr>
        <p:txBody>
          <a:bodyPr wrap="square" rtlCol="0">
            <a:spAutoFit/>
          </a:bodyPr>
          <a:lstStyle/>
          <a:p>
            <a:pPr algn="just">
              <a:lnSpc>
                <a:spcPct val="150000"/>
              </a:lnSpc>
            </a:pPr>
            <a:r>
              <a:rPr lang="es-ES" sz="2000" dirty="0">
                <a:solidFill>
                  <a:schemeClr val="accent5">
                    <a:lumMod val="50000"/>
                  </a:schemeClr>
                </a:solidFill>
                <a:latin typeface="Arial" panose="020B0604020202020204" pitchFamily="34" charset="0"/>
                <a:cs typeface="Arial" panose="020B0604020202020204" pitchFamily="34" charset="0"/>
              </a:rPr>
              <a:t>La Guardia Obrero Estudiantil es una actividad importante que apoya la formación de valores en estudiantes y profesores y sobre todo garantiza una mayor protección los recursos materiales     que el estado ha asignado a la Universidad, en particular a nuestra Facultad. En la FMFC             durante  el primer periodo del curso 2022 han existido diferentes problemas con las actividades   de planificación, ejecución y control de la GOE lo que ha incidido en el bajo porciento de              asistencia a la GOE, sobre todo de estudiantes. </a:t>
            </a:r>
          </a:p>
        </p:txBody>
      </p:sp>
    </p:spTree>
    <p:extLst>
      <p:ext uri="{BB962C8B-B14F-4D97-AF65-F5344CB8AC3E}">
        <p14:creationId xmlns:p14="http://schemas.microsoft.com/office/powerpoint/2010/main" val="3999711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 xmlns:a16="http://schemas.microsoft.com/office/drawing/2014/main" id="{825A4ED2-7FAA-4F9F-8786-4759D3A20951}"/>
              </a:ext>
            </a:extLst>
          </p:cNvPr>
          <p:cNvSpPr>
            <a:spLocks noGrp="1"/>
          </p:cNvSpPr>
          <p:nvPr>
            <p:ph type="title"/>
          </p:nvPr>
        </p:nvSpPr>
        <p:spPr>
          <a:xfrm>
            <a:off x="527381" y="111812"/>
            <a:ext cx="10214928" cy="796908"/>
          </a:xfrm>
        </p:spPr>
        <p:txBody>
          <a:bodyPr>
            <a:normAutofit/>
          </a:bodyPr>
          <a:lstStyle/>
          <a:p>
            <a:r>
              <a:rPr lang="es-ES" sz="2800" dirty="0">
                <a:solidFill>
                  <a:schemeClr val="tx2">
                    <a:lumMod val="75000"/>
                  </a:schemeClr>
                </a:solidFill>
                <a:latin typeface="Arial" panose="020B0604020202020204" pitchFamily="34" charset="0"/>
                <a:cs typeface="Arial" panose="020B0604020202020204" pitchFamily="34" charset="0"/>
              </a:rPr>
              <a:t>JUSTIFICACIÓN (2/2):</a:t>
            </a:r>
            <a:endParaRPr lang="ko-KR" altLang="en-US" dirty="0"/>
          </a:p>
        </p:txBody>
      </p:sp>
      <p:sp>
        <p:nvSpPr>
          <p:cNvPr id="4" name="CuadroTexto 3">
            <a:extLst>
              <a:ext uri="{FF2B5EF4-FFF2-40B4-BE49-F238E27FC236}">
                <a16:creationId xmlns="" xmlns:a16="http://schemas.microsoft.com/office/drawing/2014/main" id="{AF9C0C24-F9C1-4864-9355-A1E99E877A79}"/>
              </a:ext>
            </a:extLst>
          </p:cNvPr>
          <p:cNvSpPr txBox="1"/>
          <p:nvPr/>
        </p:nvSpPr>
        <p:spPr>
          <a:xfrm>
            <a:off x="506069" y="1795507"/>
            <a:ext cx="11170302" cy="3266985"/>
          </a:xfrm>
          <a:prstGeom prst="rect">
            <a:avLst/>
          </a:prstGeom>
          <a:noFill/>
        </p:spPr>
        <p:txBody>
          <a:bodyPr wrap="square" rtlCol="0">
            <a:spAutoFit/>
          </a:bodyPr>
          <a:lstStyle/>
          <a:p>
            <a:pPr algn="just">
              <a:lnSpc>
                <a:spcPct val="150000"/>
              </a:lnSpc>
            </a:pPr>
            <a:r>
              <a:rPr lang="es-ES" sz="2000" dirty="0">
                <a:solidFill>
                  <a:schemeClr val="accent5">
                    <a:lumMod val="50000"/>
                  </a:schemeClr>
                </a:solidFill>
                <a:latin typeface="Arial" panose="020B0604020202020204" pitchFamily="34" charset="0"/>
                <a:cs typeface="Arial" panose="020B0604020202020204" pitchFamily="34" charset="0"/>
              </a:rPr>
              <a:t>Se ha identificado que los problemas en la planificación, la información tardía sobre la 	            planificación y el no control de la asistencia a la GOE con las correspondientes medidas para los incumplidores son los factores que más han incidido sobre este proceso Por lo que desarrollar     una herramienta de software que apoye la gestión del proceso de la GOE en la Facultad pudiera incidir en una planificación con una inmediatez en la información a través de la red UCLV, una      mejor gestión en el control de la asistencia y las acciones que se derivan de ausentarse a la       GOE y por ende incidir indirectamente en mejores resultados en la ejecución de esta actividad.</a:t>
            </a:r>
          </a:p>
        </p:txBody>
      </p:sp>
    </p:spTree>
    <p:extLst>
      <p:ext uri="{BB962C8B-B14F-4D97-AF65-F5344CB8AC3E}">
        <p14:creationId xmlns:p14="http://schemas.microsoft.com/office/powerpoint/2010/main" val="1210512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 xmlns:a16="http://schemas.microsoft.com/office/drawing/2014/main" id="{825A4ED2-7FAA-4F9F-8786-4759D3A20951}"/>
              </a:ext>
            </a:extLst>
          </p:cNvPr>
          <p:cNvSpPr>
            <a:spLocks noGrp="1"/>
          </p:cNvSpPr>
          <p:nvPr>
            <p:ph type="title"/>
          </p:nvPr>
        </p:nvSpPr>
        <p:spPr>
          <a:xfrm>
            <a:off x="527381" y="111812"/>
            <a:ext cx="10214928" cy="796908"/>
          </a:xfrm>
        </p:spPr>
        <p:txBody>
          <a:bodyPr>
            <a:normAutofit/>
          </a:bodyPr>
          <a:lstStyle/>
          <a:p>
            <a:pPr algn="just"/>
            <a:r>
              <a:rPr lang="es-ES" sz="2800" dirty="0">
                <a:solidFill>
                  <a:schemeClr val="tx2">
                    <a:lumMod val="75000"/>
                  </a:schemeClr>
                </a:solidFill>
                <a:latin typeface="Arial" panose="020B0604020202020204" pitchFamily="34" charset="0"/>
                <a:cs typeface="Arial" panose="020B0604020202020204" pitchFamily="34" charset="0"/>
              </a:rPr>
              <a:t>TENDENCIAS Y TECNOLOGÍA ACTUALES:</a:t>
            </a:r>
            <a:endParaRPr lang="ko-KR" altLang="en-US" dirty="0"/>
          </a:p>
        </p:txBody>
      </p:sp>
      <p:sp>
        <p:nvSpPr>
          <p:cNvPr id="4" name="CuadroTexto 3">
            <a:extLst>
              <a:ext uri="{FF2B5EF4-FFF2-40B4-BE49-F238E27FC236}">
                <a16:creationId xmlns="" xmlns:a16="http://schemas.microsoft.com/office/drawing/2014/main" id="{AF9C0C24-F9C1-4864-9355-A1E99E877A79}"/>
              </a:ext>
            </a:extLst>
          </p:cNvPr>
          <p:cNvSpPr txBox="1"/>
          <p:nvPr/>
        </p:nvSpPr>
        <p:spPr>
          <a:xfrm>
            <a:off x="510849" y="2257172"/>
            <a:ext cx="11170302" cy="2343655"/>
          </a:xfrm>
          <a:prstGeom prst="rect">
            <a:avLst/>
          </a:prstGeom>
          <a:noFill/>
        </p:spPr>
        <p:txBody>
          <a:bodyPr wrap="square" rtlCol="0">
            <a:spAutoFit/>
          </a:bodyPr>
          <a:lstStyle/>
          <a:p>
            <a:pPr algn="just">
              <a:lnSpc>
                <a:spcPct val="150000"/>
              </a:lnSpc>
            </a:pPr>
            <a:r>
              <a:rPr lang="es-ES" sz="2000" dirty="0">
                <a:solidFill>
                  <a:schemeClr val="accent5">
                    <a:lumMod val="50000"/>
                  </a:schemeClr>
                </a:solidFill>
                <a:latin typeface="Arial" panose="020B0604020202020204" pitchFamily="34" charset="0"/>
                <a:cs typeface="Arial" panose="020B0604020202020204" pitchFamily="34" charset="0"/>
              </a:rPr>
              <a:t>-HTML</a:t>
            </a:r>
          </a:p>
          <a:p>
            <a:pPr algn="just">
              <a:lnSpc>
                <a:spcPct val="150000"/>
              </a:lnSpc>
            </a:pPr>
            <a:r>
              <a:rPr lang="es-ES" sz="2000" dirty="0">
                <a:solidFill>
                  <a:schemeClr val="accent5">
                    <a:lumMod val="50000"/>
                  </a:schemeClr>
                </a:solidFill>
                <a:latin typeface="Arial" panose="020B0604020202020204" pitchFamily="34" charset="0"/>
                <a:cs typeface="Arial" panose="020B0604020202020204" pitchFamily="34" charset="0"/>
              </a:rPr>
              <a:t>-CSS</a:t>
            </a:r>
          </a:p>
          <a:p>
            <a:pPr algn="just">
              <a:lnSpc>
                <a:spcPct val="150000"/>
              </a:lnSpc>
            </a:pPr>
            <a:r>
              <a:rPr lang="es-ES" sz="2000" dirty="0">
                <a:solidFill>
                  <a:schemeClr val="accent5">
                    <a:lumMod val="50000"/>
                  </a:schemeClr>
                </a:solidFill>
                <a:latin typeface="Arial" panose="020B0604020202020204" pitchFamily="34" charset="0"/>
                <a:cs typeface="Arial" panose="020B0604020202020204" pitchFamily="34" charset="0"/>
              </a:rPr>
              <a:t>-Python</a:t>
            </a:r>
          </a:p>
          <a:p>
            <a:pPr algn="just">
              <a:lnSpc>
                <a:spcPct val="150000"/>
              </a:lnSpc>
            </a:pPr>
            <a:r>
              <a:rPr lang="es-ES" sz="2000" dirty="0">
                <a:solidFill>
                  <a:schemeClr val="accent5">
                    <a:lumMod val="50000"/>
                  </a:schemeClr>
                </a:solidFill>
                <a:latin typeface="Arial" panose="020B0604020202020204" pitchFamily="34" charset="0"/>
                <a:cs typeface="Arial" panose="020B0604020202020204" pitchFamily="34" charset="0"/>
              </a:rPr>
              <a:t>-Django</a:t>
            </a:r>
          </a:p>
          <a:p>
            <a:pPr algn="just">
              <a:lnSpc>
                <a:spcPct val="150000"/>
              </a:lnSpc>
            </a:pPr>
            <a:r>
              <a:rPr lang="es-ES" sz="2000" dirty="0">
                <a:solidFill>
                  <a:schemeClr val="accent5">
                    <a:lumMod val="50000"/>
                  </a:schemeClr>
                </a:solidFill>
                <a:latin typeface="Arial" panose="020B0604020202020204" pitchFamily="34" charset="0"/>
                <a:cs typeface="Arial" panose="020B0604020202020204" pitchFamily="34" charset="0"/>
              </a:rPr>
              <a:t>-</a:t>
            </a:r>
            <a:r>
              <a:rPr lang="es-ES" sz="2000" dirty="0" err="1">
                <a:solidFill>
                  <a:schemeClr val="accent5">
                    <a:lumMod val="50000"/>
                  </a:schemeClr>
                </a:solidFill>
                <a:latin typeface="Arial" panose="020B0604020202020204" pitchFamily="34" charset="0"/>
                <a:cs typeface="Arial" panose="020B0604020202020204" pitchFamily="34" charset="0"/>
              </a:rPr>
              <a:t>PostrgeSQL</a:t>
            </a:r>
            <a:endParaRPr lang="es-ES" sz="2000"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3807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 xmlns:a16="http://schemas.microsoft.com/office/drawing/2014/main" id="{825A4ED2-7FAA-4F9F-8786-4759D3A20951}"/>
              </a:ext>
            </a:extLst>
          </p:cNvPr>
          <p:cNvSpPr>
            <a:spLocks noGrp="1"/>
          </p:cNvSpPr>
          <p:nvPr>
            <p:ph type="title"/>
          </p:nvPr>
        </p:nvSpPr>
        <p:spPr>
          <a:xfrm>
            <a:off x="527381" y="111812"/>
            <a:ext cx="10214928" cy="796908"/>
          </a:xfrm>
        </p:spPr>
        <p:txBody>
          <a:bodyPr>
            <a:normAutofit/>
          </a:bodyPr>
          <a:lstStyle/>
          <a:p>
            <a:pPr algn="just"/>
            <a:r>
              <a:rPr lang="es-ES" sz="2800" dirty="0">
                <a:solidFill>
                  <a:schemeClr val="tx2">
                    <a:lumMod val="75000"/>
                  </a:schemeClr>
                </a:solidFill>
                <a:latin typeface="Arial" panose="020B0604020202020204" pitchFamily="34" charset="0"/>
                <a:cs typeface="Arial" panose="020B0604020202020204" pitchFamily="34" charset="0"/>
              </a:rPr>
              <a:t>CONCLUSIONES DEL CAPÍTULO:</a:t>
            </a:r>
            <a:endParaRPr lang="ko-KR" altLang="en-US" dirty="0"/>
          </a:p>
        </p:txBody>
      </p:sp>
      <p:sp>
        <p:nvSpPr>
          <p:cNvPr id="4" name="CuadroTexto 3">
            <a:extLst>
              <a:ext uri="{FF2B5EF4-FFF2-40B4-BE49-F238E27FC236}">
                <a16:creationId xmlns="" xmlns:a16="http://schemas.microsoft.com/office/drawing/2014/main" id="{AF9C0C24-F9C1-4864-9355-A1E99E877A79}"/>
              </a:ext>
            </a:extLst>
          </p:cNvPr>
          <p:cNvSpPr txBox="1"/>
          <p:nvPr/>
        </p:nvSpPr>
        <p:spPr>
          <a:xfrm>
            <a:off x="527381" y="1916832"/>
            <a:ext cx="11170302" cy="3266985"/>
          </a:xfrm>
          <a:prstGeom prst="rect">
            <a:avLst/>
          </a:prstGeom>
          <a:noFill/>
        </p:spPr>
        <p:txBody>
          <a:bodyPr wrap="square" rtlCol="0">
            <a:spAutoFit/>
          </a:bodyPr>
          <a:lstStyle/>
          <a:p>
            <a:pPr algn="just">
              <a:lnSpc>
                <a:spcPct val="150000"/>
              </a:lnSpc>
            </a:pPr>
            <a:r>
              <a:rPr lang="es-ES" sz="2000" dirty="0" smtClean="0">
                <a:solidFill>
                  <a:schemeClr val="accent5">
                    <a:lumMod val="50000"/>
                  </a:schemeClr>
                </a:solidFill>
                <a:latin typeface="Arial" panose="020B0604020202020204" pitchFamily="34" charset="0"/>
                <a:cs typeface="Arial" panose="020B0604020202020204" pitchFamily="34" charset="0"/>
              </a:rPr>
              <a:t>En este capítulo se </a:t>
            </a:r>
            <a:r>
              <a:rPr lang="es-ES" sz="2000" dirty="0">
                <a:solidFill>
                  <a:schemeClr val="accent5">
                    <a:lumMod val="50000"/>
                  </a:schemeClr>
                </a:solidFill>
                <a:latin typeface="Arial" panose="020B0604020202020204" pitchFamily="34" charset="0"/>
                <a:cs typeface="Arial" panose="020B0604020202020204" pitchFamily="34" charset="0"/>
              </a:rPr>
              <a:t>realizó un análisis de los objetivos estratégicos de la Universidad Central       “Marta Abreu” de Las Villas y con ello su misión de hacer más efectiva la guardia obrera               estudiantil, más en concreto en la Facultad de Matemática, Física y Computación. Se realizó un   estudio de la metodología y tecnologías a emplear para dar solución al problema descrito,           decidiéndose utilizar: </a:t>
            </a:r>
            <a:r>
              <a:rPr lang="es-ES" sz="2000" dirty="0" err="1">
                <a:solidFill>
                  <a:schemeClr val="accent5">
                    <a:lumMod val="50000"/>
                  </a:schemeClr>
                </a:solidFill>
                <a:latin typeface="Arial" panose="020B0604020202020204" pitchFamily="34" charset="0"/>
                <a:cs typeface="Arial" panose="020B0604020202020204" pitchFamily="34" charset="0"/>
              </a:rPr>
              <a:t>Pyhton</a:t>
            </a:r>
            <a:r>
              <a:rPr lang="es-ES" sz="2000" dirty="0">
                <a:solidFill>
                  <a:schemeClr val="accent5">
                    <a:lumMod val="50000"/>
                  </a:schemeClr>
                </a:solidFill>
                <a:latin typeface="Arial" panose="020B0604020202020204" pitchFamily="34" charset="0"/>
                <a:cs typeface="Arial" panose="020B0604020202020204" pitchFamily="34" charset="0"/>
              </a:rPr>
              <a:t> como lenguaje de programación base junto con el </a:t>
            </a:r>
            <a:r>
              <a:rPr lang="es-ES" sz="2000" dirty="0" err="1">
                <a:solidFill>
                  <a:schemeClr val="accent5">
                    <a:lumMod val="50000"/>
                  </a:schemeClr>
                </a:solidFill>
                <a:latin typeface="Arial" panose="020B0604020202020204" pitchFamily="34" charset="0"/>
                <a:cs typeface="Arial" panose="020B0604020202020204" pitchFamily="34" charset="0"/>
              </a:rPr>
              <a:t>framework</a:t>
            </a:r>
            <a:r>
              <a:rPr lang="es-ES" sz="2000" dirty="0">
                <a:solidFill>
                  <a:schemeClr val="accent5">
                    <a:lumMod val="50000"/>
                  </a:schemeClr>
                </a:solidFill>
                <a:latin typeface="Arial" panose="020B0604020202020204" pitchFamily="34" charset="0"/>
                <a:cs typeface="Arial" panose="020B0604020202020204" pitchFamily="34" charset="0"/>
              </a:rPr>
              <a:t>            Django; RUP como metodología de desarrollo de software; UML como lenguaje de modelado y  PostgreSQL como gestor de base de datos para la herramienta. </a:t>
            </a:r>
          </a:p>
        </p:txBody>
      </p:sp>
    </p:spTree>
    <p:extLst>
      <p:ext uri="{BB962C8B-B14F-4D97-AF65-F5344CB8AC3E}">
        <p14:creationId xmlns:p14="http://schemas.microsoft.com/office/powerpoint/2010/main" val="389359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10246</TotalTime>
  <Words>1052</Words>
  <Application>Microsoft Office PowerPoint</Application>
  <PresentationFormat>Panorámica</PresentationFormat>
  <Paragraphs>161</Paragraphs>
  <Slides>19</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Arial</vt:lpstr>
      <vt:lpstr>Times New Roman</vt:lpstr>
      <vt:lpstr>Calibri Light</vt:lpstr>
      <vt:lpstr>굴림체</vt:lpstr>
      <vt:lpstr>맑은 고딕</vt:lpstr>
      <vt:lpstr>Calibri</vt:lpstr>
      <vt:lpstr>Wingdings 3</vt:lpstr>
      <vt:lpstr>Office 테마</vt:lpstr>
      <vt:lpstr>Presentación de PowerPoint</vt:lpstr>
      <vt:lpstr>Presentación de PowerPoint</vt:lpstr>
      <vt:lpstr>PROBLEMA DE INVESTIGACIÓN:</vt:lpstr>
      <vt:lpstr>OBJETIVO GENERAL:</vt:lpstr>
      <vt:lpstr>OBJETIVOS ESPECÍFICOS:</vt:lpstr>
      <vt:lpstr>JUSTIFICACIÓN (1/2):</vt:lpstr>
      <vt:lpstr>JUSTIFICACIÓN (2/2):</vt:lpstr>
      <vt:lpstr>TENDENCIAS Y TECNOLOGÍA ACTUALES:</vt:lpstr>
      <vt:lpstr>CONCLUSIONES DEL CAPÍTULO:</vt:lpstr>
      <vt:lpstr>REFERENCIAS BIBLIOGRÁFICAS:</vt:lpstr>
      <vt:lpstr>Presentación de PowerPoint</vt:lpstr>
      <vt:lpstr>REQUISITOS FUNCIONALES:</vt:lpstr>
      <vt:lpstr>REQUISITOS NO FUNCIONALES:</vt:lpstr>
      <vt:lpstr>ACTORES DEL SISTEMA A AUTOMATIZAR:</vt:lpstr>
      <vt:lpstr>DIAGRAMA DE CASO DE USO DEL SISTEMA(1/2):</vt:lpstr>
      <vt:lpstr>DIAGRAMA DE CASO DE USO DEL SISTEMA(2/2):</vt:lpstr>
      <vt:lpstr>DESCRIPCIÓN DE LOS CASOS DE USO DEL SISTEMA(1/2):</vt:lpstr>
      <vt:lpstr>DESCRIPCIÓN DE LOS CASOS DE USO DEL SISTEMA(2/2):</vt:lpstr>
      <vt:lpstr>ARQUITECTURA DEL SISTEMA:</vt:lpstr>
    </vt:vector>
  </TitlesOfParts>
  <Manager>Slide Members</Manager>
  <Company>YESFORM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Cuenta Microsoft</cp:lastModifiedBy>
  <cp:revision>31</cp:revision>
  <dcterms:created xsi:type="dcterms:W3CDTF">2010-02-01T08:03:16Z</dcterms:created>
  <dcterms:modified xsi:type="dcterms:W3CDTF">2022-10-14T15:27:39Z</dcterms:modified>
  <cp:category>www.slidemembers.com</cp:category>
</cp:coreProperties>
</file>