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053" r:id="rId2"/>
    <p:sldId id="1056" r:id="rId3"/>
    <p:sldId id="1154" r:id="rId4"/>
    <p:sldId id="1153" r:id="rId5"/>
    <p:sldId id="1152" r:id="rId6"/>
    <p:sldId id="1155" r:id="rId7"/>
    <p:sldId id="1156" r:id="rId8"/>
    <p:sldId id="1157" r:id="rId9"/>
    <p:sldId id="1158" r:id="rId10"/>
    <p:sldId id="1130" r:id="rId1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528">
          <p15:clr>
            <a:srgbClr val="A4A3A4"/>
          </p15:clr>
        </p15:guide>
        <p15:guide id="4" pos="7152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2880">
          <p15:clr>
            <a:srgbClr val="A4A3A4"/>
          </p15:clr>
        </p15:guide>
        <p15:guide id="7" pos="396">
          <p15:clr>
            <a:srgbClr val="A4A3A4"/>
          </p15:clr>
        </p15:guide>
        <p15:guide id="8" pos="53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7A71"/>
    <a:srgbClr val="788BA9"/>
    <a:srgbClr val="111217"/>
    <a:srgbClr val="B7B5BD"/>
    <a:srgbClr val="B1AEB5"/>
    <a:srgbClr val="93929C"/>
    <a:srgbClr val="A6A5AD"/>
    <a:srgbClr val="F9F8FA"/>
    <a:srgbClr val="A18A7F"/>
    <a:srgbClr val="C3C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64" autoAdjust="0"/>
    <p:restoredTop sz="94434" autoAdjust="0"/>
  </p:normalViewPr>
  <p:slideViewPr>
    <p:cSldViewPr snapToGrid="0">
      <p:cViewPr varScale="1">
        <p:scale>
          <a:sx n="160" d="100"/>
          <a:sy n="160" d="100"/>
        </p:scale>
        <p:origin x="168" y="328"/>
      </p:cViewPr>
      <p:guideLst>
        <p:guide orient="horz" pos="2160"/>
        <p:guide pos="3840"/>
        <p:guide pos="528"/>
        <p:guide pos="7152"/>
        <p:guide orient="horz" pos="1620"/>
        <p:guide pos="2880"/>
        <p:guide pos="396"/>
        <p:guide pos="53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4" d="100"/>
        <a:sy n="64" d="100"/>
      </p:scale>
      <p:origin x="0" y="27102"/>
    </p:cViewPr>
  </p:sorter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457200" cy="457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2253F-1DC1-44AB-85F9-14DB9D873A39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8A4E4-7001-4196-8720-A0FCB0AE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46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4D076-05C0-4F10-BAEB-F2DA581BE89B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7B7F8-81FA-46DC-8926-8D6B124E5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03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02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09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48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70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46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16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35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8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4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048000" y="331470"/>
            <a:ext cx="3276600" cy="2312673"/>
          </a:xfrm>
          <a:custGeom>
            <a:avLst/>
            <a:gdLst/>
            <a:ahLst/>
            <a:cxnLst/>
            <a:rect l="l" t="t" r="r" b="b"/>
            <a:pathLst>
              <a:path w="3276600" h="3124200">
                <a:moveTo>
                  <a:pt x="3028950" y="0"/>
                </a:moveTo>
                <a:cubicBezTo>
                  <a:pt x="3165723" y="0"/>
                  <a:pt x="3276600" y="110877"/>
                  <a:pt x="3276600" y="247650"/>
                </a:cubicBezTo>
                <a:lnTo>
                  <a:pt x="3276600" y="2876550"/>
                </a:lnTo>
                <a:cubicBezTo>
                  <a:pt x="3276600" y="3013323"/>
                  <a:pt x="3165723" y="3124200"/>
                  <a:pt x="3028950" y="3124200"/>
                </a:cubicBezTo>
                <a:cubicBezTo>
                  <a:pt x="2892177" y="3124200"/>
                  <a:pt x="2781300" y="3013323"/>
                  <a:pt x="2781300" y="2876550"/>
                </a:cubicBezTo>
                <a:lnTo>
                  <a:pt x="2781300" y="247650"/>
                </a:lnTo>
                <a:cubicBezTo>
                  <a:pt x="2781300" y="110877"/>
                  <a:pt x="2892177" y="0"/>
                  <a:pt x="3028950" y="0"/>
                </a:cubicBezTo>
                <a:close/>
                <a:moveTo>
                  <a:pt x="2317750" y="0"/>
                </a:moveTo>
                <a:cubicBezTo>
                  <a:pt x="2454523" y="0"/>
                  <a:pt x="2565400" y="110877"/>
                  <a:pt x="2565400" y="247650"/>
                </a:cubicBezTo>
                <a:lnTo>
                  <a:pt x="2565400" y="2876550"/>
                </a:lnTo>
                <a:cubicBezTo>
                  <a:pt x="2565400" y="3013323"/>
                  <a:pt x="2454523" y="3124200"/>
                  <a:pt x="2317750" y="3124200"/>
                </a:cubicBezTo>
                <a:cubicBezTo>
                  <a:pt x="2180977" y="3124200"/>
                  <a:pt x="2070100" y="3013323"/>
                  <a:pt x="2070100" y="2876550"/>
                </a:cubicBezTo>
                <a:lnTo>
                  <a:pt x="2070100" y="247650"/>
                </a:lnTo>
                <a:cubicBezTo>
                  <a:pt x="2070100" y="110877"/>
                  <a:pt x="2180977" y="0"/>
                  <a:pt x="2317750" y="0"/>
                </a:cubicBezTo>
                <a:close/>
                <a:moveTo>
                  <a:pt x="1606550" y="0"/>
                </a:moveTo>
                <a:cubicBezTo>
                  <a:pt x="1743323" y="0"/>
                  <a:pt x="1854200" y="110877"/>
                  <a:pt x="1854200" y="247650"/>
                </a:cubicBezTo>
                <a:lnTo>
                  <a:pt x="1854200" y="2876550"/>
                </a:lnTo>
                <a:cubicBezTo>
                  <a:pt x="1854200" y="3013323"/>
                  <a:pt x="1743323" y="3124200"/>
                  <a:pt x="1606550" y="3124200"/>
                </a:cubicBezTo>
                <a:cubicBezTo>
                  <a:pt x="1469777" y="3124200"/>
                  <a:pt x="1358900" y="3013323"/>
                  <a:pt x="1358900" y="2876550"/>
                </a:cubicBezTo>
                <a:lnTo>
                  <a:pt x="1358900" y="247650"/>
                </a:lnTo>
                <a:cubicBezTo>
                  <a:pt x="1358900" y="110877"/>
                  <a:pt x="1469777" y="0"/>
                  <a:pt x="1606550" y="0"/>
                </a:cubicBezTo>
                <a:close/>
                <a:moveTo>
                  <a:pt x="958850" y="0"/>
                </a:moveTo>
                <a:cubicBezTo>
                  <a:pt x="1095623" y="0"/>
                  <a:pt x="1206500" y="110877"/>
                  <a:pt x="1206500" y="247650"/>
                </a:cubicBezTo>
                <a:lnTo>
                  <a:pt x="1206500" y="2876550"/>
                </a:lnTo>
                <a:cubicBezTo>
                  <a:pt x="1206500" y="3013323"/>
                  <a:pt x="1095623" y="3124200"/>
                  <a:pt x="958850" y="3124200"/>
                </a:cubicBezTo>
                <a:cubicBezTo>
                  <a:pt x="822077" y="3124200"/>
                  <a:pt x="711200" y="3013323"/>
                  <a:pt x="711200" y="2876550"/>
                </a:cubicBezTo>
                <a:lnTo>
                  <a:pt x="711200" y="247650"/>
                </a:lnTo>
                <a:cubicBezTo>
                  <a:pt x="711200" y="110877"/>
                  <a:pt x="822077" y="0"/>
                  <a:pt x="958850" y="0"/>
                </a:cubicBezTo>
                <a:close/>
                <a:moveTo>
                  <a:pt x="247650" y="0"/>
                </a:moveTo>
                <a:cubicBezTo>
                  <a:pt x="384423" y="0"/>
                  <a:pt x="495300" y="110877"/>
                  <a:pt x="495300" y="247650"/>
                </a:cubicBezTo>
                <a:lnTo>
                  <a:pt x="495300" y="2876550"/>
                </a:lnTo>
                <a:cubicBezTo>
                  <a:pt x="495300" y="3013323"/>
                  <a:pt x="384423" y="3124200"/>
                  <a:pt x="247650" y="3124200"/>
                </a:cubicBezTo>
                <a:cubicBezTo>
                  <a:pt x="110877" y="3124200"/>
                  <a:pt x="0" y="3013323"/>
                  <a:pt x="0" y="2876550"/>
                </a:cubicBezTo>
                <a:lnTo>
                  <a:pt x="0" y="247650"/>
                </a:lnTo>
                <a:cubicBezTo>
                  <a:pt x="0" y="110877"/>
                  <a:pt x="110877" y="0"/>
                  <a:pt x="2476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81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966029" y="2851088"/>
            <a:ext cx="3383973" cy="323835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15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966029" y="3288938"/>
            <a:ext cx="3383973" cy="17133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981375" y="3613369"/>
            <a:ext cx="3366029" cy="11526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9"/>
          <a:stretch>
            <a:fillRect/>
          </a:stretch>
        </p:blipFill>
        <p:spPr>
          <a:xfrm>
            <a:off x="0" y="0"/>
            <a:ext cx="9139939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1" r:id="rId2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" y="0"/>
            <a:ext cx="9135879" cy="5143500"/>
          </a:xfrm>
          <a:prstGeom prst="rect">
            <a:avLst/>
          </a:prstGeom>
        </p:spPr>
      </p:pic>
      <p:sp>
        <p:nvSpPr>
          <p:cNvPr id="16" name="_3"/>
          <p:cNvSpPr/>
          <p:nvPr/>
        </p:nvSpPr>
        <p:spPr>
          <a:xfrm>
            <a:off x="4664097" y="1427521"/>
            <a:ext cx="4285001" cy="83099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24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Segoe UI Semibold" panose="020B0702040204020203" pitchFamily="34" charset="0"/>
                <a:ea typeface="微软雅黑" panose="020B0503020204020204" pitchFamily="34" charset="-122"/>
                <a:cs typeface="Segoe UI Semibold" panose="020B0702040204020203" pitchFamily="34" charset="0"/>
              </a:rPr>
              <a:t>       Macau campus union chain</a:t>
            </a:r>
          </a:p>
          <a:p>
            <a:pPr algn="ctr"/>
            <a:r>
              <a:rPr lang="zh-CN" altLang="en-US" sz="24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Segoe UI Semibold" panose="020B0702040204020203" pitchFamily="34" charset="0"/>
                <a:ea typeface="微软雅黑" panose="020B0503020204020204" pitchFamily="34" charset="-122"/>
                <a:cs typeface="Segoe UI Semibold" panose="020B0702040204020203" pitchFamily="34" charset="0"/>
              </a:rPr>
              <a:t>澳门校园联盟链</a:t>
            </a:r>
          </a:p>
        </p:txBody>
      </p:sp>
      <p:sp>
        <p:nvSpPr>
          <p:cNvPr id="20" name="TextBox 36"/>
          <p:cNvSpPr txBox="1"/>
          <p:nvPr/>
        </p:nvSpPr>
        <p:spPr>
          <a:xfrm>
            <a:off x="5060251" y="3012042"/>
            <a:ext cx="30678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  <a:spcAft>
                <a:spcPts val="600"/>
              </a:spcAft>
            </a:pP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first UM Intellectual Hackathon 2018</a:t>
            </a:r>
          </a:p>
          <a:p>
            <a:pPr algn="ctr">
              <a:lnSpc>
                <a:spcPct val="125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澳大首届骇客马拉松</a:t>
            </a: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endParaRPr lang="zh-CN" altLang="en-US" sz="1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_3"/>
          <p:cNvSpPr/>
          <p:nvPr/>
        </p:nvSpPr>
        <p:spPr>
          <a:xfrm>
            <a:off x="6459096" y="2365258"/>
            <a:ext cx="1373266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60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DDG</a:t>
            </a:r>
            <a:endParaRPr lang="zh-CN" altLang="en-US" sz="1600" dirty="0">
              <a:gradFill>
                <a:gsLst>
                  <a:gs pos="0">
                    <a:srgbClr val="788BA9"/>
                  </a:gs>
                  <a:gs pos="74000">
                    <a:srgbClr val="D67A71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36"/>
          <p:cNvSpPr txBox="1"/>
          <p:nvPr/>
        </p:nvSpPr>
        <p:spPr>
          <a:xfrm>
            <a:off x="4357984" y="2650168"/>
            <a:ext cx="3067830" cy="267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  <a:spcAft>
                <a:spcPts val="600"/>
              </a:spcAft>
            </a:pPr>
            <a:r>
              <a:rPr lang="zh-CN" altLang="en-US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汤睿，陈雨豪，钟彦</a:t>
            </a:r>
            <a:endParaRPr lang="zh-CN" altLang="en-US" sz="1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6"/>
          <p:cNvSpPr txBox="1"/>
          <p:nvPr/>
        </p:nvSpPr>
        <p:spPr>
          <a:xfrm>
            <a:off x="4077899" y="3740708"/>
            <a:ext cx="3067830" cy="267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  <a:spcAft>
                <a:spcPts val="600"/>
              </a:spcAft>
            </a:pPr>
            <a:r>
              <a: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2018.10</a:t>
            </a:r>
            <a:endParaRPr lang="zh-CN" altLang="en-US" sz="1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20" grpId="0"/>
          <p:bldP spid="9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20" grpId="0"/>
          <p:bldP spid="9" grpId="0"/>
          <p:bldP spid="11" grpId="0"/>
          <p:bldP spid="1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4" name="_3"/>
          <p:cNvSpPr/>
          <p:nvPr/>
        </p:nvSpPr>
        <p:spPr>
          <a:xfrm>
            <a:off x="5406807" y="2051645"/>
            <a:ext cx="2799164" cy="67710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CN" altLang="en-US" sz="380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r>
              <a:rPr lang="en-US" altLang="zh-CN" sz="380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3800" dirty="0">
              <a:gradFill>
                <a:gsLst>
                  <a:gs pos="0">
                    <a:srgbClr val="788BA9"/>
                  </a:gs>
                  <a:gs pos="74000">
                    <a:srgbClr val="D67A71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5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43157" y="2240325"/>
            <a:ext cx="86113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500" dirty="0">
              <a:gradFill>
                <a:gsLst>
                  <a:gs pos="0">
                    <a:srgbClr val="788BA9"/>
                  </a:gs>
                  <a:gs pos="74000">
                    <a:srgbClr val="D67A71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93548" y="2009492"/>
            <a:ext cx="11549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00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Team</a:t>
            </a:r>
          </a:p>
          <a:p>
            <a:pPr lvl="0" algn="ctr"/>
            <a:r>
              <a:rPr lang="zh-CN" altLang="en-US" sz="300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endParaRPr lang="zh-CN" altLang="en-US" sz="3000" dirty="0">
              <a:gradFill>
                <a:gsLst>
                  <a:gs pos="0">
                    <a:srgbClr val="788BA9"/>
                  </a:gs>
                  <a:gs pos="74000">
                    <a:srgbClr val="D67A71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03190" y="2965364"/>
            <a:ext cx="3596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优秀的技术团队 </a:t>
            </a:r>
            <a:r>
              <a:rPr lang="en-US" altLang="zh-CN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Excellent technical team</a:t>
            </a:r>
            <a:endParaRPr lang="zh-CN" altLang="en-US" sz="1015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129599" y="2098075"/>
            <a:ext cx="0" cy="1069331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5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578" y="2139525"/>
            <a:ext cx="1338523" cy="1338523"/>
          </a:xfrm>
          <a:prstGeom prst="rect">
            <a:avLst/>
          </a:prstGeom>
        </p:spPr>
      </p:pic>
      <p:sp>
        <p:nvSpPr>
          <p:cNvPr id="8" name="文本框 5"/>
          <p:cNvSpPr txBox="1"/>
          <p:nvPr/>
        </p:nvSpPr>
        <p:spPr>
          <a:xfrm>
            <a:off x="4127525" y="566522"/>
            <a:ext cx="1852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Team|</a:t>
            </a:r>
            <a:r>
              <a:rPr lang="zh-CN" altLang="en-US" sz="160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endParaRPr lang="zh-CN" altLang="en-US" sz="1600" dirty="0">
              <a:solidFill>
                <a:srgbClr val="D67A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Shape 249"/>
          <p:cNvSpPr/>
          <p:nvPr/>
        </p:nvSpPr>
        <p:spPr>
          <a:xfrm>
            <a:off x="865682" y="2047653"/>
            <a:ext cx="1868417" cy="1522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2000">
                <a:solidFill>
                  <a:srgbClr val="9C9EA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zh-CN" altLang="en-US" sz="1300" dirty="0">
                <a:solidFill>
                  <a:schemeClr val="bg2">
                    <a:lumMod val="10000"/>
                  </a:schemeClr>
                </a:solidFill>
              </a:rPr>
              <a:t>团队具有扎实技术功底，团队成员曾获阿里云天池区块链大赛第一阶段一等奖，同时团队成员曾获澳门大数据技能大赛第七名。</a:t>
            </a:r>
            <a:endParaRPr lang="en-US" sz="13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Shape 259"/>
          <p:cNvSpPr/>
          <p:nvPr/>
        </p:nvSpPr>
        <p:spPr>
          <a:xfrm rot="16200000">
            <a:off x="1577466" y="2877363"/>
            <a:ext cx="3360435" cy="99578"/>
          </a:xfrm>
          <a:prstGeom prst="rect">
            <a:avLst/>
          </a:prstGeom>
          <a:solidFill>
            <a:schemeClr val="accent5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63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5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43157" y="2240325"/>
            <a:ext cx="86113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500" dirty="0">
              <a:gradFill>
                <a:gsLst>
                  <a:gs pos="0">
                    <a:srgbClr val="788BA9"/>
                  </a:gs>
                  <a:gs pos="74000">
                    <a:srgbClr val="D67A71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14983" y="2009492"/>
            <a:ext cx="191206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00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Problems</a:t>
            </a:r>
          </a:p>
          <a:p>
            <a:pPr lvl="0" algn="ctr"/>
            <a:r>
              <a:rPr lang="zh-CN" altLang="en-US" sz="300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痛点</a:t>
            </a:r>
            <a:endParaRPr lang="zh-CN" altLang="en-US" sz="3000" dirty="0">
              <a:gradFill>
                <a:gsLst>
                  <a:gs pos="0">
                    <a:srgbClr val="788BA9"/>
                  </a:gs>
                  <a:gs pos="74000">
                    <a:srgbClr val="D67A71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03190" y="2965364"/>
            <a:ext cx="3596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亟待解决的业务痛点 </a:t>
            </a:r>
            <a:r>
              <a:rPr lang="en-US" altLang="zh-CN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Problems to be solved</a:t>
            </a:r>
            <a:endParaRPr lang="zh-CN" altLang="en-US" sz="1015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129599" y="2098075"/>
            <a:ext cx="0" cy="1069331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16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49"/>
          <p:cNvSpPr/>
          <p:nvPr/>
        </p:nvSpPr>
        <p:spPr>
          <a:xfrm>
            <a:off x="306100" y="2764925"/>
            <a:ext cx="1868417" cy="237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2000">
                <a:solidFill>
                  <a:srgbClr val="9C9EA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zh-CN" altLang="en-US" sz="800"/>
              <a:t>选课复杂，无课程日历指引。</a:t>
            </a:r>
            <a:endParaRPr lang="en-US" altLang="zh-CN" sz="800"/>
          </a:p>
        </p:txBody>
      </p:sp>
      <p:sp>
        <p:nvSpPr>
          <p:cNvPr id="24" name="Shape 250"/>
          <p:cNvSpPr/>
          <p:nvPr/>
        </p:nvSpPr>
        <p:spPr>
          <a:xfrm>
            <a:off x="-537946" y="1938237"/>
            <a:ext cx="3556508" cy="62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600" b="1">
                <a:solidFill>
                  <a:srgbClr val="373D4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zh-CN" altLang="en-US" sz="1800"/>
              <a:t>无课程服务</a:t>
            </a:r>
            <a:endParaRPr lang="en-US" altLang="zh-CN" sz="1800"/>
          </a:p>
          <a:p>
            <a:pPr algn="ctr"/>
            <a:r>
              <a:rPr lang="en-US" sz="1600"/>
              <a:t>N</a:t>
            </a:r>
            <a:r>
              <a:rPr lang="en-US" altLang="zh-CN" sz="1600"/>
              <a:t>o course service</a:t>
            </a:r>
            <a:endParaRPr lang="en-US" sz="1600"/>
          </a:p>
        </p:txBody>
      </p:sp>
      <p:sp>
        <p:nvSpPr>
          <p:cNvPr id="25" name="Shape 259"/>
          <p:cNvSpPr/>
          <p:nvPr/>
        </p:nvSpPr>
        <p:spPr>
          <a:xfrm flipV="1">
            <a:off x="416828" y="1708879"/>
            <a:ext cx="1600292" cy="74951"/>
          </a:xfrm>
          <a:prstGeom prst="rect">
            <a:avLst/>
          </a:prstGeom>
          <a:solidFill>
            <a:schemeClr val="accent5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6" name="文本框 5"/>
          <p:cNvSpPr txBox="1"/>
          <p:nvPr/>
        </p:nvSpPr>
        <p:spPr>
          <a:xfrm>
            <a:off x="3751517" y="195819"/>
            <a:ext cx="1852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Problems|</a:t>
            </a:r>
            <a:r>
              <a:rPr lang="zh-CN" altLang="en-US" sz="160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痛点</a:t>
            </a:r>
            <a:endParaRPr lang="zh-CN" altLang="en-US" sz="1600" dirty="0">
              <a:solidFill>
                <a:srgbClr val="D67A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Shape 249"/>
          <p:cNvSpPr/>
          <p:nvPr/>
        </p:nvSpPr>
        <p:spPr>
          <a:xfrm>
            <a:off x="2529521" y="2758577"/>
            <a:ext cx="1868417" cy="25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2000">
                <a:solidFill>
                  <a:srgbClr val="9C9EA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zh-CN" altLang="en-US" sz="800"/>
              <a:t>慕课视频无法访问。</a:t>
            </a:r>
            <a:endParaRPr lang="en-US" altLang="zh-CN" sz="800"/>
          </a:p>
        </p:txBody>
      </p:sp>
      <p:sp>
        <p:nvSpPr>
          <p:cNvPr id="28" name="Shape 250"/>
          <p:cNvSpPr/>
          <p:nvPr/>
        </p:nvSpPr>
        <p:spPr>
          <a:xfrm>
            <a:off x="1663839" y="1917521"/>
            <a:ext cx="3556508" cy="62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600" b="1">
                <a:solidFill>
                  <a:srgbClr val="373D4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zh-CN" altLang="en-US" sz="1800"/>
              <a:t>在线教学缺乏</a:t>
            </a:r>
            <a:endParaRPr lang="en-US" altLang="zh-CN" sz="1800"/>
          </a:p>
          <a:p>
            <a:pPr algn="ctr"/>
            <a:r>
              <a:rPr lang="en-US" altLang="zh-CN" sz="1600"/>
              <a:t>Lack teaching videos</a:t>
            </a:r>
            <a:endParaRPr lang="en-US" sz="1600"/>
          </a:p>
        </p:txBody>
      </p:sp>
      <p:sp>
        <p:nvSpPr>
          <p:cNvPr id="29" name="Shape 259"/>
          <p:cNvSpPr/>
          <p:nvPr/>
        </p:nvSpPr>
        <p:spPr>
          <a:xfrm flipV="1">
            <a:off x="2640249" y="1708879"/>
            <a:ext cx="1600292" cy="74951"/>
          </a:xfrm>
          <a:prstGeom prst="rect">
            <a:avLst/>
          </a:prstGeom>
          <a:solidFill>
            <a:schemeClr val="accent5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0" name="Shape 249"/>
          <p:cNvSpPr/>
          <p:nvPr/>
        </p:nvSpPr>
        <p:spPr>
          <a:xfrm>
            <a:off x="4664477" y="2764925"/>
            <a:ext cx="1868417" cy="237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2000">
                <a:solidFill>
                  <a:srgbClr val="9C9EA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zh-CN" altLang="en-US" sz="800"/>
              <a:t>学生积分使用场景匮乏</a:t>
            </a:r>
            <a:endParaRPr lang="en-US" altLang="zh-CN" sz="800"/>
          </a:p>
        </p:txBody>
      </p:sp>
      <p:sp>
        <p:nvSpPr>
          <p:cNvPr id="31" name="Shape 259"/>
          <p:cNvSpPr/>
          <p:nvPr/>
        </p:nvSpPr>
        <p:spPr>
          <a:xfrm flipV="1">
            <a:off x="4775205" y="1708879"/>
            <a:ext cx="1600292" cy="74951"/>
          </a:xfrm>
          <a:prstGeom prst="rect">
            <a:avLst/>
          </a:prstGeom>
          <a:solidFill>
            <a:schemeClr val="accent5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2" name="Shape 250"/>
          <p:cNvSpPr/>
          <p:nvPr/>
        </p:nvSpPr>
        <p:spPr>
          <a:xfrm>
            <a:off x="3893930" y="1894294"/>
            <a:ext cx="3556508" cy="105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600" b="1">
                <a:solidFill>
                  <a:srgbClr val="373D4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zh-CN" altLang="en-US" sz="1800"/>
              <a:t>积分用处不明显</a:t>
            </a:r>
            <a:endParaRPr lang="en-US" altLang="zh-CN" sz="1800"/>
          </a:p>
          <a:p>
            <a:pPr algn="ctr"/>
            <a:r>
              <a:rPr lang="en-US" altLang="zh-CN" sz="1600"/>
              <a:t>Points are useless</a:t>
            </a:r>
          </a:p>
          <a:p>
            <a:pPr algn="ctr"/>
            <a:endParaRPr lang="en-US"/>
          </a:p>
        </p:txBody>
      </p:sp>
      <p:sp>
        <p:nvSpPr>
          <p:cNvPr id="33" name="Shape 249"/>
          <p:cNvSpPr/>
          <p:nvPr/>
        </p:nvSpPr>
        <p:spPr>
          <a:xfrm>
            <a:off x="6887898" y="2691060"/>
            <a:ext cx="1868417" cy="385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2000">
                <a:solidFill>
                  <a:srgbClr val="9C9EA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zh-CN" altLang="en-US" sz="800"/>
              <a:t>不同学校交流匮乏，没有组成一个有效整体。</a:t>
            </a:r>
            <a:endParaRPr lang="en-US" altLang="zh-CN" sz="800"/>
          </a:p>
        </p:txBody>
      </p:sp>
      <p:sp>
        <p:nvSpPr>
          <p:cNvPr id="34" name="Shape 259"/>
          <p:cNvSpPr/>
          <p:nvPr/>
        </p:nvSpPr>
        <p:spPr>
          <a:xfrm flipV="1">
            <a:off x="6910161" y="1716374"/>
            <a:ext cx="1600292" cy="74951"/>
          </a:xfrm>
          <a:prstGeom prst="rect">
            <a:avLst/>
          </a:prstGeom>
          <a:solidFill>
            <a:schemeClr val="accent5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6" name="Shape 250"/>
          <p:cNvSpPr/>
          <p:nvPr/>
        </p:nvSpPr>
        <p:spPr>
          <a:xfrm>
            <a:off x="5932053" y="1893266"/>
            <a:ext cx="3556508" cy="62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600" b="1">
                <a:solidFill>
                  <a:srgbClr val="373D4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zh-CN" altLang="en-US" sz="1800"/>
              <a:t>校际缺乏交流</a:t>
            </a:r>
            <a:endParaRPr lang="en-US" altLang="zh-CN" sz="1800"/>
          </a:p>
          <a:p>
            <a:pPr algn="ctr"/>
            <a:r>
              <a:rPr lang="en-US" sz="1600"/>
              <a:t>N</a:t>
            </a:r>
            <a:r>
              <a:rPr lang="en-US" altLang="zh-CN" sz="1600"/>
              <a:t>o teaching videos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11492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5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43157" y="2240325"/>
            <a:ext cx="86113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500" dirty="0">
              <a:gradFill>
                <a:gsLst>
                  <a:gs pos="0">
                    <a:srgbClr val="788BA9"/>
                  </a:gs>
                  <a:gs pos="74000">
                    <a:srgbClr val="D67A71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44440" y="2034340"/>
            <a:ext cx="3122971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Bussiness logic</a:t>
            </a:r>
            <a:endParaRPr lang="en-US" altLang="zh-CN" sz="3000">
              <a:gradFill>
                <a:gsLst>
                  <a:gs pos="0">
                    <a:srgbClr val="788BA9"/>
                  </a:gs>
                  <a:gs pos="74000">
                    <a:srgbClr val="D67A71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/>
            <a:r>
              <a:rPr lang="zh-CN" altLang="en-US" sz="300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业务逻辑</a:t>
            </a:r>
            <a:endParaRPr lang="zh-CN" altLang="en-US" sz="3000" dirty="0">
              <a:gradFill>
                <a:gsLst>
                  <a:gs pos="0">
                    <a:srgbClr val="788BA9"/>
                  </a:gs>
                  <a:gs pos="74000">
                    <a:srgbClr val="D67A71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14759" y="3051990"/>
            <a:ext cx="3596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业务流程 </a:t>
            </a:r>
            <a:r>
              <a:rPr lang="en-US" altLang="zh-CN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bussiness logic</a:t>
            </a:r>
            <a:endParaRPr lang="zh-CN" altLang="en-US" sz="1015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129599" y="2098075"/>
            <a:ext cx="0" cy="1069331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00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Other_1"/>
          <p:cNvSpPr/>
          <p:nvPr/>
        </p:nvSpPr>
        <p:spPr>
          <a:xfrm rot="21600000">
            <a:off x="4467444" y="1432784"/>
            <a:ext cx="694149" cy="694149"/>
          </a:xfrm>
          <a:custGeom>
            <a:avLst/>
            <a:gdLst>
              <a:gd name="connsiteX0" fmla="*/ 465960 w 925532"/>
              <a:gd name="connsiteY0" fmla="*/ 182093 h 925532"/>
              <a:gd name="connsiteX1" fmla="*/ 830144 w 925532"/>
              <a:gd name="connsiteY1" fmla="*/ 182133 h 925532"/>
              <a:gd name="connsiteX2" fmla="*/ 875777 w 925532"/>
              <a:gd name="connsiteY2" fmla="*/ 253776 h 925532"/>
              <a:gd name="connsiteX3" fmla="*/ 869008 w 925532"/>
              <a:gd name="connsiteY3" fmla="*/ 684569 h 925532"/>
              <a:gd name="connsiteX4" fmla="*/ 839619 w 925532"/>
              <a:gd name="connsiteY4" fmla="*/ 727326 h 925532"/>
              <a:gd name="connsiteX5" fmla="*/ 465897 w 925532"/>
              <a:gd name="connsiteY5" fmla="*/ 727284 h 925532"/>
              <a:gd name="connsiteX6" fmla="*/ 273152 w 925532"/>
              <a:gd name="connsiteY6" fmla="*/ 647422 h 925532"/>
              <a:gd name="connsiteX7" fmla="*/ 193333 w 925532"/>
              <a:gd name="connsiteY7" fmla="*/ 454656 h 925532"/>
              <a:gd name="connsiteX8" fmla="*/ 465960 w 925532"/>
              <a:gd name="connsiteY8" fmla="*/ 182093 h 925532"/>
              <a:gd name="connsiteX9" fmla="*/ 424515 w 925532"/>
              <a:gd name="connsiteY9" fmla="*/ 1594 h 925532"/>
              <a:gd name="connsiteX10" fmla="*/ 761817 w 925532"/>
              <a:gd name="connsiteY10" fmla="*/ 109621 h 925532"/>
              <a:gd name="connsiteX11" fmla="*/ 813561 w 925532"/>
              <a:gd name="connsiteY11" fmla="*/ 163229 h 925532"/>
              <a:gd name="connsiteX12" fmla="*/ 461530 w 925532"/>
              <a:gd name="connsiteY12" fmla="*/ 163189 h 925532"/>
              <a:gd name="connsiteX13" fmla="*/ 170000 w 925532"/>
              <a:gd name="connsiteY13" fmla="*/ 454653 h 925532"/>
              <a:gd name="connsiteX14" fmla="*/ 169998 w 925532"/>
              <a:gd name="connsiteY14" fmla="*/ 454653 h 925532"/>
              <a:gd name="connsiteX15" fmla="*/ 461463 w 925532"/>
              <a:gd name="connsiteY15" fmla="*/ 746184 h 925532"/>
              <a:gd name="connsiteX16" fmla="*/ 826629 w 925532"/>
              <a:gd name="connsiteY16" fmla="*/ 746226 h 925532"/>
              <a:gd name="connsiteX17" fmla="*/ 815913 w 925532"/>
              <a:gd name="connsiteY17" fmla="*/ 761817 h 925532"/>
              <a:gd name="connsiteX18" fmla="*/ 163717 w 925532"/>
              <a:gd name="connsiteY18" fmla="*/ 815913 h 925532"/>
              <a:gd name="connsiteX19" fmla="*/ 109620 w 925532"/>
              <a:gd name="connsiteY19" fmla="*/ 163717 h 925532"/>
              <a:gd name="connsiteX20" fmla="*/ 424515 w 925532"/>
              <a:gd name="connsiteY20" fmla="*/ 1594 h 925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25532" h="925532">
                <a:moveTo>
                  <a:pt x="465960" y="182093"/>
                </a:moveTo>
                <a:lnTo>
                  <a:pt x="830144" y="182133"/>
                </a:lnTo>
                <a:lnTo>
                  <a:pt x="875777" y="253776"/>
                </a:lnTo>
                <a:cubicBezTo>
                  <a:pt x="943569" y="387894"/>
                  <a:pt x="942824" y="549707"/>
                  <a:pt x="869008" y="684569"/>
                </a:cubicBezTo>
                <a:lnTo>
                  <a:pt x="839619" y="727326"/>
                </a:lnTo>
                <a:lnTo>
                  <a:pt x="465897" y="727284"/>
                </a:lnTo>
                <a:cubicBezTo>
                  <a:pt x="390622" y="727276"/>
                  <a:pt x="322477" y="696757"/>
                  <a:pt x="273152" y="647422"/>
                </a:cubicBezTo>
                <a:cubicBezTo>
                  <a:pt x="223827" y="598085"/>
                  <a:pt x="193324" y="529933"/>
                  <a:pt x="193333" y="454656"/>
                </a:cubicBezTo>
                <a:cubicBezTo>
                  <a:pt x="193349" y="304105"/>
                  <a:pt x="315409" y="182074"/>
                  <a:pt x="465960" y="182093"/>
                </a:cubicBezTo>
                <a:close/>
                <a:moveTo>
                  <a:pt x="424515" y="1594"/>
                </a:moveTo>
                <a:cubicBezTo>
                  <a:pt x="542539" y="-8195"/>
                  <a:pt x="664298" y="27040"/>
                  <a:pt x="761817" y="109621"/>
                </a:cubicBezTo>
                <a:lnTo>
                  <a:pt x="813561" y="163229"/>
                </a:lnTo>
                <a:lnTo>
                  <a:pt x="461530" y="163189"/>
                </a:lnTo>
                <a:cubicBezTo>
                  <a:pt x="300541" y="163170"/>
                  <a:pt x="170017" y="293663"/>
                  <a:pt x="170000" y="454653"/>
                </a:cubicBezTo>
                <a:lnTo>
                  <a:pt x="169998" y="454653"/>
                </a:lnTo>
                <a:cubicBezTo>
                  <a:pt x="169980" y="615642"/>
                  <a:pt x="300473" y="746166"/>
                  <a:pt x="461463" y="746184"/>
                </a:cubicBezTo>
                <a:lnTo>
                  <a:pt x="826629" y="746226"/>
                </a:lnTo>
                <a:lnTo>
                  <a:pt x="815913" y="761817"/>
                </a:lnTo>
                <a:cubicBezTo>
                  <a:pt x="650752" y="956855"/>
                  <a:pt x="358754" y="981074"/>
                  <a:pt x="163717" y="815913"/>
                </a:cubicBezTo>
                <a:cubicBezTo>
                  <a:pt x="-31321" y="650751"/>
                  <a:pt x="-55542" y="358754"/>
                  <a:pt x="109620" y="163717"/>
                </a:cubicBezTo>
                <a:cubicBezTo>
                  <a:pt x="192199" y="66197"/>
                  <a:pt x="306491" y="11383"/>
                  <a:pt x="424515" y="15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MH_SubTitle_1"/>
          <p:cNvSpPr/>
          <p:nvPr/>
        </p:nvSpPr>
        <p:spPr>
          <a:xfrm rot="21600000">
            <a:off x="5077710" y="986665"/>
            <a:ext cx="1488842" cy="586139"/>
          </a:xfrm>
          <a:custGeom>
            <a:avLst/>
            <a:gdLst>
              <a:gd name="connsiteX0" fmla="*/ 1595507 w 1985123"/>
              <a:gd name="connsiteY0" fmla="*/ 2 h 781519"/>
              <a:gd name="connsiteX1" fmla="*/ 1977044 w 1985123"/>
              <a:gd name="connsiteY1" fmla="*/ 309683 h 781519"/>
              <a:gd name="connsiteX2" fmla="*/ 1985123 w 1985123"/>
              <a:gd name="connsiteY2" fmla="*/ 388052 h 781519"/>
              <a:gd name="connsiteX3" fmla="*/ 1977407 w 1985123"/>
              <a:gd name="connsiteY3" fmla="*/ 466453 h 781519"/>
              <a:gd name="connsiteX4" fmla="*/ 1597281 w 1985123"/>
              <a:gd name="connsiteY4" fmla="*/ 777875 h 781519"/>
              <a:gd name="connsiteX5" fmla="*/ 1475 w 1985123"/>
              <a:gd name="connsiteY5" fmla="*/ 781519 h 781519"/>
              <a:gd name="connsiteX6" fmla="*/ 0 w 1985123"/>
              <a:gd name="connsiteY6" fmla="*/ 756307 h 781519"/>
              <a:gd name="connsiteX7" fmla="*/ 1591310 w 1985123"/>
              <a:gd name="connsiteY7" fmla="*/ 752673 h 781519"/>
              <a:gd name="connsiteX8" fmla="*/ 1954009 w 1985123"/>
              <a:gd name="connsiteY8" fmla="*/ 388121 h 781519"/>
              <a:gd name="connsiteX9" fmla="*/ 1589653 w 1985123"/>
              <a:gd name="connsiteY9" fmla="*/ 25233 h 781519"/>
              <a:gd name="connsiteX10" fmla="*/ 436077 w 1985123"/>
              <a:gd name="connsiteY10" fmla="*/ 27871 h 781519"/>
              <a:gd name="connsiteX11" fmla="*/ 419937 w 1985123"/>
              <a:gd name="connsiteY11" fmla="*/ 2688 h 78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85123" h="781519">
                <a:moveTo>
                  <a:pt x="1595507" y="2"/>
                </a:moveTo>
                <a:cubicBezTo>
                  <a:pt x="1783358" y="-425"/>
                  <a:pt x="1940394" y="132536"/>
                  <a:pt x="1977044" y="309683"/>
                </a:cubicBezTo>
                <a:lnTo>
                  <a:pt x="1985123" y="388052"/>
                </a:lnTo>
                <a:lnTo>
                  <a:pt x="1977407" y="466453"/>
                </a:lnTo>
                <a:cubicBezTo>
                  <a:pt x="1941567" y="643770"/>
                  <a:pt x="1785137" y="777446"/>
                  <a:pt x="1597281" y="777875"/>
                </a:cubicBezTo>
                <a:lnTo>
                  <a:pt x="1475" y="781519"/>
                </a:lnTo>
                <a:lnTo>
                  <a:pt x="0" y="756307"/>
                </a:lnTo>
                <a:lnTo>
                  <a:pt x="1591310" y="752673"/>
                </a:lnTo>
                <a:cubicBezTo>
                  <a:pt x="1792084" y="752214"/>
                  <a:pt x="1954466" y="588998"/>
                  <a:pt x="1954009" y="388121"/>
                </a:cubicBezTo>
                <a:cubicBezTo>
                  <a:pt x="1953549" y="187245"/>
                  <a:pt x="1790419" y="24779"/>
                  <a:pt x="1589653" y="25233"/>
                </a:cubicBezTo>
                <a:lnTo>
                  <a:pt x="436077" y="27871"/>
                </a:lnTo>
                <a:lnTo>
                  <a:pt x="419937" y="2688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r>
              <a:rPr lang="zh-Hans" alt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区块链技术</a:t>
            </a:r>
            <a:endParaRPr lang="zh-CN" altLang="en-US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MH_Other_2"/>
          <p:cNvSpPr/>
          <p:nvPr/>
        </p:nvSpPr>
        <p:spPr>
          <a:xfrm rot="21600000">
            <a:off x="3979257" y="2177070"/>
            <a:ext cx="704618" cy="704409"/>
          </a:xfrm>
          <a:custGeom>
            <a:avLst/>
            <a:gdLst>
              <a:gd name="connsiteX0" fmla="*/ 465381 w 939490"/>
              <a:gd name="connsiteY0" fmla="*/ 184805 h 939212"/>
              <a:gd name="connsiteX1" fmla="*/ 743208 w 939490"/>
              <a:gd name="connsiteY1" fmla="*/ 459787 h 939212"/>
              <a:gd name="connsiteX2" fmla="*/ 662956 w 939490"/>
              <a:gd name="connsiteY2" fmla="*/ 655865 h 939212"/>
              <a:gd name="connsiteX3" fmla="*/ 467626 w 939490"/>
              <a:gd name="connsiteY3" fmla="*/ 738049 h 939212"/>
              <a:gd name="connsiteX4" fmla="*/ 88269 w 939490"/>
              <a:gd name="connsiteY4" fmla="*/ 740294 h 939212"/>
              <a:gd name="connsiteX5" fmla="*/ 58269 w 939490"/>
              <a:gd name="connsiteY5" fmla="*/ 697082 h 939212"/>
              <a:gd name="connsiteX6" fmla="*/ 49670 w 939490"/>
              <a:gd name="connsiteY6" fmla="*/ 259967 h 939212"/>
              <a:gd name="connsiteX7" fmla="*/ 95706 w 939490"/>
              <a:gd name="connsiteY7" fmla="*/ 186994 h 939212"/>
              <a:gd name="connsiteX8" fmla="*/ 506729 w 939490"/>
              <a:gd name="connsiteY8" fmla="*/ 1398 h 939212"/>
              <a:gd name="connsiteX9" fmla="*/ 827022 w 939490"/>
              <a:gd name="connsiteY9" fmla="*/ 164053 h 939212"/>
              <a:gd name="connsiteX10" fmla="*/ 774717 w 939490"/>
              <a:gd name="connsiteY10" fmla="*/ 826202 h 939212"/>
              <a:gd name="connsiteX11" fmla="*/ 112472 w 939490"/>
              <a:gd name="connsiteY11" fmla="*/ 775154 h 939212"/>
              <a:gd name="connsiteX12" fmla="*/ 101532 w 939490"/>
              <a:gd name="connsiteY12" fmla="*/ 759396 h 939212"/>
              <a:gd name="connsiteX13" fmla="*/ 472204 w 939490"/>
              <a:gd name="connsiteY13" fmla="*/ 757201 h 939212"/>
              <a:gd name="connsiteX14" fmla="*/ 766895 w 939490"/>
              <a:gd name="connsiteY14" fmla="*/ 459645 h 939212"/>
              <a:gd name="connsiteX15" fmla="*/ 766890 w 939490"/>
              <a:gd name="connsiteY15" fmla="*/ 459645 h 939212"/>
              <a:gd name="connsiteX16" fmla="*/ 469801 w 939490"/>
              <a:gd name="connsiteY16" fmla="*/ 165595 h 939212"/>
              <a:gd name="connsiteX17" fmla="*/ 112464 w 939490"/>
              <a:gd name="connsiteY17" fmla="*/ 167716 h 939212"/>
              <a:gd name="connsiteX18" fmla="*/ 164777 w 939490"/>
              <a:gd name="connsiteY18" fmla="*/ 113007 h 939212"/>
              <a:gd name="connsiteX19" fmla="*/ 506729 w 939490"/>
              <a:gd name="connsiteY19" fmla="*/ 1398 h 9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39490" h="939212">
                <a:moveTo>
                  <a:pt x="465381" y="184805"/>
                </a:moveTo>
                <a:cubicBezTo>
                  <a:pt x="618201" y="183897"/>
                  <a:pt x="742589" y="307012"/>
                  <a:pt x="743208" y="459787"/>
                </a:cubicBezTo>
                <a:cubicBezTo>
                  <a:pt x="743517" y="536173"/>
                  <a:pt x="712828" y="605512"/>
                  <a:pt x="662956" y="655865"/>
                </a:cubicBezTo>
                <a:cubicBezTo>
                  <a:pt x="613089" y="706219"/>
                  <a:pt x="544034" y="737596"/>
                  <a:pt x="467626" y="738049"/>
                </a:cubicBezTo>
                <a:lnTo>
                  <a:pt x="88269" y="740294"/>
                </a:lnTo>
                <a:lnTo>
                  <a:pt x="58269" y="697082"/>
                </a:lnTo>
                <a:cubicBezTo>
                  <a:pt x="-17200" y="560663"/>
                  <a:pt x="-18605" y="396466"/>
                  <a:pt x="49670" y="259967"/>
                </a:cubicBezTo>
                <a:lnTo>
                  <a:pt x="95706" y="186994"/>
                </a:lnTo>
                <a:close/>
                <a:moveTo>
                  <a:pt x="506729" y="1398"/>
                </a:moveTo>
                <a:cubicBezTo>
                  <a:pt x="626572" y="10630"/>
                  <a:pt x="742804" y="65583"/>
                  <a:pt x="827022" y="164053"/>
                </a:cubicBezTo>
                <a:cubicBezTo>
                  <a:pt x="995450" y="360996"/>
                  <a:pt x="972033" y="657448"/>
                  <a:pt x="774717" y="826202"/>
                </a:cubicBezTo>
                <a:cubicBezTo>
                  <a:pt x="577401" y="994954"/>
                  <a:pt x="280902" y="972100"/>
                  <a:pt x="112472" y="775154"/>
                </a:cubicBezTo>
                <a:lnTo>
                  <a:pt x="101532" y="759396"/>
                </a:lnTo>
                <a:lnTo>
                  <a:pt x="472204" y="757201"/>
                </a:lnTo>
                <a:cubicBezTo>
                  <a:pt x="635618" y="756233"/>
                  <a:pt x="767559" y="623010"/>
                  <a:pt x="766895" y="459645"/>
                </a:cubicBezTo>
                <a:lnTo>
                  <a:pt x="766890" y="459645"/>
                </a:lnTo>
                <a:cubicBezTo>
                  <a:pt x="766232" y="296278"/>
                  <a:pt x="633221" y="164629"/>
                  <a:pt x="469801" y="165595"/>
                </a:cubicBezTo>
                <a:lnTo>
                  <a:pt x="112464" y="167716"/>
                </a:lnTo>
                <a:lnTo>
                  <a:pt x="164777" y="113007"/>
                </a:lnTo>
                <a:cubicBezTo>
                  <a:pt x="263432" y="28632"/>
                  <a:pt x="386884" y="-7840"/>
                  <a:pt x="506729" y="139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SubTitle_2"/>
          <p:cNvSpPr/>
          <p:nvPr/>
        </p:nvSpPr>
        <p:spPr>
          <a:xfrm rot="21600000">
            <a:off x="2550511" y="1730470"/>
            <a:ext cx="1513865" cy="593876"/>
          </a:xfrm>
          <a:custGeom>
            <a:avLst/>
            <a:gdLst>
              <a:gd name="connsiteX0" fmla="*/ 1588141 w 2018486"/>
              <a:gd name="connsiteY0" fmla="*/ 0 h 791835"/>
              <a:gd name="connsiteX1" fmla="*/ 1571877 w 2018486"/>
              <a:gd name="connsiteY1" fmla="*/ 25609 h 791835"/>
              <a:gd name="connsiteX2" fmla="*/ 399963 w 2018486"/>
              <a:gd name="connsiteY2" fmla="*/ 28650 h 791835"/>
              <a:gd name="connsiteX3" fmla="*/ 31615 w 2018486"/>
              <a:gd name="connsiteY3" fmla="*/ 398407 h 791835"/>
              <a:gd name="connsiteX4" fmla="*/ 401876 w 2018486"/>
              <a:gd name="connsiteY4" fmla="*/ 766249 h 791835"/>
              <a:gd name="connsiteX5" fmla="*/ 2018486 w 2018486"/>
              <a:gd name="connsiteY5" fmla="*/ 762051 h 791835"/>
              <a:gd name="connsiteX6" fmla="*/ 2017111 w 2018486"/>
              <a:gd name="connsiteY6" fmla="*/ 787629 h 791835"/>
              <a:gd name="connsiteX7" fmla="*/ 395935 w 2018486"/>
              <a:gd name="connsiteY7" fmla="*/ 791834 h 791835"/>
              <a:gd name="connsiteX8" fmla="*/ 2 w 2018486"/>
              <a:gd name="connsiteY8" fmla="*/ 398485 h 791835"/>
              <a:gd name="connsiteX9" fmla="*/ 393892 w 2018486"/>
              <a:gd name="connsiteY9" fmla="*/ 3093 h 79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8486" h="791835">
                <a:moveTo>
                  <a:pt x="1588141" y="0"/>
                </a:moveTo>
                <a:lnTo>
                  <a:pt x="1571877" y="25609"/>
                </a:lnTo>
                <a:lnTo>
                  <a:pt x="399963" y="28650"/>
                </a:lnTo>
                <a:cubicBezTo>
                  <a:pt x="196003" y="29178"/>
                  <a:pt x="31089" y="194721"/>
                  <a:pt x="31615" y="398407"/>
                </a:cubicBezTo>
                <a:cubicBezTo>
                  <a:pt x="32144" y="602086"/>
                  <a:pt x="197915" y="766778"/>
                  <a:pt x="401876" y="766249"/>
                </a:cubicBezTo>
                <a:lnTo>
                  <a:pt x="2018486" y="762051"/>
                </a:lnTo>
                <a:lnTo>
                  <a:pt x="2017111" y="787629"/>
                </a:lnTo>
                <a:lnTo>
                  <a:pt x="395935" y="791834"/>
                </a:lnTo>
                <a:cubicBezTo>
                  <a:pt x="177835" y="792399"/>
                  <a:pt x="566" y="616292"/>
                  <a:pt x="2" y="398485"/>
                </a:cubicBezTo>
                <a:cubicBezTo>
                  <a:pt x="-563" y="180681"/>
                  <a:pt x="175787" y="3659"/>
                  <a:pt x="393892" y="3093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r>
              <a:rPr lang="zh-Hans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服务器技术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_1"/>
          <p:cNvSpPr/>
          <p:nvPr/>
        </p:nvSpPr>
        <p:spPr>
          <a:xfrm rot="21600000">
            <a:off x="4467451" y="2940114"/>
            <a:ext cx="694148" cy="694151"/>
          </a:xfrm>
          <a:custGeom>
            <a:avLst/>
            <a:gdLst>
              <a:gd name="connsiteX0" fmla="*/ 465963 w 925531"/>
              <a:gd name="connsiteY0" fmla="*/ 182094 h 925534"/>
              <a:gd name="connsiteX1" fmla="*/ 830139 w 925531"/>
              <a:gd name="connsiteY1" fmla="*/ 182133 h 925534"/>
              <a:gd name="connsiteX2" fmla="*/ 875778 w 925531"/>
              <a:gd name="connsiteY2" fmla="*/ 253776 h 925534"/>
              <a:gd name="connsiteX3" fmla="*/ 869005 w 925531"/>
              <a:gd name="connsiteY3" fmla="*/ 684570 h 925534"/>
              <a:gd name="connsiteX4" fmla="*/ 839616 w 925531"/>
              <a:gd name="connsiteY4" fmla="*/ 727327 h 925534"/>
              <a:gd name="connsiteX5" fmla="*/ 465895 w 925531"/>
              <a:gd name="connsiteY5" fmla="*/ 727286 h 925534"/>
              <a:gd name="connsiteX6" fmla="*/ 273154 w 925531"/>
              <a:gd name="connsiteY6" fmla="*/ 647424 h 925534"/>
              <a:gd name="connsiteX7" fmla="*/ 193337 w 925531"/>
              <a:gd name="connsiteY7" fmla="*/ 454658 h 925534"/>
              <a:gd name="connsiteX8" fmla="*/ 465963 w 925531"/>
              <a:gd name="connsiteY8" fmla="*/ 182094 h 925534"/>
              <a:gd name="connsiteX9" fmla="*/ 424518 w 925531"/>
              <a:gd name="connsiteY9" fmla="*/ 1594 h 925534"/>
              <a:gd name="connsiteX10" fmla="*/ 761817 w 925531"/>
              <a:gd name="connsiteY10" fmla="*/ 109623 h 925534"/>
              <a:gd name="connsiteX11" fmla="*/ 813559 w 925531"/>
              <a:gd name="connsiteY11" fmla="*/ 163236 h 925534"/>
              <a:gd name="connsiteX12" fmla="*/ 461529 w 925531"/>
              <a:gd name="connsiteY12" fmla="*/ 163190 h 925534"/>
              <a:gd name="connsiteX13" fmla="*/ 175930 w 925531"/>
              <a:gd name="connsiteY13" fmla="*/ 395908 h 925534"/>
              <a:gd name="connsiteX14" fmla="*/ 169999 w 925531"/>
              <a:gd name="connsiteY14" fmla="*/ 454657 h 925534"/>
              <a:gd name="connsiteX15" fmla="*/ 175915 w 925531"/>
              <a:gd name="connsiteY15" fmla="*/ 513405 h 925534"/>
              <a:gd name="connsiteX16" fmla="*/ 461462 w 925531"/>
              <a:gd name="connsiteY16" fmla="*/ 746186 h 925534"/>
              <a:gd name="connsiteX17" fmla="*/ 826631 w 925531"/>
              <a:gd name="connsiteY17" fmla="*/ 746228 h 925534"/>
              <a:gd name="connsiteX18" fmla="*/ 815914 w 925531"/>
              <a:gd name="connsiteY18" fmla="*/ 761820 h 925534"/>
              <a:gd name="connsiteX19" fmla="*/ 163716 w 925531"/>
              <a:gd name="connsiteY19" fmla="*/ 815914 h 925534"/>
              <a:gd name="connsiteX20" fmla="*/ 109622 w 925531"/>
              <a:gd name="connsiteY20" fmla="*/ 163718 h 925534"/>
              <a:gd name="connsiteX21" fmla="*/ 424518 w 925531"/>
              <a:gd name="connsiteY21" fmla="*/ 1594 h 925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25531" h="925534">
                <a:moveTo>
                  <a:pt x="465963" y="182094"/>
                </a:moveTo>
                <a:lnTo>
                  <a:pt x="830139" y="182133"/>
                </a:lnTo>
                <a:lnTo>
                  <a:pt x="875778" y="253776"/>
                </a:lnTo>
                <a:cubicBezTo>
                  <a:pt x="943567" y="387894"/>
                  <a:pt x="942824" y="549710"/>
                  <a:pt x="869005" y="684570"/>
                </a:cubicBezTo>
                <a:lnTo>
                  <a:pt x="839616" y="727327"/>
                </a:lnTo>
                <a:lnTo>
                  <a:pt x="465895" y="727286"/>
                </a:lnTo>
                <a:cubicBezTo>
                  <a:pt x="390625" y="727274"/>
                  <a:pt x="322477" y="696761"/>
                  <a:pt x="273154" y="647424"/>
                </a:cubicBezTo>
                <a:cubicBezTo>
                  <a:pt x="223826" y="598089"/>
                  <a:pt x="193330" y="529935"/>
                  <a:pt x="193337" y="454658"/>
                </a:cubicBezTo>
                <a:cubicBezTo>
                  <a:pt x="193351" y="304107"/>
                  <a:pt x="315408" y="182074"/>
                  <a:pt x="465963" y="182094"/>
                </a:cubicBezTo>
                <a:close/>
                <a:moveTo>
                  <a:pt x="424518" y="1594"/>
                </a:moveTo>
                <a:cubicBezTo>
                  <a:pt x="542537" y="-8195"/>
                  <a:pt x="664302" y="27044"/>
                  <a:pt x="761817" y="109623"/>
                </a:cubicBezTo>
                <a:lnTo>
                  <a:pt x="813559" y="163236"/>
                </a:lnTo>
                <a:lnTo>
                  <a:pt x="461529" y="163190"/>
                </a:lnTo>
                <a:cubicBezTo>
                  <a:pt x="320663" y="163174"/>
                  <a:pt x="203120" y="263079"/>
                  <a:pt x="175930" y="395908"/>
                </a:cubicBezTo>
                <a:lnTo>
                  <a:pt x="169999" y="454657"/>
                </a:lnTo>
                <a:lnTo>
                  <a:pt x="175915" y="513405"/>
                </a:lnTo>
                <a:cubicBezTo>
                  <a:pt x="203079" y="646238"/>
                  <a:pt x="320594" y="746169"/>
                  <a:pt x="461462" y="746186"/>
                </a:cubicBezTo>
                <a:lnTo>
                  <a:pt x="826631" y="746228"/>
                </a:lnTo>
                <a:lnTo>
                  <a:pt x="815914" y="761820"/>
                </a:lnTo>
                <a:cubicBezTo>
                  <a:pt x="650754" y="956858"/>
                  <a:pt x="358752" y="981075"/>
                  <a:pt x="163716" y="815914"/>
                </a:cubicBezTo>
                <a:cubicBezTo>
                  <a:pt x="-31321" y="650753"/>
                  <a:pt x="-55541" y="358757"/>
                  <a:pt x="109622" y="163718"/>
                </a:cubicBezTo>
                <a:cubicBezTo>
                  <a:pt x="192200" y="66201"/>
                  <a:pt x="306492" y="11384"/>
                  <a:pt x="424518" y="15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SubTitle_1"/>
          <p:cNvSpPr/>
          <p:nvPr/>
        </p:nvSpPr>
        <p:spPr>
          <a:xfrm rot="21600000">
            <a:off x="5077714" y="2494001"/>
            <a:ext cx="1488842" cy="586143"/>
          </a:xfrm>
          <a:custGeom>
            <a:avLst/>
            <a:gdLst>
              <a:gd name="connsiteX0" fmla="*/ 1595504 w 1985123"/>
              <a:gd name="connsiteY0" fmla="*/ 2 h 781524"/>
              <a:gd name="connsiteX1" fmla="*/ 1977046 w 1985123"/>
              <a:gd name="connsiteY1" fmla="*/ 309685 h 781524"/>
              <a:gd name="connsiteX2" fmla="*/ 1985123 w 1985123"/>
              <a:gd name="connsiteY2" fmla="*/ 388052 h 781524"/>
              <a:gd name="connsiteX3" fmla="*/ 1977406 w 1985123"/>
              <a:gd name="connsiteY3" fmla="*/ 466450 h 781524"/>
              <a:gd name="connsiteX4" fmla="*/ 1597279 w 1985123"/>
              <a:gd name="connsiteY4" fmla="*/ 777880 h 781524"/>
              <a:gd name="connsiteX5" fmla="*/ 1472 w 1985123"/>
              <a:gd name="connsiteY5" fmla="*/ 781524 h 781524"/>
              <a:gd name="connsiteX6" fmla="*/ 0 w 1985123"/>
              <a:gd name="connsiteY6" fmla="*/ 756303 h 781524"/>
              <a:gd name="connsiteX7" fmla="*/ 1591309 w 1985123"/>
              <a:gd name="connsiteY7" fmla="*/ 752675 h 781524"/>
              <a:gd name="connsiteX8" fmla="*/ 1954004 w 1985123"/>
              <a:gd name="connsiteY8" fmla="*/ 388124 h 781524"/>
              <a:gd name="connsiteX9" fmla="*/ 1589647 w 1985123"/>
              <a:gd name="connsiteY9" fmla="*/ 25236 h 781524"/>
              <a:gd name="connsiteX10" fmla="*/ 436072 w 1985123"/>
              <a:gd name="connsiteY10" fmla="*/ 27875 h 781524"/>
              <a:gd name="connsiteX11" fmla="*/ 419935 w 1985123"/>
              <a:gd name="connsiteY11" fmla="*/ 2689 h 78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85123" h="781524">
                <a:moveTo>
                  <a:pt x="1595504" y="2"/>
                </a:moveTo>
                <a:cubicBezTo>
                  <a:pt x="1783354" y="-425"/>
                  <a:pt x="1940392" y="132538"/>
                  <a:pt x="1977046" y="309685"/>
                </a:cubicBezTo>
                <a:lnTo>
                  <a:pt x="1985123" y="388052"/>
                </a:lnTo>
                <a:lnTo>
                  <a:pt x="1977406" y="466450"/>
                </a:lnTo>
                <a:cubicBezTo>
                  <a:pt x="1941563" y="643769"/>
                  <a:pt x="1785133" y="777446"/>
                  <a:pt x="1597279" y="777880"/>
                </a:cubicBezTo>
                <a:lnTo>
                  <a:pt x="1472" y="781524"/>
                </a:lnTo>
                <a:lnTo>
                  <a:pt x="0" y="756303"/>
                </a:lnTo>
                <a:lnTo>
                  <a:pt x="1591309" y="752675"/>
                </a:lnTo>
                <a:cubicBezTo>
                  <a:pt x="1792080" y="752212"/>
                  <a:pt x="1954467" y="589003"/>
                  <a:pt x="1954004" y="388124"/>
                </a:cubicBezTo>
                <a:cubicBezTo>
                  <a:pt x="1953543" y="187250"/>
                  <a:pt x="1790421" y="24778"/>
                  <a:pt x="1589647" y="25236"/>
                </a:cubicBezTo>
                <a:lnTo>
                  <a:pt x="436072" y="27875"/>
                </a:lnTo>
                <a:lnTo>
                  <a:pt x="419935" y="2689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r>
              <a:rPr lang="zh-Hans" altLang="en-US" sz="12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前端技术</a:t>
            </a:r>
            <a:endParaRPr lang="zh-CN" altLang="en-US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MH_Other_2"/>
          <p:cNvSpPr/>
          <p:nvPr/>
        </p:nvSpPr>
        <p:spPr>
          <a:xfrm rot="21600000">
            <a:off x="3979256" y="3684400"/>
            <a:ext cx="704622" cy="704411"/>
          </a:xfrm>
          <a:custGeom>
            <a:avLst/>
            <a:gdLst>
              <a:gd name="connsiteX0" fmla="*/ 465386 w 939496"/>
              <a:gd name="connsiteY0" fmla="*/ 184807 h 939215"/>
              <a:gd name="connsiteX1" fmla="*/ 743210 w 939496"/>
              <a:gd name="connsiteY1" fmla="*/ 459788 h 939215"/>
              <a:gd name="connsiteX2" fmla="*/ 662960 w 939496"/>
              <a:gd name="connsiteY2" fmla="*/ 655870 h 939215"/>
              <a:gd name="connsiteX3" fmla="*/ 467630 w 939496"/>
              <a:gd name="connsiteY3" fmla="*/ 738051 h 939215"/>
              <a:gd name="connsiteX4" fmla="*/ 88271 w 939496"/>
              <a:gd name="connsiteY4" fmla="*/ 740296 h 939215"/>
              <a:gd name="connsiteX5" fmla="*/ 58270 w 939496"/>
              <a:gd name="connsiteY5" fmla="*/ 697083 h 939215"/>
              <a:gd name="connsiteX6" fmla="*/ 49675 w 939496"/>
              <a:gd name="connsiteY6" fmla="*/ 259967 h 939215"/>
              <a:gd name="connsiteX7" fmla="*/ 95713 w 939496"/>
              <a:gd name="connsiteY7" fmla="*/ 186998 h 939215"/>
              <a:gd name="connsiteX8" fmla="*/ 506736 w 939496"/>
              <a:gd name="connsiteY8" fmla="*/ 1398 h 939215"/>
              <a:gd name="connsiteX9" fmla="*/ 827024 w 939496"/>
              <a:gd name="connsiteY9" fmla="*/ 164059 h 939215"/>
              <a:gd name="connsiteX10" fmla="*/ 774722 w 939496"/>
              <a:gd name="connsiteY10" fmla="*/ 826205 h 939215"/>
              <a:gd name="connsiteX11" fmla="*/ 112475 w 939496"/>
              <a:gd name="connsiteY11" fmla="*/ 775156 h 939215"/>
              <a:gd name="connsiteX12" fmla="*/ 101534 w 939496"/>
              <a:gd name="connsiteY12" fmla="*/ 759400 h 939215"/>
              <a:gd name="connsiteX13" fmla="*/ 472208 w 939496"/>
              <a:gd name="connsiteY13" fmla="*/ 757206 h 939215"/>
              <a:gd name="connsiteX14" fmla="*/ 766903 w 939496"/>
              <a:gd name="connsiteY14" fmla="*/ 459644 h 939215"/>
              <a:gd name="connsiteX15" fmla="*/ 766898 w 939496"/>
              <a:gd name="connsiteY15" fmla="*/ 459643 h 939215"/>
              <a:gd name="connsiteX16" fmla="*/ 469810 w 939496"/>
              <a:gd name="connsiteY16" fmla="*/ 165598 h 939215"/>
              <a:gd name="connsiteX17" fmla="*/ 112471 w 939496"/>
              <a:gd name="connsiteY17" fmla="*/ 167717 h 939215"/>
              <a:gd name="connsiteX18" fmla="*/ 164780 w 939496"/>
              <a:gd name="connsiteY18" fmla="*/ 113010 h 939215"/>
              <a:gd name="connsiteX19" fmla="*/ 506736 w 939496"/>
              <a:gd name="connsiteY19" fmla="*/ 1398 h 939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39496" h="939215">
                <a:moveTo>
                  <a:pt x="465386" y="184807"/>
                </a:moveTo>
                <a:cubicBezTo>
                  <a:pt x="618208" y="183901"/>
                  <a:pt x="742595" y="307012"/>
                  <a:pt x="743210" y="459788"/>
                </a:cubicBezTo>
                <a:cubicBezTo>
                  <a:pt x="743522" y="536171"/>
                  <a:pt x="712832" y="605514"/>
                  <a:pt x="662960" y="655870"/>
                </a:cubicBezTo>
                <a:cubicBezTo>
                  <a:pt x="613088" y="706223"/>
                  <a:pt x="544042" y="737600"/>
                  <a:pt x="467630" y="738051"/>
                </a:cubicBezTo>
                <a:lnTo>
                  <a:pt x="88271" y="740296"/>
                </a:lnTo>
                <a:lnTo>
                  <a:pt x="58270" y="697083"/>
                </a:lnTo>
                <a:cubicBezTo>
                  <a:pt x="-17201" y="560661"/>
                  <a:pt x="-18605" y="396466"/>
                  <a:pt x="49675" y="259967"/>
                </a:cubicBezTo>
                <a:lnTo>
                  <a:pt x="95713" y="186998"/>
                </a:lnTo>
                <a:close/>
                <a:moveTo>
                  <a:pt x="506736" y="1398"/>
                </a:moveTo>
                <a:cubicBezTo>
                  <a:pt x="626576" y="10637"/>
                  <a:pt x="742808" y="65584"/>
                  <a:pt x="827024" y="164059"/>
                </a:cubicBezTo>
                <a:cubicBezTo>
                  <a:pt x="995457" y="361002"/>
                  <a:pt x="972038" y="657454"/>
                  <a:pt x="774722" y="826205"/>
                </a:cubicBezTo>
                <a:cubicBezTo>
                  <a:pt x="577405" y="994959"/>
                  <a:pt x="280906" y="972100"/>
                  <a:pt x="112475" y="775156"/>
                </a:cubicBezTo>
                <a:lnTo>
                  <a:pt x="101534" y="759400"/>
                </a:lnTo>
                <a:lnTo>
                  <a:pt x="472208" y="757206"/>
                </a:lnTo>
                <a:cubicBezTo>
                  <a:pt x="635622" y="756234"/>
                  <a:pt x="767563" y="623012"/>
                  <a:pt x="766903" y="459644"/>
                </a:cubicBezTo>
                <a:lnTo>
                  <a:pt x="766898" y="459643"/>
                </a:lnTo>
                <a:cubicBezTo>
                  <a:pt x="766232" y="296277"/>
                  <a:pt x="633225" y="164629"/>
                  <a:pt x="469810" y="165598"/>
                </a:cubicBezTo>
                <a:lnTo>
                  <a:pt x="112471" y="167717"/>
                </a:lnTo>
                <a:lnTo>
                  <a:pt x="164780" y="113010"/>
                </a:lnTo>
                <a:cubicBezTo>
                  <a:pt x="263436" y="28636"/>
                  <a:pt x="386888" y="-7838"/>
                  <a:pt x="506736" y="139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SubTitle_2"/>
          <p:cNvSpPr/>
          <p:nvPr/>
        </p:nvSpPr>
        <p:spPr>
          <a:xfrm rot="21600000">
            <a:off x="2550514" y="3237797"/>
            <a:ext cx="1513862" cy="593882"/>
          </a:xfrm>
          <a:custGeom>
            <a:avLst/>
            <a:gdLst>
              <a:gd name="connsiteX0" fmla="*/ 1588140 w 2018482"/>
              <a:gd name="connsiteY0" fmla="*/ 0 h 791843"/>
              <a:gd name="connsiteX1" fmla="*/ 1571873 w 2018482"/>
              <a:gd name="connsiteY1" fmla="*/ 25617 h 791843"/>
              <a:gd name="connsiteX2" fmla="*/ 399959 w 2018482"/>
              <a:gd name="connsiteY2" fmla="*/ 28657 h 791843"/>
              <a:gd name="connsiteX3" fmla="*/ 31611 w 2018482"/>
              <a:gd name="connsiteY3" fmla="*/ 398411 h 791843"/>
              <a:gd name="connsiteX4" fmla="*/ 401875 w 2018482"/>
              <a:gd name="connsiteY4" fmla="*/ 766253 h 791843"/>
              <a:gd name="connsiteX5" fmla="*/ 2018482 w 2018482"/>
              <a:gd name="connsiteY5" fmla="*/ 762062 h 791843"/>
              <a:gd name="connsiteX6" fmla="*/ 2017109 w 2018482"/>
              <a:gd name="connsiteY6" fmla="*/ 787637 h 791843"/>
              <a:gd name="connsiteX7" fmla="*/ 395937 w 2018482"/>
              <a:gd name="connsiteY7" fmla="*/ 791842 h 791843"/>
              <a:gd name="connsiteX8" fmla="*/ 2 w 2018482"/>
              <a:gd name="connsiteY8" fmla="*/ 398492 h 791843"/>
              <a:gd name="connsiteX9" fmla="*/ 393889 w 2018482"/>
              <a:gd name="connsiteY9" fmla="*/ 3100 h 791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8482" h="791843">
                <a:moveTo>
                  <a:pt x="1588140" y="0"/>
                </a:moveTo>
                <a:lnTo>
                  <a:pt x="1571873" y="25617"/>
                </a:lnTo>
                <a:lnTo>
                  <a:pt x="399959" y="28657"/>
                </a:lnTo>
                <a:cubicBezTo>
                  <a:pt x="196003" y="29186"/>
                  <a:pt x="31083" y="194729"/>
                  <a:pt x="31611" y="398411"/>
                </a:cubicBezTo>
                <a:cubicBezTo>
                  <a:pt x="32139" y="602091"/>
                  <a:pt x="197916" y="766783"/>
                  <a:pt x="401875" y="766253"/>
                </a:cubicBezTo>
                <a:lnTo>
                  <a:pt x="2018482" y="762062"/>
                </a:lnTo>
                <a:lnTo>
                  <a:pt x="2017109" y="787637"/>
                </a:lnTo>
                <a:lnTo>
                  <a:pt x="395937" y="791842"/>
                </a:lnTo>
                <a:cubicBezTo>
                  <a:pt x="177827" y="792404"/>
                  <a:pt x="563" y="616299"/>
                  <a:pt x="2" y="398492"/>
                </a:cubicBezTo>
                <a:cubicBezTo>
                  <a:pt x="-562" y="180691"/>
                  <a:pt x="175784" y="3666"/>
                  <a:pt x="393889" y="3100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r>
              <a:rPr lang="zh-Hans" altLang="en-US" sz="12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推荐算法</a:t>
            </a:r>
            <a:endParaRPr lang="zh-CN" altLang="en-US" sz="12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60609" y="1622819"/>
            <a:ext cx="248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Hans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分布式账本存储数据，使用 </a:t>
            </a:r>
            <a:r>
              <a:rPr lang="en-US" altLang="zh-Hans" sz="9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Hyperledger</a:t>
            </a:r>
            <a:r>
              <a:rPr lang="zh-Hans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区块链技术，保证数据的透明性、防篡改性。</a:t>
            </a:r>
            <a:endParaRPr lang="en-US" altLang="zh-CN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60609" y="3124202"/>
            <a:ext cx="248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Hans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使用 </a:t>
            </a:r>
            <a:r>
              <a:rPr lang="en-US" altLang="zh-Han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Facebook </a:t>
            </a:r>
            <a:r>
              <a:rPr lang="zh-Hans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开发的 </a:t>
            </a:r>
            <a:r>
              <a:rPr lang="en-US" altLang="zh-Han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React</a:t>
            </a:r>
            <a:r>
              <a:rPr lang="zh-Hans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Han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Native</a:t>
            </a:r>
            <a:r>
              <a:rPr lang="zh-Hans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技术及</a:t>
            </a:r>
            <a:r>
              <a:rPr lang="en-US" altLang="zh-Han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React</a:t>
            </a:r>
            <a:endParaRPr lang="en-US" altLang="zh-CN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39600" y="2396731"/>
            <a:ext cx="248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Hans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使用</a:t>
            </a:r>
            <a:r>
              <a:rPr lang="en-US" altLang="zh-Han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Spring</a:t>
            </a:r>
            <a:r>
              <a:rPr lang="zh-Hans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Han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Boot </a:t>
            </a:r>
            <a:r>
              <a:rPr lang="zh-Hans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后台技术，提供身份验证、数据增改功能。</a:t>
            </a:r>
            <a:endParaRPr lang="en-US" altLang="zh-CN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39600" y="3898114"/>
            <a:ext cx="248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Hans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基于用户行为的推荐算法，推荐感兴趣的学习课程。</a:t>
            </a:r>
            <a:endParaRPr lang="en-US" altLang="zh-CN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FD27C5-DA18-7742-BD9B-471E4A49CEB7}"/>
              </a:ext>
            </a:extLst>
          </p:cNvPr>
          <p:cNvSpPr txBox="1"/>
          <p:nvPr/>
        </p:nvSpPr>
        <p:spPr>
          <a:xfrm>
            <a:off x="3297091" y="289132"/>
            <a:ext cx="2340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澳 门 大 学 联 盟 链 技 术 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576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2" repeatDur="0" restart="neve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4" presetClass="entr" presetSubtype="10" repeatDur="0" restart="neve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2" repeatDur="0" restart="neve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" presetClass="entr" presetSubtype="8" repeatDur="0" restart="neve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4" presetClass="entr" presetSubtype="10" repeatDur="0" restart="neve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2" presetClass="entr" presetSubtype="8" repeatDur="0" restart="neve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2" presetClass="entr" presetSubtype="2" repeatDur="0" restart="neve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0"/>
                            </p:stCondLst>
                            <p:childTnLst>
                              <p:par>
                                <p:cTn id="44" presetID="14" presetClass="entr" presetSubtype="10" repeatDur="0" restart="neve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500"/>
                            </p:stCondLst>
                            <p:childTnLst>
                              <p:par>
                                <p:cTn id="48" presetID="22" presetClass="entr" presetSubtype="2" repeatDur="0" restart="neve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500"/>
                            </p:stCondLst>
                            <p:childTnLst>
                              <p:par>
                                <p:cTn id="52" presetID="2" presetClass="entr" presetSubtype="8" repeatDur="0" restart="neve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/>
          <p:nvPr/>
        </p:nvSpPr>
        <p:spPr>
          <a:xfrm>
            <a:off x="2751535" y="239399"/>
            <a:ext cx="3599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澳 门  大 学 联 盟 链 项 目 结 构 图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3939779" y="952613"/>
            <a:ext cx="1264444" cy="1238250"/>
          </a:xfrm>
          <a:custGeom>
            <a:avLst/>
            <a:gdLst>
              <a:gd name="connsiteX0" fmla="*/ 0 w 1686120"/>
              <a:gd name="connsiteY0" fmla="*/ 825165 h 1650329"/>
              <a:gd name="connsiteX1" fmla="*/ 253356 w 1686120"/>
              <a:gd name="connsiteY1" fmla="*/ 235460 h 1650329"/>
              <a:gd name="connsiteX2" fmla="*/ 843061 w 1686120"/>
              <a:gd name="connsiteY2" fmla="*/ 1 h 1650329"/>
              <a:gd name="connsiteX3" fmla="*/ 1432766 w 1686120"/>
              <a:gd name="connsiteY3" fmla="*/ 235462 h 1650329"/>
              <a:gd name="connsiteX4" fmla="*/ 1686120 w 1686120"/>
              <a:gd name="connsiteY4" fmla="*/ 825167 h 1650329"/>
              <a:gd name="connsiteX5" fmla="*/ 1432765 w 1686120"/>
              <a:gd name="connsiteY5" fmla="*/ 1414872 h 1650329"/>
              <a:gd name="connsiteX6" fmla="*/ 843060 w 1686120"/>
              <a:gd name="connsiteY6" fmla="*/ 1650332 h 1650329"/>
              <a:gd name="connsiteX7" fmla="*/ 253355 w 1686120"/>
              <a:gd name="connsiteY7" fmla="*/ 1414871 h 1650329"/>
              <a:gd name="connsiteX8" fmla="*/ 0 w 1686120"/>
              <a:gd name="connsiteY8" fmla="*/ 825166 h 1650329"/>
              <a:gd name="connsiteX9" fmla="*/ 0 w 1686120"/>
              <a:gd name="connsiteY9" fmla="*/ 825165 h 165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6120" h="1650329">
                <a:moveTo>
                  <a:pt x="0" y="825165"/>
                </a:moveTo>
                <a:cubicBezTo>
                  <a:pt x="0" y="603249"/>
                  <a:pt x="91324" y="390686"/>
                  <a:pt x="253356" y="235460"/>
                </a:cubicBezTo>
                <a:cubicBezTo>
                  <a:pt x="410909" y="84525"/>
                  <a:pt x="622600" y="0"/>
                  <a:pt x="843061" y="1"/>
                </a:cubicBezTo>
                <a:cubicBezTo>
                  <a:pt x="1063523" y="1"/>
                  <a:pt x="1275213" y="84526"/>
                  <a:pt x="1432766" y="235462"/>
                </a:cubicBezTo>
                <a:cubicBezTo>
                  <a:pt x="1594798" y="390689"/>
                  <a:pt x="1686121" y="603251"/>
                  <a:pt x="1686120" y="825167"/>
                </a:cubicBezTo>
                <a:cubicBezTo>
                  <a:pt x="1686120" y="1047083"/>
                  <a:pt x="1594797" y="1259646"/>
                  <a:pt x="1432765" y="1414872"/>
                </a:cubicBezTo>
                <a:cubicBezTo>
                  <a:pt x="1275212" y="1565807"/>
                  <a:pt x="1063521" y="1650332"/>
                  <a:pt x="843060" y="1650332"/>
                </a:cubicBezTo>
                <a:cubicBezTo>
                  <a:pt x="622598" y="1650332"/>
                  <a:pt x="410908" y="1565807"/>
                  <a:pt x="253355" y="1414871"/>
                </a:cubicBezTo>
                <a:cubicBezTo>
                  <a:pt x="91323" y="1259645"/>
                  <a:pt x="0" y="1047082"/>
                  <a:pt x="0" y="825166"/>
                </a:cubicBezTo>
                <a:lnTo>
                  <a:pt x="0" y="825165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36630" tIns="232699" rIns="236630" bIns="232699" spcCol="1270" anchor="ctr"/>
          <a:lstStyle/>
          <a:p>
            <a:pPr algn="ctr"/>
            <a:r>
              <a:rPr lang="zh-Hans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区块链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5395913" y="2911192"/>
            <a:ext cx="1993106" cy="576263"/>
          </a:xfrm>
          <a:custGeom>
            <a:avLst/>
            <a:gdLst>
              <a:gd name="connsiteX0" fmla="*/ 0 w 2657849"/>
              <a:gd name="connsiteY0" fmla="*/ 76840 h 768395"/>
              <a:gd name="connsiteX1" fmla="*/ 22506 w 2657849"/>
              <a:gd name="connsiteY1" fmla="*/ 22506 h 768395"/>
              <a:gd name="connsiteX2" fmla="*/ 76840 w 2657849"/>
              <a:gd name="connsiteY2" fmla="*/ 0 h 768395"/>
              <a:gd name="connsiteX3" fmla="*/ 2581009 w 2657849"/>
              <a:gd name="connsiteY3" fmla="*/ 0 h 768395"/>
              <a:gd name="connsiteX4" fmla="*/ 2635343 w 2657849"/>
              <a:gd name="connsiteY4" fmla="*/ 22506 h 768395"/>
              <a:gd name="connsiteX5" fmla="*/ 2657849 w 2657849"/>
              <a:gd name="connsiteY5" fmla="*/ 76840 h 768395"/>
              <a:gd name="connsiteX6" fmla="*/ 2657849 w 2657849"/>
              <a:gd name="connsiteY6" fmla="*/ 691555 h 768395"/>
              <a:gd name="connsiteX7" fmla="*/ 2635343 w 2657849"/>
              <a:gd name="connsiteY7" fmla="*/ 745889 h 768395"/>
              <a:gd name="connsiteX8" fmla="*/ 2581009 w 2657849"/>
              <a:gd name="connsiteY8" fmla="*/ 768395 h 768395"/>
              <a:gd name="connsiteX9" fmla="*/ 76840 w 2657849"/>
              <a:gd name="connsiteY9" fmla="*/ 768395 h 768395"/>
              <a:gd name="connsiteX10" fmla="*/ 22506 w 2657849"/>
              <a:gd name="connsiteY10" fmla="*/ 745889 h 768395"/>
              <a:gd name="connsiteX11" fmla="*/ 0 w 2657849"/>
              <a:gd name="connsiteY11" fmla="*/ 691555 h 768395"/>
              <a:gd name="connsiteX12" fmla="*/ 0 w 2657849"/>
              <a:gd name="connsiteY12" fmla="*/ 76840 h 768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57849" h="768395">
                <a:moveTo>
                  <a:pt x="0" y="76840"/>
                </a:moveTo>
                <a:cubicBezTo>
                  <a:pt x="0" y="56461"/>
                  <a:pt x="8096" y="36916"/>
                  <a:pt x="22506" y="22506"/>
                </a:cubicBezTo>
                <a:cubicBezTo>
                  <a:pt x="36916" y="8096"/>
                  <a:pt x="56461" y="0"/>
                  <a:pt x="76840" y="0"/>
                </a:cubicBezTo>
                <a:lnTo>
                  <a:pt x="2581009" y="0"/>
                </a:lnTo>
                <a:cubicBezTo>
                  <a:pt x="2601388" y="0"/>
                  <a:pt x="2620933" y="8096"/>
                  <a:pt x="2635343" y="22506"/>
                </a:cubicBezTo>
                <a:cubicBezTo>
                  <a:pt x="2649753" y="36916"/>
                  <a:pt x="2657849" y="56461"/>
                  <a:pt x="2657849" y="76840"/>
                </a:cubicBezTo>
                <a:lnTo>
                  <a:pt x="2657849" y="691555"/>
                </a:lnTo>
                <a:cubicBezTo>
                  <a:pt x="2657849" y="711934"/>
                  <a:pt x="2649753" y="731479"/>
                  <a:pt x="2635343" y="745889"/>
                </a:cubicBezTo>
                <a:cubicBezTo>
                  <a:pt x="2620933" y="760299"/>
                  <a:pt x="2601388" y="768395"/>
                  <a:pt x="2581009" y="768395"/>
                </a:cubicBezTo>
                <a:lnTo>
                  <a:pt x="76840" y="768395"/>
                </a:lnTo>
                <a:cubicBezTo>
                  <a:pt x="56461" y="768395"/>
                  <a:pt x="36916" y="760299"/>
                  <a:pt x="22506" y="745889"/>
                </a:cubicBezTo>
                <a:cubicBezTo>
                  <a:pt x="8096" y="731479"/>
                  <a:pt x="0" y="711934"/>
                  <a:pt x="0" y="691555"/>
                </a:cubicBezTo>
                <a:lnTo>
                  <a:pt x="0" y="76840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68315" tIns="68315" rIns="68315" bIns="68315" spcCol="1270" anchor="ctr"/>
          <a:lstStyle/>
          <a:p>
            <a:pPr algn="ctr"/>
            <a:r>
              <a:rPr lang="zh-Hans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</a:t>
            </a:r>
            <a:r>
              <a:rPr lang="en-US" altLang="zh-Han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/PC</a:t>
            </a:r>
            <a:r>
              <a:rPr lang="zh-Hans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754982" y="2911192"/>
            <a:ext cx="1993106" cy="576263"/>
          </a:xfrm>
          <a:custGeom>
            <a:avLst/>
            <a:gdLst>
              <a:gd name="connsiteX0" fmla="*/ 0 w 2657849"/>
              <a:gd name="connsiteY0" fmla="*/ 76840 h 768395"/>
              <a:gd name="connsiteX1" fmla="*/ 22506 w 2657849"/>
              <a:gd name="connsiteY1" fmla="*/ 22506 h 768395"/>
              <a:gd name="connsiteX2" fmla="*/ 76840 w 2657849"/>
              <a:gd name="connsiteY2" fmla="*/ 0 h 768395"/>
              <a:gd name="connsiteX3" fmla="*/ 2581009 w 2657849"/>
              <a:gd name="connsiteY3" fmla="*/ 0 h 768395"/>
              <a:gd name="connsiteX4" fmla="*/ 2635343 w 2657849"/>
              <a:gd name="connsiteY4" fmla="*/ 22506 h 768395"/>
              <a:gd name="connsiteX5" fmla="*/ 2657849 w 2657849"/>
              <a:gd name="connsiteY5" fmla="*/ 76840 h 768395"/>
              <a:gd name="connsiteX6" fmla="*/ 2657849 w 2657849"/>
              <a:gd name="connsiteY6" fmla="*/ 691555 h 768395"/>
              <a:gd name="connsiteX7" fmla="*/ 2635343 w 2657849"/>
              <a:gd name="connsiteY7" fmla="*/ 745889 h 768395"/>
              <a:gd name="connsiteX8" fmla="*/ 2581009 w 2657849"/>
              <a:gd name="connsiteY8" fmla="*/ 768395 h 768395"/>
              <a:gd name="connsiteX9" fmla="*/ 76840 w 2657849"/>
              <a:gd name="connsiteY9" fmla="*/ 768395 h 768395"/>
              <a:gd name="connsiteX10" fmla="*/ 22506 w 2657849"/>
              <a:gd name="connsiteY10" fmla="*/ 745889 h 768395"/>
              <a:gd name="connsiteX11" fmla="*/ 0 w 2657849"/>
              <a:gd name="connsiteY11" fmla="*/ 691555 h 768395"/>
              <a:gd name="connsiteX12" fmla="*/ 0 w 2657849"/>
              <a:gd name="connsiteY12" fmla="*/ 76840 h 768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57849" h="768395">
                <a:moveTo>
                  <a:pt x="0" y="76840"/>
                </a:moveTo>
                <a:cubicBezTo>
                  <a:pt x="0" y="56461"/>
                  <a:pt x="8096" y="36916"/>
                  <a:pt x="22506" y="22506"/>
                </a:cubicBezTo>
                <a:cubicBezTo>
                  <a:pt x="36916" y="8096"/>
                  <a:pt x="56461" y="0"/>
                  <a:pt x="76840" y="0"/>
                </a:cubicBezTo>
                <a:lnTo>
                  <a:pt x="2581009" y="0"/>
                </a:lnTo>
                <a:cubicBezTo>
                  <a:pt x="2601388" y="0"/>
                  <a:pt x="2620933" y="8096"/>
                  <a:pt x="2635343" y="22506"/>
                </a:cubicBezTo>
                <a:cubicBezTo>
                  <a:pt x="2649753" y="36916"/>
                  <a:pt x="2657849" y="56461"/>
                  <a:pt x="2657849" y="76840"/>
                </a:cubicBezTo>
                <a:lnTo>
                  <a:pt x="2657849" y="691555"/>
                </a:lnTo>
                <a:cubicBezTo>
                  <a:pt x="2657849" y="711934"/>
                  <a:pt x="2649753" y="731479"/>
                  <a:pt x="2635343" y="745889"/>
                </a:cubicBezTo>
                <a:cubicBezTo>
                  <a:pt x="2620933" y="760299"/>
                  <a:pt x="2601388" y="768395"/>
                  <a:pt x="2581009" y="768395"/>
                </a:cubicBezTo>
                <a:lnTo>
                  <a:pt x="76840" y="768395"/>
                </a:lnTo>
                <a:cubicBezTo>
                  <a:pt x="56461" y="768395"/>
                  <a:pt x="36916" y="760299"/>
                  <a:pt x="22506" y="745889"/>
                </a:cubicBezTo>
                <a:cubicBezTo>
                  <a:pt x="8096" y="731479"/>
                  <a:pt x="0" y="711934"/>
                  <a:pt x="0" y="691555"/>
                </a:cubicBezTo>
                <a:lnTo>
                  <a:pt x="0" y="7684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68315" tIns="68315" rIns="68315" bIns="68315" spcCol="1270" anchor="ctr"/>
          <a:lstStyle/>
          <a:p>
            <a:pPr algn="ctr"/>
            <a:r>
              <a:rPr lang="zh-Hans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4"/>
          <p:cNvSpPr txBox="1"/>
          <p:nvPr/>
        </p:nvSpPr>
        <p:spPr>
          <a:xfrm>
            <a:off x="3306534" y="3785396"/>
            <a:ext cx="4986844" cy="438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Hans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重要数据交互上传区块链，保证数据的安全性。</a:t>
            </a:r>
            <a:endParaRPr lang="en-US" altLang="zh-Hans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Hans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移动端适配多种系统手机，方便用户进行交互。</a:t>
            </a:r>
            <a:endParaRPr lang="en-US" altLang="zh-Hans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2988469" y="1905113"/>
            <a:ext cx="885825" cy="885825"/>
          </a:xfrm>
          <a:prstGeom prst="straightConnector1">
            <a:avLst/>
          </a:prstGeom>
          <a:ln w="28575">
            <a:solidFill>
              <a:srgbClr val="CBCBCB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287566" y="1899161"/>
            <a:ext cx="891778" cy="891778"/>
          </a:xfrm>
          <a:prstGeom prst="straightConnector1">
            <a:avLst/>
          </a:prstGeom>
          <a:ln w="28575">
            <a:solidFill>
              <a:srgbClr val="CBCBCB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835004" y="3201704"/>
            <a:ext cx="1491853" cy="0"/>
          </a:xfrm>
          <a:prstGeom prst="straightConnector1">
            <a:avLst/>
          </a:prstGeom>
          <a:ln w="28575">
            <a:solidFill>
              <a:srgbClr val="CBCBCB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4">
            <a:extLst>
              <a:ext uri="{FF2B5EF4-FFF2-40B4-BE49-F238E27FC236}">
                <a16:creationId xmlns:a16="http://schemas.microsoft.com/office/drawing/2014/main" id="{A12B7140-AD54-FA41-BE89-426FBA526A58}"/>
              </a:ext>
            </a:extLst>
          </p:cNvPr>
          <p:cNvSpPr txBox="1"/>
          <p:nvPr/>
        </p:nvSpPr>
        <p:spPr>
          <a:xfrm>
            <a:off x="2793750" y="1946437"/>
            <a:ext cx="533394" cy="244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Hans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同 步</a:t>
            </a:r>
            <a:endParaRPr lang="en-US" altLang="zh-Hans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44">
            <a:extLst>
              <a:ext uri="{FF2B5EF4-FFF2-40B4-BE49-F238E27FC236}">
                <a16:creationId xmlns:a16="http://schemas.microsoft.com/office/drawing/2014/main" id="{648EBA4C-0C64-9542-A3C8-411F18CE2C55}"/>
              </a:ext>
            </a:extLst>
          </p:cNvPr>
          <p:cNvSpPr txBox="1"/>
          <p:nvPr/>
        </p:nvSpPr>
        <p:spPr>
          <a:xfrm>
            <a:off x="5734073" y="1899161"/>
            <a:ext cx="533394" cy="244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Hans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 求</a:t>
            </a:r>
            <a:endParaRPr lang="en-US" altLang="zh-Hans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44">
            <a:extLst>
              <a:ext uri="{FF2B5EF4-FFF2-40B4-BE49-F238E27FC236}">
                <a16:creationId xmlns:a16="http://schemas.microsoft.com/office/drawing/2014/main" id="{D9E9A164-1F30-4047-89EF-5730D0A54EC6}"/>
              </a:ext>
            </a:extLst>
          </p:cNvPr>
          <p:cNvSpPr txBox="1"/>
          <p:nvPr/>
        </p:nvSpPr>
        <p:spPr>
          <a:xfrm>
            <a:off x="4314233" y="2874108"/>
            <a:ext cx="533394" cy="244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Hans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 求</a:t>
            </a:r>
            <a:endParaRPr lang="en-US" altLang="zh-Hans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05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/>
          <p:nvPr/>
        </p:nvSpPr>
        <p:spPr>
          <a:xfrm>
            <a:off x="3164127" y="393044"/>
            <a:ext cx="2623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澳 门 学 生 联 盟 链 功 能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827584" y="1736660"/>
            <a:ext cx="1728192" cy="2557948"/>
          </a:xfrm>
          <a:prstGeom prst="roundRect">
            <a:avLst>
              <a:gd name="adj" fmla="val 3230"/>
            </a:avLst>
          </a:prstGeom>
          <a:noFill/>
          <a:ln w="19050">
            <a:solidFill>
              <a:schemeClr val="accent1"/>
            </a:solidFill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1007155" y="2473829"/>
            <a:ext cx="1370571" cy="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headEnd type="oval" w="med" len="med"/>
            <a:tailEnd type="oval" w="med" len="med"/>
          </a:ln>
        </p:spPr>
      </p:cxnSp>
      <p:cxnSp>
        <p:nvCxnSpPr>
          <p:cNvPr id="6" name="直接箭头连接符 5"/>
          <p:cNvCxnSpPr/>
          <p:nvPr/>
        </p:nvCxnSpPr>
        <p:spPr>
          <a:xfrm>
            <a:off x="1007155" y="2845535"/>
            <a:ext cx="1370571" cy="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headEnd type="oval" w="med" len="med"/>
            <a:tailEnd type="oval" w="med" len="med"/>
          </a:ln>
        </p:spPr>
      </p:cxnSp>
      <p:sp>
        <p:nvSpPr>
          <p:cNvPr id="7" name="矩形 6"/>
          <p:cNvSpPr/>
          <p:nvPr/>
        </p:nvSpPr>
        <p:spPr>
          <a:xfrm>
            <a:off x="1018041" y="2966189"/>
            <a:ext cx="1457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Hans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提供课程查询、课程评价、课程预定等功能。</a:t>
            </a:r>
            <a:endParaRPr lang="en-US" altLang="zh-CN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02202" y="2502066"/>
            <a:ext cx="11837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Hans" alt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课程服务模块</a:t>
            </a:r>
            <a:endParaRPr lang="zh-CN" altLang="en-US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747797" y="1736660"/>
            <a:ext cx="1728192" cy="2557948"/>
          </a:xfrm>
          <a:prstGeom prst="roundRect">
            <a:avLst>
              <a:gd name="adj" fmla="val 3230"/>
            </a:avLst>
          </a:prstGeom>
          <a:noFill/>
          <a:ln w="19050">
            <a:solidFill>
              <a:schemeClr val="accent2"/>
            </a:solidFill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668011" y="1736660"/>
            <a:ext cx="1728192" cy="2557948"/>
          </a:xfrm>
          <a:prstGeom prst="roundRect">
            <a:avLst>
              <a:gd name="adj" fmla="val 3230"/>
            </a:avLst>
          </a:prstGeom>
          <a:noFill/>
          <a:ln w="19050">
            <a:solidFill>
              <a:schemeClr val="accent3"/>
            </a:solidFill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588224" y="1736660"/>
            <a:ext cx="1728192" cy="2557948"/>
          </a:xfrm>
          <a:prstGeom prst="roundRect">
            <a:avLst>
              <a:gd name="adj" fmla="val 3230"/>
            </a:avLst>
          </a:prstGeom>
          <a:noFill/>
          <a:ln w="19050">
            <a:solidFill>
              <a:schemeClr val="accent4"/>
            </a:solidFill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291875" y="1351805"/>
            <a:ext cx="799609" cy="7843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212090" y="1351805"/>
            <a:ext cx="799609" cy="7843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132302" y="1351805"/>
            <a:ext cx="799609" cy="7843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052516" y="1351805"/>
            <a:ext cx="799609" cy="7843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18206" y="1513144"/>
            <a:ext cx="546946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340882" y="1513144"/>
            <a:ext cx="546946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58633" y="1513144"/>
            <a:ext cx="546946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180221" y="1513144"/>
            <a:ext cx="546946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932486" y="2484714"/>
            <a:ext cx="1370571" cy="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headEnd type="oval" w="med" len="med"/>
            <a:tailEnd type="oval" w="med" len="med"/>
          </a:ln>
        </p:spPr>
      </p:cxnSp>
      <p:cxnSp>
        <p:nvCxnSpPr>
          <p:cNvPr id="21" name="直接箭头连接符 20"/>
          <p:cNvCxnSpPr/>
          <p:nvPr/>
        </p:nvCxnSpPr>
        <p:spPr>
          <a:xfrm>
            <a:off x="2932486" y="2856421"/>
            <a:ext cx="1370571" cy="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headEnd type="oval" w="med" len="med"/>
            <a:tailEnd type="oval" w="med" len="med"/>
          </a:ln>
        </p:spPr>
      </p:cxnSp>
      <p:sp>
        <p:nvSpPr>
          <p:cNvPr id="22" name="矩形 21"/>
          <p:cNvSpPr/>
          <p:nvPr/>
        </p:nvSpPr>
        <p:spPr>
          <a:xfrm>
            <a:off x="2943372" y="2977074"/>
            <a:ext cx="1457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Hans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提供慕课视频上传、慕课视频观看等功能。</a:t>
            </a:r>
            <a:endParaRPr lang="en-US" altLang="zh-CN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027533" y="2512951"/>
            <a:ext cx="11837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Hans" sz="12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Mooc</a:t>
            </a:r>
            <a:r>
              <a:rPr lang="zh-Hans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模块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861163" y="2481627"/>
            <a:ext cx="1370571" cy="0"/>
          </a:xfrm>
          <a:prstGeom prst="straightConnector1">
            <a:avLst/>
          </a:prstGeom>
          <a:noFill/>
          <a:ln w="19050">
            <a:solidFill>
              <a:schemeClr val="accent3"/>
            </a:solidFill>
            <a:headEnd type="oval" w="med" len="med"/>
            <a:tailEnd type="oval" w="med" len="med"/>
          </a:ln>
        </p:spPr>
      </p:cxnSp>
      <p:cxnSp>
        <p:nvCxnSpPr>
          <p:cNvPr id="25" name="直接箭头连接符 24"/>
          <p:cNvCxnSpPr/>
          <p:nvPr/>
        </p:nvCxnSpPr>
        <p:spPr>
          <a:xfrm>
            <a:off x="4861163" y="2853334"/>
            <a:ext cx="1370571" cy="0"/>
          </a:xfrm>
          <a:prstGeom prst="straightConnector1">
            <a:avLst/>
          </a:prstGeom>
          <a:noFill/>
          <a:ln w="19050">
            <a:solidFill>
              <a:schemeClr val="accent3"/>
            </a:solidFill>
            <a:headEnd type="oval" w="med" len="med"/>
            <a:tailEnd type="oval" w="med" len="med"/>
          </a:ln>
        </p:spPr>
      </p:cxnSp>
      <p:sp>
        <p:nvSpPr>
          <p:cNvPr id="26" name="矩形 25"/>
          <p:cNvSpPr/>
          <p:nvPr/>
        </p:nvSpPr>
        <p:spPr>
          <a:xfrm>
            <a:off x="4872049" y="2973987"/>
            <a:ext cx="1457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Hans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提供学生积分功能，可以购买相关服务。</a:t>
            </a:r>
            <a:endParaRPr lang="en-US" altLang="zh-CN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956210" y="2509864"/>
            <a:ext cx="11837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Hans" altLang="en-US" sz="12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商家服务模块</a:t>
            </a:r>
            <a:endParaRPr lang="zh-CN" altLang="en-US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6786494" y="2481627"/>
            <a:ext cx="1370571" cy="0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headEnd type="oval" w="med" len="med"/>
            <a:tailEnd type="oval" w="med" len="med"/>
          </a:ln>
        </p:spPr>
      </p:cxnSp>
      <p:cxnSp>
        <p:nvCxnSpPr>
          <p:cNvPr id="29" name="直接箭头连接符 28"/>
          <p:cNvCxnSpPr/>
          <p:nvPr/>
        </p:nvCxnSpPr>
        <p:spPr>
          <a:xfrm>
            <a:off x="6786494" y="2853334"/>
            <a:ext cx="1370571" cy="0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headEnd type="oval" w="med" len="med"/>
            <a:tailEnd type="oval" w="med" len="med"/>
          </a:ln>
        </p:spPr>
      </p:cxnSp>
      <p:sp>
        <p:nvSpPr>
          <p:cNvPr id="30" name="矩形 29"/>
          <p:cNvSpPr/>
          <p:nvPr/>
        </p:nvSpPr>
        <p:spPr>
          <a:xfrm>
            <a:off x="6797380" y="2973987"/>
            <a:ext cx="1457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Hans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教学资源共享、积分系统共享，体验不同学校服务。</a:t>
            </a:r>
            <a:endParaRPr lang="en-US" altLang="zh-CN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881541" y="2509864"/>
            <a:ext cx="11837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Hans" altLang="en-US" sz="12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学校交流模块</a:t>
            </a:r>
            <a:endParaRPr lang="zh-CN" altLang="en-US" sz="12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494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2" grpId="0"/>
      <p:bldP spid="23" grpId="0"/>
      <p:bldP spid="26" grpId="0"/>
      <p:bldP spid="27" grpId="0"/>
      <p:bldP spid="30" grpId="0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自定义 711">
      <a:dk1>
        <a:srgbClr val="5F5F5F"/>
      </a:dk1>
      <a:lt1>
        <a:sysClr val="window" lastClr="FFFFFF"/>
      </a:lt1>
      <a:dk2>
        <a:srgbClr val="5F5F5F"/>
      </a:dk2>
      <a:lt2>
        <a:srgbClr val="E7E6E6"/>
      </a:lt2>
      <a:accent1>
        <a:srgbClr val="D67A71"/>
      </a:accent1>
      <a:accent2>
        <a:srgbClr val="788BA9"/>
      </a:accent2>
      <a:accent3>
        <a:srgbClr val="D67A71"/>
      </a:accent3>
      <a:accent4>
        <a:srgbClr val="788BA9"/>
      </a:accent4>
      <a:accent5>
        <a:srgbClr val="D67A71"/>
      </a:accent5>
      <a:accent6>
        <a:srgbClr val="788BA9"/>
      </a:accent6>
      <a:hlink>
        <a:srgbClr val="D67A71"/>
      </a:hlink>
      <a:folHlink>
        <a:srgbClr val="788BA9"/>
      </a:folHlink>
    </a:clrScheme>
    <a:fontScheme name="Lato">
      <a:majorFont>
        <a:latin typeface="Lato Regular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376</Words>
  <Application>Microsoft Macintosh PowerPoint</Application>
  <PresentationFormat>On-screen Show (16:9)</PresentationFormat>
  <Paragraphs>79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Lato Hairline</vt:lpstr>
      <vt:lpstr>Lato Light</vt:lpstr>
      <vt:lpstr>Lato Regular</vt:lpstr>
      <vt:lpstr>微软雅黑</vt:lpstr>
      <vt:lpstr>Segoe UI Semibold</vt:lpstr>
      <vt:lpstr>宋体</vt:lpstr>
      <vt:lpstr>Arial</vt:lpstr>
      <vt:lpstr>Calibri</vt:lpstr>
      <vt:lpstr>Gill Sans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Chen Yuhao</cp:lastModifiedBy>
  <cp:revision>21</cp:revision>
  <dcterms:created xsi:type="dcterms:W3CDTF">2014-11-26T08:06:00Z</dcterms:created>
  <dcterms:modified xsi:type="dcterms:W3CDTF">2018-10-27T08:28:54Z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