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8" r:id="rId4"/>
    <p:sldId id="260" r:id="rId5"/>
    <p:sldId id="261" r:id="rId6"/>
    <p:sldId id="262" r:id="rId7"/>
    <p:sldId id="265" r:id="rId8"/>
    <p:sldId id="266" r:id="rId10"/>
    <p:sldId id="267" r:id="rId11"/>
    <p:sldId id="288" r:id="rId12"/>
    <p:sldId id="289" r:id="rId13"/>
    <p:sldId id="270" r:id="rId14"/>
    <p:sldId id="291" r:id="rId15"/>
    <p:sldId id="269" r:id="rId16"/>
    <p:sldId id="268" r:id="rId17"/>
    <p:sldId id="272" r:id="rId18"/>
    <p:sldId id="273" r:id="rId19"/>
    <p:sldId id="275" r:id="rId20"/>
    <p:sldId id="277" r:id="rId21"/>
    <p:sldId id="278" r:id="rId22"/>
    <p:sldId id="302" r:id="rId23"/>
    <p:sldId id="281" r:id="rId24"/>
    <p:sldId id="280" r:id="rId25"/>
    <p:sldId id="299" r:id="rId26"/>
    <p:sldId id="303" r:id="rId27"/>
    <p:sldId id="30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yuan Zhang" initials="" lastIdx="1" clrIdx="0"/>
  <p:cmAuthor id="2" name="Yue Wu"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9" autoAdjust="0"/>
    <p:restoredTop sz="94660"/>
  </p:normalViewPr>
  <p:slideViewPr>
    <p:cSldViewPr snapToGrid="0">
      <p:cViewPr varScale="1">
        <p:scale>
          <a:sx n="85" d="100"/>
          <a:sy n="85" d="100"/>
        </p:scale>
        <p:origin x="63"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12-14T01:35:59.680" idx="3">
    <p:pos x="6000" y="0"/>
    <p:text>new 3</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23-12-14T01:35:50.278" idx="2">
    <p:pos x="6000" y="0"/>
    <p:text>new 2</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E0AA9-9878-4BDE-8E76-6F354E110D78}" type="datetimeFigureOut">
              <a:rPr lang="en-US" smtClean="0"/>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0DCF5-0E5A-44A2-98F5-CAC0583CD40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5A0DCF5-0E5A-44A2-98F5-CAC0583CD40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5A0DCF5-0E5A-44A2-98F5-CAC0583CD40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5A0DCF5-0E5A-44A2-98F5-CAC0583CD40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a6a5f4097e_1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1" name="Google Shape;241;g2a6a5f4097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1"/>
        <p:cNvGrpSpPr/>
        <p:nvPr/>
      </p:nvGrpSpPr>
      <p:grpSpPr>
        <a:xfrm>
          <a:off x="0" y="0"/>
          <a:ext cx="0" cy="0"/>
          <a:chOff x="0" y="0"/>
          <a:chExt cx="0" cy="0"/>
        </a:xfrm>
      </p:grpSpPr>
      <p:sp>
        <p:nvSpPr>
          <p:cNvPr id="232" name="Google Shape;232;g2a6a5f4097e_1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3" name="Google Shape;233;g2a6a5f4097e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8"/>
        <p:cNvGrpSpPr/>
        <p:nvPr/>
      </p:nvGrpSpPr>
      <p:grpSpPr>
        <a:xfrm>
          <a:off x="0" y="0"/>
          <a:ext cx="0" cy="0"/>
          <a:chOff x="0" y="0"/>
          <a:chExt cx="0" cy="0"/>
        </a:xfrm>
      </p:grpSpPr>
      <p:sp>
        <p:nvSpPr>
          <p:cNvPr id="329" name="Google Shape;329;g2a6a34487b3_1_2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g2a6a34487b3_1_2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1" name="Google Shape;331;g2a6a34487b3_1_2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65B9CEA-DEBD-47FF-AF15-25CBE54CCBAE}" type="datetimeFigureOut">
              <a:rPr lang="en-US" smtClean="0"/>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7DFAA85-658A-47A8-AF10-A97A887A3B8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5B9CEA-DEBD-47FF-AF15-25CBE54CCB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FAA85-658A-47A8-AF10-A97A887A3B8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65B9CEA-DEBD-47FF-AF15-25CBE54CCBAE}" type="datetimeFigureOut">
              <a:rPr lang="en-US" smtClean="0"/>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7DFAA85-658A-47A8-AF10-A97A887A3B8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5B9CEA-DEBD-47FF-AF15-25CBE54CCB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7DFAA85-658A-47A8-AF10-A97A887A3B8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65B9CEA-DEBD-47FF-AF15-25CBE54CCBAE}"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7DFAA85-658A-47A8-AF10-A97A887A3B8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765B9CEA-DEBD-47FF-AF15-25CBE54CCB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FAA85-658A-47A8-AF10-A97A887A3B8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765B9CEA-DEBD-47FF-AF15-25CBE54CCBA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DFAA85-658A-47A8-AF10-A97A887A3B8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5B9CEA-DEBD-47FF-AF15-25CBE54CCBA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DFAA85-658A-47A8-AF10-A97A887A3B8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B9CEA-DEBD-47FF-AF15-25CBE54CCBA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DFAA85-658A-47A8-AF10-A97A887A3B8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65B9CEA-DEBD-47FF-AF15-25CBE54CCBAE}" type="datetimeFigureOut">
              <a:rPr lang="en-US" smtClean="0"/>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7DFAA85-658A-47A8-AF10-A97A887A3B8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5B9CEA-DEBD-47FF-AF15-25CBE54CCB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FAA85-658A-47A8-AF10-A97A887A3B8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65B9CEA-DEBD-47FF-AF15-25CBE54CCBAE}" type="datetimeFigureOut">
              <a:rPr lang="en-US" smtClean="0"/>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7DFAA85-658A-47A8-AF10-A97A887A3B8A}" type="slidenum">
              <a:rPr lang="en-US" smtClean="0"/>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5" Type="http://schemas.openxmlformats.org/officeDocument/2006/relationships/comments" Target="../comments/comment2.xml"/><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tags" Target="../tags/tag3.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solidFill>
                  <a:schemeClr val="tx2"/>
                </a:solidFill>
                <a:latin typeface="Trajan Pro" panose="02020502050506020301" charset="0"/>
                <a:cs typeface="Trajan Pro" panose="02020502050506020301" charset="0"/>
              </a:rPr>
              <a:t>The 2</a:t>
            </a:r>
            <a:r>
              <a:rPr lang="en-US" altLang="zh-CN" baseline="30000" dirty="0">
                <a:solidFill>
                  <a:schemeClr val="tx2"/>
                </a:solidFill>
                <a:latin typeface="Trajan Pro" panose="02020502050506020301" charset="0"/>
                <a:cs typeface="Trajan Pro" panose="02020502050506020301" charset="0"/>
              </a:rPr>
              <a:t>nd</a:t>
            </a:r>
            <a:r>
              <a:rPr lang="en-US" altLang="zh-CN" dirty="0">
                <a:solidFill>
                  <a:schemeClr val="tx2"/>
                </a:solidFill>
                <a:latin typeface="Trajan Pro" panose="02020502050506020301" charset="0"/>
                <a:cs typeface="Trajan Pro" panose="02020502050506020301" charset="0"/>
              </a:rPr>
              <a:t> Review of Final Project</a:t>
            </a:r>
            <a:br>
              <a:rPr lang="en-US" altLang="zh-CN" dirty="0">
                <a:solidFill>
                  <a:schemeClr val="tx2"/>
                </a:solidFill>
                <a:latin typeface="Trajan Pro" panose="02020502050506020301" charset="0"/>
                <a:cs typeface="Trajan Pro" panose="02020502050506020301" charset="0"/>
              </a:rPr>
            </a:br>
            <a:r>
              <a:rPr lang="en-US" altLang="zh-CN" dirty="0">
                <a:solidFill>
                  <a:schemeClr val="tx2"/>
                </a:solidFill>
                <a:latin typeface="Trajan Pro" panose="02020502050506020301" charset="0"/>
                <a:cs typeface="Trajan Pro" panose="02020502050506020301" charset="0"/>
              </a:rPr>
              <a:t>Team 2</a:t>
            </a:r>
            <a:endParaRPr lang="en-US" dirty="0">
              <a:solidFill>
                <a:schemeClr val="tx2"/>
              </a:solidFill>
            </a:endParaRPr>
          </a:p>
        </p:txBody>
      </p:sp>
      <p:sp>
        <p:nvSpPr>
          <p:cNvPr id="3" name="副标题 2"/>
          <p:cNvSpPr>
            <a:spLocks noGrp="1"/>
          </p:cNvSpPr>
          <p:nvPr>
            <p:ph type="subTitle" idx="1"/>
          </p:nvPr>
        </p:nvSpPr>
        <p:spPr/>
        <p:txBody>
          <a:bodyPr>
            <a:normAutofit/>
          </a:bodyPr>
          <a:lstStyle/>
          <a:p>
            <a:pPr marL="0" marR="0" lvl="0" indent="0"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2"/>
                </a:solidFill>
                <a:effectLst/>
                <a:uLnTx/>
                <a:uFillTx/>
                <a:latin typeface="Trajan Pro" panose="02020502050506020301"/>
                <a:ea typeface="MS PGothic" panose="020B0600070205080204" pitchFamily="-111" charset="-128"/>
                <a:cs typeface="Times New Roman" panose="02020603050405020304" pitchFamily="18" charset="0"/>
              </a:rPr>
              <a:t>2023/12/14</a:t>
            </a:r>
            <a:endParaRPr kumimoji="0" lang="en-US" altLang="zh-CN" sz="2000" b="0" i="0" u="none" strike="noStrike" kern="1200" cap="none" spc="0" normalizeH="0" baseline="0" noProof="0" dirty="0">
              <a:ln>
                <a:noFill/>
              </a:ln>
              <a:solidFill>
                <a:schemeClr val="tx2"/>
              </a:solidFill>
              <a:effectLst/>
              <a:uLnTx/>
              <a:uFillTx/>
              <a:latin typeface="Trajan Pro" panose="02020502050506020301"/>
              <a:ea typeface="MS PGothic" panose="020B0600070205080204" pitchFamily="-111" charset="-128"/>
              <a:cs typeface="Times New Roman" panose="02020603050405020304" pitchFamily="18" charset="0"/>
            </a:endParaRPr>
          </a:p>
          <a:p>
            <a:endParaRPr lang="en-US" dirty="0"/>
          </a:p>
        </p:txBody>
      </p:sp>
      <p:sp>
        <p:nvSpPr>
          <p:cNvPr id="4" name="文本框 3"/>
          <p:cNvSpPr txBox="1"/>
          <p:nvPr/>
        </p:nvSpPr>
        <p:spPr>
          <a:xfrm>
            <a:off x="581191" y="3140304"/>
            <a:ext cx="2786210" cy="1908215"/>
          </a:xfrm>
          <a:prstGeom prst="rect">
            <a:avLst/>
          </a:prstGeom>
          <a:noFill/>
        </p:spPr>
        <p:txBody>
          <a:bodyPr wrap="square" rtlCol="0">
            <a:spAutoFit/>
          </a:bodyPr>
          <a:lstStyle/>
          <a:p>
            <a:pPr marL="0" marR="0" lvl="0" indent="0"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2"/>
                </a:solidFill>
                <a:effectLst/>
                <a:uLnTx/>
                <a:uFillTx/>
                <a:latin typeface="Trajan Pro" panose="02020502050506020301"/>
                <a:ea typeface="MS PGothic" panose="020B0600070205080204" pitchFamily="-111" charset="-128"/>
                <a:cs typeface="Times New Roman" panose="02020603050405020304" pitchFamily="18" charset="0"/>
              </a:rPr>
              <a:t>Charlie Qiu </a:t>
            </a:r>
            <a:r>
              <a:rPr kumimoji="0" lang="en-US" altLang="zh-CN" sz="2000" b="0" i="0" u="none" strike="noStrike" kern="1200" cap="none" spc="0" normalizeH="0" baseline="0" noProof="0" dirty="0">
                <a:ln>
                  <a:noFill/>
                </a:ln>
                <a:solidFill>
                  <a:schemeClr val="accent1">
                    <a:lumMod val="75000"/>
                  </a:schemeClr>
                </a:solidFill>
                <a:effectLst/>
                <a:uLnTx/>
                <a:uFillTx/>
                <a:latin typeface="Trajan Pro" panose="02020502050506020301"/>
                <a:ea typeface="MS PGothic" panose="020B0600070205080204" pitchFamily="-111" charset="-128"/>
                <a:cs typeface="Times New Roman" panose="02020603050405020304" pitchFamily="18" charset="0"/>
              </a:rPr>
              <a:t>zq2220</a:t>
            </a:r>
            <a:endParaRPr kumimoji="0" lang="en-US" altLang="zh-CN" sz="2000" b="0" i="0" u="none" strike="noStrike" kern="1200" cap="none" spc="0" normalizeH="0" baseline="0" noProof="0" dirty="0">
              <a:ln>
                <a:noFill/>
              </a:ln>
              <a:solidFill>
                <a:schemeClr val="accent1">
                  <a:lumMod val="75000"/>
                </a:schemeClr>
              </a:solidFill>
              <a:effectLst/>
              <a:uLnTx/>
              <a:uFillTx/>
              <a:latin typeface="Trajan Pro" panose="02020502050506020301"/>
              <a:ea typeface="MS PGothic" panose="020B0600070205080204" pitchFamily="-111" charset="-128"/>
              <a:cs typeface="Times New Roman" panose="02020603050405020304" pitchFamily="18" charset="0"/>
            </a:endParaRPr>
          </a:p>
          <a:p>
            <a:pPr marL="0" marR="0" lvl="0" indent="0"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2"/>
                </a:solidFill>
                <a:effectLst/>
                <a:uLnTx/>
                <a:uFillTx/>
                <a:latin typeface="Trajan Pro" panose="02020502050506020301"/>
                <a:ea typeface="MS PGothic" panose="020B0600070205080204" pitchFamily="-111" charset="-128"/>
                <a:cs typeface="Times New Roman" panose="02020603050405020304" pitchFamily="18" charset="0"/>
              </a:rPr>
              <a:t>Xinyuan Zhang </a:t>
            </a:r>
            <a:r>
              <a:rPr kumimoji="0" lang="en-US" altLang="zh-CN" sz="2000" b="0" i="0" u="none" strike="noStrike" kern="1200" cap="none" spc="0" normalizeH="0" baseline="0" noProof="0" dirty="0">
                <a:ln>
                  <a:noFill/>
                </a:ln>
                <a:solidFill>
                  <a:schemeClr val="accent1">
                    <a:lumMod val="75000"/>
                  </a:schemeClr>
                </a:solidFill>
                <a:effectLst/>
                <a:uLnTx/>
                <a:uFillTx/>
                <a:latin typeface="Trajan Pro" panose="02020502050506020301"/>
                <a:ea typeface="MS PGothic" panose="020B0600070205080204" pitchFamily="-111" charset="-128"/>
                <a:cs typeface="Times New Roman" panose="02020603050405020304" pitchFamily="18" charset="0"/>
              </a:rPr>
              <a:t>xz3257</a:t>
            </a:r>
            <a:endParaRPr kumimoji="0" lang="en-US" altLang="zh-CN" sz="2000" b="0" i="0" u="none" strike="noStrike" kern="1200" cap="none" spc="0" normalizeH="0" baseline="0" noProof="0" dirty="0">
              <a:ln>
                <a:noFill/>
              </a:ln>
              <a:solidFill>
                <a:schemeClr val="accent1">
                  <a:lumMod val="75000"/>
                </a:schemeClr>
              </a:solidFill>
              <a:effectLst/>
              <a:uLnTx/>
              <a:uFillTx/>
              <a:latin typeface="Trajan Pro" panose="02020502050506020301"/>
              <a:ea typeface="MS PGothic" panose="020B0600070205080204" pitchFamily="-111" charset="-128"/>
              <a:cs typeface="Times New Roman" panose="02020603050405020304" pitchFamily="18" charset="0"/>
            </a:endParaRPr>
          </a:p>
          <a:p>
            <a:pPr marL="0" marR="0" lvl="0" indent="0"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err="1">
                <a:ln>
                  <a:noFill/>
                </a:ln>
                <a:solidFill>
                  <a:schemeClr val="tx2"/>
                </a:solidFill>
                <a:effectLst/>
                <a:uLnTx/>
                <a:uFillTx/>
                <a:latin typeface="Trajan Pro" panose="02020502050506020301"/>
                <a:ea typeface="MS PGothic" panose="020B0600070205080204" pitchFamily="-111" charset="-128"/>
                <a:cs typeface="Times New Roman" panose="02020603050405020304" pitchFamily="18" charset="0"/>
              </a:rPr>
              <a:t>Ruojun</a:t>
            </a:r>
            <a:r>
              <a:rPr kumimoji="0" lang="en-US" altLang="zh-CN" sz="2000" b="0" i="0" u="none" strike="noStrike" kern="1200" cap="none" spc="0" normalizeH="0" baseline="0" noProof="0" dirty="0">
                <a:ln>
                  <a:noFill/>
                </a:ln>
                <a:solidFill>
                  <a:schemeClr val="tx2"/>
                </a:solidFill>
                <a:effectLst/>
                <a:uLnTx/>
                <a:uFillTx/>
                <a:latin typeface="Trajan Pro" panose="02020502050506020301"/>
                <a:ea typeface="MS PGothic" panose="020B0600070205080204" pitchFamily="-111" charset="-128"/>
                <a:cs typeface="Times New Roman" panose="02020603050405020304" pitchFamily="18" charset="0"/>
              </a:rPr>
              <a:t> Li </a:t>
            </a:r>
            <a:r>
              <a:rPr kumimoji="0" lang="en-US" altLang="zh-CN" sz="2000" b="0" i="0" u="none" strike="noStrike" kern="1200" cap="none" spc="0" normalizeH="0" baseline="0" noProof="0" dirty="0">
                <a:ln>
                  <a:noFill/>
                </a:ln>
                <a:solidFill>
                  <a:schemeClr val="accent1">
                    <a:lumMod val="75000"/>
                  </a:schemeClr>
                </a:solidFill>
                <a:effectLst/>
                <a:uLnTx/>
                <a:uFillTx/>
                <a:latin typeface="Trajan Pro" panose="02020502050506020301"/>
                <a:ea typeface="MS PGothic" panose="020B0600070205080204" pitchFamily="-111" charset="-128"/>
                <a:cs typeface="Times New Roman" panose="02020603050405020304" pitchFamily="18" charset="0"/>
              </a:rPr>
              <a:t>rl3390</a:t>
            </a:r>
            <a:endParaRPr kumimoji="0" lang="en-US" altLang="zh-CN" sz="2000" b="0" i="0" u="none" strike="noStrike" kern="1200" cap="none" spc="0" normalizeH="0" baseline="0" noProof="0" dirty="0">
              <a:ln>
                <a:noFill/>
              </a:ln>
              <a:solidFill>
                <a:schemeClr val="accent1">
                  <a:lumMod val="75000"/>
                </a:schemeClr>
              </a:solidFill>
              <a:effectLst/>
              <a:uLnTx/>
              <a:uFillTx/>
              <a:latin typeface="Trajan Pro" panose="02020502050506020301"/>
              <a:ea typeface="MS PGothic" panose="020B0600070205080204" pitchFamily="-111" charset="-128"/>
              <a:cs typeface="Times New Roman" panose="02020603050405020304" pitchFamily="18" charset="0"/>
            </a:endParaRPr>
          </a:p>
          <a:p>
            <a:pPr marL="0" marR="0" lvl="0" indent="0"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err="1">
                <a:ln>
                  <a:noFill/>
                </a:ln>
                <a:solidFill>
                  <a:schemeClr val="tx2"/>
                </a:solidFill>
                <a:effectLst/>
                <a:uLnTx/>
                <a:uFillTx/>
                <a:latin typeface="Trajan Pro" panose="02020502050506020301"/>
                <a:ea typeface="MS PGothic" panose="020B0600070205080204" pitchFamily="-111" charset="-128"/>
                <a:cs typeface="Times New Roman" panose="02020603050405020304" pitchFamily="18" charset="0"/>
              </a:rPr>
              <a:t>Weili</a:t>
            </a:r>
            <a:r>
              <a:rPr kumimoji="0" lang="en-US" altLang="zh-CN" sz="2000" b="0" i="0" u="none" strike="noStrike" kern="1200" cap="none" spc="0" normalizeH="0" baseline="0" noProof="0" dirty="0">
                <a:ln>
                  <a:noFill/>
                </a:ln>
                <a:solidFill>
                  <a:schemeClr val="tx2"/>
                </a:solidFill>
                <a:effectLst/>
                <a:uLnTx/>
                <a:uFillTx/>
                <a:latin typeface="Trajan Pro" panose="02020502050506020301"/>
                <a:ea typeface="MS PGothic" panose="020B0600070205080204" pitchFamily="-111" charset="-128"/>
                <a:cs typeface="Times New Roman" panose="02020603050405020304" pitchFamily="18" charset="0"/>
              </a:rPr>
              <a:t> Wang </a:t>
            </a:r>
            <a:r>
              <a:rPr kumimoji="0" lang="en-US" altLang="zh-CN" sz="2000" b="0" i="0" u="none" strike="noStrike" kern="1200" cap="none" spc="0" normalizeH="0" baseline="0" noProof="0" dirty="0">
                <a:ln>
                  <a:noFill/>
                </a:ln>
                <a:solidFill>
                  <a:schemeClr val="accent1">
                    <a:lumMod val="75000"/>
                  </a:schemeClr>
                </a:solidFill>
                <a:effectLst/>
                <a:uLnTx/>
                <a:uFillTx/>
                <a:latin typeface="Trajan Pro" panose="02020502050506020301"/>
                <a:ea typeface="MS PGothic" panose="020B0600070205080204" pitchFamily="-111" charset="-128"/>
                <a:cs typeface="Times New Roman" panose="02020603050405020304" pitchFamily="18" charset="0"/>
              </a:rPr>
              <a:t>ww2685</a:t>
            </a:r>
            <a:endParaRPr kumimoji="0" lang="en-US" altLang="zh-CN" sz="2000" b="0" i="0" u="none" strike="noStrike" kern="1200" cap="none" spc="0" normalizeH="0" baseline="0" noProof="0" dirty="0">
              <a:ln>
                <a:noFill/>
              </a:ln>
              <a:solidFill>
                <a:schemeClr val="accent1">
                  <a:lumMod val="75000"/>
                </a:schemeClr>
              </a:solidFill>
              <a:effectLst/>
              <a:uLnTx/>
              <a:uFillTx/>
              <a:latin typeface="Trajan Pro" panose="02020502050506020301"/>
              <a:ea typeface="MS PGothic" panose="020B0600070205080204" pitchFamily="-111" charset="-128"/>
              <a:cs typeface="Times New Roman" panose="02020603050405020304" pitchFamily="18" charset="0"/>
            </a:endParaRPr>
          </a:p>
          <a:p>
            <a:pPr marL="0" marR="0" lvl="0" indent="0"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2"/>
                </a:solidFill>
                <a:effectLst/>
                <a:uLnTx/>
                <a:uFillTx/>
                <a:latin typeface="Trajan Pro" panose="02020502050506020301"/>
                <a:ea typeface="MS PGothic" panose="020B0600070205080204" pitchFamily="-111" charset="-128"/>
                <a:cs typeface="Times New Roman" panose="02020603050405020304" pitchFamily="18" charset="0"/>
              </a:rPr>
              <a:t>Yue Wu </a:t>
            </a:r>
            <a:r>
              <a:rPr kumimoji="0" lang="en-US" altLang="zh-CN" sz="2000" b="0" i="0" u="none" strike="noStrike" kern="1200" cap="none" spc="0" normalizeH="0" baseline="0" noProof="0" dirty="0">
                <a:ln>
                  <a:noFill/>
                </a:ln>
                <a:solidFill>
                  <a:schemeClr val="accent1">
                    <a:lumMod val="75000"/>
                  </a:schemeClr>
                </a:solidFill>
                <a:effectLst/>
                <a:uLnTx/>
                <a:uFillTx/>
                <a:latin typeface="Trajan Pro" panose="02020502050506020301"/>
                <a:ea typeface="MS PGothic" panose="020B0600070205080204" pitchFamily="-111" charset="-128"/>
                <a:cs typeface="Times New Roman" panose="02020603050405020304" pitchFamily="18" charset="0"/>
              </a:rPr>
              <a:t>yw4131</a:t>
            </a:r>
            <a:endParaRPr kumimoji="0" lang="en-US" altLang="zh-CN" sz="2000" b="0" i="0" u="none" strike="noStrike" kern="1200" cap="none" spc="0" normalizeH="0" baseline="0" noProof="0" dirty="0">
              <a:ln>
                <a:noFill/>
              </a:ln>
              <a:solidFill>
                <a:schemeClr val="accent1">
                  <a:lumMod val="75000"/>
                </a:schemeClr>
              </a:solidFill>
              <a:effectLst/>
              <a:uLnTx/>
              <a:uFillTx/>
              <a:latin typeface="Trajan Pro" panose="02020502050506020301"/>
              <a:ea typeface="MS PGothic" panose="020B0600070205080204" pitchFamily="-111" charset="-128"/>
              <a:cs typeface="Times New Roman" panose="02020603050405020304"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solidFill>
                  <a:schemeClr val="accent2"/>
                </a:solidFill>
              </a:rPr>
              <a:t>Penalized regression: </a:t>
            </a:r>
            <a:r>
              <a:rPr lang="en-US" sz="3200" dirty="0">
                <a:solidFill>
                  <a:schemeClr val="tx2"/>
                </a:solidFill>
              </a:rPr>
              <a:t>Elastic Net</a:t>
            </a:r>
            <a:endParaRPr lang="en-US" sz="3200" dirty="0">
              <a:solidFill>
                <a:schemeClr val="tx2"/>
              </a:solidFill>
            </a:endParaRPr>
          </a:p>
        </p:txBody>
      </p:sp>
      <p:graphicFrame>
        <p:nvGraphicFramePr>
          <p:cNvPr id="6" name="表格 5"/>
          <p:cNvGraphicFramePr>
            <a:graphicFrameLocks noGrp="1"/>
          </p:cNvGraphicFramePr>
          <p:nvPr/>
        </p:nvGraphicFramePr>
        <p:xfrm>
          <a:off x="999323" y="2180496"/>
          <a:ext cx="3180442" cy="2399551"/>
        </p:xfrm>
        <a:graphic>
          <a:graphicData uri="http://schemas.openxmlformats.org/drawingml/2006/table">
            <a:tbl>
              <a:tblPr firstRow="1" bandRow="1">
                <a:tableStyleId>{5C22544A-7EE6-4342-B048-85BDC9FD1C3A}</a:tableStyleId>
              </a:tblPr>
              <a:tblGrid>
                <a:gridCol w="2004692"/>
                <a:gridCol w="1175750"/>
              </a:tblGrid>
              <a:tr h="358297">
                <a:tc>
                  <a:txBody>
                    <a:bodyPr/>
                    <a:lstStyle/>
                    <a:p>
                      <a:endParaRPr lang="en-US" sz="1400" dirty="0"/>
                    </a:p>
                  </a:txBody>
                  <a:tcPr/>
                </a:tc>
                <a:tc>
                  <a:txBody>
                    <a:bodyPr/>
                    <a:lstStyle/>
                    <a:p>
                      <a:r>
                        <a:rPr lang="en-US" sz="1400" b="0" u="none" strike="noStrike" dirty="0">
                          <a:solidFill>
                            <a:schemeClr val="tx1"/>
                          </a:solidFill>
                          <a:effectLst/>
                        </a:rPr>
                        <a:t>coefficient</a:t>
                      </a:r>
                      <a:endParaRPr lang="en-US" sz="1400" b="0" dirty="0">
                        <a:solidFill>
                          <a:schemeClr val="tx1"/>
                        </a:solidFill>
                      </a:endParaRPr>
                    </a:p>
                  </a:txBody>
                  <a:tcPr/>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Alcohol Consumption </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lnSpc>
                          <a:spcPct val="100000"/>
                        </a:lnSpc>
                        <a:spcBef>
                          <a:spcPts val="0"/>
                        </a:spcBef>
                        <a:spcAft>
                          <a:spcPts val="0"/>
                        </a:spcAft>
                        <a:buClr>
                          <a:schemeClr val="dk1"/>
                        </a:buClr>
                        <a:buSzPts val="900"/>
                        <a:buFont typeface="Gill Sans"/>
                        <a:buNone/>
                      </a:pPr>
                      <a:r>
                        <a:rPr lang="en-GB" sz="1400" u="none" strike="noStrike"/>
                        <a:t>0.02696</a:t>
                      </a:r>
                      <a:endParaRPr sz="140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GDP per capita</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spcBef>
                          <a:spcPts val="0"/>
                        </a:spcBef>
                        <a:spcAft>
                          <a:spcPts val="0"/>
                        </a:spcAft>
                        <a:buNone/>
                      </a:pPr>
                      <a:r>
                        <a:rPr lang="en-GB" sz="1400" u="none" strike="noStrike"/>
                        <a:t>0.09515</a:t>
                      </a:r>
                      <a:endParaRPr sz="140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Pollution</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spcBef>
                          <a:spcPts val="0"/>
                        </a:spcBef>
                        <a:spcAft>
                          <a:spcPts val="0"/>
                        </a:spcAft>
                        <a:buNone/>
                      </a:pPr>
                      <a:r>
                        <a:rPr lang="en-GB" sz="1400" u="none" strike="noStrike"/>
                        <a:t>-0.0894</a:t>
                      </a:r>
                      <a:endParaRPr sz="140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Hospital Beds </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spcBef>
                          <a:spcPts val="0"/>
                        </a:spcBef>
                        <a:spcAft>
                          <a:spcPts val="0"/>
                        </a:spcAft>
                        <a:buNone/>
                      </a:pPr>
                      <a:r>
                        <a:rPr lang="en-GB" sz="1400" u="none" strike="noStrike"/>
                        <a:t>0.0000</a:t>
                      </a:r>
                      <a:endParaRPr sz="140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Drug Use</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lnSpc>
                          <a:spcPct val="100000"/>
                        </a:lnSpc>
                        <a:spcBef>
                          <a:spcPts val="0"/>
                        </a:spcBef>
                        <a:spcAft>
                          <a:spcPts val="0"/>
                        </a:spcAft>
                        <a:buClr>
                          <a:schemeClr val="dk1"/>
                        </a:buClr>
                        <a:buSzPts val="900"/>
                        <a:buFont typeface="Gill Sans"/>
                        <a:buNone/>
                      </a:pPr>
                      <a:r>
                        <a:rPr lang="en-GB" sz="1400" u="none" strike="noStrike"/>
                        <a:t>0.1877</a:t>
                      </a:r>
                      <a:endParaRPr sz="140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Security Apparatus</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lnSpc>
                          <a:spcPct val="100000"/>
                        </a:lnSpc>
                        <a:spcBef>
                          <a:spcPts val="0"/>
                        </a:spcBef>
                        <a:spcAft>
                          <a:spcPts val="0"/>
                        </a:spcAft>
                        <a:buClr>
                          <a:schemeClr val="dk1"/>
                        </a:buClr>
                        <a:buSzPts val="900"/>
                        <a:buFont typeface="Gill Sans"/>
                        <a:buNone/>
                      </a:pPr>
                      <a:r>
                        <a:rPr lang="en-GB" sz="1400" dirty="0"/>
                        <a:t>-0.4501</a:t>
                      </a:r>
                      <a:endParaRPr sz="1400" dirty="0"/>
                    </a:p>
                  </a:txBody>
                  <a:tcPr marL="91467" marR="91467" marT="45733" marB="45733"/>
                </a:tc>
              </a:tr>
            </a:tbl>
          </a:graphicData>
        </a:graphic>
      </p:graphicFrame>
      <p:graphicFrame>
        <p:nvGraphicFramePr>
          <p:cNvPr id="8" name="内容占位符 6"/>
          <p:cNvGraphicFramePr/>
          <p:nvPr/>
        </p:nvGraphicFramePr>
        <p:xfrm>
          <a:off x="6095999" y="2180496"/>
          <a:ext cx="5168739" cy="1650381"/>
        </p:xfrm>
        <a:graphic>
          <a:graphicData uri="http://schemas.openxmlformats.org/drawingml/2006/table">
            <a:tbl>
              <a:tblPr firstRow="1" firstCol="1" bandRow="1">
                <a:tableStyleId>{5C22544A-7EE6-4342-B048-85BDC9FD1C3A}</a:tableStyleId>
              </a:tblPr>
              <a:tblGrid>
                <a:gridCol w="1698719"/>
                <a:gridCol w="967594"/>
                <a:gridCol w="825155"/>
                <a:gridCol w="1677271"/>
              </a:tblGrid>
              <a:tr h="292373">
                <a:tc>
                  <a:txBody>
                    <a:bodyPr/>
                    <a:lstStyle/>
                    <a:p>
                      <a:endParaRPr lang="en-US" sz="1400" b="0" dirty="0">
                        <a:solidFill>
                          <a:schemeClr val="tx1"/>
                        </a:solidFill>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b="0" u="none" strike="noStrike" dirty="0">
                          <a:solidFill>
                            <a:schemeClr val="tx1"/>
                          </a:solidFill>
                          <a:effectLst/>
                          <a:latin typeface="+mn-lt"/>
                        </a:rPr>
                        <a:t>test statistics</a:t>
                      </a:r>
                      <a:endParaRPr lang="en-US" sz="1400" b="0" i="0" u="none" strike="noStrike" dirty="0">
                        <a:solidFill>
                          <a:schemeClr val="tx1"/>
                        </a:solidFill>
                        <a:effectLst/>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b="0" u="none" strike="noStrike" dirty="0">
                          <a:solidFill>
                            <a:schemeClr val="tx1"/>
                          </a:solidFill>
                          <a:effectLst/>
                          <a:latin typeface="+mn-lt"/>
                        </a:rPr>
                        <a:t>p-value</a:t>
                      </a:r>
                      <a:endParaRPr lang="en-US" sz="1400" b="0" i="0" u="none" strike="noStrike" dirty="0">
                        <a:solidFill>
                          <a:schemeClr val="tx1"/>
                        </a:solidFill>
                        <a:effectLst/>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b="0" i="0" u="none" strike="noStrike" dirty="0">
                          <a:solidFill>
                            <a:schemeClr val="tx1"/>
                          </a:solidFill>
                          <a:effectLst/>
                          <a:latin typeface="+mn-lt"/>
                        </a:rPr>
                        <a:t>result</a:t>
                      </a:r>
                      <a:endParaRPr lang="en-US" sz="1400" b="0" i="0" u="none" strike="noStrike" dirty="0">
                        <a:solidFill>
                          <a:schemeClr val="tx1"/>
                        </a:solidFill>
                        <a:effectLst/>
                        <a:latin typeface="+mn-lt"/>
                      </a:endParaRPr>
                    </a:p>
                  </a:txBody>
                  <a:tcPr/>
                </a:tc>
              </a:tr>
              <a:tr h="212953">
                <a:tc>
                  <a:txBody>
                    <a:bodyPr/>
                    <a:lstStyle/>
                    <a:p>
                      <a:pPr marL="0" marR="0" lvl="0" indent="0" algn="l" rtl="0">
                        <a:lnSpc>
                          <a:spcPct val="150000"/>
                        </a:lnSpc>
                        <a:spcBef>
                          <a:spcPts val="0"/>
                        </a:spcBef>
                        <a:spcAft>
                          <a:spcPts val="0"/>
                        </a:spcAft>
                        <a:buClr>
                          <a:schemeClr val="dk1"/>
                        </a:buClr>
                        <a:buSzPts val="900"/>
                        <a:buFont typeface="Gill Sans"/>
                        <a:buNone/>
                      </a:pPr>
                      <a:r>
                        <a:rPr lang="en-GB" sz="1400" b="0" u="none" strike="noStrike">
                          <a:solidFill>
                            <a:schemeClr val="dk1"/>
                          </a:solidFill>
                        </a:rPr>
                        <a:t>Jarque-Bera Test </a:t>
                      </a:r>
                      <a:endParaRPr sz="1400"/>
                    </a:p>
                  </a:txBody>
                  <a:tcPr marL="91467" marR="91467" marT="45733" marB="45733"/>
                </a:tc>
                <a:tc>
                  <a:txBody>
                    <a:bodyPr/>
                    <a:lstStyle/>
                    <a:p>
                      <a:pPr marL="0" marR="0" lvl="0" indent="0" algn="l" rtl="0">
                        <a:lnSpc>
                          <a:spcPct val="150000"/>
                        </a:lnSpc>
                        <a:spcBef>
                          <a:spcPts val="0"/>
                        </a:spcBef>
                        <a:spcAft>
                          <a:spcPts val="0"/>
                        </a:spcAft>
                        <a:buNone/>
                      </a:pPr>
                      <a:r>
                        <a:rPr lang="en-GB" sz="1400" u="none" strike="noStrike"/>
                        <a:t>2.3971</a:t>
                      </a:r>
                      <a:endParaRPr sz="1400" b="0" i="0" u="none" strike="noStrike">
                        <a:solidFill>
                          <a:srgbClr val="000000"/>
                        </a:solidFill>
                        <a:latin typeface="Calibri" panose="020F0502020204030204"/>
                        <a:ea typeface="Calibri" panose="020F0502020204030204"/>
                        <a:cs typeface="Calibri" panose="020F0502020204030204"/>
                        <a:sym typeface="Calibri" panose="020F0502020204030204"/>
                      </a:endParaRPr>
                    </a:p>
                  </a:txBody>
                  <a:tcPr marL="91467" marR="91467" marT="45733" marB="45733"/>
                </a:tc>
                <a:tc>
                  <a:txBody>
                    <a:bodyPr/>
                    <a:lstStyle/>
                    <a:p>
                      <a:pPr marL="0" marR="0" lvl="0" indent="0" algn="l" rtl="0">
                        <a:lnSpc>
                          <a:spcPct val="150000"/>
                        </a:lnSpc>
                        <a:spcBef>
                          <a:spcPts val="0"/>
                        </a:spcBef>
                        <a:spcAft>
                          <a:spcPts val="0"/>
                        </a:spcAft>
                        <a:buClr>
                          <a:schemeClr val="dk1"/>
                        </a:buClr>
                        <a:buSzPts val="900"/>
                        <a:buFont typeface="Gill Sans"/>
                        <a:buNone/>
                      </a:pPr>
                      <a:r>
                        <a:rPr lang="en-GB" sz="1400" u="none" strike="noStrike"/>
                        <a:t>0.3016</a:t>
                      </a:r>
                      <a:endParaRPr sz="1400" b="0" i="0" u="none" strike="noStrike">
                        <a:solidFill>
                          <a:srgbClr val="000000"/>
                        </a:solidFill>
                        <a:latin typeface="Calibri" panose="020F0502020204030204"/>
                        <a:ea typeface="Calibri" panose="020F0502020204030204"/>
                        <a:cs typeface="Calibri" panose="020F0502020204030204"/>
                        <a:sym typeface="Calibri" panose="020F0502020204030204"/>
                      </a:endParaRPr>
                    </a:p>
                  </a:txBody>
                  <a:tcPr marL="91467" marR="91467" marT="45733" marB="45733"/>
                </a:tc>
                <a:tc>
                  <a:txBody>
                    <a:bodyPr/>
                    <a:lstStyle/>
                    <a:p>
                      <a:pPr marL="0" marR="0" lvl="0" indent="0" algn="l" rtl="0">
                        <a:lnSpc>
                          <a:spcPct val="150000"/>
                        </a:lnSpc>
                        <a:spcBef>
                          <a:spcPts val="0"/>
                        </a:spcBef>
                        <a:spcAft>
                          <a:spcPts val="0"/>
                        </a:spcAft>
                        <a:buClr>
                          <a:srgbClr val="00B050"/>
                        </a:buClr>
                        <a:buSzPts val="900"/>
                        <a:buFont typeface="Gill Sans"/>
                        <a:buNone/>
                      </a:pPr>
                      <a:r>
                        <a:rPr lang="en-GB" sz="1400" u="none" strike="noStrike">
                          <a:solidFill>
                            <a:srgbClr val="00B050"/>
                          </a:solidFill>
                        </a:rPr>
                        <a:t>normality</a:t>
                      </a:r>
                      <a:endParaRPr sz="1400" b="0">
                        <a:solidFill>
                          <a:srgbClr val="00B050"/>
                        </a:solidFill>
                      </a:endParaRPr>
                    </a:p>
                  </a:txBody>
                  <a:tcPr marL="91467" marR="91467" marT="45733" marB="45733"/>
                </a:tc>
              </a:tr>
              <a:tr h="212953">
                <a:tc>
                  <a:txBody>
                    <a:bodyPr/>
                    <a:lstStyle/>
                    <a:p>
                      <a:pPr marL="0" marR="0" lvl="0" indent="0" algn="l" rtl="0">
                        <a:lnSpc>
                          <a:spcPct val="150000"/>
                        </a:lnSpc>
                        <a:spcBef>
                          <a:spcPts val="0"/>
                        </a:spcBef>
                        <a:spcAft>
                          <a:spcPts val="0"/>
                        </a:spcAft>
                        <a:buClr>
                          <a:schemeClr val="dk1"/>
                        </a:buClr>
                        <a:buSzPts val="900"/>
                        <a:buFont typeface="Gill Sans"/>
                        <a:buNone/>
                      </a:pPr>
                      <a:r>
                        <a:rPr lang="en-GB" sz="1400" b="0" u="none" strike="noStrike">
                          <a:solidFill>
                            <a:schemeClr val="dk1"/>
                          </a:solidFill>
                        </a:rPr>
                        <a:t>White Test</a:t>
                      </a:r>
                      <a:endParaRPr sz="1400" b="0" i="0" u="none" strike="noStrike">
                        <a:solidFill>
                          <a:schemeClr val="dk1"/>
                        </a:solidFill>
                        <a:latin typeface="Calibri" panose="020F0502020204030204"/>
                        <a:ea typeface="Calibri" panose="020F0502020204030204"/>
                        <a:cs typeface="Calibri" panose="020F0502020204030204"/>
                        <a:sym typeface="Calibri" panose="020F0502020204030204"/>
                      </a:endParaRPr>
                    </a:p>
                  </a:txBody>
                  <a:tcPr marL="91467" marR="91467" marT="45733" marB="45733"/>
                </a:tc>
                <a:tc>
                  <a:txBody>
                    <a:bodyPr/>
                    <a:lstStyle/>
                    <a:p>
                      <a:pPr marL="0" marR="0" lvl="0" indent="0" algn="l" rtl="0">
                        <a:lnSpc>
                          <a:spcPct val="150000"/>
                        </a:lnSpc>
                        <a:spcBef>
                          <a:spcPts val="0"/>
                        </a:spcBef>
                        <a:spcAft>
                          <a:spcPts val="0"/>
                        </a:spcAft>
                        <a:buClr>
                          <a:schemeClr val="dk1"/>
                        </a:buClr>
                        <a:buSzPts val="900"/>
                        <a:buFont typeface="Gill Sans"/>
                        <a:buNone/>
                      </a:pPr>
                      <a:r>
                        <a:rPr lang="en-GB" sz="1400" u="none" strike="noStrike"/>
                        <a:t>12.7442</a:t>
                      </a:r>
                      <a:endParaRPr sz="1400" b="0" i="0" u="none" strike="noStrike">
                        <a:solidFill>
                          <a:srgbClr val="000000"/>
                        </a:solidFill>
                        <a:latin typeface="Calibri" panose="020F0502020204030204"/>
                        <a:ea typeface="Calibri" panose="020F0502020204030204"/>
                        <a:cs typeface="Calibri" panose="020F0502020204030204"/>
                        <a:sym typeface="Calibri" panose="020F0502020204030204"/>
                      </a:endParaRPr>
                    </a:p>
                  </a:txBody>
                  <a:tcPr marL="91467" marR="91467" marT="45733" marB="45733"/>
                </a:tc>
                <a:tc>
                  <a:txBody>
                    <a:bodyPr/>
                    <a:lstStyle/>
                    <a:p>
                      <a:pPr marL="0" marR="0" lvl="0" indent="0" algn="l" rtl="0">
                        <a:lnSpc>
                          <a:spcPct val="150000"/>
                        </a:lnSpc>
                        <a:spcBef>
                          <a:spcPts val="0"/>
                        </a:spcBef>
                        <a:spcAft>
                          <a:spcPts val="0"/>
                        </a:spcAft>
                        <a:buClr>
                          <a:schemeClr val="dk1"/>
                        </a:buClr>
                        <a:buSzPts val="900"/>
                        <a:buFont typeface="Gill Sans"/>
                        <a:buNone/>
                      </a:pPr>
                      <a:r>
                        <a:rPr lang="en-GB" sz="1400" u="none" strike="noStrike"/>
                        <a:t>0.0473</a:t>
                      </a:r>
                      <a:endParaRPr sz="1400" b="0" i="0" u="none" strike="noStrike">
                        <a:solidFill>
                          <a:srgbClr val="000000"/>
                        </a:solidFill>
                        <a:latin typeface="Calibri" panose="020F0502020204030204"/>
                        <a:ea typeface="Calibri" panose="020F0502020204030204"/>
                        <a:cs typeface="Calibri" panose="020F0502020204030204"/>
                        <a:sym typeface="Calibri" panose="020F0502020204030204"/>
                      </a:endParaRPr>
                    </a:p>
                  </a:txBody>
                  <a:tcPr marL="91467" marR="91467" marT="45733" marB="45733"/>
                </a:tc>
                <a:tc>
                  <a:txBody>
                    <a:bodyPr/>
                    <a:lstStyle/>
                    <a:p>
                      <a:pPr marL="0" marR="0" lvl="0" indent="0" algn="l" rtl="0">
                        <a:lnSpc>
                          <a:spcPct val="150000"/>
                        </a:lnSpc>
                        <a:spcBef>
                          <a:spcPts val="0"/>
                        </a:spcBef>
                        <a:spcAft>
                          <a:spcPts val="0"/>
                        </a:spcAft>
                        <a:buNone/>
                      </a:pPr>
                      <a:r>
                        <a:rPr lang="en-GB" sz="1400" b="0">
                          <a:solidFill>
                            <a:srgbClr val="C00000"/>
                          </a:solidFill>
                        </a:rPr>
                        <a:t>heteroscedasticity</a:t>
                      </a:r>
                      <a:endParaRPr sz="1400"/>
                    </a:p>
                  </a:txBody>
                  <a:tcPr marL="91467" marR="91467" marT="45733" marB="45733"/>
                </a:tc>
              </a:tr>
              <a:tr h="212953">
                <a:tc>
                  <a:txBody>
                    <a:bodyPr/>
                    <a:lstStyle/>
                    <a:p>
                      <a:pPr marL="0" marR="0" lvl="0" indent="0" algn="l" rtl="0">
                        <a:lnSpc>
                          <a:spcPct val="150000"/>
                        </a:lnSpc>
                        <a:spcBef>
                          <a:spcPts val="0"/>
                        </a:spcBef>
                        <a:spcAft>
                          <a:spcPts val="0"/>
                        </a:spcAft>
                        <a:buClr>
                          <a:schemeClr val="dk1"/>
                        </a:buClr>
                        <a:buSzPts val="900"/>
                        <a:buFont typeface="Gill Sans"/>
                        <a:buNone/>
                      </a:pPr>
                      <a:r>
                        <a:rPr lang="en-GB" sz="1400" b="0" u="none" strike="noStrike">
                          <a:solidFill>
                            <a:schemeClr val="dk1"/>
                          </a:solidFill>
                        </a:rPr>
                        <a:t>Durbin-Watson Test</a:t>
                      </a:r>
                      <a:endParaRPr sz="1400" b="0" i="0" u="none" strike="noStrike">
                        <a:solidFill>
                          <a:schemeClr val="dk1"/>
                        </a:solidFill>
                        <a:latin typeface="Calibri" panose="020F0502020204030204"/>
                        <a:ea typeface="Calibri" panose="020F0502020204030204"/>
                        <a:cs typeface="Calibri" panose="020F0502020204030204"/>
                        <a:sym typeface="Calibri" panose="020F0502020204030204"/>
                      </a:endParaRPr>
                    </a:p>
                  </a:txBody>
                  <a:tcPr marL="91467" marR="91467" marT="45733" marB="45733"/>
                </a:tc>
                <a:tc>
                  <a:txBody>
                    <a:bodyPr/>
                    <a:lstStyle/>
                    <a:p>
                      <a:pPr marL="0" marR="0" lvl="0" indent="0" algn="l" rtl="0">
                        <a:lnSpc>
                          <a:spcPct val="150000"/>
                        </a:lnSpc>
                        <a:spcBef>
                          <a:spcPts val="0"/>
                        </a:spcBef>
                        <a:spcAft>
                          <a:spcPts val="0"/>
                        </a:spcAft>
                        <a:buNone/>
                      </a:pPr>
                      <a:r>
                        <a:rPr lang="en-GB" sz="1400" u="none" strike="noStrike"/>
                        <a:t>2.0684</a:t>
                      </a:r>
                      <a:endParaRPr sz="1400" b="0">
                        <a:solidFill>
                          <a:schemeClr val="dk1"/>
                        </a:solidFill>
                      </a:endParaRPr>
                    </a:p>
                  </a:txBody>
                  <a:tcPr marL="91467" marR="91467" marT="45733" marB="45733"/>
                </a:tc>
                <a:tc>
                  <a:txBody>
                    <a:bodyPr/>
                    <a:lstStyle/>
                    <a:p>
                      <a:pPr marL="0" marR="0" lvl="0" indent="0" algn="l" rtl="0">
                        <a:lnSpc>
                          <a:spcPct val="150000"/>
                        </a:lnSpc>
                        <a:spcBef>
                          <a:spcPts val="0"/>
                        </a:spcBef>
                        <a:spcAft>
                          <a:spcPts val="0"/>
                        </a:spcAft>
                        <a:buNone/>
                      </a:pPr>
                      <a:endParaRPr sz="1400" b="0">
                        <a:solidFill>
                          <a:schemeClr val="dk1"/>
                        </a:solidFill>
                      </a:endParaRPr>
                    </a:p>
                  </a:txBody>
                  <a:tcPr marL="91467" marR="91467" marT="45733" marB="45733"/>
                </a:tc>
                <a:tc>
                  <a:txBody>
                    <a:bodyPr/>
                    <a:lstStyle/>
                    <a:p>
                      <a:pPr marL="0" marR="0" lvl="0" indent="0" algn="l" rtl="0">
                        <a:lnSpc>
                          <a:spcPct val="150000"/>
                        </a:lnSpc>
                        <a:spcBef>
                          <a:spcPts val="0"/>
                        </a:spcBef>
                        <a:spcAft>
                          <a:spcPts val="0"/>
                        </a:spcAft>
                        <a:buClr>
                          <a:srgbClr val="00B050"/>
                        </a:buClr>
                        <a:buSzPts val="900"/>
                        <a:buFont typeface="Gill Sans"/>
                        <a:buNone/>
                      </a:pPr>
                      <a:r>
                        <a:rPr lang="en-GB" sz="1400" u="none" strike="noStrike" dirty="0">
                          <a:solidFill>
                            <a:srgbClr val="00B050"/>
                          </a:solidFill>
                        </a:rPr>
                        <a:t>no autocorrelation</a:t>
                      </a:r>
                      <a:endParaRPr sz="1400" b="0" dirty="0">
                        <a:solidFill>
                          <a:srgbClr val="00B050"/>
                        </a:solidFill>
                      </a:endParaRPr>
                    </a:p>
                  </a:txBody>
                  <a:tcPr marL="91467" marR="91467" marT="45733" marB="45733"/>
                </a:tc>
              </a:tr>
            </a:tbl>
          </a:graphicData>
        </a:graphic>
      </p:graphicFrame>
      <p:sp>
        <p:nvSpPr>
          <p:cNvPr id="4" name="文本框 3"/>
          <p:cNvSpPr txBox="1"/>
          <p:nvPr/>
        </p:nvSpPr>
        <p:spPr>
          <a:xfrm>
            <a:off x="6095999" y="4210715"/>
            <a:ext cx="5096678" cy="369332"/>
          </a:xfrm>
          <a:prstGeom prst="rect">
            <a:avLst/>
          </a:prstGeom>
          <a:noFill/>
        </p:spPr>
        <p:txBody>
          <a:bodyPr wrap="square">
            <a:spAutoFit/>
          </a:bodyPr>
          <a:lstStyle/>
          <a:p>
            <a:pPr marL="306070" marR="0" lvl="0" indent="-30607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R-squared is 0.5</a:t>
            </a:r>
            <a:r>
              <a:rPr lang="en-US" dirty="0">
                <a:solidFill>
                  <a:srgbClr val="000000"/>
                </a:solidFill>
                <a:latin typeface="Gill Sans MT" panose="020B0502020104020203"/>
              </a:rPr>
              <a:t>430</a:t>
            </a:r>
            <a:endPar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
        <p:nvSpPr>
          <p:cNvPr id="5" name="内容占位符 2"/>
          <p:cNvSpPr>
            <a:spLocks noGrp="1"/>
          </p:cNvSpPr>
          <p:nvPr>
            <p:ph idx="1"/>
          </p:nvPr>
        </p:nvSpPr>
        <p:spPr>
          <a:xfrm>
            <a:off x="581192" y="4580047"/>
            <a:ext cx="11029615" cy="1336611"/>
          </a:xfrm>
        </p:spPr>
        <p:txBody>
          <a:bodyPr>
            <a:noAutofit/>
          </a:bodyPr>
          <a:lstStyle/>
          <a:p>
            <a:r>
              <a:rPr lang="en-US" dirty="0">
                <a:solidFill>
                  <a:schemeClr val="tx1"/>
                </a:solidFill>
              </a:rPr>
              <a:t>We reduced Hospital Beds as independent variable.</a:t>
            </a:r>
            <a:endParaRPr lang="en-US" dirty="0">
              <a:solidFill>
                <a:schemeClr val="tx1"/>
              </a:solidFill>
            </a:endParaRPr>
          </a:p>
          <a:p>
            <a:r>
              <a:rPr lang="en-US" dirty="0">
                <a:solidFill>
                  <a:schemeClr val="tx1"/>
                </a:solidFill>
              </a:rPr>
              <a:t>In this regression, we make sure that normality and no autocorrelation in our data set.</a:t>
            </a:r>
            <a:endParaRPr lang="en-US" dirty="0">
              <a:solidFill>
                <a:schemeClr val="tx1"/>
              </a:solidFill>
            </a:endParaRPr>
          </a:p>
          <a:p>
            <a:r>
              <a:rPr lang="en-US" dirty="0">
                <a:solidFill>
                  <a:schemeClr val="tx1"/>
                </a:solidFill>
              </a:rPr>
              <a:t>There is still heteroscedasticity in our sample; We improve the multicollinearity issue, but not significantly.</a:t>
            </a:r>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1" y="746867"/>
            <a:ext cx="11029615" cy="738774"/>
          </a:xfrm>
        </p:spPr>
        <p:txBody>
          <a:bodyPr/>
          <a:lstStyle/>
          <a:p>
            <a:r>
              <a:rPr lang="en-US" dirty="0">
                <a:solidFill>
                  <a:schemeClr val="accent2"/>
                </a:solidFill>
              </a:rPr>
              <a:t>CONCLUSION</a:t>
            </a:r>
            <a:endParaRPr lang="en-US" dirty="0">
              <a:solidFill>
                <a:schemeClr val="accent2"/>
              </a:solidFill>
            </a:endParaRPr>
          </a:p>
        </p:txBody>
      </p:sp>
      <p:sp>
        <p:nvSpPr>
          <p:cNvPr id="5" name="文本框 4"/>
          <p:cNvSpPr txBox="1"/>
          <p:nvPr/>
        </p:nvSpPr>
        <p:spPr>
          <a:xfrm>
            <a:off x="581190" y="1485641"/>
            <a:ext cx="11029615" cy="2677656"/>
          </a:xfrm>
          <a:prstGeom prst="rect">
            <a:avLst/>
          </a:prstGeom>
          <a:noFill/>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Overall, Lasso regression outperforms all other regressions as having normality, homoscedasticity, no autocorrelation, and no perfect multicollinearity.</a:t>
            </a:r>
            <a:endParaRPr lang="en-US" sz="2400" dirty="0"/>
          </a:p>
          <a:p>
            <a:pPr marL="285750" indent="-285750">
              <a:buFont typeface="Arial" panose="020B0604020202020204" pitchFamily="34" charset="0"/>
              <a:buChar char="•"/>
            </a:pPr>
            <a:r>
              <a:rPr lang="en-US" sz="2400" dirty="0"/>
              <a:t>Even though Lasso has relatively smaller R-squared than the one of OLS, we still consider Lasso as the best fitted model to our data set.</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a:t>
            </a:r>
            <a:r>
              <a:rPr lang="en-US" altLang="zh-CN" sz="2400" dirty="0"/>
              <a:t>onsider omit variable Alcohol Consumption and </a:t>
            </a:r>
            <a:r>
              <a:rPr lang="en-US" sz="2400" dirty="0"/>
              <a:t>Hospital Beds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013800"/>
          </a:xfrm>
        </p:spPr>
        <p:txBody>
          <a:bodyPr>
            <a:noAutofit/>
          </a:bodyPr>
          <a:lstStyle/>
          <a:p>
            <a:r>
              <a:rPr lang="en-GB" sz="3200" dirty="0">
                <a:solidFill>
                  <a:schemeClr val="dk2"/>
                </a:solidFill>
              </a:rPr>
              <a:t>TIME SERIES DATA</a:t>
            </a:r>
            <a:endParaRPr lang="en-US" sz="3200" dirty="0">
              <a:solidFill>
                <a:schemeClr val="tx2"/>
              </a:solidFill>
            </a:endParaRPr>
          </a:p>
        </p:txBody>
      </p:sp>
      <p:sp>
        <p:nvSpPr>
          <p:cNvPr id="31" name="内容占位符 30"/>
          <p:cNvSpPr>
            <a:spLocks noGrp="1"/>
          </p:cNvSpPr>
          <p:nvPr>
            <p:ph idx="1"/>
          </p:nvPr>
        </p:nvSpPr>
        <p:spPr/>
        <p:txBody>
          <a:bodyPr>
            <a:noAutofit/>
          </a:bodyPr>
          <a:lstStyle/>
          <a:p>
            <a:r>
              <a:rPr lang="en-US" sz="2400" dirty="0">
                <a:solidFill>
                  <a:schemeClr val="tx1"/>
                </a:solidFill>
              </a:rPr>
              <a:t>Propose a research inquiry into the determinants of </a:t>
            </a:r>
            <a:r>
              <a:rPr lang="en-US" sz="2400" b="1" dirty="0">
                <a:solidFill>
                  <a:schemeClr val="tx1"/>
                </a:solidFill>
              </a:rPr>
              <a:t>sea level </a:t>
            </a:r>
            <a:r>
              <a:rPr lang="en-US" sz="2400" dirty="0">
                <a:solidFill>
                  <a:schemeClr val="tx1"/>
                </a:solidFill>
              </a:rPr>
              <a:t>rise</a:t>
            </a:r>
            <a:endParaRPr lang="en-US" sz="2400" dirty="0">
              <a:solidFill>
                <a:schemeClr val="tx1"/>
              </a:solidFill>
            </a:endParaRPr>
          </a:p>
          <a:p>
            <a:pPr marL="323850" lvl="1" indent="0">
              <a:buNone/>
            </a:pPr>
            <a:r>
              <a:rPr lang="en-US" dirty="0">
                <a:solidFill>
                  <a:schemeClr val="tx1"/>
                </a:solidFill>
              </a:rPr>
              <a:t>	</a:t>
            </a:r>
            <a:r>
              <a:rPr lang="en-US" b="0" i="0" dirty="0">
                <a:solidFill>
                  <a:schemeClr val="tx1"/>
                </a:solidFill>
                <a:effectLst/>
              </a:rPr>
              <a:t>This research aligns with ESG principles, offering insights into the drivers of sea level changes, aiding sustainable decision-making and enhancing our understanding of global environmental challenges.</a:t>
            </a:r>
            <a:endParaRPr lang="en-US" b="0" i="0" dirty="0">
              <a:solidFill>
                <a:schemeClr val="tx1"/>
              </a:solidFill>
              <a:effectLst/>
            </a:endParaRPr>
          </a:p>
          <a:p>
            <a:pPr lvl="1"/>
            <a:r>
              <a:rPr lang="en-US" dirty="0">
                <a:solidFill>
                  <a:schemeClr val="tx1"/>
                </a:solidFill>
              </a:rPr>
              <a:t>Considering a range of key factors…</a:t>
            </a:r>
            <a:endParaRPr lang="en-US" dirty="0">
              <a:solidFill>
                <a:schemeClr val="tx1"/>
              </a:solidFill>
            </a:endParaRPr>
          </a:p>
          <a:p>
            <a:pPr marL="629920" lvl="2" indent="0">
              <a:buNone/>
            </a:pPr>
            <a:endParaRPr lang="en-US" sz="1600" b="1" dirty="0">
              <a:solidFill>
                <a:schemeClr val="tx1"/>
              </a:solidFill>
            </a:endParaRPr>
          </a:p>
          <a:p>
            <a:endParaRPr lang="en-US" sz="1600" b="1" dirty="0">
              <a:solidFill>
                <a:schemeClr val="tx1"/>
              </a:solidFill>
            </a:endParaRPr>
          </a:p>
          <a:p>
            <a:endParaRPr lang="en-US" sz="1600" b="1" dirty="0">
              <a:solidFill>
                <a:schemeClr val="tx1"/>
              </a:solidFill>
            </a:endParaRPr>
          </a:p>
          <a:p>
            <a:r>
              <a:rPr lang="en-US" sz="1600" dirty="0">
                <a:solidFill>
                  <a:schemeClr val="tx1"/>
                </a:solidFill>
              </a:rPr>
              <a:t>The overarching research question: </a:t>
            </a:r>
            <a:endParaRPr lang="en-US" sz="1600" dirty="0">
              <a:solidFill>
                <a:schemeClr val="tx1"/>
              </a:solidFill>
            </a:endParaRPr>
          </a:p>
          <a:p>
            <a:pPr marL="323850" lvl="1" indent="0">
              <a:buNone/>
            </a:pPr>
            <a:r>
              <a:rPr lang="en-US" sz="2400" b="1" dirty="0">
                <a:solidFill>
                  <a:schemeClr val="tx1"/>
                </a:solidFill>
              </a:rPr>
              <a:t>Is sea level rise related to the aforementioned factors?</a:t>
            </a:r>
            <a:endParaRPr lang="en-US" sz="2400" b="1" dirty="0">
              <a:solidFill>
                <a:schemeClr val="tx1"/>
              </a:solidFill>
            </a:endParaRPr>
          </a:p>
          <a:p>
            <a:pPr marL="323850" lvl="1" indent="0">
              <a:buNone/>
            </a:pPr>
            <a:r>
              <a:rPr lang="en-US" dirty="0">
                <a:solidFill>
                  <a:schemeClr val="tx1"/>
                </a:solidFill>
              </a:rPr>
              <a:t>Sea level is the dependent variable, while environmental and climatic factors serve as independent variables.</a:t>
            </a:r>
            <a:endParaRPr lang="en-US" dirty="0">
              <a:solidFill>
                <a:schemeClr val="tx1"/>
              </a:solidFill>
            </a:endParaRPr>
          </a:p>
        </p:txBody>
      </p:sp>
      <p:pic>
        <p:nvPicPr>
          <p:cNvPr id="3" name="Google Shape;230;p36"/>
          <p:cNvPicPr preferRelativeResize="0"/>
          <p:nvPr/>
        </p:nvPicPr>
        <p:blipFill>
          <a:blip r:embed="rId1"/>
          <a:stretch>
            <a:fillRect/>
          </a:stretch>
        </p:blipFill>
        <p:spPr>
          <a:xfrm>
            <a:off x="805696" y="3578493"/>
            <a:ext cx="8710635" cy="11754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581192" y="3665011"/>
            <a:ext cx="11029600" cy="1497600"/>
          </a:xfrm>
          <a:prstGeom prst="rect">
            <a:avLst/>
          </a:prstGeom>
          <a:noFill/>
          <a:ln>
            <a:noFill/>
          </a:ln>
        </p:spPr>
        <p:txBody>
          <a:bodyPr spcFirstLastPara="1" vert="horz" wrap="square" lIns="91433" tIns="45700" rIns="91433" bIns="45700" rtlCol="0" anchor="b" anchorCtr="0">
            <a:normAutofit/>
          </a:bodyPr>
          <a:lstStyle/>
          <a:p>
            <a:pPr>
              <a:spcBef>
                <a:spcPts val="0"/>
              </a:spcBef>
              <a:buClr>
                <a:schemeClr val="accent2"/>
              </a:buClr>
              <a:buSzPts val="2700"/>
            </a:pPr>
            <a:r>
              <a:rPr lang="en-GB" sz="3200" dirty="0">
                <a:solidFill>
                  <a:schemeClr val="accent2"/>
                </a:solidFill>
              </a:rPr>
              <a:t>DESCRIPTIVE STATISTICS</a:t>
            </a:r>
            <a:endParaRPr sz="3200" dirty="0"/>
          </a:p>
        </p:txBody>
      </p:sp>
      <p:sp>
        <p:nvSpPr>
          <p:cNvPr id="244" name="Google Shape;244;p38"/>
          <p:cNvSpPr txBox="1">
            <a:spLocks noGrp="1"/>
          </p:cNvSpPr>
          <p:nvPr>
            <p:ph type="body" idx="1"/>
          </p:nvPr>
        </p:nvSpPr>
        <p:spPr>
          <a:xfrm>
            <a:off x="581193" y="5162519"/>
            <a:ext cx="11029600" cy="600400"/>
          </a:xfrm>
          <a:prstGeom prst="rect">
            <a:avLst/>
          </a:prstGeom>
          <a:noFill/>
          <a:ln>
            <a:noFill/>
          </a:ln>
        </p:spPr>
        <p:txBody>
          <a:bodyPr spcFirstLastPara="1" vert="horz" wrap="square" lIns="91433" tIns="45700" rIns="91433" bIns="45700" rtlCol="0" anchor="t" anchorCtr="0">
            <a:normAutofit/>
          </a:bodyPr>
          <a:lstStyle/>
          <a:p>
            <a:pPr>
              <a:spcBef>
                <a:spcPts val="0"/>
              </a:spcBef>
              <a:spcAft>
                <a:spcPts val="0"/>
              </a:spcAft>
              <a:buSzPts val="1200"/>
            </a:pPr>
          </a:p>
        </p:txBody>
      </p:sp>
      <p:pic>
        <p:nvPicPr>
          <p:cNvPr id="245" name="Google Shape;245;p38"/>
          <p:cNvPicPr preferRelativeResize="0"/>
          <p:nvPr/>
        </p:nvPicPr>
        <p:blipFill rotWithShape="1">
          <a:blip r:embed="rId1"/>
          <a:srcRect l="-1477" r="-1870" b="-3348"/>
          <a:stretch>
            <a:fillRect/>
          </a:stretch>
        </p:blipFill>
        <p:spPr>
          <a:xfrm>
            <a:off x="6177037" y="895808"/>
            <a:ext cx="5433764" cy="2533193"/>
          </a:xfrm>
          <a:prstGeom prst="rect">
            <a:avLst/>
          </a:prstGeom>
          <a:noFill/>
          <a:ln>
            <a:noFill/>
          </a:ln>
        </p:spPr>
      </p:pic>
      <p:pic>
        <p:nvPicPr>
          <p:cNvPr id="246" name="Google Shape;246;p38"/>
          <p:cNvPicPr preferRelativeResize="0"/>
          <p:nvPr/>
        </p:nvPicPr>
        <p:blipFill rotWithShape="1">
          <a:blip r:embed="rId2"/>
          <a:srcRect/>
          <a:stretch>
            <a:fillRect/>
          </a:stretch>
        </p:blipFill>
        <p:spPr>
          <a:xfrm>
            <a:off x="581200" y="1015664"/>
            <a:ext cx="6441680" cy="2365584"/>
          </a:xfrm>
          <a:prstGeom prst="rect">
            <a:avLst/>
          </a:prstGeom>
          <a:noFill/>
          <a:ln>
            <a:noFill/>
          </a:ln>
        </p:spPr>
      </p:pic>
      <p:sp>
        <p:nvSpPr>
          <p:cNvPr id="247" name="Google Shape;247;p38"/>
          <p:cNvSpPr txBox="1"/>
          <p:nvPr/>
        </p:nvSpPr>
        <p:spPr>
          <a:xfrm>
            <a:off x="581186" y="3381229"/>
            <a:ext cx="6093385" cy="355200"/>
          </a:xfrm>
          <a:prstGeom prst="rect">
            <a:avLst/>
          </a:prstGeom>
          <a:noFill/>
          <a:ln>
            <a:noFill/>
          </a:ln>
        </p:spPr>
        <p:txBody>
          <a:bodyPr spcFirstLastPara="1" wrap="square" lIns="91433" tIns="45700" rIns="91433" bIns="45700" anchor="t" anchorCtr="0">
            <a:noAutofit/>
          </a:bodyPr>
          <a:lstStyle/>
          <a:p>
            <a:pPr>
              <a:buClr>
                <a:schemeClr val="accent2"/>
              </a:buClr>
              <a:buSzPts val="1200"/>
            </a:pPr>
            <a:r>
              <a:rPr lang="en-GB" sz="2400" dirty="0">
                <a:solidFill>
                  <a:schemeClr val="dk2"/>
                </a:solidFill>
                <a:latin typeface="Gill Sans"/>
                <a:ea typeface="Gill Sans"/>
                <a:cs typeface="Gill Sans"/>
                <a:sym typeface="Gill Sans"/>
              </a:rPr>
              <a:t>     ↑ </a:t>
            </a:r>
            <a:r>
              <a:rPr lang="en-GB" sz="1865" dirty="0">
                <a:solidFill>
                  <a:schemeClr val="dk2"/>
                </a:solidFill>
                <a:latin typeface="Gill Sans"/>
                <a:ea typeface="Gill Sans"/>
                <a:cs typeface="Gill Sans"/>
                <a:sym typeface="Gill Sans"/>
              </a:rPr>
              <a:t>sem is the standard error of the mean.</a:t>
            </a:r>
            <a:endParaRPr sz="1865" dirty="0">
              <a:solidFill>
                <a:schemeClr val="dk2"/>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581192" y="3665011"/>
            <a:ext cx="11029600" cy="1497600"/>
          </a:xfrm>
          <a:prstGeom prst="rect">
            <a:avLst/>
          </a:prstGeom>
          <a:noFill/>
          <a:ln>
            <a:noFill/>
          </a:ln>
        </p:spPr>
        <p:txBody>
          <a:bodyPr spcFirstLastPara="1" vert="horz" wrap="square" lIns="91433" tIns="45700" rIns="91433" bIns="45700" rtlCol="0" anchor="b" anchorCtr="0">
            <a:normAutofit/>
          </a:bodyPr>
          <a:lstStyle/>
          <a:p>
            <a:pPr>
              <a:spcBef>
                <a:spcPts val="0"/>
              </a:spcBef>
              <a:buClr>
                <a:schemeClr val="accent2"/>
              </a:buClr>
              <a:buSzPts val="2700"/>
            </a:pPr>
            <a:r>
              <a:rPr lang="en-GB" sz="3200" dirty="0">
                <a:solidFill>
                  <a:schemeClr val="accent2"/>
                </a:solidFill>
              </a:rPr>
              <a:t>DESCRIPTIVE STATISTICS</a:t>
            </a:r>
            <a:endParaRPr sz="3200" dirty="0"/>
          </a:p>
        </p:txBody>
      </p:sp>
      <p:sp>
        <p:nvSpPr>
          <p:cNvPr id="236" name="Google Shape;236;p37"/>
          <p:cNvSpPr txBox="1">
            <a:spLocks noGrp="1"/>
          </p:cNvSpPr>
          <p:nvPr>
            <p:ph type="body" idx="1"/>
          </p:nvPr>
        </p:nvSpPr>
        <p:spPr>
          <a:xfrm>
            <a:off x="581193" y="5162519"/>
            <a:ext cx="11029600" cy="600400"/>
          </a:xfrm>
          <a:prstGeom prst="rect">
            <a:avLst/>
          </a:prstGeom>
          <a:noFill/>
          <a:ln>
            <a:noFill/>
          </a:ln>
        </p:spPr>
        <p:txBody>
          <a:bodyPr spcFirstLastPara="1" vert="horz" wrap="square" lIns="91433" tIns="45700" rIns="91433" bIns="45700" rtlCol="0" anchor="t" anchorCtr="0">
            <a:normAutofit/>
          </a:bodyPr>
          <a:lstStyle/>
          <a:p>
            <a:pPr>
              <a:spcBef>
                <a:spcPts val="0"/>
              </a:spcBef>
              <a:spcAft>
                <a:spcPts val="0"/>
              </a:spcAft>
              <a:buSzPts val="1200"/>
            </a:pPr>
          </a:p>
        </p:txBody>
      </p:sp>
      <p:pic>
        <p:nvPicPr>
          <p:cNvPr id="237" name="Google Shape;237;p37"/>
          <p:cNvPicPr preferRelativeResize="0"/>
          <p:nvPr/>
        </p:nvPicPr>
        <p:blipFill rotWithShape="1">
          <a:blip r:embed="rId1"/>
          <a:srcRect t="50000"/>
          <a:stretch>
            <a:fillRect/>
          </a:stretch>
        </p:blipFill>
        <p:spPr>
          <a:xfrm>
            <a:off x="6096001" y="715734"/>
            <a:ext cx="5514801" cy="3687788"/>
          </a:xfrm>
          <a:prstGeom prst="rect">
            <a:avLst/>
          </a:prstGeom>
          <a:noFill/>
          <a:ln>
            <a:noFill/>
          </a:ln>
        </p:spPr>
      </p:pic>
      <p:pic>
        <p:nvPicPr>
          <p:cNvPr id="238" name="Google Shape;238;p37"/>
          <p:cNvPicPr preferRelativeResize="0">
            <a:picLocks noGrp="1"/>
          </p:cNvPicPr>
          <p:nvPr>
            <p:ph type="body" idx="1"/>
          </p:nvPr>
        </p:nvPicPr>
        <p:blipFill rotWithShape="1">
          <a:blip r:embed="rId2"/>
          <a:srcRect b="50000"/>
          <a:stretch>
            <a:fillRect/>
          </a:stretch>
        </p:blipFill>
        <p:spPr>
          <a:xfrm>
            <a:off x="581200" y="715743"/>
            <a:ext cx="5514800" cy="368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solidFill>
                  <a:schemeClr val="tx2"/>
                </a:solidFill>
              </a:rPr>
              <a:t>OLS Regression</a:t>
            </a:r>
            <a:endParaRPr lang="en-US" sz="3200" dirty="0">
              <a:solidFill>
                <a:schemeClr val="tx2"/>
              </a:solidFill>
            </a:endParaRPr>
          </a:p>
        </p:txBody>
      </p:sp>
      <p:sp>
        <p:nvSpPr>
          <p:cNvPr id="4" name="内容占位符 3"/>
          <p:cNvSpPr>
            <a:spLocks noGrp="1"/>
          </p:cNvSpPr>
          <p:nvPr>
            <p:ph sz="half" idx="2"/>
          </p:nvPr>
        </p:nvSpPr>
        <p:spPr/>
        <p:txBody>
          <a:bodyPr>
            <a:normAutofit/>
          </a:bodyPr>
          <a:lstStyle/>
          <a:p>
            <a:endParaRPr lang="en-US"/>
          </a:p>
        </p:txBody>
      </p:sp>
      <p:sp>
        <p:nvSpPr>
          <p:cNvPr id="9" name="Content Placeholder 2"/>
          <p:cNvSpPr txBox="1"/>
          <p:nvPr/>
        </p:nvSpPr>
        <p:spPr>
          <a:xfrm>
            <a:off x="581191" y="2228003"/>
            <a:ext cx="5422389" cy="4145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buFont typeface="Wingdings" panose="05000000000000000000" pitchFamily="2" charset="2"/>
              <a:buChar char="§"/>
            </a:pPr>
            <a:r>
              <a:rPr lang="en-US" sz="2000" dirty="0"/>
              <a:t>A</a:t>
            </a:r>
            <a:r>
              <a:rPr lang="en-US" altLang="zh-CN" sz="2000" dirty="0"/>
              <a:t>t first, seven </a:t>
            </a:r>
            <a:r>
              <a:rPr lang="en-US" sz="2000" dirty="0"/>
              <a:t>independent variables are taken into consideration. </a:t>
            </a:r>
            <a:endParaRPr lang="en-US" sz="2000" dirty="0"/>
          </a:p>
          <a:p>
            <a:pPr>
              <a:buClr>
                <a:schemeClr val="accent2"/>
              </a:buClr>
              <a:buFont typeface="Wingdings" panose="05000000000000000000" pitchFamily="2" charset="2"/>
              <a:buChar char="§"/>
            </a:pPr>
            <a:r>
              <a:rPr lang="en-US" sz="2000" dirty="0"/>
              <a:t>According to the plot of correlation matrix, there is serious multicollinearity in our data. </a:t>
            </a:r>
            <a:endParaRPr lang="en-US" sz="2000" dirty="0"/>
          </a:p>
          <a:p>
            <a:pPr>
              <a:buClr>
                <a:schemeClr val="accent2"/>
              </a:buClr>
              <a:buFont typeface="Wingdings" panose="05000000000000000000" pitchFamily="2" charset="2"/>
              <a:buChar char="§"/>
            </a:pPr>
            <a:r>
              <a:rPr lang="en-US" sz="2000" dirty="0"/>
              <a:t>Therefore, we try to eliminate some of the independent variables.</a:t>
            </a:r>
            <a:endParaRPr lang="en-US" sz="2000" dirty="0"/>
          </a:p>
          <a:p>
            <a:pPr>
              <a:buClr>
                <a:schemeClr val="accent2"/>
              </a:buClr>
              <a:buFont typeface="Wingdings" panose="05000000000000000000" pitchFamily="2" charset="2"/>
              <a:buChar char="§"/>
            </a:pPr>
            <a:endParaRPr lang="en-US" sz="2000" dirty="0"/>
          </a:p>
          <a:p>
            <a:pPr>
              <a:buClr>
                <a:schemeClr val="accent2"/>
              </a:buClr>
              <a:buFont typeface="Wingdings" panose="05000000000000000000" pitchFamily="2" charset="2"/>
              <a:buChar char="§"/>
            </a:pPr>
            <a:r>
              <a:rPr lang="en-US" altLang="zh-CN" sz="2000" dirty="0">
                <a:cs typeface="Times New Roman" panose="02020603050405020304" pitchFamily="18" charset="0"/>
              </a:rPr>
              <a:t>Anyway, let’s fit a OLS linear regression model!</a:t>
            </a:r>
            <a:endParaRPr lang="en-US" sz="2000" dirty="0"/>
          </a:p>
        </p:txBody>
      </p:sp>
      <p:pic>
        <p:nvPicPr>
          <p:cNvPr id="6" name="Google Shape;255;p39"/>
          <p:cNvPicPr preferRelativeResize="0"/>
          <p:nvPr/>
        </p:nvPicPr>
        <p:blipFill rotWithShape="1">
          <a:blip r:embed="rId1"/>
          <a:srcRect/>
          <a:stretch>
            <a:fillRect/>
          </a:stretch>
        </p:blipFill>
        <p:spPr>
          <a:xfrm>
            <a:off x="6188417" y="2228003"/>
            <a:ext cx="5422392" cy="45950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solidFill>
                  <a:schemeClr val="tx2"/>
                </a:solidFill>
              </a:rPr>
              <a:t>OLS Regression</a:t>
            </a:r>
            <a:endParaRPr lang="en-US" sz="3200" dirty="0">
              <a:solidFill>
                <a:schemeClr val="tx2"/>
              </a:solidFill>
            </a:endParaRPr>
          </a:p>
        </p:txBody>
      </p:sp>
      <p:sp>
        <p:nvSpPr>
          <p:cNvPr id="3" name="内容占位符 2"/>
          <p:cNvSpPr>
            <a:spLocks noGrp="1"/>
          </p:cNvSpPr>
          <p:nvPr>
            <p:ph sz="half" idx="1"/>
          </p:nvPr>
        </p:nvSpPr>
        <p:spPr/>
        <p:txBody>
          <a:bodyPr>
            <a:normAutofit/>
          </a:bodyPr>
          <a:lstStyle/>
          <a:p>
            <a:endParaRPr lang="en-US" dirty="0"/>
          </a:p>
        </p:txBody>
      </p:sp>
      <p:sp>
        <p:nvSpPr>
          <p:cNvPr id="4" name="内容占位符 3"/>
          <p:cNvSpPr>
            <a:spLocks noGrp="1"/>
          </p:cNvSpPr>
          <p:nvPr>
            <p:ph sz="half" idx="2"/>
          </p:nvPr>
        </p:nvSpPr>
        <p:spPr/>
        <p:txBody>
          <a:bodyPr>
            <a:noAutofit/>
          </a:bodyPr>
          <a:lstStyle/>
          <a:p>
            <a:endParaRPr lang="en-US" sz="1600" dirty="0"/>
          </a:p>
          <a:p>
            <a:endParaRPr lang="en-US" sz="1600" dirty="0"/>
          </a:p>
          <a:p>
            <a:endParaRPr lang="en-US" sz="1600" dirty="0"/>
          </a:p>
          <a:p>
            <a:endParaRPr lang="en-US" dirty="0"/>
          </a:p>
          <a:p>
            <a:r>
              <a:rPr lang="en-US" dirty="0">
                <a:solidFill>
                  <a:schemeClr val="tx1"/>
                </a:solidFill>
              </a:rPr>
              <a:t>The result shows good R-squared and indicates that approximately 94.1% of variance in sea level can be explained by our independent variables</a:t>
            </a:r>
            <a:endParaRPr lang="en-US" dirty="0">
              <a:solidFill>
                <a:schemeClr val="tx1"/>
              </a:solidFill>
            </a:endParaRPr>
          </a:p>
          <a:p>
            <a:r>
              <a:rPr lang="en-US" dirty="0">
                <a:solidFill>
                  <a:schemeClr val="tx1"/>
                </a:solidFill>
              </a:rPr>
              <a:t>Some coefficients are not significant.</a:t>
            </a:r>
            <a:endParaRPr lang="en-US" dirty="0">
              <a:solidFill>
                <a:schemeClr val="tx1"/>
              </a:solidFill>
            </a:endParaRPr>
          </a:p>
          <a:p>
            <a:r>
              <a:rPr lang="en-US" dirty="0">
                <a:solidFill>
                  <a:schemeClr val="tx1"/>
                </a:solidFill>
              </a:rPr>
              <a:t>Also, a reminder told us severe multicollinearity may exist, which matches our previous judgment.</a:t>
            </a:r>
            <a:endParaRPr lang="en-US" dirty="0">
              <a:solidFill>
                <a:schemeClr val="tx1"/>
              </a:solidFill>
            </a:endParaRPr>
          </a:p>
        </p:txBody>
      </p:sp>
      <p:pic>
        <p:nvPicPr>
          <p:cNvPr id="7" name="图片 6"/>
          <p:cNvPicPr>
            <a:picLocks noChangeAspect="1"/>
          </p:cNvPicPr>
          <p:nvPr/>
        </p:nvPicPr>
        <p:blipFill>
          <a:blip r:embed="rId1"/>
          <a:stretch>
            <a:fillRect/>
          </a:stretch>
        </p:blipFill>
        <p:spPr>
          <a:xfrm>
            <a:off x="6188382" y="2228003"/>
            <a:ext cx="2148261" cy="1254656"/>
          </a:xfrm>
          <a:prstGeom prst="rect">
            <a:avLst/>
          </a:prstGeom>
        </p:spPr>
      </p:pic>
      <p:pic>
        <p:nvPicPr>
          <p:cNvPr id="10" name="图片 9"/>
          <p:cNvPicPr>
            <a:picLocks noChangeAspect="1"/>
          </p:cNvPicPr>
          <p:nvPr/>
        </p:nvPicPr>
        <p:blipFill>
          <a:blip r:embed="rId2"/>
          <a:stretch>
            <a:fillRect/>
          </a:stretch>
        </p:blipFill>
        <p:spPr>
          <a:xfrm>
            <a:off x="581191" y="5413058"/>
            <a:ext cx="5422392" cy="460780"/>
          </a:xfrm>
          <a:prstGeom prst="rect">
            <a:avLst/>
          </a:prstGeom>
        </p:spPr>
      </p:pic>
      <p:pic>
        <p:nvPicPr>
          <p:cNvPr id="11" name="图片 10"/>
          <p:cNvPicPr>
            <a:picLocks noChangeAspect="1"/>
          </p:cNvPicPr>
          <p:nvPr/>
        </p:nvPicPr>
        <p:blipFill>
          <a:blip r:embed="rId3"/>
          <a:stretch>
            <a:fillRect/>
          </a:stretch>
        </p:blipFill>
        <p:spPr>
          <a:xfrm>
            <a:off x="581226" y="2245250"/>
            <a:ext cx="5422357" cy="2980924"/>
          </a:xfrm>
          <a:prstGeom prst="rect">
            <a:avLst/>
          </a:prstGeom>
        </p:spPr>
      </p:pic>
      <p:sp>
        <p:nvSpPr>
          <p:cNvPr id="12" name="矩形 11"/>
          <p:cNvSpPr/>
          <p:nvPr/>
        </p:nvSpPr>
        <p:spPr>
          <a:xfrm>
            <a:off x="4066203" y="4860052"/>
            <a:ext cx="487680" cy="254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066203" y="3261270"/>
            <a:ext cx="487680" cy="254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a:solidFill>
                  <a:schemeClr val="tx2"/>
                </a:solidFill>
              </a:rPr>
              <a:t>OLS Regression</a:t>
            </a:r>
            <a:endParaRPr lang="en-US" sz="3200" dirty="0">
              <a:solidFill>
                <a:schemeClr val="tx2"/>
              </a:solidFill>
            </a:endParaRPr>
          </a:p>
        </p:txBody>
      </p:sp>
      <p:sp>
        <p:nvSpPr>
          <p:cNvPr id="9" name="Content Placeholder 2"/>
          <p:cNvSpPr txBox="1"/>
          <p:nvPr/>
        </p:nvSpPr>
        <p:spPr>
          <a:xfrm>
            <a:off x="499745" y="4213860"/>
            <a:ext cx="5716905" cy="23787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a:p>
            <a:r>
              <a:rPr lang="en-US" sz="1900" dirty="0"/>
              <a:t>We remove the variable with the highest VIF and fit a new OLS based linear regression model.</a:t>
            </a:r>
            <a:endParaRPr lang="en-US" sz="1900" dirty="0"/>
          </a:p>
          <a:p>
            <a:r>
              <a:rPr lang="en-US" sz="1900" dirty="0"/>
              <a:t>After eliminating “OCH-700” and “</a:t>
            </a:r>
            <a:r>
              <a:rPr lang="en-US" sz="1900" dirty="0" err="1"/>
              <a:t>Sea_Temperature</a:t>
            </a:r>
            <a:r>
              <a:rPr lang="en-US" sz="1900" dirty="0"/>
              <a:t>”, the remaining variables have acceptable VIFs (all less than 4) and the re-fitted model still has good performance (good R-squared and more significant coefficients).</a:t>
            </a:r>
            <a:endParaRPr lang="en-US" sz="1900" dirty="0"/>
          </a:p>
          <a:p>
            <a:endParaRPr lang="en-US" sz="2000" dirty="0"/>
          </a:p>
        </p:txBody>
      </p:sp>
      <p:sp>
        <p:nvSpPr>
          <p:cNvPr id="5" name="矩形 4"/>
          <p:cNvSpPr/>
          <p:nvPr/>
        </p:nvSpPr>
        <p:spPr>
          <a:xfrm>
            <a:off x="9920818" y="3520270"/>
            <a:ext cx="448367" cy="250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stretch>
            <a:fillRect/>
          </a:stretch>
        </p:blipFill>
        <p:spPr>
          <a:xfrm>
            <a:off x="443419" y="2084251"/>
            <a:ext cx="2006069" cy="2332055"/>
          </a:xfrm>
          <a:prstGeom prst="rect">
            <a:avLst/>
          </a:prstGeom>
        </p:spPr>
      </p:pic>
      <p:pic>
        <p:nvPicPr>
          <p:cNvPr id="7" name="图片 6"/>
          <p:cNvPicPr>
            <a:picLocks noChangeAspect="1"/>
          </p:cNvPicPr>
          <p:nvPr/>
        </p:nvPicPr>
        <p:blipFill rotWithShape="1">
          <a:blip r:embed="rId2"/>
          <a:srcRect t="2097"/>
          <a:stretch>
            <a:fillRect/>
          </a:stretch>
        </p:blipFill>
        <p:spPr>
          <a:xfrm>
            <a:off x="2451764" y="2084251"/>
            <a:ext cx="2037414" cy="2105181"/>
          </a:xfrm>
          <a:prstGeom prst="rect">
            <a:avLst/>
          </a:prstGeom>
        </p:spPr>
      </p:pic>
      <p:pic>
        <p:nvPicPr>
          <p:cNvPr id="8" name="图片 7"/>
          <p:cNvPicPr>
            <a:picLocks noChangeAspect="1"/>
          </p:cNvPicPr>
          <p:nvPr/>
        </p:nvPicPr>
        <p:blipFill rotWithShape="1">
          <a:blip r:embed="rId3"/>
          <a:srcRect t="1687"/>
          <a:stretch>
            <a:fillRect/>
          </a:stretch>
        </p:blipFill>
        <p:spPr>
          <a:xfrm>
            <a:off x="4489178" y="2084251"/>
            <a:ext cx="1780387" cy="1904451"/>
          </a:xfrm>
          <a:prstGeom prst="rect">
            <a:avLst/>
          </a:prstGeom>
        </p:spPr>
      </p:pic>
      <p:pic>
        <p:nvPicPr>
          <p:cNvPr id="10" name="图片 9"/>
          <p:cNvPicPr>
            <a:picLocks noChangeAspect="1"/>
          </p:cNvPicPr>
          <p:nvPr/>
        </p:nvPicPr>
        <p:blipFill>
          <a:blip r:embed="rId4"/>
          <a:stretch>
            <a:fillRect/>
          </a:stretch>
        </p:blipFill>
        <p:spPr>
          <a:xfrm>
            <a:off x="6697056" y="2125402"/>
            <a:ext cx="5051525" cy="2290904"/>
          </a:xfrm>
          <a:prstGeom prst="rect">
            <a:avLst/>
          </a:prstGeom>
        </p:spPr>
      </p:pic>
      <p:pic>
        <p:nvPicPr>
          <p:cNvPr id="11" name="图片 10"/>
          <p:cNvPicPr>
            <a:picLocks noChangeAspect="1"/>
          </p:cNvPicPr>
          <p:nvPr/>
        </p:nvPicPr>
        <p:blipFill>
          <a:blip r:embed="rId5"/>
          <a:stretch>
            <a:fillRect/>
          </a:stretch>
        </p:blipFill>
        <p:spPr>
          <a:xfrm>
            <a:off x="9361171" y="4635823"/>
            <a:ext cx="2387410" cy="1399516"/>
          </a:xfrm>
          <a:prstGeom prst="rect">
            <a:avLst/>
          </a:prstGeom>
        </p:spPr>
      </p:pic>
      <p:pic>
        <p:nvPicPr>
          <p:cNvPr id="12" name="图片 11"/>
          <p:cNvPicPr>
            <a:picLocks noChangeAspect="1"/>
          </p:cNvPicPr>
          <p:nvPr/>
        </p:nvPicPr>
        <p:blipFill>
          <a:blip r:embed="rId6"/>
          <a:stretch>
            <a:fillRect/>
          </a:stretch>
        </p:blipFill>
        <p:spPr>
          <a:xfrm>
            <a:off x="6697056" y="4635823"/>
            <a:ext cx="2557448" cy="411197"/>
          </a:xfrm>
          <a:prstGeom prst="rect">
            <a:avLst/>
          </a:prstGeom>
        </p:spPr>
      </p:pic>
      <p:sp>
        <p:nvSpPr>
          <p:cNvPr id="13" name="文本占位符 3"/>
          <p:cNvSpPr txBox="1"/>
          <p:nvPr/>
        </p:nvSpPr>
        <p:spPr>
          <a:xfrm>
            <a:off x="6269566" y="5266537"/>
            <a:ext cx="3038272" cy="9122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altLang="zh-CN" dirty="0">
                <a:cs typeface="Times New Roman" panose="02020603050405020304" pitchFamily="18" charset="0"/>
              </a:rPr>
              <a:t>But the result of Durbin-Watson test shows possible positive autocorrelation here (close to 0).</a:t>
            </a:r>
            <a:endParaRPr lang="en-US" altLang="zh-CN" dirty="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solidFill>
                  <a:schemeClr val="tx2"/>
                </a:solidFill>
              </a:rPr>
              <a:t>Diagnostic tests</a:t>
            </a:r>
            <a:endParaRPr lang="en-US" sz="3200" dirty="0">
              <a:solidFill>
                <a:schemeClr val="tx2"/>
              </a:solidFill>
            </a:endParaRPr>
          </a:p>
        </p:txBody>
      </p:sp>
      <p:sp>
        <p:nvSpPr>
          <p:cNvPr id="3" name="内容占位符 2"/>
          <p:cNvSpPr>
            <a:spLocks noGrp="1"/>
          </p:cNvSpPr>
          <p:nvPr>
            <p:ph sz="half" idx="1"/>
          </p:nvPr>
        </p:nvSpPr>
        <p:spPr>
          <a:xfrm>
            <a:off x="581193" y="2932504"/>
            <a:ext cx="5422390" cy="2928546"/>
          </a:xfrm>
        </p:spPr>
        <p:txBody>
          <a:bodyPr/>
          <a:lstStyle/>
          <a:p>
            <a:r>
              <a:rPr lang="en-US" altLang="zh-CN" sz="2000" dirty="0">
                <a:solidFill>
                  <a:schemeClr val="tx1"/>
                </a:solidFill>
                <a:cs typeface="Times New Roman" panose="02020603050405020304" pitchFamily="18" charset="0"/>
              </a:rPr>
              <a:t>According to the Q-Q plot, it is reasonable to believe in the normality of our model. </a:t>
            </a:r>
            <a:endParaRPr lang="en-US" altLang="zh-CN" sz="2000" dirty="0">
              <a:solidFill>
                <a:schemeClr val="tx1"/>
              </a:solidFill>
              <a:cs typeface="Times New Roman" panose="02020603050405020304" pitchFamily="18" charset="0"/>
            </a:endParaRPr>
          </a:p>
          <a:p>
            <a:r>
              <a:rPr lang="en-US" altLang="zh-CN" sz="2000" dirty="0">
                <a:solidFill>
                  <a:schemeClr val="tx1"/>
                </a:solidFill>
                <a:cs typeface="Times New Roman" panose="02020603050405020304" pitchFamily="18" charset="0"/>
              </a:rPr>
              <a:t>The p-value also indicate that we don’t have enough evidence to reject the null hypothesis that the residuals are normally distributed.</a:t>
            </a:r>
            <a:endParaRPr lang="zh-CN" altLang="en-US" sz="2000" dirty="0">
              <a:solidFill>
                <a:schemeClr val="tx1"/>
              </a:solidFill>
              <a:cs typeface="Times New Roman" panose="02020603050405020304" pitchFamily="18" charset="0"/>
            </a:endParaRPr>
          </a:p>
          <a:p>
            <a:endParaRPr 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06403" y="2180495"/>
            <a:ext cx="4904404" cy="3678303"/>
          </a:xfrm>
          <a:prstGeom prst="rect">
            <a:avLst/>
          </a:prstGeom>
        </p:spPr>
      </p:pic>
      <p:pic>
        <p:nvPicPr>
          <p:cNvPr id="6" name="图片 5"/>
          <p:cNvPicPr>
            <a:picLocks noChangeAspect="1"/>
          </p:cNvPicPr>
          <p:nvPr/>
        </p:nvPicPr>
        <p:blipFill>
          <a:blip r:embed="rId2"/>
          <a:stretch>
            <a:fillRect/>
          </a:stretch>
        </p:blipFill>
        <p:spPr>
          <a:xfrm>
            <a:off x="581192" y="2180496"/>
            <a:ext cx="5422390" cy="72372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solidFill>
                  <a:schemeClr val="tx2"/>
                </a:solidFill>
              </a:rPr>
              <a:t>Diagnostic tests</a:t>
            </a:r>
            <a:endParaRPr lang="en-US" sz="3200" dirty="0">
              <a:solidFill>
                <a:schemeClr val="tx2"/>
              </a:solidFill>
            </a:endParaRPr>
          </a:p>
        </p:txBody>
      </p:sp>
      <p:sp>
        <p:nvSpPr>
          <p:cNvPr id="3" name="内容占位符 2"/>
          <p:cNvSpPr>
            <a:spLocks noGrp="1"/>
          </p:cNvSpPr>
          <p:nvPr>
            <p:ph sz="half" idx="1"/>
          </p:nvPr>
        </p:nvSpPr>
        <p:spPr>
          <a:xfrm>
            <a:off x="581193" y="2932504"/>
            <a:ext cx="5422390" cy="2928546"/>
          </a:xfrm>
        </p:spPr>
        <p:txBody>
          <a:bodyPr>
            <a:normAutofit lnSpcReduction="10000"/>
          </a:bodyPr>
          <a:lstStyle/>
          <a:p>
            <a:r>
              <a:rPr lang="en-US" dirty="0">
                <a:solidFill>
                  <a:schemeClr val="tx1"/>
                </a:solidFill>
              </a:rPr>
              <a:t>From the residual plot, it seems that the variance of residuals tends to increasing as fitted values become larger, so we doubt heteroscedasticity might exist. </a:t>
            </a:r>
            <a:endParaRPr lang="en-US" dirty="0">
              <a:solidFill>
                <a:schemeClr val="tx1"/>
              </a:solidFill>
            </a:endParaRPr>
          </a:p>
          <a:p>
            <a:r>
              <a:rPr lang="en-US" dirty="0">
                <a:solidFill>
                  <a:schemeClr val="tx1"/>
                </a:solidFill>
              </a:rPr>
              <a:t>The result of the White test supports our suspicion about heteroscedasticity, since it significantly rejects the null hypothesis of homoscedasticity.</a:t>
            </a:r>
            <a:endParaRPr lang="en-US" dirty="0">
              <a:solidFill>
                <a:schemeClr val="tx1"/>
              </a:solidFill>
            </a:endParaRPr>
          </a:p>
          <a:p>
            <a:endParaRPr lang="en-US" dirty="0">
              <a:solidFill>
                <a:schemeClr val="tx1"/>
              </a:solidFill>
            </a:endParaRPr>
          </a:p>
          <a:p>
            <a:r>
              <a:rPr lang="en-US" dirty="0">
                <a:solidFill>
                  <a:schemeClr val="tx1"/>
                </a:solidFill>
              </a:rPr>
              <a:t>But the result of Durbin-Watson test shows possible positive autocorrelation here (close to 0).</a:t>
            </a:r>
            <a:endParaRPr lang="en-US" dirty="0">
              <a:solidFill>
                <a:schemeClr val="tx1"/>
              </a:solidFill>
            </a:endParaRPr>
          </a:p>
        </p:txBody>
      </p:sp>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29984" y="2228003"/>
            <a:ext cx="4848418" cy="3636313"/>
          </a:xfrm>
          <a:prstGeom prst="rect">
            <a:avLst/>
          </a:prstGeom>
        </p:spPr>
      </p:pic>
      <p:pic>
        <p:nvPicPr>
          <p:cNvPr id="21" name="图片 20"/>
          <p:cNvPicPr>
            <a:picLocks noChangeAspect="1"/>
          </p:cNvPicPr>
          <p:nvPr/>
        </p:nvPicPr>
        <p:blipFill>
          <a:blip r:embed="rId2"/>
          <a:stretch>
            <a:fillRect/>
          </a:stretch>
        </p:blipFill>
        <p:spPr>
          <a:xfrm>
            <a:off x="576731" y="2233852"/>
            <a:ext cx="5422389" cy="723833"/>
          </a:xfrm>
          <a:prstGeom prst="rect">
            <a:avLst/>
          </a:prstGeom>
        </p:spPr>
      </p:pic>
      <p:pic>
        <p:nvPicPr>
          <p:cNvPr id="22" name="图片 21"/>
          <p:cNvPicPr>
            <a:picLocks noChangeAspect="1"/>
          </p:cNvPicPr>
          <p:nvPr/>
        </p:nvPicPr>
        <p:blipFill>
          <a:blip r:embed="rId3"/>
          <a:stretch>
            <a:fillRect/>
          </a:stretch>
        </p:blipFill>
        <p:spPr>
          <a:xfrm>
            <a:off x="973219" y="4749937"/>
            <a:ext cx="2590642" cy="4165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013800"/>
          </a:xfrm>
        </p:spPr>
        <p:txBody>
          <a:bodyPr>
            <a:noAutofit/>
          </a:bodyPr>
          <a:lstStyle/>
          <a:p>
            <a:r>
              <a:rPr lang="en-US" sz="3200" dirty="0">
                <a:solidFill>
                  <a:schemeClr val="tx2"/>
                </a:solidFill>
              </a:rPr>
              <a:t>Cross-sectional Data</a:t>
            </a:r>
            <a:endParaRPr lang="en-US" sz="3200" dirty="0">
              <a:solidFill>
                <a:schemeClr val="tx2"/>
              </a:solidFill>
            </a:endParaRPr>
          </a:p>
        </p:txBody>
      </p:sp>
      <p:sp>
        <p:nvSpPr>
          <p:cNvPr id="31" name="内容占位符 30"/>
          <p:cNvSpPr>
            <a:spLocks noGrp="1"/>
          </p:cNvSpPr>
          <p:nvPr>
            <p:ph idx="1"/>
          </p:nvPr>
        </p:nvSpPr>
        <p:spPr/>
        <p:txBody>
          <a:bodyPr>
            <a:noAutofit/>
          </a:bodyPr>
          <a:lstStyle/>
          <a:p>
            <a:r>
              <a:rPr lang="en-US" sz="2400" dirty="0">
                <a:solidFill>
                  <a:schemeClr val="tx1"/>
                </a:solidFill>
              </a:rPr>
              <a:t>Consider factors influence </a:t>
            </a:r>
            <a:r>
              <a:rPr lang="en-US" sz="2400" b="1" dirty="0">
                <a:solidFill>
                  <a:schemeClr val="tx1"/>
                </a:solidFill>
              </a:rPr>
              <a:t>life expectancy at birth</a:t>
            </a:r>
            <a:endParaRPr lang="en-US" sz="2400" b="1" dirty="0">
              <a:solidFill>
                <a:schemeClr val="tx1"/>
              </a:solidFill>
            </a:endParaRPr>
          </a:p>
          <a:p>
            <a:pPr marL="323850" lvl="1" indent="0">
              <a:buNone/>
            </a:pPr>
            <a:r>
              <a:rPr lang="en-US" dirty="0">
                <a:solidFill>
                  <a:schemeClr val="tx1"/>
                </a:solidFill>
              </a:rPr>
              <a:t>	</a:t>
            </a:r>
            <a:r>
              <a:rPr lang="en-US" b="0" i="0" dirty="0">
                <a:solidFill>
                  <a:schemeClr val="tx1"/>
                </a:solidFill>
                <a:effectLst/>
              </a:rPr>
              <a:t>We propose a comprehensive research inquiry into the determinants of life expectancy at birth, encompassing micro and macro levels. Our investigation spans socio-economic status, healthcare accessibility, genetics, and environmental, cultural, and lifestyle factors, aiming to provide holistic insights into this vital demographic metric</a:t>
            </a:r>
            <a:r>
              <a:rPr lang="en-US" dirty="0">
                <a:solidFill>
                  <a:schemeClr val="tx1"/>
                </a:solidFill>
              </a:rPr>
              <a:t>.</a:t>
            </a:r>
            <a:endParaRPr lang="en-US" dirty="0">
              <a:solidFill>
                <a:schemeClr val="tx1"/>
              </a:solidFill>
            </a:endParaRPr>
          </a:p>
          <a:p>
            <a:pPr lvl="1"/>
            <a:r>
              <a:rPr lang="en-US" dirty="0">
                <a:solidFill>
                  <a:schemeClr val="tx1"/>
                </a:solidFill>
              </a:rPr>
              <a:t>Micro-level factors (individual): </a:t>
            </a:r>
            <a:endParaRPr lang="en-US" dirty="0">
              <a:solidFill>
                <a:schemeClr val="tx1"/>
              </a:solidFill>
            </a:endParaRPr>
          </a:p>
          <a:p>
            <a:pPr marL="629920" lvl="2" indent="0">
              <a:buNone/>
            </a:pPr>
            <a:r>
              <a:rPr lang="en-US" sz="1600" b="1" dirty="0">
                <a:solidFill>
                  <a:schemeClr val="tx1"/>
                </a:solidFill>
              </a:rPr>
              <a:t>Alcohol Consumption, Drug Use</a:t>
            </a:r>
            <a:endParaRPr lang="en-US" sz="1600" dirty="0">
              <a:solidFill>
                <a:schemeClr val="tx1"/>
              </a:solidFill>
            </a:endParaRPr>
          </a:p>
          <a:p>
            <a:pPr lvl="1"/>
            <a:r>
              <a:rPr lang="en-US" dirty="0">
                <a:solidFill>
                  <a:schemeClr val="tx1"/>
                </a:solidFill>
              </a:rPr>
              <a:t>Macro-level factors (socioeconomic): </a:t>
            </a:r>
            <a:endParaRPr lang="en-US" dirty="0">
              <a:solidFill>
                <a:schemeClr val="tx1"/>
              </a:solidFill>
            </a:endParaRPr>
          </a:p>
          <a:p>
            <a:pPr marL="629920" lvl="2" indent="0">
              <a:buNone/>
            </a:pPr>
            <a:r>
              <a:rPr lang="en-US" sz="1600" b="1" dirty="0">
                <a:solidFill>
                  <a:schemeClr val="tx1"/>
                </a:solidFill>
              </a:rPr>
              <a:t>GDP per capita, Pollution, Hospital Beds, Security Apparatus</a:t>
            </a:r>
            <a:endParaRPr lang="en-US" sz="1600" b="1" dirty="0">
              <a:solidFill>
                <a:schemeClr val="tx1"/>
              </a:solidFill>
            </a:endParaRPr>
          </a:p>
          <a:p>
            <a:r>
              <a:rPr lang="en-US" sz="1600" dirty="0">
                <a:solidFill>
                  <a:schemeClr val="tx1"/>
                </a:solidFill>
              </a:rPr>
              <a:t>Therefore the research question: </a:t>
            </a:r>
            <a:endParaRPr lang="en-US" sz="1600" dirty="0">
              <a:solidFill>
                <a:schemeClr val="tx1"/>
              </a:solidFill>
            </a:endParaRPr>
          </a:p>
          <a:p>
            <a:pPr marL="323850" lvl="1" indent="0">
              <a:buNone/>
            </a:pPr>
            <a:r>
              <a:rPr lang="en-US" sz="2400" b="1" dirty="0">
                <a:solidFill>
                  <a:schemeClr val="tx1"/>
                </a:solidFill>
              </a:rPr>
              <a:t>Is life expectancy at birth related to the forementioned factors?</a:t>
            </a:r>
            <a:endParaRPr lang="en-US" sz="2400" b="1" dirty="0">
              <a:solidFill>
                <a:schemeClr val="tx1"/>
              </a:solidFill>
            </a:endParaRPr>
          </a:p>
          <a:p>
            <a:pPr marL="323850" lvl="1" indent="0">
              <a:buNone/>
            </a:pPr>
            <a:r>
              <a:rPr lang="en-US" dirty="0">
                <a:solidFill>
                  <a:schemeClr val="tx1"/>
                </a:solidFill>
              </a:rPr>
              <a:t>Let life expectancy at birth be the dependent variable and those factors be the independent variables.</a:t>
            </a: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rcRect t="57249"/>
          <a:stretch>
            <a:fillRect/>
          </a:stretch>
        </p:blipFill>
        <p:spPr>
          <a:xfrm>
            <a:off x="6674572" y="4189826"/>
            <a:ext cx="4936235" cy="2217909"/>
          </a:xfrm>
          <a:prstGeom prst="rect">
            <a:avLst/>
          </a:prstGeom>
        </p:spPr>
      </p:pic>
      <p:pic>
        <p:nvPicPr>
          <p:cNvPr id="11" name="图片 10"/>
          <p:cNvPicPr>
            <a:picLocks noChangeAspect="1"/>
          </p:cNvPicPr>
          <p:nvPr/>
        </p:nvPicPr>
        <p:blipFill>
          <a:blip r:embed="rId2"/>
          <a:stretch>
            <a:fillRect/>
          </a:stretch>
        </p:blipFill>
        <p:spPr>
          <a:xfrm>
            <a:off x="9397775" y="3039262"/>
            <a:ext cx="2215230" cy="988333"/>
          </a:xfrm>
          <a:prstGeom prst="rect">
            <a:avLst/>
          </a:prstGeom>
        </p:spPr>
      </p:pic>
      <p:sp>
        <p:nvSpPr>
          <p:cNvPr id="2" name="标题 1"/>
          <p:cNvSpPr>
            <a:spLocks noGrp="1"/>
          </p:cNvSpPr>
          <p:nvPr>
            <p:ph type="title"/>
          </p:nvPr>
        </p:nvSpPr>
        <p:spPr>
          <a:xfrm>
            <a:off x="581192" y="735649"/>
            <a:ext cx="11029616" cy="988332"/>
          </a:xfrm>
        </p:spPr>
        <p:txBody>
          <a:bodyPr>
            <a:normAutofit/>
          </a:bodyPr>
          <a:lstStyle/>
          <a:p>
            <a:r>
              <a:rPr lang="en-US" sz="3200" dirty="0">
                <a:solidFill>
                  <a:schemeClr val="tx2"/>
                </a:solidFill>
              </a:rPr>
              <a:t>WLS Regression: Diagnostic tests</a:t>
            </a:r>
            <a:endParaRPr lang="en-US" sz="3200" dirty="0">
              <a:solidFill>
                <a:schemeClr val="tx2"/>
              </a:solidFill>
            </a:endParaRPr>
          </a:p>
        </p:txBody>
      </p:sp>
      <p:sp>
        <p:nvSpPr>
          <p:cNvPr id="3" name="内容占位符 2"/>
          <p:cNvSpPr>
            <a:spLocks noGrp="1"/>
          </p:cNvSpPr>
          <p:nvPr>
            <p:ph sz="half" idx="1"/>
          </p:nvPr>
        </p:nvSpPr>
        <p:spPr>
          <a:xfrm>
            <a:off x="581193" y="3014367"/>
            <a:ext cx="5422390" cy="2846683"/>
          </a:xfrm>
        </p:spPr>
        <p:txBody>
          <a:bodyPr>
            <a:normAutofit lnSpcReduction="10000"/>
          </a:bodyPr>
          <a:lstStyle/>
          <a:p>
            <a:r>
              <a:rPr lang="en-US" altLang="zh-CN" dirty="0">
                <a:solidFill>
                  <a:schemeClr val="tx1"/>
                </a:solidFill>
                <a:cs typeface="Times New Roman" panose="02020603050405020304" pitchFamily="18" charset="0"/>
              </a:rPr>
              <a:t>To fix the heteroscedasticity and autocorrelation issues, we try to use GLS method. Before that, we’d like to show the results of WLS.</a:t>
            </a:r>
            <a:endParaRPr lang="en-US" altLang="zh-CN" dirty="0">
              <a:solidFill>
                <a:schemeClr val="tx1"/>
              </a:solidFill>
              <a:cs typeface="Times New Roman" panose="02020603050405020304" pitchFamily="18" charset="0"/>
            </a:endParaRPr>
          </a:p>
          <a:p>
            <a:r>
              <a:rPr lang="en-US" altLang="zh-CN" dirty="0">
                <a:solidFill>
                  <a:schemeClr val="tx1"/>
                </a:solidFill>
                <a:cs typeface="Times New Roman" panose="02020603050405020304" pitchFamily="18" charset="0"/>
              </a:rPr>
              <a:t>We can see that the WLS model fits the data very well (high R-squared). However, the Durbin-Watson statistic still indicates possible positive autocorrelation. Also, Jarque-Bera test rejects the hypothesis that the residuals are normally distributed.</a:t>
            </a:r>
            <a:r>
              <a:rPr lang="zh-CN" altLang="en-US" dirty="0">
                <a:solidFill>
                  <a:schemeClr val="tx1"/>
                </a:solidFill>
                <a:cs typeface="Times New Roman" panose="02020603050405020304" pitchFamily="18" charset="0"/>
              </a:rPr>
              <a:t> </a:t>
            </a:r>
            <a:r>
              <a:rPr lang="en-US" altLang="zh-CN" dirty="0">
                <a:solidFill>
                  <a:schemeClr val="tx1"/>
                </a:solidFill>
                <a:cs typeface="Times New Roman" panose="02020603050405020304" pitchFamily="18" charset="0"/>
              </a:rPr>
              <a:t>Moreover, the White test rejects the hypothesis that the residuals have homoscedasticity.</a:t>
            </a:r>
            <a:endParaRPr lang="en-US" altLang="zh-CN" dirty="0">
              <a:solidFill>
                <a:schemeClr val="tx1"/>
              </a:solidFill>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581190" y="2228003"/>
            <a:ext cx="5517646" cy="786364"/>
          </a:xfrm>
          <a:prstGeom prst="rect">
            <a:avLst/>
          </a:prstGeom>
        </p:spPr>
      </p:pic>
      <p:graphicFrame>
        <p:nvGraphicFramePr>
          <p:cNvPr id="5" name="表格 4"/>
          <p:cNvGraphicFramePr>
            <a:graphicFrameLocks noGrp="1"/>
          </p:cNvGraphicFramePr>
          <p:nvPr>
            <p:custDataLst>
              <p:tags r:id="rId4"/>
            </p:custDataLst>
          </p:nvPr>
        </p:nvGraphicFramePr>
        <p:xfrm>
          <a:off x="6635803" y="2223939"/>
          <a:ext cx="2490566" cy="1803656"/>
        </p:xfrm>
        <a:graphic>
          <a:graphicData uri="http://schemas.openxmlformats.org/drawingml/2006/table">
            <a:tbl>
              <a:tblPr firstRow="1" firstCol="1" bandRow="1">
                <a:tableStyleId>{5C22544A-7EE6-4342-B048-85BDC9FD1C3A}</a:tableStyleId>
              </a:tblPr>
              <a:tblGrid>
                <a:gridCol w="1598635"/>
                <a:gridCol w="891931"/>
              </a:tblGrid>
              <a:tr h="253323">
                <a:tc>
                  <a:txBody>
                    <a:bodyPr/>
                    <a:lstStyle/>
                    <a:p>
                      <a:endParaRPr lang="en-US" sz="1400" b="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b="0" u="none" strike="noStrike" dirty="0">
                          <a:solidFill>
                            <a:schemeClr val="bg1"/>
                          </a:solidFill>
                          <a:effectLst/>
                        </a:rPr>
                        <a:t>value</a:t>
                      </a:r>
                      <a:endParaRPr lang="en-US" sz="1400" b="0" i="0" u="none" strike="noStrike" dirty="0">
                        <a:solidFill>
                          <a:schemeClr val="bg1"/>
                        </a:solidFill>
                        <a:effectLst/>
                        <a:latin typeface="Calibri" panose="020F0502020204030204" pitchFamily="34" charset="0"/>
                      </a:endParaRPr>
                    </a:p>
                  </a:txBody>
                  <a:tcPr/>
                </a:tc>
              </a:tr>
              <a:tr h="313007">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400" b="0" u="none" strike="noStrike" dirty="0">
                          <a:solidFill>
                            <a:schemeClr val="tx1"/>
                          </a:solidFill>
                          <a:effectLst/>
                        </a:rPr>
                        <a:t>R-squared</a:t>
                      </a:r>
                      <a:endParaRPr lang="en-US" sz="1400" b="0" u="none" strike="noStrike" dirty="0">
                        <a:solidFill>
                          <a:schemeClr val="tx1"/>
                        </a:solidFill>
                        <a:effectLst/>
                      </a:endParaRPr>
                    </a:p>
                  </a:txBody>
                  <a:tcPr/>
                </a:tc>
                <a:tc>
                  <a:txBody>
                    <a:bodyPr/>
                    <a:lstStyle/>
                    <a:p>
                      <a:pPr>
                        <a:lnSpc>
                          <a:spcPct val="150000"/>
                        </a:lnSpc>
                      </a:pPr>
                      <a:r>
                        <a:rPr lang="en-US" sz="1400" b="0" u="none" strike="noStrike" dirty="0">
                          <a:solidFill>
                            <a:schemeClr val="tx1"/>
                          </a:solidFill>
                          <a:effectLst/>
                        </a:rPr>
                        <a:t>0.995</a:t>
                      </a:r>
                      <a:endParaRPr lang="en-US" sz="1400" b="0" dirty="0">
                        <a:solidFill>
                          <a:schemeClr val="tx1"/>
                        </a:solidFill>
                      </a:endParaRPr>
                    </a:p>
                  </a:txBody>
                  <a:tcPr/>
                </a:tc>
              </a:tr>
              <a:tr h="313007">
                <a:tc>
                  <a:txBody>
                    <a:bodyPr/>
                    <a:lstStyle/>
                    <a:p>
                      <a:pPr>
                        <a:lnSpc>
                          <a:spcPct val="150000"/>
                        </a:lnSpc>
                      </a:pPr>
                      <a:r>
                        <a:rPr lang="en-US" sz="1400" b="0" dirty="0">
                          <a:solidFill>
                            <a:schemeClr val="tx1"/>
                          </a:solidFill>
                        </a:rPr>
                        <a:t>Adj. R-squared</a:t>
                      </a:r>
                      <a:endParaRPr lang="en-US" sz="1400" b="0" dirty="0">
                        <a:solidFill>
                          <a:schemeClr val="tx1"/>
                        </a:solidFill>
                      </a:endParaRPr>
                    </a:p>
                  </a:txBody>
                  <a:tcPr/>
                </a:tc>
                <a:tc>
                  <a:txBody>
                    <a:bodyPr/>
                    <a:lstStyle/>
                    <a:p>
                      <a:pPr>
                        <a:lnSpc>
                          <a:spcPct val="150000"/>
                        </a:lnSpc>
                      </a:pPr>
                      <a:r>
                        <a:rPr lang="en-US" sz="1400" b="0" dirty="0">
                          <a:solidFill>
                            <a:schemeClr val="tx1"/>
                          </a:solidFill>
                        </a:rPr>
                        <a:t>0.995</a:t>
                      </a:r>
                      <a:endParaRPr lang="en-US" sz="1400" b="0" dirty="0">
                        <a:solidFill>
                          <a:schemeClr val="tx1"/>
                        </a:solidFill>
                      </a:endParaRPr>
                    </a:p>
                  </a:txBody>
                  <a:tcPr/>
                </a:tc>
              </a:tr>
              <a:tr h="313007">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400" b="0" u="none" strike="noStrike" dirty="0">
                          <a:solidFill>
                            <a:schemeClr val="tx1"/>
                          </a:solidFill>
                          <a:effectLst/>
                        </a:rPr>
                        <a:t>F-statistic</a:t>
                      </a:r>
                      <a:endParaRPr lang="en-US" sz="1400" b="0" dirty="0">
                        <a:solidFill>
                          <a:schemeClr val="tx1"/>
                        </a:solidFill>
                      </a:endParaRPr>
                    </a:p>
                  </a:txBody>
                  <a:tcPr/>
                </a:tc>
                <a:tc>
                  <a:txBody>
                    <a:bodyPr/>
                    <a:lstStyle/>
                    <a:p>
                      <a:pPr>
                        <a:lnSpc>
                          <a:spcPct val="150000"/>
                        </a:lnSpc>
                      </a:pPr>
                      <a:r>
                        <a:rPr lang="en-US" sz="1400" b="0" u="none" strike="noStrike" dirty="0">
                          <a:solidFill>
                            <a:schemeClr val="tx1"/>
                          </a:solidFill>
                          <a:effectLst/>
                        </a:rPr>
                        <a:t>8645</a:t>
                      </a:r>
                      <a:endParaRPr lang="en-US" sz="1400" b="0" dirty="0">
                        <a:solidFill>
                          <a:schemeClr val="tx1"/>
                        </a:solidFill>
                      </a:endParaRPr>
                    </a:p>
                  </a:txBody>
                  <a:tcPr/>
                </a:tc>
              </a:tr>
              <a:tr h="316030">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400" b="0" u="none" strike="noStrike" dirty="0">
                          <a:solidFill>
                            <a:schemeClr val="tx1"/>
                          </a:solidFill>
                          <a:effectLst/>
                        </a:rPr>
                        <a:t>Prob (F-statistic)</a:t>
                      </a:r>
                      <a:endParaRPr lang="en-US" sz="1400" b="0" i="0" u="none" strike="noStrike" dirty="0">
                        <a:solidFill>
                          <a:schemeClr val="tx1"/>
                        </a:solidFill>
                        <a:effectLst/>
                        <a:latin typeface="Calibri" panose="020F0502020204030204" pitchFamily="34" charset="0"/>
                      </a:endParaRPr>
                    </a:p>
                  </a:txBody>
                  <a:tcPr/>
                </a:tc>
                <a:tc>
                  <a:txBody>
                    <a:bodyPr/>
                    <a:lstStyle/>
                    <a:p>
                      <a:pPr>
                        <a:lnSpc>
                          <a:spcPct val="150000"/>
                        </a:lnSpc>
                      </a:pPr>
                      <a:r>
                        <a:rPr lang="en-US" sz="1400" b="0" u="none" strike="noStrike" dirty="0">
                          <a:solidFill>
                            <a:schemeClr val="tx1"/>
                          </a:solidFill>
                          <a:effectLst/>
                        </a:rPr>
                        <a:t>&lt;1e-10</a:t>
                      </a:r>
                      <a:endParaRPr lang="en-US" sz="1400" b="0" dirty="0">
                        <a:solidFill>
                          <a:schemeClr val="tx1"/>
                        </a:solidFill>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solidFill>
                  <a:schemeClr val="tx2"/>
                </a:solidFill>
              </a:rPr>
              <a:t>GLS Regression:</a:t>
            </a:r>
            <a:r>
              <a:rPr lang="zh-CN" altLang="en-US" sz="3200" dirty="0">
                <a:solidFill>
                  <a:schemeClr val="tx2"/>
                </a:solidFill>
              </a:rPr>
              <a:t> </a:t>
            </a:r>
            <a:r>
              <a:rPr lang="en-US" sz="3200" dirty="0">
                <a:solidFill>
                  <a:schemeClr val="tx2"/>
                </a:solidFill>
              </a:rPr>
              <a:t>Diagnostic tests</a:t>
            </a:r>
            <a:endParaRPr lang="en-US" sz="3200" dirty="0">
              <a:solidFill>
                <a:schemeClr val="tx2"/>
              </a:solidFill>
            </a:endParaRPr>
          </a:p>
        </p:txBody>
      </p:sp>
      <p:sp>
        <p:nvSpPr>
          <p:cNvPr id="3" name="内容占位符 2"/>
          <p:cNvSpPr>
            <a:spLocks noGrp="1"/>
          </p:cNvSpPr>
          <p:nvPr>
            <p:ph sz="half" idx="1"/>
          </p:nvPr>
        </p:nvSpPr>
        <p:spPr>
          <a:xfrm>
            <a:off x="581193" y="2228003"/>
            <a:ext cx="5422390" cy="3633047"/>
          </a:xfrm>
        </p:spPr>
        <p:txBody>
          <a:bodyPr>
            <a:noAutofit/>
          </a:bodyPr>
          <a:lstStyle/>
          <a:p>
            <a:endParaRPr lang="en-US" dirty="0">
              <a:solidFill>
                <a:schemeClr val="tx1"/>
              </a:solidFill>
            </a:endParaRPr>
          </a:p>
          <a:p>
            <a:r>
              <a:rPr lang="en-US" dirty="0">
                <a:solidFill>
                  <a:schemeClr val="tx1"/>
                </a:solidFill>
              </a:rPr>
              <a:t>Now let’s turn to GLS.</a:t>
            </a:r>
            <a:endParaRPr lang="en-US" dirty="0">
              <a:solidFill>
                <a:schemeClr val="tx1"/>
              </a:solidFill>
            </a:endParaRPr>
          </a:p>
          <a:p>
            <a:r>
              <a:rPr lang="en-US" dirty="0">
                <a:solidFill>
                  <a:schemeClr val="tx1"/>
                </a:solidFill>
              </a:rPr>
              <a:t>The GLS model does not fit the data that well (R-squared = 0.677) but still acceptable. But GLS model has its advantages statistically. </a:t>
            </a:r>
            <a:endParaRPr lang="en-US" dirty="0">
              <a:solidFill>
                <a:schemeClr val="tx1"/>
              </a:solidFill>
            </a:endParaRPr>
          </a:p>
          <a:p>
            <a:r>
              <a:rPr lang="en-US" dirty="0">
                <a:solidFill>
                  <a:schemeClr val="tx1"/>
                </a:solidFill>
              </a:rPr>
              <a:t>First, the Durbin-Watson statistic is much more close to 2 than OLS and WLS models are, which indicates less possibility of autocorrelation. </a:t>
            </a:r>
            <a:endParaRPr lang="en-US" dirty="0">
              <a:solidFill>
                <a:schemeClr val="tx1"/>
              </a:solidFill>
            </a:endParaRPr>
          </a:p>
          <a:p>
            <a:r>
              <a:rPr lang="en-US" dirty="0">
                <a:solidFill>
                  <a:schemeClr val="tx1"/>
                </a:solidFill>
              </a:rPr>
              <a:t>Also, Jarque-Bera test cannot reject the hypothesis that the residuals are normally distributed at a small significance level. </a:t>
            </a:r>
            <a:endParaRPr lang="en-US" dirty="0">
              <a:solidFill>
                <a:schemeClr val="tx1"/>
              </a:solidFill>
            </a:endParaRPr>
          </a:p>
          <a:p>
            <a:r>
              <a:rPr lang="en-US" dirty="0">
                <a:solidFill>
                  <a:schemeClr val="tx1"/>
                </a:solidFill>
              </a:rPr>
              <a:t>Ω will have a form like this </a:t>
            </a:r>
            <a:r>
              <a:rPr lang="zh-CN" altLang="en-US" dirty="0">
                <a:solidFill>
                  <a:schemeClr val="tx1"/>
                </a:solidFill>
              </a:rPr>
              <a:t>→</a:t>
            </a:r>
            <a:endParaRPr lang="en-US" dirty="0">
              <a:solidFill>
                <a:schemeClr val="tx1"/>
              </a:solidFill>
            </a:endParaRPr>
          </a:p>
          <a:p>
            <a:pPr marL="0" indent="0">
              <a:buNone/>
            </a:pPr>
            <a:r>
              <a:rPr lang="en-US" dirty="0">
                <a:solidFill>
                  <a:schemeClr val="tx1"/>
                </a:solidFill>
              </a:rPr>
              <a:t>	(Toeplitz matrix)</a:t>
            </a:r>
            <a:endParaRPr lang="en-US" dirty="0">
              <a:solidFill>
                <a:schemeClr val="tx1"/>
              </a:solidFill>
            </a:endParaRPr>
          </a:p>
        </p:txBody>
      </p:sp>
      <p:pic>
        <p:nvPicPr>
          <p:cNvPr id="5" name="图片 4"/>
          <p:cNvPicPr>
            <a:picLocks noChangeAspect="1"/>
          </p:cNvPicPr>
          <p:nvPr/>
        </p:nvPicPr>
        <p:blipFill>
          <a:blip r:embed="rId1"/>
          <a:srcRect t="56900"/>
          <a:stretch>
            <a:fillRect/>
          </a:stretch>
        </p:blipFill>
        <p:spPr>
          <a:xfrm>
            <a:off x="6641932" y="4194339"/>
            <a:ext cx="4968875" cy="2213396"/>
          </a:xfrm>
          <a:prstGeom prst="rect">
            <a:avLst/>
          </a:prstGeom>
        </p:spPr>
      </p:pic>
      <p:graphicFrame>
        <p:nvGraphicFramePr>
          <p:cNvPr id="8" name="表格 7"/>
          <p:cNvGraphicFramePr>
            <a:graphicFrameLocks noGrp="1"/>
          </p:cNvGraphicFramePr>
          <p:nvPr>
            <p:custDataLst>
              <p:tags r:id="rId2"/>
            </p:custDataLst>
          </p:nvPr>
        </p:nvGraphicFramePr>
        <p:xfrm>
          <a:off x="6635803" y="2223939"/>
          <a:ext cx="2490566" cy="1803656"/>
        </p:xfrm>
        <a:graphic>
          <a:graphicData uri="http://schemas.openxmlformats.org/drawingml/2006/table">
            <a:tbl>
              <a:tblPr firstRow="1" firstCol="1" bandRow="1">
                <a:tableStyleId>{5C22544A-7EE6-4342-B048-85BDC9FD1C3A}</a:tableStyleId>
              </a:tblPr>
              <a:tblGrid>
                <a:gridCol w="1598635"/>
                <a:gridCol w="891931"/>
              </a:tblGrid>
              <a:tr h="253323">
                <a:tc>
                  <a:txBody>
                    <a:bodyPr/>
                    <a:lstStyle/>
                    <a:p>
                      <a:endParaRPr lang="en-US" sz="1400" b="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b="0" u="none" strike="noStrike" dirty="0">
                          <a:solidFill>
                            <a:schemeClr val="bg1"/>
                          </a:solidFill>
                          <a:effectLst/>
                        </a:rPr>
                        <a:t>value</a:t>
                      </a:r>
                      <a:endParaRPr lang="en-US" sz="1400" b="0" i="0" u="none" strike="noStrike" dirty="0">
                        <a:solidFill>
                          <a:schemeClr val="bg1"/>
                        </a:solidFill>
                        <a:effectLst/>
                        <a:latin typeface="Calibri" panose="020F0502020204030204" pitchFamily="34" charset="0"/>
                      </a:endParaRPr>
                    </a:p>
                  </a:txBody>
                  <a:tcPr/>
                </a:tc>
              </a:tr>
              <a:tr h="313007">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400" b="0" u="none" strike="noStrike" dirty="0">
                          <a:solidFill>
                            <a:schemeClr val="tx1"/>
                          </a:solidFill>
                          <a:effectLst/>
                        </a:rPr>
                        <a:t>R-squared</a:t>
                      </a:r>
                      <a:endParaRPr lang="en-US" sz="1400" b="0" u="none" strike="noStrike" dirty="0">
                        <a:solidFill>
                          <a:schemeClr val="tx1"/>
                        </a:solidFill>
                        <a:effectLst/>
                      </a:endParaRPr>
                    </a:p>
                  </a:txBody>
                  <a:tcPr/>
                </a:tc>
                <a:tc>
                  <a:txBody>
                    <a:bodyPr/>
                    <a:lstStyle/>
                    <a:p>
                      <a:pPr>
                        <a:lnSpc>
                          <a:spcPct val="150000"/>
                        </a:lnSpc>
                      </a:pPr>
                      <a:r>
                        <a:rPr lang="en-US" sz="1400" b="0" u="none" strike="noStrike" dirty="0">
                          <a:solidFill>
                            <a:schemeClr val="tx1"/>
                          </a:solidFill>
                          <a:effectLst/>
                        </a:rPr>
                        <a:t>0.677</a:t>
                      </a:r>
                      <a:endParaRPr lang="en-US" sz="1400" b="0" dirty="0">
                        <a:solidFill>
                          <a:schemeClr val="tx1"/>
                        </a:solidFill>
                      </a:endParaRPr>
                    </a:p>
                  </a:txBody>
                  <a:tcPr/>
                </a:tc>
              </a:tr>
              <a:tr h="313007">
                <a:tc>
                  <a:txBody>
                    <a:bodyPr/>
                    <a:lstStyle/>
                    <a:p>
                      <a:pPr>
                        <a:lnSpc>
                          <a:spcPct val="150000"/>
                        </a:lnSpc>
                      </a:pPr>
                      <a:r>
                        <a:rPr lang="en-US" sz="1400" b="0" dirty="0">
                          <a:solidFill>
                            <a:schemeClr val="tx1"/>
                          </a:solidFill>
                        </a:rPr>
                        <a:t>Adj. R-squared</a:t>
                      </a:r>
                      <a:endParaRPr lang="en-US" sz="1400" b="0" dirty="0">
                        <a:solidFill>
                          <a:schemeClr val="tx1"/>
                        </a:solidFill>
                      </a:endParaRPr>
                    </a:p>
                  </a:txBody>
                  <a:tcPr/>
                </a:tc>
                <a:tc>
                  <a:txBody>
                    <a:bodyPr/>
                    <a:lstStyle/>
                    <a:p>
                      <a:pPr>
                        <a:lnSpc>
                          <a:spcPct val="150000"/>
                        </a:lnSpc>
                      </a:pPr>
                      <a:r>
                        <a:rPr lang="en-US" sz="1400" b="0" dirty="0">
                          <a:solidFill>
                            <a:schemeClr val="tx1"/>
                          </a:solidFill>
                        </a:rPr>
                        <a:t>0.669</a:t>
                      </a:r>
                      <a:endParaRPr lang="en-US" sz="1400" b="0" dirty="0">
                        <a:solidFill>
                          <a:schemeClr val="tx1"/>
                        </a:solidFill>
                      </a:endParaRPr>
                    </a:p>
                  </a:txBody>
                  <a:tcPr/>
                </a:tc>
              </a:tr>
              <a:tr h="313007">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400" b="0" u="none" strike="noStrike" dirty="0">
                          <a:solidFill>
                            <a:schemeClr val="tx1"/>
                          </a:solidFill>
                          <a:effectLst/>
                        </a:rPr>
                        <a:t>F-statistic</a:t>
                      </a:r>
                      <a:endParaRPr lang="en-US" sz="1400" b="0" dirty="0">
                        <a:solidFill>
                          <a:schemeClr val="tx1"/>
                        </a:solidFill>
                      </a:endParaRPr>
                    </a:p>
                  </a:txBody>
                  <a:tcPr/>
                </a:tc>
                <a:tc>
                  <a:txBody>
                    <a:bodyPr/>
                    <a:lstStyle/>
                    <a:p>
                      <a:pPr>
                        <a:lnSpc>
                          <a:spcPct val="150000"/>
                        </a:lnSpc>
                      </a:pPr>
                      <a:r>
                        <a:rPr lang="en-US" sz="1400" b="0" u="none" strike="noStrike" dirty="0">
                          <a:solidFill>
                            <a:schemeClr val="tx1"/>
                          </a:solidFill>
                          <a:effectLst/>
                        </a:rPr>
                        <a:t>83.09</a:t>
                      </a:r>
                      <a:endParaRPr lang="en-US" sz="1400" b="0" dirty="0">
                        <a:solidFill>
                          <a:schemeClr val="tx1"/>
                        </a:solidFill>
                      </a:endParaRPr>
                    </a:p>
                  </a:txBody>
                  <a:tcPr/>
                </a:tc>
              </a:tr>
              <a:tr h="316030">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400" b="0" u="none" strike="noStrike" dirty="0">
                          <a:solidFill>
                            <a:schemeClr val="tx1"/>
                          </a:solidFill>
                          <a:effectLst/>
                        </a:rPr>
                        <a:t>Prob (F-statistic)</a:t>
                      </a:r>
                      <a:endParaRPr lang="en-US" sz="1400" b="0" i="0" u="none" strike="noStrike" dirty="0">
                        <a:solidFill>
                          <a:schemeClr val="tx1"/>
                        </a:solidFill>
                        <a:effectLst/>
                        <a:latin typeface="Calibri" panose="020F0502020204030204" pitchFamily="34" charset="0"/>
                      </a:endParaRPr>
                    </a:p>
                  </a:txBody>
                  <a:tcPr/>
                </a:tc>
                <a:tc>
                  <a:txBody>
                    <a:bodyPr/>
                    <a:lstStyle/>
                    <a:p>
                      <a:pPr>
                        <a:lnSpc>
                          <a:spcPct val="150000"/>
                        </a:lnSpc>
                      </a:pPr>
                      <a:r>
                        <a:rPr lang="en-US" sz="1400" b="0" u="none" strike="noStrike" dirty="0">
                          <a:solidFill>
                            <a:schemeClr val="tx1"/>
                          </a:solidFill>
                          <a:effectLst/>
                        </a:rPr>
                        <a:t>&lt;1e-10</a:t>
                      </a:r>
                      <a:endParaRPr lang="en-US" sz="1400" b="0" dirty="0">
                        <a:solidFill>
                          <a:schemeClr val="tx1"/>
                        </a:solidFill>
                      </a:endParaRPr>
                    </a:p>
                  </a:txBody>
                  <a:tcPr/>
                </a:tc>
              </a:tr>
            </a:tbl>
          </a:graphicData>
        </a:graphic>
      </p:graphicFrame>
      <p:pic>
        <p:nvPicPr>
          <p:cNvPr id="4" name="Google Shape;318;p45"/>
          <p:cNvPicPr preferRelativeResize="0"/>
          <p:nvPr/>
        </p:nvPicPr>
        <p:blipFill rotWithShape="1">
          <a:blip r:embed="rId3"/>
          <a:srcRect/>
          <a:stretch>
            <a:fillRect/>
          </a:stretch>
        </p:blipFill>
        <p:spPr>
          <a:xfrm>
            <a:off x="4016829" y="5297392"/>
            <a:ext cx="1533240" cy="1118706"/>
          </a:xfrm>
          <a:prstGeom prst="rect">
            <a:avLst/>
          </a:prstGeom>
          <a:noFill/>
          <a:ln>
            <a:noFill/>
          </a:ln>
        </p:spPr>
      </p:pic>
      <p:pic>
        <p:nvPicPr>
          <p:cNvPr id="7" name="图片 6"/>
          <p:cNvPicPr>
            <a:picLocks noChangeAspect="1"/>
          </p:cNvPicPr>
          <p:nvPr/>
        </p:nvPicPr>
        <p:blipFill>
          <a:blip r:embed="rId4"/>
          <a:stretch>
            <a:fillRect/>
          </a:stretch>
        </p:blipFill>
        <p:spPr>
          <a:xfrm>
            <a:off x="9397775" y="3020041"/>
            <a:ext cx="2213032" cy="100755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solidFill>
                  <a:schemeClr val="tx2"/>
                </a:solidFill>
              </a:rPr>
              <a:t>GLS Regression:</a:t>
            </a:r>
            <a:r>
              <a:rPr lang="zh-CN" altLang="en-US" sz="3200" dirty="0">
                <a:solidFill>
                  <a:schemeClr val="tx2"/>
                </a:solidFill>
              </a:rPr>
              <a:t> </a:t>
            </a:r>
            <a:r>
              <a:rPr lang="en-US" sz="3200" dirty="0">
                <a:solidFill>
                  <a:schemeClr val="tx2"/>
                </a:solidFill>
              </a:rPr>
              <a:t>Diagnostic tests</a:t>
            </a:r>
            <a:endParaRPr lang="en-US" sz="3200" dirty="0">
              <a:solidFill>
                <a:schemeClr val="tx2"/>
              </a:solidFill>
            </a:endParaRPr>
          </a:p>
        </p:txBody>
      </p:sp>
      <p:pic>
        <p:nvPicPr>
          <p:cNvPr id="5" name="图片 4"/>
          <p:cNvPicPr>
            <a:picLocks noChangeAspect="1"/>
          </p:cNvPicPr>
          <p:nvPr/>
        </p:nvPicPr>
        <p:blipFill>
          <a:blip r:embed="rId1"/>
          <a:stretch>
            <a:fillRect/>
          </a:stretch>
        </p:blipFill>
        <p:spPr>
          <a:xfrm>
            <a:off x="581191" y="2228003"/>
            <a:ext cx="5442989" cy="792670"/>
          </a:xfrm>
          <a:prstGeom prst="rect">
            <a:avLst/>
          </a:prstGeom>
        </p:spPr>
      </p:pic>
      <p:pic>
        <p:nvPicPr>
          <p:cNvPr id="6" name="内容占位符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66746" y="2228003"/>
            <a:ext cx="4844063" cy="3633047"/>
          </a:xfrm>
          <a:prstGeom prst="rect">
            <a:avLst/>
          </a:prstGeom>
        </p:spPr>
      </p:pic>
      <p:sp>
        <p:nvSpPr>
          <p:cNvPr id="11" name="内容占位符 2"/>
          <p:cNvSpPr txBox="1"/>
          <p:nvPr/>
        </p:nvSpPr>
        <p:spPr>
          <a:xfrm>
            <a:off x="581193" y="2932504"/>
            <a:ext cx="5422390" cy="2928546"/>
          </a:xfrm>
          <a:prstGeom prst="rect">
            <a:avLst/>
          </a:prstGeom>
        </p:spPr>
        <p:txBody>
          <a:bodyPr vert="horz" lIns="91440" tIns="45720" rIns="91440" bIns="45720" rtlCol="0" anchor="ctr">
            <a:normAutofit/>
          </a:bodyPr>
          <a:lst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However, the White test still rejects the hypothesis that the residuals have homoscedasticity. </a:t>
            </a:r>
            <a:endParaRPr lang="en-US" dirty="0">
              <a:solidFill>
                <a:schemeClr val="tx1"/>
              </a:solidFill>
            </a:endParaRPr>
          </a:p>
          <a:p>
            <a:r>
              <a:rPr lang="en-US" dirty="0">
                <a:solidFill>
                  <a:schemeClr val="tx1"/>
                </a:solidFill>
              </a:rPr>
              <a:t>The heteroscedasticity issue is not fixed. </a:t>
            </a:r>
            <a:endParaRPr lang="en-US" dirty="0">
              <a:solidFill>
                <a:schemeClr val="tx1"/>
              </a:solidFill>
            </a:endParaRPr>
          </a:p>
          <a:p>
            <a:r>
              <a:rPr lang="en-US" dirty="0">
                <a:solidFill>
                  <a:schemeClr val="tx1"/>
                </a:solidFill>
              </a:rPr>
              <a:t>We can read the tendency from the residual plot of GLS.</a:t>
            </a:r>
            <a:endParaRPr lang="en-US" dirty="0">
              <a:solidFill>
                <a:schemeClr val="tx1"/>
              </a:solidFill>
            </a:endParaRPr>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title"/>
          </p:nvPr>
        </p:nvSpPr>
        <p:spPr>
          <a:xfrm>
            <a:off x="581192" y="735650"/>
            <a:ext cx="11029616" cy="988332"/>
          </a:xfrm>
          <a:prstGeom prst="rect">
            <a:avLst/>
          </a:prstGeom>
          <a:noFill/>
          <a:ln>
            <a:noFill/>
          </a:ln>
        </p:spPr>
        <p:txBody>
          <a:bodyPr spcFirstLastPara="1" vert="horz" wrap="square" lIns="91433" tIns="45700" rIns="91433" bIns="45700" rtlCol="0" anchor="b" anchorCtr="0">
            <a:normAutofit/>
          </a:bodyPr>
          <a:lstStyle/>
          <a:p>
            <a:pPr>
              <a:spcBef>
                <a:spcPts val="0"/>
              </a:spcBef>
              <a:buClr>
                <a:schemeClr val="dk2"/>
              </a:buClr>
              <a:buSzPts val="2400"/>
            </a:pPr>
            <a:r>
              <a:rPr lang="en-GB" sz="3200" dirty="0">
                <a:solidFill>
                  <a:schemeClr val="dk2"/>
                </a:solidFill>
              </a:rPr>
              <a:t>BACKTESTING</a:t>
            </a:r>
            <a:endParaRPr sz="3200" dirty="0">
              <a:solidFill>
                <a:schemeClr val="dk2"/>
              </a:solidFill>
            </a:endParaRPr>
          </a:p>
        </p:txBody>
      </p:sp>
      <p:sp>
        <p:nvSpPr>
          <p:cNvPr id="5" name="内容占位符 2"/>
          <p:cNvSpPr>
            <a:spLocks noGrp="1"/>
          </p:cNvSpPr>
          <p:nvPr>
            <p:ph idx="1"/>
          </p:nvPr>
        </p:nvSpPr>
        <p:spPr>
          <a:xfrm>
            <a:off x="581192" y="2180496"/>
            <a:ext cx="11029615" cy="3678303"/>
          </a:xfrm>
        </p:spPr>
        <p:txBody>
          <a:bodyPr/>
          <a:lstStyle/>
          <a:p>
            <a:pPr>
              <a:spcBef>
                <a:spcPts val="0"/>
              </a:spcBef>
              <a:spcAft>
                <a:spcPts val="0"/>
              </a:spcAft>
              <a:buFont typeface="Wingdings" panose="05000000000000000000" pitchFamily="2" charset="2"/>
              <a:buChar char="§"/>
            </a:pPr>
            <a:r>
              <a:rPr lang="en-US" sz="1800" dirty="0">
                <a:solidFill>
                  <a:schemeClr val="dk1"/>
                </a:solidFill>
              </a:rPr>
              <a:t>To further check the performance of the model, we also did </a:t>
            </a:r>
            <a:r>
              <a:rPr lang="en-US" sz="1800" dirty="0" err="1">
                <a:solidFill>
                  <a:schemeClr val="dk1"/>
                </a:solidFill>
              </a:rPr>
              <a:t>backtesting</a:t>
            </a:r>
            <a:r>
              <a:rPr lang="en-US" sz="1800" dirty="0">
                <a:solidFill>
                  <a:schemeClr val="dk1"/>
                </a:solidFill>
              </a:rPr>
              <a:t> with data from 1993 to 2002.</a:t>
            </a:r>
            <a:endParaRPr lang="en-US" dirty="0"/>
          </a:p>
          <a:p>
            <a:pPr>
              <a:spcBef>
                <a:spcPts val="1065"/>
              </a:spcBef>
              <a:spcAft>
                <a:spcPts val="0"/>
              </a:spcAft>
              <a:buFont typeface="Wingdings" panose="05000000000000000000" pitchFamily="2" charset="2"/>
              <a:buChar char="§"/>
            </a:pPr>
            <a:r>
              <a:rPr lang="en-US" sz="1800" dirty="0">
                <a:solidFill>
                  <a:schemeClr val="dk1"/>
                </a:solidFill>
              </a:rPr>
              <a:t>We choose RMSE (root mean square error) to measure the goodness of fit. The RMSE when applying the GLS model to the data from 1993 to 2002 is 5.74.</a:t>
            </a:r>
            <a:endParaRPr lang="en-US" dirty="0"/>
          </a:p>
          <a:p>
            <a:pPr>
              <a:spcBef>
                <a:spcPts val="1065"/>
              </a:spcBef>
              <a:spcAft>
                <a:spcPts val="0"/>
              </a:spcAft>
              <a:buFont typeface="Wingdings" panose="05000000000000000000" pitchFamily="2" charset="2"/>
              <a:buChar char="§"/>
            </a:pPr>
            <a:r>
              <a:rPr lang="en-US" sz="1800" dirty="0">
                <a:solidFill>
                  <a:schemeClr val="dk1"/>
                </a:solidFill>
              </a:rPr>
              <a:t>For comparison, we also did </a:t>
            </a:r>
            <a:r>
              <a:rPr lang="en-US" sz="1800" dirty="0" err="1">
                <a:solidFill>
                  <a:schemeClr val="dk1"/>
                </a:solidFill>
              </a:rPr>
              <a:t>backtesting</a:t>
            </a:r>
            <a:r>
              <a:rPr lang="en-US" sz="1800" dirty="0">
                <a:solidFill>
                  <a:schemeClr val="dk1"/>
                </a:solidFill>
              </a:rPr>
              <a:t> with the OLS model. </a:t>
            </a:r>
            <a:endParaRPr lang="en-US" dirty="0"/>
          </a:p>
          <a:p>
            <a:pPr>
              <a:spcBef>
                <a:spcPts val="1065"/>
              </a:spcBef>
              <a:spcAft>
                <a:spcPts val="0"/>
              </a:spcAft>
              <a:buFont typeface="Wingdings" panose="05000000000000000000" pitchFamily="2" charset="2"/>
              <a:buChar char="§"/>
            </a:pPr>
            <a:r>
              <a:rPr lang="en-US" sz="1800" dirty="0">
                <a:solidFill>
                  <a:schemeClr val="dk1"/>
                </a:solidFill>
              </a:rPr>
              <a:t>The RMSE when applying the OLS model to the same dataset is 5.80.</a:t>
            </a:r>
            <a:endParaRPr lang="en-US" dirty="0"/>
          </a:p>
          <a:p>
            <a:pPr>
              <a:spcBef>
                <a:spcPts val="1065"/>
              </a:spcBef>
              <a:spcAft>
                <a:spcPts val="0"/>
              </a:spcAft>
              <a:buFont typeface="Wingdings" panose="05000000000000000000" pitchFamily="2" charset="2"/>
              <a:buChar char="§"/>
            </a:pPr>
            <a:r>
              <a:rPr lang="en-US" sz="1800" dirty="0">
                <a:solidFill>
                  <a:schemeClr val="dk1"/>
                </a:solidFill>
              </a:rPr>
              <a:t>Two RMSE’s are almost the same.</a:t>
            </a:r>
            <a:endParaRPr lang="en-US" dirty="0"/>
          </a:p>
          <a:p>
            <a:pPr>
              <a:spcBef>
                <a:spcPts val="1065"/>
              </a:spcBef>
              <a:spcAft>
                <a:spcPts val="0"/>
              </a:spcAft>
              <a:buFont typeface="Wingdings" panose="05000000000000000000" pitchFamily="2" charset="2"/>
              <a:buChar char="§"/>
            </a:pPr>
            <a:r>
              <a:rPr lang="en-US" sz="1800" dirty="0">
                <a:solidFill>
                  <a:schemeClr val="dk1"/>
                </a:solidFill>
              </a:rPr>
              <a:t>Although the GLS model has a smaller R-squared compared to the OLS model in training dataset, it performs no worse than the OLS model when in </a:t>
            </a:r>
            <a:r>
              <a:rPr lang="en-US" sz="1800" dirty="0" err="1">
                <a:solidFill>
                  <a:schemeClr val="dk1"/>
                </a:solidFill>
              </a:rPr>
              <a:t>backtesting</a:t>
            </a:r>
            <a:r>
              <a:rPr lang="en-US" sz="1800" dirty="0">
                <a:solidFill>
                  <a:schemeClr val="dk1"/>
                </a:solidFill>
              </a:rPr>
              <a:t>.</a:t>
            </a:r>
            <a:endParaRPr lang="en-US" sz="1800" dirty="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1" y="746867"/>
            <a:ext cx="11029615" cy="738774"/>
          </a:xfrm>
        </p:spPr>
        <p:txBody>
          <a:bodyPr/>
          <a:lstStyle/>
          <a:p>
            <a:r>
              <a:rPr lang="en-US" dirty="0">
                <a:solidFill>
                  <a:schemeClr val="accent2"/>
                </a:solidFill>
              </a:rPr>
              <a:t>CONCLUSION</a:t>
            </a:r>
            <a:endParaRPr lang="en-US" dirty="0">
              <a:solidFill>
                <a:schemeClr val="accent2"/>
              </a:solidFill>
            </a:endParaRPr>
          </a:p>
        </p:txBody>
      </p:sp>
      <p:sp>
        <p:nvSpPr>
          <p:cNvPr id="5" name="文本框 4"/>
          <p:cNvSpPr txBox="1"/>
          <p:nvPr/>
        </p:nvSpPr>
        <p:spPr>
          <a:xfrm>
            <a:off x="581190" y="1485641"/>
            <a:ext cx="11029615" cy="2677656"/>
          </a:xfrm>
          <a:prstGeom prst="rect">
            <a:avLst/>
          </a:prstGeom>
          <a:noFill/>
        </p:spPr>
        <p:txBody>
          <a:bodyPr wrap="square">
            <a:spAutoFit/>
          </a:bodyPr>
          <a:lstStyle/>
          <a:p>
            <a:pPr marL="285750" indent="-285750">
              <a:buFont typeface="Arial" panose="020B0604020202020204" pitchFamily="34" charset="0"/>
              <a:buChar char="•"/>
            </a:pPr>
            <a:endParaRPr lang="en-US" sz="2400" dirty="0"/>
          </a:p>
          <a:p>
            <a:pPr marL="285750" indent="-285750">
              <a:buSzPct val="92000"/>
              <a:buFont typeface="Arial" panose="020B0604020202020204" pitchFamily="34" charset="0"/>
              <a:buChar char="•"/>
            </a:pPr>
            <a:r>
              <a:rPr lang="en-US" sz="2400" dirty="0"/>
              <a:t>The WLS model fits the data better than OLS model does, but it fails in all diagnostic tests.</a:t>
            </a:r>
            <a:endParaRPr lang="en-US" sz="2400" dirty="0"/>
          </a:p>
          <a:p>
            <a:pPr marL="285750" indent="-285750">
              <a:buSzPct val="92000"/>
              <a:buFont typeface="Arial" panose="020B0604020202020204" pitchFamily="34" charset="0"/>
              <a:buChar char="•"/>
            </a:pPr>
            <a:r>
              <a:rPr lang="en-US" sz="2400" dirty="0"/>
              <a:t>The GLS model doesn’t fit the training data that well, but it does almost equally well as the OLS model does. Also, it may fix the issue of autocorrelation and it passes the test of normality. </a:t>
            </a:r>
            <a:endParaRPr lang="en-US" sz="2400" dirty="0"/>
          </a:p>
          <a:p>
            <a:pPr marL="285750" indent="-285750">
              <a:buSzPct val="92000"/>
              <a:buFont typeface="Arial" panose="020B0604020202020204" pitchFamily="34" charset="0"/>
              <a:buChar char="•"/>
            </a:pPr>
            <a:r>
              <a:rPr lang="en-US" sz="2400" dirty="0"/>
              <a:t>We may choose the GLS model finally.</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T</a:t>
            </a:r>
            <a:r>
              <a:rPr lang="en-US" altLang="zh-CN" dirty="0"/>
              <a:t>hank you</a:t>
            </a:r>
            <a:endParaRPr lang="en-US" dirty="0"/>
          </a:p>
        </p:txBody>
      </p:sp>
      <p:sp>
        <p:nvSpPr>
          <p:cNvPr id="3" name="副标题 2"/>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3665011"/>
            <a:ext cx="11029615" cy="1497507"/>
          </a:xfrm>
        </p:spPr>
        <p:txBody>
          <a:bodyPr>
            <a:normAutofit/>
          </a:bodyPr>
          <a:lstStyle/>
          <a:p>
            <a:r>
              <a:rPr lang="en-US" sz="3200" dirty="0">
                <a:solidFill>
                  <a:schemeClr val="accent2"/>
                </a:solidFill>
              </a:rPr>
              <a:t>Descriptive Statistics</a:t>
            </a:r>
            <a:endParaRPr lang="en-US" sz="3200" dirty="0">
              <a:solidFill>
                <a:schemeClr val="accent2"/>
              </a:solidFill>
            </a:endParaRPr>
          </a:p>
        </p:txBody>
      </p:sp>
      <p:sp>
        <p:nvSpPr>
          <p:cNvPr id="3" name="文本占位符 2"/>
          <p:cNvSpPr>
            <a:spLocks noGrp="1"/>
          </p:cNvSpPr>
          <p:nvPr>
            <p:ph type="body" idx="1"/>
          </p:nvPr>
        </p:nvSpPr>
        <p:spPr>
          <a:xfrm>
            <a:off x="581193" y="5162518"/>
            <a:ext cx="11029615" cy="600556"/>
          </a:xfrm>
        </p:spPr>
        <p:txBody>
          <a:bodyPr/>
          <a:lstStyle/>
          <a:p>
            <a:endParaRPr lang="en-US" dirty="0"/>
          </a:p>
        </p:txBody>
      </p:sp>
      <p:graphicFrame>
        <p:nvGraphicFramePr>
          <p:cNvPr id="5" name="Content Placeholder 3"/>
          <p:cNvGraphicFramePr/>
          <p:nvPr/>
        </p:nvGraphicFramePr>
        <p:xfrm>
          <a:off x="581191" y="662857"/>
          <a:ext cx="11029616" cy="3750907"/>
        </p:xfrm>
        <a:graphic>
          <a:graphicData uri="http://schemas.openxmlformats.org/drawingml/2006/table">
            <a:tbl>
              <a:tblPr firstRow="1" bandRow="1">
                <a:tableStyleId>{F5AB1C69-6EDB-4FF4-983F-18BD219EF322}</a:tableStyleId>
              </a:tblPr>
              <a:tblGrid>
                <a:gridCol w="1529404"/>
                <a:gridCol w="1311215"/>
                <a:gridCol w="1690778"/>
                <a:gridCol w="1305464"/>
                <a:gridCol w="902898"/>
                <a:gridCol w="1828800"/>
                <a:gridCol w="960407"/>
                <a:gridCol w="1500650"/>
              </a:tblGrid>
              <a:tr h="758867">
                <a:tc>
                  <a:txBody>
                    <a:bodyPr/>
                    <a:lstStyle/>
                    <a:p>
                      <a:pPr algn="ctr" fontAlgn="b">
                        <a:lnSpc>
                          <a:spcPct val="150000"/>
                        </a:lnSpc>
                      </a:pPr>
                      <a:r>
                        <a:rPr lang="en-US" sz="1400" b="0" u="none" strike="noStrike" cap="none" spc="0" dirty="0">
                          <a:solidFill>
                            <a:schemeClr val="tx1"/>
                          </a:solidFill>
                          <a:effectLst/>
                          <a:latin typeface="Trajan Pro" panose="02020502050506020301"/>
                        </a:rPr>
                        <a:t> </a:t>
                      </a:r>
                      <a:endParaRPr lang="en-US" sz="1400" b="0" i="1" u="none" strike="noStrike" cap="none" spc="0" dirty="0">
                        <a:solidFill>
                          <a:schemeClr val="tx1"/>
                        </a:solidFill>
                        <a:effectLst/>
                        <a:latin typeface="Trajan Pro" panose="02020502050506020301"/>
                      </a:endParaRPr>
                    </a:p>
                  </a:txBody>
                  <a:tcPr marL="0" marR="8842" marT="16977" marB="84887" anchor="b">
                    <a:solidFill>
                      <a:schemeClr val="accent3"/>
                    </a:solidFill>
                  </a:tcPr>
                </a:tc>
                <a:tc>
                  <a:txBody>
                    <a:bodyPr/>
                    <a:lstStyle/>
                    <a:p>
                      <a:pPr algn="l" fontAlgn="b">
                        <a:lnSpc>
                          <a:spcPct val="150000"/>
                        </a:lnSpc>
                      </a:pPr>
                      <a:r>
                        <a:rPr lang="en-US" sz="1400" b="0" u="none" strike="noStrike" cap="none" spc="0" dirty="0">
                          <a:solidFill>
                            <a:schemeClr val="tx1"/>
                          </a:solidFill>
                          <a:effectLst/>
                          <a:latin typeface="Trajan Pro" panose="02020502050506020301"/>
                        </a:rPr>
                        <a:t>Life Expectancy</a:t>
                      </a:r>
                      <a:endParaRPr lang="en-US" sz="1400" b="0" i="0" u="none" strike="noStrike" cap="none" spc="0" dirty="0">
                        <a:solidFill>
                          <a:schemeClr val="tx1"/>
                        </a:solidFill>
                        <a:effectLst/>
                        <a:latin typeface="Trajan Pro" panose="02020502050506020301"/>
                      </a:endParaRPr>
                    </a:p>
                  </a:txBody>
                  <a:tcPr marL="0" marR="8842" marT="16977" marB="84887" anchor="b">
                    <a:solidFill>
                      <a:schemeClr val="accent3"/>
                    </a:solidFill>
                  </a:tcPr>
                </a:tc>
                <a:tc>
                  <a:txBody>
                    <a:bodyPr/>
                    <a:lstStyle/>
                    <a:p>
                      <a:pPr algn="l" fontAlgn="b">
                        <a:lnSpc>
                          <a:spcPct val="150000"/>
                        </a:lnSpc>
                      </a:pPr>
                      <a:r>
                        <a:rPr lang="en-US" sz="1400" b="0" u="none" strike="noStrike" cap="none" spc="0" dirty="0">
                          <a:solidFill>
                            <a:schemeClr val="tx1"/>
                          </a:solidFill>
                          <a:effectLst/>
                          <a:latin typeface="Trajan Pro" panose="02020502050506020301"/>
                        </a:rPr>
                        <a:t>Alcohol Consumption </a:t>
                      </a:r>
                      <a:endParaRPr lang="en-US" sz="1400" b="0" i="0" u="none" strike="noStrike" cap="none" spc="0" dirty="0">
                        <a:solidFill>
                          <a:schemeClr val="tx1"/>
                        </a:solidFill>
                        <a:effectLst/>
                        <a:latin typeface="Trajan Pro" panose="02020502050506020301"/>
                      </a:endParaRPr>
                    </a:p>
                  </a:txBody>
                  <a:tcPr marL="0" marR="8842" marT="16977" marB="84887" anchor="b">
                    <a:solidFill>
                      <a:schemeClr val="accent3"/>
                    </a:solidFill>
                  </a:tcPr>
                </a:tc>
                <a:tc>
                  <a:txBody>
                    <a:bodyPr/>
                    <a:lstStyle/>
                    <a:p>
                      <a:pPr algn="l" fontAlgn="b">
                        <a:lnSpc>
                          <a:spcPct val="150000"/>
                        </a:lnSpc>
                      </a:pPr>
                      <a:r>
                        <a:rPr lang="en-US" sz="1400" b="0" u="none" strike="noStrike" cap="none" spc="0" dirty="0">
                          <a:solidFill>
                            <a:schemeClr val="tx1"/>
                          </a:solidFill>
                          <a:effectLst/>
                          <a:latin typeface="Trajan Pro" panose="02020502050506020301"/>
                        </a:rPr>
                        <a:t>GDP per capita</a:t>
                      </a:r>
                      <a:endParaRPr lang="en-US" sz="1400" b="0" i="0" u="none" strike="noStrike" cap="none" spc="0" dirty="0">
                        <a:solidFill>
                          <a:schemeClr val="tx1"/>
                        </a:solidFill>
                        <a:effectLst/>
                        <a:latin typeface="Trajan Pro" panose="02020502050506020301"/>
                      </a:endParaRPr>
                    </a:p>
                  </a:txBody>
                  <a:tcPr marL="0" marR="8842" marT="16977" marB="84887" anchor="b">
                    <a:solidFill>
                      <a:schemeClr val="accent3"/>
                    </a:solidFill>
                  </a:tcPr>
                </a:tc>
                <a:tc>
                  <a:txBody>
                    <a:bodyPr/>
                    <a:lstStyle/>
                    <a:p>
                      <a:pPr algn="l" fontAlgn="b">
                        <a:lnSpc>
                          <a:spcPct val="150000"/>
                        </a:lnSpc>
                      </a:pPr>
                      <a:r>
                        <a:rPr lang="en-US" sz="1400" b="0" u="none" strike="noStrike" cap="none" spc="0" dirty="0">
                          <a:solidFill>
                            <a:schemeClr val="tx1"/>
                          </a:solidFill>
                          <a:effectLst/>
                          <a:latin typeface="Trajan Pro" panose="02020502050506020301"/>
                        </a:rPr>
                        <a:t>Pollution</a:t>
                      </a:r>
                      <a:endParaRPr lang="en-US" sz="1400" b="0" i="0" u="none" strike="noStrike" cap="none" spc="0" dirty="0">
                        <a:solidFill>
                          <a:schemeClr val="tx1"/>
                        </a:solidFill>
                        <a:effectLst/>
                        <a:latin typeface="Trajan Pro" panose="02020502050506020301"/>
                      </a:endParaRPr>
                    </a:p>
                  </a:txBody>
                  <a:tcPr marL="0" marR="8842" marT="16977" marB="84887" anchor="b">
                    <a:solidFill>
                      <a:schemeClr val="accent3"/>
                    </a:solidFill>
                  </a:tcPr>
                </a:tc>
                <a:tc>
                  <a:txBody>
                    <a:bodyPr/>
                    <a:lstStyle/>
                    <a:p>
                      <a:pPr algn="l" fontAlgn="b">
                        <a:lnSpc>
                          <a:spcPct val="150000"/>
                        </a:lnSpc>
                      </a:pPr>
                      <a:r>
                        <a:rPr lang="en-US" sz="1400" b="0" u="none" strike="noStrike" cap="none" spc="0" dirty="0">
                          <a:solidFill>
                            <a:schemeClr val="tx1"/>
                          </a:solidFill>
                          <a:effectLst/>
                          <a:latin typeface="Trajan Pro" panose="02020502050506020301"/>
                        </a:rPr>
                        <a:t>Hospital Beds per capita</a:t>
                      </a:r>
                      <a:endParaRPr lang="en-US" sz="1400" b="0" i="0" u="none" strike="noStrike" cap="none" spc="0" dirty="0">
                        <a:solidFill>
                          <a:schemeClr val="tx1"/>
                        </a:solidFill>
                        <a:effectLst/>
                        <a:latin typeface="Trajan Pro" panose="02020502050506020301"/>
                      </a:endParaRPr>
                    </a:p>
                  </a:txBody>
                  <a:tcPr marL="0" marR="8842" marT="16977" marB="84887" anchor="b">
                    <a:solidFill>
                      <a:schemeClr val="accent3"/>
                    </a:solidFill>
                  </a:tcPr>
                </a:tc>
                <a:tc>
                  <a:txBody>
                    <a:bodyPr/>
                    <a:lstStyle/>
                    <a:p>
                      <a:pPr algn="l" fontAlgn="b">
                        <a:lnSpc>
                          <a:spcPct val="150000"/>
                        </a:lnSpc>
                      </a:pPr>
                      <a:r>
                        <a:rPr lang="en-US" sz="1400" b="0" u="none" strike="noStrike" cap="none" spc="0" dirty="0">
                          <a:solidFill>
                            <a:schemeClr val="tx1"/>
                          </a:solidFill>
                          <a:effectLst/>
                          <a:latin typeface="Trajan Pro" panose="02020502050506020301"/>
                        </a:rPr>
                        <a:t>Drug Use</a:t>
                      </a:r>
                      <a:endParaRPr lang="en-US" sz="1400" b="0" i="0" u="none" strike="noStrike" cap="none" spc="0" dirty="0">
                        <a:solidFill>
                          <a:schemeClr val="tx1"/>
                        </a:solidFill>
                        <a:effectLst/>
                        <a:latin typeface="Trajan Pro" panose="02020502050506020301"/>
                      </a:endParaRPr>
                    </a:p>
                  </a:txBody>
                  <a:tcPr marL="0" marR="8842" marT="16977" marB="84887" anchor="b">
                    <a:solidFill>
                      <a:schemeClr val="accent3"/>
                    </a:solidFill>
                  </a:tcPr>
                </a:tc>
                <a:tc>
                  <a:txBody>
                    <a:bodyPr/>
                    <a:lstStyle/>
                    <a:p>
                      <a:pPr algn="l" fontAlgn="b">
                        <a:lnSpc>
                          <a:spcPct val="150000"/>
                        </a:lnSpc>
                      </a:pPr>
                      <a:r>
                        <a:rPr lang="en-US" sz="1400" b="0" u="none" strike="noStrike" cap="none" spc="0" dirty="0">
                          <a:solidFill>
                            <a:schemeClr val="tx1"/>
                          </a:solidFill>
                          <a:effectLst/>
                          <a:latin typeface="Trajan Pro" panose="02020502050506020301"/>
                        </a:rPr>
                        <a:t>Security Apparatus</a:t>
                      </a:r>
                      <a:endParaRPr lang="en-US" sz="1400" b="0" i="0" u="none" strike="noStrike" cap="none" spc="0" dirty="0">
                        <a:solidFill>
                          <a:schemeClr val="tx1"/>
                        </a:solidFill>
                        <a:effectLst/>
                        <a:latin typeface="Trajan Pro" panose="02020502050506020301"/>
                      </a:endParaRPr>
                    </a:p>
                  </a:txBody>
                  <a:tcPr marL="0" marR="8842" marT="16977" marB="84887" anchor="b">
                    <a:solidFill>
                      <a:schemeClr val="accent3"/>
                    </a:solidFill>
                  </a:tcPr>
                </a:tc>
              </a:tr>
              <a:tr h="361255">
                <a:tc>
                  <a:txBody>
                    <a:bodyPr/>
                    <a:lstStyle/>
                    <a:p>
                      <a:pPr algn="l" fontAlgn="b">
                        <a:lnSpc>
                          <a:spcPct val="150000"/>
                        </a:lnSpc>
                      </a:pPr>
                      <a:r>
                        <a:rPr lang="en-US" sz="1400" u="none" strike="noStrike" cap="none" spc="0" dirty="0">
                          <a:solidFill>
                            <a:schemeClr val="tx1"/>
                          </a:solidFill>
                          <a:effectLst/>
                          <a:latin typeface="Trajan Pro" panose="02020502050506020301"/>
                        </a:rPr>
                        <a:t>Mean</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76.3066</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5.5251</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428.9214</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20.4597</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3.0009</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0.7579</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4.9144</a:t>
                      </a:r>
                      <a:endParaRPr lang="en-US" sz="1400" b="0" i="0" u="none" strike="noStrike" cap="none" spc="0" dirty="0">
                        <a:solidFill>
                          <a:schemeClr val="tx1"/>
                        </a:solidFill>
                        <a:effectLst/>
                        <a:latin typeface="Trajan Pro" panose="02020502050506020301"/>
                      </a:endParaRPr>
                    </a:p>
                  </a:txBody>
                  <a:tcPr marL="0" marR="8842" marT="25466" marB="84887" anchor="b"/>
                </a:tc>
              </a:tr>
              <a:tr h="361255">
                <a:tc>
                  <a:txBody>
                    <a:bodyPr/>
                    <a:lstStyle/>
                    <a:p>
                      <a:pPr algn="l" fontAlgn="b">
                        <a:lnSpc>
                          <a:spcPct val="150000"/>
                        </a:lnSpc>
                      </a:pPr>
                      <a:r>
                        <a:rPr lang="en-US" sz="1400" u="none" strike="noStrike" cap="none" spc="0" dirty="0">
                          <a:solidFill>
                            <a:schemeClr val="tx1"/>
                          </a:solidFill>
                          <a:effectLst/>
                          <a:latin typeface="Trajan Pro" panose="02020502050506020301"/>
                        </a:rPr>
                        <a:t>Standard Error</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0.5794</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0.4259</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a:solidFill>
                            <a:schemeClr val="tx1"/>
                          </a:solidFill>
                          <a:effectLst/>
                          <a:latin typeface="Trajan Pro" panose="02020502050506020301"/>
                        </a:rPr>
                        <a:t>88.7428</a:t>
                      </a:r>
                      <a:endParaRPr lang="en-US" sz="1400" b="0" i="0" u="none" strike="noStrike" cap="none" spc="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a:solidFill>
                            <a:schemeClr val="tx1"/>
                          </a:solidFill>
                          <a:effectLst/>
                          <a:latin typeface="Trajan Pro" panose="02020502050506020301"/>
                        </a:rPr>
                        <a:t>1.5888</a:t>
                      </a:r>
                      <a:endParaRPr lang="en-US" sz="1400" b="0" i="0" u="none" strike="noStrike" cap="none" spc="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a:solidFill>
                            <a:schemeClr val="tx1"/>
                          </a:solidFill>
                          <a:effectLst/>
                          <a:latin typeface="Trajan Pro" panose="02020502050506020301"/>
                        </a:rPr>
                        <a:t>0.2368</a:t>
                      </a:r>
                      <a:endParaRPr lang="en-US" sz="1400" b="0" i="0" u="none" strike="noStrike" cap="none" spc="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a:solidFill>
                            <a:schemeClr val="tx1"/>
                          </a:solidFill>
                          <a:effectLst/>
                          <a:latin typeface="Trajan Pro" panose="02020502050506020301"/>
                        </a:rPr>
                        <a:t>0.0413</a:t>
                      </a:r>
                      <a:endParaRPr lang="en-US" sz="1400" b="0" i="0" u="none" strike="noStrike" cap="none" spc="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0.2578</a:t>
                      </a:r>
                      <a:endParaRPr lang="en-US" sz="1400" b="0" i="0" u="none" strike="noStrike" cap="none" spc="0" dirty="0">
                        <a:solidFill>
                          <a:schemeClr val="tx1"/>
                        </a:solidFill>
                        <a:effectLst/>
                        <a:latin typeface="Trajan Pro" panose="02020502050506020301"/>
                      </a:endParaRPr>
                    </a:p>
                  </a:txBody>
                  <a:tcPr marL="0" marR="8842" marT="25466" marB="84887" anchor="b"/>
                </a:tc>
              </a:tr>
              <a:tr h="361255">
                <a:tc>
                  <a:txBody>
                    <a:bodyPr/>
                    <a:lstStyle/>
                    <a:p>
                      <a:pPr algn="l" fontAlgn="b">
                        <a:lnSpc>
                          <a:spcPct val="150000"/>
                        </a:lnSpc>
                      </a:pPr>
                      <a:r>
                        <a:rPr lang="en-US" sz="1400" u="none" strike="noStrike" cap="none" spc="0" dirty="0">
                          <a:solidFill>
                            <a:schemeClr val="tx1"/>
                          </a:solidFill>
                          <a:effectLst/>
                          <a:latin typeface="Trajan Pro" panose="02020502050506020301"/>
                        </a:rPr>
                        <a:t>Median</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76.2850</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5.7350</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89.0235</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14.4000</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a:solidFill>
                            <a:schemeClr val="tx1"/>
                          </a:solidFill>
                          <a:effectLst/>
                          <a:latin typeface="Trajan Pro" panose="02020502050506020301"/>
                        </a:rPr>
                        <a:t>2.4600</a:t>
                      </a:r>
                      <a:endParaRPr lang="en-US" sz="1400" b="0" i="0" u="none" strike="noStrike" cap="none" spc="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a:solidFill>
                            <a:schemeClr val="tx1"/>
                          </a:solidFill>
                          <a:effectLst/>
                          <a:latin typeface="Trajan Pro" panose="02020502050506020301"/>
                        </a:rPr>
                        <a:t>0.6871</a:t>
                      </a:r>
                      <a:endParaRPr lang="en-US" sz="1400" b="0" i="0" u="none" strike="noStrike" cap="none" spc="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5.0000</a:t>
                      </a:r>
                      <a:endParaRPr lang="en-US" sz="1400" b="0" i="0" u="none" strike="noStrike" cap="none" spc="0" dirty="0">
                        <a:solidFill>
                          <a:schemeClr val="tx1"/>
                        </a:solidFill>
                        <a:effectLst/>
                        <a:latin typeface="Trajan Pro" panose="02020502050506020301"/>
                      </a:endParaRPr>
                    </a:p>
                  </a:txBody>
                  <a:tcPr marL="0" marR="8842" marT="25466" marB="84887" anchor="b"/>
                </a:tc>
              </a:tr>
              <a:tr h="361255">
                <a:tc>
                  <a:txBody>
                    <a:bodyPr/>
                    <a:lstStyle/>
                    <a:p>
                      <a:pPr algn="l" fontAlgn="b">
                        <a:lnSpc>
                          <a:spcPct val="150000"/>
                        </a:lnSpc>
                      </a:pPr>
                      <a:r>
                        <a:rPr lang="en-US" sz="1400" u="none" strike="noStrike" cap="none" spc="0" dirty="0">
                          <a:solidFill>
                            <a:schemeClr val="tx1"/>
                          </a:solidFill>
                          <a:effectLst/>
                          <a:latin typeface="Trajan Pro" panose="02020502050506020301"/>
                        </a:rPr>
                        <a:t>Standard Deviation</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5.4970</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4.0405</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841.8881</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15.0724</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2.2462</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a:solidFill>
                            <a:schemeClr val="tx1"/>
                          </a:solidFill>
                          <a:effectLst/>
                          <a:latin typeface="Trajan Pro" panose="02020502050506020301"/>
                        </a:rPr>
                        <a:t>0.3918</a:t>
                      </a:r>
                      <a:endParaRPr lang="en-US" sz="1400" b="0" i="0" u="none" strike="noStrike" cap="none" spc="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2.4453</a:t>
                      </a:r>
                      <a:endParaRPr lang="en-US" sz="1400" b="0" i="0" u="none" strike="noStrike" cap="none" spc="0" dirty="0">
                        <a:solidFill>
                          <a:schemeClr val="tx1"/>
                        </a:solidFill>
                        <a:effectLst/>
                        <a:latin typeface="Trajan Pro" panose="02020502050506020301"/>
                      </a:endParaRPr>
                    </a:p>
                  </a:txBody>
                  <a:tcPr marL="0" marR="8842" marT="25466" marB="84887" anchor="b"/>
                </a:tc>
              </a:tr>
              <a:tr h="361255">
                <a:tc>
                  <a:txBody>
                    <a:bodyPr/>
                    <a:lstStyle/>
                    <a:p>
                      <a:pPr algn="l" fontAlgn="b">
                        <a:lnSpc>
                          <a:spcPct val="150000"/>
                        </a:lnSpc>
                      </a:pPr>
                      <a:r>
                        <a:rPr lang="en-US" sz="1400" u="none" strike="noStrike" cap="none" spc="0" dirty="0">
                          <a:solidFill>
                            <a:schemeClr val="tx1"/>
                          </a:solidFill>
                          <a:effectLst/>
                          <a:latin typeface="Trajan Pro" panose="02020502050506020301"/>
                        </a:rPr>
                        <a:t>Kurtosis</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1.0737</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-1.4057</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13.7844</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1.3954</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3.3374</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a:solidFill>
                            <a:schemeClr val="tx1"/>
                          </a:solidFill>
                          <a:effectLst/>
                          <a:latin typeface="Trajan Pro" panose="02020502050506020301"/>
                        </a:rPr>
                        <a:t>4.5926</a:t>
                      </a:r>
                      <a:endParaRPr lang="en-US" sz="1400" b="0" i="0" u="none" strike="noStrike" cap="none" spc="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-0.9621</a:t>
                      </a:r>
                      <a:endParaRPr lang="en-US" sz="1400" b="0" i="0" u="none" strike="noStrike" cap="none" spc="0" dirty="0">
                        <a:solidFill>
                          <a:schemeClr val="tx1"/>
                        </a:solidFill>
                        <a:effectLst/>
                        <a:latin typeface="Trajan Pro" panose="02020502050506020301"/>
                      </a:endParaRPr>
                    </a:p>
                  </a:txBody>
                  <a:tcPr marL="0" marR="8842" marT="25466" marB="84887" anchor="b"/>
                </a:tc>
              </a:tr>
              <a:tr h="361255">
                <a:tc>
                  <a:txBody>
                    <a:bodyPr/>
                    <a:lstStyle/>
                    <a:p>
                      <a:pPr algn="l" fontAlgn="b">
                        <a:lnSpc>
                          <a:spcPct val="150000"/>
                        </a:lnSpc>
                      </a:pPr>
                      <a:r>
                        <a:rPr lang="en-US" sz="1400" u="none" strike="noStrike" cap="none" spc="0">
                          <a:solidFill>
                            <a:schemeClr val="tx1"/>
                          </a:solidFill>
                          <a:effectLst/>
                          <a:latin typeface="Trajan Pro" panose="02020502050506020301"/>
                        </a:rPr>
                        <a:t>Skewness</a:t>
                      </a:r>
                      <a:endParaRPr lang="en-US" sz="1400" b="0" i="0" u="none" strike="noStrike" cap="none" spc="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-0.9514</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0.0312</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3.4630</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1.5187</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1.5046</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1.7519</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a:solidFill>
                            <a:schemeClr val="tx1"/>
                          </a:solidFill>
                          <a:effectLst/>
                          <a:latin typeface="Trajan Pro" panose="02020502050506020301"/>
                        </a:rPr>
                        <a:t>0.1429</a:t>
                      </a:r>
                      <a:endParaRPr lang="en-US" sz="1400" b="0" i="0" u="none" strike="noStrike" cap="none" spc="0">
                        <a:solidFill>
                          <a:schemeClr val="tx1"/>
                        </a:solidFill>
                        <a:effectLst/>
                        <a:latin typeface="Trajan Pro" panose="02020502050506020301"/>
                      </a:endParaRPr>
                    </a:p>
                  </a:txBody>
                  <a:tcPr marL="0" marR="8842" marT="25466" marB="84887" anchor="b"/>
                </a:tc>
              </a:tr>
              <a:tr h="361255">
                <a:tc>
                  <a:txBody>
                    <a:bodyPr/>
                    <a:lstStyle/>
                    <a:p>
                      <a:pPr algn="l" fontAlgn="b">
                        <a:lnSpc>
                          <a:spcPct val="150000"/>
                        </a:lnSpc>
                      </a:pPr>
                      <a:r>
                        <a:rPr lang="en-US" sz="1400" u="none" strike="noStrike" cap="none" spc="0" dirty="0">
                          <a:solidFill>
                            <a:schemeClr val="tx1"/>
                          </a:solidFill>
                          <a:effectLst/>
                          <a:latin typeface="Trajan Pro" panose="02020502050506020301"/>
                        </a:rPr>
                        <a:t>Minimum</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a:solidFill>
                            <a:schemeClr val="tx1"/>
                          </a:solidFill>
                          <a:effectLst/>
                          <a:latin typeface="Trajan Pro" panose="02020502050506020301"/>
                        </a:rPr>
                        <a:t>56.4700</a:t>
                      </a:r>
                      <a:endParaRPr lang="en-US" sz="1400" b="0" i="0" u="none" strike="noStrike" cap="none" spc="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0.0000</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1.2130</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5.4700</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0.3300</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0.2993</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0.7000</a:t>
                      </a:r>
                      <a:endParaRPr lang="en-US" sz="1400" b="0" i="0" u="none" strike="noStrike" cap="none" spc="0" dirty="0">
                        <a:solidFill>
                          <a:schemeClr val="tx1"/>
                        </a:solidFill>
                        <a:effectLst/>
                        <a:latin typeface="Trajan Pro" panose="02020502050506020301"/>
                      </a:endParaRPr>
                    </a:p>
                  </a:txBody>
                  <a:tcPr marL="0" marR="8842" marT="25466" marB="84887" anchor="b"/>
                </a:tc>
              </a:tr>
              <a:tr h="361255">
                <a:tc>
                  <a:txBody>
                    <a:bodyPr/>
                    <a:lstStyle/>
                    <a:p>
                      <a:pPr algn="l" fontAlgn="b">
                        <a:lnSpc>
                          <a:spcPct val="150000"/>
                        </a:lnSpc>
                      </a:pPr>
                      <a:r>
                        <a:rPr lang="en-US" sz="1400" u="none" strike="noStrike" cap="none" spc="0" dirty="0">
                          <a:solidFill>
                            <a:schemeClr val="tx1"/>
                          </a:solidFill>
                          <a:effectLst/>
                          <a:latin typeface="Trajan Pro" panose="02020502050506020301"/>
                        </a:rPr>
                        <a:t>Maximum</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a:solidFill>
                            <a:schemeClr val="tx1"/>
                          </a:solidFill>
                          <a:effectLst/>
                          <a:latin typeface="Trajan Pro" panose="02020502050506020301"/>
                        </a:rPr>
                        <a:t>84.2600</a:t>
                      </a:r>
                      <a:endParaRPr lang="en-US" sz="1400" b="0" i="0" u="none" strike="noStrike" cap="none" spc="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13.2000</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5117.9950</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64.0800</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12.9800</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2.4637</a:t>
                      </a:r>
                      <a:endParaRPr lang="en-US" sz="1400" b="0" i="0" u="none" strike="noStrike" cap="none" spc="0" dirty="0">
                        <a:solidFill>
                          <a:schemeClr val="tx1"/>
                        </a:solidFill>
                        <a:effectLst/>
                        <a:latin typeface="Trajan Pro" panose="02020502050506020301"/>
                      </a:endParaRPr>
                    </a:p>
                  </a:txBody>
                  <a:tcPr marL="0" marR="8842" marT="25466" marB="84887" anchor="b"/>
                </a:tc>
                <a:tc>
                  <a:txBody>
                    <a:bodyPr/>
                    <a:lstStyle/>
                    <a:p>
                      <a:pPr algn="r" fontAlgn="b">
                        <a:lnSpc>
                          <a:spcPct val="150000"/>
                        </a:lnSpc>
                      </a:pPr>
                      <a:r>
                        <a:rPr lang="en-US" sz="1400" u="none" strike="noStrike" cap="none" spc="0" dirty="0">
                          <a:solidFill>
                            <a:schemeClr val="tx1"/>
                          </a:solidFill>
                          <a:effectLst/>
                          <a:latin typeface="Trajan Pro" panose="02020502050506020301"/>
                        </a:rPr>
                        <a:t>10.0000</a:t>
                      </a:r>
                      <a:endParaRPr lang="en-US" sz="1400" b="0" i="0" u="none" strike="noStrike" cap="none" spc="0" dirty="0">
                        <a:solidFill>
                          <a:schemeClr val="tx1"/>
                        </a:solidFill>
                        <a:effectLst/>
                        <a:latin typeface="Trajan Pro" panose="02020502050506020301"/>
                      </a:endParaRPr>
                    </a:p>
                  </a:txBody>
                  <a:tcPr marL="0" marR="8842" marT="25466" marB="84887" anchor="b"/>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solidFill>
                  <a:schemeClr val="tx2"/>
                </a:solidFill>
              </a:rPr>
              <a:t>OLS Regression</a:t>
            </a:r>
            <a:endParaRPr lang="en-US" sz="3200" dirty="0">
              <a:solidFill>
                <a:schemeClr val="tx2"/>
              </a:solidFill>
            </a:endParaRPr>
          </a:p>
        </p:txBody>
      </p:sp>
      <p:sp>
        <p:nvSpPr>
          <p:cNvPr id="3" name="内容占位符 2"/>
          <p:cNvSpPr>
            <a:spLocks noGrp="1"/>
          </p:cNvSpPr>
          <p:nvPr>
            <p:ph sz="half" idx="1"/>
          </p:nvPr>
        </p:nvSpPr>
        <p:spPr/>
        <p:txBody>
          <a:bodyPr>
            <a:normAutofit/>
          </a:bodyPr>
          <a:lstStyle/>
          <a:p>
            <a:endParaRPr lang="en-US" dirty="0"/>
          </a:p>
        </p:txBody>
      </p:sp>
      <p:sp>
        <p:nvSpPr>
          <p:cNvPr id="4" name="内容占位符 3"/>
          <p:cNvSpPr>
            <a:spLocks noGrp="1"/>
          </p:cNvSpPr>
          <p:nvPr>
            <p:ph sz="half" idx="2"/>
          </p:nvPr>
        </p:nvSpPr>
        <p:spPr/>
        <p:txBody>
          <a:bodyPr>
            <a:noAutofit/>
          </a:bodyPr>
          <a:lstStyle/>
          <a:p>
            <a:r>
              <a:rPr lang="en-US" sz="1600" dirty="0">
                <a:solidFill>
                  <a:schemeClr val="tx1"/>
                </a:solidFill>
              </a:rPr>
              <a:t>R-squared (0.603) indicates that approximately 60.3% of variance in life expectancy can be explained by our independent variables.</a:t>
            </a:r>
            <a:endParaRPr lang="en-US" sz="1600" dirty="0">
              <a:solidFill>
                <a:schemeClr val="tx1"/>
              </a:solidFill>
            </a:endParaRPr>
          </a:p>
          <a:p>
            <a:r>
              <a:rPr lang="en-US" sz="1600" dirty="0">
                <a:solidFill>
                  <a:schemeClr val="tx1"/>
                </a:solidFill>
              </a:rPr>
              <a:t>Adjusted R-square (0.575) is slightly lower than R-squared; it measures goodness of fit more accurately.</a:t>
            </a:r>
            <a:endParaRPr lang="en-US" sz="1600" dirty="0">
              <a:solidFill>
                <a:schemeClr val="tx1"/>
              </a:solidFill>
            </a:endParaRPr>
          </a:p>
          <a:p>
            <a:r>
              <a:rPr lang="en-US" sz="1600" dirty="0">
                <a:solidFill>
                  <a:schemeClr val="tx1"/>
                </a:solidFill>
              </a:rPr>
              <a:t>F-statistic is 21.05 with probability extremely close to 0.</a:t>
            </a:r>
            <a:endParaRPr lang="en-US" sz="1600" dirty="0">
              <a:solidFill>
                <a:schemeClr val="tx1"/>
              </a:solidFill>
            </a:endParaRPr>
          </a:p>
          <a:p>
            <a:pPr marL="323850" lvl="1" indent="0">
              <a:buNone/>
            </a:pPr>
            <a:r>
              <a:rPr lang="en-US" sz="1200" dirty="0"/>
              <a:t>Our model is statistically significant significance level of 0.05 and even 0.01.</a:t>
            </a:r>
            <a:endParaRPr lang="en-US" sz="1200" dirty="0"/>
          </a:p>
          <a:p>
            <a:r>
              <a:rPr lang="en-US" sz="1600" dirty="0">
                <a:solidFill>
                  <a:schemeClr val="tx1"/>
                </a:solidFill>
              </a:rPr>
              <a:t>Coefficients:</a:t>
            </a:r>
            <a:endParaRPr lang="en-US" sz="1600" dirty="0">
              <a:solidFill>
                <a:schemeClr val="tx1"/>
              </a:solidFill>
            </a:endParaRPr>
          </a:p>
          <a:p>
            <a:pPr lvl="1"/>
            <a:r>
              <a:rPr lang="en-US" dirty="0">
                <a:solidFill>
                  <a:schemeClr val="tx1"/>
                </a:solidFill>
              </a:rPr>
              <a:t>GDP per capita, Drug Use, and Security Apparatus are statistically significant, </a:t>
            </a:r>
            <a:endParaRPr lang="en-US" dirty="0">
              <a:solidFill>
                <a:schemeClr val="tx1"/>
              </a:solidFill>
            </a:endParaRPr>
          </a:p>
          <a:p>
            <a:pPr lvl="1"/>
            <a:r>
              <a:rPr lang="en-US" dirty="0">
                <a:solidFill>
                  <a:schemeClr val="tx1"/>
                </a:solidFill>
              </a:rPr>
              <a:t>Alcohol Consumption, Pollution, Hospital Beds are not statistically significant.</a:t>
            </a:r>
            <a:endParaRPr lang="en-US" dirty="0">
              <a:solidFill>
                <a:schemeClr val="tx1"/>
              </a:solidFill>
            </a:endParaRPr>
          </a:p>
        </p:txBody>
      </p:sp>
      <p:pic>
        <p:nvPicPr>
          <p:cNvPr id="5" name="Content Placeholder 4" descr="A screenshot of a computer&#10;&#10;Description automatically generated"/>
          <p:cNvPicPr>
            <a:picLocks noChangeAspect="1"/>
          </p:cNvPicPr>
          <p:nvPr/>
        </p:nvPicPr>
        <p:blipFill rotWithShape="1">
          <a:blip r:embed="rId1"/>
          <a:srcRect t="1049" r="10845" b="59308"/>
          <a:stretch>
            <a:fillRect/>
          </a:stretch>
        </p:blipFill>
        <p:spPr>
          <a:xfrm>
            <a:off x="581191" y="2228003"/>
            <a:ext cx="4978588" cy="1412217"/>
          </a:xfrm>
          <a:prstGeom prst="rect">
            <a:avLst/>
          </a:prstGeom>
        </p:spPr>
      </p:pic>
      <p:pic>
        <p:nvPicPr>
          <p:cNvPr id="6" name="Content Placeholder 4" descr="A screenshot of a computer&#10;&#10;Description automatically generated"/>
          <p:cNvPicPr>
            <a:picLocks noChangeAspect="1"/>
          </p:cNvPicPr>
          <p:nvPr/>
        </p:nvPicPr>
        <p:blipFill rotWithShape="1">
          <a:blip r:embed="rId1"/>
          <a:srcRect t="40692"/>
          <a:stretch>
            <a:fillRect/>
          </a:stretch>
        </p:blipFill>
        <p:spPr>
          <a:xfrm>
            <a:off x="581191" y="3667700"/>
            <a:ext cx="5570652" cy="2107644"/>
          </a:xfrm>
          <a:prstGeom prst="rect">
            <a:avLst/>
          </a:prstGeom>
        </p:spPr>
      </p:pic>
      <p:sp>
        <p:nvSpPr>
          <p:cNvPr id="8" name="矩形 7"/>
          <p:cNvSpPr/>
          <p:nvPr/>
        </p:nvSpPr>
        <p:spPr>
          <a:xfrm>
            <a:off x="3018270" y="2451798"/>
            <a:ext cx="2578083" cy="552660"/>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矩形 8"/>
          <p:cNvSpPr/>
          <p:nvPr/>
        </p:nvSpPr>
        <p:spPr>
          <a:xfrm>
            <a:off x="2003347" y="4027131"/>
            <a:ext cx="665136" cy="943361"/>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solidFill>
                  <a:schemeClr val="tx2"/>
                </a:solidFill>
              </a:rPr>
              <a:t>Diagnostic tests</a:t>
            </a:r>
            <a:endParaRPr lang="en-US" sz="3200" dirty="0">
              <a:solidFill>
                <a:schemeClr val="tx2"/>
              </a:solidFill>
            </a:endParaRPr>
          </a:p>
        </p:txBody>
      </p:sp>
      <p:graphicFrame>
        <p:nvGraphicFramePr>
          <p:cNvPr id="7" name="内容占位符 6"/>
          <p:cNvGraphicFramePr>
            <a:graphicFrameLocks noGrp="1"/>
          </p:cNvGraphicFramePr>
          <p:nvPr>
            <p:ph idx="1"/>
            <p:custDataLst>
              <p:tags r:id="rId1"/>
            </p:custDataLst>
          </p:nvPr>
        </p:nvGraphicFramePr>
        <p:xfrm>
          <a:off x="420037" y="2099754"/>
          <a:ext cx="6521677" cy="2658492"/>
        </p:xfrm>
        <a:graphic>
          <a:graphicData uri="http://schemas.openxmlformats.org/drawingml/2006/table">
            <a:tbl>
              <a:tblPr firstRow="1" firstCol="1" bandRow="1">
                <a:tableStyleId>{5C22544A-7EE6-4342-B048-85BDC9FD1C3A}</a:tableStyleId>
              </a:tblPr>
              <a:tblGrid>
                <a:gridCol w="1859523"/>
                <a:gridCol w="1036750"/>
                <a:gridCol w="882203"/>
                <a:gridCol w="1762182"/>
                <a:gridCol w="981019"/>
              </a:tblGrid>
              <a:tr h="579120">
                <a:tc>
                  <a:txBody>
                    <a:bodyPr/>
                    <a:lstStyle/>
                    <a:p>
                      <a:endParaRPr lang="en-US" sz="1600" b="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600" b="0" u="none" strike="noStrike" dirty="0">
                          <a:solidFill>
                            <a:schemeClr val="tx1"/>
                          </a:solidFill>
                          <a:effectLst/>
                        </a:rPr>
                        <a:t>test statistics</a:t>
                      </a:r>
                      <a:endParaRPr lang="en-US" sz="1600" b="0" i="0" u="none" strike="noStrike" dirty="0">
                        <a:solidFill>
                          <a:schemeClr val="tx1"/>
                        </a:solidFill>
                        <a:effectLst/>
                        <a:latin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600" b="0" u="none" strike="noStrike" dirty="0">
                          <a:solidFill>
                            <a:schemeClr val="tx1"/>
                          </a:solidFill>
                          <a:effectLst/>
                        </a:rPr>
                        <a:t>p-value</a:t>
                      </a:r>
                      <a:endParaRPr lang="en-US" sz="1600" b="0" i="0" u="none" strike="noStrike" dirty="0">
                        <a:solidFill>
                          <a:schemeClr val="tx1"/>
                        </a:solidFill>
                        <a:effectLst/>
                        <a:latin typeface="Calibri" panose="020F0502020204030204" pitchFamily="34" charset="0"/>
                      </a:endParaRPr>
                    </a:p>
                  </a:txBody>
                  <a:tcPr/>
                </a:tc>
                <a:tc>
                  <a:txBody>
                    <a:bodyPr/>
                    <a:lstStyle/>
                    <a:p>
                      <a:r>
                        <a:rPr lang="en-US" sz="1600" b="0" dirty="0">
                          <a:solidFill>
                            <a:schemeClr val="tx1"/>
                          </a:solidFill>
                        </a:rPr>
                        <a:t>check</a:t>
                      </a:r>
                      <a:endParaRPr lang="en-US" sz="1600" b="0" dirty="0">
                        <a:solidFill>
                          <a:schemeClr val="tx1"/>
                        </a:solidFill>
                      </a:endParaRPr>
                    </a:p>
                  </a:txBody>
                  <a:tcPr/>
                </a:tc>
                <a:tc>
                  <a:txBody>
                    <a:bodyPr/>
                    <a:lstStyle/>
                    <a:p>
                      <a:r>
                        <a:rPr lang="en-US" altLang="zh-CN" sz="1600" b="0" dirty="0">
                          <a:solidFill>
                            <a:schemeClr val="tx1"/>
                          </a:solidFill>
                        </a:rPr>
                        <a:t>result</a:t>
                      </a:r>
                      <a:endParaRPr lang="en-US" sz="1600" b="0" dirty="0">
                        <a:solidFill>
                          <a:schemeClr val="tx1"/>
                        </a:solidFill>
                      </a:endParaRPr>
                    </a:p>
                  </a:txBody>
                  <a:tcPr/>
                </a:tc>
              </a:tr>
              <a:tr h="400652">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600" b="0" u="none" strike="noStrike" dirty="0">
                          <a:solidFill>
                            <a:schemeClr val="tx1"/>
                          </a:solidFill>
                          <a:effectLst/>
                        </a:rPr>
                        <a:t>Jarque-Bera Test </a:t>
                      </a:r>
                      <a:endParaRPr lang="en-US" sz="1600" b="0" u="none" strike="noStrike" dirty="0">
                        <a:solidFill>
                          <a:schemeClr val="tx1"/>
                        </a:solidFill>
                        <a:effectLst/>
                      </a:endParaRPr>
                    </a:p>
                  </a:txBody>
                  <a:tcPr/>
                </a:tc>
                <a:tc>
                  <a:txBody>
                    <a:bodyPr/>
                    <a:lstStyle/>
                    <a:p>
                      <a:pPr>
                        <a:lnSpc>
                          <a:spcPct val="150000"/>
                        </a:lnSpc>
                      </a:pPr>
                      <a:r>
                        <a:rPr lang="en-US" sz="1600" b="0" u="none" strike="noStrike" dirty="0">
                          <a:solidFill>
                            <a:schemeClr val="tx1"/>
                          </a:solidFill>
                          <a:effectLst/>
                        </a:rPr>
                        <a:t>9.7012</a:t>
                      </a:r>
                      <a:endParaRPr lang="en-US" sz="1600" b="0" dirty="0">
                        <a:solidFill>
                          <a:schemeClr val="tx1"/>
                        </a:solidFill>
                      </a:endParaRPr>
                    </a:p>
                  </a:txBody>
                  <a:tcPr/>
                </a:tc>
                <a:tc>
                  <a:txBody>
                    <a:bodyPr/>
                    <a:lstStyle/>
                    <a:p>
                      <a:pPr>
                        <a:lnSpc>
                          <a:spcPct val="150000"/>
                        </a:lnSpc>
                      </a:pPr>
                      <a:r>
                        <a:rPr lang="en-US" sz="1600" b="0" u="none" strike="noStrike" dirty="0">
                          <a:solidFill>
                            <a:schemeClr val="tx1"/>
                          </a:solidFill>
                          <a:effectLst/>
                        </a:rPr>
                        <a:t>0.0078</a:t>
                      </a:r>
                      <a:endParaRPr lang="en-US" sz="1600" b="0" dirty="0">
                        <a:solidFill>
                          <a:schemeClr val="tx1"/>
                        </a:solidFill>
                      </a:endParaRPr>
                    </a:p>
                  </a:txBody>
                  <a:tcPr/>
                </a:tc>
                <a:tc>
                  <a:txBody>
                    <a:bodyPr/>
                    <a:lstStyle/>
                    <a:p>
                      <a:pPr>
                        <a:lnSpc>
                          <a:spcPct val="150000"/>
                        </a:lnSpc>
                      </a:pPr>
                      <a:r>
                        <a:rPr lang="en-US" sz="1600" u="none" strike="noStrike" dirty="0">
                          <a:effectLst/>
                        </a:rPr>
                        <a:t>normality</a:t>
                      </a:r>
                      <a:endParaRPr lang="en-US" sz="1600" b="0" dirty="0">
                        <a:solidFill>
                          <a:schemeClr val="tx1"/>
                        </a:solidFill>
                      </a:endParaRPr>
                    </a:p>
                  </a:txBody>
                  <a:tcPr/>
                </a:tc>
                <a:tc>
                  <a:txBody>
                    <a:bodyPr/>
                    <a:lstStyle/>
                    <a:p>
                      <a:pPr>
                        <a:lnSpc>
                          <a:spcPct val="150000"/>
                        </a:lnSpc>
                      </a:pPr>
                      <a:r>
                        <a:rPr lang="en-US" sz="1600" b="0" dirty="0">
                          <a:solidFill>
                            <a:srgbClr val="C00000"/>
                          </a:solidFill>
                        </a:rPr>
                        <a:t>rejected</a:t>
                      </a:r>
                      <a:endParaRPr lang="en-US" sz="1600" b="0" dirty="0">
                        <a:solidFill>
                          <a:srgbClr val="C00000"/>
                        </a:solidFill>
                      </a:endParaRPr>
                    </a:p>
                  </a:txBody>
                  <a:tcPr/>
                </a:tc>
              </a:tr>
              <a:tr h="400652">
                <a:tc>
                  <a:txBody>
                    <a:bodyPr/>
                    <a:lstStyle/>
                    <a:p>
                      <a:pPr>
                        <a:lnSpc>
                          <a:spcPct val="150000"/>
                        </a:lnSpc>
                      </a:pPr>
                      <a:r>
                        <a:rPr lang="en-US" sz="1600" b="0" dirty="0">
                          <a:solidFill>
                            <a:schemeClr val="tx1"/>
                          </a:solidFill>
                        </a:rPr>
                        <a:t>Shapiro-Wilk Test</a:t>
                      </a:r>
                      <a:endParaRPr lang="en-US" sz="1600" b="0" dirty="0">
                        <a:solidFill>
                          <a:schemeClr val="tx1"/>
                        </a:solidFill>
                      </a:endParaRPr>
                    </a:p>
                  </a:txBody>
                  <a:tcPr/>
                </a:tc>
                <a:tc>
                  <a:txBody>
                    <a:bodyPr/>
                    <a:lstStyle/>
                    <a:p>
                      <a:pPr>
                        <a:lnSpc>
                          <a:spcPct val="150000"/>
                        </a:lnSpc>
                      </a:pPr>
                      <a:r>
                        <a:rPr lang="en-US" sz="1600" b="0" dirty="0">
                          <a:solidFill>
                            <a:schemeClr val="tx1"/>
                          </a:solidFill>
                        </a:rPr>
                        <a:t>0.9693</a:t>
                      </a:r>
                      <a:endParaRPr lang="en-US" sz="1600" b="0" dirty="0">
                        <a:solidFill>
                          <a:schemeClr val="tx1"/>
                        </a:solidFill>
                      </a:endParaRPr>
                    </a:p>
                  </a:txBody>
                  <a:tcPr/>
                </a:tc>
                <a:tc>
                  <a:txBody>
                    <a:bodyPr/>
                    <a:lstStyle/>
                    <a:p>
                      <a:pPr>
                        <a:lnSpc>
                          <a:spcPct val="150000"/>
                        </a:lnSpc>
                      </a:pPr>
                      <a:r>
                        <a:rPr lang="en-US" sz="1600" b="0" dirty="0">
                          <a:solidFill>
                            <a:schemeClr val="tx1"/>
                          </a:solidFill>
                        </a:rPr>
                        <a:t>0.0313</a:t>
                      </a:r>
                      <a:endParaRPr lang="en-US" sz="1600" b="0" dirty="0">
                        <a:solidFill>
                          <a:schemeClr val="tx1"/>
                        </a:solidFill>
                      </a:endParaRPr>
                    </a:p>
                  </a:txBody>
                  <a:tcPr/>
                </a:tc>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600" u="none" strike="noStrike" dirty="0">
                          <a:effectLst/>
                        </a:rPr>
                        <a:t>normality</a:t>
                      </a:r>
                      <a:endParaRPr lang="en-US" sz="1600" b="0" dirty="0">
                        <a:solidFill>
                          <a:schemeClr val="tx1"/>
                        </a:solidFill>
                      </a:endParaRPr>
                    </a:p>
                  </a:txBody>
                  <a:tcPr/>
                </a:tc>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600" b="0" dirty="0">
                          <a:solidFill>
                            <a:srgbClr val="C00000"/>
                          </a:solidFill>
                        </a:rPr>
                        <a:t>rejected</a:t>
                      </a:r>
                      <a:endParaRPr lang="en-US" sz="1600" b="0" dirty="0">
                        <a:solidFill>
                          <a:srgbClr val="C00000"/>
                        </a:solidFill>
                      </a:endParaRPr>
                    </a:p>
                  </a:txBody>
                  <a:tcPr/>
                </a:tc>
              </a:tr>
              <a:tr h="400652">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600" b="0" u="none" strike="noStrike" dirty="0">
                          <a:solidFill>
                            <a:schemeClr val="tx1"/>
                          </a:solidFill>
                          <a:effectLst/>
                        </a:rPr>
                        <a:t>Breusch-Pagan</a:t>
                      </a:r>
                      <a:endParaRPr lang="en-US" sz="1600" b="0" dirty="0">
                        <a:solidFill>
                          <a:schemeClr val="tx1"/>
                        </a:solidFill>
                      </a:endParaRPr>
                    </a:p>
                  </a:txBody>
                  <a:tcPr/>
                </a:tc>
                <a:tc>
                  <a:txBody>
                    <a:bodyPr/>
                    <a:lstStyle/>
                    <a:p>
                      <a:pPr>
                        <a:lnSpc>
                          <a:spcPct val="150000"/>
                        </a:lnSpc>
                      </a:pPr>
                      <a:r>
                        <a:rPr lang="en-US" sz="1600" b="0" u="none" strike="noStrike" dirty="0">
                          <a:solidFill>
                            <a:schemeClr val="tx1"/>
                          </a:solidFill>
                          <a:effectLst/>
                        </a:rPr>
                        <a:t>17.1907</a:t>
                      </a:r>
                      <a:endParaRPr lang="en-US" sz="1600" b="0" dirty="0">
                        <a:solidFill>
                          <a:schemeClr val="tx1"/>
                        </a:solidFill>
                      </a:endParaRPr>
                    </a:p>
                  </a:txBody>
                  <a:tcPr/>
                </a:tc>
                <a:tc>
                  <a:txBody>
                    <a:bodyPr/>
                    <a:lstStyle/>
                    <a:p>
                      <a:pPr>
                        <a:lnSpc>
                          <a:spcPct val="150000"/>
                        </a:lnSpc>
                      </a:pPr>
                      <a:r>
                        <a:rPr lang="en-US" sz="1600" b="0" u="none" strike="noStrike" dirty="0">
                          <a:solidFill>
                            <a:schemeClr val="tx1"/>
                          </a:solidFill>
                          <a:effectLst/>
                        </a:rPr>
                        <a:t>0.0086</a:t>
                      </a:r>
                      <a:endParaRPr lang="en-US" sz="1600" b="0" dirty="0">
                        <a:solidFill>
                          <a:schemeClr val="tx1"/>
                        </a:solidFill>
                      </a:endParaRPr>
                    </a:p>
                  </a:txBody>
                  <a:tcPr/>
                </a:tc>
                <a:tc>
                  <a:txBody>
                    <a:bodyPr/>
                    <a:lstStyle/>
                    <a:p>
                      <a:pPr>
                        <a:lnSpc>
                          <a:spcPct val="150000"/>
                        </a:lnSpc>
                      </a:pPr>
                      <a:r>
                        <a:rPr lang="en-US" sz="1600" dirty="0"/>
                        <a:t>homoscedasticity</a:t>
                      </a:r>
                      <a:endParaRPr lang="en-US" sz="1600" b="0" dirty="0">
                        <a:solidFill>
                          <a:schemeClr val="tx1"/>
                        </a:solidFill>
                      </a:endParaRPr>
                    </a:p>
                  </a:txBody>
                  <a:tcPr/>
                </a:tc>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600" b="0" dirty="0">
                          <a:solidFill>
                            <a:srgbClr val="C00000"/>
                          </a:solidFill>
                        </a:rPr>
                        <a:t>rejected</a:t>
                      </a:r>
                      <a:endParaRPr lang="en-US" sz="1600" b="0" dirty="0">
                        <a:solidFill>
                          <a:srgbClr val="C00000"/>
                        </a:solidFill>
                      </a:endParaRPr>
                    </a:p>
                  </a:txBody>
                  <a:tcPr/>
                </a:tc>
              </a:tr>
              <a:tr h="404522">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600" b="0" u="none" strike="noStrike" dirty="0">
                          <a:solidFill>
                            <a:schemeClr val="tx1"/>
                          </a:solidFill>
                          <a:effectLst/>
                        </a:rPr>
                        <a:t>White Test</a:t>
                      </a:r>
                      <a:endParaRPr lang="en-US" sz="1600" b="0" i="0" u="none" strike="noStrike" dirty="0">
                        <a:solidFill>
                          <a:schemeClr val="tx1"/>
                        </a:solidFill>
                        <a:effectLst/>
                        <a:latin typeface="Calibri" panose="020F0502020204030204" pitchFamily="34" charset="0"/>
                      </a:endParaRPr>
                    </a:p>
                  </a:txBody>
                  <a:tcPr/>
                </a:tc>
                <a:tc>
                  <a:txBody>
                    <a:bodyPr/>
                    <a:lstStyle/>
                    <a:p>
                      <a:pPr>
                        <a:lnSpc>
                          <a:spcPct val="150000"/>
                        </a:lnSpc>
                      </a:pPr>
                      <a:r>
                        <a:rPr lang="en-US" sz="1600" b="0" u="none" strike="noStrike" dirty="0">
                          <a:solidFill>
                            <a:schemeClr val="tx1"/>
                          </a:solidFill>
                          <a:effectLst/>
                        </a:rPr>
                        <a:t>47.1711</a:t>
                      </a:r>
                      <a:endParaRPr lang="en-US" sz="1600" b="0" dirty="0">
                        <a:solidFill>
                          <a:schemeClr val="tx1"/>
                        </a:solidFill>
                      </a:endParaRPr>
                    </a:p>
                  </a:txBody>
                  <a:tcPr/>
                </a:tc>
                <a:tc>
                  <a:txBody>
                    <a:bodyPr/>
                    <a:lstStyle/>
                    <a:p>
                      <a:pPr>
                        <a:lnSpc>
                          <a:spcPct val="150000"/>
                        </a:lnSpc>
                      </a:pPr>
                      <a:r>
                        <a:rPr lang="en-US" sz="1600" b="0" u="none" strike="noStrike" dirty="0">
                          <a:solidFill>
                            <a:schemeClr val="tx1"/>
                          </a:solidFill>
                          <a:effectLst/>
                        </a:rPr>
                        <a:t>0.0095</a:t>
                      </a:r>
                      <a:endParaRPr lang="en-US" sz="1600" b="0" dirty="0">
                        <a:solidFill>
                          <a:schemeClr val="tx1"/>
                        </a:solidFill>
                      </a:endParaRPr>
                    </a:p>
                  </a:txBody>
                  <a:tcPr/>
                </a:tc>
                <a:tc>
                  <a:txBody>
                    <a:bodyPr/>
                    <a:lstStyle/>
                    <a:p>
                      <a:pPr>
                        <a:lnSpc>
                          <a:spcPct val="150000"/>
                        </a:lnSpc>
                      </a:pPr>
                      <a:r>
                        <a:rPr lang="en-US" sz="1600" dirty="0"/>
                        <a:t>homoscedasticity</a:t>
                      </a:r>
                      <a:endParaRPr lang="en-US" sz="1600" b="0" dirty="0">
                        <a:solidFill>
                          <a:schemeClr val="tx1"/>
                        </a:solidFill>
                      </a:endParaRPr>
                    </a:p>
                  </a:txBody>
                  <a:tcPr/>
                </a:tc>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600" b="0" dirty="0">
                          <a:solidFill>
                            <a:srgbClr val="C00000"/>
                          </a:solidFill>
                        </a:rPr>
                        <a:t>rejected</a:t>
                      </a:r>
                      <a:endParaRPr lang="en-US" sz="1600" b="0" dirty="0">
                        <a:solidFill>
                          <a:srgbClr val="C00000"/>
                        </a:solidFill>
                      </a:endParaRPr>
                    </a:p>
                  </a:txBody>
                  <a:tcPr/>
                </a:tc>
              </a:tr>
              <a:tr h="404522">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600" b="0" u="none" strike="noStrike" dirty="0">
                          <a:solidFill>
                            <a:schemeClr val="tx1"/>
                          </a:solidFill>
                          <a:effectLst/>
                        </a:rPr>
                        <a:t>Durbin-Watson Test</a:t>
                      </a:r>
                      <a:endParaRPr lang="en-US" sz="1600" b="0" i="0" u="none" strike="noStrike" dirty="0">
                        <a:solidFill>
                          <a:schemeClr val="tx1"/>
                        </a:solidFill>
                        <a:effectLst/>
                        <a:latin typeface="Calibri" panose="020F0502020204030204" pitchFamily="34" charset="0"/>
                      </a:endParaRPr>
                    </a:p>
                  </a:txBody>
                  <a:tcPr/>
                </a:tc>
                <a:tc>
                  <a:txBody>
                    <a:bodyPr/>
                    <a:lstStyle/>
                    <a:p>
                      <a:pPr>
                        <a:lnSpc>
                          <a:spcPct val="150000"/>
                        </a:lnSpc>
                      </a:pPr>
                      <a:r>
                        <a:rPr lang="en-US" sz="1600" b="0" u="none" strike="noStrike" dirty="0">
                          <a:solidFill>
                            <a:schemeClr val="tx1"/>
                          </a:solidFill>
                          <a:effectLst/>
                        </a:rPr>
                        <a:t>1.0415</a:t>
                      </a:r>
                      <a:endParaRPr lang="en-US" sz="1600" b="0" dirty="0">
                        <a:solidFill>
                          <a:schemeClr val="tx1"/>
                        </a:solidFill>
                      </a:endParaRPr>
                    </a:p>
                  </a:txBody>
                  <a:tcPr/>
                </a:tc>
                <a:tc>
                  <a:txBody>
                    <a:bodyPr/>
                    <a:lstStyle/>
                    <a:p>
                      <a:pPr>
                        <a:lnSpc>
                          <a:spcPct val="150000"/>
                        </a:lnSpc>
                      </a:pPr>
                      <a:r>
                        <a:rPr lang="en-US" sz="1600" b="0" dirty="0">
                          <a:solidFill>
                            <a:schemeClr val="tx1"/>
                          </a:solidFill>
                        </a:rPr>
                        <a:t>0</a:t>
                      </a:r>
                      <a:endParaRPr lang="en-US" sz="1600" b="0" dirty="0">
                        <a:solidFill>
                          <a:schemeClr val="tx1"/>
                        </a:solidFill>
                      </a:endParaRPr>
                    </a:p>
                  </a:txBody>
                  <a:tcPr/>
                </a:tc>
                <a:tc>
                  <a:txBody>
                    <a:bodyPr/>
                    <a:lstStyle/>
                    <a:p>
                      <a:pPr>
                        <a:lnSpc>
                          <a:spcPct val="150000"/>
                        </a:lnSpc>
                      </a:pPr>
                      <a:r>
                        <a:rPr lang="en-US" sz="1600" u="none" strike="noStrike" dirty="0">
                          <a:effectLst/>
                        </a:rPr>
                        <a:t>no autocorrelation</a:t>
                      </a:r>
                      <a:endParaRPr lang="en-US" sz="1600" b="0" dirty="0">
                        <a:solidFill>
                          <a:schemeClr val="tx1"/>
                        </a:solidFill>
                      </a:endParaRPr>
                    </a:p>
                  </a:txBody>
                  <a:tcPr/>
                </a:tc>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600" b="0" dirty="0">
                          <a:solidFill>
                            <a:srgbClr val="C00000"/>
                          </a:solidFill>
                        </a:rPr>
                        <a:t>rejected</a:t>
                      </a:r>
                      <a:endParaRPr lang="en-US" sz="1600" b="0" dirty="0">
                        <a:solidFill>
                          <a:srgbClr val="C00000"/>
                        </a:solidFill>
                      </a:endParaRPr>
                    </a:p>
                  </a:txBody>
                  <a:tcPr/>
                </a:tc>
              </a:tr>
            </a:tbl>
          </a:graphicData>
        </a:graphic>
      </p:graphicFrame>
      <p:pic>
        <p:nvPicPr>
          <p:cNvPr id="10" name="Picture 9" descr="A graph with a red line and blue dots&#10;&#10;Description automatically generated"/>
          <p:cNvPicPr>
            <a:picLocks noChangeAspect="1"/>
          </p:cNvPicPr>
          <p:nvPr/>
        </p:nvPicPr>
        <p:blipFill>
          <a:blip r:embed="rId2"/>
          <a:stretch>
            <a:fillRect/>
          </a:stretch>
        </p:blipFill>
        <p:spPr>
          <a:xfrm>
            <a:off x="7547020" y="1846378"/>
            <a:ext cx="4224943" cy="3165243"/>
          </a:xfrm>
          <a:prstGeom prst="rect">
            <a:avLst/>
          </a:prstGeom>
        </p:spPr>
      </p:pic>
      <p:sp>
        <p:nvSpPr>
          <p:cNvPr id="11" name="Content Placeholder 2"/>
          <p:cNvSpPr txBox="1"/>
          <p:nvPr/>
        </p:nvSpPr>
        <p:spPr>
          <a:xfrm>
            <a:off x="581192" y="5142043"/>
            <a:ext cx="11029616" cy="11442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After running the diagnostic tests, we notice that the OLS assumptions are violated. Therefore, we need to introduce WLS, penalized regressions to fix the issue.</a:t>
            </a:r>
            <a:endParaRPr lang="en-US" sz="1900" dirty="0"/>
          </a:p>
          <a:p>
            <a:r>
              <a:rPr lang="en-US" sz="1900" dirty="0"/>
              <a:t>Normality: In the Q-Q plot, there are some deviations from the red line in the tails, indicating the existence of outliers. Consistent with the J-B test, the residuals are not normally distributed.</a:t>
            </a:r>
            <a:endParaRPr lang="en-US" sz="1900" dirty="0"/>
          </a:p>
          <a:p>
            <a:pPr marL="0" indent="0">
              <a:buNone/>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solidFill>
                  <a:schemeClr val="tx2"/>
                </a:solidFill>
              </a:rPr>
              <a:t>Diagnostic tests</a:t>
            </a:r>
            <a:endParaRPr lang="en-US" sz="3200" dirty="0">
              <a:solidFill>
                <a:schemeClr val="tx2"/>
              </a:solidFill>
            </a:endParaRPr>
          </a:p>
        </p:txBody>
      </p:sp>
      <p:pic>
        <p:nvPicPr>
          <p:cNvPr id="5" name="Picture 7" descr="A diagram of different colored squares&#10;&#10;Description automatically generated"/>
          <p:cNvPicPr>
            <a:picLocks noChangeAspect="1"/>
          </p:cNvPicPr>
          <p:nvPr/>
        </p:nvPicPr>
        <p:blipFill>
          <a:blip r:embed="rId1"/>
          <a:stretch>
            <a:fillRect/>
          </a:stretch>
        </p:blipFill>
        <p:spPr>
          <a:xfrm>
            <a:off x="6932606" y="2228004"/>
            <a:ext cx="4678203" cy="4222076"/>
          </a:xfrm>
          <a:prstGeom prst="rect">
            <a:avLst/>
          </a:prstGeom>
        </p:spPr>
      </p:pic>
      <p:pic>
        <p:nvPicPr>
          <p:cNvPr id="6" name="Picture 5" descr="A screenshot of a phone&#10;&#10;Description automatically generated"/>
          <p:cNvPicPr>
            <a:picLocks noChangeAspect="1"/>
          </p:cNvPicPr>
          <p:nvPr/>
        </p:nvPicPr>
        <p:blipFill>
          <a:blip r:embed="rId2"/>
          <a:stretch>
            <a:fillRect/>
          </a:stretch>
        </p:blipFill>
        <p:spPr>
          <a:xfrm>
            <a:off x="581191" y="2228003"/>
            <a:ext cx="2721477" cy="2667048"/>
          </a:xfrm>
          <a:prstGeom prst="rect">
            <a:avLst/>
          </a:prstGeom>
        </p:spPr>
      </p:pic>
      <p:sp>
        <p:nvSpPr>
          <p:cNvPr id="7" name="文本框 6"/>
          <p:cNvSpPr txBox="1"/>
          <p:nvPr/>
        </p:nvSpPr>
        <p:spPr>
          <a:xfrm>
            <a:off x="3540156" y="2228003"/>
            <a:ext cx="3154961" cy="3089051"/>
          </a:xfrm>
          <a:prstGeom prst="rect">
            <a:avLst/>
          </a:prstGeom>
          <a:noFill/>
        </p:spPr>
        <p:txBody>
          <a:bodyPr wrap="square">
            <a:spAutoFit/>
          </a:bodyPr>
          <a:lstStyle/>
          <a:p>
            <a:pPr marL="372745" indent="-342900">
              <a:lnSpc>
                <a:spcPct val="90000"/>
              </a:lnSpc>
              <a:spcBef>
                <a:spcPts val="1065"/>
              </a:spcBef>
              <a:buClr>
                <a:schemeClr val="accent2"/>
              </a:buClr>
              <a:buSzPct val="100000"/>
              <a:buFont typeface="Wingdings" panose="05000000000000000000" pitchFamily="2" charset="2"/>
              <a:buChar char="§"/>
            </a:pPr>
            <a:r>
              <a:rPr lang="en-US" sz="2000" dirty="0">
                <a:solidFill>
                  <a:schemeClr val="dk1"/>
                </a:solidFill>
                <a:latin typeface="Gill Sans"/>
                <a:ea typeface="Gill Sans"/>
                <a:cs typeface="Gill Sans"/>
                <a:sym typeface="Gill Sans"/>
              </a:rPr>
              <a:t>Multicollinearity:</a:t>
            </a:r>
            <a:endParaRPr lang="en-US" sz="2000" dirty="0">
              <a:solidFill>
                <a:schemeClr val="dk1"/>
              </a:solidFill>
              <a:latin typeface="Gill Sans"/>
              <a:ea typeface="Gill Sans"/>
              <a:cs typeface="Gill Sans"/>
              <a:sym typeface="Gill Sans"/>
            </a:endParaRPr>
          </a:p>
          <a:p>
            <a:pPr marL="829945" lvl="1" indent="-342900">
              <a:lnSpc>
                <a:spcPct val="90000"/>
              </a:lnSpc>
              <a:spcBef>
                <a:spcPts val="1065"/>
              </a:spcBef>
              <a:buClr>
                <a:schemeClr val="accent2"/>
              </a:buClr>
              <a:buSzPct val="100000"/>
              <a:buFont typeface="Wingdings" panose="05000000000000000000" pitchFamily="2" charset="2"/>
              <a:buChar char="§"/>
            </a:pPr>
            <a:r>
              <a:rPr lang="en-US" sz="1600" dirty="0">
                <a:solidFill>
                  <a:schemeClr val="dk1"/>
                </a:solidFill>
                <a:latin typeface="Gill Sans"/>
                <a:ea typeface="Gill Sans"/>
                <a:cs typeface="Gill Sans"/>
                <a:sym typeface="Gill Sans"/>
              </a:rPr>
              <a:t>Alcohol Consumption </a:t>
            </a:r>
            <a:r>
              <a:rPr lang="en-US" altLang="zh-CN" sz="1600" dirty="0">
                <a:solidFill>
                  <a:schemeClr val="dk1"/>
                </a:solidFill>
                <a:latin typeface="Gill Sans"/>
                <a:ea typeface="Gill Sans"/>
                <a:cs typeface="Gill Sans"/>
                <a:sym typeface="Gill Sans"/>
              </a:rPr>
              <a:t>has</a:t>
            </a:r>
            <a:r>
              <a:rPr lang="en-US" sz="1600" dirty="0">
                <a:solidFill>
                  <a:schemeClr val="dk1"/>
                </a:solidFill>
                <a:latin typeface="Gill Sans"/>
                <a:ea typeface="Gill Sans"/>
                <a:cs typeface="Gill Sans"/>
                <a:sym typeface="Gill Sans"/>
              </a:rPr>
              <a:t> VIF &gt; 4, indicates mild multicollinearity that should be further investigated. </a:t>
            </a:r>
            <a:endParaRPr lang="en-US" sz="1600" dirty="0">
              <a:solidFill>
                <a:schemeClr val="dk1"/>
              </a:solidFill>
              <a:latin typeface="Gill Sans"/>
              <a:ea typeface="Gill Sans"/>
              <a:cs typeface="Gill Sans"/>
              <a:sym typeface="Gill Sans"/>
            </a:endParaRPr>
          </a:p>
          <a:p>
            <a:pPr marL="829945" lvl="1" indent="-342900">
              <a:lnSpc>
                <a:spcPct val="90000"/>
              </a:lnSpc>
              <a:spcBef>
                <a:spcPts val="1065"/>
              </a:spcBef>
              <a:buClr>
                <a:schemeClr val="accent2"/>
              </a:buClr>
              <a:buSzPct val="100000"/>
              <a:buFont typeface="Wingdings" panose="05000000000000000000" pitchFamily="2" charset="2"/>
              <a:buChar char="§"/>
            </a:pPr>
            <a:r>
              <a:rPr lang="en-US" sz="1600" dirty="0">
                <a:solidFill>
                  <a:schemeClr val="dk1"/>
                </a:solidFill>
                <a:latin typeface="Gill Sans"/>
                <a:ea typeface="Gill Sans"/>
                <a:cs typeface="Gill Sans"/>
                <a:sym typeface="Gill Sans"/>
              </a:rPr>
              <a:t>GDP per capita, Pollution, Hospital Beds, Drug Use, and Security Apparatus have a low level of multicollinearity. </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solidFill>
                  <a:schemeClr val="tx2"/>
                </a:solidFill>
              </a:rPr>
              <a:t>WLS Regression</a:t>
            </a:r>
            <a:endParaRPr lang="en-US" sz="3200" dirty="0">
              <a:solidFill>
                <a:schemeClr val="tx2"/>
              </a:solidFill>
            </a:endParaRPr>
          </a:p>
        </p:txBody>
      </p:sp>
      <p:graphicFrame>
        <p:nvGraphicFramePr>
          <p:cNvPr id="8" name="内容占位符 6"/>
          <p:cNvGraphicFramePr/>
          <p:nvPr/>
        </p:nvGraphicFramePr>
        <p:xfrm>
          <a:off x="6187906" y="2225714"/>
          <a:ext cx="5422391" cy="2327572"/>
        </p:xfrm>
        <a:graphic>
          <a:graphicData uri="http://schemas.openxmlformats.org/drawingml/2006/table">
            <a:tbl>
              <a:tblPr firstRow="1" firstCol="1" bandRow="1">
                <a:tableStyleId>{5C22544A-7EE6-4342-B048-85BDC9FD1C3A}</a:tableStyleId>
              </a:tblPr>
              <a:tblGrid>
                <a:gridCol w="1782082"/>
                <a:gridCol w="1015078"/>
                <a:gridCol w="865649"/>
                <a:gridCol w="1759582"/>
              </a:tblGrid>
              <a:tr h="592048">
                <a:tc>
                  <a:txBody>
                    <a:bodyPr/>
                    <a:lstStyle/>
                    <a:p>
                      <a:endParaRPr lang="en-US" sz="1400" b="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b="0" u="none" strike="noStrike" dirty="0">
                          <a:solidFill>
                            <a:schemeClr val="tx1"/>
                          </a:solidFill>
                          <a:effectLst/>
                        </a:rPr>
                        <a:t>test statistics</a:t>
                      </a:r>
                      <a:endParaRPr lang="en-US" sz="1400" b="0" i="0" u="none" strike="noStrike" dirty="0">
                        <a:solidFill>
                          <a:schemeClr val="tx1"/>
                        </a:solidFill>
                        <a:effectLst/>
                        <a:latin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b="0" u="none" strike="noStrike" dirty="0">
                          <a:solidFill>
                            <a:schemeClr val="tx1"/>
                          </a:solidFill>
                          <a:effectLst/>
                        </a:rPr>
                        <a:t>p-value</a:t>
                      </a:r>
                      <a:endParaRPr lang="en-US" sz="1400" b="0" i="0" u="none" strike="noStrike" dirty="0">
                        <a:solidFill>
                          <a:schemeClr val="tx1"/>
                        </a:solidFill>
                        <a:effectLst/>
                        <a:latin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b="0" i="0" u="none" strike="noStrike" dirty="0">
                          <a:solidFill>
                            <a:schemeClr val="tx1"/>
                          </a:solidFill>
                          <a:effectLst/>
                          <a:latin typeface="Calibri" panose="020F0502020204030204" pitchFamily="34" charset="0"/>
                        </a:rPr>
                        <a:t>result</a:t>
                      </a:r>
                      <a:endParaRPr lang="en-US" sz="1400" b="0" i="0" u="none" strike="noStrike" dirty="0">
                        <a:solidFill>
                          <a:schemeClr val="tx1"/>
                        </a:solidFill>
                        <a:effectLst/>
                        <a:latin typeface="Calibri" panose="020F0502020204030204" pitchFamily="34" charset="0"/>
                      </a:endParaRPr>
                    </a:p>
                  </a:txBody>
                  <a:tcPr/>
                </a:tc>
              </a:tr>
              <a:tr h="431866">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400" b="0" u="none" strike="noStrike" dirty="0">
                          <a:solidFill>
                            <a:schemeClr val="tx1"/>
                          </a:solidFill>
                          <a:effectLst/>
                        </a:rPr>
                        <a:t>Jarque-Bera Test </a:t>
                      </a:r>
                      <a:endParaRPr lang="en-US" sz="1400" b="0" u="none" strike="noStrike" dirty="0">
                        <a:solidFill>
                          <a:schemeClr val="tx1"/>
                        </a:solidFill>
                        <a:effectLst/>
                      </a:endParaRPr>
                    </a:p>
                  </a:txBody>
                  <a:tcPr/>
                </a:tc>
                <a:tc>
                  <a:txBody>
                    <a:bodyPr/>
                    <a:lstStyle/>
                    <a:p>
                      <a:pPr marL="0" marR="0" lvl="0" indent="0" algn="l" rtl="0">
                        <a:lnSpc>
                          <a:spcPct val="150000"/>
                        </a:lnSpc>
                        <a:spcBef>
                          <a:spcPts val="0"/>
                        </a:spcBef>
                        <a:spcAft>
                          <a:spcPts val="0"/>
                        </a:spcAft>
                        <a:buNone/>
                      </a:pPr>
                      <a:r>
                        <a:rPr lang="en-GB" sz="1400" dirty="0"/>
                        <a:t>10.3337</a:t>
                      </a:r>
                      <a:endParaRPr sz="1400" b="0" dirty="0">
                        <a:solidFill>
                          <a:schemeClr val="dk1"/>
                        </a:solidFill>
                      </a:endParaRPr>
                    </a:p>
                  </a:txBody>
                  <a:tcPr marL="68600" marR="68600" marT="34300" marB="34300"/>
                </a:tc>
                <a:tc>
                  <a:txBody>
                    <a:bodyPr/>
                    <a:lstStyle/>
                    <a:p>
                      <a:pPr marL="0" marR="0" lvl="0" indent="0" algn="l" rtl="0">
                        <a:lnSpc>
                          <a:spcPct val="150000"/>
                        </a:lnSpc>
                        <a:spcBef>
                          <a:spcPts val="0"/>
                        </a:spcBef>
                        <a:spcAft>
                          <a:spcPts val="0"/>
                        </a:spcAft>
                        <a:buNone/>
                      </a:pPr>
                      <a:r>
                        <a:rPr lang="en-GB" sz="1400"/>
                        <a:t>0.0057</a:t>
                      </a:r>
                      <a:endParaRPr sz="1400" b="0">
                        <a:solidFill>
                          <a:schemeClr val="dk1"/>
                        </a:solidFill>
                      </a:endParaRPr>
                    </a:p>
                  </a:txBody>
                  <a:tcPr marL="68600" marR="68600" marT="34300" marB="34300"/>
                </a:tc>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400" u="none" strike="noStrike" dirty="0">
                          <a:solidFill>
                            <a:srgbClr val="C00000"/>
                          </a:solidFill>
                          <a:effectLst/>
                        </a:rPr>
                        <a:t>no normality</a:t>
                      </a:r>
                      <a:endParaRPr lang="en-US" sz="1400" b="0" dirty="0">
                        <a:solidFill>
                          <a:srgbClr val="C00000"/>
                        </a:solidFill>
                      </a:endParaRPr>
                    </a:p>
                  </a:txBody>
                  <a:tcPr/>
                </a:tc>
              </a:tr>
              <a:tr h="431866">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400" b="0" u="none" strike="noStrike" dirty="0">
                          <a:solidFill>
                            <a:schemeClr val="tx1"/>
                          </a:solidFill>
                          <a:effectLst/>
                        </a:rPr>
                        <a:t>Breusch-Pagan</a:t>
                      </a:r>
                      <a:endParaRPr lang="en-US" sz="1400" b="0" dirty="0">
                        <a:solidFill>
                          <a:schemeClr val="tx1"/>
                        </a:solidFill>
                      </a:endParaRPr>
                    </a:p>
                  </a:txBody>
                  <a:tcPr/>
                </a:tc>
                <a:tc>
                  <a:txBody>
                    <a:bodyPr/>
                    <a:lstStyle/>
                    <a:p>
                      <a:pPr marL="0" marR="0" lvl="0" indent="0" algn="l" rtl="0">
                        <a:lnSpc>
                          <a:spcPct val="150000"/>
                        </a:lnSpc>
                        <a:spcBef>
                          <a:spcPts val="0"/>
                        </a:spcBef>
                        <a:spcAft>
                          <a:spcPts val="0"/>
                        </a:spcAft>
                        <a:buNone/>
                      </a:pPr>
                      <a:r>
                        <a:rPr lang="en-GB" sz="1400" dirty="0"/>
                        <a:t>16.7624</a:t>
                      </a:r>
                      <a:endParaRPr sz="1400" b="0" dirty="0">
                        <a:solidFill>
                          <a:schemeClr val="dk1"/>
                        </a:solidFill>
                      </a:endParaRPr>
                    </a:p>
                  </a:txBody>
                  <a:tcPr marL="68600" marR="68600" marT="34300" marB="34300"/>
                </a:tc>
                <a:tc>
                  <a:txBody>
                    <a:bodyPr/>
                    <a:lstStyle/>
                    <a:p>
                      <a:pPr marL="0" marR="0" lvl="0" indent="0" algn="l" rtl="0">
                        <a:lnSpc>
                          <a:spcPct val="150000"/>
                        </a:lnSpc>
                        <a:spcBef>
                          <a:spcPts val="0"/>
                        </a:spcBef>
                        <a:spcAft>
                          <a:spcPts val="0"/>
                        </a:spcAft>
                        <a:buNone/>
                      </a:pPr>
                      <a:r>
                        <a:rPr lang="en-GB" sz="1400" dirty="0"/>
                        <a:t>0.01019</a:t>
                      </a:r>
                      <a:endParaRPr sz="1400" b="0" dirty="0">
                        <a:solidFill>
                          <a:schemeClr val="dk1"/>
                        </a:solidFill>
                      </a:endParaRPr>
                    </a:p>
                  </a:txBody>
                  <a:tcPr marL="68600" marR="68600" marT="34300" marB="34300"/>
                </a:tc>
                <a:tc>
                  <a:txBody>
                    <a:bodyPr/>
                    <a:lstStyle/>
                    <a:p>
                      <a:pPr>
                        <a:lnSpc>
                          <a:spcPct val="150000"/>
                        </a:lnSpc>
                      </a:pPr>
                      <a:r>
                        <a:rPr lang="en-US" sz="1400" b="0" dirty="0">
                          <a:solidFill>
                            <a:srgbClr val="C00000"/>
                          </a:solidFill>
                        </a:rPr>
                        <a:t>heteroscedasticity</a:t>
                      </a:r>
                      <a:endParaRPr lang="en-US" sz="1400" b="0" dirty="0">
                        <a:solidFill>
                          <a:srgbClr val="C00000"/>
                        </a:solidFill>
                      </a:endParaRPr>
                    </a:p>
                  </a:txBody>
                  <a:tcPr/>
                </a:tc>
              </a:tr>
              <a:tr h="435896">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400" b="0" u="none" strike="noStrike" dirty="0">
                          <a:solidFill>
                            <a:schemeClr val="tx1"/>
                          </a:solidFill>
                          <a:effectLst/>
                        </a:rPr>
                        <a:t>White Test</a:t>
                      </a:r>
                      <a:endParaRPr lang="en-US" sz="1400" b="0" i="0" u="none" strike="noStrike" dirty="0">
                        <a:solidFill>
                          <a:schemeClr val="tx1"/>
                        </a:solidFill>
                        <a:effectLst/>
                        <a:latin typeface="Calibri" panose="020F0502020204030204" pitchFamily="34" charset="0"/>
                      </a:endParaRPr>
                    </a:p>
                  </a:txBody>
                  <a:tcPr/>
                </a:tc>
                <a:tc>
                  <a:txBody>
                    <a:bodyPr/>
                    <a:lstStyle/>
                    <a:p>
                      <a:pPr marL="0" marR="0" lvl="0" indent="0" algn="l" rtl="0">
                        <a:lnSpc>
                          <a:spcPct val="150000"/>
                        </a:lnSpc>
                        <a:spcBef>
                          <a:spcPts val="0"/>
                        </a:spcBef>
                        <a:spcAft>
                          <a:spcPts val="0"/>
                        </a:spcAft>
                        <a:buNone/>
                      </a:pPr>
                      <a:r>
                        <a:rPr lang="en-GB" sz="1400"/>
                        <a:t>47.2446</a:t>
                      </a:r>
                      <a:endParaRPr sz="1400" b="0">
                        <a:solidFill>
                          <a:schemeClr val="dk1"/>
                        </a:solidFill>
                      </a:endParaRPr>
                    </a:p>
                  </a:txBody>
                  <a:tcPr marL="68600" marR="68600" marT="34300" marB="34300"/>
                </a:tc>
                <a:tc>
                  <a:txBody>
                    <a:bodyPr/>
                    <a:lstStyle/>
                    <a:p>
                      <a:pPr marL="0" marR="0" lvl="0" indent="0" algn="l" rtl="0">
                        <a:lnSpc>
                          <a:spcPct val="150000"/>
                        </a:lnSpc>
                        <a:spcBef>
                          <a:spcPts val="0"/>
                        </a:spcBef>
                        <a:spcAft>
                          <a:spcPts val="0"/>
                        </a:spcAft>
                        <a:buNone/>
                      </a:pPr>
                      <a:r>
                        <a:rPr lang="en-GB" sz="1400" dirty="0"/>
                        <a:t>0.0093</a:t>
                      </a:r>
                      <a:endParaRPr sz="1400" b="0" dirty="0">
                        <a:solidFill>
                          <a:schemeClr val="dk1"/>
                        </a:solidFill>
                      </a:endParaRPr>
                    </a:p>
                  </a:txBody>
                  <a:tcPr marL="68600" marR="68600" marT="34300" marB="34300"/>
                </a:tc>
                <a:tc>
                  <a:txBody>
                    <a:bodyPr/>
                    <a:lstStyle/>
                    <a:p>
                      <a:pPr>
                        <a:lnSpc>
                          <a:spcPct val="150000"/>
                        </a:lnSpc>
                      </a:pPr>
                      <a:r>
                        <a:rPr lang="en-US" sz="1400" b="0" dirty="0">
                          <a:solidFill>
                            <a:srgbClr val="C00000"/>
                          </a:solidFill>
                        </a:rPr>
                        <a:t>heteroscedasticity</a:t>
                      </a:r>
                      <a:endParaRPr lang="en-US" sz="1400" b="0" dirty="0">
                        <a:solidFill>
                          <a:srgbClr val="C00000"/>
                        </a:solidFill>
                      </a:endParaRPr>
                    </a:p>
                  </a:txBody>
                  <a:tcPr/>
                </a:tc>
              </a:tr>
              <a:tr h="435896">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400" b="0" u="none" strike="noStrike" dirty="0">
                          <a:solidFill>
                            <a:schemeClr val="tx1"/>
                          </a:solidFill>
                          <a:effectLst/>
                        </a:rPr>
                        <a:t>Durbin-Watson Test</a:t>
                      </a:r>
                      <a:endParaRPr lang="en-US" sz="1400" b="0" i="0" u="none" strike="noStrike" dirty="0">
                        <a:solidFill>
                          <a:schemeClr val="tx1"/>
                        </a:solidFill>
                        <a:effectLst/>
                        <a:latin typeface="Calibri" panose="020F0502020204030204" pitchFamily="34" charset="0"/>
                      </a:endParaRPr>
                    </a:p>
                  </a:txBody>
                  <a:tcPr/>
                </a:tc>
                <a:tc>
                  <a:txBody>
                    <a:bodyPr/>
                    <a:lstStyle/>
                    <a:p>
                      <a:pPr marL="0" marR="0" lvl="0" indent="0" algn="l" rtl="0">
                        <a:lnSpc>
                          <a:spcPct val="150000"/>
                        </a:lnSpc>
                        <a:spcBef>
                          <a:spcPts val="0"/>
                        </a:spcBef>
                        <a:spcAft>
                          <a:spcPts val="0"/>
                        </a:spcAft>
                        <a:buNone/>
                      </a:pPr>
                      <a:r>
                        <a:rPr lang="en-GB" sz="1400" dirty="0"/>
                        <a:t>1.0293</a:t>
                      </a:r>
                      <a:endParaRPr sz="1400" b="0" dirty="0">
                        <a:solidFill>
                          <a:schemeClr val="dk1"/>
                        </a:solidFill>
                      </a:endParaRPr>
                    </a:p>
                  </a:txBody>
                  <a:tcPr marL="68600" marR="68600" marT="34300" marB="34300"/>
                </a:tc>
                <a:tc>
                  <a:txBody>
                    <a:bodyPr/>
                    <a:lstStyle/>
                    <a:p>
                      <a:pPr marL="0" marR="0" lvl="0" indent="0" algn="l" rtl="0">
                        <a:lnSpc>
                          <a:spcPct val="150000"/>
                        </a:lnSpc>
                        <a:spcBef>
                          <a:spcPts val="0"/>
                        </a:spcBef>
                        <a:spcAft>
                          <a:spcPts val="0"/>
                        </a:spcAft>
                        <a:buNone/>
                      </a:pPr>
                      <a:endParaRPr sz="1400" b="0" dirty="0">
                        <a:solidFill>
                          <a:schemeClr val="dk1"/>
                        </a:solidFill>
                      </a:endParaRPr>
                    </a:p>
                  </a:txBody>
                  <a:tcPr marL="68600" marR="68600" marT="34300" marB="34300"/>
                </a:tc>
                <a:tc>
                  <a:txBody>
                    <a:bodyPr/>
                    <a:lstStyle/>
                    <a:p>
                      <a:pPr marL="0" marR="0" lvl="0" indent="0" algn="l" defTabSz="457200" rtl="0" eaLnBrk="1" fontAlgn="auto" latinLnBrk="0" hangingPunct="1">
                        <a:lnSpc>
                          <a:spcPct val="150000"/>
                        </a:lnSpc>
                        <a:spcBef>
                          <a:spcPts val="0"/>
                        </a:spcBef>
                        <a:spcAft>
                          <a:spcPts val="0"/>
                        </a:spcAft>
                        <a:buClrTx/>
                        <a:buSzTx/>
                        <a:buFontTx/>
                        <a:buNone/>
                        <a:defRPr/>
                      </a:pPr>
                      <a:r>
                        <a:rPr lang="en-US" sz="1400" u="none" strike="noStrike" dirty="0">
                          <a:solidFill>
                            <a:srgbClr val="C00000"/>
                          </a:solidFill>
                          <a:effectLst/>
                        </a:rPr>
                        <a:t>autocorrelation</a:t>
                      </a:r>
                      <a:endParaRPr lang="en-US" sz="1400" b="0" dirty="0">
                        <a:solidFill>
                          <a:srgbClr val="C00000"/>
                        </a:solidFill>
                      </a:endParaRPr>
                    </a:p>
                  </a:txBody>
                  <a:tcPr/>
                </a:tc>
              </a:tr>
            </a:tbl>
          </a:graphicData>
        </a:graphic>
      </p:graphicFrame>
      <p:sp>
        <p:nvSpPr>
          <p:cNvPr id="12" name="Content Placeholder 2"/>
          <p:cNvSpPr txBox="1">
            <a:spLocks noGrp="1"/>
          </p:cNvSpPr>
          <p:nvPr>
            <p:ph sz="half" idx="2"/>
          </p:nvPr>
        </p:nvSpPr>
        <p:spPr>
          <a:xfrm>
            <a:off x="580679" y="4906001"/>
            <a:ext cx="11029616" cy="9550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600" dirty="0"/>
              <a:t>Using WLS, there is no clear improvement of the test-results.</a:t>
            </a:r>
            <a:endParaRPr lang="en-US" sz="1600" dirty="0"/>
          </a:p>
          <a:p>
            <a:pPr>
              <a:buFont typeface="Wingdings" panose="05000000000000000000" pitchFamily="2" charset="2"/>
              <a:buChar char="§"/>
            </a:pPr>
            <a:r>
              <a:rPr lang="en-US" sz="1600" dirty="0"/>
              <a:t>We introduce three penalized regressions in the following part.</a:t>
            </a:r>
            <a:endParaRPr lang="en-US" sz="1600" dirty="0"/>
          </a:p>
        </p:txBody>
      </p:sp>
      <p:pic>
        <p:nvPicPr>
          <p:cNvPr id="4" name="Google Shape;188;p31"/>
          <p:cNvPicPr preferRelativeResize="0"/>
          <p:nvPr/>
        </p:nvPicPr>
        <p:blipFill rotWithShape="1">
          <a:blip r:embed="rId1"/>
          <a:srcRect r="5935" b="24098"/>
          <a:stretch>
            <a:fillRect/>
          </a:stretch>
        </p:blipFill>
        <p:spPr>
          <a:xfrm>
            <a:off x="581193" y="2228002"/>
            <a:ext cx="5422390" cy="267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solidFill>
                  <a:schemeClr val="accent2"/>
                </a:solidFill>
              </a:rPr>
              <a:t>Penalized regression: </a:t>
            </a:r>
            <a:r>
              <a:rPr lang="en-US" sz="3200" dirty="0">
                <a:solidFill>
                  <a:schemeClr val="tx2"/>
                </a:solidFill>
              </a:rPr>
              <a:t>Lasso</a:t>
            </a:r>
            <a:endParaRPr lang="en-US" sz="3200" dirty="0">
              <a:solidFill>
                <a:schemeClr val="tx2"/>
              </a:solidFill>
            </a:endParaRPr>
          </a:p>
        </p:txBody>
      </p:sp>
      <p:sp>
        <p:nvSpPr>
          <p:cNvPr id="3" name="内容占位符 2"/>
          <p:cNvSpPr>
            <a:spLocks noGrp="1"/>
          </p:cNvSpPr>
          <p:nvPr>
            <p:ph idx="1"/>
          </p:nvPr>
        </p:nvSpPr>
        <p:spPr>
          <a:xfrm>
            <a:off x="581192" y="4580044"/>
            <a:ext cx="11029615" cy="1278755"/>
          </a:xfrm>
        </p:spPr>
        <p:txBody>
          <a:bodyPr>
            <a:normAutofit/>
          </a:bodyPr>
          <a:lstStyle/>
          <a:p>
            <a:r>
              <a:rPr lang="en-US" dirty="0">
                <a:solidFill>
                  <a:schemeClr val="tx1"/>
                </a:solidFill>
              </a:rPr>
              <a:t>We reduced Alcohol Consumption and Hospital Beds as independent variables, which are the two with highest VIF, so we significantly improve the multicollinearity issue.</a:t>
            </a:r>
            <a:endParaRPr lang="en-US" dirty="0">
              <a:solidFill>
                <a:schemeClr val="tx1"/>
              </a:solidFill>
            </a:endParaRPr>
          </a:p>
          <a:p>
            <a:r>
              <a:rPr lang="en-US" dirty="0">
                <a:solidFill>
                  <a:schemeClr val="tx1"/>
                </a:solidFill>
              </a:rPr>
              <a:t>In this regression, we make sure that normality, homoscedasticity, and no autocorrelation in our data set.</a:t>
            </a:r>
            <a:endParaRPr lang="en-US" dirty="0">
              <a:solidFill>
                <a:schemeClr val="tx1"/>
              </a:solidFill>
            </a:endParaRPr>
          </a:p>
        </p:txBody>
      </p:sp>
      <p:graphicFrame>
        <p:nvGraphicFramePr>
          <p:cNvPr id="6" name="表格 5"/>
          <p:cNvGraphicFramePr>
            <a:graphicFrameLocks noGrp="1"/>
          </p:cNvGraphicFramePr>
          <p:nvPr/>
        </p:nvGraphicFramePr>
        <p:xfrm>
          <a:off x="999323" y="2187239"/>
          <a:ext cx="3180442" cy="2399551"/>
        </p:xfrm>
        <a:graphic>
          <a:graphicData uri="http://schemas.openxmlformats.org/drawingml/2006/table">
            <a:tbl>
              <a:tblPr firstRow="1" bandRow="1">
                <a:tableStyleId>{5C22544A-7EE6-4342-B048-85BDC9FD1C3A}</a:tableStyleId>
              </a:tblPr>
              <a:tblGrid>
                <a:gridCol w="2004692"/>
                <a:gridCol w="1175750"/>
              </a:tblGrid>
              <a:tr h="358297">
                <a:tc>
                  <a:txBody>
                    <a:bodyPr/>
                    <a:lstStyle/>
                    <a:p>
                      <a:endParaRPr lang="en-US" sz="1400" dirty="0"/>
                    </a:p>
                  </a:txBody>
                  <a:tcPr/>
                </a:tc>
                <a:tc>
                  <a:txBody>
                    <a:bodyPr/>
                    <a:lstStyle/>
                    <a:p>
                      <a:r>
                        <a:rPr lang="en-US" sz="1400" b="0" u="none" strike="noStrike" dirty="0">
                          <a:solidFill>
                            <a:schemeClr val="tx1"/>
                          </a:solidFill>
                          <a:effectLst/>
                        </a:rPr>
                        <a:t>coefficient</a:t>
                      </a:r>
                      <a:endParaRPr lang="en-US" sz="1400" b="0" dirty="0">
                        <a:solidFill>
                          <a:schemeClr val="tx1"/>
                        </a:solidFill>
                      </a:endParaRPr>
                    </a:p>
                  </a:txBody>
                  <a:tcPr/>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Alcohol Consumption </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spcBef>
                          <a:spcPts val="0"/>
                        </a:spcBef>
                        <a:spcAft>
                          <a:spcPts val="0"/>
                        </a:spcAft>
                        <a:buNone/>
                      </a:pPr>
                      <a:r>
                        <a:rPr lang="en-GB" sz="1400" u="none" strike="noStrike" dirty="0"/>
                        <a:t>0.0000</a:t>
                      </a:r>
                      <a:endParaRPr sz="1400" dirty="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GDP per capita</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lnSpc>
                          <a:spcPct val="100000"/>
                        </a:lnSpc>
                        <a:spcBef>
                          <a:spcPts val="0"/>
                        </a:spcBef>
                        <a:spcAft>
                          <a:spcPts val="0"/>
                        </a:spcAft>
                        <a:buClr>
                          <a:schemeClr val="dk1"/>
                        </a:buClr>
                        <a:buSzPts val="900"/>
                        <a:buFont typeface="Gill Sans"/>
                        <a:buNone/>
                      </a:pPr>
                      <a:r>
                        <a:rPr lang="en-GB" sz="1400" u="none" strike="noStrike" dirty="0"/>
                        <a:t>0.08298</a:t>
                      </a:r>
                      <a:endParaRPr sz="1400" dirty="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Pollution</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lnSpc>
                          <a:spcPct val="100000"/>
                        </a:lnSpc>
                        <a:spcBef>
                          <a:spcPts val="0"/>
                        </a:spcBef>
                        <a:spcAft>
                          <a:spcPts val="0"/>
                        </a:spcAft>
                        <a:buClr>
                          <a:schemeClr val="dk1"/>
                        </a:buClr>
                        <a:buSzPts val="900"/>
                        <a:buFont typeface="Gill Sans"/>
                        <a:buNone/>
                      </a:pPr>
                      <a:r>
                        <a:rPr lang="en-GB" sz="1400" dirty="0"/>
                        <a:t>-0.0831</a:t>
                      </a:r>
                      <a:endParaRPr sz="1400" dirty="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Hospital Beds </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spcBef>
                          <a:spcPts val="0"/>
                        </a:spcBef>
                        <a:spcAft>
                          <a:spcPts val="0"/>
                        </a:spcAft>
                        <a:buNone/>
                      </a:pPr>
                      <a:r>
                        <a:rPr lang="en-GB" sz="1400" u="none" strike="noStrike" dirty="0"/>
                        <a:t>0.0000</a:t>
                      </a:r>
                      <a:endParaRPr sz="1400" dirty="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Drug Use</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lnSpc>
                          <a:spcPct val="100000"/>
                        </a:lnSpc>
                        <a:spcBef>
                          <a:spcPts val="0"/>
                        </a:spcBef>
                        <a:spcAft>
                          <a:spcPts val="0"/>
                        </a:spcAft>
                        <a:buClr>
                          <a:schemeClr val="dk1"/>
                        </a:buClr>
                        <a:buSzPts val="900"/>
                        <a:buFont typeface="Gill Sans"/>
                        <a:buNone/>
                      </a:pPr>
                      <a:r>
                        <a:rPr lang="en-GB" sz="1400" dirty="0"/>
                        <a:t>0.1889</a:t>
                      </a:r>
                      <a:endParaRPr sz="1400" dirty="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Security Apparatus</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lnSpc>
                          <a:spcPct val="100000"/>
                        </a:lnSpc>
                        <a:spcBef>
                          <a:spcPts val="0"/>
                        </a:spcBef>
                        <a:spcAft>
                          <a:spcPts val="0"/>
                        </a:spcAft>
                        <a:buClr>
                          <a:schemeClr val="dk1"/>
                        </a:buClr>
                        <a:buSzPts val="900"/>
                        <a:buFont typeface="Gill Sans"/>
                        <a:buNone/>
                      </a:pPr>
                      <a:r>
                        <a:rPr lang="en-GB" sz="1400" dirty="0"/>
                        <a:t>-0.4881</a:t>
                      </a:r>
                      <a:endParaRPr sz="1400" dirty="0"/>
                    </a:p>
                  </a:txBody>
                  <a:tcPr marL="91467" marR="91467" marT="45733" marB="45733"/>
                </a:tc>
              </a:tr>
            </a:tbl>
          </a:graphicData>
        </a:graphic>
      </p:graphicFrame>
      <p:graphicFrame>
        <p:nvGraphicFramePr>
          <p:cNvPr id="8" name="内容占位符 6"/>
          <p:cNvGraphicFramePr/>
          <p:nvPr/>
        </p:nvGraphicFramePr>
        <p:xfrm>
          <a:off x="6095999" y="2180496"/>
          <a:ext cx="5168739" cy="1639713"/>
        </p:xfrm>
        <a:graphic>
          <a:graphicData uri="http://schemas.openxmlformats.org/drawingml/2006/table">
            <a:tbl>
              <a:tblPr firstRow="1" firstCol="1" bandRow="1">
                <a:tableStyleId>{5C22544A-7EE6-4342-B048-85BDC9FD1C3A}</a:tableStyleId>
              </a:tblPr>
              <a:tblGrid>
                <a:gridCol w="1698719"/>
                <a:gridCol w="967594"/>
                <a:gridCol w="825155"/>
                <a:gridCol w="1677271"/>
              </a:tblGrid>
              <a:tr h="292373">
                <a:tc>
                  <a:txBody>
                    <a:bodyPr/>
                    <a:lstStyle/>
                    <a:p>
                      <a:endParaRPr lang="en-US" sz="1400" b="0" dirty="0">
                        <a:solidFill>
                          <a:schemeClr val="tx1"/>
                        </a:solidFill>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b="0" u="none" strike="noStrike" dirty="0">
                          <a:solidFill>
                            <a:schemeClr val="tx1"/>
                          </a:solidFill>
                          <a:effectLst/>
                          <a:latin typeface="+mn-lt"/>
                        </a:rPr>
                        <a:t>test statistics</a:t>
                      </a:r>
                      <a:endParaRPr lang="en-US" sz="1400" b="0" i="0" u="none" strike="noStrike" dirty="0">
                        <a:solidFill>
                          <a:schemeClr val="tx1"/>
                        </a:solidFill>
                        <a:effectLst/>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b="0" u="none" strike="noStrike" dirty="0">
                          <a:solidFill>
                            <a:schemeClr val="tx1"/>
                          </a:solidFill>
                          <a:effectLst/>
                          <a:latin typeface="+mn-lt"/>
                        </a:rPr>
                        <a:t>p-value</a:t>
                      </a:r>
                      <a:endParaRPr lang="en-US" sz="1400" b="0" i="0" u="none" strike="noStrike" dirty="0">
                        <a:solidFill>
                          <a:schemeClr val="tx1"/>
                        </a:solidFill>
                        <a:effectLst/>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b="0" i="0" u="none" strike="noStrike" dirty="0">
                          <a:solidFill>
                            <a:schemeClr val="tx1"/>
                          </a:solidFill>
                          <a:effectLst/>
                          <a:latin typeface="+mn-lt"/>
                        </a:rPr>
                        <a:t>result</a:t>
                      </a:r>
                      <a:endParaRPr lang="en-US" sz="1400" b="0" i="0" u="none" strike="noStrike" dirty="0">
                        <a:solidFill>
                          <a:schemeClr val="tx1"/>
                        </a:solidFill>
                        <a:effectLst/>
                        <a:latin typeface="+mn-lt"/>
                      </a:endParaRPr>
                    </a:p>
                  </a:txBody>
                  <a:tcPr/>
                </a:tc>
              </a:tr>
              <a:tr h="212953">
                <a:tc>
                  <a:txBody>
                    <a:bodyPr/>
                    <a:lstStyle/>
                    <a:p>
                      <a:pPr marL="0" marR="0" lvl="0" indent="0" algn="l" rtl="0">
                        <a:lnSpc>
                          <a:spcPct val="150000"/>
                        </a:lnSpc>
                        <a:spcBef>
                          <a:spcPts val="0"/>
                        </a:spcBef>
                        <a:spcAft>
                          <a:spcPts val="0"/>
                        </a:spcAft>
                        <a:buClr>
                          <a:schemeClr val="dk1"/>
                        </a:buClr>
                        <a:buSzPts val="900"/>
                        <a:buFont typeface="Gill Sans"/>
                        <a:buNone/>
                      </a:pPr>
                      <a:r>
                        <a:rPr lang="en-GB" sz="1400" b="0" u="none" strike="noStrike" dirty="0">
                          <a:solidFill>
                            <a:schemeClr val="dk1"/>
                          </a:solidFill>
                          <a:latin typeface="+mn-lt"/>
                        </a:rPr>
                        <a:t>Jarque-Bera Test </a:t>
                      </a:r>
                      <a:endParaRPr sz="1400" dirty="0">
                        <a:latin typeface="+mn-lt"/>
                      </a:endParaRPr>
                    </a:p>
                  </a:txBody>
                  <a:tcPr marL="91467" marR="91467" marT="45733" marB="45733"/>
                </a:tc>
                <a:tc>
                  <a:txBody>
                    <a:bodyPr/>
                    <a:lstStyle/>
                    <a:p>
                      <a:pPr marL="0" marR="0" lvl="0" indent="0" algn="l" rtl="0">
                        <a:lnSpc>
                          <a:spcPct val="150000"/>
                        </a:lnSpc>
                        <a:spcBef>
                          <a:spcPts val="0"/>
                        </a:spcBef>
                        <a:spcAft>
                          <a:spcPts val="0"/>
                        </a:spcAft>
                        <a:buClr>
                          <a:srgbClr val="000000"/>
                        </a:buClr>
                        <a:buSzPts val="900"/>
                        <a:buFont typeface="Calibri" panose="020F0502020204030204"/>
                        <a:buNone/>
                      </a:pPr>
                      <a:r>
                        <a:rPr lang="en-GB" sz="1400" b="0" i="0" u="none" strike="noStrike" dirty="0">
                          <a:solidFill>
                            <a:srgbClr val="000000"/>
                          </a:solidFill>
                          <a:latin typeface="+mn-lt"/>
                          <a:ea typeface="Calibri" panose="020F0502020204030204"/>
                          <a:cs typeface="Calibri" panose="020F0502020204030204"/>
                          <a:sym typeface="Calibri" panose="020F0502020204030204"/>
                        </a:rPr>
                        <a:t>3.1627</a:t>
                      </a:r>
                      <a:endParaRPr sz="1400" dirty="0">
                        <a:latin typeface="+mn-lt"/>
                      </a:endParaRPr>
                    </a:p>
                  </a:txBody>
                  <a:tcPr marL="91467" marR="91467" marT="45733" marB="45733"/>
                </a:tc>
                <a:tc>
                  <a:txBody>
                    <a:bodyPr/>
                    <a:lstStyle/>
                    <a:p>
                      <a:pPr marL="0" marR="0" lvl="0" indent="0" algn="l" rtl="0">
                        <a:lnSpc>
                          <a:spcPct val="150000"/>
                        </a:lnSpc>
                        <a:spcBef>
                          <a:spcPts val="0"/>
                        </a:spcBef>
                        <a:spcAft>
                          <a:spcPts val="0"/>
                        </a:spcAft>
                        <a:buClr>
                          <a:srgbClr val="000000"/>
                        </a:buClr>
                        <a:buSzPts val="900"/>
                        <a:buFont typeface="Calibri" panose="020F0502020204030204"/>
                        <a:buNone/>
                      </a:pPr>
                      <a:r>
                        <a:rPr lang="en-GB" sz="1400" b="0" i="0" u="none" strike="noStrike" dirty="0">
                          <a:solidFill>
                            <a:srgbClr val="000000"/>
                          </a:solidFill>
                          <a:latin typeface="+mn-lt"/>
                          <a:ea typeface="Calibri" panose="020F0502020204030204"/>
                          <a:cs typeface="Calibri" panose="020F0502020204030204"/>
                          <a:sym typeface="Calibri" panose="020F0502020204030204"/>
                        </a:rPr>
                        <a:t>0.2057</a:t>
                      </a:r>
                      <a:endParaRPr sz="1400" dirty="0">
                        <a:latin typeface="+mn-lt"/>
                      </a:endParaRPr>
                    </a:p>
                  </a:txBody>
                  <a:tcPr marL="91467" marR="91467" marT="45733" marB="45733"/>
                </a:tc>
                <a:tc>
                  <a:txBody>
                    <a:bodyPr/>
                    <a:lstStyle/>
                    <a:p>
                      <a:pPr marL="0" marR="0" lvl="0" indent="0" algn="l" rtl="0">
                        <a:lnSpc>
                          <a:spcPct val="150000"/>
                        </a:lnSpc>
                        <a:spcBef>
                          <a:spcPts val="0"/>
                        </a:spcBef>
                        <a:spcAft>
                          <a:spcPts val="0"/>
                        </a:spcAft>
                        <a:buClr>
                          <a:srgbClr val="00B050"/>
                        </a:buClr>
                        <a:buSzPts val="900"/>
                        <a:buFont typeface="Gill Sans"/>
                        <a:buNone/>
                      </a:pPr>
                      <a:r>
                        <a:rPr lang="en-GB" sz="1400" u="none" strike="noStrike">
                          <a:solidFill>
                            <a:srgbClr val="00B050"/>
                          </a:solidFill>
                          <a:latin typeface="+mn-lt"/>
                        </a:rPr>
                        <a:t>normality</a:t>
                      </a:r>
                      <a:endParaRPr sz="1400" b="0">
                        <a:solidFill>
                          <a:srgbClr val="00B050"/>
                        </a:solidFill>
                        <a:latin typeface="+mn-lt"/>
                      </a:endParaRPr>
                    </a:p>
                  </a:txBody>
                  <a:tcPr marL="91467" marR="91467" marT="45733" marB="45733"/>
                </a:tc>
              </a:tr>
              <a:tr h="212953">
                <a:tc>
                  <a:txBody>
                    <a:bodyPr/>
                    <a:lstStyle/>
                    <a:p>
                      <a:pPr marL="0" marR="0" lvl="0" indent="0" algn="l" rtl="0">
                        <a:lnSpc>
                          <a:spcPct val="150000"/>
                        </a:lnSpc>
                        <a:spcBef>
                          <a:spcPts val="0"/>
                        </a:spcBef>
                        <a:spcAft>
                          <a:spcPts val="0"/>
                        </a:spcAft>
                        <a:buClr>
                          <a:schemeClr val="dk1"/>
                        </a:buClr>
                        <a:buSzPts val="900"/>
                        <a:buFont typeface="Gill Sans"/>
                        <a:buNone/>
                      </a:pPr>
                      <a:r>
                        <a:rPr lang="en-GB" sz="1400" b="0" u="none" strike="noStrike">
                          <a:solidFill>
                            <a:schemeClr val="dk1"/>
                          </a:solidFill>
                          <a:latin typeface="+mn-lt"/>
                        </a:rPr>
                        <a:t>Breusch-Pagan Test</a:t>
                      </a:r>
                      <a:endParaRPr sz="1400" b="0" i="0" u="none" strike="noStrike">
                        <a:solidFill>
                          <a:schemeClr val="dk1"/>
                        </a:solidFill>
                        <a:latin typeface="+mn-lt"/>
                        <a:ea typeface="Calibri" panose="020F0502020204030204"/>
                        <a:cs typeface="Calibri" panose="020F0502020204030204"/>
                        <a:sym typeface="Calibri" panose="020F0502020204030204"/>
                      </a:endParaRPr>
                    </a:p>
                  </a:txBody>
                  <a:tcPr marL="91467" marR="91467" marT="45733" marB="45733"/>
                </a:tc>
                <a:tc>
                  <a:txBody>
                    <a:bodyPr/>
                    <a:lstStyle/>
                    <a:p>
                      <a:pPr marL="0" marR="0" lvl="0" indent="0" algn="l" rtl="0">
                        <a:lnSpc>
                          <a:spcPct val="150000"/>
                        </a:lnSpc>
                        <a:spcBef>
                          <a:spcPts val="0"/>
                        </a:spcBef>
                        <a:spcAft>
                          <a:spcPts val="0"/>
                        </a:spcAft>
                        <a:buNone/>
                      </a:pPr>
                      <a:r>
                        <a:rPr lang="en-GB" sz="1400" u="none" strike="noStrike" dirty="0">
                          <a:latin typeface="+mn-lt"/>
                        </a:rPr>
                        <a:t>10.9004</a:t>
                      </a:r>
                      <a:endParaRPr sz="1400" b="0" dirty="0">
                        <a:solidFill>
                          <a:schemeClr val="dk1"/>
                        </a:solidFill>
                        <a:latin typeface="+mn-lt"/>
                      </a:endParaRPr>
                    </a:p>
                  </a:txBody>
                  <a:tcPr marL="91467" marR="91467" marT="45733" marB="45733"/>
                </a:tc>
                <a:tc>
                  <a:txBody>
                    <a:bodyPr/>
                    <a:lstStyle/>
                    <a:p>
                      <a:pPr marL="0" marR="0" lvl="0" indent="0" algn="l" rtl="0">
                        <a:lnSpc>
                          <a:spcPct val="150000"/>
                        </a:lnSpc>
                        <a:spcBef>
                          <a:spcPts val="0"/>
                        </a:spcBef>
                        <a:spcAft>
                          <a:spcPts val="0"/>
                        </a:spcAft>
                        <a:buNone/>
                      </a:pPr>
                      <a:r>
                        <a:rPr lang="en-GB" sz="1400" u="none" strike="noStrike" dirty="0">
                          <a:latin typeface="+mn-lt"/>
                        </a:rPr>
                        <a:t>0.0915</a:t>
                      </a:r>
                      <a:endParaRPr sz="1400" b="0" dirty="0">
                        <a:solidFill>
                          <a:schemeClr val="dk1"/>
                        </a:solidFill>
                        <a:latin typeface="+mn-lt"/>
                      </a:endParaRPr>
                    </a:p>
                  </a:txBody>
                  <a:tcPr marL="91467" marR="91467" marT="45733" marB="45733"/>
                </a:tc>
                <a:tc>
                  <a:txBody>
                    <a:bodyPr/>
                    <a:lstStyle/>
                    <a:p>
                      <a:pPr marL="0" marR="0" lvl="0" indent="0" algn="l" rtl="0">
                        <a:lnSpc>
                          <a:spcPct val="150000"/>
                        </a:lnSpc>
                        <a:spcBef>
                          <a:spcPts val="0"/>
                        </a:spcBef>
                        <a:spcAft>
                          <a:spcPts val="0"/>
                        </a:spcAft>
                        <a:buNone/>
                      </a:pPr>
                      <a:r>
                        <a:rPr lang="en-GB" sz="1400" dirty="0">
                          <a:solidFill>
                            <a:srgbClr val="00B050"/>
                          </a:solidFill>
                          <a:latin typeface="+mn-lt"/>
                        </a:rPr>
                        <a:t>homoscedasticity</a:t>
                      </a:r>
                      <a:endParaRPr sz="1400" b="0" dirty="0">
                        <a:solidFill>
                          <a:srgbClr val="00B050"/>
                        </a:solidFill>
                        <a:latin typeface="+mn-lt"/>
                      </a:endParaRPr>
                    </a:p>
                  </a:txBody>
                  <a:tcPr marL="91467" marR="91467" marT="45733" marB="45733"/>
                </a:tc>
              </a:tr>
              <a:tr h="212953">
                <a:tc>
                  <a:txBody>
                    <a:bodyPr/>
                    <a:lstStyle/>
                    <a:p>
                      <a:pPr marL="0" marR="0" lvl="0" indent="0" algn="l" rtl="0">
                        <a:lnSpc>
                          <a:spcPct val="150000"/>
                        </a:lnSpc>
                        <a:spcBef>
                          <a:spcPts val="0"/>
                        </a:spcBef>
                        <a:spcAft>
                          <a:spcPts val="0"/>
                        </a:spcAft>
                        <a:buClr>
                          <a:schemeClr val="dk1"/>
                        </a:buClr>
                        <a:buSzPts val="900"/>
                        <a:buFont typeface="Gill Sans"/>
                        <a:buNone/>
                      </a:pPr>
                      <a:r>
                        <a:rPr lang="en-GB" sz="1400" b="0" u="none" strike="noStrike">
                          <a:solidFill>
                            <a:schemeClr val="dk1"/>
                          </a:solidFill>
                          <a:latin typeface="+mn-lt"/>
                        </a:rPr>
                        <a:t>Durbin-Watson Test</a:t>
                      </a:r>
                      <a:endParaRPr sz="1400" b="0" i="0" u="none" strike="noStrike">
                        <a:solidFill>
                          <a:schemeClr val="dk1"/>
                        </a:solidFill>
                        <a:latin typeface="+mn-lt"/>
                        <a:ea typeface="Calibri" panose="020F0502020204030204"/>
                        <a:cs typeface="Calibri" panose="020F0502020204030204"/>
                        <a:sym typeface="Calibri" panose="020F0502020204030204"/>
                      </a:endParaRPr>
                    </a:p>
                  </a:txBody>
                  <a:tcPr marL="91467" marR="91467" marT="45733" marB="45733"/>
                </a:tc>
                <a:tc>
                  <a:txBody>
                    <a:bodyPr/>
                    <a:lstStyle/>
                    <a:p>
                      <a:pPr marL="0" marR="0" lvl="0" indent="0" algn="l" rtl="0">
                        <a:lnSpc>
                          <a:spcPct val="150000"/>
                        </a:lnSpc>
                        <a:spcBef>
                          <a:spcPts val="0"/>
                        </a:spcBef>
                        <a:spcAft>
                          <a:spcPts val="0"/>
                        </a:spcAft>
                        <a:buClr>
                          <a:schemeClr val="dk1"/>
                        </a:buClr>
                        <a:buSzPts val="900"/>
                        <a:buFont typeface="Gill Sans"/>
                        <a:buNone/>
                      </a:pPr>
                      <a:r>
                        <a:rPr lang="en-GB" sz="1400" u="none" strike="noStrike">
                          <a:latin typeface="+mn-lt"/>
                        </a:rPr>
                        <a:t>2.0107</a:t>
                      </a:r>
                      <a:endParaRPr sz="1400" b="0">
                        <a:solidFill>
                          <a:schemeClr val="dk1"/>
                        </a:solidFill>
                        <a:latin typeface="+mn-lt"/>
                      </a:endParaRPr>
                    </a:p>
                  </a:txBody>
                  <a:tcPr marL="91467" marR="91467" marT="45733" marB="45733"/>
                </a:tc>
                <a:tc>
                  <a:txBody>
                    <a:bodyPr/>
                    <a:lstStyle/>
                    <a:p>
                      <a:pPr marL="0" marR="0" lvl="0" indent="0" algn="l" rtl="0">
                        <a:lnSpc>
                          <a:spcPct val="150000"/>
                        </a:lnSpc>
                        <a:spcBef>
                          <a:spcPts val="0"/>
                        </a:spcBef>
                        <a:spcAft>
                          <a:spcPts val="0"/>
                        </a:spcAft>
                        <a:buNone/>
                      </a:pPr>
                      <a:endParaRPr sz="1400" b="0" dirty="0">
                        <a:solidFill>
                          <a:schemeClr val="dk1"/>
                        </a:solidFill>
                        <a:latin typeface="+mn-lt"/>
                      </a:endParaRPr>
                    </a:p>
                  </a:txBody>
                  <a:tcPr marL="91467" marR="91467" marT="45733" marB="45733"/>
                </a:tc>
                <a:tc>
                  <a:txBody>
                    <a:bodyPr/>
                    <a:lstStyle/>
                    <a:p>
                      <a:pPr marL="0" marR="0" lvl="0" indent="0" algn="l" rtl="0">
                        <a:lnSpc>
                          <a:spcPct val="150000"/>
                        </a:lnSpc>
                        <a:spcBef>
                          <a:spcPts val="0"/>
                        </a:spcBef>
                        <a:spcAft>
                          <a:spcPts val="0"/>
                        </a:spcAft>
                        <a:buClr>
                          <a:srgbClr val="00B050"/>
                        </a:buClr>
                        <a:buSzPts val="900"/>
                        <a:buFont typeface="Gill Sans"/>
                        <a:buNone/>
                      </a:pPr>
                      <a:r>
                        <a:rPr lang="en-GB" sz="1400" u="none" strike="noStrike" dirty="0">
                          <a:solidFill>
                            <a:srgbClr val="00B050"/>
                          </a:solidFill>
                          <a:latin typeface="+mn-lt"/>
                        </a:rPr>
                        <a:t>no autocorrelation</a:t>
                      </a:r>
                      <a:endParaRPr sz="1400" b="0" dirty="0">
                        <a:solidFill>
                          <a:srgbClr val="00B050"/>
                        </a:solidFill>
                        <a:latin typeface="+mn-lt"/>
                      </a:endParaRPr>
                    </a:p>
                  </a:txBody>
                  <a:tcPr marL="91467" marR="91467" marT="45733" marB="45733"/>
                </a:tc>
              </a:tr>
            </a:tbl>
          </a:graphicData>
        </a:graphic>
      </p:graphicFrame>
      <p:sp>
        <p:nvSpPr>
          <p:cNvPr id="4" name="文本框 3"/>
          <p:cNvSpPr txBox="1"/>
          <p:nvPr/>
        </p:nvSpPr>
        <p:spPr>
          <a:xfrm>
            <a:off x="6095999" y="4210712"/>
            <a:ext cx="5096678" cy="369332"/>
          </a:xfrm>
          <a:prstGeom prst="rect">
            <a:avLst/>
          </a:prstGeom>
          <a:noFill/>
        </p:spPr>
        <p:txBody>
          <a:bodyPr wrap="square">
            <a:spAutoFit/>
          </a:bodyPr>
          <a:lstStyle/>
          <a:p>
            <a:pPr marL="306070" marR="0" lvl="0" indent="-30607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R-squared is 0.5527</a:t>
            </a:r>
            <a:endPar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solidFill>
                  <a:schemeClr val="accent2"/>
                </a:solidFill>
              </a:rPr>
              <a:t>Penalized regression: </a:t>
            </a:r>
            <a:r>
              <a:rPr lang="en-GB" sz="3200" dirty="0">
                <a:solidFill>
                  <a:schemeClr val="dk2"/>
                </a:solidFill>
              </a:rPr>
              <a:t>RIGDE</a:t>
            </a:r>
            <a:endParaRPr lang="en-US" sz="3200" dirty="0">
              <a:solidFill>
                <a:schemeClr val="tx2"/>
              </a:solidFill>
            </a:endParaRPr>
          </a:p>
        </p:txBody>
      </p:sp>
      <p:graphicFrame>
        <p:nvGraphicFramePr>
          <p:cNvPr id="6" name="表格 5"/>
          <p:cNvGraphicFramePr>
            <a:graphicFrameLocks noGrp="1"/>
          </p:cNvGraphicFramePr>
          <p:nvPr/>
        </p:nvGraphicFramePr>
        <p:xfrm>
          <a:off x="999323" y="2180496"/>
          <a:ext cx="3180442" cy="2399551"/>
        </p:xfrm>
        <a:graphic>
          <a:graphicData uri="http://schemas.openxmlformats.org/drawingml/2006/table">
            <a:tbl>
              <a:tblPr firstRow="1" bandRow="1">
                <a:tableStyleId>{5C22544A-7EE6-4342-B048-85BDC9FD1C3A}</a:tableStyleId>
              </a:tblPr>
              <a:tblGrid>
                <a:gridCol w="2004692"/>
                <a:gridCol w="1175750"/>
              </a:tblGrid>
              <a:tr h="358297">
                <a:tc>
                  <a:txBody>
                    <a:bodyPr/>
                    <a:lstStyle/>
                    <a:p>
                      <a:endParaRPr lang="en-US" sz="1400" dirty="0"/>
                    </a:p>
                  </a:txBody>
                  <a:tcPr/>
                </a:tc>
                <a:tc>
                  <a:txBody>
                    <a:bodyPr/>
                    <a:lstStyle/>
                    <a:p>
                      <a:r>
                        <a:rPr lang="en-US" sz="1400" b="0" u="none" strike="noStrike" dirty="0">
                          <a:solidFill>
                            <a:schemeClr val="tx1"/>
                          </a:solidFill>
                          <a:effectLst/>
                        </a:rPr>
                        <a:t>coefficient</a:t>
                      </a:r>
                      <a:endParaRPr lang="en-US" sz="1400" b="0" dirty="0">
                        <a:solidFill>
                          <a:schemeClr val="tx1"/>
                        </a:solidFill>
                      </a:endParaRPr>
                    </a:p>
                  </a:txBody>
                  <a:tcPr/>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Alcohol Consumption </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lnSpc>
                          <a:spcPct val="100000"/>
                        </a:lnSpc>
                        <a:spcBef>
                          <a:spcPts val="0"/>
                        </a:spcBef>
                        <a:spcAft>
                          <a:spcPts val="0"/>
                        </a:spcAft>
                        <a:buClr>
                          <a:schemeClr val="dk1"/>
                        </a:buClr>
                        <a:buSzPts val="900"/>
                        <a:buFont typeface="Gill Sans"/>
                        <a:buNone/>
                      </a:pPr>
                      <a:r>
                        <a:rPr lang="en-GB" sz="1400" u="none" strike="noStrike" dirty="0"/>
                        <a:t>0.1165</a:t>
                      </a:r>
                      <a:endParaRPr sz="1400" dirty="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GDP per capita</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spcBef>
                          <a:spcPts val="0"/>
                        </a:spcBef>
                        <a:spcAft>
                          <a:spcPts val="0"/>
                        </a:spcAft>
                        <a:buNone/>
                      </a:pPr>
                      <a:r>
                        <a:rPr lang="en-GB" sz="1400" u="none" strike="noStrike" dirty="0"/>
                        <a:t>0.2042</a:t>
                      </a:r>
                      <a:endParaRPr sz="1400" dirty="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Pollution</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lnSpc>
                          <a:spcPct val="100000"/>
                        </a:lnSpc>
                        <a:spcBef>
                          <a:spcPts val="0"/>
                        </a:spcBef>
                        <a:spcAft>
                          <a:spcPts val="0"/>
                        </a:spcAft>
                        <a:buClr>
                          <a:schemeClr val="dk1"/>
                        </a:buClr>
                        <a:buSzPts val="900"/>
                        <a:buFont typeface="Gill Sans"/>
                        <a:buNone/>
                      </a:pPr>
                      <a:r>
                        <a:rPr lang="en-GB" sz="1400" u="none" strike="noStrike" dirty="0"/>
                        <a:t>-0.1010</a:t>
                      </a:r>
                      <a:endParaRPr sz="1400" dirty="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Hospital Beds </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lnSpc>
                          <a:spcPct val="100000"/>
                        </a:lnSpc>
                        <a:spcBef>
                          <a:spcPts val="0"/>
                        </a:spcBef>
                        <a:spcAft>
                          <a:spcPts val="0"/>
                        </a:spcAft>
                        <a:buClr>
                          <a:schemeClr val="dk1"/>
                        </a:buClr>
                        <a:buSzPts val="900"/>
                        <a:buFont typeface="Gill Sans"/>
                        <a:buNone/>
                      </a:pPr>
                      <a:r>
                        <a:rPr lang="en-GB" sz="1400" dirty="0"/>
                        <a:t>-0.1738</a:t>
                      </a:r>
                      <a:endParaRPr sz="1400" dirty="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Drug Use</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lnSpc>
                          <a:spcPct val="100000"/>
                        </a:lnSpc>
                        <a:spcBef>
                          <a:spcPts val="0"/>
                        </a:spcBef>
                        <a:spcAft>
                          <a:spcPts val="0"/>
                        </a:spcAft>
                        <a:buClr>
                          <a:schemeClr val="dk1"/>
                        </a:buClr>
                        <a:buSzPts val="900"/>
                        <a:buFont typeface="Gill Sans"/>
                        <a:buNone/>
                      </a:pPr>
                      <a:r>
                        <a:rPr lang="en-GB" sz="1400" u="none" strike="noStrike" dirty="0"/>
                        <a:t>0.1610</a:t>
                      </a:r>
                      <a:endParaRPr sz="1400" dirty="0"/>
                    </a:p>
                  </a:txBody>
                  <a:tcPr marL="91467" marR="91467" marT="45733" marB="45733"/>
                </a:tc>
              </a:tr>
              <a:tr h="340209">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u="none" strike="noStrike" dirty="0">
                          <a:effectLst/>
                        </a:rPr>
                        <a:t>Security Apparatus</a:t>
                      </a:r>
                      <a:endParaRPr lang="en-US" sz="1400" b="0" i="0" u="none" strike="noStrike" dirty="0">
                        <a:solidFill>
                          <a:srgbClr val="000000"/>
                        </a:solidFill>
                        <a:effectLst/>
                        <a:latin typeface="Calibri" panose="020F0502020204030204" pitchFamily="34" charset="0"/>
                      </a:endParaRPr>
                    </a:p>
                  </a:txBody>
                  <a:tcPr/>
                </a:tc>
                <a:tc>
                  <a:txBody>
                    <a:bodyPr/>
                    <a:lstStyle/>
                    <a:p>
                      <a:pPr marL="0" marR="0" lvl="0" indent="0" algn="l" rtl="0">
                        <a:spcBef>
                          <a:spcPts val="0"/>
                        </a:spcBef>
                        <a:spcAft>
                          <a:spcPts val="0"/>
                        </a:spcAft>
                        <a:buNone/>
                      </a:pPr>
                      <a:r>
                        <a:rPr lang="en-GB" sz="1400" dirty="0"/>
                        <a:t>-0.5508</a:t>
                      </a:r>
                      <a:endParaRPr sz="1400" dirty="0"/>
                    </a:p>
                  </a:txBody>
                  <a:tcPr marL="91467" marR="91467" marT="45733" marB="45733"/>
                </a:tc>
              </a:tr>
            </a:tbl>
          </a:graphicData>
        </a:graphic>
      </p:graphicFrame>
      <p:graphicFrame>
        <p:nvGraphicFramePr>
          <p:cNvPr id="8" name="内容占位符 6"/>
          <p:cNvGraphicFramePr/>
          <p:nvPr/>
        </p:nvGraphicFramePr>
        <p:xfrm>
          <a:off x="6095999" y="2180496"/>
          <a:ext cx="5168739" cy="1650381"/>
        </p:xfrm>
        <a:graphic>
          <a:graphicData uri="http://schemas.openxmlformats.org/drawingml/2006/table">
            <a:tbl>
              <a:tblPr firstRow="1" firstCol="1" bandRow="1">
                <a:tableStyleId>{5C22544A-7EE6-4342-B048-85BDC9FD1C3A}</a:tableStyleId>
              </a:tblPr>
              <a:tblGrid>
                <a:gridCol w="1698719"/>
                <a:gridCol w="967594"/>
                <a:gridCol w="825155"/>
                <a:gridCol w="1677271"/>
              </a:tblGrid>
              <a:tr h="292373">
                <a:tc>
                  <a:txBody>
                    <a:bodyPr/>
                    <a:lstStyle/>
                    <a:p>
                      <a:endParaRPr lang="en-US" sz="1400" b="0" dirty="0">
                        <a:solidFill>
                          <a:schemeClr val="tx1"/>
                        </a:solidFill>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b="0" u="none" strike="noStrike" dirty="0">
                          <a:solidFill>
                            <a:schemeClr val="tx1"/>
                          </a:solidFill>
                          <a:effectLst/>
                          <a:latin typeface="+mn-lt"/>
                        </a:rPr>
                        <a:t>test statistics</a:t>
                      </a:r>
                      <a:endParaRPr lang="en-US" sz="1400" b="0" i="0" u="none" strike="noStrike" dirty="0">
                        <a:solidFill>
                          <a:schemeClr val="tx1"/>
                        </a:solidFill>
                        <a:effectLst/>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400" b="0" u="none" strike="noStrike" dirty="0">
                          <a:solidFill>
                            <a:schemeClr val="tx1"/>
                          </a:solidFill>
                          <a:effectLst/>
                          <a:latin typeface="+mn-lt"/>
                        </a:rPr>
                        <a:t>p-value</a:t>
                      </a:r>
                      <a:endParaRPr lang="en-US" sz="1400" b="0" i="0" u="none" strike="noStrike" dirty="0">
                        <a:solidFill>
                          <a:schemeClr val="tx1"/>
                        </a:solidFill>
                        <a:effectLst/>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400" b="0" i="0" u="none" strike="noStrike" dirty="0">
                          <a:solidFill>
                            <a:schemeClr val="tx1"/>
                          </a:solidFill>
                          <a:effectLst/>
                          <a:latin typeface="+mn-lt"/>
                        </a:rPr>
                        <a:t>result</a:t>
                      </a:r>
                      <a:endParaRPr lang="en-US" sz="1400" b="0" i="0" u="none" strike="noStrike" dirty="0">
                        <a:solidFill>
                          <a:schemeClr val="tx1"/>
                        </a:solidFill>
                        <a:effectLst/>
                        <a:latin typeface="+mn-lt"/>
                      </a:endParaRPr>
                    </a:p>
                  </a:txBody>
                  <a:tcPr/>
                </a:tc>
              </a:tr>
              <a:tr h="212953">
                <a:tc>
                  <a:txBody>
                    <a:bodyPr/>
                    <a:lstStyle/>
                    <a:p>
                      <a:pPr marL="0" marR="0" lvl="0" indent="0" algn="l" rtl="0">
                        <a:lnSpc>
                          <a:spcPct val="150000"/>
                        </a:lnSpc>
                        <a:spcBef>
                          <a:spcPts val="0"/>
                        </a:spcBef>
                        <a:spcAft>
                          <a:spcPts val="0"/>
                        </a:spcAft>
                        <a:buClr>
                          <a:schemeClr val="dk1"/>
                        </a:buClr>
                        <a:buSzPts val="900"/>
                        <a:buFont typeface="Gill Sans"/>
                        <a:buNone/>
                      </a:pPr>
                      <a:r>
                        <a:rPr lang="en-GB" sz="1400" b="0" u="none" strike="noStrike" dirty="0">
                          <a:solidFill>
                            <a:schemeClr val="dk1"/>
                          </a:solidFill>
                        </a:rPr>
                        <a:t>Jarque-Bera Test </a:t>
                      </a:r>
                      <a:endParaRPr sz="1400" dirty="0"/>
                    </a:p>
                  </a:txBody>
                  <a:tcPr marL="91467" marR="91467" marT="45733" marB="45733"/>
                </a:tc>
                <a:tc>
                  <a:txBody>
                    <a:bodyPr/>
                    <a:lstStyle/>
                    <a:p>
                      <a:pPr marL="0" marR="0" lvl="0" indent="0" algn="l" rtl="0">
                        <a:lnSpc>
                          <a:spcPct val="150000"/>
                        </a:lnSpc>
                        <a:spcBef>
                          <a:spcPts val="0"/>
                        </a:spcBef>
                        <a:spcAft>
                          <a:spcPts val="0"/>
                        </a:spcAft>
                        <a:buClr>
                          <a:schemeClr val="dk1"/>
                        </a:buClr>
                        <a:buSzPts val="900"/>
                        <a:buFont typeface="Gill Sans"/>
                        <a:buNone/>
                      </a:pPr>
                      <a:r>
                        <a:rPr lang="en-GB" sz="1400" u="none" strike="noStrike"/>
                        <a:t>0.5797</a:t>
                      </a:r>
                      <a:endParaRPr sz="1400" b="0" i="0" u="none" strike="noStrike">
                        <a:solidFill>
                          <a:srgbClr val="000000"/>
                        </a:solidFill>
                        <a:latin typeface="Calibri" panose="020F0502020204030204"/>
                        <a:ea typeface="Calibri" panose="020F0502020204030204"/>
                        <a:cs typeface="Calibri" panose="020F0502020204030204"/>
                        <a:sym typeface="Calibri" panose="020F0502020204030204"/>
                      </a:endParaRPr>
                    </a:p>
                  </a:txBody>
                  <a:tcPr marL="91467" marR="91467" marT="45733" marB="45733"/>
                </a:tc>
                <a:tc>
                  <a:txBody>
                    <a:bodyPr/>
                    <a:lstStyle/>
                    <a:p>
                      <a:pPr marL="0" marR="0" lvl="0" indent="0" algn="l" rtl="0">
                        <a:lnSpc>
                          <a:spcPct val="150000"/>
                        </a:lnSpc>
                        <a:spcBef>
                          <a:spcPts val="0"/>
                        </a:spcBef>
                        <a:spcAft>
                          <a:spcPts val="0"/>
                        </a:spcAft>
                        <a:buClr>
                          <a:schemeClr val="dk1"/>
                        </a:buClr>
                        <a:buSzPts val="900"/>
                        <a:buFont typeface="Gill Sans"/>
                        <a:buNone/>
                      </a:pPr>
                      <a:r>
                        <a:rPr lang="en-GB" sz="1400" u="none" strike="noStrike"/>
                        <a:t>0.7484</a:t>
                      </a:r>
                      <a:endParaRPr sz="1400" b="0" i="0" u="none" strike="noStrike">
                        <a:solidFill>
                          <a:srgbClr val="000000"/>
                        </a:solidFill>
                        <a:latin typeface="Calibri" panose="020F0502020204030204"/>
                        <a:ea typeface="Calibri" panose="020F0502020204030204"/>
                        <a:cs typeface="Calibri" panose="020F0502020204030204"/>
                        <a:sym typeface="Calibri" panose="020F0502020204030204"/>
                      </a:endParaRPr>
                    </a:p>
                  </a:txBody>
                  <a:tcPr marL="91467" marR="91467" marT="45733" marB="45733"/>
                </a:tc>
                <a:tc>
                  <a:txBody>
                    <a:bodyPr/>
                    <a:lstStyle/>
                    <a:p>
                      <a:pPr marL="0" marR="0" lvl="0" indent="0" algn="l" rtl="0">
                        <a:lnSpc>
                          <a:spcPct val="150000"/>
                        </a:lnSpc>
                        <a:spcBef>
                          <a:spcPts val="0"/>
                        </a:spcBef>
                        <a:spcAft>
                          <a:spcPts val="0"/>
                        </a:spcAft>
                        <a:buClr>
                          <a:srgbClr val="00B050"/>
                        </a:buClr>
                        <a:buSzPts val="900"/>
                        <a:buFont typeface="Gill Sans"/>
                        <a:buNone/>
                      </a:pPr>
                      <a:r>
                        <a:rPr lang="en-GB" sz="1400" u="none" strike="noStrike">
                          <a:solidFill>
                            <a:srgbClr val="00B050"/>
                          </a:solidFill>
                        </a:rPr>
                        <a:t>normality</a:t>
                      </a:r>
                      <a:endParaRPr sz="1400" b="0">
                        <a:solidFill>
                          <a:srgbClr val="00B050"/>
                        </a:solidFill>
                      </a:endParaRPr>
                    </a:p>
                  </a:txBody>
                  <a:tcPr marL="91467" marR="91467" marT="45733" marB="45733"/>
                </a:tc>
              </a:tr>
              <a:tr h="212953">
                <a:tc>
                  <a:txBody>
                    <a:bodyPr/>
                    <a:lstStyle/>
                    <a:p>
                      <a:pPr marL="0" marR="0" lvl="0" indent="0" algn="l" rtl="0">
                        <a:lnSpc>
                          <a:spcPct val="150000"/>
                        </a:lnSpc>
                        <a:spcBef>
                          <a:spcPts val="0"/>
                        </a:spcBef>
                        <a:spcAft>
                          <a:spcPts val="0"/>
                        </a:spcAft>
                        <a:buClr>
                          <a:schemeClr val="dk1"/>
                        </a:buClr>
                        <a:buSzPts val="900"/>
                        <a:buFont typeface="Gill Sans"/>
                        <a:buNone/>
                      </a:pPr>
                      <a:r>
                        <a:rPr lang="en-GB" sz="1400" b="0" u="none" strike="noStrike">
                          <a:solidFill>
                            <a:schemeClr val="dk1"/>
                          </a:solidFill>
                        </a:rPr>
                        <a:t>Breusch-Pagan Test</a:t>
                      </a:r>
                      <a:endParaRPr sz="1400" b="0" i="0" u="none" strike="noStrike">
                        <a:solidFill>
                          <a:schemeClr val="dk1"/>
                        </a:solidFill>
                        <a:latin typeface="Calibri" panose="020F0502020204030204"/>
                        <a:ea typeface="Calibri" panose="020F0502020204030204"/>
                        <a:cs typeface="Calibri" panose="020F0502020204030204"/>
                        <a:sym typeface="Calibri" panose="020F0502020204030204"/>
                      </a:endParaRPr>
                    </a:p>
                  </a:txBody>
                  <a:tcPr marL="91467" marR="91467" marT="45733" marB="45733"/>
                </a:tc>
                <a:tc>
                  <a:txBody>
                    <a:bodyPr/>
                    <a:lstStyle/>
                    <a:p>
                      <a:pPr marL="0" marR="0" lvl="0" indent="0" algn="l" rtl="0">
                        <a:lnSpc>
                          <a:spcPct val="150000"/>
                        </a:lnSpc>
                        <a:spcBef>
                          <a:spcPts val="0"/>
                        </a:spcBef>
                        <a:spcAft>
                          <a:spcPts val="0"/>
                        </a:spcAft>
                        <a:buNone/>
                      </a:pPr>
                      <a:r>
                        <a:rPr lang="en-GB" sz="1400" u="none" strike="noStrike" dirty="0"/>
                        <a:t>17.0734</a:t>
                      </a:r>
                      <a:endParaRPr sz="1400" b="0" dirty="0">
                        <a:solidFill>
                          <a:schemeClr val="dk1"/>
                        </a:solidFill>
                      </a:endParaRPr>
                    </a:p>
                  </a:txBody>
                  <a:tcPr marL="91467" marR="91467" marT="45733" marB="45733"/>
                </a:tc>
                <a:tc>
                  <a:txBody>
                    <a:bodyPr/>
                    <a:lstStyle/>
                    <a:p>
                      <a:pPr marL="0" marR="0" lvl="0" indent="0" algn="l" rtl="0">
                        <a:lnSpc>
                          <a:spcPct val="150000"/>
                        </a:lnSpc>
                        <a:spcBef>
                          <a:spcPts val="0"/>
                        </a:spcBef>
                        <a:spcAft>
                          <a:spcPts val="0"/>
                        </a:spcAft>
                        <a:buClr>
                          <a:schemeClr val="dk1"/>
                        </a:buClr>
                        <a:buSzPts val="900"/>
                        <a:buFont typeface="Gill Sans"/>
                        <a:buNone/>
                      </a:pPr>
                      <a:r>
                        <a:rPr lang="en-GB" sz="1400" u="none" strike="noStrike" dirty="0"/>
                        <a:t>0.0090</a:t>
                      </a:r>
                      <a:endParaRPr sz="1400" b="0" i="0" u="none" strike="noStrike" dirty="0">
                        <a:solidFill>
                          <a:srgbClr val="000000"/>
                        </a:solidFill>
                        <a:latin typeface="Calibri" panose="020F0502020204030204"/>
                        <a:ea typeface="Calibri" panose="020F0502020204030204"/>
                        <a:cs typeface="Calibri" panose="020F0502020204030204"/>
                        <a:sym typeface="Calibri" panose="020F0502020204030204"/>
                      </a:endParaRPr>
                    </a:p>
                  </a:txBody>
                  <a:tcPr marL="91467" marR="91467" marT="45733" marB="45733"/>
                </a:tc>
                <a:tc>
                  <a:txBody>
                    <a:bodyPr/>
                    <a:lstStyle/>
                    <a:p>
                      <a:pPr marL="0" marR="0" lvl="0" indent="0" algn="l" rtl="0">
                        <a:lnSpc>
                          <a:spcPct val="150000"/>
                        </a:lnSpc>
                        <a:spcBef>
                          <a:spcPts val="0"/>
                        </a:spcBef>
                        <a:spcAft>
                          <a:spcPts val="0"/>
                        </a:spcAft>
                        <a:buNone/>
                      </a:pPr>
                      <a:r>
                        <a:rPr lang="en-GB" sz="1400" b="0">
                          <a:solidFill>
                            <a:srgbClr val="C00000"/>
                          </a:solidFill>
                        </a:rPr>
                        <a:t>heteroscedasticity</a:t>
                      </a:r>
                      <a:endParaRPr sz="1400"/>
                    </a:p>
                  </a:txBody>
                  <a:tcPr marL="91467" marR="91467" marT="45733" marB="45733"/>
                </a:tc>
              </a:tr>
              <a:tr h="212953">
                <a:tc>
                  <a:txBody>
                    <a:bodyPr/>
                    <a:lstStyle/>
                    <a:p>
                      <a:pPr marL="0" marR="0" lvl="0" indent="0" algn="l" rtl="0">
                        <a:lnSpc>
                          <a:spcPct val="150000"/>
                        </a:lnSpc>
                        <a:spcBef>
                          <a:spcPts val="0"/>
                        </a:spcBef>
                        <a:spcAft>
                          <a:spcPts val="0"/>
                        </a:spcAft>
                        <a:buClr>
                          <a:schemeClr val="dk1"/>
                        </a:buClr>
                        <a:buSzPts val="900"/>
                        <a:buFont typeface="Gill Sans"/>
                        <a:buNone/>
                      </a:pPr>
                      <a:r>
                        <a:rPr lang="en-GB" sz="1400" b="0" u="none" strike="noStrike">
                          <a:solidFill>
                            <a:schemeClr val="dk1"/>
                          </a:solidFill>
                        </a:rPr>
                        <a:t>Durbin-Watson Test</a:t>
                      </a:r>
                      <a:endParaRPr sz="1400" b="0" i="0" u="none" strike="noStrike">
                        <a:solidFill>
                          <a:schemeClr val="dk1"/>
                        </a:solidFill>
                        <a:latin typeface="Calibri" panose="020F0502020204030204"/>
                        <a:ea typeface="Calibri" panose="020F0502020204030204"/>
                        <a:cs typeface="Calibri" panose="020F0502020204030204"/>
                        <a:sym typeface="Calibri" panose="020F0502020204030204"/>
                      </a:endParaRPr>
                    </a:p>
                  </a:txBody>
                  <a:tcPr marL="91467" marR="91467" marT="45733" marB="45733"/>
                </a:tc>
                <a:tc>
                  <a:txBody>
                    <a:bodyPr/>
                    <a:lstStyle/>
                    <a:p>
                      <a:pPr marL="0" marR="0" lvl="0" indent="0" algn="l" rtl="0">
                        <a:lnSpc>
                          <a:spcPct val="150000"/>
                        </a:lnSpc>
                        <a:spcBef>
                          <a:spcPts val="0"/>
                        </a:spcBef>
                        <a:spcAft>
                          <a:spcPts val="0"/>
                        </a:spcAft>
                        <a:buNone/>
                      </a:pPr>
                      <a:r>
                        <a:rPr lang="en-GB" sz="1400" u="none" strike="noStrike"/>
                        <a:t>1.9857</a:t>
                      </a:r>
                      <a:endParaRPr sz="1400" b="0">
                        <a:solidFill>
                          <a:schemeClr val="dk1"/>
                        </a:solidFill>
                      </a:endParaRPr>
                    </a:p>
                  </a:txBody>
                  <a:tcPr marL="91467" marR="91467" marT="45733" marB="45733"/>
                </a:tc>
                <a:tc>
                  <a:txBody>
                    <a:bodyPr/>
                    <a:lstStyle/>
                    <a:p>
                      <a:pPr marL="0" marR="0" lvl="0" indent="0" algn="l" rtl="0">
                        <a:lnSpc>
                          <a:spcPct val="150000"/>
                        </a:lnSpc>
                        <a:spcBef>
                          <a:spcPts val="0"/>
                        </a:spcBef>
                        <a:spcAft>
                          <a:spcPts val="0"/>
                        </a:spcAft>
                        <a:buNone/>
                      </a:pPr>
                      <a:endParaRPr sz="1400" b="0" dirty="0">
                        <a:solidFill>
                          <a:schemeClr val="dk1"/>
                        </a:solidFill>
                      </a:endParaRPr>
                    </a:p>
                  </a:txBody>
                  <a:tcPr marL="91467" marR="91467" marT="45733" marB="45733"/>
                </a:tc>
                <a:tc>
                  <a:txBody>
                    <a:bodyPr/>
                    <a:lstStyle/>
                    <a:p>
                      <a:pPr marL="0" marR="0" lvl="0" indent="0" algn="l" rtl="0">
                        <a:lnSpc>
                          <a:spcPct val="150000"/>
                        </a:lnSpc>
                        <a:spcBef>
                          <a:spcPts val="0"/>
                        </a:spcBef>
                        <a:spcAft>
                          <a:spcPts val="0"/>
                        </a:spcAft>
                        <a:buClr>
                          <a:srgbClr val="00B050"/>
                        </a:buClr>
                        <a:buSzPts val="900"/>
                        <a:buFont typeface="Gill Sans"/>
                        <a:buNone/>
                      </a:pPr>
                      <a:r>
                        <a:rPr lang="en-GB" sz="1400" u="none" strike="noStrike" dirty="0">
                          <a:solidFill>
                            <a:srgbClr val="00B050"/>
                          </a:solidFill>
                        </a:rPr>
                        <a:t>no autocorrelation</a:t>
                      </a:r>
                      <a:endParaRPr sz="1400" b="0" dirty="0">
                        <a:solidFill>
                          <a:srgbClr val="00B050"/>
                        </a:solidFill>
                      </a:endParaRPr>
                    </a:p>
                  </a:txBody>
                  <a:tcPr marL="91467" marR="91467" marT="45733" marB="45733"/>
                </a:tc>
              </a:tr>
            </a:tbl>
          </a:graphicData>
        </a:graphic>
      </p:graphicFrame>
      <p:sp>
        <p:nvSpPr>
          <p:cNvPr id="4" name="文本框 3"/>
          <p:cNvSpPr txBox="1"/>
          <p:nvPr/>
        </p:nvSpPr>
        <p:spPr>
          <a:xfrm>
            <a:off x="6095999" y="4210715"/>
            <a:ext cx="5096678" cy="369332"/>
          </a:xfrm>
          <a:prstGeom prst="rect">
            <a:avLst/>
          </a:prstGeom>
          <a:noFill/>
        </p:spPr>
        <p:txBody>
          <a:bodyPr wrap="square">
            <a:spAutoFit/>
          </a:bodyPr>
          <a:lstStyle/>
          <a:p>
            <a:pPr marL="306070" marR="0" lvl="0" indent="-30607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R-squared is 0.5574</a:t>
            </a:r>
            <a:endPar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
        <p:nvSpPr>
          <p:cNvPr id="11" name="内容占位符 2"/>
          <p:cNvSpPr txBox="1"/>
          <p:nvPr/>
        </p:nvSpPr>
        <p:spPr>
          <a:xfrm>
            <a:off x="581192" y="4580047"/>
            <a:ext cx="11029615" cy="1277931"/>
          </a:xfrm>
          <a:prstGeom prst="rect">
            <a:avLst/>
          </a:prstGeom>
        </p:spPr>
        <p:txBody>
          <a:bodyPr vert="horz" lIns="91440" tIns="45720" rIns="91440" bIns="45720" rtlCol="0" anchor="ctr">
            <a:normAutofit/>
          </a:bodyPr>
          <a:lst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In this regression, we make sure that normality and no autocorrelation in our data set.</a:t>
            </a:r>
            <a:endParaRPr lang="en-US" dirty="0">
              <a:solidFill>
                <a:schemeClr val="tx1"/>
              </a:solidFill>
            </a:endParaRPr>
          </a:p>
          <a:p>
            <a:r>
              <a:rPr lang="en-US" dirty="0">
                <a:solidFill>
                  <a:schemeClr val="tx1"/>
                </a:solidFill>
              </a:rPr>
              <a:t>There is still heteroscedasticity in our sample.</a:t>
            </a:r>
            <a:endParaRPr lang="en-US" dirty="0">
              <a:solidFill>
                <a:schemeClr val="tx1"/>
              </a:solidFill>
            </a:endParaRPr>
          </a:p>
          <a:p>
            <a:r>
              <a:rPr lang="en-US" dirty="0">
                <a:solidFill>
                  <a:schemeClr val="tx1"/>
                </a:solidFill>
              </a:rPr>
              <a:t>Ridge does not improve the multicollinearity issue significantly as Lasso does.</a:t>
            </a:r>
            <a:endParaRPr lang="en-US" dirty="0">
              <a:solidFill>
                <a:schemeClr val="tx1"/>
              </a:solidFill>
            </a:endParaRPr>
          </a:p>
        </p:txBody>
      </p:sp>
    </p:spTree>
  </p:cSld>
  <p:clrMapOvr>
    <a:masterClrMapping/>
  </p:clrMapOvr>
</p:sld>
</file>

<file path=ppt/tags/tag1.xml><?xml version="1.0" encoding="utf-8"?>
<p:tagLst xmlns:p="http://schemas.openxmlformats.org/presentationml/2006/main">
  <p:tag name="KSO_WM_UNIT_TABLE_BEAUTIFY" val="smartTable{333490f4-d0cd-44a1-969d-84b77fb1d05f}"/>
</p:tagLst>
</file>

<file path=ppt/tags/tag2.xml><?xml version="1.0" encoding="utf-8"?>
<p:tagLst xmlns:p="http://schemas.openxmlformats.org/presentationml/2006/main">
  <p:tag name="KSO_WM_UNIT_TABLE_BEAUTIFY" val="smartTable{333490f4-d0cd-44a1-969d-84b77fb1d05f}"/>
  <p:tag name="TABLE_ENDDRAG_ORIGIN_RECT" val="218*183"/>
  <p:tag name="TABLE_ENDDRAG_RECT" val="710*175*218*183"/>
</p:tagLst>
</file>

<file path=ppt/tags/tag3.xml><?xml version="1.0" encoding="utf-8"?>
<p:tagLst xmlns:p="http://schemas.openxmlformats.org/presentationml/2006/main">
  <p:tag name="KSO_WM_UNIT_TABLE_BEAUTIFY" val="smartTable{333490f4-d0cd-44a1-969d-84b77fb1d05f}"/>
  <p:tag name="TABLE_ENDDRAG_ORIGIN_RECT" val="218*183"/>
  <p:tag name="TABLE_ENDDRAG_RECT" val="710*175*218*183"/>
</p:tagLst>
</file>

<file path=ppt/theme/theme1.xml><?xml version="1.0" encoding="utf-8"?>
<a:theme xmlns:a="http://schemas.openxmlformats.org/drawingml/2006/main" name="红利">
  <a:themeElements>
    <a:clrScheme name="自定义 1">
      <a:dk1>
        <a:sysClr val="windowText" lastClr="000000"/>
      </a:dk1>
      <a:lt1>
        <a:sysClr val="window" lastClr="FFFFFF"/>
      </a:lt1>
      <a:dk2>
        <a:srgbClr val="444D26"/>
      </a:dk2>
      <a:lt2>
        <a:srgbClr val="FEFAC9"/>
      </a:lt2>
      <a:accent1>
        <a:srgbClr val="A5B592"/>
      </a:accent1>
      <a:accent2>
        <a:srgbClr val="F3A447"/>
      </a:accent2>
      <a:accent3>
        <a:srgbClr val="E7BC29"/>
      </a:accent3>
      <a:accent4>
        <a:srgbClr val="000000"/>
      </a:accent4>
      <a:accent5>
        <a:srgbClr val="9C85C0"/>
      </a:accent5>
      <a:accent6>
        <a:srgbClr val="809EC2"/>
      </a:accent6>
      <a:hlink>
        <a:srgbClr val="8E58B6"/>
      </a:hlink>
      <a:folHlink>
        <a:srgbClr val="7F6F6F"/>
      </a:folHlink>
    </a:clrScheme>
    <a:fontScheme name="红利">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红利</Template>
  <TotalTime>0</TotalTime>
  <Words>9919</Words>
  <Application>WPS 演示</Application>
  <PresentationFormat>宽屏</PresentationFormat>
  <Paragraphs>614</Paragraphs>
  <Slides>25</Slides>
  <Notes>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25</vt:i4>
      </vt:variant>
    </vt:vector>
  </HeadingPairs>
  <TitlesOfParts>
    <vt:vector size="43" baseType="lpstr">
      <vt:lpstr>Arial</vt:lpstr>
      <vt:lpstr>宋体</vt:lpstr>
      <vt:lpstr>Wingdings</vt:lpstr>
      <vt:lpstr>Wingdings 2</vt:lpstr>
      <vt:lpstr>Trajan Pro</vt:lpstr>
      <vt:lpstr>Trajan Pro</vt:lpstr>
      <vt:lpstr>MS PGothic</vt:lpstr>
      <vt:lpstr>Times New Roman</vt:lpstr>
      <vt:lpstr>Calibri</vt:lpstr>
      <vt:lpstr>Gill Sans</vt:lpstr>
      <vt:lpstr>Gill Sans MT</vt:lpstr>
      <vt:lpstr>Calibri</vt:lpstr>
      <vt:lpstr>Gill Sans MT</vt:lpstr>
      <vt:lpstr>微软雅黑</vt:lpstr>
      <vt:lpstr>Arial Unicode MS</vt:lpstr>
      <vt:lpstr>华文中宋</vt:lpstr>
      <vt:lpstr>等线</vt:lpstr>
      <vt:lpstr>红利</vt:lpstr>
      <vt:lpstr>The 2nd Review of Final Project Team 2</vt:lpstr>
      <vt:lpstr>Cross-sectional Data</vt:lpstr>
      <vt:lpstr>Descriptive Statistics</vt:lpstr>
      <vt:lpstr>OLS Regression</vt:lpstr>
      <vt:lpstr>Diagnostic tests</vt:lpstr>
      <vt:lpstr>Diagnostic tests</vt:lpstr>
      <vt:lpstr>WLS Regression</vt:lpstr>
      <vt:lpstr>Penalized regression: Lasso</vt:lpstr>
      <vt:lpstr>Penalized regression: RIGDE</vt:lpstr>
      <vt:lpstr>Penalized regression: Elastic Net</vt:lpstr>
      <vt:lpstr>CONCLUSION</vt:lpstr>
      <vt:lpstr>TIME SERIES DATA</vt:lpstr>
      <vt:lpstr>DESCRIPTIVE STATISTICS</vt:lpstr>
      <vt:lpstr>DESCRIPTIVE STATISTICS</vt:lpstr>
      <vt:lpstr>OLS Regression</vt:lpstr>
      <vt:lpstr>OLS Regression</vt:lpstr>
      <vt:lpstr>OLS Regression</vt:lpstr>
      <vt:lpstr>Diagnostic tests</vt:lpstr>
      <vt:lpstr>Diagnostic tests</vt:lpstr>
      <vt:lpstr>WLS Regression: Diagnostic tests</vt:lpstr>
      <vt:lpstr>GLS Regression: Diagnostic tests</vt:lpstr>
      <vt:lpstr>GLS Regression: Diagnostic tests</vt:lpstr>
      <vt:lpstr>BACKTESTING</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2nd Review of Final Project Team 2</dc:title>
  <dc:creator>Wu, Yue</dc:creator>
  <cp:lastModifiedBy>ASUS</cp:lastModifiedBy>
  <cp:revision>44</cp:revision>
  <dcterms:created xsi:type="dcterms:W3CDTF">2023-12-03T01:33:00Z</dcterms:created>
  <dcterms:modified xsi:type="dcterms:W3CDTF">2023-12-14T21:13:25Z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1D9A682D9B064D45874D87A7308E2748</vt:lpwstr>
  </property>
  <property fmtid="{D5CDD505-2E9C-101B-9397-08002B2CF9AE}" pid="3" name="KSOProductBuildVer">
    <vt:lpwstr>2052-11.1.0.11294</vt:lpwstr>
  </property>
</Properties>
</file>