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07" r:id="rId4"/>
    <p:sldId id="308" r:id="rId5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258" r:id="rId18"/>
    <p:sldId id="260" r:id="rId19"/>
    <p:sldId id="261" r:id="rId20"/>
    <p:sldId id="262" r:id="rId21"/>
    <p:sldId id="265" r:id="rId22"/>
    <p:sldId id="266" r:id="rId23"/>
    <p:sldId id="267" r:id="rId24"/>
    <p:sldId id="288" r:id="rId25"/>
    <p:sldId id="289" r:id="rId26"/>
    <p:sldId id="270" r:id="rId27"/>
    <p:sldId id="30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yuan Zhang" initials="" lastIdx="1" clrIdx="0"/>
  <p:cmAuthor id="2" name="Yue Wu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9" autoAdjust="0"/>
    <p:restoredTop sz="94660"/>
  </p:normalViewPr>
  <p:slideViewPr>
    <p:cSldViewPr snapToGrid="0">
      <p:cViewPr>
        <p:scale>
          <a:sx n="66" d="100"/>
          <a:sy n="66" d="100"/>
        </p:scale>
        <p:origin x="568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2-14T01:35:59.680" idx="3">
    <p:pos x="6000" y="0"/>
    <p:text>new 3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2-14T01:35:50.278" idx="2">
    <p:pos x="6000" y="0"/>
    <p:text>new 2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E0AA9-9878-4BDE-8E76-6F354E110D78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0DCF5-0E5A-44A2-98F5-CAC0583CD40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6a5f4097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g2a6a5f4097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a6a5f4097e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g2a6a5f4097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6a34487b3_1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2a6a34487b3_1_2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g2a6a34487b3_1_2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0DCF5-0E5A-44A2-98F5-CAC0583CD40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0DCF5-0E5A-44A2-98F5-CAC0583CD40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0DCF5-0E5A-44A2-98F5-CAC0583CD40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5B9CEA-DEBD-47FF-AF15-25CBE54CCB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DFAA85-658A-47A8-AF10-A97A887A3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CEA-DEBD-47FF-AF15-25CBE54CCB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A85-658A-47A8-AF10-A97A887A3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5B9CEA-DEBD-47FF-AF15-25CBE54CCB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DFAA85-658A-47A8-AF10-A97A887A3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CEA-DEBD-47FF-AF15-25CBE54CCB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7DFAA85-658A-47A8-AF10-A97A887A3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5B9CEA-DEBD-47FF-AF15-25CBE54CCB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DFAA85-658A-47A8-AF10-A97A887A3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CEA-DEBD-47FF-AF15-25CBE54CCBA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A85-658A-47A8-AF10-A97A887A3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CEA-DEBD-47FF-AF15-25CBE54CCBA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A85-658A-47A8-AF10-A97A887A3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CEA-DEBD-47FF-AF15-25CBE54CCBA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A85-658A-47A8-AF10-A97A887A3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CEA-DEBD-47FF-AF15-25CBE54CCBA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A85-658A-47A8-AF10-A97A887A3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5B9CEA-DEBD-47FF-AF15-25CBE54CCBA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DFAA85-658A-47A8-AF10-A97A887A3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CEA-DEBD-47FF-AF15-25CBE54CCBA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A85-658A-47A8-AF10-A97A887A3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65B9CEA-DEBD-47FF-AF15-25CBE54CCB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7DFAA85-658A-47A8-AF10-A97A887A3B8A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tags" Target="../tags/tag2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Trajan Pro" panose="02020502050506020301" charset="0"/>
                <a:cs typeface="Trajan Pro" panose="02020502050506020301" charset="0"/>
              </a:rPr>
              <a:t>Final Project of</a:t>
            </a:r>
            <a:br>
              <a:rPr lang="en-US" altLang="zh-CN" dirty="0">
                <a:solidFill>
                  <a:schemeClr val="tx2"/>
                </a:solidFill>
                <a:latin typeface="Trajan Pro" panose="02020502050506020301" charset="0"/>
                <a:cs typeface="Trajan Pro" panose="02020502050506020301" charset="0"/>
              </a:rPr>
            </a:br>
            <a:r>
              <a:rPr lang="en-US" altLang="zh-CN" dirty="0">
                <a:solidFill>
                  <a:schemeClr val="tx2"/>
                </a:solidFill>
                <a:latin typeface="Trajan Pro" panose="02020502050506020301" charset="0"/>
                <a:cs typeface="Trajan Pro" panose="02020502050506020301" charset="0"/>
              </a:rPr>
              <a:t>Team 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2023/12/14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ajan Pro" panose="02020502050506020301"/>
              <a:ea typeface="MS PGothic" panose="020B0600070205080204" pitchFamily="-111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81025" y="3140075"/>
            <a:ext cx="2412365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Charlie Qiu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zq2220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rajan Pro" panose="02020502050506020301"/>
              <a:ea typeface="MS PGothic" panose="020B0600070205080204" pitchFamily="-111" charset="-128"/>
              <a:cs typeface="Times New Roman" panose="02020603050405020304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Xinyuan Zhang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xz3257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rajan Pro" panose="02020502050506020301"/>
              <a:ea typeface="MS PGothic" panose="020B0600070205080204" pitchFamily="-111" charset="-128"/>
              <a:cs typeface="Times New Roman" panose="02020603050405020304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Ruojun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 Li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rl3390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rajan Pro" panose="02020502050506020301"/>
              <a:ea typeface="MS PGothic" panose="020B0600070205080204" pitchFamily="-111" charset="-128"/>
              <a:cs typeface="Times New Roman" panose="02020603050405020304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Weili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 Wang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ww2685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rajan Pro" panose="02020502050506020301"/>
              <a:ea typeface="MS PGothic" panose="020B0600070205080204" pitchFamily="-111" charset="-128"/>
              <a:cs typeface="Times New Roman" panose="02020603050405020304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Yue Wu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ajan Pro" panose="02020502050506020301"/>
              <a:ea typeface="MS PGothic" panose="020B0600070205080204" pitchFamily="-111" charset="-128"/>
              <a:cs typeface="Times New Roman" panose="02020603050405020304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rajan Pro" panose="02020502050506020301"/>
                <a:ea typeface="MS PGothic" panose="020B0600070205080204" pitchFamily="-111" charset="-128"/>
                <a:cs typeface="Times New Roman" panose="02020603050405020304" pitchFamily="18" charset="0"/>
              </a:rPr>
              <a:t>yw4131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rajan Pro" panose="02020502050506020301"/>
              <a:ea typeface="MS PGothic" panose="020B0600070205080204" pitchFamily="-111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rcRect t="57249"/>
          <a:stretch>
            <a:fillRect/>
          </a:stretch>
        </p:blipFill>
        <p:spPr>
          <a:xfrm>
            <a:off x="6674572" y="4189826"/>
            <a:ext cx="4936235" cy="221790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775" y="3039262"/>
            <a:ext cx="2215230" cy="98833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35649"/>
            <a:ext cx="11029616" cy="98833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WLS Regression: Diagnostic tests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3014367"/>
            <a:ext cx="5422390" cy="2846683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To fix the heteroscedasticity and autocorrelation issues, we try to use GLS method. Before that, we’d like to show the results of WLS.</a:t>
            </a:r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We can see that the WLS model fits the data very well (high R-squared). However, the Durbin-Watson statistic still indicates possible positive autocorrelation. Also, Jarque-Bera test rejects the hypothesis that the residuals are normally distributed.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Moreover, the White test rejects the hypothesis that the residuals have homoscedasticity.</a:t>
            </a:r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0" y="2228003"/>
            <a:ext cx="5517646" cy="78636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6635803" y="2223939"/>
          <a:ext cx="2490566" cy="195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8635"/>
                <a:gridCol w="891931"/>
              </a:tblGrid>
              <a:tr h="253323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30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R-squared</a:t>
                      </a:r>
                      <a:endParaRPr lang="en-US" sz="1400" b="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30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Adj. R-squared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0.995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30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F-statistic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8645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0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Prob (F-statistic)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&lt;1e-10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GLS Regression:</a:t>
            </a:r>
            <a:r>
              <a:rPr lang="zh-CN" altLang="en-US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Diagnostic tests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Now let’s turn to GLS.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GLS model does not fit the data that well (R-squared = 0.677) but still acceptable. But GLS model has its advantages statistically.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First, the Durbin-Watson statistic is much more close to 2 than OLS and WLS models are, which indicates less possibility of autocorrelation.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Also, Jarque-Bera test cannot reject the hypothesis that the residuals are normally distributed at a small significance level.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Ω will have a form like this </a:t>
            </a:r>
            <a:r>
              <a:rPr lang="zh-CN" altLang="en-US" dirty="0">
                <a:solidFill>
                  <a:schemeClr val="tx1"/>
                </a:solidFill>
              </a:rPr>
              <a:t>→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(Toeplitz matrix)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56900"/>
          <a:stretch>
            <a:fillRect/>
          </a:stretch>
        </p:blipFill>
        <p:spPr>
          <a:xfrm>
            <a:off x="6641932" y="4194339"/>
            <a:ext cx="4968875" cy="2213396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635803" y="2223939"/>
          <a:ext cx="2490566" cy="195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8635"/>
                <a:gridCol w="891931"/>
              </a:tblGrid>
              <a:tr h="253323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30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R-squared</a:t>
                      </a:r>
                      <a:endParaRPr lang="en-US" sz="1400" b="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0.677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30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Adj. R-squared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0.669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30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F-statistic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83.09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60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Prob (F-statistic)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&lt;1e-10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Google Shape;318;p4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16829" y="5297392"/>
            <a:ext cx="1533240" cy="111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775" y="3020041"/>
            <a:ext cx="2213032" cy="10075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GLS Regression:</a:t>
            </a:r>
            <a:r>
              <a:rPr lang="zh-CN" altLang="en-US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Diagnostic tests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191" y="2228003"/>
            <a:ext cx="5442989" cy="792670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746" y="2228003"/>
            <a:ext cx="4844063" cy="3633047"/>
          </a:xfrm>
          <a:prstGeom prst="rect">
            <a:avLst/>
          </a:prstGeom>
        </p:spPr>
      </p:pic>
      <p:sp>
        <p:nvSpPr>
          <p:cNvPr id="11" name="内容占位符 2"/>
          <p:cNvSpPr txBox="1"/>
          <p:nvPr/>
        </p:nvSpPr>
        <p:spPr>
          <a:xfrm>
            <a:off x="581193" y="2932504"/>
            <a:ext cx="5422390" cy="2928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However, the White test still rejects the hypothesis that the residuals have homoscedasticity.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heteroscedasticity issue is not fixed.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can read the tendency from the residual plot of GLS.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>
            <a:spLocks noGrp="1"/>
          </p:cNvSpPr>
          <p:nvPr>
            <p:ph type="title"/>
          </p:nvPr>
        </p:nvSpPr>
        <p:spPr>
          <a:xfrm>
            <a:off x="581192" y="735650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2400"/>
            </a:pPr>
            <a:r>
              <a:rPr lang="en-GB" sz="3200" dirty="0">
                <a:solidFill>
                  <a:schemeClr val="dk2"/>
                </a:solidFill>
              </a:rPr>
              <a:t>BACKTESTING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</a:rPr>
              <a:t>To further check the performance of the model, we also did </a:t>
            </a:r>
            <a:r>
              <a:rPr lang="en-US" sz="1800" dirty="0" err="1">
                <a:solidFill>
                  <a:schemeClr val="dk1"/>
                </a:solidFill>
              </a:rPr>
              <a:t>backtesting</a:t>
            </a:r>
            <a:r>
              <a:rPr lang="en-US" sz="1800" dirty="0">
                <a:solidFill>
                  <a:schemeClr val="dk1"/>
                </a:solidFill>
              </a:rPr>
              <a:t> with data from 1993 to 2002.</a:t>
            </a:r>
            <a:endParaRPr lang="en-US" dirty="0"/>
          </a:p>
          <a:p>
            <a:pPr>
              <a:spcBef>
                <a:spcPts val="106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</a:rPr>
              <a:t>We choose RMSE (root mean square error) to measure the goodness of fit. The RMSE when applying the GLS model to the data from 1993 to 2002 is 5.74.</a:t>
            </a:r>
            <a:endParaRPr lang="en-US" dirty="0"/>
          </a:p>
          <a:p>
            <a:pPr>
              <a:spcBef>
                <a:spcPts val="106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</a:rPr>
              <a:t>For comparison, we also did </a:t>
            </a:r>
            <a:r>
              <a:rPr lang="en-US" sz="1800" dirty="0" err="1">
                <a:solidFill>
                  <a:schemeClr val="dk1"/>
                </a:solidFill>
              </a:rPr>
              <a:t>backtesting</a:t>
            </a:r>
            <a:r>
              <a:rPr lang="en-US" sz="1800" dirty="0">
                <a:solidFill>
                  <a:schemeClr val="dk1"/>
                </a:solidFill>
              </a:rPr>
              <a:t> with the OLS model. </a:t>
            </a:r>
            <a:endParaRPr lang="en-US" dirty="0"/>
          </a:p>
          <a:p>
            <a:pPr>
              <a:spcBef>
                <a:spcPts val="106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</a:rPr>
              <a:t>The RMSE when applying the OLS model to the same dataset is 5.80.</a:t>
            </a:r>
            <a:endParaRPr lang="en-US" dirty="0"/>
          </a:p>
          <a:p>
            <a:pPr>
              <a:spcBef>
                <a:spcPts val="106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</a:rPr>
              <a:t>Two RMSE’s are almost the same.</a:t>
            </a:r>
            <a:endParaRPr lang="en-US" dirty="0"/>
          </a:p>
          <a:p>
            <a:pPr>
              <a:spcBef>
                <a:spcPts val="106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</a:rPr>
              <a:t>Although the GLS model has a smaller R-squared compared to the OLS model in training dataset, it performs no worse than the OLS </a:t>
            </a:r>
            <a:r>
              <a:rPr lang="en-US" sz="1800">
                <a:solidFill>
                  <a:schemeClr val="dk1"/>
                </a:solidFill>
              </a:rPr>
              <a:t>model </a:t>
            </a:r>
            <a:r>
              <a:rPr lang="en-US" sz="1800" smtClean="0">
                <a:solidFill>
                  <a:schemeClr val="dk1"/>
                </a:solidFill>
              </a:rPr>
              <a:t>in </a:t>
            </a:r>
            <a:r>
              <a:rPr lang="en-US" sz="1800" dirty="0" err="1">
                <a:solidFill>
                  <a:schemeClr val="dk1"/>
                </a:solidFill>
              </a:rPr>
              <a:t>backtesting</a:t>
            </a:r>
            <a:r>
              <a:rPr lang="en-US" sz="1800" dirty="0">
                <a:solidFill>
                  <a:schemeClr val="dk1"/>
                </a:solidFill>
              </a:rPr>
              <a:t>.</a:t>
            </a:r>
            <a:endParaRPr lang="en-US"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1" y="746867"/>
            <a:ext cx="11029615" cy="73877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CONCLUSION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1190" y="1485641"/>
            <a:ext cx="110296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SzPct val="92000"/>
              <a:buFont typeface="Arial" panose="020B0604020202020204" pitchFamily="34" charset="0"/>
              <a:buChar char="•"/>
            </a:pPr>
            <a:r>
              <a:rPr lang="en-US" sz="2400" dirty="0"/>
              <a:t>The WLS model fits the data better than OLS model does, but it fails in all diagnostic tests.</a:t>
            </a:r>
            <a:endParaRPr lang="en-US" sz="2400" dirty="0"/>
          </a:p>
          <a:p>
            <a:pPr marL="285750" indent="-285750">
              <a:buSzPct val="92000"/>
              <a:buFont typeface="Arial" panose="020B0604020202020204" pitchFamily="34" charset="0"/>
              <a:buChar char="•"/>
            </a:pPr>
            <a:r>
              <a:rPr lang="en-US" sz="2400" dirty="0"/>
              <a:t>The GLS model doesn’t fit the training data that well, but it does almost equally well as the OLS model </a:t>
            </a:r>
            <a:r>
              <a:rPr lang="en-US" sz="2400" dirty="0" smtClean="0"/>
              <a:t>does in </a:t>
            </a:r>
            <a:r>
              <a:rPr lang="en-US" sz="2400" dirty="0" err="1" smtClean="0"/>
              <a:t>backtesting</a:t>
            </a:r>
            <a:r>
              <a:rPr lang="en-US" sz="2400" dirty="0" smtClean="0"/>
              <a:t>. </a:t>
            </a:r>
            <a:r>
              <a:rPr lang="en-US" sz="2400" dirty="0"/>
              <a:t>Also, it may fix the issue of autocorrelation and it passes the test of normality. </a:t>
            </a:r>
            <a:endParaRPr lang="en-US" sz="2400" dirty="0"/>
          </a:p>
          <a:p>
            <a:pPr marL="285750" indent="-285750">
              <a:buSzPct val="92000"/>
              <a:buFont typeface="Arial" panose="020B0604020202020204" pitchFamily="34" charset="0"/>
              <a:buChar char="•"/>
            </a:pPr>
            <a:r>
              <a:rPr lang="en-US" sz="2400" dirty="0"/>
              <a:t>We may choose the GLS model finally.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Cross-sectional Data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Consider factors influence </a:t>
            </a:r>
            <a:r>
              <a:rPr lang="en-US" sz="2400" b="1" dirty="0">
                <a:solidFill>
                  <a:schemeClr val="tx1"/>
                </a:solidFill>
              </a:rPr>
              <a:t>life expectancy at birth</a:t>
            </a:r>
            <a:endParaRPr lang="en-US" sz="2400" b="1" dirty="0">
              <a:solidFill>
                <a:schemeClr val="tx1"/>
              </a:solidFill>
            </a:endParaRPr>
          </a:p>
          <a:p>
            <a:pPr marL="3238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</a:rPr>
              <a:t>We propose a comprehensive research inquiry into the determinants of life expectancy at birth, encompassing micro and macro levels. Our investigation spans socio-economic status, healthcare accessibility, genetics, and environmental, cultural, and lifestyle factors, aiming to provide holistic insights into this vital demographic metric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Micro-level factors (individual): </a:t>
            </a:r>
            <a:endParaRPr lang="en-US" dirty="0">
              <a:solidFill>
                <a:schemeClr val="tx1"/>
              </a:solidFill>
            </a:endParaRPr>
          </a:p>
          <a:p>
            <a:pPr marL="629920" lvl="2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Alcohol Consumption, Drug Use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Macro-level factors (socioeconomic): </a:t>
            </a:r>
            <a:endParaRPr lang="en-US" dirty="0">
              <a:solidFill>
                <a:schemeClr val="tx1"/>
              </a:solidFill>
            </a:endParaRPr>
          </a:p>
          <a:p>
            <a:pPr marL="629920" lvl="2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GDP per capita, Pollution, Hospital Beds, Security Apparatus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Therefore the research question: </a:t>
            </a:r>
            <a:endParaRPr lang="en-US" sz="1600" dirty="0">
              <a:solidFill>
                <a:schemeClr val="tx1"/>
              </a:solidFill>
            </a:endParaRPr>
          </a:p>
          <a:p>
            <a:pPr marL="323850" lvl="1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Is life expectancy at birth related to the forementioned factors?</a:t>
            </a:r>
            <a:endParaRPr lang="en-US" sz="2400" b="1" dirty="0">
              <a:solidFill>
                <a:schemeClr val="tx1"/>
              </a:solidFill>
            </a:endParaRPr>
          </a:p>
          <a:p>
            <a:pPr marL="3238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Let life expectancy at birth be the dependent variable and those factors be the independent variables.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3665011"/>
            <a:ext cx="11029615" cy="149750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Descriptive Statistics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3" y="5162518"/>
            <a:ext cx="11029615" cy="60055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3"/>
          <p:cNvGraphicFramePr/>
          <p:nvPr/>
        </p:nvGraphicFramePr>
        <p:xfrm>
          <a:off x="581191" y="662857"/>
          <a:ext cx="11029616" cy="48420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9404"/>
                <a:gridCol w="1311215"/>
                <a:gridCol w="1690778"/>
                <a:gridCol w="1305464"/>
                <a:gridCol w="902898"/>
                <a:gridCol w="1828800"/>
                <a:gridCol w="960407"/>
                <a:gridCol w="1500650"/>
              </a:tblGrid>
              <a:tr h="75886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 </a:t>
                      </a:r>
                      <a:endParaRPr lang="en-US" sz="1400" b="0" i="1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16977" marB="84887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Life Expectancy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16977" marB="84887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Alcohol Consumption 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16977" marB="84887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GDP per capita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16977" marB="84887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Pollution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16977" marB="84887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Hospital Beds per capita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16977" marB="84887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Drug Use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16977" marB="84887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Security Apparatus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16977" marB="84887" anchor="b">
                    <a:solidFill>
                      <a:schemeClr val="accent3"/>
                    </a:solidFill>
                  </a:tcPr>
                </a:tc>
              </a:tr>
              <a:tr h="36125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Mean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76.3066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5.5251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428.9214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20.4597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3.0009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0.7579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4.9144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</a:tr>
              <a:tr h="36125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Standard Error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0.5794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0.4259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88.7428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1.5888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0.2368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0.0413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0.2578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</a:tr>
              <a:tr h="36125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Median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76.2850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5.7350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89.0235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14.4000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2.4600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0.6871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5.0000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</a:tr>
              <a:tr h="36125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Standard Deviation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5.4970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4.0405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841.8881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15.0724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2.2462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0.3918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2.4453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</a:tr>
              <a:tr h="36125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Kurtosis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1.0737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-1.4057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13.7844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1.3954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3.3374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4.5926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-0.9621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</a:tr>
              <a:tr h="36125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Skewness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-0.9514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0.0312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3.4630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1.5187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1.5046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1.7519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0.1429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</a:tr>
              <a:tr h="36125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Minimum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56.4700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0.0000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1.2130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5.4700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0.3300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0.2993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0.7000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</a:tr>
              <a:tr h="36125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Maximum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84.2600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13.2000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5117.9950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64.0800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12.9800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2.4637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ajan Pro" panose="02020502050506020301"/>
                        </a:rPr>
                        <a:t>10.0000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rajan Pro" panose="02020502050506020301"/>
                      </a:endParaRPr>
                    </a:p>
                  </a:txBody>
                  <a:tcPr marL="0" marR="8842" marT="25466" marB="84887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OLS Regression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R-squared (0.603) indicates that approximately 60.3% of variance in life expectancy can be explained by our independent variables.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Adjusted R-square (0.575) is slightly lower than R-squared; it measures goodness of fit more accurately.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F-statistic is 21.05 with probability extremely close to 0.</a:t>
            </a:r>
            <a:endParaRPr lang="en-US" sz="1600" dirty="0">
              <a:solidFill>
                <a:schemeClr val="tx1"/>
              </a:solidFill>
            </a:endParaRPr>
          </a:p>
          <a:p>
            <a:pPr marL="323850" lvl="1" indent="0">
              <a:buNone/>
            </a:pPr>
            <a:r>
              <a:rPr lang="en-US" sz="1200" dirty="0"/>
              <a:t>Our model is statistically significant significance level of 0.05 and even 0.01.</a:t>
            </a:r>
            <a:endParaRPr lang="en-US" sz="1200" dirty="0"/>
          </a:p>
          <a:p>
            <a:r>
              <a:rPr lang="en-US" sz="1600" dirty="0">
                <a:solidFill>
                  <a:schemeClr val="tx1"/>
                </a:solidFill>
              </a:rPr>
              <a:t>Coefficients: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GDP per capita, Drug Use, and Security Apparatus are statistically significant,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Alcohol Consumption, Pollution, Hospital Beds are not statistically significant.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/>
          <p:cNvPicPr>
            <a:picLocks noChangeAspect="1"/>
          </p:cNvPicPr>
          <p:nvPr/>
        </p:nvPicPr>
        <p:blipFill rotWithShape="1">
          <a:blip r:embed="rId1"/>
          <a:srcRect t="1049" r="10845" b="59308"/>
          <a:stretch>
            <a:fillRect/>
          </a:stretch>
        </p:blipFill>
        <p:spPr>
          <a:xfrm>
            <a:off x="581191" y="2228003"/>
            <a:ext cx="4978588" cy="1412217"/>
          </a:xfrm>
          <a:prstGeom prst="rect">
            <a:avLst/>
          </a:prstGeom>
        </p:spPr>
      </p:pic>
      <p:pic>
        <p:nvPicPr>
          <p:cNvPr id="6" name="Content Placeholder 4" descr="A screenshot of a computer&#10;&#10;Description automatically generated"/>
          <p:cNvPicPr>
            <a:picLocks noChangeAspect="1"/>
          </p:cNvPicPr>
          <p:nvPr/>
        </p:nvPicPr>
        <p:blipFill rotWithShape="1">
          <a:blip r:embed="rId1"/>
          <a:srcRect t="40692"/>
          <a:stretch>
            <a:fillRect/>
          </a:stretch>
        </p:blipFill>
        <p:spPr>
          <a:xfrm>
            <a:off x="581191" y="3667700"/>
            <a:ext cx="5570652" cy="210764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18270" y="2451798"/>
            <a:ext cx="2578083" cy="5526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003347" y="4027131"/>
            <a:ext cx="665136" cy="94336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Diagnostic tests</a:t>
            </a:r>
            <a:endParaRPr lang="en-US" sz="3200" dirty="0">
              <a:solidFill>
                <a:schemeClr val="tx2"/>
              </a:solidFill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20037" y="2099754"/>
          <a:ext cx="6521677" cy="2865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9523"/>
                <a:gridCol w="1036750"/>
                <a:gridCol w="882203"/>
                <a:gridCol w="1762182"/>
                <a:gridCol w="981019"/>
              </a:tblGrid>
              <a:tr h="579120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test statistics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p-value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6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Jarque-Bera Test </a:t>
                      </a:r>
                      <a:endParaRPr lang="en-US" sz="1600" b="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9.7012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0.0078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normality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</a:rPr>
                        <a:t>rejected</a:t>
                      </a:r>
                      <a:endParaRPr lang="en-US" sz="16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06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Shapiro-Wilk Test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0.9693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0.0313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normality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</a:rPr>
                        <a:t>rejected</a:t>
                      </a:r>
                      <a:endParaRPr lang="en-US" sz="16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06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Breusch-Pagan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17.1907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0.0086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/>
                        <a:t>homoscedasticity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</a:rPr>
                        <a:t>rejected</a:t>
                      </a:r>
                      <a:endParaRPr lang="en-US" sz="16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45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White Test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47.1711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0.0095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/>
                        <a:t>homoscedasticity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</a:rPr>
                        <a:t>rejected</a:t>
                      </a:r>
                      <a:endParaRPr lang="en-US" sz="16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045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Durbin-Watson Test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1.0415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no autocorrelation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dirty="0">
                          <a:solidFill>
                            <a:srgbClr val="C00000"/>
                          </a:solidFill>
                        </a:rPr>
                        <a:t>rejected</a:t>
                      </a:r>
                      <a:endParaRPr lang="en-US" sz="16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A graph with a red line and blue dots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020" y="1846378"/>
            <a:ext cx="4224943" cy="3165243"/>
          </a:xfrm>
          <a:prstGeom prst="rect">
            <a:avLst/>
          </a:prstGeom>
        </p:spPr>
      </p:pic>
      <p:sp>
        <p:nvSpPr>
          <p:cNvPr id="11" name="Content Placeholder 2"/>
          <p:cNvSpPr txBox="1"/>
          <p:nvPr/>
        </p:nvSpPr>
        <p:spPr>
          <a:xfrm>
            <a:off x="581192" y="5142043"/>
            <a:ext cx="11029616" cy="1144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After running the diagnostic tests, we notice that the OLS assumptions are violated. Therefore, we need to introduce WLS, penalized regressions to fix the issue.</a:t>
            </a:r>
            <a:endParaRPr lang="en-US" sz="1900" dirty="0"/>
          </a:p>
          <a:p>
            <a:r>
              <a:rPr lang="en-US" sz="1900" dirty="0"/>
              <a:t>Normality: In the Q-Q plot, there are some deviations from the red line in the tails, indicating the existence of outliers. Consistent with the J-B test, the residuals are not normally distributed.</a:t>
            </a:r>
            <a:endParaRPr lang="en-US" sz="1900" dirty="0"/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Diagnostic tests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5" name="Picture 7" descr="A diagram of different colored squares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2606" y="2228004"/>
            <a:ext cx="4678203" cy="4222076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228003"/>
            <a:ext cx="2721477" cy="266704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40156" y="2228003"/>
            <a:ext cx="3154961" cy="308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2745" indent="-342900">
              <a:lnSpc>
                <a:spcPct val="90000"/>
              </a:lnSpc>
              <a:spcBef>
                <a:spcPts val="1065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Multicollinearity:</a:t>
            </a:r>
            <a:endParaRPr lang="en-US" sz="20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829945" lvl="1" indent="-342900">
              <a:lnSpc>
                <a:spcPct val="90000"/>
              </a:lnSpc>
              <a:spcBef>
                <a:spcPts val="1065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Alcohol Consumption </a:t>
            </a:r>
            <a:r>
              <a:rPr lang="en-US" altLang="zh-CN" sz="16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has</a:t>
            </a:r>
            <a:r>
              <a:rPr lang="en-US" sz="16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VIF &gt; 4, indicates mild multicollinearity that should be further investigated. </a:t>
            </a:r>
            <a:endParaRPr lang="en-US" sz="16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829945" lvl="1" indent="-342900">
              <a:lnSpc>
                <a:spcPct val="90000"/>
              </a:lnSpc>
              <a:spcBef>
                <a:spcPts val="1065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GDP per capita, Pollution, Hospital Beds, Drug Use, and Security Apparatus have a low level of multicollinearity. 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dk2"/>
                </a:solidFill>
              </a:rPr>
              <a:t>TIME SERIES DATA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Propose a research inquiry into the determinants of </a:t>
            </a:r>
            <a:r>
              <a:rPr lang="en-US" sz="2400" b="1" dirty="0">
                <a:solidFill>
                  <a:schemeClr val="tx1"/>
                </a:solidFill>
              </a:rPr>
              <a:t>sea level </a:t>
            </a:r>
            <a:r>
              <a:rPr lang="en-US" sz="2400" dirty="0">
                <a:solidFill>
                  <a:schemeClr val="tx1"/>
                </a:solidFill>
              </a:rPr>
              <a:t>rise</a:t>
            </a:r>
            <a:endParaRPr lang="en-US" sz="2400" dirty="0">
              <a:solidFill>
                <a:schemeClr val="tx1"/>
              </a:solidFill>
            </a:endParaRPr>
          </a:p>
          <a:p>
            <a:pPr marL="3238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</a:rPr>
              <a:t>This research aligns with ESG principles, offering insights into the drivers of sea level changes, aiding sustainable decision-making and enhancing our understanding of global environmental challenges.</a:t>
            </a:r>
            <a:endParaRPr lang="en-US" b="0" i="0" dirty="0">
              <a:solidFill>
                <a:schemeClr val="tx1"/>
              </a:solidFill>
              <a:effectLst/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Considering a range of key factors…</a:t>
            </a:r>
            <a:endParaRPr lang="en-US" dirty="0">
              <a:solidFill>
                <a:schemeClr val="tx1"/>
              </a:solidFill>
            </a:endParaRPr>
          </a:p>
          <a:p>
            <a:pPr marL="629920" lvl="2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The overarching research question: </a:t>
            </a:r>
            <a:endParaRPr lang="en-US" sz="1600" dirty="0">
              <a:solidFill>
                <a:schemeClr val="tx1"/>
              </a:solidFill>
            </a:endParaRPr>
          </a:p>
          <a:p>
            <a:pPr marL="323850" lvl="1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Is sea level rise related to the aforementioned factors?</a:t>
            </a:r>
            <a:endParaRPr lang="en-US" sz="2400" b="1" dirty="0">
              <a:solidFill>
                <a:schemeClr val="tx1"/>
              </a:solidFill>
            </a:endParaRPr>
          </a:p>
          <a:p>
            <a:pPr marL="32385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ea </a:t>
            </a:r>
            <a:r>
              <a:rPr lang="en-US" dirty="0">
                <a:solidFill>
                  <a:schemeClr val="tx1"/>
                </a:solidFill>
              </a:rPr>
              <a:t>level is the dependent variable, while environmental and climatic factors serve as independent variables.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Google Shape;230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5696" y="3578493"/>
            <a:ext cx="8710635" cy="117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WLS Regression</a:t>
            </a:r>
            <a:endParaRPr lang="en-US" sz="3200" dirty="0">
              <a:solidFill>
                <a:schemeClr val="tx2"/>
              </a:solidFill>
            </a:endParaRPr>
          </a:p>
        </p:txBody>
      </p:sp>
      <p:graphicFrame>
        <p:nvGraphicFramePr>
          <p:cNvPr id="8" name="内容占位符 6"/>
          <p:cNvGraphicFramePr/>
          <p:nvPr/>
        </p:nvGraphicFramePr>
        <p:xfrm>
          <a:off x="6187906" y="2225714"/>
          <a:ext cx="5422391" cy="2327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2082"/>
                <a:gridCol w="1015078"/>
                <a:gridCol w="865649"/>
                <a:gridCol w="1759582"/>
              </a:tblGrid>
              <a:tr h="592048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test statistics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p-value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result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318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Jarque-Bera Test </a:t>
                      </a:r>
                      <a:endParaRPr lang="en-US" sz="1400" b="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10.3337</a:t>
                      </a:r>
                      <a:endParaRPr sz="1400" b="0" dirty="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0.0057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no normality</a:t>
                      </a:r>
                      <a:endParaRPr 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318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Breusch-Pagan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16.7624</a:t>
                      </a:r>
                      <a:endParaRPr sz="1400" b="0" dirty="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0.01019</a:t>
                      </a:r>
                      <a:endParaRPr sz="1400" b="0" dirty="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C00000"/>
                          </a:solidFill>
                        </a:rPr>
                        <a:t>heteroscedasticity</a:t>
                      </a:r>
                      <a:endParaRPr 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358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White Test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47.2446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0.0093</a:t>
                      </a:r>
                      <a:endParaRPr sz="1400" b="0" dirty="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C00000"/>
                          </a:solidFill>
                        </a:rPr>
                        <a:t>heteroscedasticity</a:t>
                      </a:r>
                      <a:endParaRPr 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358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Durbin-Watson Test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1.0293</a:t>
                      </a:r>
                      <a:endParaRPr sz="1400" b="0" dirty="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dirty="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autocorrelation</a:t>
                      </a:r>
                      <a:endParaRPr 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ontent Placeholder 2"/>
          <p:cNvSpPr txBox="1">
            <a:spLocks noGrp="1"/>
          </p:cNvSpPr>
          <p:nvPr>
            <p:ph sz="half" idx="2"/>
          </p:nvPr>
        </p:nvSpPr>
        <p:spPr>
          <a:xfrm>
            <a:off x="580679" y="4906001"/>
            <a:ext cx="11029616" cy="955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Using WLS, there is no clear improvement of the test-results.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We introduce three penalized regressions in the following part.</a:t>
            </a:r>
            <a:endParaRPr lang="en-US" sz="1600" dirty="0"/>
          </a:p>
        </p:txBody>
      </p:sp>
      <p:pic>
        <p:nvPicPr>
          <p:cNvPr id="4" name="Google Shape;188;p31"/>
          <p:cNvPicPr preferRelativeResize="0"/>
          <p:nvPr/>
        </p:nvPicPr>
        <p:blipFill rotWithShape="1">
          <a:blip r:embed="rId1"/>
          <a:srcRect r="5935" b="24098"/>
          <a:stretch>
            <a:fillRect/>
          </a:stretch>
        </p:blipFill>
        <p:spPr>
          <a:xfrm>
            <a:off x="581193" y="2228002"/>
            <a:ext cx="5422390" cy="267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Penalized regression: </a:t>
            </a:r>
            <a:r>
              <a:rPr lang="en-US" sz="3200" dirty="0">
                <a:solidFill>
                  <a:schemeClr val="tx2"/>
                </a:solidFill>
              </a:rPr>
              <a:t>Lasso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4580044"/>
            <a:ext cx="11029615" cy="12787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reduced Alcohol Consumption and Hospital Beds as independent variables, which are the two with highest VIF, so we significantly improve the multicollinearity issue.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 this regression, we make sure that normality, homoscedasticity, and no autocorrelation in our data set.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99323" y="2187239"/>
          <a:ext cx="3180442" cy="239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692"/>
                <a:gridCol w="1175750"/>
              </a:tblGrid>
              <a:tr h="35829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coefficient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Alcohol Consumption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dirty="0"/>
                        <a:t>0.0000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GDP per capita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 dirty="0"/>
                        <a:t>0.08298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Pollution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dirty="0"/>
                        <a:t>-0.0831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Hospital Beds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dirty="0"/>
                        <a:t>0.0000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Drug Use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dirty="0"/>
                        <a:t>0.1889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Security Apparatus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dirty="0"/>
                        <a:t>-0.4881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</a:tbl>
          </a:graphicData>
        </a:graphic>
      </p:graphicFrame>
      <p:graphicFrame>
        <p:nvGraphicFramePr>
          <p:cNvPr id="8" name="内容占位符 6"/>
          <p:cNvGraphicFramePr/>
          <p:nvPr/>
        </p:nvGraphicFramePr>
        <p:xfrm>
          <a:off x="6095999" y="2180496"/>
          <a:ext cx="5168739" cy="1752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8719"/>
                <a:gridCol w="967594"/>
                <a:gridCol w="825155"/>
                <a:gridCol w="1677271"/>
              </a:tblGrid>
              <a:tr h="292373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 statistics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p-value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result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2129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b="0" u="none" strike="noStrike" dirty="0">
                          <a:solidFill>
                            <a:schemeClr val="dk1"/>
                          </a:solidFill>
                          <a:latin typeface="+mn-lt"/>
                        </a:rPr>
                        <a:t>Jarque-Bera Test </a:t>
                      </a:r>
                      <a:endParaRPr sz="1400" dirty="0">
                        <a:latin typeface="+mn-lt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 panose="020F0502020204030204"/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3.1627</a:t>
                      </a:r>
                      <a:endParaRPr sz="1400" dirty="0">
                        <a:latin typeface="+mn-lt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 panose="020F0502020204030204"/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0.2057</a:t>
                      </a:r>
                      <a:endParaRPr sz="1400" dirty="0">
                        <a:latin typeface="+mn-lt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>
                          <a:solidFill>
                            <a:srgbClr val="00B050"/>
                          </a:solidFill>
                          <a:latin typeface="+mn-lt"/>
                        </a:rPr>
                        <a:t>normality</a:t>
                      </a:r>
                      <a:endParaRPr sz="1400" b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67" marR="91467" marT="45733" marB="45733"/>
                </a:tc>
              </a:tr>
              <a:tr h="2129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b="0" u="none" strike="noStrike">
                          <a:solidFill>
                            <a:schemeClr val="dk1"/>
                          </a:solidFill>
                          <a:latin typeface="+mn-lt"/>
                        </a:rPr>
                        <a:t>Breusch-Pagan Test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+mn-lt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dirty="0">
                          <a:latin typeface="+mn-lt"/>
                        </a:rPr>
                        <a:t>10.9004</a:t>
                      </a:r>
                      <a:endParaRPr sz="1400" b="0" dirty="0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dirty="0">
                          <a:latin typeface="+mn-lt"/>
                        </a:rPr>
                        <a:t>0.0915</a:t>
                      </a:r>
                      <a:endParaRPr sz="1400" b="0" dirty="0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rgbClr val="00B050"/>
                          </a:solidFill>
                          <a:latin typeface="+mn-lt"/>
                        </a:rPr>
                        <a:t>homoscedasticity</a:t>
                      </a:r>
                      <a:endParaRPr sz="1400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67" marR="91467" marT="45733" marB="45733"/>
                </a:tc>
              </a:tr>
              <a:tr h="2129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b="0" u="none" strike="noStrike">
                          <a:solidFill>
                            <a:schemeClr val="dk1"/>
                          </a:solidFill>
                          <a:latin typeface="+mn-lt"/>
                        </a:rPr>
                        <a:t>Durbin-Watson Test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+mn-lt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>
                          <a:latin typeface="+mn-lt"/>
                        </a:rPr>
                        <a:t>2.0107</a:t>
                      </a:r>
                      <a:endParaRPr sz="1400" b="0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dirty="0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 dirty="0">
                          <a:solidFill>
                            <a:srgbClr val="00B050"/>
                          </a:solidFill>
                          <a:latin typeface="+mn-lt"/>
                        </a:rPr>
                        <a:t>no autocorrelation</a:t>
                      </a:r>
                      <a:endParaRPr sz="1400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67" marR="91467" marT="45733" marB="45733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095999" y="4210712"/>
            <a:ext cx="5096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70" marR="0" lvl="0" indent="-30607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R-squared is 0.5527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Penalized regression: </a:t>
            </a:r>
            <a:r>
              <a:rPr lang="en-GB" sz="3200" dirty="0">
                <a:solidFill>
                  <a:schemeClr val="dk2"/>
                </a:solidFill>
              </a:rPr>
              <a:t>RIGDE</a:t>
            </a:r>
            <a:endParaRPr lang="en-US" sz="3200" dirty="0">
              <a:solidFill>
                <a:schemeClr val="tx2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99323" y="2180496"/>
          <a:ext cx="3180442" cy="239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692"/>
                <a:gridCol w="1175750"/>
              </a:tblGrid>
              <a:tr h="35829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coefficient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Alcohol Consumption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 dirty="0"/>
                        <a:t>0.1165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GDP per capita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dirty="0"/>
                        <a:t>0.2042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Pollution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 dirty="0"/>
                        <a:t>-0.1010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Hospital Beds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dirty="0"/>
                        <a:t>-0.1738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Drug Use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 dirty="0"/>
                        <a:t>0.1610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Security Apparatus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-0.5508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</a:tbl>
          </a:graphicData>
        </a:graphic>
      </p:graphicFrame>
      <p:graphicFrame>
        <p:nvGraphicFramePr>
          <p:cNvPr id="8" name="内容占位符 6"/>
          <p:cNvGraphicFramePr/>
          <p:nvPr/>
        </p:nvGraphicFramePr>
        <p:xfrm>
          <a:off x="6095999" y="2180496"/>
          <a:ext cx="5168739" cy="1752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8719"/>
                <a:gridCol w="967594"/>
                <a:gridCol w="825155"/>
                <a:gridCol w="1677271"/>
              </a:tblGrid>
              <a:tr h="292373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 statistics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p-value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result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2129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b="0" u="none" strike="noStrike" dirty="0">
                          <a:solidFill>
                            <a:schemeClr val="dk1"/>
                          </a:solidFill>
                        </a:rPr>
                        <a:t>Jarque-Bera Test </a:t>
                      </a:r>
                      <a:endParaRPr sz="1400" dirty="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/>
                        <a:t>0.5797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/>
                        <a:t>0.7484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>
                          <a:solidFill>
                            <a:srgbClr val="00B050"/>
                          </a:solidFill>
                        </a:rPr>
                        <a:t>normality</a:t>
                      </a:r>
                      <a:endParaRPr sz="1400" b="0">
                        <a:solidFill>
                          <a:srgbClr val="00B050"/>
                        </a:solidFill>
                      </a:endParaRPr>
                    </a:p>
                  </a:txBody>
                  <a:tcPr marL="91467" marR="91467" marT="45733" marB="45733"/>
                </a:tc>
              </a:tr>
              <a:tr h="2129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b="0" u="none" strike="noStrike">
                          <a:solidFill>
                            <a:schemeClr val="dk1"/>
                          </a:solidFill>
                        </a:rPr>
                        <a:t>Breusch-Pagan Test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dirty="0"/>
                        <a:t>17.0734</a:t>
                      </a:r>
                      <a:endParaRPr sz="1400" b="0" dirty="0">
                        <a:solidFill>
                          <a:schemeClr val="dk1"/>
                        </a:solidFill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 dirty="0"/>
                        <a:t>0.0090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solidFill>
                            <a:srgbClr val="C00000"/>
                          </a:solidFill>
                        </a:rPr>
                        <a:t>heteroscedasticity</a:t>
                      </a:r>
                      <a:endParaRPr sz="1400"/>
                    </a:p>
                  </a:txBody>
                  <a:tcPr marL="91467" marR="91467" marT="45733" marB="45733"/>
                </a:tc>
              </a:tr>
              <a:tr h="2129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b="0" u="none" strike="noStrike">
                          <a:solidFill>
                            <a:schemeClr val="dk1"/>
                          </a:solidFill>
                        </a:rPr>
                        <a:t>Durbin-Watson Test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/>
                        <a:t>1.9857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dirty="0">
                        <a:solidFill>
                          <a:schemeClr val="dk1"/>
                        </a:solidFill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 dirty="0">
                          <a:solidFill>
                            <a:srgbClr val="00B050"/>
                          </a:solidFill>
                        </a:rPr>
                        <a:t>no autocorrelation</a:t>
                      </a:r>
                      <a:endParaRPr sz="1400" b="0" dirty="0">
                        <a:solidFill>
                          <a:srgbClr val="00B050"/>
                        </a:solidFill>
                      </a:endParaRPr>
                    </a:p>
                  </a:txBody>
                  <a:tcPr marL="91467" marR="91467" marT="45733" marB="45733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095999" y="4210715"/>
            <a:ext cx="5096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70" marR="0" lvl="0" indent="-30607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R-squared is 0.5574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581192" y="4580047"/>
            <a:ext cx="11029615" cy="1277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 this regression, we make sure that normality and no autocorrelation in our data set.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There is still heteroscedasticity in our sample.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Ridge does not improve the multicollinearity issue significantly as Lasso does.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Penalized regression: </a:t>
            </a:r>
            <a:r>
              <a:rPr lang="en-US" sz="3200" dirty="0">
                <a:solidFill>
                  <a:schemeClr val="tx2"/>
                </a:solidFill>
              </a:rPr>
              <a:t>Elastic Net</a:t>
            </a:r>
            <a:endParaRPr lang="en-US" sz="3200" dirty="0">
              <a:solidFill>
                <a:schemeClr val="tx2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99323" y="2180496"/>
          <a:ext cx="3180442" cy="239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692"/>
                <a:gridCol w="1175750"/>
              </a:tblGrid>
              <a:tr h="35829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coefficient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Alcohol Consumption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/>
                        <a:t>0.02696</a:t>
                      </a:r>
                      <a:endParaRPr sz="140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GDP per capita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/>
                        <a:t>0.09515</a:t>
                      </a:r>
                      <a:endParaRPr sz="140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Pollution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/>
                        <a:t>-0.0894</a:t>
                      </a:r>
                      <a:endParaRPr sz="140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Hospital Beds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/>
                        <a:t>0.0000</a:t>
                      </a:r>
                      <a:endParaRPr sz="140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Drug Use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/>
                        <a:t>0.1877</a:t>
                      </a:r>
                      <a:endParaRPr sz="1400"/>
                    </a:p>
                  </a:txBody>
                  <a:tcPr marL="91467" marR="91467" marT="45733" marB="45733"/>
                </a:tc>
              </a:tr>
              <a:tr h="3402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Security Apparatus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dirty="0"/>
                        <a:t>-0.4501</a:t>
                      </a:r>
                      <a:endParaRPr sz="1400" dirty="0"/>
                    </a:p>
                  </a:txBody>
                  <a:tcPr marL="91467" marR="91467" marT="45733" marB="45733"/>
                </a:tc>
              </a:tr>
            </a:tbl>
          </a:graphicData>
        </a:graphic>
      </p:graphicFrame>
      <p:graphicFrame>
        <p:nvGraphicFramePr>
          <p:cNvPr id="8" name="内容占位符 6"/>
          <p:cNvGraphicFramePr/>
          <p:nvPr/>
        </p:nvGraphicFramePr>
        <p:xfrm>
          <a:off x="6095999" y="2180496"/>
          <a:ext cx="5168739" cy="1752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8719"/>
                <a:gridCol w="967594"/>
                <a:gridCol w="825155"/>
                <a:gridCol w="1677271"/>
              </a:tblGrid>
              <a:tr h="292373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 statistics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p-value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result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2129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b="0" u="none" strike="noStrike">
                          <a:solidFill>
                            <a:schemeClr val="dk1"/>
                          </a:solidFill>
                        </a:rPr>
                        <a:t>Jarque-Bera Test </a:t>
                      </a:r>
                      <a:endParaRPr sz="140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/>
                        <a:t>2.3971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/>
                        <a:t>0.3016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>
                          <a:solidFill>
                            <a:srgbClr val="00B050"/>
                          </a:solidFill>
                        </a:rPr>
                        <a:t>normality</a:t>
                      </a:r>
                      <a:endParaRPr sz="1400" b="0">
                        <a:solidFill>
                          <a:srgbClr val="00B050"/>
                        </a:solidFill>
                      </a:endParaRPr>
                    </a:p>
                  </a:txBody>
                  <a:tcPr marL="91467" marR="91467" marT="45733" marB="45733"/>
                </a:tc>
              </a:tr>
              <a:tr h="2129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b="0" u="none" strike="noStrike">
                          <a:solidFill>
                            <a:schemeClr val="dk1"/>
                          </a:solidFill>
                        </a:rPr>
                        <a:t>White Test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/>
                        <a:t>12.7442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/>
                        <a:t>0.0473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solidFill>
                            <a:srgbClr val="C00000"/>
                          </a:solidFill>
                        </a:rPr>
                        <a:t>heteroscedasticity</a:t>
                      </a:r>
                      <a:endParaRPr sz="1400"/>
                    </a:p>
                  </a:txBody>
                  <a:tcPr marL="91467" marR="91467" marT="45733" marB="45733"/>
                </a:tc>
              </a:tr>
              <a:tr h="2129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b="0" u="none" strike="noStrike">
                          <a:solidFill>
                            <a:schemeClr val="dk1"/>
                          </a:solidFill>
                        </a:rPr>
                        <a:t>Durbin-Watson Test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/>
                        <a:t>2.0684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900"/>
                        <a:buFont typeface="Gill Sans"/>
                        <a:buNone/>
                      </a:pPr>
                      <a:r>
                        <a:rPr lang="en-GB" sz="1400" u="none" strike="noStrike" dirty="0">
                          <a:solidFill>
                            <a:srgbClr val="00B050"/>
                          </a:solidFill>
                        </a:rPr>
                        <a:t>no autocorrelation</a:t>
                      </a:r>
                      <a:endParaRPr sz="1400" b="0" dirty="0">
                        <a:solidFill>
                          <a:srgbClr val="00B050"/>
                        </a:solidFill>
                      </a:endParaRPr>
                    </a:p>
                  </a:txBody>
                  <a:tcPr marL="91467" marR="91467" marT="45733" marB="45733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095999" y="4210715"/>
            <a:ext cx="5096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70" marR="0" lvl="0" indent="-30607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R-squared is 0.5</a:t>
            </a:r>
            <a:r>
              <a:rPr lang="en-US" dirty="0">
                <a:solidFill>
                  <a:srgbClr val="000000"/>
                </a:solidFill>
                <a:latin typeface="Gill Sans MT" panose="020B0502020104020203"/>
              </a:rPr>
              <a:t>430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81192" y="4580047"/>
            <a:ext cx="11029615" cy="133661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reduced Hospital Beds as independent variable.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 this regression, we make sure that normality and no autocorrelation in our data set.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There is still heteroscedasticity in our sample; We improve the multicollinearity issue, but not significantly.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1" y="746867"/>
            <a:ext cx="11029615" cy="73877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CONCLUSION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1190" y="1485641"/>
            <a:ext cx="110296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Overall, Lasso regression outperforms all other regressions as having normality, homoscedasticity, no autocorrelation, and no perfect multicollinearity.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 though Lasso has relatively smaller R-squared than the one of OLS, we still consider Lasso as the best fitted model to our data set.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altLang="zh-CN" sz="2400" dirty="0"/>
              <a:t>onsider omit variable Alcohol Consumption and </a:t>
            </a:r>
            <a:r>
              <a:rPr lang="en-US" sz="2400" dirty="0"/>
              <a:t>Hospital Beds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hank you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581192" y="3665011"/>
            <a:ext cx="11029600" cy="14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accent2"/>
              </a:buClr>
              <a:buSzPts val="2700"/>
            </a:pPr>
            <a:r>
              <a:rPr lang="en-GB" sz="3200" dirty="0">
                <a:solidFill>
                  <a:schemeClr val="accent2"/>
                </a:solidFill>
              </a:rPr>
              <a:t>DESCRIPTIVE STATISTICS</a:t>
            </a:r>
            <a:endParaRPr sz="3200" dirty="0"/>
          </a:p>
        </p:txBody>
      </p:sp>
      <p:sp>
        <p:nvSpPr>
          <p:cNvPr id="244" name="Google Shape;244;p38"/>
          <p:cNvSpPr txBox="1">
            <a:spLocks noGrp="1"/>
          </p:cNvSpPr>
          <p:nvPr>
            <p:ph type="body" idx="1"/>
          </p:nvPr>
        </p:nvSpPr>
        <p:spPr>
          <a:xfrm>
            <a:off x="581193" y="5162519"/>
            <a:ext cx="11029600" cy="60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200"/>
            </a:pPr>
          </a:p>
        </p:txBody>
      </p:sp>
      <p:pic>
        <p:nvPicPr>
          <p:cNvPr id="245" name="Google Shape;245;p38"/>
          <p:cNvPicPr preferRelativeResize="0"/>
          <p:nvPr/>
        </p:nvPicPr>
        <p:blipFill rotWithShape="1">
          <a:blip r:embed="rId1"/>
          <a:srcRect l="-1477" r="-1870" b="-3348"/>
          <a:stretch>
            <a:fillRect/>
          </a:stretch>
        </p:blipFill>
        <p:spPr>
          <a:xfrm>
            <a:off x="6177037" y="895808"/>
            <a:ext cx="5433764" cy="2533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1200" y="1015664"/>
            <a:ext cx="6441680" cy="236558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8"/>
          <p:cNvSpPr txBox="1"/>
          <p:nvPr/>
        </p:nvSpPr>
        <p:spPr>
          <a:xfrm>
            <a:off x="581186" y="3381229"/>
            <a:ext cx="6093385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chemeClr val="accent2"/>
              </a:buClr>
              <a:buSzPts val="1200"/>
            </a:pPr>
            <a:r>
              <a:rPr lang="en-GB" sz="24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    ↑ </a:t>
            </a:r>
            <a:r>
              <a:rPr lang="en-GB" sz="1865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sem is the standard error of the mean.</a:t>
            </a:r>
            <a:endParaRPr sz="1865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581192" y="3665011"/>
            <a:ext cx="11029600" cy="14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accent2"/>
              </a:buClr>
              <a:buSzPts val="2700"/>
            </a:pPr>
            <a:r>
              <a:rPr lang="en-GB" sz="3200" dirty="0">
                <a:solidFill>
                  <a:schemeClr val="accent2"/>
                </a:solidFill>
              </a:rPr>
              <a:t>DESCRIPTIVE STATISTICS</a:t>
            </a:r>
            <a:endParaRPr sz="3200" dirty="0"/>
          </a:p>
        </p:txBody>
      </p:sp>
      <p:sp>
        <p:nvSpPr>
          <p:cNvPr id="236" name="Google Shape;236;p37"/>
          <p:cNvSpPr txBox="1">
            <a:spLocks noGrp="1"/>
          </p:cNvSpPr>
          <p:nvPr>
            <p:ph type="body" idx="1"/>
          </p:nvPr>
        </p:nvSpPr>
        <p:spPr>
          <a:xfrm>
            <a:off x="581193" y="5162519"/>
            <a:ext cx="11029600" cy="60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200"/>
            </a:pPr>
          </a:p>
        </p:txBody>
      </p:sp>
      <p:pic>
        <p:nvPicPr>
          <p:cNvPr id="237" name="Google Shape;237;p37"/>
          <p:cNvPicPr preferRelativeResize="0"/>
          <p:nvPr/>
        </p:nvPicPr>
        <p:blipFill rotWithShape="1">
          <a:blip r:embed="rId1"/>
          <a:srcRect t="50000"/>
          <a:stretch>
            <a:fillRect/>
          </a:stretch>
        </p:blipFill>
        <p:spPr>
          <a:xfrm>
            <a:off x="6096001" y="715734"/>
            <a:ext cx="5514801" cy="3687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2"/>
          <a:srcRect b="50000"/>
          <a:stretch>
            <a:fillRect/>
          </a:stretch>
        </p:blipFill>
        <p:spPr>
          <a:xfrm>
            <a:off x="581200" y="715743"/>
            <a:ext cx="5514800" cy="36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OLS Regression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581191" y="2228003"/>
            <a:ext cx="5422389" cy="4145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</a:t>
            </a:r>
            <a:r>
              <a:rPr lang="en-US" altLang="zh-CN" sz="2000" dirty="0"/>
              <a:t>t first, seven </a:t>
            </a:r>
            <a:r>
              <a:rPr lang="en-US" sz="2000" dirty="0"/>
              <a:t>independent variables are taken into consideration. </a:t>
            </a:r>
            <a:endParaRPr lang="en-US" sz="20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According to the plot of correlation matrix, there is serious multicollinearity in our data. </a:t>
            </a:r>
            <a:endParaRPr lang="en-US" sz="20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Therefore, we try to eliminate some of </a:t>
            </a:r>
            <a:r>
              <a:rPr lang="en-US" sz="2000" dirty="0" smtClean="0"/>
              <a:t>the independent variables.</a:t>
            </a:r>
            <a:endParaRPr lang="en-US" sz="20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000" dirty="0">
                <a:cs typeface="Times New Roman" panose="02020603050405020304" pitchFamily="18" charset="0"/>
              </a:rPr>
              <a:t>Anyway, let’s fit a OLS linear regression model!</a:t>
            </a:r>
            <a:endParaRPr lang="en-US" sz="2000" dirty="0"/>
          </a:p>
        </p:txBody>
      </p:sp>
      <p:pic>
        <p:nvPicPr>
          <p:cNvPr id="6" name="Google Shape;255;p3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188417" y="2228003"/>
            <a:ext cx="5422392" cy="4595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OLS Regression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The result shows good R-squared and indicates that approximately 94.1% of variance in sea level can be explained by our independent variables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coefficients are not significant.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Also, a reminder told us severe multicollinearity may exist, which matches our previous judgment.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8382" y="2228003"/>
            <a:ext cx="2148261" cy="12546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5413058"/>
            <a:ext cx="5422392" cy="4607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26" y="2245250"/>
            <a:ext cx="5422357" cy="298092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066203" y="4860052"/>
            <a:ext cx="4876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66203" y="3261270"/>
            <a:ext cx="4876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OLS Regression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9" name="Content Placeholder 2"/>
          <p:cNvSpPr txBox="1"/>
          <p:nvPr/>
        </p:nvSpPr>
        <p:spPr>
          <a:xfrm>
            <a:off x="500046" y="4422072"/>
            <a:ext cx="5422389" cy="1894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00" dirty="0"/>
          </a:p>
          <a:p>
            <a:r>
              <a:rPr lang="en-US" sz="1900" dirty="0"/>
              <a:t>We remove </a:t>
            </a:r>
            <a:r>
              <a:rPr lang="en-US" sz="1900" dirty="0" smtClean="0"/>
              <a:t>the variable </a:t>
            </a:r>
            <a:r>
              <a:rPr lang="en-US" sz="1900" dirty="0"/>
              <a:t>with the highest VIF and fit a new OLS based linear regression model.</a:t>
            </a:r>
            <a:endParaRPr lang="en-US" sz="1900" dirty="0"/>
          </a:p>
          <a:p>
            <a:r>
              <a:rPr lang="en-US" sz="1900" dirty="0"/>
              <a:t>After eliminating “OCH-700” and “</a:t>
            </a:r>
            <a:r>
              <a:rPr lang="en-US" sz="1900" dirty="0" err="1"/>
              <a:t>Sea_Temperature</a:t>
            </a:r>
            <a:r>
              <a:rPr lang="en-US" sz="1900" dirty="0"/>
              <a:t>”, the remaining variables have acceptable VIFs (all less than 4) and the re-fitted model still has good performance (good R-squared and more significant </a:t>
            </a:r>
            <a:r>
              <a:rPr lang="en-US" sz="1900" dirty="0" smtClean="0"/>
              <a:t>coefficients).</a:t>
            </a:r>
            <a:endParaRPr lang="en-US" sz="1900" dirty="0"/>
          </a:p>
          <a:p>
            <a:endParaRPr 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920818" y="3520270"/>
            <a:ext cx="448367" cy="2507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419" y="2084251"/>
            <a:ext cx="2006069" cy="2332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2097"/>
          <a:stretch>
            <a:fillRect/>
          </a:stretch>
        </p:blipFill>
        <p:spPr>
          <a:xfrm>
            <a:off x="2451764" y="2084251"/>
            <a:ext cx="2037414" cy="21051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1687"/>
          <a:stretch>
            <a:fillRect/>
          </a:stretch>
        </p:blipFill>
        <p:spPr>
          <a:xfrm>
            <a:off x="4489178" y="2084251"/>
            <a:ext cx="1780387" cy="19044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056" y="2125402"/>
            <a:ext cx="5051525" cy="22909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1171" y="4635823"/>
            <a:ext cx="2387410" cy="139951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7056" y="4635823"/>
            <a:ext cx="2557448" cy="411197"/>
          </a:xfrm>
          <a:prstGeom prst="rect">
            <a:avLst/>
          </a:prstGeom>
        </p:spPr>
      </p:pic>
      <p:sp>
        <p:nvSpPr>
          <p:cNvPr id="13" name="文本占位符 3"/>
          <p:cNvSpPr txBox="1"/>
          <p:nvPr/>
        </p:nvSpPr>
        <p:spPr>
          <a:xfrm>
            <a:off x="6269566" y="5266537"/>
            <a:ext cx="3038272" cy="912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cs typeface="Times New Roman" panose="02020603050405020304" pitchFamily="18" charset="0"/>
              </a:rPr>
              <a:t>But the result of Durbin-Watson test shows possible positive autocorrelation here (close to 0).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Diagnostic tests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932504"/>
            <a:ext cx="5422390" cy="2928546"/>
          </a:xfrm>
        </p:spPr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According to the Q-Q plot, it is reasonable to believe in the normality of our model. </a:t>
            </a:r>
            <a:endParaRPr lang="en-US" altLang="zh-CN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The p-value also indicate that we don’t have enough evidence to reject the null hypothesis that the residuals are normally distributed.</a:t>
            </a:r>
            <a:endParaRPr lang="zh-CN" alt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03" y="2180495"/>
            <a:ext cx="4904404" cy="36783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80496"/>
            <a:ext cx="5422390" cy="7237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Diagnostic tests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932504"/>
            <a:ext cx="5422390" cy="292854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From the residual plot, it seems that the variance of residuals tends </a:t>
            </a:r>
            <a:r>
              <a:rPr lang="en-US">
                <a:solidFill>
                  <a:schemeClr val="tx1"/>
                </a:solidFill>
              </a:rPr>
              <a:t>to </a:t>
            </a:r>
            <a:r>
              <a:rPr lang="en-US" smtClean="0">
                <a:solidFill>
                  <a:schemeClr val="tx1"/>
                </a:solidFill>
              </a:rPr>
              <a:t>increase </a:t>
            </a:r>
            <a:r>
              <a:rPr lang="en-US" dirty="0">
                <a:solidFill>
                  <a:schemeClr val="tx1"/>
                </a:solidFill>
              </a:rPr>
              <a:t>as fitted values become larger, so we doubt heteroscedasticity might exist.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result of the White test supports our suspicion about heteroscedasticity, since it significantly rejects the null hypothesis of homoscedasticity.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he </a:t>
            </a:r>
            <a:r>
              <a:rPr lang="en-US" dirty="0">
                <a:solidFill>
                  <a:schemeClr val="tx1"/>
                </a:solidFill>
              </a:rPr>
              <a:t>result of Durbin-Watson test shows possible positive autocorrelation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close to 0).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84" y="2228003"/>
            <a:ext cx="4848418" cy="363631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31" y="2233852"/>
            <a:ext cx="5422389" cy="72383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19" y="4749937"/>
            <a:ext cx="2590642" cy="41653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33490f4-d0cd-44a1-969d-84b77fb1d05f}"/>
  <p:tag name="TABLE_ENDDRAG_ORIGIN_RECT" val="218*183"/>
  <p:tag name="TABLE_ENDDRAG_RECT" val="710*175*218*183"/>
</p:tagLst>
</file>

<file path=ppt/tags/tag2.xml><?xml version="1.0" encoding="utf-8"?>
<p:tagLst xmlns:p="http://schemas.openxmlformats.org/presentationml/2006/main">
  <p:tag name="KSO_WM_UNIT_TABLE_BEAUTIFY" val="smartTable{333490f4-d0cd-44a1-969d-84b77fb1d05f}"/>
  <p:tag name="TABLE_ENDDRAG_ORIGIN_RECT" val="218*183"/>
  <p:tag name="TABLE_ENDDRAG_RECT" val="710*175*218*183"/>
</p:tagLst>
</file>

<file path=ppt/tags/tag3.xml><?xml version="1.0" encoding="utf-8"?>
<p:tagLst xmlns:p="http://schemas.openxmlformats.org/presentationml/2006/main">
  <p:tag name="KSO_WM_UNIT_TABLE_BEAUTIFY" val="smartTable{333490f4-d0cd-44a1-969d-84b77fb1d05f}"/>
</p:tagLst>
</file>

<file path=ppt/theme/theme1.xml><?xml version="1.0" encoding="utf-8"?>
<a:theme xmlns:a="http://schemas.openxmlformats.org/drawingml/2006/main" name="红利">
  <a:themeElements>
    <a:clrScheme name="自定义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000000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红利</Template>
  <TotalTime>0</TotalTime>
  <Words>9903</Words>
  <Application>WPS 演示</Application>
  <PresentationFormat>宽屏</PresentationFormat>
  <Paragraphs>615</Paragraphs>
  <Slides>25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Arial</vt:lpstr>
      <vt:lpstr>宋体</vt:lpstr>
      <vt:lpstr>Wingdings</vt:lpstr>
      <vt:lpstr>Wingdings 2</vt:lpstr>
      <vt:lpstr>Trajan Pro</vt:lpstr>
      <vt:lpstr>Trajan Pro</vt:lpstr>
      <vt:lpstr>MS PGothic</vt:lpstr>
      <vt:lpstr>Times New Roman</vt:lpstr>
      <vt:lpstr>Gill Sans</vt:lpstr>
      <vt:lpstr>Gill Sans MT</vt:lpstr>
      <vt:lpstr>Calibri</vt:lpstr>
      <vt:lpstr>微软雅黑</vt:lpstr>
      <vt:lpstr>Arial Unicode MS</vt:lpstr>
      <vt:lpstr>华文中宋</vt:lpstr>
      <vt:lpstr>等线</vt:lpstr>
      <vt:lpstr>Calibri</vt:lpstr>
      <vt:lpstr>Gill Sans MT</vt:lpstr>
      <vt:lpstr>红利</vt:lpstr>
      <vt:lpstr>Final Project of Team 2</vt:lpstr>
      <vt:lpstr>TIME SERIES DATA</vt:lpstr>
      <vt:lpstr>DESCRIPTIVE STATISTICS</vt:lpstr>
      <vt:lpstr>DESCRIPTIVE STATISTICS</vt:lpstr>
      <vt:lpstr>OLS Regression</vt:lpstr>
      <vt:lpstr>OLS Regression</vt:lpstr>
      <vt:lpstr>OLS Regression</vt:lpstr>
      <vt:lpstr>Diagnostic tests</vt:lpstr>
      <vt:lpstr>Diagnostic tests</vt:lpstr>
      <vt:lpstr>WLS Regression: Diagnostic tests</vt:lpstr>
      <vt:lpstr>GLS Regression: Diagnostic tests</vt:lpstr>
      <vt:lpstr>GLS Regression: Diagnostic tests</vt:lpstr>
      <vt:lpstr>BACKTESTING</vt:lpstr>
      <vt:lpstr>CONCLUSION</vt:lpstr>
      <vt:lpstr>Cross-sectional Data</vt:lpstr>
      <vt:lpstr>Descriptive Statistics</vt:lpstr>
      <vt:lpstr>OLS Regression</vt:lpstr>
      <vt:lpstr>Diagnostic tests</vt:lpstr>
      <vt:lpstr>Diagnostic tests</vt:lpstr>
      <vt:lpstr>WLS Regression</vt:lpstr>
      <vt:lpstr>Penalized regression: Lasso</vt:lpstr>
      <vt:lpstr>Penalized regression: RIGDE</vt:lpstr>
      <vt:lpstr>Penalized regression: Elastic Net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2nd Review of Final Project Team 2</dc:title>
  <dc:creator>Wu, Yue</dc:creator>
  <cp:lastModifiedBy>ASUS</cp:lastModifiedBy>
  <cp:revision>48</cp:revision>
  <dcterms:created xsi:type="dcterms:W3CDTF">2023-12-03T01:33:00Z</dcterms:created>
  <dcterms:modified xsi:type="dcterms:W3CDTF">2023-12-15T21:30:30Z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A020D09AA1464475BE48CE0E8E47F7BF</vt:lpwstr>
  </property>
  <property fmtid="{D5CDD505-2E9C-101B-9397-08002B2CF9AE}" pid="3" name="KSOProductBuildVer">
    <vt:lpwstr>2052-11.1.0.11294</vt:lpwstr>
  </property>
</Properties>
</file>