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y="6858000" cx="9144000"/>
  <p:notesSz cx="6858000" cy="9144000"/>
  <p:embeddedFontLst>
    <p:embeddedFont>
      <p:font typeface="Jos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Jost-regular.fntdata"/><Relationship Id="rId8" Type="http://schemas.openxmlformats.org/officeDocument/2006/relationships/font" Target="fonts/Jost-bold.fntdata"/><Relationship Id="rId9" Type="http://schemas.openxmlformats.org/officeDocument/2006/relationships/font" Target="fonts/Jost-italic.fntdata"/><Relationship Id="rId10" Type="http://schemas.openxmlformats.org/officeDocument/2006/relationships/font" Target="fonts/Jost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94925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11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27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2300"/>
            </a:lvl2pPr>
            <a:lvl3pPr indent="-3111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900"/>
            </a:lvl3pPr>
            <a:lvl4pPr indent="-3111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4pPr>
            <a:lvl5pPr indent="-3111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5pPr>
            <a:lvl6pPr indent="-3111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6pPr>
            <a:lvl7pPr indent="-3111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7pPr>
            <a:lvl8pPr indent="-3111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8pPr>
            <a:lvl9pPr indent="-3111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None/>
              <a:defRPr b="1" i="0" sz="3200" u="none" cap="none" strike="noStrike">
                <a:solidFill>
                  <a:srgbClr val="E4067E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Char char="■"/>
              <a:defRPr b="0" i="0" sz="32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4067E"/>
              </a:buClr>
              <a:buSzPts val="2800"/>
              <a:buFont typeface="Jost"/>
              <a:buChar char="■"/>
              <a:defRPr b="0" i="0" sz="28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067E"/>
              </a:buClr>
              <a:buSzPts val="2400"/>
              <a:buFont typeface="Jost"/>
              <a:buChar char="■"/>
              <a:defRPr b="0" i="0" sz="24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 mälu eraldamine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Järjestikune mälu: Elementidele eraldatakse järjestikused mälu aadressid</a:t>
            </a:r>
          </a:p>
          <a:p>
            <a:pPr lvl="1"/>
            <a:r>
              <a:t>Nt, täisarvu massiivi elemendid võivad hõivata igaüks 4 baiti</a:t>
            </a:r>
          </a:p>
          <a:p>
            <a:pPr/>
            <a:r>
              <a:t>Mälu eraldamine:</a:t>
            </a:r>
          </a:p>
          <a:p>
            <a:pPr lvl="1"/>
            <a:r>
              <a:t>Kogu mälu = Elementide arv * ühe elemendi suurus</a:t>
            </a:r>
          </a:p>
          <a:p>
            <a:pPr lvl="1"/>
            <a:r>
              <a:t>Täisarvu massiiv N elementidega = N * 4 baiti</a:t>
            </a:r>
          </a:p>
          <a:p>
            <a:pPr lvl="1"/>
            <a:r>
              <a:t>Tähemärgi massiiv N elementidega = N * 1 bait</a:t>
            </a:r>
          </a:p>
          <a:p>
            <a:pPr/>
            <a:r>
              <a:t>Mitmemõõtmelised massiivid: Mälu eraldatakse ridade ja veergude jaoks</a:t>
            </a:r>
          </a:p>
          <a:p>
            <a:pPr lvl="1"/>
            <a:r>
              <a:t>Ridade põhine järjestus: Ridade elemente salvestatakse järjestikku</a:t>
            </a:r>
          </a:p>
          <a:p>
            <a:pPr lvl="1"/>
            <a:r>
              <a:t>Veergude põhine järjestus: Veergude elemente salvestatakse järjestikku</a:t>
            </a:r>
          </a:p>
          <a:p>
            <a:pPr/>
            <a:r>
              <a:t>Allikas: [TutorialCup](https://tutorialcup.com/cprogramming/array-memory-allocation.htm)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Vahemälu lokaalsus ja selle tähtsus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Mis on viite lokaalsus?</a:t>
            </a:r>
          </a:p>
          <a:p>
            <a:pPr lvl="1"/>
            <a:r>
              <a:t>Programmi kalduvus korduvalt lühikese aja jooksul juurde pääseda samadele mälu asukohtadele</a:t>
            </a:r>
          </a:p>
          <a:p>
            <a:pPr/>
            <a:r>
              <a:t>Lokaalsuse tüübid:</a:t>
            </a:r>
          </a:p>
          <a:p>
            <a:pPr lvl="1"/>
            <a:r>
              <a:t>Ajaline lokaalsus: Konkreetsete andmete/ressursside taaskasutamine lühikese aja jooksul</a:t>
            </a:r>
          </a:p>
          <a:p>
            <a:pPr lvl="1"/>
            <a:r>
              <a:t>Ruumiline lokaalsus: Andmeelementide kasutamine lähedastes salvestuskohtades</a:t>
            </a:r>
          </a:p>
          <a:p>
            <a:pPr lvl="1"/>
            <a:r>
              <a:t>Järjestikune lokaalsus: Andmeelementidele juurdepääs järjestikku, nagu massiivides</a:t>
            </a:r>
          </a:p>
          <a:p>
            <a:pPr/>
            <a:r>
              <a:t>Tähtsus:</a:t>
            </a:r>
          </a:p>
          <a:p>
            <a:pPr lvl="1"/>
            <a:r>
              <a:t>Süsteemid, millel on tugev lokaalsus, on kandidaadid optimeerimistehnikatele nagu vahemälu ja eelhäälestus</a:t>
            </a:r>
          </a:p>
          <a:p>
            <a:pPr lvl="1"/>
            <a:r>
              <a:t>Parandab jõudlust, vähendades mälu juurdepääsu aega</a:t>
            </a:r>
          </a:p>
          <a:p>
            <a:pPr/>
            <a:r>
              <a:t>Allikas: [Wikipedia](https://en.wikipedia.org/wiki/Locality_of_reference)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Juurdepääs massiivides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Definitsioon: Ajaline keerukus elemendi juurdepääsuks massiivis.</a:t>
            </a:r>
          </a:p>
          <a:p>
            <a:pPr/>
            <a:r>
              <a:t>Pidev aeg: O(1) keerukus.</a:t>
            </a:r>
          </a:p>
          <a:p>
            <a:pPr/>
            <a:r>
              <a:t>Põhjus: Massiivi elemendid salvestatakse mälus järjestikku. Mis tahes elemendile saab juurde pääseda otse selle indeksi kaudu ilma iteratsiooni või otsinguta.</a:t>
            </a:r>
          </a:p>
          <a:p>
            <a:pPr/>
            <a:r>
              <a:t>Allikas: [Link](https://www.geeksforgeeks.org/applications-advantages-and-disadvantages-of-array-data-structure/)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Sisestamine massiivides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Sisestamine lõppu: O(1) - Pidev aeg.</a:t>
            </a:r>
          </a:p>
          <a:p>
            <a:pPr/>
            <a:r>
              <a:t>Sisestamine algusesse või kindlasse kohta: O(n) - Lineaarne aeg. Nõuab olemasolevate elementide nihutamist.</a:t>
            </a:r>
          </a:p>
          <a:p>
            <a:pPr/>
            <a:r>
              <a:t>Sisestamine sorteeritud massiivi: O(n) - Lineaarne aeg nihutamiseks, isegi kui binaarotsingut kasutatakse positsiooni leidmiseks.</a:t>
            </a:r>
          </a:p>
          <a:p>
            <a:pPr/>
            <a:r>
              <a:t>Märkus: Eeldab, et massiivil on piisavalt mahtu. Suuruse muutmine võib mõjutada ajalist keerukust.</a:t>
            </a:r>
          </a:p>
          <a:p>
            <a:pPr/>
            <a:r>
              <a:t>Allikas: [Link](https://www.geeksforgeeks.org/applications-advantages-and-disadvantages-of-array-data-structure/)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Kustutamine massiivides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Kustutamine lõpust: O(1) - Pidev aeg.</a:t>
            </a:r>
          </a:p>
          <a:p>
            <a:pPr/>
            <a:r>
              <a:t>Kustutamine algusest või keskelt: O(n) - Lineaarne aeg. Nõuab elementide nihutamist.</a:t>
            </a:r>
          </a:p>
          <a:p>
            <a:pPr/>
            <a:r>
              <a:t>Näpunäide: Kui järjekord pole oluline, vahetage viimase elemendiga ja kustutage O(1) keerukuse jaoks.</a:t>
            </a:r>
          </a:p>
          <a:p>
            <a:pPr/>
            <a:r>
              <a:t>Allikas: [Link](https://www.geeksforgeeks.org/applications-advantages-and-disadvantages-of-array-data-structure/)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Koodi optimeerimine: Salvesta suur andmemaht vähema koodiga.</a:t>
            </a:r>
          </a:p>
          <a:p>
            <a:pPr/>
            <a:r>
              <a:t>Lihtne kasutada: Rakenda erinevaid algoritme lihtsalt.</a:t>
            </a:r>
          </a:p>
          <a:p>
            <a:pPr/>
            <a:r>
              <a:t>Pidev juurdepääsu aeg: O(1) mis tahes elemendile.</a:t>
            </a:r>
          </a:p>
          <a:p>
            <a:pPr/>
            <a:r>
              <a:t>Kasutab indekseid: Alustades 0-st kuni pikkus-1.</a:t>
            </a:r>
          </a:p>
          <a:p>
            <a:pPr/>
            <a:r>
              <a:t>Rakendab muid struktuure: Kasutatakse LinkedLists, pinus, järjekordades jne.</a:t>
            </a:r>
          </a:p>
          <a:p>
            <a:pPr/>
            <a:r>
              <a:t>Efektiivne mälu kasutamine: Järjestikused mälukohad.</a:t>
            </a:r>
          </a:p>
          <a:p>
            <a:pPr/>
            <a:r>
              <a:t>Allikas: [Link](https://www.thecrazyprogrammer.com/2021/05/advantages-and-disadvantages-of-array.html)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Fikseeritud suurus: Ei saa suurust muuta (staatilised massiivid).</a:t>
            </a:r>
          </a:p>
          <a:p>
            <a:pPr/>
            <a:r>
              <a:t>Homogeenne: Ainult üks andmetüüp massiivi kohta.</a:t>
            </a:r>
          </a:p>
          <a:p>
            <a:pPr/>
            <a:r>
              <a:t>Raske sisestamine/kustutamine: Tänu järjestikusele mälule.</a:t>
            </a:r>
          </a:p>
          <a:p>
            <a:pPr/>
            <a:r>
              <a:t>Indeksi piiride kontrollimata: Keeltes nagu C, võib põhjustada jooksuaegseid vigu.</a:t>
            </a:r>
          </a:p>
          <a:p>
            <a:pPr/>
            <a:r>
              <a:t>Allikas: [Link](https://www.thecrazyprogrammer.com/2021/05/advantages-and-disadvantages-of-array.html)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levinud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Salvesta samat tüüpi andmeelemente</a:t>
            </a:r>
          </a:p>
          <a:p>
            <a:pPr lvl="1"/>
            <a:r>
              <a:t>Tõhus juhuslik juurdepääs</a:t>
            </a:r>
          </a:p>
          <a:p>
            <a:pPr lvl="1"/>
            <a:r>
              <a:t>Fikseeritud suurus pärast deklareerimist</a:t>
            </a:r>
          </a:p>
          <a:p>
            <a:pPr lvl="1"/>
            <a:r>
              <a:t>Kasutatakse paljudes algoritmidest ja rakendustest</a:t>
            </a:r>
          </a:p>
          <a:p>
            <a:pPr/>
            <a:r>
              <a:t>Näited:</a:t>
            </a:r>
          </a:p>
          <a:p>
            <a:pPr lvl="1"/>
            <a:r>
              <a:t>Pildi esitus digitaalses töötluses</a:t>
            </a:r>
          </a:p>
          <a:p>
            <a:pPr lvl="1"/>
            <a:r>
              <a:t>Muude andmestruktuuride rakendamine, nagu hunnikud, räshtabelid jne.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Lineaarne andmestruktuur</a:t>
            </a:r>
          </a:p>
          <a:p>
            <a:pPr lvl="1"/>
            <a:r>
              <a:t>Elemente ei salvestata järjestikustes mälukohtades</a:t>
            </a:r>
          </a:p>
          <a:p>
            <a:pPr lvl="1"/>
            <a:r>
              <a:t>Elemente seotakse viidetega</a:t>
            </a:r>
          </a:p>
          <a:p>
            <a:pPr/>
            <a:r>
              <a:t>Põhiline struktuur:</a:t>
            </a:r>
          </a:p>
          <a:p>
            <a:pPr lvl="1"/>
            <a:r>
              <a:t>Sõlm sisaldab andmevälja</a:t>
            </a:r>
          </a:p>
          <a:p>
            <a:pPr lvl="1"/>
            <a:r>
              <a:t>Viide (või link) järgmisele sõlmele nimekirjas</a:t>
            </a:r>
          </a:p>
          <a:p>
            <a:pPr/>
            <a:r>
              <a:t>Allikas: [GeeksforGeeks](https://www.geeksforgeeks.org/data-structures/linked-list/)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 tüübid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Üksik seotud nimekiri</a:t>
            </a:r>
          </a:p>
          <a:p>
            <a:pPr lvl="1"/>
            <a:r>
              <a:t>Lihtsaim tüüp</a:t>
            </a:r>
          </a:p>
          <a:p>
            <a:pPr lvl="1"/>
            <a:r>
              <a:t>Iga sõlm sisaldab andmeid ja viidet järgmisele sõlmele</a:t>
            </a:r>
          </a:p>
          <a:p>
            <a:pPr lvl="1"/>
            <a:r>
              <a:t>Lubab läbimist ainult ühes suunas</a:t>
            </a:r>
          </a:p>
          <a:p>
            <a:pPr/>
            <a:r>
              <a:t>Kahekordne seotud nimekiri</a:t>
            </a:r>
          </a:p>
          <a:p>
            <a:pPr lvl="1"/>
            <a:r>
              <a:t>Iga sõlm sisaldab andmeid, viidet järgmisele sõlmele ja viidet eelmisele sõlmele</a:t>
            </a:r>
          </a:p>
          <a:p>
            <a:pPr lvl="1"/>
            <a:r>
              <a:t>Lubab läbimist mõlemas suunas</a:t>
            </a:r>
          </a:p>
          <a:p>
            <a:pPr/>
            <a:r>
              <a:t>Ringikujuline seotud nimekiri</a:t>
            </a:r>
          </a:p>
          <a:p>
            <a:pPr lvl="1"/>
            <a:r>
              <a:t>Viimane sõlm osutab tagasi esimesele sõlmele</a:t>
            </a:r>
          </a:p>
          <a:p>
            <a:pPr/>
            <a:r>
              <a:t>Allikas: [GeeksforGeeks](https://www.geeksforgeeks.org/types-of-linked-list/)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Sissejuhatus lineaarsetesse andmestruktuuridesse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Mis on lineaarsed andmestruktuurid?</a:t>
            </a:r>
          </a:p>
          <a:p>
            <a:pPr lvl="1"/>
            <a:r>
              <a:t>Andmestruktuurid, kus elemendid on salvestatud lineaarses järjestuses.</a:t>
            </a:r>
          </a:p>
          <a:p>
            <a:pPr lvl="1"/>
            <a:r>
              <a:t>Näited: massiivid, LinkedList, pinud, järjekorrad.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Üksik seotud nimekiri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Koosneb sõlmedest</a:t>
            </a:r>
          </a:p>
          <a:p>
            <a:pPr lvl="1"/>
            <a:r>
              <a:t>Iga sõlmel on andmeväli</a:t>
            </a:r>
          </a:p>
          <a:p>
            <a:pPr lvl="1"/>
            <a:r>
              <a:t>Viide (link) järgmisele sõlmele</a:t>
            </a:r>
          </a:p>
          <a:p>
            <a:pPr/>
            <a:r>
              <a:t>Lubab läbimist ainult ühes suunas</a:t>
            </a:r>
          </a:p>
          <a:p>
            <a:pPr/>
            <a:r>
              <a:t>Tõhusad toimingud:</a:t>
            </a:r>
          </a:p>
          <a:p>
            <a:pPr lvl="1"/>
            <a:r>
              <a:t>Lisamine ja kustutamine alguses</a:t>
            </a:r>
          </a:p>
          <a:p>
            <a:pPr lvl="1"/>
            <a:r>
              <a:t>Lisamine ja kustutamine antud kohas</a:t>
            </a:r>
          </a:p>
          <a:p>
            <a:pPr/>
            <a:r>
              <a:t>Allikas: [GeeksforGeeks](https://www.geeksforgeeks.org/types-of-linked-list/)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Kahekordne seotud nimekiri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Iga sõlm sisaldab:</a:t>
            </a:r>
          </a:p>
          <a:p>
            <a:pPr lvl="1"/>
            <a:r>
              <a:t>Andmeväli</a:t>
            </a:r>
          </a:p>
          <a:p>
            <a:pPr lvl="1"/>
            <a:r>
              <a:t>Viide järgmisele sõlmele</a:t>
            </a:r>
          </a:p>
          <a:p>
            <a:pPr lvl="1"/>
            <a:r>
              <a:t>Viide eelmisele sõlmele</a:t>
            </a:r>
          </a:p>
          <a:p>
            <a:pPr/>
            <a:r>
              <a:t>Lubab läbimist mõlemas suunas</a:t>
            </a:r>
          </a:p>
          <a:p>
            <a:pPr/>
            <a:r>
              <a:t>Tõhusad toimingud:</a:t>
            </a:r>
          </a:p>
          <a:p>
            <a:pPr lvl="1"/>
            <a:r>
              <a:t>Lisamine ja kustutamine mõlemas otsas</a:t>
            </a:r>
          </a:p>
          <a:p>
            <a:pPr lvl="1"/>
            <a:r>
              <a:t>Lisamine ja kustutamine antud kohas</a:t>
            </a:r>
          </a:p>
          <a:p>
            <a:pPr/>
            <a:r>
              <a:t>Allikas: [GeeksforGeeks](https://www.geeksforgeeks.org/types-of-linked-list/)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Ringikujuline LinkedList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 Ringikujuline LinkedList on LinkedListi variant, kus nimekirja viimane sõlm osutab tagasi esimesele sõlmele, mitte nullviitele.</a:t>
            </a:r>
          </a:p>
          <a:p>
            <a:pPr/>
            <a:r>
              <a:t>Omadused:</a:t>
            </a:r>
          </a:p>
          <a:p>
            <a:pPr lvl="1"/>
            <a:r>
              <a:t>Ükski nimekirja sõlm ei oma nullviidet.</a:t>
            </a:r>
          </a:p>
          <a:p>
            <a:pPr lvl="1"/>
            <a:r>
              <a:t>Võib olla ühe- või kahepoolne.</a:t>
            </a:r>
          </a:p>
          <a:p>
            <a:pPr lvl="1"/>
            <a:r>
              <a:t>Kasulik rakendustes, mis nõuavad nimekirja korduvat läbimist.</a:t>
            </a:r>
          </a:p>
          <a:p>
            <a:pPr/>
            <a:r>
              <a:t>Näiteks kasutusalad:</a:t>
            </a:r>
          </a:p>
          <a:p>
            <a:pPr lvl="1"/>
            <a:r>
              <a:t>Ringjärjekorra algoritmide rakendamine.</a:t>
            </a:r>
          </a:p>
          <a:p>
            <a:pPr lvl="1"/>
            <a:r>
              <a:t>Rakenduste haldamine, mis nõuab tsüklilist läbimist.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Sentiineli või Dummy sõlmede tutvustus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 Sentiineli või dummy sõlm on abisõlm, mis lisatakse LinkedListi, mis ei sisalda mõttekat andmeid, kuid aitab lihtsustada ja optimeerida teatud nimekirja toiminguid.</a:t>
            </a:r>
          </a:p>
          <a:p>
            <a:pPr/>
            <a:r>
              <a:t>Eelised:</a:t>
            </a:r>
          </a:p>
          <a:p>
            <a:pPr lvl="1"/>
            <a:r>
              <a:t>Lihtsustab nimekirja toimingute erijuhtumeid.</a:t>
            </a:r>
          </a:p>
          <a:p>
            <a:pPr lvl="1"/>
            <a:r>
              <a:t>Võib aidata vältida pea-sõlme erikohtlemist.</a:t>
            </a:r>
          </a:p>
          <a:p>
            <a:pPr lvl="1"/>
            <a:r>
              <a:t>Sageli kasutatakse LinkedListi algoritmide rakendamisel.</a:t>
            </a:r>
          </a:p>
          <a:p>
            <a:pPr/>
            <a:r>
              <a:t>Levinud kasutus:</a:t>
            </a:r>
          </a:p>
          <a:p>
            <a:pPr lvl="1"/>
            <a:r>
              <a:t>Kahepoolsetes LinkedListides, et vältida servajuhtumeid sisestamisel või kustutamisel.</a:t>
            </a:r>
          </a:p>
          <a:p>
            <a:pPr lvl="1"/>
            <a:r>
              <a:t>Ringikujulistes LinkedListides alguspunkti märkimiseks.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Sõlme struktuur LinkedListides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Põhiline struktuur:</a:t>
            </a:r>
          </a:p>
          <a:p>
            <a:pPr lvl="1"/>
            <a:r>
              <a:t>Andmeväli: Sisaldab sõlme tegelikke andmeid.</a:t>
            </a:r>
          </a:p>
          <a:p>
            <a:pPr lvl="1"/>
            <a:r>
              <a:t>Viide (või Link): Osutab nimekirja järgmisele sõlmele.</a:t>
            </a:r>
          </a:p>
          <a:p>
            <a:pPr/>
            <a:r>
              <a:t>Kahepoolsetes LinkedListides:</a:t>
            </a:r>
          </a:p>
          <a:p>
            <a:pPr lvl="1"/>
            <a:r>
              <a:t>Kaks viidet: Üks osutab järgmisele sõlmele ja teine eelmisele sõlmele.</a:t>
            </a:r>
          </a:p>
          <a:p>
            <a:pPr/>
            <a:r>
              <a:t>Esitus (C keeles):</a:t>
            </a:r>
          </a:p>
          <a:p>
            <a:pPr/>
            <a:r>
              <a:t>Iga sõlm eraldatakse dünaamiliselt mälus ja need ühendatakse nimekirja moodustamiseks.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Mälu eraldamine LinkedListides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Dünaamiline eraldamine: Sõlmede mälu eraldatakse jooksvalt, kasutades C keeles funktsioone nagu `malloc`.</a:t>
            </a:r>
          </a:p>
          <a:p>
            <a:pPr/>
            <a:r>
              <a:t>Iga sõlme mälu:</a:t>
            </a:r>
          </a:p>
          <a:p>
            <a:pPr lvl="1"/>
            <a:r>
              <a:t>Sisaldab ruumi andmetele ja viitele (osutajale).</a:t>
            </a:r>
          </a:p>
          <a:p>
            <a:pPr lvl="1"/>
            <a:r>
              <a:t>Kahepoolsetes LinkedListides lisaruum tagasiviite jaoks.</a:t>
            </a:r>
          </a:p>
          <a:p>
            <a:pPr/>
            <a:r>
              <a:t>Eelised:</a:t>
            </a:r>
          </a:p>
          <a:p>
            <a:pPr lvl="1"/>
            <a:r>
              <a:t>Mälu eraldatakse vajadusel, vältides raiskamist.</a:t>
            </a:r>
          </a:p>
          <a:p>
            <a:pPr lvl="1"/>
            <a:r>
              <a:t>Sõlmi saab hõlpsasti sisestada või eemaldada ilma mälu ümberjaotamise vajaduseta.</a:t>
            </a:r>
          </a:p>
          <a:p>
            <a:pPr/>
            <a:r>
              <a:t>Puudused:</a:t>
            </a:r>
          </a:p>
          <a:p>
            <a:pPr lvl="1"/>
            <a:r>
              <a:t>Nõuab käsitsi mäluhaldust keeltes nagu C (kasutades `free`).</a:t>
            </a:r>
          </a:p>
          <a:p>
            <a:pPr lvl="1"/>
            <a:r>
              <a:t>Lisakulud täiendavate osutajate talletamise tõttu.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Juurdepääs LinkedListides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Ühepoolne LinkedList:</a:t>
            </a:r>
          </a:p>
          <a:p>
            <a:pPr lvl="1"/>
            <a:r>
              <a:t>Elemendi juurdepääsuks on vajalik läbimine pea-sõlmest: O(n).</a:t>
            </a:r>
          </a:p>
          <a:p>
            <a:pPr/>
            <a:r>
              <a:t>Kahepoolne LinkedList:</a:t>
            </a:r>
          </a:p>
          <a:p>
            <a:pPr lvl="1"/>
            <a:r>
              <a:t>Elemendi juurdepääs võib olla O(1), kui meil on otsene viide.</a:t>
            </a:r>
          </a:p>
          <a:p>
            <a:pPr lvl="1"/>
            <a:r>
              <a:t>Halvim juhtum (läbimine pea-sõlmest): O(n).</a:t>
            </a:r>
          </a:p>
          <a:p>
            <a:pPr/>
            <a:r>
              <a:t>Märkus: Need keerukused eeldavad otseseid viiteid või indekseid. Otsing väärtuse põhjal suurendab keerukust O(n)-ni.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Sisestamine Linked Lists'is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Sisestamine algusesse: O(1)</a:t>
            </a:r>
          </a:p>
          <a:p>
            <a:pPr/>
            <a:r>
              <a:t>Sisestamine keskele: O(n)</a:t>
            </a:r>
          </a:p>
          <a:p>
            <a:pPr/>
            <a:r>
              <a:t>Sisestamine lõppu: O(n) ühepoolse Linked List'i puhul, O(1) kahepoolse Linked List'i puhul sabaviidaga</a:t>
            </a:r>
          </a:p>
          <a:p>
            <a:pPr/>
            <a:r>
              <a:t>Linked Lists võimaldab tõhusaid sisestamistoiminguid, eriti kui positsioon on teada.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Kustutamine Linked Lists'is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Kustutamine algusest: O(1)</a:t>
            </a:r>
          </a:p>
          <a:p>
            <a:pPr/>
            <a:r>
              <a:t>Kustutamine keskelt: O(n)</a:t>
            </a:r>
          </a:p>
          <a:p>
            <a:pPr/>
            <a:r>
              <a:t>Kustutamine lõpust: O(n) ühepoolse Linked List'i puhul, O(1) kahepoolse Linked List'i puhul sabaviidaga</a:t>
            </a:r>
          </a:p>
          <a:p>
            <a:pPr/>
            <a:r>
              <a:t>Linked Lists pakub paindlikkust kustutamistoiminguteks ilma elementide nihutamise vajaduseta.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Lists'i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Dünaamiline andmestruktuur: Võib kasvada ja kahaneda jooksuajal.</a:t>
            </a:r>
          </a:p>
          <a:p>
            <a:pPr/>
            <a:r>
              <a:t>Mälu raiskamist pole: Tõhus mälu kasutamine.</a:t>
            </a:r>
          </a:p>
          <a:p>
            <a:pPr/>
            <a:r>
              <a:t>Rakendamine: Sobib pinu ja järjekordade rakendamiseks.</a:t>
            </a:r>
          </a:p>
          <a:p>
            <a:pPr/>
            <a:r>
              <a:t>Sisestamine ja kustutamine: Lihtsamad toimingud ilma elementide nihutamiseta.</a:t>
            </a:r>
          </a:p>
          <a:p>
            <a:pPr/>
            <a:r>
              <a:t>Tõhus suurte andmete jaoks: Võib dünaamiliselt kasvada ja kahaneda.</a:t>
            </a:r>
          </a:p>
          <a:p>
            <a:pPr/>
            <a:r>
              <a:t>Skaleeritavus: Võimalus lisada või eemaldada elemente mis tahes positsioonilt.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Lineaarsete andmestruktuuride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Massiivid:</a:t>
            </a:r>
          </a:p>
          <a:p>
            <a:pPr lvl="1"/>
            <a:r>
              <a:t>Ühetaolised elemendid salvestatud järjestikustes mälukohtades.</a:t>
            </a:r>
          </a:p>
          <a:p>
            <a:pPr lvl="1"/>
            <a:r>
              <a:t>Fikseeritud suurus ja indekspõhine.</a:t>
            </a:r>
          </a:p>
          <a:p>
            <a:pPr lvl="1"/>
            <a:r>
              <a:t>Juurdepääsu aeg: O(1), otsimise aeg: O(n) või O(log n), lisamise aeg: O(n), kustutamise aeg: O(n).</a:t>
            </a:r>
          </a:p>
          <a:p>
            <a:pPr/>
            <a:r>
              <a:t>LinkedList:</a:t>
            </a:r>
          </a:p>
          <a:p>
            <a:pPr lvl="1"/>
            <a:r>
              <a:t>Elemendid salvestatud sõlmedena, millel on andmed ja viide järgmisele sõlmele.</a:t>
            </a:r>
          </a:p>
          <a:p>
            <a:pPr lvl="1"/>
            <a:r>
              <a:t>Tüübid: Üksik seotud nimekiri, Kahekordne seotud nimekiri.</a:t>
            </a:r>
          </a:p>
          <a:p>
            <a:pPr/>
            <a:r>
              <a:t>Pinud:</a:t>
            </a:r>
          </a:p>
          <a:p>
            <a:pPr lvl="1"/>
            <a:r>
              <a:t>Viimane sisse, esimene välja (LIFO) järjekord.</a:t>
            </a:r>
          </a:p>
          <a:p>
            <a:pPr lvl="1"/>
            <a:r>
              <a:t>Toimingud: lisa, eemalda.</a:t>
            </a:r>
          </a:p>
          <a:p>
            <a:pPr/>
            <a:r>
              <a:t>Järjekorrad:</a:t>
            </a:r>
          </a:p>
          <a:p>
            <a:pPr lvl="1"/>
            <a:r>
              <a:t>Esimene sisse, esimene välja (FIFO) järjekord.</a:t>
            </a:r>
          </a:p>
          <a:p>
            <a:pPr lvl="1"/>
            <a:r>
              <a:t>Toimingud: lisa järjekorda, eemalda järjekorrast.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Lists'i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lvl="1"/>
          </a:p>
          <a:p>
            <a:pPr/>
            <a:r>
              <a:t>Mälu kasutamine: Vajab lisamälu viitade jaoks.</a:t>
            </a:r>
          </a:p>
          <a:p>
            <a:pPr/>
            <a:r>
              <a:t>Läbimine: Aeganõudvam võrreldes massiividega.</a:t>
            </a:r>
          </a:p>
          <a:p>
            <a:pPr/>
            <a:r>
              <a:t>Otsene juurdepääs: Pole võimalik, erinevalt massiividest.</a:t>
            </a:r>
          </a:p>
          <a:p>
            <a:pPr/>
            <a:r>
              <a:t>Tagurpidi läbimine: Pole võimalik ühepoolsetes Linked Lists'ides.</a:t>
            </a:r>
          </a:p>
          <a:p>
            <a:pPr/>
            <a:r>
              <a:t>Juhuslik juurdepääs: Pole võimalik dünaamilise mälu eraldamise tõttu.</a:t>
            </a:r>
          </a:p>
          <a:p>
            <a:pPr/>
            <a:r>
              <a:t>Madalam efektiivsus: Teatud toimingud võivad olla aeglasemad.</a:t>
            </a:r>
          </a:p>
          <a:p>
            <a:pPr/>
            <a:r>
              <a:t>Keeruline rakendamine: Keerulisem kui massiivid.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ja Linked Lists'i võrdlus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Mälu eraldamine: Massiivid on järjestikused, Linked Lists on hajutatud.</a:t>
            </a:r>
          </a:p>
          <a:p>
            <a:pPr/>
            <a:r>
              <a:t>Sisestamine ja kustutamine: Tõhusam Linked Lists'is.</a:t>
            </a:r>
          </a:p>
          <a:p>
            <a:pPr/>
            <a:r>
              <a:t>Juhuslik juurdepääs: Massiivid pakuvad O(1), Linked Lists pakub O(n).</a:t>
            </a:r>
          </a:p>
          <a:p>
            <a:pPr/>
            <a:r>
              <a:t>Mälu kasutamine: Massiivid on fikseeritud suurusega, Linked Lists on dünaamiline.</a:t>
            </a:r>
          </a:p>
          <a:p>
            <a:pPr/>
            <a:r>
              <a:t>Mälu järjestikusus: Massiividel on eelis vahemälu jõudluse osas.</a:t>
            </a:r>
          </a:p>
          <a:p>
            <a:pPr/>
            <a:r>
              <a:t>Rakendamise keerukus: Linked Lists on keerulisem kui massiivid.</a:t>
            </a:r>
          </a:p>
          <a:p>
            <a:pPr/>
            <a:r>
              <a:t>Valik sõltub rakenduse konkreetsetest nõuetest.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LinkedListide levinud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Dünaamiline mälu eraldamine: Erinevalt massiividest saavad linked listid kergesti suurust muuta.</a:t>
            </a:r>
          </a:p>
          <a:p>
            <a:pPr/>
            <a:r>
              <a:t>Pinude ja järjekordade rakendamine: LinkedListid toimivad alusstruktuurina.</a:t>
            </a:r>
          </a:p>
          <a:p>
            <a:pPr/>
            <a:r>
              <a:t>Lihtne lisamine/kustutamine: Elemente saab lisada või eemaldada ilma uuesti eraldamise või ümberkorraldamiseta.</a:t>
            </a:r>
          </a:p>
          <a:p>
            <a:pPr/>
            <a:r>
              <a:t>Graafikute rakendamine: Graafikute kõrvutiasetuse nimekirja esitus kasutab linked liste.</a:t>
            </a:r>
          </a:p>
          <a:p>
            <a:pPr/>
            <a:r>
              <a:t>Brauseri vahemälu: Brauserid kasutavad linked liste veebilehtede edasi- ja tagasiliikumise rakendamiseks.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Pinu on abstraktne andmetüüp, mis seab piiranguid, kus saate elemente lisada ja eemaldada.</a:t>
            </a:r>
          </a:p>
          <a:p>
            <a:pPr/>
            <a:r>
              <a:t>Analoogia: Mõelge pinust kui raamatute virnast; saate eemaldada ainult ülemise raamatu ja lisada uue raamatu peale.</a:t>
            </a:r>
          </a:p>
          <a:p>
            <a:pPr/>
            <a:r>
              <a:t>Pinusid saab rakendada erinevate andmestruktuuridega, nagu linked listid või massiivid.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LIFO põhimõte: Viimane sisse, esimene välja, mis tähendab, et viimati lisatud element eemaldatakse esimesena.</a:t>
            </a:r>
          </a:p>
          <a:p>
            <a:pPr/>
            <a:r>
              <a:t>Ülemine ja alumine: Ots, kus lisamine või eemaldamine toimub, on "ülemine". Vastupidine ots on "alumine".</a:t>
            </a:r>
          </a:p>
          <a:p>
            <a:pPr/>
            <a:r>
              <a:t>Pinu ületäitumine: Tekib, kui proovitakse lisada element täis pinusse.</a:t>
            </a:r>
          </a:p>
          <a:p>
            <a:pPr/>
            <a:r>
              <a:t>Pinu alatäitumine: Tekib, kui proovitakse eemaldada element tühjast pinust.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Toimingud pinudes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Lisa (Push): Lisab elemendi pinu tippu.</a:t>
            </a:r>
          </a:p>
          <a:p>
            <a:pPr/>
            <a:r>
              <a:t>Eemalda (Pop): Eemaldab pinu kõige ülemise elemendi.</a:t>
            </a:r>
          </a:p>
          <a:p>
            <a:pPr/>
            <a:r>
              <a:t>Piilu/Ülemine (Peek/Top): Pääseb juurde kõige ülemisele elemendile seda eemaldamata.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toiming (Push Operation)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Lisa (Push) lisab uue elemendi pinu tippu.</a:t>
            </a:r>
          </a:p>
          <a:p>
            <a:pPr/>
            <a:r>
              <a:t>Kui pinu on täis, tekib pinu ületäitumise olukord.</a:t>
            </a:r>
          </a:p>
          <a:p>
            <a:pPr/>
            <a:r>
              <a:t>Lisa (push()) algoritm:</a:t>
            </a:r>
          </a:p>
          <a:p>
            <a:pPr lvl="1"/>
            <a:r>
              <a:t>Kontrolli, kas pinu on täis.</a:t>
            </a:r>
          </a:p>
          <a:p>
            <a:pPr lvl="1"/>
            <a:r>
              <a:t>Kui ei ole, suurenda ülemise viida.</a:t>
            </a:r>
          </a:p>
          <a:p>
            <a:pPr lvl="1"/>
            <a:r>
              <a:t>Määra uus väärtus pinu tippu.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 toiming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</a:t>
            </a:r>
          </a:p>
          <a:p>
            <a:pPr lvl="1"/>
            <a:r>
              <a:t>Eemaldab pinu ülemise elemendi</a:t>
            </a:r>
          </a:p>
          <a:p>
            <a:pPr lvl="1"/>
            <a:r>
              <a:t>Tagastab eemaldatud elemendi</a:t>
            </a:r>
          </a:p>
          <a:p>
            <a:pPr lvl="1"/>
            <a:r>
              <a:t>Kui pinu on tühi, tekib alavoolu olukord</a:t>
            </a:r>
          </a:p>
          <a:p>
            <a:pPr/>
            <a:r>
              <a:t>Näide:</a:t>
            </a:r>
          </a:p>
          <a:p>
            <a:pPr lvl="1"/>
            <a:r>
              <a:t>Kaaluge pinu: [1, 2, 3, 4, 5]</a:t>
            </a:r>
          </a:p>
          <a:p>
            <a:pPr lvl="1"/>
            <a:r>
              <a:t>Pärast pop toimingut muutub pinu: [1, 2, 3, 4]</a:t>
            </a:r>
          </a:p>
          <a:p>
            <a:pPr lvl="1"/>
            <a:r>
              <a:t>Eemaldatud element on: 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Peek toiming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</a:t>
            </a:r>
          </a:p>
          <a:p>
            <a:pPr lvl="1"/>
            <a:r>
              <a:t>Tagastab ülemise elemendi ilma seda eemaldamata</a:t>
            </a:r>
          </a:p>
          <a:p>
            <a:pPr lvl="1"/>
            <a:r>
              <a:t>Kui pinu on tühi, tagastab None või vastava väärtuse</a:t>
            </a:r>
          </a:p>
          <a:p>
            <a:pPr/>
            <a:r>
              <a:t>Näide:</a:t>
            </a:r>
          </a:p>
          <a:p>
            <a:pPr lvl="1"/>
            <a:r>
              <a:t>Kaaluge pinu: [1, 2, 3, 4, 5]</a:t>
            </a:r>
          </a:p>
          <a:p>
            <a:pPr lvl="1"/>
            <a:r>
              <a:t>Pärast peek toimingut jääb pinu samaks: [1, 2, 3, 4, 5]</a:t>
            </a:r>
          </a:p>
          <a:p>
            <a:pPr lvl="1"/>
            <a:r>
              <a:t>Ülemine element on: 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rakendamine massiivide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Sammud:</a:t>
            </a:r>
          </a:p>
          <a:p>
            <a:pPr lvl="1"/>
            <a:r>
              <a:t>Loo fikseeritud suurusega massiiv</a:t>
            </a:r>
          </a:p>
          <a:p>
            <a:pPr lvl="1"/>
            <a:r>
              <a:t>Jälgi pinu tippu muutuja abil (algväärtus on -1)</a:t>
            </a:r>
          </a:p>
          <a:p>
            <a:pPr lvl="1"/>
            <a:r>
              <a:t>Push: Kontrolli, kas on täis, kui ei ole, suurenda tippu ja lisa element</a:t>
            </a:r>
          </a:p>
          <a:p>
            <a:pPr lvl="1"/>
            <a:r>
              <a:t>Pop: Kontrolli, kas on tühi, kui ei ole, eemalda ülemine element ja vähenda tippu</a:t>
            </a:r>
          </a:p>
          <a:p>
            <a:pPr lvl="1"/>
            <a:r>
              <a:t>Peek: Tagasta tippasendis olev element</a:t>
            </a:r>
          </a:p>
          <a:p>
            <a:pPr/>
            <a:r>
              <a:t>Näidisrakendus:</a:t>
            </a:r>
          </a:p>
          <a:p>
            <a:pPr lvl="1"/>
            <a:r>
              <a:t>Pythoni kood, mis näitab põhilisi pinu toiminguid massiivide abil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Lineaarsete andmestruktuuride reaalse maailma analoogiad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Massiivid:</a:t>
            </a:r>
          </a:p>
          <a:p>
            <a:pPr lvl="1"/>
            <a:r>
              <a:t>Kõigi õpilaste hinded klassis.</a:t>
            </a:r>
          </a:p>
          <a:p>
            <a:pPr/>
            <a:r>
              <a:t>LinkedList:</a:t>
            </a:r>
          </a:p>
          <a:p>
            <a:pPr lvl="1"/>
            <a:r>
              <a:t>Rongikomponendid, mis on ühendatud järjestuses.</a:t>
            </a:r>
          </a:p>
          <a:p>
            <a:pPr/>
            <a:r>
              <a:t>Pinud:</a:t>
            </a:r>
          </a:p>
          <a:p>
            <a:pPr lvl="1"/>
            <a:r>
              <a:t>Plaatide virn; viimati paigutatud plaat on esimene, mis eemaldatakse.</a:t>
            </a:r>
          </a:p>
          <a:p>
            <a:pPr/>
            <a:r>
              <a:t>Järjekorrad:</a:t>
            </a:r>
          </a:p>
          <a:p>
            <a:pPr lvl="1"/>
            <a:r>
              <a:t>Inimesed seisavad järjekorras; esimene inimene järjekorras on esimene, kes teenindatakse.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rakendamine LinkedListide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Põhirakendus:</a:t>
            </a:r>
          </a:p>
          <a:p>
            <a:pPr lvl="1"/>
            <a:r>
              <a:t>Kasuta Node klassi iga elemendi esindamiseks</a:t>
            </a:r>
          </a:p>
          <a:p>
            <a:pPr lvl="1"/>
            <a:r>
              <a:t>Igal sõlmel on andmeatribuut ja järgmine atribuut</a:t>
            </a:r>
          </a:p>
          <a:p>
            <a:pPr lvl="1"/>
            <a:r>
              <a:t>Pinu klassil on tippatribuut, mis osutab ülemisele sõlmele</a:t>
            </a:r>
          </a:p>
          <a:p>
            <a:pPr lvl="1"/>
            <a:r>
              <a:t>Push, Pop ja Peek toimingud rakendatakse tippatribuudi abil</a:t>
            </a:r>
          </a:p>
          <a:p>
            <a:pPr/>
            <a:r>
              <a:t>Näidisrakendus:</a:t>
            </a:r>
          </a:p>
          <a:p>
            <a:pPr lvl="1"/>
            <a:r>
              <a:t>Pythoni kood, mis näitab põhilisi pinu toiminguid LinkedListide abil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Efektiivne andmehaldus:</a:t>
            </a:r>
          </a:p>
          <a:p>
            <a:pPr lvl="1"/>
            <a:r>
              <a:t>Haldab andmeid LIFO meetodil</a:t>
            </a:r>
          </a:p>
          <a:p>
            <a:pPr/>
            <a:r>
              <a:t>Funktsioonide efektiivne haldamine:</a:t>
            </a:r>
          </a:p>
          <a:p>
            <a:pPr lvl="1"/>
            <a:r>
              <a:t>Salvestab kohalikke muutujaid, kui funktsiooni kutsutakse</a:t>
            </a:r>
          </a:p>
          <a:p>
            <a:pPr/>
            <a:r>
              <a:t>Kontroll mälu üle:</a:t>
            </a:r>
          </a:p>
          <a:p>
            <a:pPr lvl="1"/>
            <a:r>
              <a:t>Võimaldab täpset mälu eraldamist ja vabastamist</a:t>
            </a:r>
          </a:p>
          <a:p>
            <a:pPr/>
            <a:r>
              <a:t>Nutikas mäluhaldus:</a:t>
            </a:r>
          </a:p>
          <a:p>
            <a:pPr lvl="1"/>
            <a:r>
              <a:t>Puhastab automaatselt objekte</a:t>
            </a:r>
          </a:p>
          <a:p>
            <a:pPr/>
            <a:r>
              <a:t>Turvalisus:</a:t>
            </a:r>
          </a:p>
          <a:p>
            <a:pPr lvl="1"/>
            <a:r>
              <a:t>Ei ole kergesti rikutav, muutes selle usaldusväärseks</a:t>
            </a:r>
          </a:p>
          <a:p>
            <a:pPr/>
            <a:r>
              <a:t>Fikseeritud suurus:</a:t>
            </a:r>
          </a:p>
          <a:p>
            <a:pPr lvl="1"/>
            <a:r>
              <a:t>Muutujaid ei saa ümber suurustada, tagades järjepidevuse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Piiratud suurusega</a:t>
            </a:r>
          </a:p>
          <a:p>
            <a:pPr lvl="1"/>
            <a:r>
              <a:t>Võib põhjustada pinu ülevoolu, kui seda korralikult ei hallata</a:t>
            </a:r>
          </a:p>
          <a:p>
            <a:pPr/>
            <a:r>
              <a:t>Ei paku otseset juurdepääsu üksikutele elementidele</a:t>
            </a:r>
          </a:p>
          <a:p>
            <a:pPr/>
            <a:r>
              <a:t>Keerukused teatud toimingutes</a:t>
            </a:r>
          </a:p>
          <a:p>
            <a:pPr lvl="1"/>
            <a:r>
              <a:t>Näiteks keskmise elemendi juurdepääsuks on vajalik O(n) aeg</a:t>
            </a:r>
          </a:p>
          <a:p>
            <a:pPr/>
            <a:r>
              <a:t>Mälu raiskamine</a:t>
            </a:r>
          </a:p>
          <a:p>
            <a:pPr lvl="1"/>
            <a:r>
              <a:t>Pinu jaoks reserveeritud ruumi tõttu, isegi kui seda pole täielikult kasutatud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 tavalised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Avaldise hindamine</a:t>
            </a:r>
          </a:p>
          <a:p>
            <a:pPr lvl="1"/>
            <a:r>
              <a:t>Postfiksi või prefiksi avaldiste hindamine</a:t>
            </a:r>
          </a:p>
          <a:p>
            <a:pPr/>
            <a:r>
              <a:t>Tagasipöördumise algoritmid</a:t>
            </a:r>
          </a:p>
          <a:p>
            <a:pPr lvl="1"/>
            <a:r>
              <a:t>Nagu labürindi lahendamine, kaheksa kuninganna probleem</a:t>
            </a:r>
          </a:p>
          <a:p>
            <a:pPr/>
            <a:r>
              <a:t>Mälu haldamine</a:t>
            </a:r>
          </a:p>
          <a:p>
            <a:pPr lvl="1"/>
            <a:r>
              <a:t>Pinu mälu programmeerimiskeeltes</a:t>
            </a:r>
          </a:p>
          <a:p>
            <a:pPr/>
            <a:r>
              <a:t>Funktsiooni kutsumise haldamine</a:t>
            </a:r>
          </a:p>
          <a:p>
            <a:pPr lvl="1"/>
            <a:r>
              <a:t>Rekursiivsete algoritmide funktsioonikõnede haldamine</a:t>
            </a:r>
          </a:p>
          <a:p>
            <a:pPr/>
            <a:r>
              <a:t>Süntaksi analüüs</a:t>
            </a:r>
          </a:p>
          <a:p>
            <a:pPr lvl="1"/>
            <a:r>
              <a:t>Programmeerimiskeelte kompilaatorite jaoks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Järjekorrad: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Lineaarne andmestruktuur</a:t>
            </a:r>
          </a:p>
          <a:p>
            <a:pPr lvl="1"/>
            <a:r>
              <a:t>Avatud mõlemast otsast</a:t>
            </a:r>
          </a:p>
          <a:p>
            <a:pPr lvl="1"/>
            <a:r>
              <a:t>Toimingud toimuvad Esimene Sisse Esimene Välja (FIFO) järjekorras</a:t>
            </a:r>
          </a:p>
          <a:p>
            <a:pPr/>
            <a:r>
              <a:t>Päriseluline analoogia</a:t>
            </a:r>
          </a:p>
          <a:p>
            <a:pPr lvl="1"/>
            <a:r>
              <a:t>Nagu järjekord piletite ostmiseks</a:t>
            </a:r>
          </a:p>
          <a:p>
            <a:pPr lvl="1"/>
            <a:r>
              <a:t>Esimene inimene järjekorras on esimene teenindatav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Võib käidelda mitut andmet</a:t>
            </a:r>
          </a:p>
          <a:p>
            <a:pPr/>
            <a:r>
              <a:t>Juurdepääsetav mõlemast otsast</a:t>
            </a:r>
          </a:p>
          <a:p>
            <a:pPr lvl="1"/>
            <a:r>
              <a:t>Järjekorra esiosa (või pea): kust esimene kirje eemaldatakse</a:t>
            </a:r>
          </a:p>
          <a:p>
            <a:pPr lvl="1"/>
            <a:r>
              <a:t>Järjekorra tagaosa (või saba): kuhu viimane kirje lisati</a:t>
            </a:r>
          </a:p>
          <a:p>
            <a:pPr/>
            <a:r>
              <a:t>Kiire ja paindlik</a:t>
            </a:r>
          </a:p>
          <a:p>
            <a:pPr/>
            <a:r>
              <a:t>Esitused</a:t>
            </a:r>
          </a:p>
          <a:p>
            <a:pPr lvl="1"/>
            <a:r>
              <a:t>Võib esindada massiivide või Linked Lists'ide abil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tüübid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Lihtne järjekord (või lineaarne järjekord)</a:t>
            </a:r>
          </a:p>
          <a:p>
            <a:pPr lvl="1"/>
            <a:r>
              <a:t>Sisestamine tagaosas, eemaldamine esiosast</a:t>
            </a:r>
          </a:p>
          <a:p>
            <a:pPr lvl="1"/>
            <a:r>
              <a:t>Järgib rangelt FIFO reeglit</a:t>
            </a:r>
          </a:p>
          <a:p>
            <a:pPr/>
            <a:r>
              <a:t>Ringjärjekord</a:t>
            </a:r>
          </a:p>
          <a:p>
            <a:pPr lvl="1"/>
            <a:r>
              <a:t>Viimane element osutab esimesele, moodustades ringikujulise lingi</a:t>
            </a:r>
          </a:p>
          <a:p>
            <a:pPr lvl="1"/>
            <a:r>
              <a:t>Ületab mälu raiskamise probleemi lineaarses järjekorras</a:t>
            </a:r>
          </a:p>
          <a:p>
            <a:pPr/>
            <a:r>
              <a:t>Prioriteedijärjekord</a:t>
            </a:r>
          </a:p>
          <a:p>
            <a:pPr lvl="1"/>
            <a:r>
              <a:t>Elemente teenindatakse nende prioriteedi alusel</a:t>
            </a:r>
          </a:p>
          <a:p>
            <a:pPr lvl="1"/>
            <a:r>
              <a:t>Kui sama prioriteet, siis järgitakse FIFO järjekorda</a:t>
            </a:r>
          </a:p>
          <a:p>
            <a:pPr/>
            <a:r>
              <a:t>Kahe otsaga järjekord (Deque)</a:t>
            </a:r>
          </a:p>
          <a:p>
            <a:pPr lvl="1"/>
            <a:r>
              <a:t>Mõlemast otsast saab sisestada ja eemaldada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Lihtne Järjekord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</a:t>
            </a:r>
          </a:p>
          <a:p>
            <a:pPr lvl="1"/>
            <a:r>
              <a:t>Andmestruktuur, mis järgib FIFO (Esimene sisse, esimene välja) põhimõtet.</a:t>
            </a:r>
          </a:p>
          <a:p>
            <a:pPr lvl="1"/>
            <a:r>
              <a:t>Elemente lisatakse taha ja eemaldatakse eest.</a:t>
            </a:r>
          </a:p>
          <a:p>
            <a:pPr/>
            <a:r>
              <a:t>Kasutusjuhud</a:t>
            </a:r>
          </a:p>
          <a:p>
            <a:pPr lvl="1"/>
            <a:r>
              <a:t>Protsesside ajastamine</a:t>
            </a:r>
          </a:p>
          <a:p>
            <a:pPr lvl="1"/>
            <a:r>
              <a:t>Andmete puhverdamine</a:t>
            </a:r>
          </a:p>
          <a:p>
            <a:pPr lvl="1"/>
            <a:r>
              <a:t>Tellimuste töötlemine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Ringjärjekord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</a:t>
            </a:r>
          </a:p>
          <a:p>
            <a:pPr lvl="1"/>
            <a:r>
              <a:t>Lineaarne andmestruktuur, mis järgib FIFO põhimõtet.</a:t>
            </a:r>
          </a:p>
          <a:p>
            <a:pPr lvl="1"/>
            <a:r>
              <a:t>Viimane positsioon on ühendatud esimese positsiooniga, moodustades ringi.</a:t>
            </a:r>
          </a:p>
          <a:p>
            <a:pPr/>
            <a:r>
              <a:t>Eelised</a:t>
            </a:r>
          </a:p>
          <a:p>
            <a:pPr lvl="1"/>
            <a:r>
              <a:t>Tõhus mälu kasutamine</a:t>
            </a:r>
          </a:p>
          <a:p>
            <a:pPr lvl="1"/>
            <a:r>
              <a:t>Elemente saab pidevalt lisada ja eemaldada ilma nihutamata.</a:t>
            </a:r>
          </a:p>
          <a:p>
            <a:pPr/>
            <a:r>
              <a:t>Kasutusjuhud</a:t>
            </a:r>
          </a:p>
          <a:p>
            <a:pPr lvl="1"/>
            <a:r>
              <a:t>CPU ajastamine</a:t>
            </a:r>
          </a:p>
          <a:p>
            <a:pPr lvl="1"/>
            <a:r>
              <a:t>Mälu haldamine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Prioriteedijärjekord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</a:t>
            </a:r>
          </a:p>
          <a:p>
            <a:pPr lvl="1"/>
            <a:r>
              <a:t>Abstraktne andmetüüp, mis on sarnane tavalise järjekorra või pinuga.</a:t>
            </a:r>
          </a:p>
          <a:p>
            <a:pPr lvl="1"/>
            <a:r>
              <a:t>Igale elemendile on määratud prioriteet.</a:t>
            </a:r>
          </a:p>
          <a:p>
            <a:pPr lvl="1"/>
            <a:r>
              <a:t>Kõrge prioriteediga elemendid teenindatakse esimesena.</a:t>
            </a:r>
          </a:p>
          <a:p>
            <a:pPr/>
            <a:r>
              <a:t>Rakendamine</a:t>
            </a:r>
          </a:p>
          <a:p>
            <a:pPr lvl="1"/>
            <a:r>
              <a:t>Võib rakendada hunnikute, massiivide, linked listide või binaarsete otsingupuude abil.</a:t>
            </a:r>
          </a:p>
          <a:p>
            <a:pPr/>
            <a:r>
              <a:t>Toimingud</a:t>
            </a:r>
          </a:p>
          <a:p>
            <a:pPr lvl="1"/>
            <a:r>
              <a:t>on_tühi: Kontrolli, kas järjekord on tühi.</a:t>
            </a:r>
          </a:p>
          <a:p>
            <a:pPr lvl="1"/>
            <a:r>
              <a:t>lisa_prioriteediga: Lisa element prioriteediga.</a:t>
            </a:r>
          </a:p>
          <a:p>
            <a:pPr lvl="1"/>
            <a:r>
              <a:t>võta_kõrgeima_prioriteediga_element: Eemalda ja tagasta kõrgeima prioriteediga element.</a:t>
            </a:r>
          </a:p>
          <a:p>
            <a:pPr/>
            <a:r>
              <a:t>Rakendused</a:t>
            </a:r>
          </a:p>
          <a:p>
            <a:pPr lvl="1"/>
            <a:r>
              <a:t>Reaalajas süsteemid</a:t>
            </a:r>
          </a:p>
          <a:p>
            <a:pPr lvl="1"/>
            <a:r>
              <a:t>Algoritmid nagu Dijkstra ja A* otsing.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Lineaarsete andmestruktuuride tähtsus kaasaegses tarkvaras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Korralda ja töötle andmeid tõhusalt.</a:t>
            </a:r>
          </a:p>
          <a:p>
            <a:pPr/>
            <a:r>
              <a:t>Kasutatakse paljudes arvutiteaduse rakendustes, nagu otsimine, sortimine ja andmete manipuleerimine.</a:t>
            </a:r>
          </a:p>
          <a:p>
            <a:pPr/>
            <a:r>
              <a:t>Pakub tõhusat andmetele juurdepääsu.</a:t>
            </a:r>
          </a:p>
          <a:p>
            <a:pPr/>
            <a:r>
              <a:t>Oluline algoritmidel, mis nõuavad konkreetseid andmetele juurdepääsu mustreid (nt LIFO pinude jaoks, FIFO järjekordade jaoks).</a:t>
            </a:r>
          </a:p>
          <a:p>
            <a:pPr/>
            <a:r>
              <a:t>Allikas: [DZone](https://dzone.com/articles/introduction-to-linear-data-structures)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Toimingud Järjekordades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Lisa järjekorda (Enqueue)</a:t>
            </a:r>
          </a:p>
          <a:p>
            <a:pPr lvl="1"/>
            <a:r>
              <a:t>Lisa elemente järjekorra taha.</a:t>
            </a:r>
          </a:p>
          <a:p>
            <a:pPr/>
            <a:r>
              <a:t>Võta järjekorrast (Dequeue)</a:t>
            </a:r>
          </a:p>
          <a:p>
            <a:pPr lvl="1"/>
            <a:r>
              <a:t>Eemalda elemendid järjekorra eest.</a:t>
            </a:r>
          </a:p>
          <a:p>
            <a:pPr/>
            <a:r>
              <a:t>Piilu (Peek)</a:t>
            </a:r>
          </a:p>
          <a:p>
            <a:pPr lvl="1"/>
            <a:r>
              <a:t>Vaata esimest elementi ilma seda eemaldamata.</a:t>
            </a:r>
          </a:p>
          <a:p>
            <a:pPr/>
            <a:r>
              <a:t>Kontrolli (Check)</a:t>
            </a:r>
          </a:p>
          <a:p>
            <a:pPr lvl="1"/>
            <a:r>
              <a:t>Määra kindlaks, kas järjekord on tühi.</a:t>
            </a:r>
          </a:p>
          <a:p>
            <a:pPr/>
            <a:r>
              <a:t>Suurus (Size)</a:t>
            </a:r>
          </a:p>
          <a:p>
            <a:pPr lvl="1"/>
            <a:r>
              <a:t>Saada järjekorras olevate elementide arv.</a:t>
            </a:r>
          </a:p>
          <a:p>
            <a:pPr/>
            <a:r>
              <a:t>Rakendused</a:t>
            </a:r>
          </a:p>
          <a:p>
            <a:pPr lvl="1"/>
            <a:r>
              <a:t>Protsesside ajastamine</a:t>
            </a:r>
          </a:p>
          <a:p>
            <a:pPr lvl="1"/>
            <a:r>
              <a:t>Sõnumite edastamine</a:t>
            </a:r>
          </a:p>
          <a:p>
            <a:pPr lvl="1"/>
            <a:r>
              <a:t>Laiuse-eelistusega otsingualgoritmid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Järjekorda Toiming (Enqueue Operation)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</a:t>
            </a:r>
          </a:p>
          <a:p>
            <a:pPr lvl="1"/>
            <a:r>
              <a:t>Elemendi lisamine järjekorra lõppu.</a:t>
            </a:r>
          </a:p>
          <a:p>
            <a:pPr lvl="1"/>
            <a:r>
              <a:t>Mõnes kontekstis tuntud ka kui "lisa".</a:t>
            </a:r>
          </a:p>
          <a:p>
            <a:pPr/>
            <a:r>
              <a:t>Funktsionaalsus</a:t>
            </a:r>
          </a:p>
          <a:p>
            <a:pPr lvl="1"/>
            <a:r>
              <a:t>Tagab, et element asetatakse taha.</a:t>
            </a:r>
          </a:p>
          <a:p>
            <a:pPr lvl="1"/>
            <a:r>
              <a:t>Säilitab järjekorras olevate elementide järjekorra.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Dequeue toiming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</a:t>
            </a:r>
          </a:p>
          <a:p>
            <a:pPr lvl="1"/>
            <a:r>
              <a:t>Dequeue (või dequeue toiming) viitab elemendi eemaldamisele järjekorra eest.</a:t>
            </a:r>
          </a:p>
          <a:p>
            <a:pPr lvl="1"/>
            <a:r>
              <a:t>Järgib First In First Out (FIFO) põhimõtet, mis tähendab, et järjekorras vanim element eemaldatakse esimesena.</a:t>
            </a:r>
          </a:p>
          <a:p>
            <a:pPr/>
            <a:r>
              <a:t>Protsess:</a:t>
            </a:r>
          </a:p>
          <a:p>
            <a:pPr lvl="1"/>
            <a:r>
              <a:t>Kontrolli, kas järjekord on tühi.</a:t>
            </a:r>
          </a:p>
          <a:p>
            <a:pPr lvl="1"/>
            <a:r>
              <a:t>Kui ei ole, eemalda element eest.</a:t>
            </a:r>
          </a:p>
          <a:p>
            <a:pPr lvl="1"/>
            <a:r>
              <a:t>Uuenda eesmist osutajat/viidet.</a:t>
            </a:r>
          </a:p>
          <a:p>
            <a:pPr/>
            <a:r>
              <a:t>Ajaline keerukus:</a:t>
            </a:r>
          </a:p>
          <a:p>
            <a:pPr lvl="1"/>
            <a:r>
              <a:t>Dequeue toimingu ajaline keerukus on O(1), kuna see hõlmab elemendi eemaldamist eest.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Peek toiming järjekordades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</a:t>
            </a:r>
          </a:p>
          <a:p>
            <a:pPr lvl="1"/>
            <a:r>
              <a:t>Peek toiming võimaldab vaadata järjekorra ees olevat elementi ilma seda eemaldamata.</a:t>
            </a:r>
          </a:p>
          <a:p>
            <a:pPr/>
            <a:r>
              <a:t>Protsess:</a:t>
            </a:r>
          </a:p>
          <a:p>
            <a:pPr lvl="1"/>
            <a:r>
              <a:t>Kontrolli, kas järjekord on tühi.</a:t>
            </a:r>
          </a:p>
          <a:p>
            <a:pPr lvl="1"/>
            <a:r>
              <a:t>Kui ei ole, tagasta eesmine element.</a:t>
            </a:r>
          </a:p>
          <a:p>
            <a:pPr/>
            <a:r>
              <a:t>Ajaline keerukus:</a:t>
            </a:r>
          </a:p>
          <a:p>
            <a:pPr lvl="1"/>
            <a:r>
              <a:t>Peek toimingu ajaline keerukus on O(1), kuna see hõlmab ainult eesmise elemendi vaatamist.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rakendamine massiivide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Sammud:</a:t>
            </a:r>
          </a:p>
          <a:p>
            <a:pPr lvl="1"/>
            <a:r>
              <a:t>Loo fikseeritud suurusega massiiv (`queueArray`).</a:t>
            </a:r>
          </a:p>
          <a:p>
            <a:pPr lvl="1"/>
            <a:r>
              <a:t>Algväärtusta `front` ja `rear` muutujad väärtusega -1.</a:t>
            </a:r>
          </a:p>
          <a:p>
            <a:pPr lvl="1"/>
            <a:r>
              <a:t>Enqueue: Lisa element taha, kui pole täis.</a:t>
            </a:r>
          </a:p>
          <a:p>
            <a:pPr lvl="1"/>
            <a:r>
              <a:t>Dequeue: Eemalda element eest, kui pole tühi.</a:t>
            </a:r>
          </a:p>
          <a:p>
            <a:pPr lvl="1"/>
            <a:r>
              <a:t>Lisategevused: `isEmpty()`, `isFull()`, `size()`.</a:t>
            </a:r>
          </a:p>
          <a:p>
            <a:pPr/>
            <a:r>
              <a:t>Ajaline keerukus:</a:t>
            </a:r>
          </a:p>
          <a:p>
            <a:pPr lvl="1"/>
            <a:r>
              <a:t>Enqueue ja Dequeue toimingud võtavad pidevat aega O(1).</a:t>
            </a:r>
          </a:p>
          <a:p>
            <a:pPr/>
            <a:r>
              <a:t>Allikas: [Link](https://www.geeksforgeeks.org/applications-advantages-and-disadvantages-of-queue/)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rakendamine LinkedListide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Sammud:</a:t>
            </a:r>
          </a:p>
          <a:p>
            <a:pPr lvl="1"/>
            <a:r>
              <a:t>Defineeri Node klass `data` ja `next` atribuutidega.</a:t>
            </a:r>
          </a:p>
          <a:p>
            <a:pPr lvl="1"/>
            <a:r>
              <a:t>Algväärtusta Queue klass `head` ja `tail` atribuutidega.</a:t>
            </a:r>
          </a:p>
          <a:p>
            <a:pPr lvl="1"/>
            <a:r>
              <a:t>Enqueue: Lisa element saba taha.</a:t>
            </a:r>
          </a:p>
          <a:p>
            <a:pPr lvl="1"/>
            <a:r>
              <a:t>Dequeue: Eemalda element peast.</a:t>
            </a:r>
          </a:p>
          <a:p>
            <a:pPr lvl="1"/>
            <a:r>
              <a:t>Lisameetodid: `isEmpty` ja `peek`.</a:t>
            </a:r>
          </a:p>
          <a:p>
            <a:pPr/>
            <a:r>
              <a:t>Eelised:</a:t>
            </a:r>
          </a:p>
          <a:p>
            <a:pPr lvl="1"/>
            <a:r>
              <a:t>Dünaamiline suurus.</a:t>
            </a:r>
          </a:p>
          <a:p>
            <a:pPr lvl="1"/>
            <a:r>
              <a:t>Efektiivne mälu kasutamine.</a:t>
            </a:r>
          </a:p>
          <a:p>
            <a:pPr/>
            <a:r>
              <a:t>Allikas: [Link](https://www.geeksforgeeks.org/applications-advantages-and-disadvantages-of-queue/)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Efektiivne haldamine:</a:t>
            </a:r>
          </a:p>
          <a:p>
            <a:pPr lvl="1"/>
            <a:r>
              <a:t>Võib tõhusalt hallata suurt hulka andmeid.</a:t>
            </a:r>
          </a:p>
          <a:p>
            <a:pPr/>
            <a:r>
              <a:t>Toimingud:</a:t>
            </a:r>
          </a:p>
          <a:p>
            <a:pPr lvl="1"/>
            <a:r>
              <a:t>Sisestamine ja kustutamine toimuvad hõlpsalt FIFO tõttu.</a:t>
            </a:r>
          </a:p>
          <a:p>
            <a:pPr/>
            <a:r>
              <a:t>Mitme tarbija teenus:</a:t>
            </a:r>
          </a:p>
          <a:p>
            <a:pPr lvl="1"/>
            <a:r>
              <a:t>Kasulik, kui teenust kasutavad mitmed tarbijad.</a:t>
            </a:r>
          </a:p>
          <a:p>
            <a:pPr/>
            <a:r>
              <a:t>Kiirus:</a:t>
            </a:r>
          </a:p>
          <a:p>
            <a:pPr lvl="1"/>
            <a:r>
              <a:t>Kiire andmete vaheline protsesside suhtlus.</a:t>
            </a:r>
          </a:p>
          <a:p>
            <a:pPr/>
            <a:r>
              <a:t>Reaalaja rakendused:</a:t>
            </a:r>
          </a:p>
          <a:p>
            <a:pPr lvl="1"/>
            <a:r>
              <a:t>ATM boksi järjekord, pileti leti järjekord, CPU ülesannete ajastamine jne.</a:t>
            </a:r>
          </a:p>
          <a:p>
            <a:pPr/>
            <a:r>
              <a:t>Allikas: [Link](https://www.geeksforgeeks.org/applications-advantages-and-disadvantages-of-queue/)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Piiratud suurus:</a:t>
            </a:r>
          </a:p>
          <a:p>
            <a:pPr lvl="1"/>
            <a:r>
              <a:t>Järjekorrad võivad üle voolata, kui need jõuavad oma maksimaalse mahuni.</a:t>
            </a:r>
          </a:p>
          <a:p>
            <a:pPr lvl="1"/>
            <a:r>
              <a:t>Ülevool võib tekkida, kui elemente lisatakse kiiremini kui neid eemaldatakse.</a:t>
            </a:r>
          </a:p>
          <a:p>
            <a:pPr/>
            <a:r>
              <a:t>Alavool:</a:t>
            </a:r>
          </a:p>
          <a:p>
            <a:pPr lvl="1"/>
            <a:r>
              <a:t>Kui järjekord on tühi ja tehakse katse element eemaldada, võib see põhjustada alavoolu.</a:t>
            </a:r>
          </a:p>
          <a:p>
            <a:pPr lvl="1"/>
            <a:r>
              <a:t>Alavool võib tekkida, kui elemente eemaldatakse kiiremini kui neid lisatakse.</a:t>
            </a:r>
          </a:p>
          <a:p>
            <a:pPr/>
            <a:r>
              <a:t>Blokeerimine:</a:t>
            </a:r>
          </a:p>
          <a:p>
            <a:pPr lvl="1"/>
            <a:r>
              <a:t>Järjekorrad võivad muutuda blokeerituks, kui need on täis või tühjad.</a:t>
            </a:r>
          </a:p>
          <a:p>
            <a:pPr lvl="1"/>
            <a:r>
              <a:t>Blokeeritud järjekorrad võivad põhjustada viivitusi töötlemises või isegi surnud punkti.</a:t>
            </a:r>
          </a:p>
          <a:p>
            <a:pPr/>
            <a:r>
              <a:t>Prioriteedi pöördumine:</a:t>
            </a:r>
          </a:p>
          <a:p>
            <a:pPr lvl="1"/>
            <a:r>
              <a:t>Kõrgema prioriteediga elemendid võivad oodata, kui madalama prioriteediga elemente töödeldakse esmalt.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tavalised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Ülesannete ajastamine:</a:t>
            </a:r>
          </a:p>
          <a:p>
            <a:pPr lvl="1"/>
            <a:r>
              <a:t>Halda ülesandeid prioriteedi või saabumise järjekorra alusel.</a:t>
            </a:r>
          </a:p>
          <a:p>
            <a:pPr/>
            <a:r>
              <a:t>Ressursside eraldamine:</a:t>
            </a:r>
          </a:p>
          <a:p>
            <a:pPr lvl="1"/>
            <a:r>
              <a:t>Halda ressursse nagu printerid või CPU töötlemisaeg.</a:t>
            </a:r>
          </a:p>
          <a:p>
            <a:pPr/>
            <a:r>
              <a:t>Partii töötlemine:</a:t>
            </a:r>
          </a:p>
          <a:p>
            <a:pPr lvl="1"/>
            <a:r>
              <a:t>Käsitse töid nagu andmeanalüüs või pildi renderdamine.</a:t>
            </a:r>
          </a:p>
          <a:p>
            <a:pPr/>
            <a:r>
              <a:t>Sõnumipuhverdamine:</a:t>
            </a:r>
          </a:p>
          <a:p>
            <a:pPr lvl="1"/>
            <a:r>
              <a:t>Puhverda sõnumeid suhtlussüsteemides.</a:t>
            </a:r>
          </a:p>
          <a:p>
            <a:pPr/>
            <a:r>
              <a:t>Sündmuste haldamine:</a:t>
            </a:r>
          </a:p>
          <a:p>
            <a:pPr lvl="1"/>
            <a:r>
              <a:t>Halda sündmusi süsteemides nagu GUI rakendused või simulatsioonid.</a:t>
            </a:r>
          </a:p>
          <a:p>
            <a:pPr/>
            <a:r>
              <a:t>Liikluse haldamine:</a:t>
            </a:r>
          </a:p>
          <a:p>
            <a:pPr lvl="1"/>
            <a:r>
              <a:t>Kontrolli liiklust süsteemides nagu lennujaamad või teedevõrgud.</a:t>
            </a:r>
          </a:p>
          <a:p>
            <a:pPr/>
            <a:r>
              <a:t>Operatsioonisüsteemid:</a:t>
            </a:r>
          </a:p>
          <a:p>
            <a:pPr lvl="1"/>
            <a:r>
              <a:t>Halda protsesse ja ressursse.</a:t>
            </a:r>
          </a:p>
          <a:p>
            <a:pPr/>
            <a:r>
              <a:t>Võrguprotokollid:</a:t>
            </a:r>
          </a:p>
          <a:p>
            <a:pPr lvl="1"/>
            <a:r>
              <a:t>Halda pakette protokollides nagu TCP ja UDP.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Efektiivsuse kompromissid järjekordades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Ruum vs. Paindlikkus:</a:t>
            </a:r>
          </a:p>
          <a:p>
            <a:pPr lvl="1"/>
            <a:r>
              <a:t>Dünaamilised järjekorrad (nagu Linked List rakendused) pakuvad paindlikkust, kuid võivad tarbida rohkem mälu ülekoormuse tõttu.</a:t>
            </a:r>
          </a:p>
          <a:p>
            <a:pPr lvl="1"/>
            <a:r>
              <a:t>Staatilised järjekorrad (nagu massiivi rakendused) on ruumitõhusad, kuid neil on fikseeritud suurus.</a:t>
            </a:r>
          </a:p>
          <a:p>
            <a:pPr/>
            <a:r>
              <a:t>Sisestamise vs. Eemaldamise jõudlus:</a:t>
            </a:r>
          </a:p>
          <a:p>
            <a:pPr lvl="1"/>
            <a:r>
              <a:t>Mõned rakendused võivad optimeerida kiiremate sisestamistoimingute jaoks kulul aeglasemate eemaldamistoimingute jaoks või vastupidi.</a:t>
            </a:r>
          </a:p>
          <a:p>
            <a:pPr/>
            <a:r>
              <a:t>FIFO vs. Prioriteet:</a:t>
            </a:r>
          </a:p>
          <a:p>
            <a:pPr lvl="1"/>
            <a:r>
              <a:t>Standardjärjekorrad järgivad Esimene-Sisse-Esimene-Välja (FIFO) järjekorda, tagades õigluse.</a:t>
            </a:r>
          </a:p>
          <a:p>
            <a:pPr lvl="1"/>
            <a:r>
              <a:t>Prioriteedijärjekorrad töötlevad elemente prioriteedi alusel, mis võib põhjustada pikemaid ooteaegu madala prioriteediga elementidele.</a:t>
            </a:r>
          </a:p>
          <a:p>
            <a:pPr/>
            <a:r>
              <a:t>Rööbitöötlus vs. Keerukus:</a:t>
            </a:r>
          </a:p>
          <a:p>
            <a:pPr lvl="1"/>
            <a:r>
              <a:t>Rööbitöötlusjärjekorrad võimaldavad mitut toimingut korraga, kuid lisavad keerukust ja potentsiaalset ülekoormust.</a:t>
            </a:r>
          </a:p>
          <a:p>
            <a:pPr lvl="1"/>
            <a:r>
              <a:t>Mitte-rööbitöötlusjärjekorrad on lihtsamad, kuid ei pruugi mitmelõimelises keskkonnas ressursse tõhusalt kasutada.</a:t>
            </a:r>
          </a:p>
          <a:p>
            <a:pPr/>
            <a:r>
              <a:t>Mälu eraldamine:</a:t>
            </a:r>
          </a:p>
          <a:p>
            <a:pPr lvl="1"/>
            <a:r>
              <a:t>Eelnevalt eraldatud mälu (staatiline) võib olla kiirem, kuid võib raisata ruumi, kui järjekord harva täitub.</a:t>
            </a:r>
          </a:p>
          <a:p>
            <a:pPr lvl="1"/>
            <a:r>
              <a:t>Dünaamiline mälu eraldamine pakub paindlikkust, kuid võib sisestamistoimingute ajal viivitust tutvustada.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Olulisus süsteemi kujundamisel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Lineaarsed andmestruktuurid on süsteemi kujundamise aluseks.</a:t>
            </a:r>
          </a:p>
          <a:p>
            <a:pPr lvl="1"/>
            <a:r>
              <a:t>Nad pakuvad ehituskive keerukamatele andmestruktuuridele ja algoritmidele.</a:t>
            </a:r>
          </a:p>
          <a:p>
            <a:pPr/>
            <a:r>
              <a:t>Nende mõistmine on oluline tõhusate süsteemide kavandamiseks.</a:t>
            </a:r>
          </a:p>
          <a:p>
            <a:pPr/>
            <a:r>
              <a:t>Kasutatakse erinevates reaalse maailma rakendustes, nagu andmebaasid, operatsioonisüsteemid ja palju muud.</a:t>
            </a:r>
          </a:p>
          <a:p>
            <a:pPr/>
            <a:r>
              <a:t>Allikas: [upGrad](https://www.upgrad.com/blog/what-is-linear-data-structure/)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Mis on massiivid?</a:t>
            </a:r>
          </a:p>
          <a:p>
            <a:pPr lvl="1"/>
            <a:r>
              <a:t>Järjestikused mälukohad</a:t>
            </a:r>
          </a:p>
          <a:p>
            <a:pPr lvl="1"/>
            <a:r>
              <a:t>Kasutatakse sama tüüpi mitme üksuse salvestamiseks</a:t>
            </a:r>
          </a:p>
          <a:p>
            <a:pPr lvl="1"/>
            <a:r>
              <a:t>Indekseeritud kogum fikseeritud arvu homogeensetest andmeelementidest</a:t>
            </a:r>
          </a:p>
          <a:p>
            <a:pPr/>
            <a:r>
              <a:t>Levinud toimingud:</a:t>
            </a:r>
          </a:p>
          <a:p>
            <a:pPr lvl="1"/>
            <a:r>
              <a:t>Sisestamine</a:t>
            </a:r>
          </a:p>
          <a:p>
            <a:pPr lvl="1"/>
            <a:r>
              <a:t>Kustutamine</a:t>
            </a:r>
          </a:p>
          <a:p>
            <a:pPr lvl="1"/>
            <a:r>
              <a:t>Läbimine</a:t>
            </a:r>
          </a:p>
          <a:p>
            <a:pPr lvl="1"/>
            <a:r>
              <a:t>Otsimine</a:t>
            </a:r>
          </a:p>
          <a:p>
            <a:pPr/>
            <a:r>
              <a:t>Allikas: [GeeksforGeeks](https://www.geeksforgeeks.org/array-data-structure/)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Fikseeritud suurus: Kord deklareerituna suurus ei muutu</a:t>
            </a:r>
          </a:p>
          <a:p>
            <a:pPr lvl="1"/>
            <a:r>
              <a:t>Võib viia mälu raiskamise või puudujäägini</a:t>
            </a:r>
          </a:p>
          <a:p>
            <a:pPr/>
            <a:r>
              <a:t>Homogeensed elemendid: Kõik elemendid on sama tüüpi</a:t>
            </a:r>
          </a:p>
          <a:p>
            <a:pPr/>
            <a:r>
              <a:t>Järjestikused mälukohad: Elemendid on salvestatud kõrvuti asuvatesse mälukohtadesse</a:t>
            </a:r>
          </a:p>
          <a:p>
            <a:pPr/>
            <a:r>
              <a:t>Juhuslik juurdepääs: Otsene juurdepääs mis tahes elemendile selle indeksi abil</a:t>
            </a:r>
          </a:p>
          <a:p>
            <a:pPr/>
            <a:r>
              <a:t>Vahemälu sõbralik: Järjestikuse mälu tõttu on massiividel parem vahemälu lokaalsus</a:t>
            </a:r>
          </a:p>
          <a:p>
            <a:pPr/>
            <a:r>
              <a:t>Allikas: [GeeksforGeeks](https://www.geeksforgeeks.org/array-data-structure/)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mälu esitus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Järjestikune mälu eraldamine: Elemendid salvestatakse kõrvuti asuvatesse mälukohtadesse</a:t>
            </a:r>
          </a:p>
          <a:p>
            <a:pPr/>
            <a:r>
              <a:t>Baasaadress: Esimese elemendi aadress</a:t>
            </a:r>
          </a:p>
          <a:p>
            <a:pPr/>
            <a:r>
              <a:t>Arvutamine: Elemendi mälu aadressi saab arvutada kasutades:</a:t>
            </a:r>
          </a:p>
          <a:p>
            <a:pPr lvl="1"/>
            <a:r>
              <a:t>Baasaadress + (indeks * andmetüübi suurus)</a:t>
            </a:r>
          </a:p>
          <a:p>
            <a:pPr/>
            <a:r>
              <a:t>Efektiivne mälule juurdepääsu osas, kuid fikseeritud suurus võib viia mälu raiskamiseni</a:t>
            </a:r>
          </a:p>
          <a:p>
            <a:pPr/>
            <a:r>
              <a:t>Allikas: [GeeksforGeeks](https://www.geeksforgeeks.org/array-data-structure/)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