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342" r:id="rId2"/>
    <p:sldId id="317" r:id="rId3"/>
    <p:sldId id="343" r:id="rId4"/>
    <p:sldId id="259" r:id="rId5"/>
    <p:sldId id="347" r:id="rId6"/>
    <p:sldId id="277" r:id="rId7"/>
    <p:sldId id="260" r:id="rId8"/>
    <p:sldId id="262" r:id="rId9"/>
    <p:sldId id="345" r:id="rId10"/>
    <p:sldId id="34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6600"/>
    <a:srgbClr val="FF9999"/>
    <a:srgbClr val="99DFB9"/>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E8C58-BFC4-4738-AF1C-EC9D4A8EEB90}" v="30" dt="2025-02-18T13:23:03.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3525" autoAdjust="0"/>
  </p:normalViewPr>
  <p:slideViewPr>
    <p:cSldViewPr snapToGrid="0">
      <p:cViewPr varScale="1">
        <p:scale>
          <a:sx n="104" d="100"/>
          <a:sy n="104" d="100"/>
        </p:scale>
        <p:origin x="756" y="144"/>
      </p:cViewPr>
      <p:guideLst>
        <p:guide orient="horz" pos="2160"/>
        <p:guide pos="3840"/>
      </p:guideLst>
    </p:cSldViewPr>
  </p:slideViewPr>
  <p:notesTextViewPr>
    <p:cViewPr>
      <p:scale>
        <a:sx n="3" d="2"/>
        <a:sy n="3" d="2"/>
      </p:scale>
      <p:origin x="0" y="0"/>
    </p:cViewPr>
  </p:notesTextViewPr>
  <p:notesViewPr>
    <p:cSldViewPr snapToGrid="0" showGuides="1">
      <p:cViewPr varScale="1">
        <p:scale>
          <a:sx n="85" d="100"/>
          <a:sy n="85" d="100"/>
        </p:scale>
        <p:origin x="380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ndro Di Bella" userId="9af5555c-3305-4e2f-ab81-512e0225a222" providerId="ADAL" clId="{3C5E8C58-BFC4-4738-AF1C-EC9D4A8EEB90}"/>
    <pc:docChg chg="undo custSel modSld">
      <pc:chgData name="Leandro Di Bella" userId="9af5555c-3305-4e2f-ab81-512e0225a222" providerId="ADAL" clId="{3C5E8C58-BFC4-4738-AF1C-EC9D4A8EEB90}" dt="2025-02-18T13:25:54.172" v="183" actId="20577"/>
      <pc:docMkLst>
        <pc:docMk/>
      </pc:docMkLst>
      <pc:sldChg chg="modSp mod">
        <pc:chgData name="Leandro Di Bella" userId="9af5555c-3305-4e2f-ab81-512e0225a222" providerId="ADAL" clId="{3C5E8C58-BFC4-4738-AF1C-EC9D4A8EEB90}" dt="2025-02-18T13:25:25.250" v="160" actId="20577"/>
        <pc:sldMkLst>
          <pc:docMk/>
          <pc:sldMk cId="2016221960" sldId="259"/>
        </pc:sldMkLst>
        <pc:spChg chg="mod">
          <ac:chgData name="Leandro Di Bella" userId="9af5555c-3305-4e2f-ab81-512e0225a222" providerId="ADAL" clId="{3C5E8C58-BFC4-4738-AF1C-EC9D4A8EEB90}" dt="2025-02-18T13:25:25.250" v="160" actId="20577"/>
          <ac:spMkLst>
            <pc:docMk/>
            <pc:sldMk cId="2016221960" sldId="259"/>
            <ac:spMk id="3" creationId="{00000000-0000-0000-0000-000000000000}"/>
          </ac:spMkLst>
        </pc:spChg>
      </pc:sldChg>
      <pc:sldChg chg="modSp mod modAnim">
        <pc:chgData name="Leandro Di Bella" userId="9af5555c-3305-4e2f-ab81-512e0225a222" providerId="ADAL" clId="{3C5E8C58-BFC4-4738-AF1C-EC9D4A8EEB90}" dt="2025-02-18T13:23:03.587" v="154" actId="27636"/>
        <pc:sldMkLst>
          <pc:docMk/>
          <pc:sldMk cId="3409878890" sldId="317"/>
        </pc:sldMkLst>
        <pc:spChg chg="mod">
          <ac:chgData name="Leandro Di Bella" userId="9af5555c-3305-4e2f-ab81-512e0225a222" providerId="ADAL" clId="{3C5E8C58-BFC4-4738-AF1C-EC9D4A8EEB90}" dt="2025-02-18T08:37:56.336" v="96" actId="20577"/>
          <ac:spMkLst>
            <pc:docMk/>
            <pc:sldMk cId="3409878890" sldId="317"/>
            <ac:spMk id="3" creationId="{00000000-0000-0000-0000-000000000000}"/>
          </ac:spMkLst>
        </pc:spChg>
        <pc:spChg chg="mod">
          <ac:chgData name="Leandro Di Bella" userId="9af5555c-3305-4e2f-ab81-512e0225a222" providerId="ADAL" clId="{3C5E8C58-BFC4-4738-AF1C-EC9D4A8EEB90}" dt="2025-02-18T13:23:03.587" v="154" actId="27636"/>
          <ac:spMkLst>
            <pc:docMk/>
            <pc:sldMk cId="3409878890" sldId="317"/>
            <ac:spMk id="4" creationId="{00000000-0000-0000-0000-000000000000}"/>
          </ac:spMkLst>
        </pc:spChg>
      </pc:sldChg>
      <pc:sldChg chg="modSp mod">
        <pc:chgData name="Leandro Di Bella" userId="9af5555c-3305-4e2f-ab81-512e0225a222" providerId="ADAL" clId="{3C5E8C58-BFC4-4738-AF1C-EC9D4A8EEB90}" dt="2025-02-18T08:40:36.753" v="132" actId="20577"/>
        <pc:sldMkLst>
          <pc:docMk/>
          <pc:sldMk cId="3987205016" sldId="342"/>
        </pc:sldMkLst>
        <pc:spChg chg="mod">
          <ac:chgData name="Leandro Di Bella" userId="9af5555c-3305-4e2f-ab81-512e0225a222" providerId="ADAL" clId="{3C5E8C58-BFC4-4738-AF1C-EC9D4A8EEB90}" dt="2025-02-18T08:36:41.696" v="94"/>
          <ac:spMkLst>
            <pc:docMk/>
            <pc:sldMk cId="3987205016" sldId="342"/>
            <ac:spMk id="4" creationId="{A7EA1361-D4A1-4F5E-9BFC-EE429D2B1784}"/>
          </ac:spMkLst>
        </pc:spChg>
        <pc:spChg chg="mod">
          <ac:chgData name="Leandro Di Bella" userId="9af5555c-3305-4e2f-ab81-512e0225a222" providerId="ADAL" clId="{3C5E8C58-BFC4-4738-AF1C-EC9D4A8EEB90}" dt="2025-02-18T08:40:36.753" v="132" actId="20577"/>
          <ac:spMkLst>
            <pc:docMk/>
            <pc:sldMk cId="3987205016" sldId="342"/>
            <ac:spMk id="8" creationId="{E4E4C5DD-287C-4B10-8077-25AB913521CD}"/>
          </ac:spMkLst>
        </pc:spChg>
      </pc:sldChg>
      <pc:sldChg chg="modSp mod">
        <pc:chgData name="Leandro Di Bella" userId="9af5555c-3305-4e2f-ab81-512e0225a222" providerId="ADAL" clId="{3C5E8C58-BFC4-4738-AF1C-EC9D4A8EEB90}" dt="2025-02-18T13:25:54.172" v="183" actId="20577"/>
        <pc:sldMkLst>
          <pc:docMk/>
          <pc:sldMk cId="164342636" sldId="343"/>
        </pc:sldMkLst>
        <pc:spChg chg="mod">
          <ac:chgData name="Leandro Di Bella" userId="9af5555c-3305-4e2f-ab81-512e0225a222" providerId="ADAL" clId="{3C5E8C58-BFC4-4738-AF1C-EC9D4A8EEB90}" dt="2025-02-18T13:25:31.624" v="166" actId="20577"/>
          <ac:spMkLst>
            <pc:docMk/>
            <pc:sldMk cId="164342636" sldId="343"/>
            <ac:spMk id="14" creationId="{A2CADF41-4A0A-4D3D-9ECA-DC89F0589C47}"/>
          </ac:spMkLst>
        </pc:spChg>
        <pc:spChg chg="mod">
          <ac:chgData name="Leandro Di Bella" userId="9af5555c-3305-4e2f-ab81-512e0225a222" providerId="ADAL" clId="{3C5E8C58-BFC4-4738-AF1C-EC9D4A8EEB90}" dt="2025-02-18T13:25:34.579" v="172" actId="20577"/>
          <ac:spMkLst>
            <pc:docMk/>
            <pc:sldMk cId="164342636" sldId="343"/>
            <ac:spMk id="16" creationId="{02474C1D-3DA3-4F30-991E-D799EEACAF70}"/>
          </ac:spMkLst>
        </pc:spChg>
        <pc:spChg chg="mod">
          <ac:chgData name="Leandro Di Bella" userId="9af5555c-3305-4e2f-ab81-512e0225a222" providerId="ADAL" clId="{3C5E8C58-BFC4-4738-AF1C-EC9D4A8EEB90}" dt="2025-02-18T13:25:54.172" v="183" actId="20577"/>
          <ac:spMkLst>
            <pc:docMk/>
            <pc:sldMk cId="164342636" sldId="343"/>
            <ac:spMk id="18" creationId="{6D2F30EB-B490-4DB0-B1C8-BC0E4185A02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Blad1!$B$1</c:f>
              <c:strCache>
                <c:ptCount val="1"/>
                <c:pt idx="0">
                  <c:v>Verkoop</c:v>
                </c:pt>
              </c:strCache>
            </c:strRef>
          </c:tx>
          <c:dPt>
            <c:idx val="0"/>
            <c:bubble3D val="0"/>
            <c:spPr>
              <a:solidFill>
                <a:srgbClr val="003399"/>
              </a:solidFill>
              <a:ln w="19050">
                <a:solidFill>
                  <a:schemeClr val="lt1"/>
                </a:solidFill>
              </a:ln>
              <a:effectLst/>
            </c:spPr>
            <c:extLst>
              <c:ext xmlns:c16="http://schemas.microsoft.com/office/drawing/2014/chart" uri="{C3380CC4-5D6E-409C-BE32-E72D297353CC}">
                <c16:uniqueId val="{00000001-486B-4C19-AA4E-A26300AE8577}"/>
              </c:ext>
            </c:extLst>
          </c:dPt>
          <c:dPt>
            <c:idx val="1"/>
            <c:bubble3D val="0"/>
            <c:spPr>
              <a:solidFill>
                <a:srgbClr val="FF6600"/>
              </a:solidFill>
              <a:ln w="19050">
                <a:solidFill>
                  <a:schemeClr val="lt1"/>
                </a:solidFill>
              </a:ln>
              <a:effectLst/>
            </c:spPr>
            <c:extLst>
              <c:ext xmlns:c16="http://schemas.microsoft.com/office/drawing/2014/chart" uri="{C3380CC4-5D6E-409C-BE32-E72D297353CC}">
                <c16:uniqueId val="{00000003-486B-4C19-AA4E-A26300AE85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86B-4C19-AA4E-A26300AE8577}"/>
              </c:ext>
            </c:extLst>
          </c:dPt>
          <c:dLbls>
            <c:dLbl>
              <c:idx val="0"/>
              <c:tx>
                <c:rich>
                  <a:bodyPr/>
                  <a:lstStyle/>
                  <a:p>
                    <a:r>
                      <a:rPr lang="en-US"/>
                      <a:t>40</a:t>
                    </a:r>
                    <a:endParaRPr lang="en-US" dirty="0"/>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86B-4C19-AA4E-A26300AE8577}"/>
                </c:ext>
              </c:extLst>
            </c:dLbl>
            <c:dLbl>
              <c:idx val="2"/>
              <c:tx>
                <c:rich>
                  <a:bodyPr rot="0" spcFirstLastPara="1" vertOverflow="ellipsis" vert="horz" wrap="square" anchor="ctr" anchorCtr="1"/>
                  <a:lstStyle/>
                  <a:p>
                    <a:pPr>
                      <a:defRPr sz="1400" b="0" i="0" u="none" strike="noStrike" kern="1200" baseline="0">
                        <a:solidFill>
                          <a:schemeClr val="accent4"/>
                        </a:solidFill>
                        <a:latin typeface="+mn-lt"/>
                        <a:ea typeface="+mn-ea"/>
                        <a:cs typeface="+mn-cs"/>
                      </a:defRPr>
                    </a:pPr>
                    <a:r>
                      <a:rPr lang="en-US" dirty="0"/>
                      <a:t>25</a:t>
                    </a:r>
                  </a:p>
                </c:rich>
              </c:tx>
              <c:spPr>
                <a:noFill/>
                <a:ln>
                  <a:noFill/>
                </a:ln>
                <a:effectLst/>
              </c:spPr>
              <c:txPr>
                <a:bodyPr rot="0" spcFirstLastPara="1" vertOverflow="ellipsis" vert="horz" wrap="square" anchor="ctr" anchorCtr="1"/>
                <a:lstStyle/>
                <a:p>
                  <a:pPr>
                    <a:defRPr sz="1400" b="0" i="0" u="none" strike="noStrike" kern="1200" baseline="0">
                      <a:solidFill>
                        <a:schemeClr val="accent4"/>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486B-4C19-AA4E-A26300AE8577}"/>
                </c:ext>
              </c:extLst>
            </c:dLbl>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Blad1!$A$2:$A$4</c:f>
              <c:strCache>
                <c:ptCount val="3"/>
                <c:pt idx="0">
                  <c:v>Technical quality</c:v>
                </c:pt>
                <c:pt idx="1">
                  <c:v>Oral defense</c:v>
                </c:pt>
                <c:pt idx="2">
                  <c:v>Report</c:v>
                </c:pt>
              </c:strCache>
            </c:strRef>
          </c:cat>
          <c:val>
            <c:numRef>
              <c:f>Blad1!$B$2:$B$4</c:f>
              <c:numCache>
                <c:formatCode>General</c:formatCode>
                <c:ptCount val="3"/>
                <c:pt idx="0">
                  <c:v>45</c:v>
                </c:pt>
                <c:pt idx="1">
                  <c:v>35</c:v>
                </c:pt>
                <c:pt idx="2">
                  <c:v>25</c:v>
                </c:pt>
              </c:numCache>
            </c:numRef>
          </c:val>
          <c:extLst>
            <c:ext xmlns:c16="http://schemas.microsoft.com/office/drawing/2014/chart" uri="{C3380CC4-5D6E-409C-BE32-E72D297353CC}">
              <c16:uniqueId val="{00000008-486B-4C19-AA4E-A26300AE8577}"/>
            </c:ext>
          </c:extLst>
        </c:ser>
        <c:dLbls>
          <c:showLegendKey val="0"/>
          <c:showVal val="1"/>
          <c:showCatName val="0"/>
          <c:showSerName val="0"/>
          <c:showPercent val="0"/>
          <c:showBubbleSize val="0"/>
          <c:showLeaderLines val="1"/>
        </c:dLbls>
        <c:firstSliceAng val="0"/>
        <c:holeSize val="63"/>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accent4"/>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157522-78A2-49F8-8443-91EE4F69C1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a:extLst>
              <a:ext uri="{FF2B5EF4-FFF2-40B4-BE49-F238E27FC236}">
                <a16:creationId xmlns:a16="http://schemas.microsoft.com/office/drawing/2014/main" id="{7318DC61-4C48-4498-87D9-DC9ED9056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FD3706-993E-4A0B-A419-9F835B81282B}" type="datetimeFigureOut">
              <a:rPr lang="en-BE" smtClean="0"/>
              <a:t>18/02/2025</a:t>
            </a:fld>
            <a:endParaRPr lang="en-BE"/>
          </a:p>
        </p:txBody>
      </p:sp>
      <p:sp>
        <p:nvSpPr>
          <p:cNvPr id="4" name="Footer Placeholder 3">
            <a:extLst>
              <a:ext uri="{FF2B5EF4-FFF2-40B4-BE49-F238E27FC236}">
                <a16:creationId xmlns:a16="http://schemas.microsoft.com/office/drawing/2014/main" id="{DE901A01-9BBB-41C3-8FBF-E6B734B944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5" name="Slide Number Placeholder 4">
            <a:extLst>
              <a:ext uri="{FF2B5EF4-FFF2-40B4-BE49-F238E27FC236}">
                <a16:creationId xmlns:a16="http://schemas.microsoft.com/office/drawing/2014/main" id="{FD356CCD-99EA-467A-94D2-47654CE9B6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8EF0AE-5658-48D6-AC6F-28F533C3000B}" type="slidenum">
              <a:rPr lang="en-BE" smtClean="0"/>
              <a:t>‹#›</a:t>
            </a:fld>
            <a:endParaRPr lang="en-BE"/>
          </a:p>
        </p:txBody>
      </p:sp>
    </p:spTree>
    <p:extLst>
      <p:ext uri="{BB962C8B-B14F-4D97-AF65-F5344CB8AC3E}">
        <p14:creationId xmlns:p14="http://schemas.microsoft.com/office/powerpoint/2010/main" val="1158597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5BFF1-6D9F-4312-88A7-8DB23FE8D4E7}" type="datetimeFigureOut">
              <a:rPr lang="en-BE" smtClean="0"/>
              <a:t>18/02/2025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75DCC-0FF4-4B0D-B846-A42CBEF4EC64}" type="slidenum">
              <a:rPr lang="en-BE" smtClean="0"/>
              <a:t>‹#›</a:t>
            </a:fld>
            <a:endParaRPr lang="en-BE"/>
          </a:p>
        </p:txBody>
      </p:sp>
    </p:spTree>
    <p:extLst>
      <p:ext uri="{BB962C8B-B14F-4D97-AF65-F5344CB8AC3E}">
        <p14:creationId xmlns:p14="http://schemas.microsoft.com/office/powerpoint/2010/main" val="4006843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A475DCC-0FF4-4B0D-B846-A42CBEF4EC64}" type="slidenum">
              <a:rPr lang="en-BE" smtClean="0"/>
              <a:t>1</a:t>
            </a:fld>
            <a:endParaRPr lang="en-BE"/>
          </a:p>
        </p:txBody>
      </p:sp>
    </p:spTree>
    <p:extLst>
      <p:ext uri="{BB962C8B-B14F-4D97-AF65-F5344CB8AC3E}">
        <p14:creationId xmlns:p14="http://schemas.microsoft.com/office/powerpoint/2010/main" val="3919484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A475DCC-0FF4-4B0D-B846-A42CBEF4EC64}" type="slidenum">
              <a:rPr lang="en-BE" smtClean="0"/>
              <a:t>10</a:t>
            </a:fld>
            <a:endParaRPr lang="en-BE"/>
          </a:p>
        </p:txBody>
      </p:sp>
    </p:spTree>
    <p:extLst>
      <p:ext uri="{BB962C8B-B14F-4D97-AF65-F5344CB8AC3E}">
        <p14:creationId xmlns:p14="http://schemas.microsoft.com/office/powerpoint/2010/main" val="390833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378489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A475DCC-0FF4-4B0D-B846-A42CBEF4EC64}" type="slidenum">
              <a:rPr lang="en-BE" smtClean="0"/>
              <a:t>3</a:t>
            </a:fld>
            <a:endParaRPr lang="en-BE"/>
          </a:p>
        </p:txBody>
      </p:sp>
    </p:spTree>
    <p:extLst>
      <p:ext uri="{BB962C8B-B14F-4D97-AF65-F5344CB8AC3E}">
        <p14:creationId xmlns:p14="http://schemas.microsoft.com/office/powerpoint/2010/main" val="378160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A475DCC-0FF4-4B0D-B846-A42CBEF4EC64}" type="slidenum">
              <a:rPr lang="en-BE" smtClean="0"/>
              <a:t>4</a:t>
            </a:fld>
            <a:endParaRPr lang="en-BE"/>
          </a:p>
        </p:txBody>
      </p:sp>
    </p:spTree>
    <p:extLst>
      <p:ext uri="{BB962C8B-B14F-4D97-AF65-F5344CB8AC3E}">
        <p14:creationId xmlns:p14="http://schemas.microsoft.com/office/powerpoint/2010/main" val="566119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75DCC-0FF4-4B0D-B846-A42CBEF4EC64}" type="slidenum">
              <a:rPr lang="en-BE" smtClean="0"/>
              <a:t>5</a:t>
            </a:fld>
            <a:endParaRPr lang="en-BE"/>
          </a:p>
        </p:txBody>
      </p:sp>
    </p:spTree>
    <p:extLst>
      <p:ext uri="{BB962C8B-B14F-4D97-AF65-F5344CB8AC3E}">
        <p14:creationId xmlns:p14="http://schemas.microsoft.com/office/powerpoint/2010/main" val="343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2A475DCC-0FF4-4B0D-B846-A42CBEF4EC64}" type="slidenum">
              <a:rPr lang="en-BE" smtClean="0"/>
              <a:t>6</a:t>
            </a:fld>
            <a:endParaRPr lang="en-BE"/>
          </a:p>
        </p:txBody>
      </p:sp>
    </p:spTree>
    <p:extLst>
      <p:ext uri="{BB962C8B-B14F-4D97-AF65-F5344CB8AC3E}">
        <p14:creationId xmlns:p14="http://schemas.microsoft.com/office/powerpoint/2010/main" val="1127732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A475DCC-0FF4-4B0D-B846-A42CBEF4EC64}" type="slidenum">
              <a:rPr lang="en-BE" smtClean="0"/>
              <a:t>7</a:t>
            </a:fld>
            <a:endParaRPr lang="en-BE"/>
          </a:p>
        </p:txBody>
      </p:sp>
    </p:spTree>
    <p:extLst>
      <p:ext uri="{BB962C8B-B14F-4D97-AF65-F5344CB8AC3E}">
        <p14:creationId xmlns:p14="http://schemas.microsoft.com/office/powerpoint/2010/main" val="2825202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187568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A475DCC-0FF4-4B0D-B846-A42CBEF4EC64}" type="slidenum">
              <a:rPr lang="en-BE" smtClean="0"/>
              <a:t>9</a:t>
            </a:fld>
            <a:endParaRPr lang="en-BE"/>
          </a:p>
        </p:txBody>
      </p:sp>
    </p:spTree>
    <p:extLst>
      <p:ext uri="{BB962C8B-B14F-4D97-AF65-F5344CB8AC3E}">
        <p14:creationId xmlns:p14="http://schemas.microsoft.com/office/powerpoint/2010/main" val="2352984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p:nvPr/>
        </p:nvSpPr>
        <p:spPr>
          <a:xfrm>
            <a:off x="1"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47081"/>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defRPr>
            </a:lvl1pPr>
          </a:lstStyle>
          <a:p>
            <a:r>
              <a:rPr lang="nl-NL"/>
              <a:t>Klik om stijl te bewerken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r>
              <a:rPr lang="en-BE"/>
              <a:t>VUB 2024-2025</a:t>
            </a:r>
            <a:endParaRPr lang="en-BE" dirty="0"/>
          </a:p>
        </p:txBody>
      </p:sp>
      <p:sp>
        <p:nvSpPr>
          <p:cNvPr id="5" name="Footer Placeholder 4"/>
          <p:cNvSpPr>
            <a:spLocks noGrp="1"/>
          </p:cNvSpPr>
          <p:nvPr>
            <p:ph type="ftr" sz="quarter" idx="11"/>
          </p:nvPr>
        </p:nvSpPr>
        <p:spPr/>
        <p:txBody>
          <a:bodyPr/>
          <a:lstStyle/>
          <a:p>
            <a:r>
              <a:rPr lang="en-US"/>
              <a:t>Machine learning and big data processing</a:t>
            </a:r>
            <a:endParaRPr lang="en-BE" dirty="0"/>
          </a:p>
        </p:txBody>
      </p:sp>
      <p:sp>
        <p:nvSpPr>
          <p:cNvPr id="6" name="Slide Number Placeholder 5"/>
          <p:cNvSpPr>
            <a:spLocks noGrp="1"/>
          </p:cNvSpPr>
          <p:nvPr>
            <p:ph type="sldNum" sz="quarter" idx="12"/>
          </p:nvPr>
        </p:nvSpPr>
        <p:spPr/>
        <p:txBody>
          <a:bodyPr/>
          <a:lstStyle/>
          <a:p>
            <a:fld id="{DD0211C2-84DA-488F-A104-20931EF7FA21}" type="slidenum">
              <a:rPr lang="en-BE" smtClean="0"/>
              <a:t>‹#›</a:t>
            </a:fld>
            <a:endParaRPr lang="en-B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intranet.etrovub.be/administration/housestyle/ETRO_Logo/ETRO_Logo/For%20SCREEN%20_%20WEB/WITH%20Dept.%20Name/PNG%20files/ETRO_logo-Horizontal_DeptName.png">
            <a:extLst>
              <a:ext uri="{FF2B5EF4-FFF2-40B4-BE49-F238E27FC236}">
                <a16:creationId xmlns:a16="http://schemas.microsoft.com/office/drawing/2014/main" id="{AE453C84-DCE2-4C73-AD91-9FC1CEE01CF3}"/>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318" t="21585" r="8520" b="22555"/>
          <a:stretch/>
        </p:blipFill>
        <p:spPr bwMode="auto">
          <a:xfrm>
            <a:off x="8508989" y="187452"/>
            <a:ext cx="3611476" cy="9490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close up of a logo&#10;&#10;Description generated with very high confidence">
            <a:extLst>
              <a:ext uri="{FF2B5EF4-FFF2-40B4-BE49-F238E27FC236}">
                <a16:creationId xmlns:a16="http://schemas.microsoft.com/office/drawing/2014/main" id="{3262E21D-2501-4FA4-959D-D2737F45FE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2149" y="60432"/>
            <a:ext cx="2736839" cy="1218986"/>
          </a:xfrm>
          <a:prstGeom prst="rect">
            <a:avLst/>
          </a:prstGeom>
        </p:spPr>
      </p:pic>
    </p:spTree>
    <p:extLst>
      <p:ext uri="{BB962C8B-B14F-4D97-AF65-F5344CB8AC3E}">
        <p14:creationId xmlns:p14="http://schemas.microsoft.com/office/powerpoint/2010/main" val="834165558"/>
      </p:ext>
    </p:extLst>
  </p:cSld>
  <p:clrMapOvr>
    <a:masterClrMapping/>
  </p:clrMapOvr>
  <p:extLst>
    <p:ext uri="{DCECCB84-F9BA-43D5-87BE-67443E8EF086}">
      <p15:sldGuideLst xmlns:p15="http://schemas.microsoft.com/office/powerpoint/2012/main">
        <p15:guide id="1" orient="horz" pos="709" userDrawn="1">
          <p15:clr>
            <a:srgbClr val="FBAE40"/>
          </p15:clr>
        </p15:guide>
        <p15:guide id="2" orient="horz" pos="14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en-BE"/>
              <a:t>VUB 2024-2025</a:t>
            </a:r>
          </a:p>
        </p:txBody>
      </p:sp>
      <p:sp>
        <p:nvSpPr>
          <p:cNvPr id="5" name="Footer Placeholder 4"/>
          <p:cNvSpPr>
            <a:spLocks noGrp="1"/>
          </p:cNvSpPr>
          <p:nvPr>
            <p:ph type="ftr" sz="quarter" idx="11"/>
          </p:nvPr>
        </p:nvSpPr>
        <p:spPr/>
        <p:txBody>
          <a:bodyPr/>
          <a:lstStyle/>
          <a:p>
            <a:r>
              <a:rPr lang="en-US"/>
              <a:t>Machine learning and big data processing</a:t>
            </a:r>
            <a:endParaRPr lang="en-BE"/>
          </a:p>
        </p:txBody>
      </p:sp>
      <p:sp>
        <p:nvSpPr>
          <p:cNvPr id="6" name="Slide Number Placeholder 5"/>
          <p:cNvSpPr>
            <a:spLocks noGrp="1"/>
          </p:cNvSpPr>
          <p:nvPr>
            <p:ph type="sldNum" sz="quarter" idx="12"/>
          </p:nvPr>
        </p:nvSpPr>
        <p:spPr/>
        <p:txBody>
          <a:bodyPr/>
          <a:lstStyle/>
          <a:p>
            <a:fld id="{DD0211C2-84DA-488F-A104-20931EF7FA21}" type="slidenum">
              <a:rPr lang="en-BE" smtClean="0"/>
              <a:t>‹#›</a:t>
            </a:fld>
            <a:endParaRPr lang="en-BE"/>
          </a:p>
        </p:txBody>
      </p:sp>
      <p:cxnSp>
        <p:nvCxnSpPr>
          <p:cNvPr id="7" name="Straight Connector 6">
            <a:extLst>
              <a:ext uri="{FF2B5EF4-FFF2-40B4-BE49-F238E27FC236}">
                <a16:creationId xmlns:a16="http://schemas.microsoft.com/office/drawing/2014/main" id="{7A050AD1-9F9D-417A-BB44-D6229F6A71F1}"/>
              </a:ext>
            </a:extLst>
          </p:cNvPr>
          <p:cNvCxnSpPr>
            <a:cxnSpLocks/>
          </p:cNvCxnSpPr>
          <p:nvPr userDrawn="1"/>
        </p:nvCxnSpPr>
        <p:spPr>
          <a:xfrm flipV="1">
            <a:off x="723269" y="1214842"/>
            <a:ext cx="10907486" cy="48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03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en-BE"/>
              <a:t>VUB 2024-2025</a:t>
            </a:r>
          </a:p>
        </p:txBody>
      </p:sp>
      <p:sp>
        <p:nvSpPr>
          <p:cNvPr id="5" name="Footer Placeholder 4"/>
          <p:cNvSpPr>
            <a:spLocks noGrp="1"/>
          </p:cNvSpPr>
          <p:nvPr>
            <p:ph type="ftr" sz="quarter" idx="11"/>
          </p:nvPr>
        </p:nvSpPr>
        <p:spPr/>
        <p:txBody>
          <a:bodyPr/>
          <a:lstStyle/>
          <a:p>
            <a:r>
              <a:rPr lang="en-US"/>
              <a:t>Machine learning and big data processing</a:t>
            </a:r>
            <a:endParaRPr lang="en-BE"/>
          </a:p>
        </p:txBody>
      </p:sp>
      <p:sp>
        <p:nvSpPr>
          <p:cNvPr id="6" name="Slide Number Placeholder 5"/>
          <p:cNvSpPr>
            <a:spLocks noGrp="1"/>
          </p:cNvSpPr>
          <p:nvPr>
            <p:ph type="sldNum" sz="quarter" idx="12"/>
          </p:nvPr>
        </p:nvSpPr>
        <p:spPr/>
        <p:txBody>
          <a:bodyPr/>
          <a:lstStyle/>
          <a:p>
            <a:fld id="{DD0211C2-84DA-488F-A104-20931EF7FA21}" type="slidenum">
              <a:rPr lang="en-BE" smtClean="0"/>
              <a:t>‹#›</a:t>
            </a:fld>
            <a:endParaRPr lang="en-BE"/>
          </a:p>
        </p:txBody>
      </p:sp>
    </p:spTree>
    <p:extLst>
      <p:ext uri="{BB962C8B-B14F-4D97-AF65-F5344CB8AC3E}">
        <p14:creationId xmlns:p14="http://schemas.microsoft.com/office/powerpoint/2010/main" val="2793542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wo columns">
    <p:spTree>
      <p:nvGrpSpPr>
        <p:cNvPr id="1" name="Shape 25"/>
        <p:cNvGrpSpPr/>
        <p:nvPr/>
      </p:nvGrpSpPr>
      <p:grpSpPr>
        <a:xfrm>
          <a:off x="0" y="0"/>
          <a:ext cx="0" cy="0"/>
          <a:chOff x="0" y="0"/>
          <a:chExt cx="0" cy="0"/>
        </a:xfrm>
      </p:grpSpPr>
      <p:sp>
        <p:nvSpPr>
          <p:cNvPr id="28" name="Shape 28"/>
          <p:cNvSpPr txBox="1">
            <a:spLocks noGrp="1"/>
          </p:cNvSpPr>
          <p:nvPr>
            <p:ph type="body" idx="1"/>
          </p:nvPr>
        </p:nvSpPr>
        <p:spPr>
          <a:xfrm>
            <a:off x="415600" y="1639966"/>
            <a:ext cx="5333200" cy="4452000"/>
          </a:xfrm>
          <a:prstGeom prst="rect">
            <a:avLst/>
          </a:prstGeom>
        </p:spPr>
        <p:txBody>
          <a:bodyPr lIns="91425" tIns="91425" rIns="91425" bIns="91425" anchor="t" anchorCtr="0"/>
          <a:lstStyle>
            <a:lvl1pPr marL="0" lvl="0" indent="266700">
              <a:spcBef>
                <a:spcPts val="0"/>
              </a:spcBef>
              <a:buSzPct val="100000"/>
              <a:defRPr sz="16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nl-NL"/>
              <a:t>Klikken om de tekststijl van het model te bewerken</a:t>
            </a:r>
          </a:p>
        </p:txBody>
      </p:sp>
      <p:sp>
        <p:nvSpPr>
          <p:cNvPr id="29" name="Shape 29"/>
          <p:cNvSpPr txBox="1">
            <a:spLocks noGrp="1"/>
          </p:cNvSpPr>
          <p:nvPr>
            <p:ph type="body" idx="2"/>
          </p:nvPr>
        </p:nvSpPr>
        <p:spPr>
          <a:xfrm>
            <a:off x="6443200" y="1639966"/>
            <a:ext cx="5333200" cy="4452000"/>
          </a:xfrm>
          <a:prstGeom prst="rect">
            <a:avLst/>
          </a:prstGeom>
        </p:spPr>
        <p:txBody>
          <a:bodyPr lIns="91425" tIns="91425" rIns="91425" bIns="91425" anchor="t" anchorCtr="0"/>
          <a:lstStyle>
            <a:lvl1pPr marL="0" lvl="0" indent="266700">
              <a:spcBef>
                <a:spcPts val="0"/>
              </a:spcBef>
              <a:buSzPct val="100000"/>
              <a:defRPr sz="16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pPr lvl="0"/>
            <a:r>
              <a:rPr lang="nl-NL"/>
              <a:t>Klikken om de tekststijl van het model te bewerken</a:t>
            </a:r>
          </a:p>
        </p:txBody>
      </p:sp>
      <p:cxnSp>
        <p:nvCxnSpPr>
          <p:cNvPr id="7" name="Straight Connector 6">
            <a:extLst>
              <a:ext uri="{FF2B5EF4-FFF2-40B4-BE49-F238E27FC236}">
                <a16:creationId xmlns:a16="http://schemas.microsoft.com/office/drawing/2014/main" id="{5DBF016A-7BBE-47E9-A414-ABA116DA632B}"/>
              </a:ext>
            </a:extLst>
          </p:cNvPr>
          <p:cNvCxnSpPr>
            <a:cxnSpLocks/>
          </p:cNvCxnSpPr>
          <p:nvPr userDrawn="1"/>
        </p:nvCxnSpPr>
        <p:spPr>
          <a:xfrm flipV="1">
            <a:off x="723269" y="1214842"/>
            <a:ext cx="10907486" cy="48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553C6595-2249-47C1-B2D1-0213560FFB85}"/>
              </a:ext>
            </a:extLst>
          </p:cNvPr>
          <p:cNvSpPr>
            <a:spLocks noGrp="1"/>
          </p:cNvSpPr>
          <p:nvPr>
            <p:ph type="title"/>
          </p:nvPr>
        </p:nvSpPr>
        <p:spPr>
          <a:xfrm>
            <a:off x="723269" y="-235915"/>
            <a:ext cx="10907486" cy="1450757"/>
          </a:xfrm>
        </p:spPr>
        <p:txBody>
          <a:bodyPr/>
          <a:lstStyle/>
          <a:p>
            <a:r>
              <a:rPr lang="nl-NL"/>
              <a:t>Klik om stijl te bewerken</a:t>
            </a:r>
            <a:endParaRPr lang="en-US" dirty="0"/>
          </a:p>
        </p:txBody>
      </p:sp>
      <p:sp>
        <p:nvSpPr>
          <p:cNvPr id="9" name="Date Placeholder 3">
            <a:extLst>
              <a:ext uri="{FF2B5EF4-FFF2-40B4-BE49-F238E27FC236}">
                <a16:creationId xmlns:a16="http://schemas.microsoft.com/office/drawing/2014/main" id="{D94EBC4B-272D-4083-BE13-EE1889FFC14C}"/>
              </a:ext>
            </a:extLst>
          </p:cNvPr>
          <p:cNvSpPr>
            <a:spLocks noGrp="1"/>
          </p:cNvSpPr>
          <p:nvPr>
            <p:ph type="dt" sz="half" idx="10"/>
          </p:nvPr>
        </p:nvSpPr>
        <p:spPr>
          <a:xfrm>
            <a:off x="1097280" y="6459785"/>
            <a:ext cx="2588905" cy="365125"/>
          </a:xfrm>
        </p:spPr>
        <p:txBody>
          <a:bodyPr/>
          <a:lstStyle/>
          <a:p>
            <a:r>
              <a:rPr lang="en-BE"/>
              <a:t>VUB 2024-2025</a:t>
            </a:r>
          </a:p>
        </p:txBody>
      </p:sp>
      <p:sp>
        <p:nvSpPr>
          <p:cNvPr id="10" name="Footer Placeholder 4">
            <a:extLst>
              <a:ext uri="{FF2B5EF4-FFF2-40B4-BE49-F238E27FC236}">
                <a16:creationId xmlns:a16="http://schemas.microsoft.com/office/drawing/2014/main" id="{3EC3C0D3-6725-4FB2-A261-EB5B0F8E8358}"/>
              </a:ext>
            </a:extLst>
          </p:cNvPr>
          <p:cNvSpPr>
            <a:spLocks noGrp="1"/>
          </p:cNvSpPr>
          <p:nvPr>
            <p:ph type="ftr" sz="quarter" idx="11"/>
          </p:nvPr>
        </p:nvSpPr>
        <p:spPr>
          <a:xfrm>
            <a:off x="3686185" y="6459785"/>
            <a:ext cx="4822804" cy="365125"/>
          </a:xfrm>
        </p:spPr>
        <p:txBody>
          <a:bodyPr/>
          <a:lstStyle/>
          <a:p>
            <a:r>
              <a:rPr lang="en-US"/>
              <a:t>Machine learning and big data processing</a:t>
            </a:r>
            <a:endParaRPr lang="en-BE"/>
          </a:p>
        </p:txBody>
      </p:sp>
      <p:sp>
        <p:nvSpPr>
          <p:cNvPr id="11" name="Slide Number Placeholder 5">
            <a:extLst>
              <a:ext uri="{FF2B5EF4-FFF2-40B4-BE49-F238E27FC236}">
                <a16:creationId xmlns:a16="http://schemas.microsoft.com/office/drawing/2014/main" id="{D790D29B-74D9-48B1-AB87-60C6F48617AC}"/>
              </a:ext>
            </a:extLst>
          </p:cNvPr>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lang="en-BE" sz="1100" b="0" i="0" kern="1200" smtClean="0">
                <a:solidFill>
                  <a:schemeClr val="bg1"/>
                </a:solidFill>
                <a:effectLst/>
                <a:latin typeface="Verdana" panose="020B0604030504040204" pitchFamily="34" charset="0"/>
                <a:ea typeface="Verdana" panose="020B0604030504040204" pitchFamily="34" charset="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D0211C2-84DA-488F-A104-20931EF7FA21}" type="slidenum">
              <a:rPr lang="en-BE" smtClean="0"/>
              <a:pPr/>
              <a:t>‹#›</a:t>
            </a:fld>
            <a:endParaRPr lang="en-BE"/>
          </a:p>
        </p:txBody>
      </p:sp>
    </p:spTree>
    <p:extLst>
      <p:ext uri="{BB962C8B-B14F-4D97-AF65-F5344CB8AC3E}">
        <p14:creationId xmlns:p14="http://schemas.microsoft.com/office/powerpoint/2010/main" val="79571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nl-NL"/>
              <a:t>Klik om stijl te bewerken</a:t>
            </a:r>
            <a:endParaRPr lang="en-US" dirty="0"/>
          </a:p>
        </p:txBody>
      </p:sp>
      <p:sp>
        <p:nvSpPr>
          <p:cNvPr id="3" name="Content Placeholder 2"/>
          <p:cNvSpPr>
            <a:spLocks noGrp="1"/>
          </p:cNvSpPr>
          <p:nvPr>
            <p:ph idx="1"/>
          </p:nvPr>
        </p:nvSpPr>
        <p:spPr/>
        <p:txBody>
          <a:bodyPr/>
          <a:lstStyle>
            <a:lvl2pPr marL="452438" indent="-252413">
              <a:defRPr/>
            </a:lvl2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r>
              <a:rPr lang="en-BE"/>
              <a:t>VUB 2024-2025</a:t>
            </a:r>
            <a:endParaRPr lang="en-BE" dirty="0"/>
          </a:p>
        </p:txBody>
      </p:sp>
      <p:sp>
        <p:nvSpPr>
          <p:cNvPr id="5" name="Footer Placeholder 4"/>
          <p:cNvSpPr>
            <a:spLocks noGrp="1"/>
          </p:cNvSpPr>
          <p:nvPr>
            <p:ph type="ftr" sz="quarter" idx="11"/>
          </p:nvPr>
        </p:nvSpPr>
        <p:spPr/>
        <p:txBody>
          <a:bodyPr/>
          <a:lstStyle/>
          <a:p>
            <a:r>
              <a:rPr lang="en-US"/>
              <a:t>Machine learning and big data processing</a:t>
            </a:r>
            <a:endParaRPr lang="en-BE" dirty="0"/>
          </a:p>
        </p:txBody>
      </p:sp>
      <p:sp>
        <p:nvSpPr>
          <p:cNvPr id="6" name="Slide Number Placeholder 5"/>
          <p:cNvSpPr>
            <a:spLocks noGrp="1"/>
          </p:cNvSpPr>
          <p:nvPr>
            <p:ph type="sldNum" sz="quarter" idx="12"/>
          </p:nvPr>
        </p:nvSpPr>
        <p:spPr/>
        <p:txBody>
          <a:bodyPr/>
          <a:lstStyle>
            <a:lvl1pPr>
              <a:defRPr b="0"/>
            </a:lvl1pPr>
          </a:lstStyle>
          <a:p>
            <a:fld id="{DD0211C2-84DA-488F-A104-20931EF7FA21}" type="slidenum">
              <a:rPr lang="en-BE" smtClean="0"/>
              <a:pPr/>
              <a:t>‹#›</a:t>
            </a:fld>
            <a:endParaRPr lang="en-BE"/>
          </a:p>
        </p:txBody>
      </p:sp>
      <p:cxnSp>
        <p:nvCxnSpPr>
          <p:cNvPr id="7" name="Straight Connector 6">
            <a:extLst>
              <a:ext uri="{FF2B5EF4-FFF2-40B4-BE49-F238E27FC236}">
                <a16:creationId xmlns:a16="http://schemas.microsoft.com/office/drawing/2014/main" id="{029693B1-0060-4546-8EBA-CE2A776C78EC}"/>
              </a:ext>
            </a:extLst>
          </p:cNvPr>
          <p:cNvCxnSpPr>
            <a:cxnSpLocks/>
          </p:cNvCxnSpPr>
          <p:nvPr userDrawn="1"/>
        </p:nvCxnSpPr>
        <p:spPr>
          <a:xfrm flipV="1">
            <a:off x="723269" y="1214842"/>
            <a:ext cx="10907486" cy="48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34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E" dirty="0"/>
          </a:p>
        </p:txBody>
      </p:sp>
      <p:sp>
        <p:nvSpPr>
          <p:cNvPr id="8" name="Rectangle 7"/>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800" b="0">
                <a:solidFill>
                  <a:schemeClr val="tx1">
                    <a:lumMod val="85000"/>
                    <a:lumOff val="15000"/>
                  </a:schemeClr>
                </a:solidFill>
              </a:defRPr>
            </a:lvl1pPr>
          </a:lstStyle>
          <a:p>
            <a:r>
              <a:rPr lang="nl-NL"/>
              <a:t>Klik om stijl te bewerken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r>
              <a:rPr lang="en-BE"/>
              <a:t>VUB 2024-2025</a:t>
            </a:r>
            <a:endParaRPr lang="en-BE" dirty="0"/>
          </a:p>
        </p:txBody>
      </p:sp>
      <p:sp>
        <p:nvSpPr>
          <p:cNvPr id="5" name="Footer Placeholder 4"/>
          <p:cNvSpPr>
            <a:spLocks noGrp="1"/>
          </p:cNvSpPr>
          <p:nvPr>
            <p:ph type="ftr" sz="quarter" idx="11"/>
          </p:nvPr>
        </p:nvSpPr>
        <p:spPr/>
        <p:txBody>
          <a:bodyPr/>
          <a:lstStyle/>
          <a:p>
            <a:r>
              <a:rPr lang="en-US"/>
              <a:t>Machine learning and big data processing</a:t>
            </a:r>
            <a:endParaRPr lang="en-BE" dirty="0"/>
          </a:p>
        </p:txBody>
      </p:sp>
      <p:sp>
        <p:nvSpPr>
          <p:cNvPr id="6" name="Slide Number Placeholder 5"/>
          <p:cNvSpPr>
            <a:spLocks noGrp="1"/>
          </p:cNvSpPr>
          <p:nvPr>
            <p:ph type="sldNum" sz="quarter" idx="12"/>
          </p:nvPr>
        </p:nvSpPr>
        <p:spPr/>
        <p:txBody>
          <a:bodyPr/>
          <a:lstStyle/>
          <a:p>
            <a:fld id="{DD0211C2-84DA-488F-A104-20931EF7FA21}" type="slidenum">
              <a:rPr lang="en-BE" smtClean="0"/>
              <a:t>‹#›</a:t>
            </a:fld>
            <a:endParaRPr lang="en-B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0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a:xfrm>
            <a:off x="724056" y="-233814"/>
            <a:ext cx="10920548" cy="1450757"/>
          </a:xfrm>
        </p:spPr>
        <p:txBody>
          <a:bodyPr/>
          <a:lstStyle/>
          <a:p>
            <a:r>
              <a:rPr lang="nl-NL"/>
              <a:t>Klik om stijl te bewerken</a:t>
            </a:r>
            <a:endParaRPr lang="en-US" dirty="0"/>
          </a:p>
        </p:txBody>
      </p:sp>
      <p:sp>
        <p:nvSpPr>
          <p:cNvPr id="3" name="Content Placeholder 2"/>
          <p:cNvSpPr>
            <a:spLocks noGrp="1"/>
          </p:cNvSpPr>
          <p:nvPr>
            <p:ph sz="half" idx="1"/>
          </p:nvPr>
        </p:nvSpPr>
        <p:spPr>
          <a:xfrm>
            <a:off x="724056" y="1845734"/>
            <a:ext cx="5310983" cy="402336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17920" y="1845735"/>
            <a:ext cx="5426684" cy="402336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r>
              <a:rPr lang="en-BE"/>
              <a:t>VUB 2024-2025</a:t>
            </a:r>
          </a:p>
        </p:txBody>
      </p:sp>
      <p:sp>
        <p:nvSpPr>
          <p:cNvPr id="6" name="Footer Placeholder 5"/>
          <p:cNvSpPr>
            <a:spLocks noGrp="1"/>
          </p:cNvSpPr>
          <p:nvPr>
            <p:ph type="ftr" sz="quarter" idx="11"/>
          </p:nvPr>
        </p:nvSpPr>
        <p:spPr/>
        <p:txBody>
          <a:bodyPr/>
          <a:lstStyle/>
          <a:p>
            <a:r>
              <a:rPr lang="en-US"/>
              <a:t>Machine learning and big data processing</a:t>
            </a:r>
            <a:endParaRPr lang="en-BE"/>
          </a:p>
        </p:txBody>
      </p:sp>
      <p:sp>
        <p:nvSpPr>
          <p:cNvPr id="7" name="Slide Number Placeholder 6"/>
          <p:cNvSpPr>
            <a:spLocks noGrp="1"/>
          </p:cNvSpPr>
          <p:nvPr>
            <p:ph type="sldNum" sz="quarter" idx="12"/>
          </p:nvPr>
        </p:nvSpPr>
        <p:spPr/>
        <p:txBody>
          <a:bodyPr/>
          <a:lstStyle/>
          <a:p>
            <a:fld id="{DD0211C2-84DA-488F-A104-20931EF7FA21}" type="slidenum">
              <a:rPr lang="en-BE" smtClean="0"/>
              <a:t>‹#›</a:t>
            </a:fld>
            <a:endParaRPr lang="en-BE"/>
          </a:p>
        </p:txBody>
      </p:sp>
      <p:cxnSp>
        <p:nvCxnSpPr>
          <p:cNvPr id="9" name="Straight Connector 8">
            <a:extLst>
              <a:ext uri="{FF2B5EF4-FFF2-40B4-BE49-F238E27FC236}">
                <a16:creationId xmlns:a16="http://schemas.microsoft.com/office/drawing/2014/main" id="{D7C6CD33-2618-4A88-883A-FE32BF3D88D3}"/>
              </a:ext>
            </a:extLst>
          </p:cNvPr>
          <p:cNvCxnSpPr>
            <a:cxnSpLocks/>
          </p:cNvCxnSpPr>
          <p:nvPr userDrawn="1"/>
        </p:nvCxnSpPr>
        <p:spPr>
          <a:xfrm flipV="1">
            <a:off x="723269" y="1214842"/>
            <a:ext cx="10907486" cy="48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98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a:xfrm>
            <a:off x="719538" y="-235915"/>
            <a:ext cx="10911217" cy="1450757"/>
          </a:xfrm>
        </p:spPr>
        <p:txBody>
          <a:bodyPr/>
          <a:lstStyle/>
          <a:p>
            <a:r>
              <a:rPr lang="nl-NL"/>
              <a:t>Klik om stijl te bewerken</a:t>
            </a:r>
            <a:endParaRPr lang="en-US" dirty="0"/>
          </a:p>
        </p:txBody>
      </p:sp>
      <p:sp>
        <p:nvSpPr>
          <p:cNvPr id="3" name="Text Placeholder 2"/>
          <p:cNvSpPr>
            <a:spLocks noGrp="1"/>
          </p:cNvSpPr>
          <p:nvPr>
            <p:ph type="body" idx="1"/>
          </p:nvPr>
        </p:nvSpPr>
        <p:spPr>
          <a:xfrm>
            <a:off x="724055" y="1846052"/>
            <a:ext cx="531098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724055" y="2582334"/>
            <a:ext cx="5310985" cy="33782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17920" y="1846052"/>
            <a:ext cx="5417352"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17919" y="2582334"/>
            <a:ext cx="5417351" cy="33782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r>
              <a:rPr lang="en-BE"/>
              <a:t>VUB 2024-2025</a:t>
            </a:r>
          </a:p>
        </p:txBody>
      </p:sp>
      <p:sp>
        <p:nvSpPr>
          <p:cNvPr id="8" name="Footer Placeholder 7"/>
          <p:cNvSpPr>
            <a:spLocks noGrp="1"/>
          </p:cNvSpPr>
          <p:nvPr>
            <p:ph type="ftr" sz="quarter" idx="11"/>
          </p:nvPr>
        </p:nvSpPr>
        <p:spPr/>
        <p:txBody>
          <a:bodyPr/>
          <a:lstStyle/>
          <a:p>
            <a:r>
              <a:rPr lang="en-US"/>
              <a:t>Machine learning and big data processing</a:t>
            </a:r>
            <a:endParaRPr lang="en-BE"/>
          </a:p>
        </p:txBody>
      </p:sp>
      <p:sp>
        <p:nvSpPr>
          <p:cNvPr id="9" name="Slide Number Placeholder 8"/>
          <p:cNvSpPr>
            <a:spLocks noGrp="1"/>
          </p:cNvSpPr>
          <p:nvPr>
            <p:ph type="sldNum" sz="quarter" idx="12"/>
          </p:nvPr>
        </p:nvSpPr>
        <p:spPr/>
        <p:txBody>
          <a:bodyPr/>
          <a:lstStyle/>
          <a:p>
            <a:fld id="{DD0211C2-84DA-488F-A104-20931EF7FA21}" type="slidenum">
              <a:rPr lang="en-BE" smtClean="0"/>
              <a:t>‹#›</a:t>
            </a:fld>
            <a:endParaRPr lang="en-BE"/>
          </a:p>
        </p:txBody>
      </p:sp>
      <p:cxnSp>
        <p:nvCxnSpPr>
          <p:cNvPr id="11" name="Straight Connector 10">
            <a:extLst>
              <a:ext uri="{FF2B5EF4-FFF2-40B4-BE49-F238E27FC236}">
                <a16:creationId xmlns:a16="http://schemas.microsoft.com/office/drawing/2014/main" id="{92D98B18-6611-4815-9038-5E4FBEA957AC}"/>
              </a:ext>
            </a:extLst>
          </p:cNvPr>
          <p:cNvCxnSpPr>
            <a:cxnSpLocks/>
          </p:cNvCxnSpPr>
          <p:nvPr userDrawn="1"/>
        </p:nvCxnSpPr>
        <p:spPr>
          <a:xfrm flipV="1">
            <a:off x="723269" y="1214842"/>
            <a:ext cx="10907486" cy="48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66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r>
              <a:rPr lang="en-BE"/>
              <a:t>VUB 2024-2025</a:t>
            </a:r>
          </a:p>
        </p:txBody>
      </p:sp>
      <p:sp>
        <p:nvSpPr>
          <p:cNvPr id="4" name="Footer Placeholder 3"/>
          <p:cNvSpPr>
            <a:spLocks noGrp="1"/>
          </p:cNvSpPr>
          <p:nvPr>
            <p:ph type="ftr" sz="quarter" idx="11"/>
          </p:nvPr>
        </p:nvSpPr>
        <p:spPr/>
        <p:txBody>
          <a:bodyPr/>
          <a:lstStyle/>
          <a:p>
            <a:r>
              <a:rPr lang="en-US"/>
              <a:t>Machine learning and big data processing</a:t>
            </a:r>
            <a:endParaRPr lang="en-BE"/>
          </a:p>
        </p:txBody>
      </p:sp>
      <p:sp>
        <p:nvSpPr>
          <p:cNvPr id="5" name="Slide Number Placeholder 4"/>
          <p:cNvSpPr>
            <a:spLocks noGrp="1"/>
          </p:cNvSpPr>
          <p:nvPr>
            <p:ph type="sldNum" sz="quarter" idx="12"/>
          </p:nvPr>
        </p:nvSpPr>
        <p:spPr/>
        <p:txBody>
          <a:bodyPr/>
          <a:lstStyle/>
          <a:p>
            <a:fld id="{DD0211C2-84DA-488F-A104-20931EF7FA21}" type="slidenum">
              <a:rPr lang="en-BE" smtClean="0"/>
              <a:t>‹#›</a:t>
            </a:fld>
            <a:endParaRPr lang="en-BE"/>
          </a:p>
        </p:txBody>
      </p:sp>
      <p:cxnSp>
        <p:nvCxnSpPr>
          <p:cNvPr id="6" name="Straight Connector 5">
            <a:extLst>
              <a:ext uri="{FF2B5EF4-FFF2-40B4-BE49-F238E27FC236}">
                <a16:creationId xmlns:a16="http://schemas.microsoft.com/office/drawing/2014/main" id="{B9E79759-2DB4-4C58-B9D6-A334A5ACECD5}"/>
              </a:ext>
            </a:extLst>
          </p:cNvPr>
          <p:cNvCxnSpPr>
            <a:cxnSpLocks/>
          </p:cNvCxnSpPr>
          <p:nvPr userDrawn="1"/>
        </p:nvCxnSpPr>
        <p:spPr>
          <a:xfrm flipV="1">
            <a:off x="723269" y="1214842"/>
            <a:ext cx="10907486" cy="48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56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BE"/>
              <a:t>VUB 2024-2025</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Machine learning and big data processing</a:t>
            </a:r>
            <a:endParaRPr lang="en-BE"/>
          </a:p>
        </p:txBody>
      </p:sp>
      <p:sp>
        <p:nvSpPr>
          <p:cNvPr id="9" name="Slide Number Placeholder 8"/>
          <p:cNvSpPr>
            <a:spLocks noGrp="1"/>
          </p:cNvSpPr>
          <p:nvPr>
            <p:ph type="sldNum" sz="quarter" idx="12"/>
          </p:nvPr>
        </p:nvSpPr>
        <p:spPr/>
        <p:txBody>
          <a:bodyPr/>
          <a:lstStyle/>
          <a:p>
            <a:fld id="{DD0211C2-84DA-488F-A104-20931EF7FA21}" type="slidenum">
              <a:rPr lang="en-BE" smtClean="0"/>
              <a:t>‹#›</a:t>
            </a:fld>
            <a:endParaRPr lang="en-BE"/>
          </a:p>
        </p:txBody>
      </p:sp>
    </p:spTree>
    <p:extLst>
      <p:ext uri="{BB962C8B-B14F-4D97-AF65-F5344CB8AC3E}">
        <p14:creationId xmlns:p14="http://schemas.microsoft.com/office/powerpoint/2010/main" val="30180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l-NL"/>
              <a:t>Klik om stijl te bewerken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BE"/>
              <a:t>VUB 2024-2025</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Machine learning and big data processing</a:t>
            </a:r>
            <a:endParaRPr lang="en-B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0211C2-84DA-488F-A104-20931EF7FA21}" type="slidenum">
              <a:rPr lang="en-BE" smtClean="0"/>
              <a:t>‹#›</a:t>
            </a:fld>
            <a:endParaRPr lang="en-BE"/>
          </a:p>
        </p:txBody>
      </p:sp>
    </p:spTree>
    <p:extLst>
      <p:ext uri="{BB962C8B-B14F-4D97-AF65-F5344CB8AC3E}">
        <p14:creationId xmlns:p14="http://schemas.microsoft.com/office/powerpoint/2010/main" val="278816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nl-NL"/>
              <a:t>Klik om stijl te bewerken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r>
              <a:rPr lang="en-BE"/>
              <a:t>VUB 2024-2025</a:t>
            </a:r>
          </a:p>
        </p:txBody>
      </p:sp>
      <p:sp>
        <p:nvSpPr>
          <p:cNvPr id="6" name="Footer Placeholder 5"/>
          <p:cNvSpPr>
            <a:spLocks noGrp="1"/>
          </p:cNvSpPr>
          <p:nvPr>
            <p:ph type="ftr" sz="quarter" idx="11"/>
          </p:nvPr>
        </p:nvSpPr>
        <p:spPr/>
        <p:txBody>
          <a:bodyPr/>
          <a:lstStyle/>
          <a:p>
            <a:r>
              <a:rPr lang="en-US"/>
              <a:t>Machine learning and big data processing</a:t>
            </a:r>
            <a:endParaRPr lang="en-BE"/>
          </a:p>
        </p:txBody>
      </p:sp>
      <p:sp>
        <p:nvSpPr>
          <p:cNvPr id="7" name="Slide Number Placeholder 6"/>
          <p:cNvSpPr>
            <a:spLocks noGrp="1"/>
          </p:cNvSpPr>
          <p:nvPr>
            <p:ph type="sldNum" sz="quarter" idx="12"/>
          </p:nvPr>
        </p:nvSpPr>
        <p:spPr/>
        <p:txBody>
          <a:bodyPr/>
          <a:lstStyle/>
          <a:p>
            <a:fld id="{DD0211C2-84DA-488F-A104-20931EF7FA21}" type="slidenum">
              <a:rPr lang="en-BE" smtClean="0"/>
              <a:t>‹#›</a:t>
            </a:fld>
            <a:endParaRPr lang="en-BE"/>
          </a:p>
        </p:txBody>
      </p:sp>
    </p:spTree>
    <p:extLst>
      <p:ext uri="{BB962C8B-B14F-4D97-AF65-F5344CB8AC3E}">
        <p14:creationId xmlns:p14="http://schemas.microsoft.com/office/powerpoint/2010/main" val="247895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13747"/>
            <a:ext cx="12192000" cy="457200"/>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50939"/>
            <a:ext cx="12192001" cy="6599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23269" y="-235915"/>
            <a:ext cx="10907486" cy="1450757"/>
          </a:xfrm>
          <a:prstGeom prst="rect">
            <a:avLst/>
          </a:prstGeom>
        </p:spPr>
        <p:txBody>
          <a:bodyPr vert="horz" lIns="91440" tIns="45720" rIns="91440" bIns="45720" rtlCol="0" anchor="b">
            <a:normAutofit/>
          </a:bodyPr>
          <a:lstStyle/>
          <a:p>
            <a:r>
              <a:rPr lang="nl-NL"/>
              <a:t>Klik om stijl te bewerken</a:t>
            </a:r>
            <a:endParaRPr lang="en-US" dirty="0"/>
          </a:p>
        </p:txBody>
      </p:sp>
      <p:sp>
        <p:nvSpPr>
          <p:cNvPr id="3" name="Text Placeholder 2"/>
          <p:cNvSpPr>
            <a:spLocks noGrp="1"/>
          </p:cNvSpPr>
          <p:nvPr>
            <p:ph type="body" idx="1"/>
          </p:nvPr>
        </p:nvSpPr>
        <p:spPr>
          <a:xfrm>
            <a:off x="723269" y="1446250"/>
            <a:ext cx="10907486" cy="4432175"/>
          </a:xfrm>
          <a:prstGeom prst="rect">
            <a:avLst/>
          </a:prstGeom>
        </p:spPr>
        <p:txBody>
          <a:bodyPr vert="horz" lIns="0" tIns="45720" rIns="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97280" y="6459785"/>
            <a:ext cx="2588905" cy="365125"/>
          </a:xfrm>
          <a:prstGeom prst="rect">
            <a:avLst/>
          </a:prstGeom>
        </p:spPr>
        <p:txBody>
          <a:bodyPr vert="horz" lIns="91440" tIns="45720" rIns="91440" bIns="45720" rtlCol="0" anchor="ctr"/>
          <a:lstStyle>
            <a:lvl1pPr algn="l">
              <a:defRPr sz="900">
                <a:solidFill>
                  <a:srgbClr val="FFFFFF"/>
                </a:solidFill>
                <a:latin typeface="Verdana" panose="020B0604030504040204" pitchFamily="34" charset="0"/>
                <a:ea typeface="Verdana" panose="020B0604030504040204" pitchFamily="34" charset="0"/>
              </a:defRPr>
            </a:lvl1pPr>
          </a:lstStyle>
          <a:p>
            <a:r>
              <a:rPr lang="en-BE"/>
              <a:t>VUB 2024-2025</a:t>
            </a:r>
            <a:endParaRPr lang="en-BE"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100" cap="all" baseline="0">
                <a:solidFill>
                  <a:srgbClr val="FFFFFF"/>
                </a:solidFill>
                <a:latin typeface="Verdana" panose="020B0604030504040204" pitchFamily="34" charset="0"/>
                <a:ea typeface="Verdana" panose="020B0604030504040204" pitchFamily="34" charset="0"/>
              </a:defRPr>
            </a:lvl1pPr>
          </a:lstStyle>
          <a:p>
            <a:r>
              <a:rPr lang="en-US"/>
              <a:t>Machine learning and big data processing</a:t>
            </a:r>
            <a:endParaRPr lang="en-BE"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lang="en-BE" sz="1100" b="0" i="0" smtClean="0">
                <a:solidFill>
                  <a:schemeClr val="bg1"/>
                </a:solidFill>
                <a:effectLst/>
                <a:latin typeface="Verdana" panose="020B0604030504040204" pitchFamily="34" charset="0"/>
                <a:ea typeface="Verdana" panose="020B0604030504040204" pitchFamily="34" charset="0"/>
              </a:defRPr>
            </a:lvl1pPr>
          </a:lstStyle>
          <a:p>
            <a:r>
              <a:rPr lang="en-BE" dirty="0"/>
              <a:t>∼</a:t>
            </a:r>
          </a:p>
        </p:txBody>
      </p:sp>
    </p:spTree>
    <p:extLst>
      <p:ext uri="{BB962C8B-B14F-4D97-AF65-F5344CB8AC3E}">
        <p14:creationId xmlns:p14="http://schemas.microsoft.com/office/powerpoint/2010/main" val="4260753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914400" rtl="0" eaLnBrk="1" latinLnBrk="0" hangingPunct="1">
        <a:lnSpc>
          <a:spcPct val="85000"/>
        </a:lnSpc>
        <a:spcBef>
          <a:spcPct val="0"/>
        </a:spcBef>
        <a:buNone/>
        <a:defRPr sz="3600" kern="1200" spc="-50" baseline="0">
          <a:solidFill>
            <a:schemeClr val="tx1">
              <a:lumMod val="75000"/>
              <a:lumOff val="25000"/>
            </a:schemeClr>
          </a:solidFill>
          <a:latin typeface="Verdana" panose="020B0604030504040204" pitchFamily="34" charset="0"/>
          <a:ea typeface="Verdana" panose="020B0604030504040204" pitchFamily="34" charset="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Verdana" panose="020B0604030504040204" pitchFamily="34" charset="0"/>
          <a:ea typeface="Verdana" panose="020B0604030504040204" pitchFamily="34" charset="0"/>
          <a:cs typeface="+mn-cs"/>
        </a:defRPr>
      </a:lvl1pPr>
      <a:lvl2pPr marL="384048" indent="-182880" algn="l" defTabSz="914400" rtl="0" eaLnBrk="1" latinLnBrk="0" hangingPunct="1">
        <a:lnSpc>
          <a:spcPct val="90000"/>
        </a:lnSpc>
        <a:spcBef>
          <a:spcPts val="200"/>
        </a:spcBef>
        <a:spcAft>
          <a:spcPts val="400"/>
        </a:spcAft>
        <a:buClr>
          <a:schemeClr val="accent1"/>
        </a:buClr>
        <a:buSzPct val="120000"/>
        <a:buFont typeface="Arial" panose="020B0604020202020204" pitchFamily="34" charset="0"/>
        <a:buChar char="•"/>
        <a:defRPr sz="1800" kern="1200">
          <a:solidFill>
            <a:schemeClr val="tx1">
              <a:lumMod val="75000"/>
              <a:lumOff val="25000"/>
            </a:schemeClr>
          </a:solidFill>
          <a:latin typeface="Verdana" panose="020B0604030504040204" pitchFamily="34" charset="0"/>
          <a:ea typeface="Verdana" panose="020B0604030504040204" pitchFamily="34" charset="0"/>
          <a:cs typeface="+mn-cs"/>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kern="1200">
          <a:solidFill>
            <a:schemeClr val="tx1">
              <a:lumMod val="75000"/>
              <a:lumOff val="25000"/>
            </a:schemeClr>
          </a:solidFill>
          <a:latin typeface="Verdana" panose="020B0604030504040204" pitchFamily="34" charset="0"/>
          <a:ea typeface="Verdana" panose="020B0604030504040204" pitchFamily="34" charset="0"/>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Verdana" panose="020B0604030504040204" pitchFamily="34" charset="0"/>
          <a:ea typeface="Verdana" panose="020B0604030504040204" pitchFamily="34" charset="0"/>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Verdana" panose="020B0604030504040204" pitchFamily="34" charset="0"/>
          <a:ea typeface="Verdana" panose="020B0604030504040204" pitchFamily="34" charset="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sther.rodrigo.bonet@vub.be"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hyperlink" Target="mailto:leandro.di.bella@vub.b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leandro.di.bella@vub.b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mailto:esther.rodrigo.bonet@vub.b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45EDFB5-5492-4D15-B451-B2AF3B19E3CA}"/>
              </a:ext>
            </a:extLst>
          </p:cNvPr>
          <p:cNvSpPr>
            <a:spLocks noGrp="1"/>
          </p:cNvSpPr>
          <p:nvPr>
            <p:ph type="ctrTitle"/>
          </p:nvPr>
        </p:nvSpPr>
        <p:spPr/>
        <p:txBody>
          <a:bodyPr>
            <a:normAutofit/>
          </a:bodyPr>
          <a:lstStyle/>
          <a:p>
            <a:r>
              <a:rPr lang="en-US" sz="4400" dirty="0"/>
              <a:t>Machine Learning and Big Data Processing: Lab sessions</a:t>
            </a:r>
            <a:endParaRPr lang="en-BE" sz="4400" dirty="0"/>
          </a:p>
        </p:txBody>
      </p:sp>
      <p:sp>
        <p:nvSpPr>
          <p:cNvPr id="11" name="Subtitle 10">
            <a:extLst>
              <a:ext uri="{FF2B5EF4-FFF2-40B4-BE49-F238E27FC236}">
                <a16:creationId xmlns:a16="http://schemas.microsoft.com/office/drawing/2014/main" id="{833A5A82-44E8-42D6-A2CE-D0CDD4B5BEF7}"/>
              </a:ext>
            </a:extLst>
          </p:cNvPr>
          <p:cNvSpPr>
            <a:spLocks noGrp="1"/>
          </p:cNvSpPr>
          <p:nvPr>
            <p:ph type="subTitle" idx="1"/>
          </p:nvPr>
        </p:nvSpPr>
        <p:spPr/>
        <p:txBody>
          <a:bodyPr/>
          <a:lstStyle/>
          <a:p>
            <a:r>
              <a:rPr lang="nl" dirty="0"/>
              <a:t>Part 1: introduction</a:t>
            </a:r>
          </a:p>
          <a:p>
            <a:endParaRPr lang="en-BE" dirty="0"/>
          </a:p>
        </p:txBody>
      </p:sp>
      <p:sp>
        <p:nvSpPr>
          <p:cNvPr id="8" name="Subtitle 2">
            <a:extLst>
              <a:ext uri="{FF2B5EF4-FFF2-40B4-BE49-F238E27FC236}">
                <a16:creationId xmlns:a16="http://schemas.microsoft.com/office/drawing/2014/main" id="{E4E4C5DD-287C-4B10-8077-25AB913521CD}"/>
              </a:ext>
            </a:extLst>
          </p:cNvPr>
          <p:cNvSpPr txBox="1">
            <a:spLocks/>
          </p:cNvSpPr>
          <p:nvPr/>
        </p:nvSpPr>
        <p:spPr>
          <a:xfrm>
            <a:off x="1097280" y="5138495"/>
            <a:ext cx="9218697" cy="1222549"/>
          </a:xfrm>
          <a:prstGeom prst="rect">
            <a:avLst/>
          </a:prstGeom>
          <a:noFill/>
          <a:ln w="9525" cap="flat" cmpd="sng">
            <a:noFill/>
            <a:prstDash val="solid"/>
            <a:round/>
            <a:headEnd type="none" w="med" len="med"/>
            <a:tailEnd type="none" w="med" len="med"/>
          </a:ln>
        </p:spPr>
        <p:txBody>
          <a:bodyPr lIns="91425" tIns="91425" rIns="91425" bIns="91425" anchor="t"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FFFFF"/>
              </a:buClr>
              <a:buSzPct val="100000"/>
              <a:buFont typeface="Verdana"/>
              <a:buNone/>
              <a:defRPr sz="2100" b="0" i="0" u="none" strike="noStrike" cap="none">
                <a:solidFill>
                  <a:srgbClr val="FFFFFF"/>
                </a:solidFill>
                <a:latin typeface="Verdana"/>
                <a:ea typeface="Verdana"/>
                <a:cs typeface="Verdana"/>
                <a:sym typeface="Verdana"/>
              </a:defRPr>
            </a:lvl1pPr>
            <a:lvl2pPr marR="0" lvl="1" algn="l" rtl="0" eaLnBrk="1" hangingPunct="1">
              <a:lnSpc>
                <a:spcPct val="100000"/>
              </a:lnSpc>
              <a:spcBef>
                <a:spcPts val="0"/>
              </a:spcBef>
              <a:spcAft>
                <a:spcPts val="0"/>
              </a:spcAft>
              <a:buClr>
                <a:schemeClr val="lt1"/>
              </a:buClr>
              <a:buSzPct val="100000"/>
              <a:buFont typeface="Verdana"/>
              <a:buNone/>
              <a:defRPr sz="2100" b="0" i="0" u="none" strike="noStrike" cap="none">
                <a:solidFill>
                  <a:schemeClr val="lt1"/>
                </a:solidFill>
                <a:latin typeface="Verdana"/>
                <a:ea typeface="Verdana"/>
                <a:cs typeface="Verdana"/>
                <a:sym typeface="Verdana"/>
              </a:defRPr>
            </a:lvl2pPr>
            <a:lvl3pPr marR="0" lvl="2" algn="l" rtl="0" eaLnBrk="1" hangingPunct="1">
              <a:lnSpc>
                <a:spcPct val="100000"/>
              </a:lnSpc>
              <a:spcBef>
                <a:spcPts val="0"/>
              </a:spcBef>
              <a:spcAft>
                <a:spcPts val="0"/>
              </a:spcAft>
              <a:buClr>
                <a:schemeClr val="lt1"/>
              </a:buClr>
              <a:buSzPct val="100000"/>
              <a:buFont typeface="Verdana"/>
              <a:buNone/>
              <a:defRPr sz="2100" b="0" i="0" u="none" strike="noStrike" cap="none">
                <a:solidFill>
                  <a:schemeClr val="lt1"/>
                </a:solidFill>
                <a:latin typeface="Verdana"/>
                <a:ea typeface="Verdana"/>
                <a:cs typeface="Verdana"/>
                <a:sym typeface="Verdana"/>
              </a:defRPr>
            </a:lvl3pPr>
            <a:lvl4pPr marR="0" lvl="3" algn="l" rtl="0" eaLnBrk="1" hangingPunct="1">
              <a:lnSpc>
                <a:spcPct val="100000"/>
              </a:lnSpc>
              <a:spcBef>
                <a:spcPts val="0"/>
              </a:spcBef>
              <a:spcAft>
                <a:spcPts val="0"/>
              </a:spcAft>
              <a:buClr>
                <a:schemeClr val="lt1"/>
              </a:buClr>
              <a:buSzPct val="100000"/>
              <a:buFont typeface="Verdana"/>
              <a:buNone/>
              <a:defRPr sz="2100" b="0" i="0" u="none" strike="noStrike" cap="none">
                <a:solidFill>
                  <a:schemeClr val="lt1"/>
                </a:solidFill>
                <a:latin typeface="Verdana"/>
                <a:ea typeface="Verdana"/>
                <a:cs typeface="Verdana"/>
                <a:sym typeface="Verdana"/>
              </a:defRPr>
            </a:lvl4pPr>
            <a:lvl5pPr marR="0" lvl="4" algn="l" rtl="0" eaLnBrk="1" hangingPunct="1">
              <a:lnSpc>
                <a:spcPct val="100000"/>
              </a:lnSpc>
              <a:spcBef>
                <a:spcPts val="0"/>
              </a:spcBef>
              <a:spcAft>
                <a:spcPts val="0"/>
              </a:spcAft>
              <a:buClr>
                <a:schemeClr val="lt1"/>
              </a:buClr>
              <a:buSzPct val="100000"/>
              <a:buFont typeface="Verdana"/>
              <a:buNone/>
              <a:defRPr sz="2100" b="0" i="0" u="none" strike="noStrike" cap="none">
                <a:solidFill>
                  <a:schemeClr val="lt1"/>
                </a:solidFill>
                <a:latin typeface="Verdana"/>
                <a:ea typeface="Verdana"/>
                <a:cs typeface="Verdana"/>
                <a:sym typeface="Verdana"/>
              </a:defRPr>
            </a:lvl5pPr>
            <a:lvl6pPr marR="0" lvl="5" algn="l" rtl="0" eaLnBrk="1" hangingPunct="1">
              <a:lnSpc>
                <a:spcPct val="100000"/>
              </a:lnSpc>
              <a:spcBef>
                <a:spcPts val="0"/>
              </a:spcBef>
              <a:spcAft>
                <a:spcPts val="0"/>
              </a:spcAft>
              <a:buClr>
                <a:schemeClr val="lt1"/>
              </a:buClr>
              <a:buSzPct val="100000"/>
              <a:buFont typeface="Verdana"/>
              <a:buNone/>
              <a:defRPr sz="2100" b="0" i="0" u="none" strike="noStrike" cap="none">
                <a:solidFill>
                  <a:schemeClr val="lt1"/>
                </a:solidFill>
                <a:latin typeface="Verdana"/>
                <a:ea typeface="Verdana"/>
                <a:cs typeface="Verdana"/>
                <a:sym typeface="Verdana"/>
              </a:defRPr>
            </a:lvl6pPr>
            <a:lvl7pPr marR="0" lvl="6" algn="l" rtl="0" eaLnBrk="1" hangingPunct="1">
              <a:lnSpc>
                <a:spcPct val="100000"/>
              </a:lnSpc>
              <a:spcBef>
                <a:spcPts val="0"/>
              </a:spcBef>
              <a:spcAft>
                <a:spcPts val="0"/>
              </a:spcAft>
              <a:buClr>
                <a:schemeClr val="lt1"/>
              </a:buClr>
              <a:buSzPct val="100000"/>
              <a:buFont typeface="Verdana"/>
              <a:buNone/>
              <a:defRPr sz="2100" b="0" i="0" u="none" strike="noStrike" cap="none">
                <a:solidFill>
                  <a:schemeClr val="lt1"/>
                </a:solidFill>
                <a:latin typeface="Verdana"/>
                <a:ea typeface="Verdana"/>
                <a:cs typeface="Verdana"/>
                <a:sym typeface="Verdana"/>
              </a:defRPr>
            </a:lvl7pPr>
            <a:lvl8pPr marR="0" lvl="7" algn="l" rtl="0" eaLnBrk="1" hangingPunct="1">
              <a:lnSpc>
                <a:spcPct val="100000"/>
              </a:lnSpc>
              <a:spcBef>
                <a:spcPts val="0"/>
              </a:spcBef>
              <a:spcAft>
                <a:spcPts val="0"/>
              </a:spcAft>
              <a:buClr>
                <a:schemeClr val="lt1"/>
              </a:buClr>
              <a:buSzPct val="100000"/>
              <a:buFont typeface="Verdana"/>
              <a:buNone/>
              <a:defRPr sz="2100" b="0" i="0" u="none" strike="noStrike" cap="none">
                <a:solidFill>
                  <a:schemeClr val="lt1"/>
                </a:solidFill>
                <a:latin typeface="Verdana"/>
                <a:ea typeface="Verdana"/>
                <a:cs typeface="Verdana"/>
                <a:sym typeface="Verdana"/>
              </a:defRPr>
            </a:lvl8pPr>
            <a:lvl9pPr marR="0" lvl="8" algn="l" rtl="0" eaLnBrk="1" hangingPunct="1">
              <a:lnSpc>
                <a:spcPct val="100000"/>
              </a:lnSpc>
              <a:spcBef>
                <a:spcPts val="0"/>
              </a:spcBef>
              <a:spcAft>
                <a:spcPts val="0"/>
              </a:spcAft>
              <a:buClr>
                <a:schemeClr val="lt1"/>
              </a:buClr>
              <a:buSzPct val="100000"/>
              <a:buFont typeface="Verdana"/>
              <a:buNone/>
              <a:defRPr sz="2100" b="0" i="0" u="none" strike="noStrike" cap="none">
                <a:solidFill>
                  <a:schemeClr val="lt1"/>
                </a:solidFill>
                <a:latin typeface="Verdana"/>
                <a:ea typeface="Verdana"/>
                <a:cs typeface="Verdana"/>
                <a:sym typeface="Verdana"/>
              </a:defRPr>
            </a:lvl9pPr>
          </a:lstStyle>
          <a:p>
            <a:pPr>
              <a:tabLst>
                <a:tab pos="2506663" algn="l"/>
              </a:tabLst>
            </a:pPr>
            <a:r>
              <a:rPr lang="en-US" dirty="0">
                <a:solidFill>
                  <a:srgbClr val="003399"/>
                </a:solidFill>
              </a:rPr>
              <a:t>Esther Rodrigo Bonet	</a:t>
            </a:r>
            <a:r>
              <a:rPr lang="en-US" sz="1600" dirty="0">
                <a:solidFill>
                  <a:srgbClr val="003399"/>
                </a:solidFill>
                <a:hlinkClick r:id="rId3"/>
              </a:rPr>
              <a:t>esther.rodrigo.bonet@vub.be</a:t>
            </a:r>
            <a:r>
              <a:rPr lang="en-US" sz="1600" dirty="0">
                <a:solidFill>
                  <a:srgbClr val="003399"/>
                </a:solidFill>
              </a:rPr>
              <a:t> (PL9.2.27)</a:t>
            </a:r>
            <a:br>
              <a:rPr lang="en-US" sz="1600" dirty="0">
                <a:solidFill>
                  <a:srgbClr val="003399"/>
                </a:solidFill>
              </a:rPr>
            </a:br>
            <a:r>
              <a:rPr lang="en-US" dirty="0">
                <a:solidFill>
                  <a:srgbClr val="003399"/>
                </a:solidFill>
              </a:rPr>
              <a:t>Leandro Di Bella		     </a:t>
            </a:r>
            <a:r>
              <a:rPr lang="en-US" sz="1600" dirty="0">
                <a:solidFill>
                  <a:srgbClr val="003399"/>
                </a:solidFill>
                <a:hlinkClick r:id="rId4"/>
              </a:rPr>
              <a:t>leandro.di.bella@vub.be</a:t>
            </a:r>
            <a:r>
              <a:rPr lang="en-US" sz="1600" dirty="0">
                <a:solidFill>
                  <a:srgbClr val="003399"/>
                </a:solidFill>
              </a:rPr>
              <a:t> (PL9.2.36)</a:t>
            </a:r>
            <a:br>
              <a:rPr lang="en-US" sz="2400" dirty="0">
                <a:solidFill>
                  <a:srgbClr val="003399"/>
                </a:solidFill>
              </a:rPr>
            </a:br>
            <a:endParaRPr lang="nl-BE" dirty="0">
              <a:solidFill>
                <a:srgbClr val="003399"/>
              </a:solidFill>
            </a:endParaRPr>
          </a:p>
        </p:txBody>
      </p:sp>
      <p:pic>
        <p:nvPicPr>
          <p:cNvPr id="12" name="Afbeelding 11">
            <a:extLst>
              <a:ext uri="{FF2B5EF4-FFF2-40B4-BE49-F238E27FC236}">
                <a16:creationId xmlns:a16="http://schemas.microsoft.com/office/drawing/2014/main" id="{6A1AAC45-E9EF-42CF-A315-5AC6CD0F03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26980" y="72985"/>
            <a:ext cx="2683328" cy="17273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Afbeelding 14" descr="Afbeelding met elektronica, ventilator, auto, overdekt&#10;&#10;Automatisch gegenereerde beschrijving">
            <a:extLst>
              <a:ext uri="{FF2B5EF4-FFF2-40B4-BE49-F238E27FC236}">
                <a16:creationId xmlns:a16="http://schemas.microsoft.com/office/drawing/2014/main" id="{DB64E2FB-7365-3964-0C98-2EBCF11C95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122" y="135712"/>
            <a:ext cx="3270608" cy="2592884"/>
          </a:xfrm>
          <a:prstGeom prst="rect">
            <a:avLst/>
          </a:prstGeom>
        </p:spPr>
      </p:pic>
      <p:sp>
        <p:nvSpPr>
          <p:cNvPr id="18" name="Rechthoek 17">
            <a:extLst>
              <a:ext uri="{FF2B5EF4-FFF2-40B4-BE49-F238E27FC236}">
                <a16:creationId xmlns:a16="http://schemas.microsoft.com/office/drawing/2014/main" id="{58432839-C009-0840-00E6-2F9A66671ED9}"/>
              </a:ext>
            </a:extLst>
          </p:cNvPr>
          <p:cNvSpPr/>
          <p:nvPr/>
        </p:nvSpPr>
        <p:spPr>
          <a:xfrm>
            <a:off x="5753820" y="72985"/>
            <a:ext cx="6420928" cy="118639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7" name="Afbeelding 16" descr="Afbeelding met tekst, Lettertype, logo, Graphics&#10;&#10;Automatisch gegenereerde beschrijving">
            <a:extLst>
              <a:ext uri="{FF2B5EF4-FFF2-40B4-BE49-F238E27FC236}">
                <a16:creationId xmlns:a16="http://schemas.microsoft.com/office/drawing/2014/main" id="{07A9E2A9-28D7-74A9-3826-0F88F800BB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6521" y="532"/>
            <a:ext cx="4445479" cy="1319358"/>
          </a:xfrm>
          <a:prstGeom prst="rect">
            <a:avLst/>
          </a:prstGeom>
        </p:spPr>
      </p:pic>
    </p:spTree>
    <p:extLst>
      <p:ext uri="{BB962C8B-B14F-4D97-AF65-F5344CB8AC3E}">
        <p14:creationId xmlns:p14="http://schemas.microsoft.com/office/powerpoint/2010/main" val="3987205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endParaRPr lang="nl-BE" dirty="0"/>
          </a:p>
        </p:txBody>
      </p:sp>
      <p:sp>
        <p:nvSpPr>
          <p:cNvPr id="3" name="Text Placeholder 2"/>
          <p:cNvSpPr>
            <a:spLocks noGrp="1"/>
          </p:cNvSpPr>
          <p:nvPr>
            <p:ph idx="1"/>
          </p:nvPr>
        </p:nvSpPr>
        <p:spPr/>
        <p:txBody>
          <a:bodyPr/>
          <a:lstStyle/>
          <a:p>
            <a:pPr>
              <a:buFont typeface="Arial" panose="020B0604020202020204" pitchFamily="34" charset="0"/>
              <a:buChar char="•"/>
            </a:pPr>
            <a:r>
              <a:rPr lang="en-US" dirty="0"/>
              <a:t> Not recommended to use notebooks -&gt; normal Python project</a:t>
            </a:r>
          </a:p>
          <a:p>
            <a:pPr>
              <a:buFont typeface="Arial" panose="020B0604020202020204" pitchFamily="34" charset="0"/>
              <a:buChar char="•"/>
            </a:pPr>
            <a:r>
              <a:rPr lang="en-US" dirty="0"/>
              <a:t> Recommended (but not obliged) working environment:</a:t>
            </a:r>
          </a:p>
          <a:p>
            <a:pPr lvl="1"/>
            <a:r>
              <a:rPr lang="en-US" dirty="0"/>
              <a:t>Anaconda as package manager</a:t>
            </a:r>
          </a:p>
          <a:p>
            <a:pPr lvl="1"/>
            <a:r>
              <a:rPr lang="en-US" dirty="0"/>
              <a:t>IDE (such as </a:t>
            </a:r>
            <a:r>
              <a:rPr lang="en-US" dirty="0" err="1"/>
              <a:t>Pycharm</a:t>
            </a:r>
            <a:r>
              <a:rPr lang="en-US" dirty="0"/>
              <a:t>, VS code, Spyder, </a:t>
            </a:r>
            <a:r>
              <a:rPr lang="en-US" dirty="0" err="1"/>
              <a:t>etc</a:t>
            </a:r>
            <a:r>
              <a:rPr lang="en-US" dirty="0"/>
              <a:t>) to write code (can be linked with Anaconda)</a:t>
            </a:r>
            <a:endParaRPr lang="nl-BE" dirty="0"/>
          </a:p>
        </p:txBody>
      </p:sp>
      <p:sp>
        <p:nvSpPr>
          <p:cNvPr id="10" name="Footer Placeholder 9">
            <a:extLst>
              <a:ext uri="{FF2B5EF4-FFF2-40B4-BE49-F238E27FC236}">
                <a16:creationId xmlns:a16="http://schemas.microsoft.com/office/drawing/2014/main" id="{CF455007-CC27-442B-AEB4-636D07768961}"/>
              </a:ext>
            </a:extLst>
          </p:cNvPr>
          <p:cNvSpPr>
            <a:spLocks noGrp="1"/>
          </p:cNvSpPr>
          <p:nvPr>
            <p:ph type="ftr" sz="quarter" idx="11"/>
          </p:nvPr>
        </p:nvSpPr>
        <p:spPr/>
        <p:txBody>
          <a:bodyPr/>
          <a:lstStyle/>
          <a:p>
            <a:r>
              <a:rPr lang="en-US" dirty="0"/>
              <a:t>Machine learning and big data processing</a:t>
            </a:r>
            <a:endParaRPr lang="en-BE" dirty="0"/>
          </a:p>
        </p:txBody>
      </p:sp>
      <p:sp>
        <p:nvSpPr>
          <p:cNvPr id="11" name="Date Placeholder 10">
            <a:extLst>
              <a:ext uri="{FF2B5EF4-FFF2-40B4-BE49-F238E27FC236}">
                <a16:creationId xmlns:a16="http://schemas.microsoft.com/office/drawing/2014/main" id="{88559046-568E-485D-AE7C-BB7292758793}"/>
              </a:ext>
            </a:extLst>
          </p:cNvPr>
          <p:cNvSpPr>
            <a:spLocks noGrp="1"/>
          </p:cNvSpPr>
          <p:nvPr>
            <p:ph type="dt" sz="half" idx="10"/>
          </p:nvPr>
        </p:nvSpPr>
        <p:spPr/>
        <p:txBody>
          <a:bodyPr/>
          <a:lstStyle/>
          <a:p>
            <a:r>
              <a:rPr lang="en-BE"/>
              <a:t>VUB 2024-2025</a:t>
            </a:r>
            <a:endParaRPr lang="en-US" dirty="0"/>
          </a:p>
        </p:txBody>
      </p:sp>
      <p:sp>
        <p:nvSpPr>
          <p:cNvPr id="12" name="Slide Number Placeholder 11">
            <a:extLst>
              <a:ext uri="{FF2B5EF4-FFF2-40B4-BE49-F238E27FC236}">
                <a16:creationId xmlns:a16="http://schemas.microsoft.com/office/drawing/2014/main" id="{F4C31E4A-9F69-453D-A29D-6BBA946392EA}"/>
              </a:ext>
            </a:extLst>
          </p:cNvPr>
          <p:cNvSpPr>
            <a:spLocks noGrp="1"/>
          </p:cNvSpPr>
          <p:nvPr>
            <p:ph type="sldNum" sz="quarter" idx="12"/>
          </p:nvPr>
        </p:nvSpPr>
        <p:spPr/>
        <p:txBody>
          <a:bodyPr/>
          <a:lstStyle/>
          <a:p>
            <a:fld id="{DD0211C2-84DA-488F-A104-20931EF7FA21}" type="slidenum">
              <a:rPr lang="en-BE" smtClean="0"/>
              <a:pPr/>
              <a:t>10</a:t>
            </a:fld>
            <a:endParaRPr lang="en-BE"/>
          </a:p>
        </p:txBody>
      </p:sp>
    </p:spTree>
    <p:extLst>
      <p:ext uri="{BB962C8B-B14F-4D97-AF65-F5344CB8AC3E}">
        <p14:creationId xmlns:p14="http://schemas.microsoft.com/office/powerpoint/2010/main" val="382364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p:txBody>
          <a:bodyPr>
            <a:normAutofit/>
          </a:bodyPr>
          <a:lstStyle/>
          <a:p>
            <a:pPr indent="0">
              <a:buNone/>
            </a:pPr>
            <a:r>
              <a:rPr lang="en-GB" sz="2400" dirty="0"/>
              <a:t>6 lab sessions (3h each)</a:t>
            </a:r>
          </a:p>
          <a:p>
            <a:pPr lvl="1">
              <a:buFont typeface="Arial" panose="020B0604020202020204" pitchFamily="34" charset="0"/>
              <a:buChar char="•"/>
            </a:pPr>
            <a:r>
              <a:rPr lang="en-US" sz="1800" dirty="0"/>
              <a:t>Tuesday 15:00-18:00</a:t>
            </a:r>
            <a:endParaRPr lang="en-GB" sz="1800" dirty="0"/>
          </a:p>
          <a:p>
            <a:pPr lvl="1">
              <a:buFont typeface="Arial" panose="020B0604020202020204" pitchFamily="34" charset="0"/>
              <a:buChar char="•"/>
            </a:pPr>
            <a:r>
              <a:rPr lang="en-GB" sz="1800" dirty="0"/>
              <a:t>Brief theory review</a:t>
            </a:r>
          </a:p>
          <a:p>
            <a:pPr lvl="1">
              <a:buFont typeface="Arial" panose="020B0604020202020204" pitchFamily="34" charset="0"/>
              <a:buChar char="•"/>
            </a:pPr>
            <a:r>
              <a:rPr lang="en-GB" sz="1800" dirty="0"/>
              <a:t>Python exercises</a:t>
            </a:r>
          </a:p>
          <a:p>
            <a:pPr lvl="1">
              <a:buFont typeface="Arial" panose="020B0604020202020204" pitchFamily="34" charset="0"/>
              <a:buChar char="•"/>
            </a:pPr>
            <a:r>
              <a:rPr lang="en-GB" sz="1800" dirty="0"/>
              <a:t>Quick recap of the exercises</a:t>
            </a:r>
          </a:p>
          <a:p>
            <a:pPr lvl="2">
              <a:buFont typeface="Arial" panose="020B0604020202020204" pitchFamily="34" charset="0"/>
              <a:buChar char="•"/>
            </a:pPr>
            <a:r>
              <a:rPr lang="en-GB" sz="1800" b="1" dirty="0"/>
              <a:t>No full solutions </a:t>
            </a:r>
            <a:r>
              <a:rPr lang="en-GB" sz="1800" dirty="0"/>
              <a:t>will be shared</a:t>
            </a:r>
          </a:p>
          <a:p>
            <a:pPr lvl="1">
              <a:buFont typeface="Arial" panose="020B0604020202020204" pitchFamily="34" charset="0"/>
              <a:buChar char="•"/>
            </a:pPr>
            <a:endParaRPr lang="en-GB" sz="1800" dirty="0"/>
          </a:p>
          <a:p>
            <a:pPr indent="0">
              <a:buNone/>
            </a:pPr>
            <a:r>
              <a:rPr lang="en-GB" sz="2400" dirty="0"/>
              <a:t>How?</a:t>
            </a:r>
          </a:p>
          <a:p>
            <a:pPr lvl="1">
              <a:buFont typeface="Arial" panose="020B0604020202020204" pitchFamily="34" charset="0"/>
              <a:buChar char="•"/>
            </a:pPr>
            <a:r>
              <a:rPr lang="en-GB" sz="1800" dirty="0"/>
              <a:t>Offline mode</a:t>
            </a:r>
          </a:p>
          <a:p>
            <a:pPr lvl="2">
              <a:buFont typeface="Arial" panose="020B0604020202020204" pitchFamily="34" charset="0"/>
              <a:buChar char="•"/>
            </a:pPr>
            <a:r>
              <a:rPr lang="en-GB" sz="1800" dirty="0"/>
              <a:t>Lab sessions are on-campus</a:t>
            </a:r>
          </a:p>
          <a:p>
            <a:pPr lvl="2">
              <a:buFont typeface="Arial" panose="020B0604020202020204" pitchFamily="34" charset="0"/>
              <a:buChar char="•"/>
            </a:pPr>
            <a:r>
              <a:rPr lang="en-GB" sz="1800" dirty="0"/>
              <a:t>Could </a:t>
            </a:r>
            <a:r>
              <a:rPr lang="en-GB" sz="1800" dirty="0" err="1"/>
              <a:t>belive</a:t>
            </a:r>
            <a:r>
              <a:rPr lang="en-GB" sz="1800" dirty="0"/>
              <a:t>-streamed through Teams</a:t>
            </a:r>
          </a:p>
          <a:p>
            <a:pPr lvl="1">
              <a:buFont typeface="Arial" panose="020B0604020202020204" pitchFamily="34" charset="0"/>
              <a:buChar char="•"/>
            </a:pPr>
            <a:r>
              <a:rPr lang="en-GB" sz="1800" dirty="0"/>
              <a:t>If questions:</a:t>
            </a:r>
          </a:p>
          <a:p>
            <a:pPr lvl="2">
              <a:buFont typeface="Arial" panose="020B0604020202020204" pitchFamily="34" charset="0"/>
              <a:buChar char="•"/>
            </a:pPr>
            <a:r>
              <a:rPr lang="en-GB" sz="1800" dirty="0"/>
              <a:t>Ask your colleagues</a:t>
            </a:r>
          </a:p>
          <a:p>
            <a:pPr lvl="2">
              <a:buFont typeface="Arial" panose="020B0604020202020204" pitchFamily="34" charset="0"/>
              <a:buChar char="•"/>
            </a:pPr>
            <a:r>
              <a:rPr lang="en-GB" sz="1800" dirty="0"/>
              <a:t>E-mail us or come at our office</a:t>
            </a:r>
          </a:p>
        </p:txBody>
      </p:sp>
      <p:sp>
        <p:nvSpPr>
          <p:cNvPr id="3" name="Text Placeholder 2"/>
          <p:cNvSpPr>
            <a:spLocks noGrp="1"/>
          </p:cNvSpPr>
          <p:nvPr>
            <p:ph type="body" idx="2"/>
          </p:nvPr>
        </p:nvSpPr>
        <p:spPr/>
        <p:txBody>
          <a:bodyPr/>
          <a:lstStyle/>
          <a:p>
            <a:pPr indent="0">
              <a:buNone/>
            </a:pPr>
            <a:r>
              <a:rPr lang="en-GB" sz="2400" dirty="0"/>
              <a:t>1 project</a:t>
            </a:r>
          </a:p>
          <a:p>
            <a:pPr lvl="1">
              <a:buFont typeface="Arial" panose="020B0604020202020204" pitchFamily="34" charset="0"/>
              <a:buChar char="•"/>
            </a:pPr>
            <a:r>
              <a:rPr lang="nl-BE" sz="1800" dirty="0"/>
              <a:t>Evaluation of </a:t>
            </a:r>
            <a:r>
              <a:rPr lang="nl-BE" sz="1800" dirty="0" err="1"/>
              <a:t>your</a:t>
            </a:r>
            <a:r>
              <a:rPr lang="nl-BE" sz="1800" dirty="0"/>
              <a:t> </a:t>
            </a:r>
            <a:r>
              <a:rPr lang="nl-BE" sz="1800" dirty="0" err="1"/>
              <a:t>competences</a:t>
            </a:r>
            <a:endParaRPr lang="nl-BE" sz="1800" dirty="0"/>
          </a:p>
          <a:p>
            <a:pPr lvl="1">
              <a:buFont typeface="Arial" panose="020B0604020202020204" pitchFamily="34" charset="0"/>
              <a:buChar char="•"/>
            </a:pPr>
            <a:r>
              <a:rPr lang="en-GB" sz="1800" dirty="0"/>
              <a:t>30% of total score</a:t>
            </a:r>
          </a:p>
          <a:p>
            <a:pPr lvl="1">
              <a:buFont typeface="Arial" panose="020B0604020202020204" pitchFamily="34" charset="0"/>
              <a:buChar char="•"/>
            </a:pPr>
            <a:r>
              <a:rPr lang="en-GB" sz="1800" dirty="0"/>
              <a:t>In groups of up to 3 students</a:t>
            </a:r>
          </a:p>
          <a:p>
            <a:pPr lvl="1">
              <a:buFont typeface="Arial" panose="020B0604020202020204" pitchFamily="34" charset="0"/>
              <a:buChar char="•"/>
            </a:pPr>
            <a:r>
              <a:rPr lang="en-GB" sz="1800" dirty="0"/>
              <a:t>Working Python project + Report</a:t>
            </a:r>
          </a:p>
          <a:p>
            <a:pPr lvl="1">
              <a:buFont typeface="Arial" panose="020B0604020202020204" pitchFamily="34" charset="0"/>
              <a:buChar char="•"/>
            </a:pPr>
            <a:r>
              <a:rPr lang="en-GB" sz="1800" dirty="0"/>
              <a:t>All guidelines + possible topics in ‘ML_projects_2025.pdf’</a:t>
            </a:r>
          </a:p>
          <a:p>
            <a:pPr lvl="2">
              <a:buFont typeface="Arial" panose="020B0604020202020204" pitchFamily="34" charset="0"/>
              <a:buChar char="•"/>
            </a:pPr>
            <a:r>
              <a:rPr lang="en-GB" sz="1800" b="1" dirty="0"/>
              <a:t>READ the guidelines</a:t>
            </a:r>
            <a:r>
              <a:rPr lang="en-GB" sz="1800" dirty="0"/>
              <a:t>!</a:t>
            </a:r>
          </a:p>
        </p:txBody>
      </p:sp>
      <p:sp>
        <p:nvSpPr>
          <p:cNvPr id="2" name="Title 1"/>
          <p:cNvSpPr>
            <a:spLocks noGrp="1"/>
          </p:cNvSpPr>
          <p:nvPr>
            <p:ph type="title"/>
          </p:nvPr>
        </p:nvSpPr>
        <p:spPr/>
        <p:txBody>
          <a:bodyPr/>
          <a:lstStyle/>
          <a:p>
            <a:r>
              <a:rPr lang="en-GB" dirty="0"/>
              <a:t>Course methodology</a:t>
            </a:r>
            <a:endParaRPr lang="nl-BE" dirty="0"/>
          </a:p>
        </p:txBody>
      </p:sp>
      <p:sp>
        <p:nvSpPr>
          <p:cNvPr id="17" name="Date Placeholder 16">
            <a:extLst>
              <a:ext uri="{FF2B5EF4-FFF2-40B4-BE49-F238E27FC236}">
                <a16:creationId xmlns:a16="http://schemas.microsoft.com/office/drawing/2014/main" id="{1A57F6A4-656D-43DA-BE65-64438FB72097}"/>
              </a:ext>
            </a:extLst>
          </p:cNvPr>
          <p:cNvSpPr>
            <a:spLocks noGrp="1"/>
          </p:cNvSpPr>
          <p:nvPr>
            <p:ph type="dt" sz="half" idx="10"/>
          </p:nvPr>
        </p:nvSpPr>
        <p:spPr/>
        <p:txBody>
          <a:bodyPr/>
          <a:lstStyle/>
          <a:p>
            <a:r>
              <a:rPr lang="en-BE"/>
              <a:t>VUB 2024-2025</a:t>
            </a:r>
            <a:endParaRPr lang="en-US" dirty="0"/>
          </a:p>
        </p:txBody>
      </p:sp>
      <p:sp>
        <p:nvSpPr>
          <p:cNvPr id="18" name="Footer Placeholder 17">
            <a:extLst>
              <a:ext uri="{FF2B5EF4-FFF2-40B4-BE49-F238E27FC236}">
                <a16:creationId xmlns:a16="http://schemas.microsoft.com/office/drawing/2014/main" id="{F54B8E7E-6ECF-49E0-8DA1-EAD30A9DEDF9}"/>
              </a:ext>
            </a:extLst>
          </p:cNvPr>
          <p:cNvSpPr>
            <a:spLocks noGrp="1"/>
          </p:cNvSpPr>
          <p:nvPr>
            <p:ph type="ftr" sz="quarter" idx="11"/>
          </p:nvPr>
        </p:nvSpPr>
        <p:spPr/>
        <p:txBody>
          <a:bodyPr/>
          <a:lstStyle/>
          <a:p>
            <a:r>
              <a:rPr lang="en-US" dirty="0"/>
              <a:t>Machine learning and big data processing</a:t>
            </a:r>
            <a:endParaRPr lang="en-BE" dirty="0"/>
          </a:p>
        </p:txBody>
      </p:sp>
      <p:graphicFrame>
        <p:nvGraphicFramePr>
          <p:cNvPr id="7" name="Grafiek 6">
            <a:extLst>
              <a:ext uri="{FF2B5EF4-FFF2-40B4-BE49-F238E27FC236}">
                <a16:creationId xmlns:a16="http://schemas.microsoft.com/office/drawing/2014/main" id="{A48D1C41-CFDA-4CD0-B888-8F94E7F89773}"/>
              </a:ext>
            </a:extLst>
          </p:cNvPr>
          <p:cNvGraphicFramePr/>
          <p:nvPr>
            <p:extLst>
              <p:ext uri="{D42A27DB-BD31-4B8C-83A1-F6EECF244321}">
                <p14:modId xmlns:p14="http://schemas.microsoft.com/office/powerpoint/2010/main" val="391534712"/>
              </p:ext>
            </p:extLst>
          </p:nvPr>
        </p:nvGraphicFramePr>
        <p:xfrm>
          <a:off x="6177012" y="3978906"/>
          <a:ext cx="4896252" cy="24782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987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timeline</a:t>
            </a:r>
            <a:endParaRPr lang="nl-BE" dirty="0"/>
          </a:p>
        </p:txBody>
      </p:sp>
      <p:sp>
        <p:nvSpPr>
          <p:cNvPr id="9" name="Footer Placeholder 8">
            <a:extLst>
              <a:ext uri="{FF2B5EF4-FFF2-40B4-BE49-F238E27FC236}">
                <a16:creationId xmlns:a16="http://schemas.microsoft.com/office/drawing/2014/main" id="{9F7B554E-808F-490B-8B39-3E26596B257F}"/>
              </a:ext>
            </a:extLst>
          </p:cNvPr>
          <p:cNvSpPr>
            <a:spLocks noGrp="1"/>
          </p:cNvSpPr>
          <p:nvPr>
            <p:ph type="ftr" sz="quarter" idx="11"/>
          </p:nvPr>
        </p:nvSpPr>
        <p:spPr/>
        <p:txBody>
          <a:bodyPr/>
          <a:lstStyle/>
          <a:p>
            <a:r>
              <a:rPr lang="en-US" dirty="0"/>
              <a:t>Machine learning and big data processing</a:t>
            </a:r>
            <a:endParaRPr lang="en-BE" dirty="0"/>
          </a:p>
        </p:txBody>
      </p:sp>
      <p:sp>
        <p:nvSpPr>
          <p:cNvPr id="10" name="Date Placeholder 9">
            <a:extLst>
              <a:ext uri="{FF2B5EF4-FFF2-40B4-BE49-F238E27FC236}">
                <a16:creationId xmlns:a16="http://schemas.microsoft.com/office/drawing/2014/main" id="{D2C8845F-B21E-4D49-826F-F27B40AE1464}"/>
              </a:ext>
            </a:extLst>
          </p:cNvPr>
          <p:cNvSpPr>
            <a:spLocks noGrp="1"/>
          </p:cNvSpPr>
          <p:nvPr>
            <p:ph type="dt" sz="half" idx="10"/>
          </p:nvPr>
        </p:nvSpPr>
        <p:spPr/>
        <p:txBody>
          <a:bodyPr/>
          <a:lstStyle/>
          <a:p>
            <a:r>
              <a:rPr lang="en-BE"/>
              <a:t>VUB 2024-2025</a:t>
            </a:r>
            <a:endParaRPr lang="en-US" dirty="0"/>
          </a:p>
        </p:txBody>
      </p:sp>
      <p:sp>
        <p:nvSpPr>
          <p:cNvPr id="11" name="Slide Number Placeholder 10">
            <a:extLst>
              <a:ext uri="{FF2B5EF4-FFF2-40B4-BE49-F238E27FC236}">
                <a16:creationId xmlns:a16="http://schemas.microsoft.com/office/drawing/2014/main" id="{24743F20-5243-4E41-AB62-757DE044D04C}"/>
              </a:ext>
            </a:extLst>
          </p:cNvPr>
          <p:cNvSpPr>
            <a:spLocks noGrp="1"/>
          </p:cNvSpPr>
          <p:nvPr>
            <p:ph type="sldNum" sz="quarter" idx="12"/>
          </p:nvPr>
        </p:nvSpPr>
        <p:spPr/>
        <p:txBody>
          <a:bodyPr/>
          <a:lstStyle/>
          <a:p>
            <a:fld id="{DD0211C2-84DA-488F-A104-20931EF7FA21}" type="slidenum">
              <a:rPr lang="en-BE" smtClean="0"/>
              <a:pPr/>
              <a:t>3</a:t>
            </a:fld>
            <a:endParaRPr lang="en-BE"/>
          </a:p>
        </p:txBody>
      </p:sp>
      <p:cxnSp>
        <p:nvCxnSpPr>
          <p:cNvPr id="5" name="Rechte verbindingslijn met pijl 4">
            <a:extLst>
              <a:ext uri="{FF2B5EF4-FFF2-40B4-BE49-F238E27FC236}">
                <a16:creationId xmlns:a16="http://schemas.microsoft.com/office/drawing/2014/main" id="{E1C24A0B-EA6B-4E4E-8EA0-AA2FA3BC875C}"/>
              </a:ext>
            </a:extLst>
          </p:cNvPr>
          <p:cNvCxnSpPr/>
          <p:nvPr/>
        </p:nvCxnSpPr>
        <p:spPr>
          <a:xfrm flipV="1">
            <a:off x="887950" y="4116762"/>
            <a:ext cx="10298083" cy="588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Rechte verbindingslijn 6">
            <a:extLst>
              <a:ext uri="{FF2B5EF4-FFF2-40B4-BE49-F238E27FC236}">
                <a16:creationId xmlns:a16="http://schemas.microsoft.com/office/drawing/2014/main" id="{AC565934-2BAE-469F-A15D-C563303E5716}"/>
              </a:ext>
            </a:extLst>
          </p:cNvPr>
          <p:cNvCxnSpPr>
            <a:cxnSpLocks/>
          </p:cNvCxnSpPr>
          <p:nvPr/>
        </p:nvCxnSpPr>
        <p:spPr>
          <a:xfrm>
            <a:off x="887950" y="4046122"/>
            <a:ext cx="0" cy="259015"/>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Rechte verbindingslijn 11">
            <a:extLst>
              <a:ext uri="{FF2B5EF4-FFF2-40B4-BE49-F238E27FC236}">
                <a16:creationId xmlns:a16="http://schemas.microsoft.com/office/drawing/2014/main" id="{94C070B0-782C-41F7-A57C-078E8D476249}"/>
              </a:ext>
            </a:extLst>
          </p:cNvPr>
          <p:cNvCxnSpPr/>
          <p:nvPr/>
        </p:nvCxnSpPr>
        <p:spPr>
          <a:xfrm>
            <a:off x="3017364" y="4042197"/>
            <a:ext cx="0" cy="259015"/>
          </a:xfrm>
          <a:prstGeom prst="line">
            <a:avLst/>
          </a:prstGeom>
        </p:spPr>
        <p:style>
          <a:lnRef idx="3">
            <a:schemeClr val="accent2"/>
          </a:lnRef>
          <a:fillRef idx="0">
            <a:schemeClr val="accent2"/>
          </a:fillRef>
          <a:effectRef idx="2">
            <a:schemeClr val="accent2"/>
          </a:effectRef>
          <a:fontRef idx="minor">
            <a:schemeClr val="tx1"/>
          </a:fontRef>
        </p:style>
      </p:cxnSp>
      <p:sp>
        <p:nvSpPr>
          <p:cNvPr id="13" name="Tekstvak 12">
            <a:extLst>
              <a:ext uri="{FF2B5EF4-FFF2-40B4-BE49-F238E27FC236}">
                <a16:creationId xmlns:a16="http://schemas.microsoft.com/office/drawing/2014/main" id="{F0BB23D6-F699-4A04-9715-6B14C12F4ED5}"/>
              </a:ext>
            </a:extLst>
          </p:cNvPr>
          <p:cNvSpPr txBox="1"/>
          <p:nvPr/>
        </p:nvSpPr>
        <p:spPr>
          <a:xfrm>
            <a:off x="223801" y="3987254"/>
            <a:ext cx="619785" cy="369332"/>
          </a:xfrm>
          <a:prstGeom prst="rect">
            <a:avLst/>
          </a:prstGeom>
          <a:noFill/>
        </p:spPr>
        <p:txBody>
          <a:bodyPr wrap="none" rtlCol="0">
            <a:spAutoFit/>
          </a:bodyPr>
          <a:lstStyle/>
          <a:p>
            <a:r>
              <a:rPr lang="en-US" dirty="0"/>
              <a:t>Now</a:t>
            </a:r>
            <a:endParaRPr lang="nl-BE" dirty="0"/>
          </a:p>
        </p:txBody>
      </p:sp>
      <p:sp>
        <p:nvSpPr>
          <p:cNvPr id="14" name="Tekstvak 13">
            <a:extLst>
              <a:ext uri="{FF2B5EF4-FFF2-40B4-BE49-F238E27FC236}">
                <a16:creationId xmlns:a16="http://schemas.microsoft.com/office/drawing/2014/main" id="{A2CADF41-4A0A-4D3D-9ECA-DC89F0589C47}"/>
              </a:ext>
            </a:extLst>
          </p:cNvPr>
          <p:cNvSpPr txBox="1"/>
          <p:nvPr/>
        </p:nvSpPr>
        <p:spPr>
          <a:xfrm>
            <a:off x="1378039" y="2839305"/>
            <a:ext cx="3659769" cy="923330"/>
          </a:xfrm>
          <a:prstGeom prst="rect">
            <a:avLst/>
          </a:prstGeom>
          <a:noFill/>
        </p:spPr>
        <p:txBody>
          <a:bodyPr wrap="square" rtlCol="0">
            <a:spAutoFit/>
          </a:bodyPr>
          <a:lstStyle/>
          <a:p>
            <a:r>
              <a:rPr lang="en-US" dirty="0"/>
              <a:t>Topic and group selection:</a:t>
            </a:r>
          </a:p>
          <a:p>
            <a:pPr marL="285750" indent="-285750">
              <a:buClr>
                <a:srgbClr val="FF6600"/>
              </a:buClr>
              <a:buFont typeface="Arial" panose="020B0604020202020204" pitchFamily="34" charset="0"/>
              <a:buChar char="•"/>
            </a:pPr>
            <a:r>
              <a:rPr lang="nl-BE" b="1" dirty="0"/>
              <a:t>Friday 28th March at 20:00</a:t>
            </a:r>
          </a:p>
          <a:p>
            <a:pPr marL="285750" indent="-285750">
              <a:buClr>
                <a:srgbClr val="FF6600"/>
              </a:buClr>
              <a:buFont typeface="Arial" panose="020B0604020202020204" pitchFamily="34" charset="0"/>
              <a:buChar char="•"/>
            </a:pPr>
            <a:r>
              <a:rPr lang="nl-BE" dirty="0"/>
              <a:t>Exact procedure on next slide</a:t>
            </a:r>
          </a:p>
        </p:txBody>
      </p:sp>
      <p:cxnSp>
        <p:nvCxnSpPr>
          <p:cNvPr id="15" name="Rechte verbindingslijn 14">
            <a:extLst>
              <a:ext uri="{FF2B5EF4-FFF2-40B4-BE49-F238E27FC236}">
                <a16:creationId xmlns:a16="http://schemas.microsoft.com/office/drawing/2014/main" id="{981CF124-CCA4-4C71-AF44-FC05459EACB2}"/>
              </a:ext>
            </a:extLst>
          </p:cNvPr>
          <p:cNvCxnSpPr/>
          <p:nvPr/>
        </p:nvCxnSpPr>
        <p:spPr>
          <a:xfrm>
            <a:off x="5037809" y="4042196"/>
            <a:ext cx="0" cy="259015"/>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kstvak 15">
            <a:extLst>
              <a:ext uri="{FF2B5EF4-FFF2-40B4-BE49-F238E27FC236}">
                <a16:creationId xmlns:a16="http://schemas.microsoft.com/office/drawing/2014/main" id="{02474C1D-3DA3-4F30-991E-D799EEACAF70}"/>
              </a:ext>
            </a:extLst>
          </p:cNvPr>
          <p:cNvSpPr txBox="1"/>
          <p:nvPr/>
        </p:nvSpPr>
        <p:spPr>
          <a:xfrm>
            <a:off x="3447228" y="4424833"/>
            <a:ext cx="3181161" cy="923330"/>
          </a:xfrm>
          <a:prstGeom prst="rect">
            <a:avLst/>
          </a:prstGeom>
          <a:noFill/>
        </p:spPr>
        <p:txBody>
          <a:bodyPr wrap="square" rtlCol="0">
            <a:spAutoFit/>
          </a:bodyPr>
          <a:lstStyle/>
          <a:p>
            <a:r>
              <a:rPr lang="en-US" dirty="0"/>
              <a:t>Deadline for topic and group selection:</a:t>
            </a:r>
          </a:p>
          <a:p>
            <a:pPr marL="285750" indent="-285750">
              <a:buClr>
                <a:srgbClr val="FF6600"/>
              </a:buClr>
              <a:buFont typeface="Arial" panose="020B0604020202020204" pitchFamily="34" charset="0"/>
              <a:buChar char="•"/>
            </a:pPr>
            <a:r>
              <a:rPr lang="nl-BE" b="1" dirty="0"/>
              <a:t>Sunday 30th March at 23:59</a:t>
            </a:r>
            <a:endParaRPr lang="nl-BE" dirty="0"/>
          </a:p>
        </p:txBody>
      </p:sp>
      <p:cxnSp>
        <p:nvCxnSpPr>
          <p:cNvPr id="17" name="Rechte verbindingslijn 16">
            <a:extLst>
              <a:ext uri="{FF2B5EF4-FFF2-40B4-BE49-F238E27FC236}">
                <a16:creationId xmlns:a16="http://schemas.microsoft.com/office/drawing/2014/main" id="{3644A49A-0716-4336-ABAB-54D1F0AD4AED}"/>
              </a:ext>
            </a:extLst>
          </p:cNvPr>
          <p:cNvCxnSpPr/>
          <p:nvPr/>
        </p:nvCxnSpPr>
        <p:spPr>
          <a:xfrm>
            <a:off x="7270175" y="4016687"/>
            <a:ext cx="0" cy="259015"/>
          </a:xfrm>
          <a:prstGeom prst="line">
            <a:avLst/>
          </a:prstGeom>
        </p:spPr>
        <p:style>
          <a:lnRef idx="3">
            <a:schemeClr val="accent2"/>
          </a:lnRef>
          <a:fillRef idx="0">
            <a:schemeClr val="accent2"/>
          </a:fillRef>
          <a:effectRef idx="2">
            <a:schemeClr val="accent2"/>
          </a:effectRef>
          <a:fontRef idx="minor">
            <a:schemeClr val="tx1"/>
          </a:fontRef>
        </p:style>
      </p:cxnSp>
      <p:sp>
        <p:nvSpPr>
          <p:cNvPr id="18" name="Tekstvak 17">
            <a:extLst>
              <a:ext uri="{FF2B5EF4-FFF2-40B4-BE49-F238E27FC236}">
                <a16:creationId xmlns:a16="http://schemas.microsoft.com/office/drawing/2014/main" id="{6D2F30EB-B490-4DB0-B1C8-BC0E4185A024}"/>
              </a:ext>
            </a:extLst>
          </p:cNvPr>
          <p:cNvSpPr txBox="1"/>
          <p:nvPr/>
        </p:nvSpPr>
        <p:spPr>
          <a:xfrm>
            <a:off x="5508538" y="1896524"/>
            <a:ext cx="3523273" cy="2031325"/>
          </a:xfrm>
          <a:prstGeom prst="rect">
            <a:avLst/>
          </a:prstGeom>
          <a:noFill/>
        </p:spPr>
        <p:txBody>
          <a:bodyPr wrap="square" rtlCol="0">
            <a:spAutoFit/>
          </a:bodyPr>
          <a:lstStyle/>
          <a:p>
            <a:r>
              <a:rPr lang="en-US" dirty="0"/>
              <a:t>Project submission deadline:</a:t>
            </a:r>
          </a:p>
          <a:p>
            <a:pPr marL="285750" indent="-285750">
              <a:buClr>
                <a:srgbClr val="FF6600"/>
              </a:buClr>
              <a:buFont typeface="Arial" panose="020B0604020202020204" pitchFamily="34" charset="0"/>
              <a:buChar char="•"/>
            </a:pPr>
            <a:r>
              <a:rPr lang="nl-BE" b="1"/>
              <a:t>1st of June</a:t>
            </a:r>
            <a:endParaRPr lang="nl-BE" b="1" dirty="0"/>
          </a:p>
          <a:p>
            <a:pPr marL="285750" indent="-285750">
              <a:buClr>
                <a:srgbClr val="FF6600"/>
              </a:buClr>
              <a:buFont typeface="Arial" panose="020B0604020202020204" pitchFamily="34" charset="0"/>
              <a:buChar char="•"/>
            </a:pPr>
            <a:r>
              <a:rPr lang="nl-BE" dirty="0" err="1"/>
              <a:t>Submit</a:t>
            </a:r>
            <a:r>
              <a:rPr lang="nl-BE" dirty="0"/>
              <a:t> python project + report </a:t>
            </a:r>
            <a:r>
              <a:rPr lang="nl-BE" dirty="0" err="1"/>
              <a:t>by</a:t>
            </a:r>
            <a:r>
              <a:rPr lang="nl-BE" dirty="0"/>
              <a:t> e-mail</a:t>
            </a:r>
          </a:p>
          <a:p>
            <a:pPr marL="742950" lvl="1" indent="-285750">
              <a:buClr>
                <a:srgbClr val="FF6600"/>
              </a:buClr>
              <a:buFont typeface="Arial" panose="020B0604020202020204" pitchFamily="34" charset="0"/>
              <a:buChar char="•"/>
            </a:pPr>
            <a:r>
              <a:rPr lang="nl-BE" u="sng" dirty="0"/>
              <a:t>Read </a:t>
            </a:r>
            <a:r>
              <a:rPr lang="nl-BE" u="sng" dirty="0" err="1"/>
              <a:t>guidelines</a:t>
            </a:r>
            <a:r>
              <a:rPr lang="nl-BE" dirty="0"/>
              <a:t> </a:t>
            </a:r>
            <a:r>
              <a:rPr lang="nl-BE" dirty="0" err="1"/>
              <a:t>for</a:t>
            </a:r>
            <a:r>
              <a:rPr lang="nl-BE" dirty="0"/>
              <a:t> details</a:t>
            </a:r>
          </a:p>
          <a:p>
            <a:pPr marL="285750" indent="-285750">
              <a:buClr>
                <a:srgbClr val="FF6600"/>
              </a:buClr>
              <a:buFont typeface="Arial" panose="020B0604020202020204" pitchFamily="34" charset="0"/>
              <a:buChar char="•"/>
            </a:pPr>
            <a:r>
              <a:rPr lang="nl-BE" b="1" dirty="0">
                <a:solidFill>
                  <a:srgbClr val="FF0000"/>
                </a:solidFill>
              </a:rPr>
              <a:t>Deadline + 24h -&gt; -2</a:t>
            </a:r>
          </a:p>
          <a:p>
            <a:pPr marL="285750" indent="-285750">
              <a:buClr>
                <a:srgbClr val="FF6600"/>
              </a:buClr>
              <a:buFont typeface="Arial" panose="020B0604020202020204" pitchFamily="34" charset="0"/>
              <a:buChar char="•"/>
            </a:pPr>
            <a:r>
              <a:rPr lang="nl-BE" b="1" dirty="0">
                <a:solidFill>
                  <a:srgbClr val="FF0000"/>
                </a:solidFill>
              </a:rPr>
              <a:t>Deadline + &gt;24h -&gt; </a:t>
            </a:r>
            <a:r>
              <a:rPr lang="nl-BE" b="1" dirty="0" err="1">
                <a:solidFill>
                  <a:srgbClr val="FF0000"/>
                </a:solidFill>
              </a:rPr>
              <a:t>not</a:t>
            </a:r>
            <a:r>
              <a:rPr lang="nl-BE" b="1" dirty="0">
                <a:solidFill>
                  <a:srgbClr val="FF0000"/>
                </a:solidFill>
              </a:rPr>
              <a:t> </a:t>
            </a:r>
            <a:r>
              <a:rPr lang="nl-BE" b="1" dirty="0" err="1">
                <a:solidFill>
                  <a:srgbClr val="FF0000"/>
                </a:solidFill>
              </a:rPr>
              <a:t>accepted</a:t>
            </a:r>
            <a:endParaRPr lang="nl-BE" b="1" dirty="0">
              <a:solidFill>
                <a:srgbClr val="FF0000"/>
              </a:solidFill>
            </a:endParaRPr>
          </a:p>
        </p:txBody>
      </p:sp>
      <p:cxnSp>
        <p:nvCxnSpPr>
          <p:cNvPr id="19" name="Rechte verbindingslijn 18">
            <a:extLst>
              <a:ext uri="{FF2B5EF4-FFF2-40B4-BE49-F238E27FC236}">
                <a16:creationId xmlns:a16="http://schemas.microsoft.com/office/drawing/2014/main" id="{C7AF70AA-30A5-40D2-846D-7107A9E7C85C}"/>
              </a:ext>
            </a:extLst>
          </p:cNvPr>
          <p:cNvCxnSpPr/>
          <p:nvPr/>
        </p:nvCxnSpPr>
        <p:spPr>
          <a:xfrm>
            <a:off x="10063739" y="3987254"/>
            <a:ext cx="0" cy="259015"/>
          </a:xfrm>
          <a:prstGeom prst="line">
            <a:avLst/>
          </a:prstGeom>
        </p:spPr>
        <p:style>
          <a:lnRef idx="3">
            <a:schemeClr val="accent2"/>
          </a:lnRef>
          <a:fillRef idx="0">
            <a:schemeClr val="accent2"/>
          </a:fillRef>
          <a:effectRef idx="2">
            <a:schemeClr val="accent2"/>
          </a:effectRef>
          <a:fontRef idx="minor">
            <a:schemeClr val="tx1"/>
          </a:fontRef>
        </p:style>
      </p:cxnSp>
      <p:sp>
        <p:nvSpPr>
          <p:cNvPr id="20" name="Tekstvak 19">
            <a:extLst>
              <a:ext uri="{FF2B5EF4-FFF2-40B4-BE49-F238E27FC236}">
                <a16:creationId xmlns:a16="http://schemas.microsoft.com/office/drawing/2014/main" id="{B4575651-9D0F-41DC-BED6-7B164FBA7203}"/>
              </a:ext>
            </a:extLst>
          </p:cNvPr>
          <p:cNvSpPr txBox="1"/>
          <p:nvPr/>
        </p:nvSpPr>
        <p:spPr>
          <a:xfrm>
            <a:off x="8473158" y="4338495"/>
            <a:ext cx="3181161" cy="923330"/>
          </a:xfrm>
          <a:prstGeom prst="rect">
            <a:avLst/>
          </a:prstGeom>
          <a:noFill/>
        </p:spPr>
        <p:txBody>
          <a:bodyPr wrap="square" rtlCol="0">
            <a:spAutoFit/>
          </a:bodyPr>
          <a:lstStyle/>
          <a:p>
            <a:r>
              <a:rPr lang="en-US" dirty="0"/>
              <a:t>Project defense:</a:t>
            </a:r>
          </a:p>
          <a:p>
            <a:pPr marL="285750" indent="-285750">
              <a:buClr>
                <a:srgbClr val="FF6600"/>
              </a:buClr>
              <a:buFont typeface="Arial" panose="020B0604020202020204" pitchFamily="34" charset="0"/>
              <a:buChar char="•"/>
            </a:pPr>
            <a:r>
              <a:rPr lang="nl-BE" dirty="0" err="1"/>
              <a:t>June</a:t>
            </a:r>
            <a:r>
              <a:rPr lang="nl-BE" dirty="0"/>
              <a:t> (TBD)</a:t>
            </a:r>
          </a:p>
          <a:p>
            <a:pPr marL="285750" indent="-285750">
              <a:buClr>
                <a:srgbClr val="FF6600"/>
              </a:buClr>
              <a:buFont typeface="Arial" panose="020B0604020202020204" pitchFamily="34" charset="0"/>
              <a:buChar char="•"/>
            </a:pPr>
            <a:r>
              <a:rPr lang="nl-BE" dirty="0"/>
              <a:t>Oral </a:t>
            </a:r>
            <a:r>
              <a:rPr lang="nl-BE" dirty="0" err="1"/>
              <a:t>defense</a:t>
            </a:r>
            <a:r>
              <a:rPr lang="nl-BE" dirty="0"/>
              <a:t>, in </a:t>
            </a:r>
            <a:r>
              <a:rPr lang="nl-BE" dirty="0" err="1"/>
              <a:t>groups</a:t>
            </a:r>
            <a:endParaRPr lang="nl-BE" dirty="0"/>
          </a:p>
        </p:txBody>
      </p:sp>
    </p:spTree>
    <p:extLst>
      <p:ext uri="{BB962C8B-B14F-4D97-AF65-F5344CB8AC3E}">
        <p14:creationId xmlns:p14="http://schemas.microsoft.com/office/powerpoint/2010/main" val="164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 and group selection</a:t>
            </a:r>
            <a:endParaRPr lang="nl-BE" dirty="0"/>
          </a:p>
        </p:txBody>
      </p:sp>
      <p:sp>
        <p:nvSpPr>
          <p:cNvPr id="3" name="Text Placeholder 2"/>
          <p:cNvSpPr>
            <a:spLocks noGrp="1"/>
          </p:cNvSpPr>
          <p:nvPr>
            <p:ph idx="1"/>
          </p:nvPr>
        </p:nvSpPr>
        <p:spPr/>
        <p:txBody>
          <a:bodyPr>
            <a:normAutofit lnSpcReduction="10000"/>
          </a:bodyPr>
          <a:lstStyle/>
          <a:p>
            <a:pPr marL="0" indent="0">
              <a:buNone/>
            </a:pPr>
            <a:r>
              <a:rPr lang="en-US" dirty="0"/>
              <a:t>Friday 28</a:t>
            </a:r>
            <a:r>
              <a:rPr lang="en-US" baseline="30000" dirty="0"/>
              <a:t>th</a:t>
            </a:r>
            <a:r>
              <a:rPr lang="en-US" dirty="0"/>
              <a:t> March </a:t>
            </a:r>
            <a:r>
              <a:rPr lang="en-US" b="1" dirty="0"/>
              <a:t>around</a:t>
            </a:r>
            <a:r>
              <a:rPr lang="en-US" dirty="0"/>
              <a:t> 20:00, a notification will be posted on Canvas. From that moment on, one person per group can send us an e-mail (</a:t>
            </a:r>
            <a:r>
              <a:rPr lang="en-US" dirty="0">
                <a:hlinkClick r:id="rId3"/>
              </a:rPr>
              <a:t>leandro.di.bella@vub.be</a:t>
            </a:r>
            <a:r>
              <a:rPr lang="en-US" dirty="0"/>
              <a:t>, </a:t>
            </a:r>
            <a:r>
              <a:rPr lang="en-US" sz="2000" dirty="0">
                <a:solidFill>
                  <a:srgbClr val="003399"/>
                </a:solidFill>
                <a:hlinkClick r:id="rId4"/>
              </a:rPr>
              <a:t>esther.rodrigo.bonet@vub.be</a:t>
            </a:r>
            <a:r>
              <a:rPr lang="en-US" sz="2000" dirty="0">
                <a:solidFill>
                  <a:srgbClr val="003399"/>
                </a:solidFill>
              </a:rPr>
              <a:t> </a:t>
            </a:r>
            <a:r>
              <a:rPr lang="en-US" dirty="0"/>
              <a:t>) with your </a:t>
            </a:r>
            <a:r>
              <a:rPr lang="en-US" b="1" dirty="0"/>
              <a:t>top 6</a:t>
            </a:r>
            <a:r>
              <a:rPr lang="en-US" dirty="0"/>
              <a:t> of the projects (please order them from the most preferred to the least preferred). The mail that has arrived first in my mailbox, will also be processed firstly and this group will receive their first choice. (First come, first served)</a:t>
            </a:r>
          </a:p>
          <a:p>
            <a:pPr marL="0" indent="0">
              <a:buNone/>
            </a:pPr>
            <a:r>
              <a:rPr lang="en-US" dirty="0"/>
              <a:t>The second mail that I have received will receive their most preferred choice, if this topic has not yet been chosen, otherwise the next project from their list will be selected.</a:t>
            </a:r>
          </a:p>
          <a:p>
            <a:pPr marL="0" indent="0">
              <a:buNone/>
            </a:pPr>
            <a:r>
              <a:rPr lang="en-US" dirty="0"/>
              <a:t>Important to notice is that you </a:t>
            </a:r>
            <a:r>
              <a:rPr lang="en-US" b="1" dirty="0"/>
              <a:t>must wait until our notification has been posted </a:t>
            </a:r>
            <a:r>
              <a:rPr lang="en-US" dirty="0"/>
              <a:t>to start the procedure. Each mail that arrives before the sending time of our notification will be put in the </a:t>
            </a:r>
            <a:r>
              <a:rPr lang="en-US" b="1" dirty="0"/>
              <a:t>back of the line </a:t>
            </a:r>
            <a:r>
              <a:rPr lang="en-US" dirty="0"/>
              <a:t>and thus </a:t>
            </a:r>
            <a:r>
              <a:rPr lang="en-US" b="1" dirty="0"/>
              <a:t>loses their </a:t>
            </a:r>
            <a:r>
              <a:rPr lang="en-US" b="1" dirty="0" err="1"/>
              <a:t>favourable</a:t>
            </a:r>
            <a:r>
              <a:rPr lang="en-US" b="1" dirty="0"/>
              <a:t> spot</a:t>
            </a:r>
            <a:r>
              <a:rPr lang="en-US" dirty="0"/>
              <a:t>.</a:t>
            </a:r>
          </a:p>
          <a:p>
            <a:pPr marL="0" indent="0">
              <a:buNone/>
            </a:pPr>
            <a:r>
              <a:rPr lang="en-US" dirty="0"/>
              <a:t>If you have any questions or remarks about this procedure, please let us know during the labs.</a:t>
            </a:r>
            <a:endParaRPr lang="nl-BE" dirty="0"/>
          </a:p>
        </p:txBody>
      </p:sp>
      <p:sp>
        <p:nvSpPr>
          <p:cNvPr id="9" name="Footer Placeholder 8">
            <a:extLst>
              <a:ext uri="{FF2B5EF4-FFF2-40B4-BE49-F238E27FC236}">
                <a16:creationId xmlns:a16="http://schemas.microsoft.com/office/drawing/2014/main" id="{9F7B554E-808F-490B-8B39-3E26596B257F}"/>
              </a:ext>
            </a:extLst>
          </p:cNvPr>
          <p:cNvSpPr>
            <a:spLocks noGrp="1"/>
          </p:cNvSpPr>
          <p:nvPr>
            <p:ph type="ftr" sz="quarter" idx="11"/>
          </p:nvPr>
        </p:nvSpPr>
        <p:spPr/>
        <p:txBody>
          <a:bodyPr/>
          <a:lstStyle/>
          <a:p>
            <a:r>
              <a:rPr lang="en-US" dirty="0"/>
              <a:t>Machine learning and big data processing</a:t>
            </a:r>
            <a:endParaRPr lang="en-BE" dirty="0"/>
          </a:p>
        </p:txBody>
      </p:sp>
      <p:sp>
        <p:nvSpPr>
          <p:cNvPr id="10" name="Date Placeholder 9">
            <a:extLst>
              <a:ext uri="{FF2B5EF4-FFF2-40B4-BE49-F238E27FC236}">
                <a16:creationId xmlns:a16="http://schemas.microsoft.com/office/drawing/2014/main" id="{D2C8845F-B21E-4D49-826F-F27B40AE1464}"/>
              </a:ext>
            </a:extLst>
          </p:cNvPr>
          <p:cNvSpPr>
            <a:spLocks noGrp="1"/>
          </p:cNvSpPr>
          <p:nvPr>
            <p:ph type="dt" sz="half" idx="10"/>
          </p:nvPr>
        </p:nvSpPr>
        <p:spPr/>
        <p:txBody>
          <a:bodyPr/>
          <a:lstStyle/>
          <a:p>
            <a:r>
              <a:rPr lang="en-BE"/>
              <a:t>VUB 2024-2025</a:t>
            </a:r>
            <a:endParaRPr lang="en-US" dirty="0"/>
          </a:p>
        </p:txBody>
      </p:sp>
      <p:sp>
        <p:nvSpPr>
          <p:cNvPr id="11" name="Slide Number Placeholder 10">
            <a:extLst>
              <a:ext uri="{FF2B5EF4-FFF2-40B4-BE49-F238E27FC236}">
                <a16:creationId xmlns:a16="http://schemas.microsoft.com/office/drawing/2014/main" id="{24743F20-5243-4E41-AB62-757DE044D04C}"/>
              </a:ext>
            </a:extLst>
          </p:cNvPr>
          <p:cNvSpPr>
            <a:spLocks noGrp="1"/>
          </p:cNvSpPr>
          <p:nvPr>
            <p:ph type="sldNum" sz="quarter" idx="12"/>
          </p:nvPr>
        </p:nvSpPr>
        <p:spPr/>
        <p:txBody>
          <a:bodyPr/>
          <a:lstStyle/>
          <a:p>
            <a:fld id="{DD0211C2-84DA-488F-A104-20931EF7FA21}" type="slidenum">
              <a:rPr lang="en-BE" smtClean="0"/>
              <a:pPr/>
              <a:t>4</a:t>
            </a:fld>
            <a:endParaRPr lang="en-BE"/>
          </a:p>
        </p:txBody>
      </p:sp>
    </p:spTree>
    <p:extLst>
      <p:ext uri="{BB962C8B-B14F-4D97-AF65-F5344CB8AC3E}">
        <p14:creationId xmlns:p14="http://schemas.microsoft.com/office/powerpoint/2010/main" val="201622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sessions: content</a:t>
            </a:r>
            <a:endParaRPr lang="nl-BE" dirty="0"/>
          </a:p>
        </p:txBody>
      </p:sp>
      <p:sp>
        <p:nvSpPr>
          <p:cNvPr id="10" name="Footer Placeholder 9">
            <a:extLst>
              <a:ext uri="{FF2B5EF4-FFF2-40B4-BE49-F238E27FC236}">
                <a16:creationId xmlns:a16="http://schemas.microsoft.com/office/drawing/2014/main" id="{CF455007-CC27-442B-AEB4-636D07768961}"/>
              </a:ext>
            </a:extLst>
          </p:cNvPr>
          <p:cNvSpPr>
            <a:spLocks noGrp="1"/>
          </p:cNvSpPr>
          <p:nvPr>
            <p:ph type="ftr" sz="quarter" idx="11"/>
          </p:nvPr>
        </p:nvSpPr>
        <p:spPr/>
        <p:txBody>
          <a:bodyPr/>
          <a:lstStyle/>
          <a:p>
            <a:r>
              <a:rPr lang="en-US" dirty="0"/>
              <a:t>Machine learning and big data processing</a:t>
            </a:r>
            <a:endParaRPr lang="en-BE" dirty="0"/>
          </a:p>
        </p:txBody>
      </p:sp>
      <p:sp>
        <p:nvSpPr>
          <p:cNvPr id="11" name="Date Placeholder 10">
            <a:extLst>
              <a:ext uri="{FF2B5EF4-FFF2-40B4-BE49-F238E27FC236}">
                <a16:creationId xmlns:a16="http://schemas.microsoft.com/office/drawing/2014/main" id="{88559046-568E-485D-AE7C-BB7292758793}"/>
              </a:ext>
            </a:extLst>
          </p:cNvPr>
          <p:cNvSpPr>
            <a:spLocks noGrp="1"/>
          </p:cNvSpPr>
          <p:nvPr>
            <p:ph type="dt" sz="half" idx="10"/>
          </p:nvPr>
        </p:nvSpPr>
        <p:spPr/>
        <p:txBody>
          <a:bodyPr/>
          <a:lstStyle/>
          <a:p>
            <a:r>
              <a:rPr lang="en-BE"/>
              <a:t>VUB 2024-2025</a:t>
            </a:r>
            <a:endParaRPr lang="en-US" dirty="0"/>
          </a:p>
        </p:txBody>
      </p:sp>
      <p:sp>
        <p:nvSpPr>
          <p:cNvPr id="12" name="Slide Number Placeholder 11">
            <a:extLst>
              <a:ext uri="{FF2B5EF4-FFF2-40B4-BE49-F238E27FC236}">
                <a16:creationId xmlns:a16="http://schemas.microsoft.com/office/drawing/2014/main" id="{F4C31E4A-9F69-453D-A29D-6BBA946392EA}"/>
              </a:ext>
            </a:extLst>
          </p:cNvPr>
          <p:cNvSpPr>
            <a:spLocks noGrp="1"/>
          </p:cNvSpPr>
          <p:nvPr>
            <p:ph type="sldNum" sz="quarter" idx="12"/>
          </p:nvPr>
        </p:nvSpPr>
        <p:spPr/>
        <p:txBody>
          <a:bodyPr/>
          <a:lstStyle/>
          <a:p>
            <a:fld id="{DD0211C2-84DA-488F-A104-20931EF7FA21}" type="slidenum">
              <a:rPr lang="en-BE" smtClean="0"/>
              <a:pPr/>
              <a:t>5</a:t>
            </a:fld>
            <a:endParaRPr lang="en-BE"/>
          </a:p>
        </p:txBody>
      </p:sp>
      <p:pic>
        <p:nvPicPr>
          <p:cNvPr id="4" name="Afbeelding 3" descr="Afbeelding met tafel&#10;&#10;Automatisch gegenereerde beschrijving">
            <a:extLst>
              <a:ext uri="{FF2B5EF4-FFF2-40B4-BE49-F238E27FC236}">
                <a16:creationId xmlns:a16="http://schemas.microsoft.com/office/drawing/2014/main" id="{EF0BE17D-94BA-4869-90B9-200D7DC93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978" y="1389356"/>
            <a:ext cx="4674044" cy="4895914"/>
          </a:xfrm>
          <a:prstGeom prst="rect">
            <a:avLst/>
          </a:prstGeom>
        </p:spPr>
      </p:pic>
    </p:spTree>
    <p:extLst>
      <p:ext uri="{BB962C8B-B14F-4D97-AF65-F5344CB8AC3E}">
        <p14:creationId xmlns:p14="http://schemas.microsoft.com/office/powerpoint/2010/main" val="339220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Getting started</a:t>
            </a:r>
            <a:endParaRPr lang="nl-BE" sz="5400" dirty="0"/>
          </a:p>
        </p:txBody>
      </p:sp>
      <p:sp>
        <p:nvSpPr>
          <p:cNvPr id="7" name="Text Placeholder 6">
            <a:extLst>
              <a:ext uri="{FF2B5EF4-FFF2-40B4-BE49-F238E27FC236}">
                <a16:creationId xmlns:a16="http://schemas.microsoft.com/office/drawing/2014/main" id="{9AA9210B-E9A0-4D31-A93A-45B933704B76}"/>
              </a:ext>
            </a:extLst>
          </p:cNvPr>
          <p:cNvSpPr>
            <a:spLocks noGrp="1"/>
          </p:cNvSpPr>
          <p:nvPr>
            <p:ph type="body" idx="1"/>
          </p:nvPr>
        </p:nvSpPr>
        <p:spPr/>
        <p:txBody>
          <a:bodyPr/>
          <a:lstStyle/>
          <a:p>
            <a:endParaRPr lang="en-BE"/>
          </a:p>
        </p:txBody>
      </p:sp>
      <p:sp>
        <p:nvSpPr>
          <p:cNvPr id="9" name="Footer Placeholder 8">
            <a:extLst>
              <a:ext uri="{FF2B5EF4-FFF2-40B4-BE49-F238E27FC236}">
                <a16:creationId xmlns:a16="http://schemas.microsoft.com/office/drawing/2014/main" id="{B6AD4E89-88C9-47C6-8F48-67B44C80EAC2}"/>
              </a:ext>
            </a:extLst>
          </p:cNvPr>
          <p:cNvSpPr>
            <a:spLocks noGrp="1"/>
          </p:cNvSpPr>
          <p:nvPr>
            <p:ph type="ftr" sz="quarter" idx="11"/>
          </p:nvPr>
        </p:nvSpPr>
        <p:spPr/>
        <p:txBody>
          <a:bodyPr/>
          <a:lstStyle/>
          <a:p>
            <a:r>
              <a:rPr lang="en-US" dirty="0"/>
              <a:t>Machine learning and big data processing</a:t>
            </a:r>
            <a:endParaRPr lang="en-BE" dirty="0"/>
          </a:p>
        </p:txBody>
      </p:sp>
      <p:sp>
        <p:nvSpPr>
          <p:cNvPr id="10" name="Date Placeholder 9">
            <a:extLst>
              <a:ext uri="{FF2B5EF4-FFF2-40B4-BE49-F238E27FC236}">
                <a16:creationId xmlns:a16="http://schemas.microsoft.com/office/drawing/2014/main" id="{D940D7BA-30FD-425A-A587-F4D615949F9C}"/>
              </a:ext>
            </a:extLst>
          </p:cNvPr>
          <p:cNvSpPr>
            <a:spLocks noGrp="1"/>
          </p:cNvSpPr>
          <p:nvPr>
            <p:ph type="dt" sz="half" idx="10"/>
          </p:nvPr>
        </p:nvSpPr>
        <p:spPr/>
        <p:txBody>
          <a:bodyPr/>
          <a:lstStyle/>
          <a:p>
            <a:r>
              <a:rPr lang="en-BE"/>
              <a:t>VUB 2024-2025</a:t>
            </a:r>
            <a:endParaRPr lang="en-US" dirty="0"/>
          </a:p>
        </p:txBody>
      </p:sp>
      <p:sp>
        <p:nvSpPr>
          <p:cNvPr id="11" name="Slide Number Placeholder 10">
            <a:extLst>
              <a:ext uri="{FF2B5EF4-FFF2-40B4-BE49-F238E27FC236}">
                <a16:creationId xmlns:a16="http://schemas.microsoft.com/office/drawing/2014/main" id="{6EDBABC1-C61C-492F-AADC-823B7E45B278}"/>
              </a:ext>
            </a:extLst>
          </p:cNvPr>
          <p:cNvSpPr>
            <a:spLocks noGrp="1"/>
          </p:cNvSpPr>
          <p:nvPr>
            <p:ph type="sldNum" sz="quarter" idx="12"/>
          </p:nvPr>
        </p:nvSpPr>
        <p:spPr/>
        <p:txBody>
          <a:bodyPr/>
          <a:lstStyle/>
          <a:p>
            <a:fld id="{DD0211C2-84DA-488F-A104-20931EF7FA21}" type="slidenum">
              <a:rPr lang="en-BE" smtClean="0"/>
              <a:t>6</a:t>
            </a:fld>
            <a:endParaRPr lang="en-BE"/>
          </a:p>
        </p:txBody>
      </p:sp>
    </p:spTree>
    <p:extLst>
      <p:ext uri="{BB962C8B-B14F-4D97-AF65-F5344CB8AC3E}">
        <p14:creationId xmlns:p14="http://schemas.microsoft.com/office/powerpoint/2010/main" val="204302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Python Notebook?</a:t>
            </a:r>
            <a:endParaRPr lang="nl-BE" dirty="0"/>
          </a:p>
        </p:txBody>
      </p:sp>
      <p:sp>
        <p:nvSpPr>
          <p:cNvPr id="3" name="Text Placeholder 2"/>
          <p:cNvSpPr>
            <a:spLocks noGrp="1"/>
          </p:cNvSpPr>
          <p:nvPr>
            <p:ph idx="1"/>
          </p:nvPr>
        </p:nvSpPr>
        <p:spPr/>
        <p:txBody>
          <a:bodyPr>
            <a:normAutofit/>
          </a:bodyPr>
          <a:lstStyle/>
          <a:p>
            <a:pPr>
              <a:buFont typeface="Arial" panose="020B0604020202020204" pitchFamily="34" charset="0"/>
              <a:buChar char="•"/>
            </a:pPr>
            <a:r>
              <a:rPr lang="en-US" dirty="0"/>
              <a:t> Python notebook integrates code and its output into a single document</a:t>
            </a:r>
          </a:p>
          <a:p>
            <a:pPr lvl="1"/>
            <a:r>
              <a:rPr lang="en-US" dirty="0"/>
              <a:t>Visualizes formulas, charts together with your Python code.		</a:t>
            </a:r>
          </a:p>
          <a:p>
            <a:pPr>
              <a:buFont typeface="Arial" panose="020B0604020202020204" pitchFamily="34" charset="0"/>
              <a:buChar char="•"/>
            </a:pPr>
            <a:r>
              <a:rPr lang="en-US" dirty="0"/>
              <a:t> Very useful for quick prototyping, directly visualizing results.</a:t>
            </a:r>
          </a:p>
          <a:p>
            <a:pPr lvl="1"/>
            <a:r>
              <a:rPr lang="en-US" dirty="0"/>
              <a:t>Also handy to communicate/share your results</a:t>
            </a:r>
          </a:p>
        </p:txBody>
      </p:sp>
      <p:sp>
        <p:nvSpPr>
          <p:cNvPr id="10" name="Footer Placeholder 9">
            <a:extLst>
              <a:ext uri="{FF2B5EF4-FFF2-40B4-BE49-F238E27FC236}">
                <a16:creationId xmlns:a16="http://schemas.microsoft.com/office/drawing/2014/main" id="{CF455007-CC27-442B-AEB4-636D07768961}"/>
              </a:ext>
            </a:extLst>
          </p:cNvPr>
          <p:cNvSpPr>
            <a:spLocks noGrp="1"/>
          </p:cNvSpPr>
          <p:nvPr>
            <p:ph type="ftr" sz="quarter" idx="11"/>
          </p:nvPr>
        </p:nvSpPr>
        <p:spPr/>
        <p:txBody>
          <a:bodyPr/>
          <a:lstStyle/>
          <a:p>
            <a:r>
              <a:rPr lang="en-US" dirty="0"/>
              <a:t>Machine learning and big data processing</a:t>
            </a:r>
            <a:endParaRPr lang="en-BE" dirty="0"/>
          </a:p>
        </p:txBody>
      </p:sp>
      <p:sp>
        <p:nvSpPr>
          <p:cNvPr id="11" name="Date Placeholder 10">
            <a:extLst>
              <a:ext uri="{FF2B5EF4-FFF2-40B4-BE49-F238E27FC236}">
                <a16:creationId xmlns:a16="http://schemas.microsoft.com/office/drawing/2014/main" id="{88559046-568E-485D-AE7C-BB7292758793}"/>
              </a:ext>
            </a:extLst>
          </p:cNvPr>
          <p:cNvSpPr>
            <a:spLocks noGrp="1"/>
          </p:cNvSpPr>
          <p:nvPr>
            <p:ph type="dt" sz="half" idx="10"/>
          </p:nvPr>
        </p:nvSpPr>
        <p:spPr/>
        <p:txBody>
          <a:bodyPr/>
          <a:lstStyle/>
          <a:p>
            <a:r>
              <a:rPr lang="en-BE"/>
              <a:t>VUB 2024-2025</a:t>
            </a:r>
            <a:endParaRPr lang="en-US" dirty="0"/>
          </a:p>
        </p:txBody>
      </p:sp>
      <p:sp>
        <p:nvSpPr>
          <p:cNvPr id="12" name="Slide Number Placeholder 11">
            <a:extLst>
              <a:ext uri="{FF2B5EF4-FFF2-40B4-BE49-F238E27FC236}">
                <a16:creationId xmlns:a16="http://schemas.microsoft.com/office/drawing/2014/main" id="{F4C31E4A-9F69-453D-A29D-6BBA946392EA}"/>
              </a:ext>
            </a:extLst>
          </p:cNvPr>
          <p:cNvSpPr>
            <a:spLocks noGrp="1"/>
          </p:cNvSpPr>
          <p:nvPr>
            <p:ph type="sldNum" sz="quarter" idx="12"/>
          </p:nvPr>
        </p:nvSpPr>
        <p:spPr/>
        <p:txBody>
          <a:bodyPr/>
          <a:lstStyle/>
          <a:p>
            <a:fld id="{DD0211C2-84DA-488F-A104-20931EF7FA21}" type="slidenum">
              <a:rPr lang="en-BE" smtClean="0"/>
              <a:pPr/>
              <a:t>7</a:t>
            </a:fld>
            <a:endParaRPr lang="en-BE"/>
          </a:p>
        </p:txBody>
      </p:sp>
      <p:pic>
        <p:nvPicPr>
          <p:cNvPr id="5" name="Afbeelding 4">
            <a:extLst>
              <a:ext uri="{FF2B5EF4-FFF2-40B4-BE49-F238E27FC236}">
                <a16:creationId xmlns:a16="http://schemas.microsoft.com/office/drawing/2014/main" id="{6CAD7DBF-C887-4FA7-AF2F-4C2E94AD7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3622" y="1903233"/>
            <a:ext cx="3170419" cy="4265872"/>
          </a:xfrm>
          <a:prstGeom prst="rect">
            <a:avLst/>
          </a:prstGeom>
        </p:spPr>
      </p:pic>
    </p:spTree>
    <p:extLst>
      <p:ext uri="{BB962C8B-B14F-4D97-AF65-F5344CB8AC3E}">
        <p14:creationId xmlns:p14="http://schemas.microsoft.com/office/powerpoint/2010/main" val="363567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a working Python environment?</a:t>
            </a:r>
            <a:endParaRPr lang="nl-BE" dirty="0"/>
          </a:p>
        </p:txBody>
      </p:sp>
      <p:sp>
        <p:nvSpPr>
          <p:cNvPr id="17" name="Text Placeholder 2"/>
          <p:cNvSpPr>
            <a:spLocks noGrp="1"/>
          </p:cNvSpPr>
          <p:nvPr>
            <p:ph idx="1"/>
          </p:nvPr>
        </p:nvSpPr>
        <p:spPr/>
        <p:txBody>
          <a:bodyPr>
            <a:normAutofit lnSpcReduction="10000"/>
          </a:bodyPr>
          <a:lstStyle/>
          <a:p>
            <a:pPr>
              <a:buFont typeface="Arial" panose="020B0604020202020204" pitchFamily="34" charset="0"/>
              <a:buChar char="•"/>
            </a:pPr>
            <a:r>
              <a:rPr lang="en-GB" dirty="0"/>
              <a:t> Google </a:t>
            </a:r>
            <a:r>
              <a:rPr lang="en-GB" dirty="0" err="1"/>
              <a:t>Colaboratory</a:t>
            </a:r>
            <a:r>
              <a:rPr lang="en-GB" dirty="0"/>
              <a:t> (“</a:t>
            </a:r>
            <a:r>
              <a:rPr lang="en-GB" dirty="0" err="1"/>
              <a:t>Colab</a:t>
            </a:r>
            <a:r>
              <a:rPr lang="en-GB" dirty="0"/>
              <a:t>”)</a:t>
            </a:r>
          </a:p>
          <a:p>
            <a:pPr lvl="1"/>
            <a:r>
              <a:rPr lang="en-GB" dirty="0"/>
              <a:t>Completely online</a:t>
            </a:r>
          </a:p>
          <a:p>
            <a:pPr lvl="1"/>
            <a:r>
              <a:rPr lang="en-GB" dirty="0"/>
              <a:t>No need to install libraries/packages on your machine</a:t>
            </a:r>
          </a:p>
          <a:p>
            <a:pPr lvl="1"/>
            <a:r>
              <a:rPr lang="en-GB" dirty="0"/>
              <a:t>Only requirement is Google account</a:t>
            </a:r>
          </a:p>
          <a:p>
            <a:pPr lvl="1"/>
            <a:r>
              <a:rPr lang="en-GB" dirty="0"/>
              <a:t>Most common libraries are already available</a:t>
            </a:r>
          </a:p>
          <a:p>
            <a:pPr lvl="1"/>
            <a:r>
              <a:rPr lang="en-GB" dirty="0"/>
              <a:t>You can enable the usage of GPUs</a:t>
            </a:r>
          </a:p>
          <a:p>
            <a:pPr lvl="1"/>
            <a:r>
              <a:rPr lang="en-GB" dirty="0"/>
              <a:t>Difficult when specific library/dataset is not available in </a:t>
            </a:r>
            <a:r>
              <a:rPr lang="en-GB" dirty="0" err="1"/>
              <a:t>Colab</a:t>
            </a:r>
            <a:endParaRPr lang="en-GB" dirty="0"/>
          </a:p>
          <a:p>
            <a:pPr lvl="2"/>
            <a:r>
              <a:rPr lang="en-GB" dirty="0"/>
              <a:t>Dataset should be stored on Google Drive and library installed every runtime.</a:t>
            </a:r>
          </a:p>
          <a:p>
            <a:pPr>
              <a:buFont typeface="Arial" panose="020B0604020202020204" pitchFamily="34" charset="0"/>
              <a:buChar char="•"/>
            </a:pPr>
            <a:r>
              <a:rPr lang="en-GB" dirty="0"/>
              <a:t> Anaconda + </a:t>
            </a:r>
            <a:r>
              <a:rPr lang="en-GB" dirty="0" err="1"/>
              <a:t>Jupyter</a:t>
            </a:r>
            <a:r>
              <a:rPr lang="en-GB" dirty="0"/>
              <a:t> Notebook</a:t>
            </a:r>
          </a:p>
          <a:p>
            <a:pPr lvl="1"/>
            <a:r>
              <a:rPr lang="en-GB" dirty="0"/>
              <a:t>Will install a local Python environment on your machine.</a:t>
            </a:r>
          </a:p>
          <a:p>
            <a:pPr lvl="1"/>
            <a:r>
              <a:rPr lang="en-GB" dirty="0"/>
              <a:t>You need to install all required libraries/packages (Anaconda handles dependencies)</a:t>
            </a:r>
          </a:p>
          <a:p>
            <a:pPr lvl="2"/>
            <a:r>
              <a:rPr lang="en-GB" dirty="0"/>
              <a:t>Almost all available libraries are easily installable</a:t>
            </a:r>
          </a:p>
          <a:p>
            <a:pPr lvl="1"/>
            <a:r>
              <a:rPr lang="en-GB" dirty="0"/>
              <a:t>You don’t need internet connection once it’s installed</a:t>
            </a:r>
          </a:p>
          <a:p>
            <a:pPr lvl="1"/>
            <a:r>
              <a:rPr lang="en-GB" dirty="0"/>
              <a:t>You can store dataset on your machine</a:t>
            </a:r>
          </a:p>
        </p:txBody>
      </p:sp>
      <p:sp>
        <p:nvSpPr>
          <p:cNvPr id="10" name="Footer Placeholder 9">
            <a:extLst>
              <a:ext uri="{FF2B5EF4-FFF2-40B4-BE49-F238E27FC236}">
                <a16:creationId xmlns:a16="http://schemas.microsoft.com/office/drawing/2014/main" id="{7467E7B0-8C4A-4349-8887-8CBD56CE297E}"/>
              </a:ext>
            </a:extLst>
          </p:cNvPr>
          <p:cNvSpPr>
            <a:spLocks noGrp="1"/>
          </p:cNvSpPr>
          <p:nvPr>
            <p:ph type="ftr" sz="quarter" idx="11"/>
          </p:nvPr>
        </p:nvSpPr>
        <p:spPr/>
        <p:txBody>
          <a:bodyPr/>
          <a:lstStyle/>
          <a:p>
            <a:r>
              <a:rPr lang="en-US" dirty="0"/>
              <a:t>Machine learning and big data processing</a:t>
            </a:r>
            <a:endParaRPr lang="en-BE" dirty="0"/>
          </a:p>
        </p:txBody>
      </p:sp>
      <p:sp>
        <p:nvSpPr>
          <p:cNvPr id="11" name="Date Placeholder 10">
            <a:extLst>
              <a:ext uri="{FF2B5EF4-FFF2-40B4-BE49-F238E27FC236}">
                <a16:creationId xmlns:a16="http://schemas.microsoft.com/office/drawing/2014/main" id="{F00B1104-55EC-408B-94CC-9ECC76101EA9}"/>
              </a:ext>
            </a:extLst>
          </p:cNvPr>
          <p:cNvSpPr>
            <a:spLocks noGrp="1"/>
          </p:cNvSpPr>
          <p:nvPr>
            <p:ph type="dt" sz="half" idx="10"/>
          </p:nvPr>
        </p:nvSpPr>
        <p:spPr/>
        <p:txBody>
          <a:bodyPr/>
          <a:lstStyle/>
          <a:p>
            <a:r>
              <a:rPr lang="en-BE"/>
              <a:t>VUB 2024-2025</a:t>
            </a:r>
            <a:endParaRPr lang="en-US" dirty="0"/>
          </a:p>
        </p:txBody>
      </p:sp>
      <p:sp>
        <p:nvSpPr>
          <p:cNvPr id="12" name="Slide Number Placeholder 11">
            <a:extLst>
              <a:ext uri="{FF2B5EF4-FFF2-40B4-BE49-F238E27FC236}">
                <a16:creationId xmlns:a16="http://schemas.microsoft.com/office/drawing/2014/main" id="{D7D124A6-E327-4570-B182-D19E0CD7E5CB}"/>
              </a:ext>
            </a:extLst>
          </p:cNvPr>
          <p:cNvSpPr>
            <a:spLocks noGrp="1"/>
          </p:cNvSpPr>
          <p:nvPr>
            <p:ph type="sldNum" sz="quarter" idx="12"/>
          </p:nvPr>
        </p:nvSpPr>
        <p:spPr/>
        <p:txBody>
          <a:bodyPr/>
          <a:lstStyle/>
          <a:p>
            <a:fld id="{DD0211C2-84DA-488F-A104-20931EF7FA21}" type="slidenum">
              <a:rPr lang="en-BE" smtClean="0"/>
              <a:pPr/>
              <a:t>8</a:t>
            </a:fld>
            <a:endParaRPr lang="en-BE"/>
          </a:p>
        </p:txBody>
      </p:sp>
      <p:pic>
        <p:nvPicPr>
          <p:cNvPr id="4" name="Afbeelding 3">
            <a:extLst>
              <a:ext uri="{FF2B5EF4-FFF2-40B4-BE49-F238E27FC236}">
                <a16:creationId xmlns:a16="http://schemas.microsoft.com/office/drawing/2014/main" id="{95EB16A6-D3DD-4DC2-98E0-DFC4DADC4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140" y="1325535"/>
            <a:ext cx="4758860" cy="2103465"/>
          </a:xfrm>
          <a:prstGeom prst="rect">
            <a:avLst/>
          </a:prstGeom>
        </p:spPr>
      </p:pic>
      <p:pic>
        <p:nvPicPr>
          <p:cNvPr id="6" name="Afbeelding 5">
            <a:extLst>
              <a:ext uri="{FF2B5EF4-FFF2-40B4-BE49-F238E27FC236}">
                <a16:creationId xmlns:a16="http://schemas.microsoft.com/office/drawing/2014/main" id="{E867FBD5-6326-4668-93A8-250427EB1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4454" y="4765259"/>
            <a:ext cx="3075707" cy="1534412"/>
          </a:xfrm>
          <a:prstGeom prst="rect">
            <a:avLst/>
          </a:prstGeom>
        </p:spPr>
      </p:pic>
      <p:pic>
        <p:nvPicPr>
          <p:cNvPr id="13" name="Afbeelding 12">
            <a:extLst>
              <a:ext uri="{FF2B5EF4-FFF2-40B4-BE49-F238E27FC236}">
                <a16:creationId xmlns:a16="http://schemas.microsoft.com/office/drawing/2014/main" id="{93E8AF54-C41A-4ED5-A008-F6AC844651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12718" y="3164346"/>
            <a:ext cx="1312025" cy="1520856"/>
          </a:xfrm>
          <a:prstGeom prst="rect">
            <a:avLst/>
          </a:prstGeom>
        </p:spPr>
      </p:pic>
    </p:spTree>
    <p:extLst>
      <p:ext uri="{BB962C8B-B14F-4D97-AF65-F5344CB8AC3E}">
        <p14:creationId xmlns:p14="http://schemas.microsoft.com/office/powerpoint/2010/main" val="339924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Anaconda + </a:t>
            </a:r>
            <a:r>
              <a:rPr lang="en-US" dirty="0" err="1"/>
              <a:t>Jupyter</a:t>
            </a:r>
            <a:endParaRPr lang="nl-BE" dirty="0"/>
          </a:p>
        </p:txBody>
      </p:sp>
      <p:sp>
        <p:nvSpPr>
          <p:cNvPr id="3" name="Text Placeholder 2"/>
          <p:cNvSpPr>
            <a:spLocks noGrp="1"/>
          </p:cNvSpPr>
          <p:nvPr>
            <p:ph idx="1"/>
          </p:nvPr>
        </p:nvSpPr>
        <p:spPr/>
        <p:txBody>
          <a:bodyPr/>
          <a:lstStyle/>
          <a:p>
            <a:pPr>
              <a:buFont typeface="Arial" panose="020B0604020202020204" pitchFamily="34" charset="0"/>
              <a:buChar char="•"/>
            </a:pPr>
            <a:r>
              <a:rPr lang="en-GB" dirty="0"/>
              <a:t> Anaconda is a popular package manager for data scientists</a:t>
            </a:r>
          </a:p>
          <a:p>
            <a:pPr lvl="1"/>
            <a:r>
              <a:rPr lang="en-GB" dirty="0"/>
              <a:t>Allows easy package installation</a:t>
            </a:r>
          </a:p>
          <a:p>
            <a:pPr lvl="1"/>
            <a:r>
              <a:rPr lang="en-GB" dirty="0"/>
              <a:t>Creation and management of different environments</a:t>
            </a:r>
          </a:p>
          <a:p>
            <a:pPr lvl="2"/>
            <a:r>
              <a:rPr lang="en-GB" dirty="0"/>
              <a:t>A change in one environment won’t break another one</a:t>
            </a:r>
          </a:p>
          <a:p>
            <a:pPr>
              <a:buFont typeface="Arial" panose="020B0604020202020204" pitchFamily="34" charset="0"/>
              <a:buChar char="•"/>
            </a:pPr>
            <a:r>
              <a:rPr lang="en-GB" dirty="0"/>
              <a:t> How to install Anaconda + necessary packages</a:t>
            </a:r>
          </a:p>
          <a:p>
            <a:pPr lvl="1"/>
            <a:r>
              <a:rPr lang="en-GB" dirty="0"/>
              <a:t>Explained in detail </a:t>
            </a:r>
            <a:r>
              <a:rPr lang="en-GB"/>
              <a:t>in ‘GettingStarted</a:t>
            </a:r>
            <a:r>
              <a:rPr lang="en-GB" dirty="0"/>
              <a:t>.pdf’ on Canvas</a:t>
            </a:r>
          </a:p>
        </p:txBody>
      </p:sp>
      <p:sp>
        <p:nvSpPr>
          <p:cNvPr id="10" name="Footer Placeholder 9">
            <a:extLst>
              <a:ext uri="{FF2B5EF4-FFF2-40B4-BE49-F238E27FC236}">
                <a16:creationId xmlns:a16="http://schemas.microsoft.com/office/drawing/2014/main" id="{CF455007-CC27-442B-AEB4-636D07768961}"/>
              </a:ext>
            </a:extLst>
          </p:cNvPr>
          <p:cNvSpPr>
            <a:spLocks noGrp="1"/>
          </p:cNvSpPr>
          <p:nvPr>
            <p:ph type="ftr" sz="quarter" idx="11"/>
          </p:nvPr>
        </p:nvSpPr>
        <p:spPr/>
        <p:txBody>
          <a:bodyPr/>
          <a:lstStyle/>
          <a:p>
            <a:r>
              <a:rPr lang="en-US" dirty="0"/>
              <a:t>Machine learning and big data processing</a:t>
            </a:r>
            <a:endParaRPr lang="en-BE" dirty="0"/>
          </a:p>
        </p:txBody>
      </p:sp>
      <p:sp>
        <p:nvSpPr>
          <p:cNvPr id="11" name="Date Placeholder 10">
            <a:extLst>
              <a:ext uri="{FF2B5EF4-FFF2-40B4-BE49-F238E27FC236}">
                <a16:creationId xmlns:a16="http://schemas.microsoft.com/office/drawing/2014/main" id="{88559046-568E-485D-AE7C-BB7292758793}"/>
              </a:ext>
            </a:extLst>
          </p:cNvPr>
          <p:cNvSpPr>
            <a:spLocks noGrp="1"/>
          </p:cNvSpPr>
          <p:nvPr>
            <p:ph type="dt" sz="half" idx="10"/>
          </p:nvPr>
        </p:nvSpPr>
        <p:spPr/>
        <p:txBody>
          <a:bodyPr/>
          <a:lstStyle/>
          <a:p>
            <a:r>
              <a:rPr lang="en-BE"/>
              <a:t>VUB 2024-2025</a:t>
            </a:r>
            <a:endParaRPr lang="en-US" dirty="0"/>
          </a:p>
        </p:txBody>
      </p:sp>
      <p:sp>
        <p:nvSpPr>
          <p:cNvPr id="12" name="Slide Number Placeholder 11">
            <a:extLst>
              <a:ext uri="{FF2B5EF4-FFF2-40B4-BE49-F238E27FC236}">
                <a16:creationId xmlns:a16="http://schemas.microsoft.com/office/drawing/2014/main" id="{F4C31E4A-9F69-453D-A29D-6BBA946392EA}"/>
              </a:ext>
            </a:extLst>
          </p:cNvPr>
          <p:cNvSpPr>
            <a:spLocks noGrp="1"/>
          </p:cNvSpPr>
          <p:nvPr>
            <p:ph type="sldNum" sz="quarter" idx="12"/>
          </p:nvPr>
        </p:nvSpPr>
        <p:spPr/>
        <p:txBody>
          <a:bodyPr/>
          <a:lstStyle/>
          <a:p>
            <a:fld id="{DD0211C2-84DA-488F-A104-20931EF7FA21}" type="slidenum">
              <a:rPr lang="en-BE" smtClean="0"/>
              <a:pPr/>
              <a:t>9</a:t>
            </a:fld>
            <a:endParaRPr lang="en-BE"/>
          </a:p>
        </p:txBody>
      </p:sp>
      <p:pic>
        <p:nvPicPr>
          <p:cNvPr id="8" name="Afbeelding 7" descr="Afbeelding met tafel&#10;&#10;Automatisch gegenereerde beschrijving">
            <a:extLst>
              <a:ext uri="{FF2B5EF4-FFF2-40B4-BE49-F238E27FC236}">
                <a16:creationId xmlns:a16="http://schemas.microsoft.com/office/drawing/2014/main" id="{B2F4A148-AF68-420E-8CC8-B79E7518C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136" y="2949010"/>
            <a:ext cx="4822804" cy="3160823"/>
          </a:xfrm>
          <a:prstGeom prst="rect">
            <a:avLst/>
          </a:prstGeom>
        </p:spPr>
      </p:pic>
    </p:spTree>
    <p:extLst>
      <p:ext uri="{BB962C8B-B14F-4D97-AF65-F5344CB8AC3E}">
        <p14:creationId xmlns:p14="http://schemas.microsoft.com/office/powerpoint/2010/main" val="3626799748"/>
      </p:ext>
    </p:extLst>
  </p:cSld>
  <p:clrMapOvr>
    <a:masterClrMapping/>
  </p:clrMapOvr>
</p:sld>
</file>

<file path=ppt/theme/theme1.xml><?xml version="1.0" encoding="utf-8"?>
<a:theme xmlns:a="http://schemas.openxmlformats.org/drawingml/2006/main" name="Terugblik">
  <a:themeElements>
    <a:clrScheme name="Custom 1">
      <a:dk1>
        <a:srgbClr val="000000"/>
      </a:dk1>
      <a:lt1>
        <a:sysClr val="window" lastClr="FFFFFF"/>
      </a:lt1>
      <a:dk2>
        <a:srgbClr val="637052"/>
      </a:dk2>
      <a:lt2>
        <a:srgbClr val="CCDDEA"/>
      </a:lt2>
      <a:accent1>
        <a:srgbClr val="FF6600"/>
      </a:accent1>
      <a:accent2>
        <a:srgbClr val="003399"/>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VUB template.potx" id="{FF39CBC1-7158-4BC3-B59F-0EDF185ADA83}" vid="{2F1918B4-EC0D-4D73-8353-FA3E703ED6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Part 1 introduction</Template>
  <TotalTime>2735</TotalTime>
  <Words>782</Words>
  <Application>Microsoft Office PowerPoint</Application>
  <PresentationFormat>Widescreen</PresentationFormat>
  <Paragraphs>116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Verdana</vt:lpstr>
      <vt:lpstr>Wingdings</vt:lpstr>
      <vt:lpstr>Terugblik</vt:lpstr>
      <vt:lpstr>Machine Learning and Big Data Processing: Lab sessions</vt:lpstr>
      <vt:lpstr>Course methodology</vt:lpstr>
      <vt:lpstr>Project timeline</vt:lpstr>
      <vt:lpstr>Topic and group selection</vt:lpstr>
      <vt:lpstr>Lab sessions: content</vt:lpstr>
      <vt:lpstr>Getting started</vt:lpstr>
      <vt:lpstr>What is a Python Notebook?</vt:lpstr>
      <vt:lpstr>How to get a working Python environment?</vt:lpstr>
      <vt:lpstr>Anaconda + Jupyter</vt:lpstr>
      <vt:lpstr>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Big Data Processing: Lab sessions</dc:title>
  <dc:creator>Remco Royen</dc:creator>
  <cp:lastModifiedBy>DI BELLA Léandro</cp:lastModifiedBy>
  <cp:revision>52</cp:revision>
  <dcterms:created xsi:type="dcterms:W3CDTF">2021-02-18T10:40:17Z</dcterms:created>
  <dcterms:modified xsi:type="dcterms:W3CDTF">2025-02-18T13:25:54Z</dcterms:modified>
</cp:coreProperties>
</file>