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2" r:id="rId2"/>
    <p:sldId id="260" r:id="rId3"/>
    <p:sldId id="347" r:id="rId4"/>
    <p:sldId id="348" r:id="rId5"/>
    <p:sldId id="349" r:id="rId6"/>
    <p:sldId id="350" r:id="rId7"/>
    <p:sldId id="351" r:id="rId8"/>
    <p:sldId id="352" r:id="rId9"/>
    <p:sldId id="35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6600"/>
    <a:srgbClr val="FF9999"/>
    <a:srgbClr val="99DFB9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2CAA2-F6E6-4A1C-9995-EC10E382AE16}" v="2" dt="2025-02-18T08:37:40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6612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Di Bella" userId="9af5555c-3305-4e2f-ab81-512e0225a222" providerId="ADAL" clId="{ACF2CAA2-F6E6-4A1C-9995-EC10E382AE16}"/>
    <pc:docChg chg="custSel modSld">
      <pc:chgData name="Leandro Di Bella" userId="9af5555c-3305-4e2f-ab81-512e0225a222" providerId="ADAL" clId="{ACF2CAA2-F6E6-4A1C-9995-EC10E382AE16}" dt="2025-02-18T08:41:10.694" v="5" actId="20577"/>
      <pc:docMkLst>
        <pc:docMk/>
      </pc:docMkLst>
      <pc:sldChg chg="addSp delSp modSp mod">
        <pc:chgData name="Leandro Di Bella" userId="9af5555c-3305-4e2f-ab81-512e0225a222" providerId="ADAL" clId="{ACF2CAA2-F6E6-4A1C-9995-EC10E382AE16}" dt="2025-02-18T08:41:10.694" v="5" actId="20577"/>
        <pc:sldMkLst>
          <pc:docMk/>
          <pc:sldMk cId="3987205016" sldId="342"/>
        </pc:sldMkLst>
        <pc:spChg chg="del">
          <ac:chgData name="Leandro Di Bella" userId="9af5555c-3305-4e2f-ab81-512e0225a222" providerId="ADAL" clId="{ACF2CAA2-F6E6-4A1C-9995-EC10E382AE16}" dt="2025-02-18T08:37:29.268" v="0" actId="478"/>
          <ac:spMkLst>
            <pc:docMk/>
            <pc:sldMk cId="3987205016" sldId="342"/>
            <ac:spMk id="2" creationId="{5DB8A450-2592-0AF7-0DE5-5EAEAECD1890}"/>
          </ac:spMkLst>
        </pc:spChg>
        <pc:spChg chg="add mod">
          <ac:chgData name="Leandro Di Bella" userId="9af5555c-3305-4e2f-ab81-512e0225a222" providerId="ADAL" clId="{ACF2CAA2-F6E6-4A1C-9995-EC10E382AE16}" dt="2025-02-18T08:41:10.694" v="5" actId="20577"/>
          <ac:spMkLst>
            <pc:docMk/>
            <pc:sldMk cId="3987205016" sldId="342"/>
            <ac:spMk id="8" creationId="{426A33AB-6862-DCFA-62EE-06044FCB15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157522-78A2-49F8-8443-91EE4F69C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DC61-4C48-4498-87D9-DC9ED9056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3706-993E-4A0B-A419-9F835B81282B}" type="datetimeFigureOut">
              <a:rPr lang="en-BE" smtClean="0"/>
              <a:t>18/02/2025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01A01-9BBB-41C3-8FBF-E6B734B944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6CCD-99EA-467A-94D2-47654CE9B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F0AE-5658-48D6-AC6F-28F533C3000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859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BFF1-6D9F-4312-88A7-8DB23FE8D4E7}" type="datetimeFigureOut">
              <a:rPr lang="en-BE" smtClean="0"/>
              <a:t>18/02/2025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5DCC-0FF4-4B0D-B846-A42CBEF4EC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84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520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257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542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253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841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495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807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4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47081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ntranet.etrovub.be/administration/housestyle/ETRO_Logo/ETRO_Logo/For%20SCREEN%20_%20WEB/WITH%20Dept.%20Name/PNG%20files/ETRO_logo-Horizontal_DeptName.png">
            <a:extLst>
              <a:ext uri="{FF2B5EF4-FFF2-40B4-BE49-F238E27FC236}">
                <a16:creationId xmlns:a16="http://schemas.microsoft.com/office/drawing/2014/main" id="{AE453C84-DCE2-4C73-AD91-9FC1CEE01C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21585" r="8520" b="22555"/>
          <a:stretch/>
        </p:blipFill>
        <p:spPr bwMode="auto">
          <a:xfrm>
            <a:off x="8508989" y="187452"/>
            <a:ext cx="3611476" cy="94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62E21D-2501-4FA4-959D-D2737F45F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49" y="60432"/>
            <a:ext cx="2736839" cy="12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5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050AD1-9F9D-417A-BB44-D6229F6A71F1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3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35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2438" indent="-252413">
              <a:defRPr/>
            </a:lvl2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DD0211C2-84DA-488F-A104-20931EF7FA21}" type="slidenum">
              <a:rPr lang="en-BE" smtClean="0"/>
              <a:pPr/>
              <a:t>‹#›</a:t>
            </a:fld>
            <a:endParaRPr lang="en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9693B1-0060-4546-8EBA-CE2A776C78E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4056" y="-233814"/>
            <a:ext cx="10920548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056" y="1845734"/>
            <a:ext cx="5310983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426684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6CD33-2618-4A88-883A-FE32BF3D88D3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9538" y="-235915"/>
            <a:ext cx="10911217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055" y="1846052"/>
            <a:ext cx="531098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" y="2582334"/>
            <a:ext cx="5310985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541735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582334"/>
            <a:ext cx="5417351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D98B18-6611-4815-9038-5E4FBEA957A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9759-2DB4-4C58-B9D6-A334A5ACECD5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80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BE"/>
              <a:t>VUB 2024-2025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816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89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92000" cy="4572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50939"/>
            <a:ext cx="12192001" cy="6599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269" y="1446250"/>
            <a:ext cx="10907486" cy="44321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588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BE" sz="1100" b="0" i="0" smtClean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BE" dirty="0"/>
              <a:t>∼</a:t>
            </a:r>
          </a:p>
        </p:txBody>
      </p:sp>
    </p:spTree>
    <p:extLst>
      <p:ext uri="{BB962C8B-B14F-4D97-AF65-F5344CB8AC3E}">
        <p14:creationId xmlns:p14="http://schemas.microsoft.com/office/powerpoint/2010/main" val="42607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eandro.di.bella@vub.be" TargetMode="External"/><Relationship Id="rId5" Type="http://schemas.openxmlformats.org/officeDocument/2006/relationships/hyperlink" Target="mailto:esther.Rodrigo.bonet@vub.be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45EDFB5-5492-4D15-B451-B2AF3B19E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 and Big Data Processing: Lab sessions</a:t>
            </a:r>
            <a:endParaRPr lang="en-BE" sz="44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33A5A82-44E8-42D6-A2CE-D0CDD4B5B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" dirty="0"/>
              <a:t>Lab1: Exercises</a:t>
            </a:r>
          </a:p>
          <a:p>
            <a:endParaRPr lang="en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A1AAC45-E9EF-42CF-A315-5AC6CD0F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980" y="72985"/>
            <a:ext cx="2683328" cy="17273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Afbeelding 2" descr="Afbeelding met tekst, kist&#10;&#10;Automatisch gegenereerde beschrijving">
            <a:extLst>
              <a:ext uri="{FF2B5EF4-FFF2-40B4-BE49-F238E27FC236}">
                <a16:creationId xmlns:a16="http://schemas.microsoft.com/office/drawing/2014/main" id="{6D3E9FFF-8802-4973-B99A-A85B2F47A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2335">
            <a:off x="910192" y="745923"/>
            <a:ext cx="3505595" cy="158496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8EBFEB0-3F8D-130B-14F6-20739EBDBBB7}"/>
              </a:ext>
            </a:extLst>
          </p:cNvPr>
          <p:cNvSpPr/>
          <p:nvPr/>
        </p:nvSpPr>
        <p:spPr>
          <a:xfrm>
            <a:off x="5753820" y="72985"/>
            <a:ext cx="6420928" cy="1186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tekst, Lettertype, logo, Graphics&#10;&#10;Automatisch gegenereerde beschrijving">
            <a:extLst>
              <a:ext uri="{FF2B5EF4-FFF2-40B4-BE49-F238E27FC236}">
                <a16:creationId xmlns:a16="http://schemas.microsoft.com/office/drawing/2014/main" id="{32D5823A-6CDF-602D-89D3-532D92F9C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21" y="532"/>
            <a:ext cx="4445479" cy="131935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26A33AB-6862-DCFA-62EE-06044FCB1579}"/>
              </a:ext>
            </a:extLst>
          </p:cNvPr>
          <p:cNvSpPr txBox="1">
            <a:spLocks/>
          </p:cNvSpPr>
          <p:nvPr/>
        </p:nvSpPr>
        <p:spPr>
          <a:xfrm>
            <a:off x="1097280" y="5138495"/>
            <a:ext cx="9218697" cy="12225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  <a:defRPr sz="2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tabLst>
                <a:tab pos="2506663" algn="l"/>
              </a:tabLst>
            </a:pPr>
            <a:r>
              <a:rPr lang="en-US" dirty="0">
                <a:solidFill>
                  <a:srgbClr val="003399"/>
                </a:solidFill>
              </a:rPr>
              <a:t>Esther Rodrigo Bonet	</a:t>
            </a:r>
            <a:r>
              <a:rPr lang="en-US" sz="1600" dirty="0">
                <a:solidFill>
                  <a:srgbClr val="003399"/>
                </a:solidFill>
                <a:hlinkClick r:id="rId5"/>
              </a:rPr>
              <a:t>esther.rodrigo.bonet@vub.be</a:t>
            </a:r>
            <a:r>
              <a:rPr lang="en-US" sz="1600" dirty="0">
                <a:solidFill>
                  <a:srgbClr val="003399"/>
                </a:solidFill>
              </a:rPr>
              <a:t> </a:t>
            </a:r>
            <a:r>
              <a:rPr lang="en-US" sz="1600">
                <a:solidFill>
                  <a:srgbClr val="003399"/>
                </a:solidFill>
              </a:rPr>
              <a:t>(PL9.2.27)</a:t>
            </a:r>
            <a:br>
              <a:rPr lang="en-US" sz="1600" dirty="0">
                <a:solidFill>
                  <a:srgbClr val="003399"/>
                </a:solidFill>
              </a:rPr>
            </a:br>
            <a:r>
              <a:rPr lang="en-US" dirty="0">
                <a:solidFill>
                  <a:srgbClr val="003399"/>
                </a:solidFill>
              </a:rPr>
              <a:t>Leandro Di Bella		     </a:t>
            </a:r>
            <a:r>
              <a:rPr lang="en-US" sz="1600" dirty="0">
                <a:solidFill>
                  <a:srgbClr val="003399"/>
                </a:solidFill>
                <a:hlinkClick r:id="rId6"/>
              </a:rPr>
              <a:t>leandro.di.bella@vub.be</a:t>
            </a:r>
            <a:r>
              <a:rPr lang="en-US" sz="1600" dirty="0">
                <a:solidFill>
                  <a:srgbClr val="003399"/>
                </a:solidFill>
              </a:rPr>
              <a:t> (PL9.2.36)</a:t>
            </a:r>
            <a:br>
              <a:rPr lang="en-US" sz="2400" dirty="0">
                <a:solidFill>
                  <a:srgbClr val="003399"/>
                </a:solidFill>
              </a:rPr>
            </a:br>
            <a:endParaRPr lang="nl-B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Regression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Imagine you want to empirically determine the resistance</a:t>
            </a:r>
          </a:p>
          <a:p>
            <a:pPr lvl="1"/>
            <a:r>
              <a:rPr lang="en-US" dirty="0"/>
              <a:t>U = R * I</a:t>
            </a:r>
          </a:p>
          <a:p>
            <a:pPr lvl="1"/>
            <a:r>
              <a:rPr lang="en-US" dirty="0"/>
              <a:t>Experimental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Univariate regression is trying to model a relation between two variables by a straight line</a:t>
            </a:r>
          </a:p>
          <a:p>
            <a:pPr lvl="1"/>
            <a:r>
              <a:rPr lang="en-US" dirty="0"/>
              <a:t>Y =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l-GR" dirty="0"/>
              <a:t>θ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Or in matrix notation: Y = </a:t>
            </a:r>
            <a:r>
              <a:rPr lang="el-GR" u="sng" dirty="0"/>
              <a:t>θ</a:t>
            </a:r>
            <a:r>
              <a:rPr lang="en-US" baseline="30000" dirty="0"/>
              <a:t>T</a:t>
            </a:r>
            <a:r>
              <a:rPr lang="en-US" u="sng" dirty="0"/>
              <a:t>X</a:t>
            </a:r>
            <a:r>
              <a:rPr lang="en-US" dirty="0"/>
              <a:t> with </a:t>
            </a:r>
            <a:r>
              <a:rPr lang="el-GR" u="sng" dirty="0"/>
              <a:t>θ</a:t>
            </a:r>
            <a:r>
              <a:rPr lang="en-US" baseline="30000" dirty="0"/>
              <a:t>T </a:t>
            </a:r>
            <a:r>
              <a:rPr lang="en-US" dirty="0"/>
              <a:t>= (</a:t>
            </a:r>
            <a:r>
              <a:rPr lang="el-GR" dirty="0"/>
              <a:t>θ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l-GR" dirty="0"/>
              <a:t> θ</a:t>
            </a:r>
            <a:r>
              <a:rPr lang="en-US" baseline="-25000" dirty="0"/>
              <a:t>1</a:t>
            </a:r>
            <a:r>
              <a:rPr lang="en-US" dirty="0"/>
              <a:t>) and </a:t>
            </a:r>
            <a:r>
              <a:rPr lang="en-US" u="sng" dirty="0"/>
              <a:t>X</a:t>
            </a:r>
            <a:r>
              <a:rPr lang="en-US" baseline="30000" dirty="0"/>
              <a:t>T </a:t>
            </a:r>
            <a:r>
              <a:rPr lang="en-US" dirty="0"/>
              <a:t>= (1,</a:t>
            </a:r>
            <a:r>
              <a:rPr lang="el-GR" dirty="0"/>
              <a:t>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x</a:t>
            </a:r>
            <a:r>
              <a:rPr lang="en-US" baseline="-25000" dirty="0"/>
              <a:t>i</a:t>
            </a:r>
            <a:r>
              <a:rPr lang="en-US" dirty="0"/>
              <a:t> is an instantiation of the variable </a:t>
            </a:r>
            <a:r>
              <a:rPr lang="en-US" u="sng" dirty="0"/>
              <a:t>X</a:t>
            </a:r>
          </a:p>
          <a:p>
            <a:pPr lvl="1"/>
            <a:r>
              <a:rPr lang="en-US" dirty="0"/>
              <a:t> </a:t>
            </a:r>
            <a:r>
              <a:rPr lang="en-US" u="sng" dirty="0"/>
              <a:t>x</a:t>
            </a:r>
            <a:r>
              <a:rPr lang="en-US" baseline="-25000" dirty="0"/>
              <a:t>i</a:t>
            </a:r>
            <a:r>
              <a:rPr lang="en-US" baseline="30000" dirty="0"/>
              <a:t> </a:t>
            </a:r>
            <a:r>
              <a:rPr lang="en-US" dirty="0"/>
              <a:t>= (1,</a:t>
            </a:r>
            <a:r>
              <a:rPr lang="el-GR" dirty="0"/>
              <a:t> </a:t>
            </a:r>
            <a:r>
              <a:rPr lang="en-US" dirty="0"/>
              <a:t>x</a:t>
            </a:r>
            <a:r>
              <a:rPr lang="en-US" baseline="-25000" dirty="0"/>
              <a:t>i,1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associated output variable 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i,1 </a:t>
            </a:r>
            <a:r>
              <a:rPr lang="en-US" dirty="0"/>
              <a:t>+ </a:t>
            </a:r>
            <a:r>
              <a:rPr lang="el-GR" dirty="0"/>
              <a:t>θ</a:t>
            </a:r>
            <a:r>
              <a:rPr lang="en-US" baseline="-25000" dirty="0"/>
              <a:t>0 </a:t>
            </a:r>
            <a:r>
              <a:rPr lang="en-US" dirty="0"/>
              <a:t>+ </a:t>
            </a:r>
            <a:r>
              <a:rPr lang="el-GR" dirty="0"/>
              <a:t>ε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nl-BE" dirty="0" err="1"/>
              <a:t>for</a:t>
            </a:r>
            <a:r>
              <a:rPr lang="nl-BE" dirty="0"/>
              <a:t> i </a:t>
            </a:r>
            <a:r>
              <a:rPr lang="az-Cyrl-AZ" dirty="0"/>
              <a:t>Є</a:t>
            </a:r>
            <a:r>
              <a:rPr lang="en-US" dirty="0"/>
              <a:t> [1, n]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2</a:t>
            </a:fld>
            <a:endParaRPr lang="en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22B62E-2B73-40B6-9762-2F72167E6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14" y="130009"/>
            <a:ext cx="3792717" cy="24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7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Regression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i,1 </a:t>
            </a:r>
            <a:r>
              <a:rPr lang="en-US" dirty="0"/>
              <a:t>+ </a:t>
            </a:r>
            <a:r>
              <a:rPr lang="el-GR" dirty="0"/>
              <a:t>θ</a:t>
            </a:r>
            <a:r>
              <a:rPr lang="en-US" baseline="-25000" dirty="0"/>
              <a:t>0 </a:t>
            </a:r>
            <a:r>
              <a:rPr lang="en-US" dirty="0"/>
              <a:t>+ </a:t>
            </a:r>
            <a:r>
              <a:rPr lang="el-GR" dirty="0"/>
              <a:t>ε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nl-BE" dirty="0" err="1"/>
              <a:t>for</a:t>
            </a:r>
            <a:r>
              <a:rPr lang="nl-BE" dirty="0"/>
              <a:t> i </a:t>
            </a:r>
            <a:r>
              <a:rPr lang="az-Cyrl-AZ" dirty="0"/>
              <a:t>Є</a:t>
            </a:r>
            <a:r>
              <a:rPr lang="en-US" dirty="0"/>
              <a:t> [1, 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Optimization problem: what is the ‘best’ fit?</a:t>
            </a:r>
          </a:p>
          <a:p>
            <a:pPr lvl="1"/>
            <a:r>
              <a:rPr lang="en-US" dirty="0"/>
              <a:t>Linear regression -&gt; Least Squares Fitting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0025" lvl="1" indent="0">
              <a:buNone/>
            </a:pPr>
            <a:endParaRPr lang="en-US" dirty="0"/>
          </a:p>
          <a:p>
            <a:pPr lvl="1"/>
            <a:r>
              <a:rPr lang="en-US" dirty="0"/>
              <a:t>Has been solved in theory</a:t>
            </a:r>
            <a:endParaRPr lang="nl-BE" dirty="0"/>
          </a:p>
          <a:p>
            <a:pPr lvl="1"/>
            <a:r>
              <a:rPr lang="en-US" dirty="0" err="1"/>
              <a:t>heory</a:t>
            </a:r>
            <a:r>
              <a:rPr lang="en-US" dirty="0"/>
              <a:t> lecture:</a:t>
            </a:r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3</a:t>
            </a:fld>
            <a:endParaRPr lang="en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22B62E-2B73-40B6-9762-2F72167E6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14" y="130009"/>
            <a:ext cx="3792717" cy="24010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5EBAB33-CD13-4F74-B0E1-6B1BC0A3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31084"/>
            <a:ext cx="4492815" cy="969039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4A0F53EB-3FA0-4DC8-BAA1-B513DF6AE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93" y="3836742"/>
            <a:ext cx="5136584" cy="133627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82753D8-A5E8-4EF4-B4CE-2D6BACD9A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93" y="5210071"/>
            <a:ext cx="8272963" cy="449395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09FB6D83-A1E9-4974-9A4B-DCF77050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49" y="2568143"/>
            <a:ext cx="4072951" cy="2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46F43F-2475-4291-96C2-D7A2EC6B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130009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D716720-754D-4105-8D65-6D95ED65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2568143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Exercises are explained in more detail in exercise pdf: </a:t>
            </a:r>
            <a:r>
              <a:rPr lang="en-US" b="1" dirty="0"/>
              <a:t>‘1_regression.pdf’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Partly solved Notebook on Canvas ‘ex1_simple_linear_regression.ipynb’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Generate and plot data for Y =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l-GR" dirty="0"/>
              <a:t>θ</a:t>
            </a:r>
            <a:r>
              <a:rPr lang="en-US" baseline="-25000" dirty="0"/>
              <a:t>0 </a:t>
            </a:r>
            <a:r>
              <a:rPr lang="en-US" dirty="0"/>
              <a:t>with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=2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l-GR" dirty="0"/>
              <a:t>θ</a:t>
            </a:r>
            <a:r>
              <a:rPr lang="en-US" baseline="-25000" dirty="0"/>
              <a:t>0</a:t>
            </a:r>
            <a:r>
              <a:rPr lang="en-US" dirty="0"/>
              <a:t>=1 for </a:t>
            </a:r>
            <a:r>
              <a:rPr lang="nl-BE" dirty="0"/>
              <a:t>x</a:t>
            </a:r>
            <a:r>
              <a:rPr lang="en-US" baseline="-25000" dirty="0"/>
              <a:t>1</a:t>
            </a:r>
            <a:r>
              <a:rPr lang="az-Cyrl-AZ" dirty="0"/>
              <a:t>Є</a:t>
            </a:r>
            <a:r>
              <a:rPr lang="en-US" dirty="0"/>
              <a:t>[0, 1]</a:t>
            </a:r>
            <a:r>
              <a:rPr lang="en-US" baseline="-25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random error from normal distribution with zero mean and std = 0.1 and plot it over the original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Calculate parameters of simple linear regression model</a:t>
            </a:r>
          </a:p>
          <a:p>
            <a:pPr lvl="1"/>
            <a:r>
              <a:rPr lang="en-US" dirty="0"/>
              <a:t>Using the aforementioned formulas</a:t>
            </a:r>
          </a:p>
          <a:p>
            <a:pPr lvl="1"/>
            <a:r>
              <a:rPr lang="en-US" dirty="0"/>
              <a:t>Or using the </a:t>
            </a:r>
            <a:r>
              <a:rPr lang="en-US" dirty="0" err="1"/>
              <a:t>LinearRegression</a:t>
            </a:r>
            <a:r>
              <a:rPr lang="en-US" dirty="0"/>
              <a:t> module from </a:t>
            </a:r>
            <a:r>
              <a:rPr lang="nl-BE" dirty="0" err="1"/>
              <a:t>sklearn.linear_model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Plot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line</a:t>
            </a:r>
          </a:p>
          <a:p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323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Generalization for when more than 1 input variable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Given </a:t>
                </a:r>
                <a:r>
                  <a:rPr lang="en-US" u="sng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’ </a:t>
                </a:r>
                <a:r>
                  <a:rPr lang="az-Cyrl-AZ" dirty="0"/>
                  <a:t>Є</a:t>
                </a:r>
                <a:r>
                  <a:rPr lang="en-US" dirty="0"/>
                  <a:t> </a:t>
                </a:r>
                <a:r>
                  <a:rPr lang="nl-BE" dirty="0" err="1"/>
                  <a:t>ℝ</a:t>
                </a:r>
                <a:r>
                  <a:rPr lang="nl-BE" baseline="30000" dirty="0" err="1"/>
                  <a:t>m</a:t>
                </a:r>
                <a:r>
                  <a:rPr lang="nl-BE" baseline="30000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u="sng" dirty="0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az-Cyrl-AZ" dirty="0"/>
                  <a:t>Є</a:t>
                </a:r>
                <a:r>
                  <a:rPr lang="en-US" dirty="0"/>
                  <a:t> </a:t>
                </a:r>
                <a:r>
                  <a:rPr lang="nl-BE" dirty="0"/>
                  <a:t>ℝ</a:t>
                </a:r>
                <a:r>
                  <a:rPr lang="nl-BE" baseline="30000" dirty="0"/>
                  <a:t>1 </a:t>
                </a:r>
                <a:r>
                  <a:rPr lang="nl-BE" dirty="0" err="1"/>
                  <a:t>for</a:t>
                </a:r>
                <a:r>
                  <a:rPr lang="nl-BE" dirty="0"/>
                  <a:t> i </a:t>
                </a:r>
                <a:r>
                  <a:rPr lang="az-Cyrl-AZ" dirty="0"/>
                  <a:t>Є</a:t>
                </a:r>
                <a:r>
                  <a:rPr lang="en-US" dirty="0"/>
                  <a:t> [1, n]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In multivariate linear regression, we assume the following hypothesis:</a:t>
                </a:r>
              </a:p>
              <a:p>
                <a:pPr lvl="1"/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:r>
                  <a:rPr lang="el-GR" dirty="0"/>
                  <a:t>β</a:t>
                </a:r>
                <a:r>
                  <a:rPr lang="en-US" baseline="-25000" dirty="0" err="1"/>
                  <a:t>m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i,m</a:t>
                </a:r>
                <a:r>
                  <a:rPr lang="en-US" baseline="-25000" dirty="0"/>
                  <a:t> </a:t>
                </a:r>
                <a:r>
                  <a:rPr lang="en-US" dirty="0"/>
                  <a:t>+ … + </a:t>
                </a:r>
                <a:r>
                  <a:rPr lang="el-GR" dirty="0"/>
                  <a:t>β</a:t>
                </a:r>
                <a:r>
                  <a:rPr lang="en-US" baseline="-25000" dirty="0"/>
                  <a:t>2</a:t>
                </a:r>
                <a:r>
                  <a:rPr lang="en-US" dirty="0"/>
                  <a:t>x</a:t>
                </a:r>
                <a:r>
                  <a:rPr lang="en-US" baseline="-25000" dirty="0"/>
                  <a:t>i,2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i,1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/>
                  <a:t>0 </a:t>
                </a:r>
              </a:p>
              <a:p>
                <a:pPr lvl="1"/>
                <a:r>
                  <a:rPr lang="en-US" dirty="0"/>
                  <a:t>With the </a:t>
                </a:r>
                <a:r>
                  <a:rPr lang="el-GR" dirty="0"/>
                  <a:t>β </a:t>
                </a:r>
                <a:r>
                  <a:rPr lang="en-US" dirty="0"/>
                  <a:t>as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Or in matrix notation</a:t>
                </a:r>
              </a:p>
              <a:p>
                <a:pPr lvl="1"/>
                <a:r>
                  <a:rPr lang="en-US" dirty="0"/>
                  <a:t>Y = X</a:t>
                </a:r>
                <a:r>
                  <a:rPr lang="el-GR" dirty="0"/>
                  <a:t>Β</a:t>
                </a:r>
                <a:endParaRPr lang="en-US" dirty="0"/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en-US" b="0" baseline="-25000" dirty="0" smtClean="0"/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m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en-US" b="0" baseline="-25000" dirty="0" smtClean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 baseline="-25000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m</m:t>
                              </m:r>
                            </m:e>
                            <m:e>
                              <m: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az-Cyrl-AZ" dirty="0"/>
                  <a:t>Є</a:t>
                </a:r>
                <a:r>
                  <a:rPr lang="en-US" dirty="0"/>
                  <a:t> </a:t>
                </a:r>
                <a:r>
                  <a:rPr lang="nl-BE" dirty="0" err="1"/>
                  <a:t>ℝ</a:t>
                </a:r>
                <a:r>
                  <a:rPr lang="nl-BE" baseline="30000" dirty="0" err="1"/>
                  <a:t>n</a:t>
                </a:r>
                <a:r>
                  <a:rPr lang="nl-BE" baseline="30000" dirty="0"/>
                  <a:t> x (m+1)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n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az-Cyrl-AZ" dirty="0"/>
                  <a:t>Є</a:t>
                </a:r>
                <a:r>
                  <a:rPr lang="en-US" dirty="0"/>
                  <a:t> </a:t>
                </a:r>
                <a:r>
                  <a:rPr lang="nl-BE" dirty="0" err="1"/>
                  <a:t>ℝ</a:t>
                </a:r>
                <a:r>
                  <a:rPr lang="nl-BE" baseline="30000" dirty="0" err="1"/>
                  <a:t>n</a:t>
                </a:r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m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b="0" i="0" baseline="-25000" dirty="0" smtClean="0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az-Cyrl-AZ" dirty="0"/>
                  <a:t>Є</a:t>
                </a:r>
                <a:r>
                  <a:rPr lang="en-US" dirty="0"/>
                  <a:t> </a:t>
                </a:r>
                <a:r>
                  <a:rPr lang="nl-BE" dirty="0" err="1"/>
                  <a:t>ℝ</a:t>
                </a:r>
                <a:r>
                  <a:rPr lang="nl-BE" baseline="30000" dirty="0" err="1"/>
                  <a:t>m</a:t>
                </a:r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How to solve this?</a:t>
                </a:r>
              </a:p>
              <a:p>
                <a:pPr lvl="1"/>
                <a:r>
                  <a:rPr lang="en-US" dirty="0"/>
                  <a:t>When X is invertible -&gt; </a:t>
                </a:r>
                <a:r>
                  <a:rPr lang="el-GR" dirty="0"/>
                  <a:t>Β</a:t>
                </a:r>
                <a:r>
                  <a:rPr lang="en-US" dirty="0"/>
                  <a:t> = X</a:t>
                </a:r>
                <a:r>
                  <a:rPr lang="en-US" baseline="30000" dirty="0"/>
                  <a:t>-1</a:t>
                </a:r>
                <a:r>
                  <a:rPr lang="en-US" dirty="0"/>
                  <a:t>Y (but this will (almost) never happen as X will never be square + full rank)</a:t>
                </a:r>
              </a:p>
              <a:p>
                <a:pPr lvl="1"/>
                <a:r>
                  <a:rPr lang="en-US" dirty="0"/>
                  <a:t>Minimization was solved in theory lesson: Pseudo-inverse</a:t>
                </a:r>
              </a:p>
              <a:p>
                <a:pPr lvl="1"/>
                <a:r>
                  <a:rPr lang="el-GR" dirty="0"/>
                  <a:t>Β</a:t>
                </a:r>
                <a:r>
                  <a:rPr lang="en-US" dirty="0"/>
                  <a:t> = (X</a:t>
                </a:r>
                <a:r>
                  <a:rPr lang="en-US" baseline="30000" dirty="0"/>
                  <a:t>T</a:t>
                </a:r>
                <a:r>
                  <a:rPr lang="en-US" dirty="0"/>
                  <a:t>X)</a:t>
                </a:r>
                <a:r>
                  <a:rPr lang="en-US" baseline="30000" dirty="0"/>
                  <a:t>-1 </a:t>
                </a:r>
                <a:r>
                  <a:rPr lang="en-US" dirty="0"/>
                  <a:t>X</a:t>
                </a:r>
                <a:r>
                  <a:rPr lang="en-US" baseline="30000" dirty="0"/>
                  <a:t>T </a:t>
                </a:r>
                <a:r>
                  <a:rPr lang="en-US" dirty="0"/>
                  <a:t>Y</a:t>
                </a:r>
              </a:p>
              <a:p>
                <a:pPr lvl="2"/>
                <a:r>
                  <a:rPr lang="en-US" dirty="0"/>
                  <a:t>This is the ‘normal equation’</a:t>
                </a:r>
              </a:p>
              <a:p>
                <a:pPr lvl="2"/>
                <a:r>
                  <a:rPr lang="en-US" dirty="0"/>
                  <a:t>When X is invertible, Pseudo-inverse and inverse are equal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8" t="-22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96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Exercises are explained in more detail in exercise pdf: </a:t>
            </a:r>
            <a:r>
              <a:rPr lang="en-US" b="1" dirty="0"/>
              <a:t>‘1_regression.pdf’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Partly solved Notebook on Canvas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provided data (‘ex2x.dat’, ‘ex2y.dat’)</a:t>
            </a:r>
          </a:p>
          <a:p>
            <a:pPr lvl="1"/>
            <a:r>
              <a:rPr lang="en-US" dirty="0"/>
              <a:t>How to load data in </a:t>
            </a:r>
            <a:r>
              <a:rPr lang="en-US" dirty="0" err="1"/>
              <a:t>Colab</a:t>
            </a:r>
            <a:r>
              <a:rPr lang="en-US" dirty="0"/>
              <a:t>: https://neptune.ai/blog/google-colab-dealing-with-files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the normal equation to estimate the parameters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model by calculating the predictions and 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Repeat the above for synthetical data you generate yourself</a:t>
            </a:r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10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relation between target and input variables is not always linear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Polynomial hypotheses can help to model these non-linear systems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Imagine we have 2 input variables X</a:t>
                </a:r>
                <a:r>
                  <a:rPr lang="en-US" baseline="-25000" dirty="0"/>
                  <a:t>1 </a:t>
                </a:r>
                <a:r>
                  <a:rPr lang="en-US" dirty="0"/>
                  <a:t>and X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We can make the hypothesis that it has an order 3 on X</a:t>
                </a:r>
                <a:r>
                  <a:rPr lang="en-US" baseline="-25000" dirty="0"/>
                  <a:t>1 </a:t>
                </a:r>
                <a:r>
                  <a:rPr lang="en-US" dirty="0"/>
                  <a:t>, order 2 on X</a:t>
                </a:r>
                <a:r>
                  <a:rPr lang="en-US" baseline="-25000" dirty="0"/>
                  <a:t>2 </a:t>
                </a:r>
                <a:r>
                  <a:rPr lang="en-US" dirty="0"/>
                  <a:t>and a multiplicative term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By considering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new, virtual variables, we ‘virtually’ obtain a linear function of 6 variables =&gt; techniques from previous exercise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42" t="-13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7</a:t>
            </a:fld>
            <a:endParaRPr lang="en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676392-0C50-4681-BCE9-F72B5AF0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18" y="3429000"/>
            <a:ext cx="7242563" cy="7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Exercises are explained in more detail in exercise pdf: </a:t>
            </a:r>
            <a:r>
              <a:rPr lang="en-US" b="1" dirty="0"/>
              <a:t>‘1_regression.pdf’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Partly solved Notebook on Canvas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Real public dataset: ‘California housing Dataset’</a:t>
            </a:r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8</a:t>
            </a:fld>
            <a:endParaRPr lang="en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52FBA2D-8A39-B581-5BB1-1B1978D1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55" y="2742695"/>
            <a:ext cx="6200914" cy="35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data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Split in training and test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hypothesis and ‘virtual’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Fit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predictions and evaluate</a:t>
            </a:r>
          </a:p>
          <a:p>
            <a:pPr lvl="1"/>
            <a:r>
              <a:rPr lang="en-US" dirty="0"/>
              <a:t>MSE and MAE</a:t>
            </a:r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271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600"/>
      </a:accent1>
      <a:accent2>
        <a:srgbClr val="0033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B template.potx" id="{FF39CBC1-7158-4BC3-B59F-0EDF185ADA83}" vid="{2F1918B4-EC0D-4D73-8353-FA3E703ED6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1_Introduction</Template>
  <TotalTime>1628</TotalTime>
  <Words>1167</Words>
  <Application>Microsoft Office PowerPoint</Application>
  <PresentationFormat>Widescreen</PresentationFormat>
  <Paragraphs>131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Verdana</vt:lpstr>
      <vt:lpstr>Wingdings</vt:lpstr>
      <vt:lpstr>Terugblik</vt:lpstr>
      <vt:lpstr>Machine Learning and Big Data Processing: Lab sessions</vt:lpstr>
      <vt:lpstr>Univariate Linear Regression</vt:lpstr>
      <vt:lpstr>Univariate Linear Regression</vt:lpstr>
      <vt:lpstr>Exercises</vt:lpstr>
      <vt:lpstr>Multivariate Linear Regression</vt:lpstr>
      <vt:lpstr>Exercises</vt:lpstr>
      <vt:lpstr>Polynomial Regression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Big Data Processing: Lab sessions</dc:title>
  <dc:creator>Remco Royen</dc:creator>
  <cp:lastModifiedBy>DI BELLA Léandro</cp:lastModifiedBy>
  <cp:revision>33</cp:revision>
  <dcterms:created xsi:type="dcterms:W3CDTF">2021-02-23T09:40:36Z</dcterms:created>
  <dcterms:modified xsi:type="dcterms:W3CDTF">2025-02-18T08:41:11Z</dcterms:modified>
</cp:coreProperties>
</file>