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2" r:id="rId2"/>
    <p:sldId id="260" r:id="rId3"/>
    <p:sldId id="357" r:id="rId4"/>
    <p:sldId id="354" r:id="rId5"/>
    <p:sldId id="359" r:id="rId6"/>
    <p:sldId id="387" r:id="rId7"/>
    <p:sldId id="360" r:id="rId8"/>
    <p:sldId id="363" r:id="rId9"/>
    <p:sldId id="377" r:id="rId10"/>
    <p:sldId id="378" r:id="rId11"/>
    <p:sldId id="361" r:id="rId12"/>
    <p:sldId id="379" r:id="rId13"/>
    <p:sldId id="380" r:id="rId14"/>
    <p:sldId id="381" r:id="rId15"/>
    <p:sldId id="382" r:id="rId16"/>
    <p:sldId id="383" r:id="rId17"/>
    <p:sldId id="362" r:id="rId18"/>
    <p:sldId id="385" r:id="rId19"/>
    <p:sldId id="3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FF9999"/>
    <a:srgbClr val="99DFB9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78F31-8784-4292-AAB0-32A48598815E}" v="2" dt="2025-03-11T08:49:0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66127" autoAdjust="0"/>
  </p:normalViewPr>
  <p:slideViewPr>
    <p:cSldViewPr snapToGrid="0">
      <p:cViewPr varScale="1">
        <p:scale>
          <a:sx n="69" d="100"/>
          <a:sy n="69" d="100"/>
        </p:scale>
        <p:origin x="2112" y="72"/>
      </p:cViewPr>
      <p:guideLst>
        <p:guide orient="horz" pos="2188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Di Bella" userId="9af5555c-3305-4e2f-ab81-512e0225a222" providerId="ADAL" clId="{FE278F31-8784-4292-AAB0-32A48598815E}"/>
    <pc:docChg chg="undo custSel modSld">
      <pc:chgData name="Leandro Di Bella" userId="9af5555c-3305-4e2f-ab81-512e0225a222" providerId="ADAL" clId="{FE278F31-8784-4292-AAB0-32A48598815E}" dt="2025-03-11T08:48:35.974" v="3" actId="34307"/>
      <pc:docMkLst>
        <pc:docMk/>
      </pc:docMkLst>
      <pc:sldChg chg="addSp delSp modSp mod">
        <pc:chgData name="Leandro Di Bella" userId="9af5555c-3305-4e2f-ab81-512e0225a222" providerId="ADAL" clId="{FE278F31-8784-4292-AAB0-32A48598815E}" dt="2025-03-11T08:47:27.737" v="1"/>
        <pc:sldMkLst>
          <pc:docMk/>
          <pc:sldMk cId="0" sldId="342"/>
        </pc:sldMkLst>
        <pc:spChg chg="add mod">
          <ac:chgData name="Leandro Di Bella" userId="9af5555c-3305-4e2f-ab81-512e0225a222" providerId="ADAL" clId="{FE278F31-8784-4292-AAB0-32A48598815E}" dt="2025-03-11T08:47:27.737" v="1"/>
          <ac:spMkLst>
            <pc:docMk/>
            <pc:sldMk cId="0" sldId="342"/>
            <ac:spMk id="2" creationId="{77A60918-1E64-A55A-D7F7-89A3FD1325F9}"/>
          </ac:spMkLst>
        </pc:spChg>
        <pc:spChg chg="del">
          <ac:chgData name="Leandro Di Bella" userId="9af5555c-3305-4e2f-ab81-512e0225a222" providerId="ADAL" clId="{FE278F31-8784-4292-AAB0-32A48598815E}" dt="2025-03-11T08:47:27.569" v="0" actId="478"/>
          <ac:spMkLst>
            <pc:docMk/>
            <pc:sldMk cId="0" sldId="342"/>
            <ac:spMk id="8" creationId="{00000000-0000-0000-0000-000000000000}"/>
          </ac:spMkLst>
        </pc:spChg>
      </pc:sldChg>
      <pc:sldChg chg="addSp delSp modSp mod">
        <pc:chgData name="Leandro Di Bella" userId="9af5555c-3305-4e2f-ab81-512e0225a222" providerId="ADAL" clId="{FE278F31-8784-4292-AAB0-32A48598815E}" dt="2025-03-11T08:48:35.974" v="3" actId="34307"/>
        <pc:sldMkLst>
          <pc:docMk/>
          <pc:sldMk cId="0" sldId="377"/>
        </pc:sldMkLst>
        <pc:spChg chg="add del">
          <ac:chgData name="Leandro Di Bella" userId="9af5555c-3305-4e2f-ab81-512e0225a222" providerId="ADAL" clId="{FE278F31-8784-4292-AAB0-32A48598815E}" dt="2025-03-11T08:48:35.974" v="3" actId="34307"/>
          <ac:spMkLst>
            <pc:docMk/>
            <pc:sldMk cId="0" sldId="377"/>
            <ac:spMk id="7" creationId="{00000000-0000-0000-0000-000000000000}"/>
          </ac:spMkLst>
        </pc:spChg>
        <pc:picChg chg="add del mod ord">
          <ac:chgData name="Leandro Di Bella" userId="9af5555c-3305-4e2f-ab81-512e0225a222" providerId="ADAL" clId="{FE278F31-8784-4292-AAB0-32A48598815E}" dt="2025-03-11T08:48:35.974" v="3" actId="34307"/>
          <ac:picMkLst>
            <pc:docMk/>
            <pc:sldMk cId="0" sldId="377"/>
            <ac:picMk id="3" creationId="{D4403F2C-5693-173C-4EA8-449D33C520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3706-993E-4A0B-A419-9F835B81282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F0AE-5658-48D6-AC6F-28F533C3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BFF1-6D9F-4312-88A7-8DB23FE8D4E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5DCC-0FF4-4B0D-B846-A42CBEF4EC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Microcontroller is a System on Chip: CPU, RAM, ROM, Timers, Peripherals all on a single chip. </a:t>
            </a:r>
          </a:p>
          <a:p>
            <a:endParaRPr lang="en-US" dirty="0"/>
          </a:p>
          <a:p>
            <a:r>
              <a:rPr lang="en-US" dirty="0"/>
              <a:t>Thousands of different models with different architectures, clock frequencies, power consumption, memory sizes, # </a:t>
            </a:r>
            <a:r>
              <a:rPr lang="en-US"/>
              <a:t>of pins,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dirty="0"/>
              <a:t>This VEDIO is used to help you review </a:t>
            </a:r>
            <a:r>
              <a:rPr lang="en-US" altLang="en-GB" dirty="0"/>
              <a:t>logistic regression</a:t>
            </a:r>
            <a:r>
              <a:rPr lang="en-GB" altLang="zh-CN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logistic regression, let's take a step back and review linear regression. </a:t>
            </a:r>
          </a:p>
          <a:p>
            <a:r>
              <a:rPr lang="en-US" dirty="0"/>
              <a:t>if we have some data, reaction temperature and yield, then we can fit a line as the model. with this model, we can do a lot of things, especially, we can use this model to do prediction by giving reaction tempreture,  </a:t>
            </a:r>
          </a:p>
          <a:p>
            <a:r>
              <a:rPr lang="en-US" altLang="zh-CN" dirty="0"/>
              <a:t>actually, using data to predict something falls under the category of machine learning, so plain the linear regression is a form of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now, let talk about logistic regression. </a:t>
            </a:r>
          </a:p>
          <a:p>
            <a:endParaRPr lang="en-US" dirty="0"/>
          </a:p>
          <a:p>
            <a:r>
              <a:rPr lang="en-US" dirty="0"/>
              <a:t>logistic regression is similar to linear regression, except, logistic regression predicts whether somthing is Ture or false, instead of predictiong something continuous.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also, instead of fitting a line to the date, logistic regression fits an “s”shaped logistic function </a:t>
            </a:r>
          </a:p>
          <a:p>
            <a:r>
              <a:rPr lang="en-US" dirty="0"/>
              <a:t>Obviously, the curve of logistic regression, in the right side, goes from 0 to 1, and that means the curve tells us the probabiliy that y equal to 1 based on the value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it can be expressed as the probability between 0 and 1,  </a:t>
            </a:r>
            <a:r>
              <a:rPr lang="en-US" dirty="0">
                <a:sym typeface="+mn-ea"/>
              </a:rPr>
              <a:t>fit it  to  logistic function and finally,  we can get a model to calculate the  probabiliy that y equal to 1. 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although logistic regression can calcute propbability, it is usually used for classification</a:t>
            </a:r>
          </a:p>
          <a:p>
            <a:r>
              <a:rPr lang="en-US" altLang="zh-CN" dirty="0"/>
              <a:t>for example, if the probability y equal to 1 is greater than 0.5, then we classify it equal to 1, otherwise we will classify it as equal to 0. </a:t>
            </a:r>
          </a:p>
          <a:p>
            <a:endParaRPr lang="en-US" altLang="zh-CN" dirty="0"/>
          </a:p>
          <a:p>
            <a:r>
              <a:rPr lang="en-US" altLang="zh-CN" dirty="0"/>
              <a:t>so logistic regression's ability to provide probabilities and classify new samples using continuous and discrete measuremnets makes it a popular machine learning method.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dirty="0">
                <a:sym typeface="+mn-ea"/>
              </a:rPr>
              <a:t>in the Linear regression, </a:t>
            </a:r>
            <a:r>
              <a:rPr lang="en-US" altLang="en-GB" dirty="0"/>
              <a:t>We learnt about the cost function, we know the cost function represents optimization objective,  in other words, we create a cost function and minimize it so that we can develop an accurate model with minimum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however, The cost function used in linear regression won't work in the logistic regression, and the cost function of the </a:t>
            </a:r>
            <a:r>
              <a:rPr lang="en-US" dirty="0">
                <a:sym typeface="+mn-ea"/>
              </a:rPr>
              <a:t>logistic regression</a:t>
            </a:r>
            <a:r>
              <a:rPr lang="en-US" dirty="0"/>
              <a:t>is is defined as : </a:t>
            </a:r>
          </a:p>
          <a:p>
            <a:r>
              <a:rPr lang="en-US" dirty="0"/>
              <a:t>by use this function, we will grant the convexity to the function the gradient descent algorithm has to process</a:t>
            </a:r>
          </a:p>
          <a:p>
            <a:endParaRPr lang="en-US" dirty="0"/>
          </a:p>
          <a:p>
            <a:r>
              <a:rPr lang="en-US" dirty="0"/>
              <a:t>In case 𝑦=1, the output (i.e. the cost to pay) approaches to 0 as probality that y =1 approaches to 1. Conversely, the cost to pay grows to infinity as the </a:t>
            </a:r>
            <a:r>
              <a:rPr lang="en-US" dirty="0">
                <a:sym typeface="+mn-ea"/>
              </a:rPr>
              <a:t>probality</a:t>
            </a:r>
            <a:r>
              <a:rPr lang="en-US" dirty="0"/>
              <a:t> approaches to 0. You can clearly see it in the diagram below, left side. This is a desirable property: we want a bigger penalty as the algorithm predicts something far away from the actual value. If the label is 𝑦=1 but the algorithm predicts </a:t>
            </a:r>
            <a:r>
              <a:rPr lang="en-US" dirty="0">
                <a:sym typeface="+mn-ea"/>
              </a:rPr>
              <a:t>probality that = 0</a:t>
            </a:r>
            <a:r>
              <a:rPr lang="en-US" dirty="0"/>
              <a:t>, the outcome is completely wrong.</a:t>
            </a:r>
          </a:p>
          <a:p>
            <a:endParaRPr lang="en-US" dirty="0"/>
          </a:p>
          <a:p>
            <a:r>
              <a:rPr lang="en-US" dirty="0"/>
              <a:t>Conversely, the same intuition applies when 𝑦=0, depicted in the diagram below, right side. Bigger penalties when the label is 𝑦=0 but the algorithm predicts probability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We can make the cost more compact into a one-line expression, replace 𝑦 with 0 and 1 the logistic regression cost function can be rewritten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now we have cost function and apply the gradieent decent method, we can train model and use the trained model to do prediction.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This VEDIO is used to help you review </a:t>
            </a:r>
            <a:r>
              <a:rPr lang="en-US" altLang="en-GB" dirty="0"/>
              <a:t>lasso regression.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GB" dirty="0"/>
              <a:t>as methned before, we know the regularized regression can be used to solve the problem of overfittiing </a:t>
            </a:r>
            <a:endParaRPr lang="en-GB" dirty="0"/>
          </a:p>
          <a:p>
            <a:r>
              <a:rPr lang="en-US" dirty="0"/>
              <a:t>and last tiime we introduced L-2 norm regularized method, we also can call it as ridge regression,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ridge regression, if we want to solve the problem, we need to minimize the equation as follows. where λ is a complexity parameter that controls the amount of shrinkage, it is regularization parameter. </a:t>
            </a:r>
          </a:p>
          <a:p>
            <a:r>
              <a:rPr lang="en-US" dirty="0"/>
              <a:t>toady, we want to introduce another regularized regression, named lasso regression.</a:t>
            </a:r>
          </a:p>
          <a:p>
            <a:endParaRPr lang="en-US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Lasso regression is very very similar to ridge regression.  </a:t>
            </a:r>
          </a:p>
          <a:p>
            <a:r>
              <a:rPr lang="en-US" dirty="0"/>
              <a:t>the function in ridge regression is the sum of the squared residuals plus lambda multiple the sum of the square of coefficients</a:t>
            </a:r>
          </a:p>
          <a:p>
            <a:r>
              <a:rPr lang="en-US" dirty="0"/>
              <a:t>if,  instead of squaring the coefficients, we take</a:t>
            </a:r>
            <a:r>
              <a:rPr lang="en-US" dirty="0">
                <a:sym typeface="+mn-ea"/>
              </a:rPr>
              <a:t> the absolute value of coefficients, then we get lasso regression</a:t>
            </a:r>
          </a:p>
          <a:p>
            <a:r>
              <a:rPr lang="en-US" dirty="0"/>
              <a:t>there is a Note that use like ridge regression, lamda in lasso regression can be any value from 0 to positive infinity. </a:t>
            </a:r>
          </a:p>
          <a:p>
            <a:r>
              <a:rPr lang="en-US" dirty="0">
                <a:sym typeface="+mn-ea"/>
              </a:rPr>
              <a:t>however the lasso regression is similar to ridge regression, but it has some very very important differences</a:t>
            </a:r>
            <a:endParaRPr lang="en-US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oka, in last slide, we've seen how ridge and Lasso regression are similar, now let's talk about the big difference bettwen them</a:t>
            </a:r>
          </a:p>
          <a:p>
            <a:r>
              <a:rPr lang="en-US" dirty="0"/>
              <a:t>in this slides, there are two equivalent ways to respectively wirte the lasso problem and ridege problem. obviously, they subject to different limitations.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diagram of this slide, we can get a more vivid explanation of the limitaion for coeffeients</a:t>
            </a:r>
          </a:p>
          <a:p>
            <a:r>
              <a:rPr lang="zh-CN" altLang="en-US" dirty="0">
                <a:sym typeface="+mn-ea"/>
              </a:rPr>
              <a:t>The LASSO and ridge regression coefficient estimates are given by the first point at which an ellipse contacts the constraint region.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When s increases, the constraint region, that is, the blue area in the figure, will also increase</a:t>
            </a:r>
            <a:endParaRPr lang="en-US" dirty="0"/>
          </a:p>
          <a:p>
            <a:r>
              <a:rPr lang="en-US" dirty="0"/>
              <a:t>left side, In lasso regression, The value range of coefficient is square area, but that in ridge regression, on the right side, is circular area.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by this diagram we can get a big difference between ridge and lasso regression is that ridge regression can only shrink the slope asymptotically close to 0 while Lasso regression can shrink the slope all the way to 0. </a:t>
            </a:r>
            <a:r>
              <a:rPr lang="en-US" dirty="0">
                <a:sym typeface="+mn-ea"/>
              </a:rPr>
              <a:t>this means lasso regression can exclude useless variables from equations, it is a little better than ridge regression at reducing the variance in models that contain a lot of uesless variables.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4708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ntranet.etrovub.be/administration/housestyle/ETRO_Logo/ETRO_Logo/For%20SCREEN%20_%20WEB/WITH%20Dept.%20Name/PNG%20files/ETRO_logo-Horizontal_DeptNam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21585" r="8520" b="22555"/>
          <a:stretch>
            <a:fillRect/>
          </a:stretch>
        </p:blipFill>
        <p:spPr bwMode="auto">
          <a:xfrm>
            <a:off x="8508989" y="187452"/>
            <a:ext cx="3611476" cy="94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logo&#10;&#10;Description generated with very high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9" y="60432"/>
            <a:ext cx="2736839" cy="1218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452755" indent="-252730">
              <a:defRPr/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24056" y="-233814"/>
            <a:ext cx="10920548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4056" y="1845734"/>
            <a:ext cx="5310983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5426684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19538" y="-235915"/>
            <a:ext cx="10911217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4055" y="1846052"/>
            <a:ext cx="531098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24055" y="2582334"/>
            <a:ext cx="5310985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541735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19" y="2582334"/>
            <a:ext cx="5417351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Machine learning and big data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BE"/>
              <a:t>VUB 2024-2025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and big data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92000" cy="4572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50939"/>
            <a:ext cx="12192001" cy="6599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269" y="1446250"/>
            <a:ext cx="10907486" cy="44321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588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Verdana" panose="020B0804030504040204" pitchFamily="34" charset="0"/>
                <a:ea typeface="Verdana" panose="020B0804030504040204" pitchFamily="34" charset="0"/>
              </a:defRPr>
            </a:lvl1pPr>
          </a:lstStyle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Verdana" panose="020B0804030504040204" pitchFamily="34" charset="0"/>
                <a:ea typeface="Verdana" panose="020B0804030504040204" pitchFamily="34" charset="0"/>
              </a:defRPr>
            </a:lvl1pPr>
          </a:lstStyle>
          <a:p>
            <a:r>
              <a:rPr lang="en-US"/>
              <a:t>Machine learning and big data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100" b="0" i="0" smtClean="0">
                <a:solidFill>
                  <a:schemeClr val="bg1"/>
                </a:solidFill>
                <a:effectLst/>
                <a:latin typeface="Verdana" panose="020B0804030504040204" pitchFamily="34" charset="0"/>
                <a:ea typeface="Verdana" panose="020B0804030504040204" pitchFamily="34" charset="0"/>
              </a:defRPr>
            </a:lvl1pPr>
          </a:lstStyle>
          <a:p>
            <a:r>
              <a:rPr lang="en-US" dirty="0"/>
              <a:t>∼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" panose="020B060402020209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40902020509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804030504040204" pitchFamily="34" charset="0"/>
          <a:ea typeface="Verdana" panose="020B0804030504040204" pitchFamily="34" charset="0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leandro.di.bella@vub.be" TargetMode="External"/><Relationship Id="rId4" Type="http://schemas.openxmlformats.org/officeDocument/2006/relationships/hyperlink" Target="mailto:esther.rodrigo.bonet@vub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 and Big Data Processing: Lab sessions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Lab3: pRESENTATION</a:t>
            </a:r>
          </a:p>
          <a:p>
            <a:endParaRPr lang="en-US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980" y="72985"/>
            <a:ext cx="2683328" cy="17273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Afbeelding 2" descr="Afbeelding met tekst, kist&#10;&#10;Automatisch gegenereerde beschrijv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2335">
            <a:off x="910192" y="745923"/>
            <a:ext cx="3505595" cy="158496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77A60918-1E64-A55A-D7F7-89A3FD1325F9}"/>
              </a:ext>
            </a:extLst>
          </p:cNvPr>
          <p:cNvSpPr txBox="1">
            <a:spLocks/>
          </p:cNvSpPr>
          <p:nvPr/>
        </p:nvSpPr>
        <p:spPr>
          <a:xfrm>
            <a:off x="1097280" y="5138495"/>
            <a:ext cx="9218697" cy="12225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  <a:defRPr sz="2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tabLst>
                <a:tab pos="2506663" algn="l"/>
              </a:tabLst>
            </a:pPr>
            <a:r>
              <a:rPr lang="en-US" dirty="0">
                <a:solidFill>
                  <a:srgbClr val="003399"/>
                </a:solidFill>
              </a:rPr>
              <a:t>Esther Rodrigo Bonet	</a:t>
            </a:r>
            <a:r>
              <a:rPr lang="en-US" sz="1600" dirty="0">
                <a:solidFill>
                  <a:srgbClr val="003399"/>
                </a:solidFill>
                <a:hlinkClick r:id="rId4"/>
              </a:rPr>
              <a:t>esther.rodrigo.bonet@vub.be</a:t>
            </a:r>
            <a:r>
              <a:rPr lang="en-US" sz="1600" dirty="0">
                <a:solidFill>
                  <a:srgbClr val="003399"/>
                </a:solidFill>
              </a:rPr>
              <a:t> (PL9.2.27)</a:t>
            </a:r>
            <a:br>
              <a:rPr lang="en-US" sz="1600" dirty="0">
                <a:solidFill>
                  <a:srgbClr val="003399"/>
                </a:solidFill>
              </a:rPr>
            </a:br>
            <a:r>
              <a:rPr lang="en-US" dirty="0">
                <a:solidFill>
                  <a:srgbClr val="003399"/>
                </a:solidFill>
              </a:rPr>
              <a:t>Leandro Di Bella		     </a:t>
            </a:r>
            <a:r>
              <a:rPr lang="en-US" sz="1600" dirty="0">
                <a:solidFill>
                  <a:srgbClr val="003399"/>
                </a:solidFill>
                <a:hlinkClick r:id="rId5"/>
              </a:rPr>
              <a:t>leandro.di.bella@vub.be</a:t>
            </a:r>
            <a:r>
              <a:rPr lang="en-US" sz="1600" dirty="0">
                <a:solidFill>
                  <a:srgbClr val="003399"/>
                </a:solidFill>
              </a:rPr>
              <a:t> (PL9.2.36)</a:t>
            </a:r>
            <a:br>
              <a:rPr lang="en-US" sz="2400" dirty="0">
                <a:solidFill>
                  <a:srgbClr val="003399"/>
                </a:solidFill>
              </a:rPr>
            </a:br>
            <a:endParaRPr lang="nl-BE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10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pic>
        <p:nvPicPr>
          <p:cNvPr id="2" name="图片 1" descr="截屏2021-03-26 上午11.48.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44420"/>
            <a:ext cx="5102860" cy="256222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/>
        </p:nvSpPr>
        <p:spPr>
          <a:xfrm>
            <a:off x="6352540" y="1734185"/>
            <a:ext cx="4986655" cy="4285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1pPr>
            <a:lvl2pPr marL="452755" indent="-25273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20000"/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40902020509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 Ridge regression</a:t>
            </a:r>
            <a:r>
              <a:rPr lang="en-US" altLang="en-GB" dirty="0">
                <a:solidFill>
                  <a:schemeClr val="tx1"/>
                </a:solidFill>
              </a:rPr>
              <a:t>: coefficients asymptotically </a:t>
            </a:r>
            <a:r>
              <a:rPr lang="en-US" altLang="en-GB" dirty="0">
                <a:solidFill>
                  <a:schemeClr val="accent1"/>
                </a:solidFill>
              </a:rPr>
              <a:t>close</a:t>
            </a:r>
            <a:r>
              <a:rPr lang="en-US" altLang="en-GB" dirty="0">
                <a:solidFill>
                  <a:schemeClr val="tx1"/>
                </a:solidFill>
              </a:rPr>
              <a:t> to zero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 Logistic regression</a:t>
            </a:r>
            <a:r>
              <a:rPr lang="en-US" altLang="en-GB" dirty="0">
                <a:solidFill>
                  <a:schemeClr val="tx1"/>
                </a:solidFill>
              </a:rPr>
              <a:t>: coefficients can be exactly </a:t>
            </a:r>
            <a:r>
              <a:rPr lang="en-US" altLang="en-GB" dirty="0">
                <a:solidFill>
                  <a:schemeClr val="accent1"/>
                </a:solidFill>
              </a:rPr>
              <a:t>equal</a:t>
            </a:r>
            <a:r>
              <a:rPr lang="en-US" altLang="en-GB" dirty="0">
                <a:solidFill>
                  <a:schemeClr val="tx1"/>
                </a:solidFill>
              </a:rPr>
              <a:t> to zero</a:t>
            </a:r>
          </a:p>
        </p:txBody>
      </p:sp>
      <p:sp>
        <p:nvSpPr>
          <p:cNvPr id="3" name="Text Placeholder 2"/>
          <p:cNvSpPr>
            <a:spLocks noGrp="1"/>
          </p:cNvSpPr>
          <p:nvPr/>
        </p:nvSpPr>
        <p:spPr>
          <a:xfrm>
            <a:off x="6352540" y="4499610"/>
            <a:ext cx="5674360" cy="4285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1pPr>
            <a:lvl2pPr marL="452755" indent="-25273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20000"/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40902020509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GB" dirty="0">
                <a:solidFill>
                  <a:schemeClr val="tx1"/>
                </a:solidFill>
                <a:cs typeface="Verdana" panose="020B0804030504040204" pitchFamily="34" charset="0"/>
              </a:rPr>
              <a:t> Thus, the lasso performs </a:t>
            </a: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variable/feature selection </a:t>
            </a:r>
            <a:r>
              <a:rPr lang="en-US" altLang="en-GB" dirty="0">
                <a:solidFill>
                  <a:schemeClr val="tx1"/>
                </a:solidFill>
                <a:cs typeface="Verdana" panose="020B0804030504040204" pitchFamily="34" charset="0"/>
              </a:rPr>
              <a:t>and </a:t>
            </a: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shrinkage </a:t>
            </a:r>
            <a:r>
              <a:rPr lang="en-US" altLang="en-GB" dirty="0">
                <a:solidFill>
                  <a:schemeClr val="tx1"/>
                </a:solidFill>
                <a:cs typeface="Verdana" panose="020B0804030504040204" pitchFamily="34" charset="0"/>
              </a:rPr>
              <a:t>at the same time.</a:t>
            </a: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 </a:t>
            </a:r>
            <a:endParaRPr lang="en-US" alt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>
          <a:xfrm>
            <a:off x="1704256" y="2715140"/>
            <a:ext cx="8536907" cy="1335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j-cs"/>
              </a:defRPr>
            </a:lvl1pPr>
          </a:lstStyle>
          <a:p>
            <a:pPr algn="ctr"/>
            <a:r>
              <a:rPr lang="en-US" sz="4800" b="1" dirty="0"/>
              <a:t>Logistic Regression</a:t>
            </a:r>
            <a:endParaRPr lang="nl-BE" sz="4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截屏2021-03-26 下午12.37.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1446530"/>
            <a:ext cx="6284595" cy="4425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0535" y="3060065"/>
            <a:ext cx="4810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Use the model to predict </a:t>
            </a:r>
            <a:r>
              <a:rPr lang="en-US" altLang="zh-CN" sz="2400" b="1" i="1"/>
              <a:t>Yield </a:t>
            </a:r>
            <a:r>
              <a:rPr lang="en-US" altLang="zh-CN" sz="2400"/>
              <a:t>given </a:t>
            </a:r>
            <a:r>
              <a:rPr lang="en-US" altLang="zh-CN" sz="2400" b="1" i="1"/>
              <a:t>reaction tempreture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nl-BE" dirty="0"/>
          </a:p>
        </p:txBody>
      </p:sp>
      <p:pic>
        <p:nvPicPr>
          <p:cNvPr id="4" name="图片 3" descr="截屏2021-03-26 下午12.55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5" y="1960880"/>
            <a:ext cx="10058400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nl-BE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1575435"/>
            <a:ext cx="9738995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15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nl-BE" dirty="0"/>
          </a:p>
        </p:txBody>
      </p:sp>
      <p:pic>
        <p:nvPicPr>
          <p:cNvPr id="2" name="图片 1" descr="截屏2021-03-26 下午1.17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65" y="2507615"/>
            <a:ext cx="4143375" cy="3370580"/>
          </a:xfrm>
          <a:prstGeom prst="rect">
            <a:avLst/>
          </a:prstGeom>
        </p:spPr>
      </p:pic>
      <p:pic>
        <p:nvPicPr>
          <p:cNvPr id="5" name="图片 4" descr="截屏2021-03-26 下午1.18.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" y="1572895"/>
            <a:ext cx="5624830" cy="596265"/>
          </a:xfrm>
          <a:prstGeom prst="rect">
            <a:avLst/>
          </a:prstGeom>
        </p:spPr>
      </p:pic>
      <p:pic>
        <p:nvPicPr>
          <p:cNvPr id="6" name="图片 5" descr="截屏2021-03-26 下午1.19.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" y="3074035"/>
            <a:ext cx="2927985" cy="398780"/>
          </a:xfrm>
          <a:prstGeom prst="rect">
            <a:avLst/>
          </a:prstGeom>
        </p:spPr>
      </p:pic>
      <p:pic>
        <p:nvPicPr>
          <p:cNvPr id="7" name="图片 6" descr="截屏2021-03-26 下午1.20.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590" y="2954655"/>
            <a:ext cx="2212340" cy="821055"/>
          </a:xfrm>
          <a:prstGeom prst="rect">
            <a:avLst/>
          </a:prstGeom>
        </p:spPr>
      </p:pic>
      <p:pic>
        <p:nvPicPr>
          <p:cNvPr id="8" name="图片 7" descr="截屏2021-03-26 下午1.20.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215" y="4561205"/>
            <a:ext cx="464756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8065" y="4023995"/>
            <a:ext cx="5294630" cy="185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r>
              <a:rPr lang="en-US" altLang="nl-BE" dirty="0"/>
              <a:t>provide probabilities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nl-BE" dirty="0"/>
              <a:t> classify new samples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16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nl-BE" dirty="0"/>
          </a:p>
        </p:txBody>
      </p:sp>
      <p:pic>
        <p:nvPicPr>
          <p:cNvPr id="4" name="图片 3" descr="截屏2021-03-26 下午1.17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65" y="2507615"/>
            <a:ext cx="4143375" cy="3370580"/>
          </a:xfrm>
          <a:prstGeom prst="rect">
            <a:avLst/>
          </a:prstGeom>
        </p:spPr>
      </p:pic>
      <p:pic>
        <p:nvPicPr>
          <p:cNvPr id="9" name="图片 8" descr="截屏2021-03-26 下午1.27.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1346200"/>
            <a:ext cx="10058400" cy="925195"/>
          </a:xfrm>
          <a:prstGeom prst="rect">
            <a:avLst/>
          </a:prstGeom>
        </p:spPr>
      </p:pic>
      <p:pic>
        <p:nvPicPr>
          <p:cNvPr id="14" name="图片 13" descr="截屏2021-03-26 下午1.27.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5" y="2271395"/>
            <a:ext cx="5904865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 Cost Function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in Logistic Regression</a:t>
            </a:r>
          </a:p>
        </p:txBody>
      </p:sp>
      <p:pic>
        <p:nvPicPr>
          <p:cNvPr id="2" name="图片 1" descr="截屏2021-03-26 下午2.08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70" y="1994535"/>
            <a:ext cx="8608060" cy="1239520"/>
          </a:xfrm>
          <a:prstGeom prst="rect">
            <a:avLst/>
          </a:prstGeom>
        </p:spPr>
      </p:pic>
      <p:pic>
        <p:nvPicPr>
          <p:cNvPr id="4" name="图片 3" descr="截屏2021-03-26 下午2.10.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530" y="3088005"/>
            <a:ext cx="6406515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 Cost Function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in Logistic Regression</a:t>
            </a:r>
          </a:p>
        </p:txBody>
      </p:sp>
      <p:pic>
        <p:nvPicPr>
          <p:cNvPr id="4" name="图片 3" descr="截屏2021-03-26 下午2.10.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30" y="3088005"/>
            <a:ext cx="6406515" cy="3108325"/>
          </a:xfrm>
          <a:prstGeom prst="rect">
            <a:avLst/>
          </a:prstGeom>
        </p:spPr>
      </p:pic>
      <p:pic>
        <p:nvPicPr>
          <p:cNvPr id="6" name="图片 5" descr="截屏2021-03-26 下午2.16.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40" y="2051685"/>
            <a:ext cx="10058400" cy="772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 Cost Function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in Logistic Regression</a:t>
            </a:r>
          </a:p>
        </p:txBody>
      </p:sp>
      <p:pic>
        <p:nvPicPr>
          <p:cNvPr id="6" name="图片 5" descr="截屏2021-03-26 下午2.16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40" y="2051685"/>
            <a:ext cx="10058400" cy="772795"/>
          </a:xfrm>
          <a:prstGeom prst="rect">
            <a:avLst/>
          </a:prstGeom>
        </p:spPr>
      </p:pic>
      <p:pic>
        <p:nvPicPr>
          <p:cNvPr id="2" name="图片 1" descr="截屏2021-03-26 下午2.22.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" y="2824480"/>
            <a:ext cx="9180830" cy="3216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Regression 2.0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Logistic Regression</a:t>
            </a:r>
          </a:p>
          <a:p>
            <a:pPr marL="200025" lvl="1" indent="0">
              <a:buNone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>
          <a:xfrm>
            <a:off x="1827793" y="2761445"/>
            <a:ext cx="8536907" cy="1335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j-cs"/>
              </a:defRPr>
            </a:lvl1pPr>
          </a:lstStyle>
          <a:p>
            <a:pPr algn="ctr"/>
            <a:r>
              <a:rPr lang="en-US" sz="4800" b="1" dirty="0"/>
              <a:t>Lasso Regression</a:t>
            </a:r>
            <a:endParaRPr lang="nl-BE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Regression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 The problem of overfitting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1" r="101"/>
          <a:stretch>
            <a:fillRect/>
          </a:stretch>
        </p:blipFill>
        <p:spPr>
          <a:xfrm>
            <a:off x="1187701" y="2029145"/>
            <a:ext cx="9816597" cy="258363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55178" y="2522306"/>
            <a:ext cx="1017141" cy="32363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8509" y="2131888"/>
            <a:ext cx="16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True model</a:t>
            </a:r>
          </a:p>
        </p:txBody>
      </p:sp>
      <p:sp>
        <p:nvSpPr>
          <p:cNvPr id="15" name="Text Placeholder 2"/>
          <p:cNvSpPr txBox="1"/>
          <p:nvPr/>
        </p:nvSpPr>
        <p:spPr>
          <a:xfrm>
            <a:off x="723269" y="4426259"/>
            <a:ext cx="10907486" cy="44321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1pPr>
            <a:lvl2pPr marL="452755" indent="-25273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20000"/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40902020509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nl-BE" dirty="0"/>
              <a:t> Dealing with overfitting</a:t>
            </a:r>
          </a:p>
          <a:p>
            <a:pPr lvl="1">
              <a:lnSpc>
                <a:spcPct val="100000"/>
              </a:lnSpc>
            </a:pPr>
            <a:r>
              <a:rPr lang="nl-BE" sz="1600" b="1" i="1" dirty="0"/>
              <a:t>Reduce number of features</a:t>
            </a:r>
          </a:p>
          <a:p>
            <a:pPr lvl="2">
              <a:lnSpc>
                <a:spcPct val="100000"/>
              </a:lnSpc>
            </a:pPr>
            <a:r>
              <a:rPr lang="nl-BE" dirty="0">
                <a:solidFill>
                  <a:srgbClr val="FF0000"/>
                </a:solidFill>
              </a:rPr>
              <a:t>Disadvantage</a:t>
            </a:r>
            <a:r>
              <a:rPr lang="nl-BE" dirty="0"/>
              <a:t>: lose some information</a:t>
            </a:r>
          </a:p>
          <a:p>
            <a:pPr lvl="1">
              <a:lnSpc>
                <a:spcPct val="100000"/>
              </a:lnSpc>
            </a:pPr>
            <a:r>
              <a:rPr lang="nl-BE" sz="1600" b="1" i="1" dirty="0"/>
              <a:t>Regularization</a:t>
            </a:r>
          </a:p>
          <a:p>
            <a:pPr lvl="2">
              <a:lnSpc>
                <a:spcPct val="100000"/>
              </a:lnSpc>
            </a:pPr>
            <a:r>
              <a:rPr lang="nl-BE" dirty="0">
                <a:solidFill>
                  <a:srgbClr val="00B050"/>
                </a:solidFill>
              </a:rPr>
              <a:t>Advantage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all features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r>
              <a:rPr lang="en-US" altLang="nl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Ridge</a:t>
            </a:r>
            <a:r>
              <a:rPr lang="en-US" alt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(L2 Regularized) </a:t>
            </a:r>
            <a:r>
              <a:rPr lang="en-US" altLang="nl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Regression</a:t>
            </a:r>
            <a:r>
              <a:rPr lang="en-US" altLang="nl-BE" dirty="0"/>
              <a:t>: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5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pic>
        <p:nvPicPr>
          <p:cNvPr id="2" name="图片 1" descr="截屏2021-03-26 上午10.03.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2136140"/>
            <a:ext cx="5788025" cy="1059815"/>
          </a:xfrm>
          <a:prstGeom prst="rect">
            <a:avLst/>
          </a:prstGeom>
        </p:spPr>
      </p:pic>
      <p:sp>
        <p:nvSpPr>
          <p:cNvPr id="16" name="Rectangle 1"/>
          <p:cNvSpPr/>
          <p:nvPr/>
        </p:nvSpPr>
        <p:spPr>
          <a:xfrm>
            <a:off x="8039735" y="2136140"/>
            <a:ext cx="735330" cy="10426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14"/>
          <p:cNvCxnSpPr>
            <a:stCxn id="16" idx="3"/>
          </p:cNvCxnSpPr>
          <p:nvPr/>
        </p:nvCxnSpPr>
        <p:spPr>
          <a:xfrm flipV="1">
            <a:off x="8775065" y="2630170"/>
            <a:ext cx="756920" cy="273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676765" y="2320925"/>
            <a:ext cx="1758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the square of coefficient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r>
              <a:rPr lang="en-US" altLang="nl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Ridge</a:t>
            </a:r>
            <a:r>
              <a:rPr lang="en-US" alt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(L2 Regularized) </a:t>
            </a:r>
            <a:r>
              <a:rPr lang="en-US" altLang="nl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Regression</a:t>
            </a:r>
            <a:r>
              <a:rPr lang="en-US" altLang="nl-BE" dirty="0"/>
              <a:t>: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6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sp>
        <p:nvSpPr>
          <p:cNvPr id="8" name="Text Placeholder 2"/>
          <p:cNvSpPr txBox="1"/>
          <p:nvPr/>
        </p:nvSpPr>
        <p:spPr>
          <a:xfrm>
            <a:off x="723269" y="3473792"/>
            <a:ext cx="10907486" cy="44321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1pPr>
            <a:lvl2pPr marL="452755" indent="-25273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20000"/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40902020509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r>
              <a:rPr lang="en-US" altLang="nl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Lasso Regression</a:t>
            </a:r>
            <a:r>
              <a:rPr lang="en-GB" dirty="0"/>
              <a:t>: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 descr="截屏2021-03-26 上午10.03.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2136140"/>
            <a:ext cx="5788025" cy="1059815"/>
          </a:xfrm>
          <a:prstGeom prst="rect">
            <a:avLst/>
          </a:prstGeom>
        </p:spPr>
      </p:pic>
      <p:pic>
        <p:nvPicPr>
          <p:cNvPr id="15" name="图片 14" descr="截屏2021-03-26 上午10.07.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35" y="4585335"/>
            <a:ext cx="6082665" cy="1160780"/>
          </a:xfrm>
          <a:prstGeom prst="rect">
            <a:avLst/>
          </a:prstGeom>
        </p:spPr>
      </p:pic>
      <p:sp>
        <p:nvSpPr>
          <p:cNvPr id="16" name="Rectangle 1"/>
          <p:cNvSpPr/>
          <p:nvPr/>
        </p:nvSpPr>
        <p:spPr>
          <a:xfrm>
            <a:off x="8039735" y="2136140"/>
            <a:ext cx="735330" cy="10426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"/>
          <p:cNvSpPr/>
          <p:nvPr/>
        </p:nvSpPr>
        <p:spPr>
          <a:xfrm>
            <a:off x="8098155" y="4644390"/>
            <a:ext cx="735330" cy="10426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14"/>
          <p:cNvCxnSpPr>
            <a:stCxn id="16" idx="3"/>
          </p:cNvCxnSpPr>
          <p:nvPr/>
        </p:nvCxnSpPr>
        <p:spPr>
          <a:xfrm flipV="1">
            <a:off x="8775065" y="2630170"/>
            <a:ext cx="756920" cy="273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676765" y="2320925"/>
            <a:ext cx="1758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the square of coefficient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677400" y="4843145"/>
            <a:ext cx="1758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the absolute value of coefficient</a:t>
            </a:r>
          </a:p>
        </p:txBody>
      </p:sp>
      <p:cxnSp>
        <p:nvCxnSpPr>
          <p:cNvPr id="24" name="Straight Arrow Connector 14"/>
          <p:cNvCxnSpPr/>
          <p:nvPr/>
        </p:nvCxnSpPr>
        <p:spPr>
          <a:xfrm flipV="1">
            <a:off x="8920480" y="5290185"/>
            <a:ext cx="756920" cy="2730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06590" y="3328670"/>
                <a:ext cx="1768475" cy="66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3200">
                    <a:latin typeface="Arial" panose="020B0604020202090204" pitchFamily="34" charset="0"/>
                    <a:cs typeface="Arial" panose="020B0604020202090204" pitchFamily="34" charset="0"/>
                    <a:sym typeface="+mn-ea"/>
                  </a:rPr>
                  <a:t>λ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3200" i="1">
                  <a:latin typeface="Cambria Math" panose="02040503050406030204" pitchFamily="18" charset="0"/>
                  <a:ea typeface="宋体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90" y="3328670"/>
                <a:ext cx="1768475" cy="6680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nl-BE" dirty="0"/>
              <a:t> </a:t>
            </a:r>
            <a:r>
              <a:rPr lang="en-US" altLang="en-GB" dirty="0"/>
              <a:t>The </a:t>
            </a:r>
            <a:r>
              <a:rPr lang="en-US" alt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Lasso</a:t>
            </a:r>
            <a:r>
              <a:rPr lang="en-US" altLang="en-GB" dirty="0"/>
              <a:t> and </a:t>
            </a:r>
            <a:r>
              <a:rPr lang="en-US" alt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 Bold" panose="020B0804030504040204" charset="0"/>
                <a:cs typeface="Verdana Bold" panose="020B0804030504040204" charset="0"/>
              </a:rPr>
              <a:t>Ridge regression</a:t>
            </a:r>
            <a:r>
              <a:rPr lang="en-US" altLang="en-GB" dirty="0"/>
              <a:t> coefficient estimates solves the problems</a:t>
            </a:r>
            <a:r>
              <a:rPr lang="en-GB" dirty="0"/>
              <a:t>: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7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pic>
        <p:nvPicPr>
          <p:cNvPr id="2" name="图片 1" descr="截屏2021-03-26 上午10.54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85" y="2266950"/>
            <a:ext cx="9311005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8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pic>
        <p:nvPicPr>
          <p:cNvPr id="2" name="图片 1" descr="截屏2021-03-26 上午11.48.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261110"/>
            <a:ext cx="8636000" cy="4335780"/>
          </a:xfrm>
          <a:prstGeom prst="rect">
            <a:avLst/>
          </a:prstGeom>
        </p:spPr>
      </p:pic>
      <p:pic>
        <p:nvPicPr>
          <p:cNvPr id="5" name="图片 4" descr="截屏2021-03-26 上午11.49.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15" y="5401945"/>
            <a:ext cx="3688080" cy="571500"/>
          </a:xfrm>
          <a:prstGeom prst="rect">
            <a:avLst/>
          </a:prstGeom>
        </p:spPr>
      </p:pic>
      <p:pic>
        <p:nvPicPr>
          <p:cNvPr id="6" name="图片 5" descr="截屏2021-03-26 上午11.49.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80" y="5401945"/>
            <a:ext cx="3938905" cy="574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US" smtClean="0"/>
              <a:t>9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nl-BE" dirty="0"/>
          </a:p>
        </p:txBody>
      </p:sp>
      <p:pic>
        <p:nvPicPr>
          <p:cNvPr id="2" name="图片 1" descr="截屏2021-03-26 上午11.48.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44420"/>
            <a:ext cx="5102860" cy="256222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/>
        </p:nvSpPr>
        <p:spPr>
          <a:xfrm>
            <a:off x="6352540" y="1734185"/>
            <a:ext cx="4986655" cy="4285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1pPr>
            <a:lvl2pPr marL="452755" indent="-25273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20000"/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409020205090404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 Ridge regression</a:t>
            </a:r>
            <a:r>
              <a:rPr lang="en-US" altLang="en-GB" dirty="0">
                <a:solidFill>
                  <a:schemeClr val="tx1"/>
                </a:solidFill>
              </a:rPr>
              <a:t>: coefficients asymptotically </a:t>
            </a:r>
            <a:r>
              <a:rPr lang="en-US" altLang="en-GB" dirty="0">
                <a:solidFill>
                  <a:schemeClr val="accent1"/>
                </a:solidFill>
              </a:rPr>
              <a:t>close</a:t>
            </a:r>
            <a:r>
              <a:rPr lang="en-US" altLang="en-GB" dirty="0">
                <a:solidFill>
                  <a:schemeClr val="tx1"/>
                </a:solidFill>
              </a:rPr>
              <a:t> to zero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GB" b="1" dirty="0">
                <a:solidFill>
                  <a:schemeClr val="accent1"/>
                </a:solidFill>
                <a:latin typeface="Verdana Bold" panose="020B0804030504040204" charset="0"/>
                <a:cs typeface="Verdana Bold" panose="020B0804030504040204" charset="0"/>
              </a:rPr>
              <a:t> Logistic regression</a:t>
            </a:r>
            <a:r>
              <a:rPr lang="en-US" altLang="en-GB" dirty="0">
                <a:solidFill>
                  <a:schemeClr val="tx1"/>
                </a:solidFill>
              </a:rPr>
              <a:t>: coefficients can be exactly </a:t>
            </a:r>
            <a:r>
              <a:rPr lang="en-US" altLang="en-GB" dirty="0">
                <a:solidFill>
                  <a:schemeClr val="accent1"/>
                </a:solidFill>
              </a:rPr>
              <a:t>equal</a:t>
            </a:r>
            <a:r>
              <a:rPr lang="en-US" altLang="en-GB" dirty="0">
                <a:solidFill>
                  <a:schemeClr val="tx1"/>
                </a:solidFill>
              </a:rPr>
              <a:t> to zero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600"/>
      </a:accent1>
      <a:accent2>
        <a:srgbClr val="0033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1_Introduction</Template>
  <TotalTime>11</TotalTime>
  <Words>1643</Words>
  <Application>Microsoft Office PowerPoint</Application>
  <PresentationFormat>Widescreen</PresentationFormat>
  <Paragraphs>172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Verdana</vt:lpstr>
      <vt:lpstr>Verdana Bold</vt:lpstr>
      <vt:lpstr>Wingdings</vt:lpstr>
      <vt:lpstr>Terugblik</vt:lpstr>
      <vt:lpstr>Machine Learning and Big Data Processing: Lab sessions</vt:lpstr>
      <vt:lpstr>Content</vt:lpstr>
      <vt:lpstr>PowerPoint Presentation</vt:lpstr>
      <vt:lpstr>Regularized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PowerPoint Presentation</vt:lpstr>
      <vt:lpstr>Linear Regression</vt:lpstr>
      <vt:lpstr>Logistic Regression</vt:lpstr>
      <vt:lpstr>Logistic Regression</vt:lpstr>
      <vt:lpstr>Logistic Regression</vt:lpstr>
      <vt:lpstr>Logistic Regression</vt:lpstr>
      <vt:lpstr>Gradient Descent in Logistic Regression</vt:lpstr>
      <vt:lpstr>Gradient Descent in Logistic Regression</vt:lpstr>
      <vt:lpstr>Gradient Descent in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Big Data Processing: Lab sessions</dc:title>
  <dc:creator>Remco Royen</dc:creator>
  <cp:lastModifiedBy>leandro di bella</cp:lastModifiedBy>
  <cp:revision>74</cp:revision>
  <dcterms:created xsi:type="dcterms:W3CDTF">2021-03-26T14:06:56Z</dcterms:created>
  <dcterms:modified xsi:type="dcterms:W3CDTF">2025-03-11T08:49:17Z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