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2" r:id="rId2"/>
    <p:sldId id="376" r:id="rId3"/>
    <p:sldId id="260" r:id="rId4"/>
    <p:sldId id="354" r:id="rId5"/>
    <p:sldId id="356" r:id="rId6"/>
    <p:sldId id="367" r:id="rId7"/>
    <p:sldId id="370" r:id="rId8"/>
    <p:sldId id="357" r:id="rId9"/>
    <p:sldId id="371" r:id="rId10"/>
    <p:sldId id="358" r:id="rId11"/>
    <p:sldId id="372" r:id="rId12"/>
    <p:sldId id="362" r:id="rId13"/>
    <p:sldId id="373" r:id="rId14"/>
    <p:sldId id="374" r:id="rId15"/>
    <p:sldId id="375" r:id="rId16"/>
    <p:sldId id="378" r:id="rId17"/>
    <p:sldId id="361" r:id="rId18"/>
    <p:sldId id="377" r:id="rId19"/>
    <p:sldId id="363" r:id="rId20"/>
    <p:sldId id="379" r:id="rId21"/>
    <p:sldId id="35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3399"/>
    <a:srgbClr val="FF9999"/>
    <a:srgbClr val="99DFB9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ED98A-90F9-4067-B3EC-E219E437B9B8}" v="1" dt="2025-03-24T15:38:17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86623" autoAdjust="0"/>
  </p:normalViewPr>
  <p:slideViewPr>
    <p:cSldViewPr snapToGrid="0">
      <p:cViewPr varScale="1">
        <p:scale>
          <a:sx n="90" d="100"/>
          <a:sy n="90" d="100"/>
        </p:scale>
        <p:origin x="1386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Di Bella" userId="9af5555c-3305-4e2f-ab81-512e0225a222" providerId="ADAL" clId="{6A5ED98A-90F9-4067-B3EC-E219E437B9B8}"/>
    <pc:docChg chg="delSld modSld">
      <pc:chgData name="Leandro Di Bella" userId="9af5555c-3305-4e2f-ab81-512e0225a222" providerId="ADAL" clId="{6A5ED98A-90F9-4067-B3EC-E219E437B9B8}" dt="2025-03-24T15:38:38.524" v="2" actId="47"/>
      <pc:docMkLst>
        <pc:docMk/>
      </pc:docMkLst>
      <pc:sldChg chg="modSp mod">
        <pc:chgData name="Leandro Di Bella" userId="9af5555c-3305-4e2f-ab81-512e0225a222" providerId="ADAL" clId="{6A5ED98A-90F9-4067-B3EC-E219E437B9B8}" dt="2025-03-24T15:37:49.866" v="1" actId="20577"/>
        <pc:sldMkLst>
          <pc:docMk/>
          <pc:sldMk cId="3987205016" sldId="342"/>
        </pc:sldMkLst>
        <pc:spChg chg="mod">
          <ac:chgData name="Leandro Di Bella" userId="9af5555c-3305-4e2f-ab81-512e0225a222" providerId="ADAL" clId="{6A5ED98A-90F9-4067-B3EC-E219E437B9B8}" dt="2025-03-24T15:37:49.866" v="1" actId="20577"/>
          <ac:spMkLst>
            <pc:docMk/>
            <pc:sldMk cId="3987205016" sldId="342"/>
            <ac:spMk id="8" creationId="{E4E4C5DD-287C-4B10-8077-25AB913521CD}"/>
          </ac:spMkLst>
        </pc:spChg>
      </pc:sldChg>
      <pc:sldChg chg="del">
        <pc:chgData name="Leandro Di Bella" userId="9af5555c-3305-4e2f-ab81-512e0225a222" providerId="ADAL" clId="{6A5ED98A-90F9-4067-B3EC-E219E437B9B8}" dt="2025-03-24T15:38:38.524" v="2" actId="47"/>
        <pc:sldMkLst>
          <pc:docMk/>
          <pc:sldMk cId="290983056" sldId="3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157522-78A2-49F8-8443-91EE4F69C1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8DC61-4C48-4498-87D9-DC9ED9056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D3706-993E-4A0B-A419-9F835B81282B}" type="datetimeFigureOut">
              <a:rPr lang="en-BE" smtClean="0"/>
              <a:t>24/03/2025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901A01-9BBB-41C3-8FBF-E6B734B944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356CCD-99EA-467A-94D2-47654CE9B60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EF0AE-5658-48D6-AC6F-28F533C3000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58597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5BFF1-6D9F-4312-88A7-8DB23FE8D4E7}" type="datetimeFigureOut">
              <a:rPr lang="en-BE" smtClean="0"/>
              <a:t>24/03/2025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75DCC-0FF4-4B0D-B846-A42CBEF4EC6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0684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83406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582383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276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17494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197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7054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642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5656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38671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03776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827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7535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8255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0736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520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26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0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5560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NumWeights</a:t>
            </a:r>
            <a:r>
              <a:rPr lang="en-US" dirty="0"/>
              <a:t> = (784*512+512) + (512*256+256) + (256*64+64) + (64*10+10) = 550,346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344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0920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75DCC-0FF4-4B0D-B846-A42CBEF4EC64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892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199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47081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ntranet.etrovub.be/administration/housestyle/ETRO_Logo/ETRO_Logo/For%20SCREEN%20_%20WEB/WITH%20Dept.%20Name/PNG%20files/ETRO_logo-Horizontal_DeptName.png">
            <a:extLst>
              <a:ext uri="{FF2B5EF4-FFF2-40B4-BE49-F238E27FC236}">
                <a16:creationId xmlns:a16="http://schemas.microsoft.com/office/drawing/2014/main" id="{AE453C84-DCE2-4C73-AD91-9FC1CEE01C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" t="21585" r="8520" b="22555"/>
          <a:stretch/>
        </p:blipFill>
        <p:spPr bwMode="auto">
          <a:xfrm>
            <a:off x="8508989" y="187452"/>
            <a:ext cx="3611476" cy="94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262E21D-2501-4FA4-959D-D2737F45FE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49" y="60432"/>
            <a:ext cx="2736839" cy="121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65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050AD1-9F9D-417A-BB44-D6229F6A71F1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3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9354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2438" indent="-252413">
              <a:defRPr/>
            </a:lvl2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DD0211C2-84DA-488F-A104-20931EF7FA21}" type="slidenum">
              <a:rPr lang="en-BE" smtClean="0"/>
              <a:pPr/>
              <a:t>‹#›</a:t>
            </a:fld>
            <a:endParaRPr lang="en-B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9693B1-0060-4546-8EBA-CE2A776C78E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4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E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24056" y="-233814"/>
            <a:ext cx="10920548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4056" y="1845734"/>
            <a:ext cx="5310983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426684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6CD33-2618-4A88-883A-FE32BF3D88D3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9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9538" y="-235915"/>
            <a:ext cx="10911217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055" y="1846052"/>
            <a:ext cx="5310985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4055" y="2582334"/>
            <a:ext cx="5310985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541735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19" y="2582334"/>
            <a:ext cx="5417351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D98B18-6611-4815-9038-5E4FBEA957AC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66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E79759-2DB4-4C58-B9D6-A334A5ACECD5}"/>
              </a:ext>
            </a:extLst>
          </p:cNvPr>
          <p:cNvCxnSpPr>
            <a:cxnSpLocks/>
          </p:cNvCxnSpPr>
          <p:nvPr userDrawn="1"/>
        </p:nvCxnSpPr>
        <p:spPr>
          <a:xfrm flipV="1">
            <a:off x="723269" y="1214842"/>
            <a:ext cx="10907486" cy="485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180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BE"/>
              <a:t>VUB 2024-2025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816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895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13747"/>
            <a:ext cx="12192000" cy="4572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-1" y="6350939"/>
            <a:ext cx="12192001" cy="6599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269" y="-235915"/>
            <a:ext cx="1090748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269" y="1446250"/>
            <a:ext cx="10907486" cy="44321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588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BE" sz="1100" b="0" i="0" smtClean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BE" dirty="0"/>
              <a:t>∼</a:t>
            </a:r>
          </a:p>
        </p:txBody>
      </p:sp>
    </p:spTree>
    <p:extLst>
      <p:ext uri="{BB962C8B-B14F-4D97-AF65-F5344CB8AC3E}">
        <p14:creationId xmlns:p14="http://schemas.microsoft.com/office/powerpoint/2010/main" val="42607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eandro.di.bella@vub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orch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45EDFB5-5492-4D15-B451-B2AF3B19E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Machine Learning and Big Data Processing: Lab sessions</a:t>
            </a:r>
            <a:endParaRPr lang="en-BE" sz="44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33A5A82-44E8-42D6-A2CE-D0CDD4B5B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" dirty="0"/>
              <a:t>Lab5: Exercises</a:t>
            </a:r>
          </a:p>
          <a:p>
            <a:endParaRPr lang="en-B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E4C5DD-287C-4B10-8077-25AB913521CD}"/>
              </a:ext>
            </a:extLst>
          </p:cNvPr>
          <p:cNvSpPr txBox="1">
            <a:spLocks/>
          </p:cNvSpPr>
          <p:nvPr/>
        </p:nvSpPr>
        <p:spPr>
          <a:xfrm>
            <a:off x="1097280" y="5186277"/>
            <a:ext cx="7387959" cy="117476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Verdana"/>
              <a:buNone/>
              <a:defRPr sz="210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None/>
              <a:defRPr sz="21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>
              <a:tabLst>
                <a:tab pos="2506663" algn="l"/>
              </a:tabLst>
            </a:pPr>
            <a:r>
              <a:rPr lang="en-US" dirty="0">
                <a:solidFill>
                  <a:srgbClr val="003399"/>
                </a:solidFill>
              </a:rPr>
              <a:t>Leandro Di Bella		</a:t>
            </a:r>
            <a:r>
              <a:rPr lang="en-US" sz="1600" dirty="0">
                <a:solidFill>
                  <a:srgbClr val="003399"/>
                </a:solidFill>
                <a:hlinkClick r:id="rId3"/>
              </a:rPr>
              <a:t>leandro.di.bella@vub.be</a:t>
            </a:r>
            <a:r>
              <a:rPr lang="en-US" sz="1600" dirty="0">
                <a:solidFill>
                  <a:srgbClr val="003399"/>
                </a:solidFill>
              </a:rPr>
              <a:t> (PL9.2.36)</a:t>
            </a:r>
            <a:endParaRPr lang="nl-BE" sz="1600" dirty="0">
              <a:solidFill>
                <a:srgbClr val="003399"/>
              </a:solidFill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6A1AAC45-E9EF-42CF-A315-5AC6CD0F03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980" y="72985"/>
            <a:ext cx="2683328" cy="172739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Afbeelding 12" descr="Afbeelding met overdekt&#10;&#10;Automatisch gegenereerde beschrijving">
            <a:extLst>
              <a:ext uri="{FF2B5EF4-FFF2-40B4-BE49-F238E27FC236}">
                <a16:creationId xmlns:a16="http://schemas.microsoft.com/office/drawing/2014/main" id="{87D1C3F7-CCAF-EF9D-216A-36CA08A77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0032">
            <a:off x="455585" y="690197"/>
            <a:ext cx="4412637" cy="1932135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988B6DF2-AF1E-BA39-F50F-6B09C75C89F9}"/>
              </a:ext>
            </a:extLst>
          </p:cNvPr>
          <p:cNvSpPr/>
          <p:nvPr/>
        </p:nvSpPr>
        <p:spPr>
          <a:xfrm>
            <a:off x="5562600" y="-3472"/>
            <a:ext cx="6629400" cy="13652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Afbeelding 2" descr="Afbeelding met tekst, Lettertype, logo, Graphics&#10;&#10;Automatisch gegenereerde beschrijving">
            <a:extLst>
              <a:ext uri="{FF2B5EF4-FFF2-40B4-BE49-F238E27FC236}">
                <a16:creationId xmlns:a16="http://schemas.microsoft.com/office/drawing/2014/main" id="{616B5733-2ED7-43CF-0B89-82F8FEFFD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521" y="19494"/>
            <a:ext cx="4445479" cy="131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05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do we need to train a network?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Loss-function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Depends on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Backpropagation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Nothing more than the chain rule to compute gradients for each 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Optimizer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Different optimizers exist, each with specific properties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Adam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SGD</a:t>
            </a:r>
          </a:p>
          <a:p>
            <a:pPr lvl="2"/>
            <a:r>
              <a:rPr lang="en-US" dirty="0" err="1">
                <a:cs typeface="Calibri" panose="020F0502020204030204" pitchFamily="34" charset="0"/>
              </a:rPr>
              <a:t>AdaMax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dirty="0">
                <a:cs typeface="Calibri" panose="020F0502020204030204" pitchFamily="34" charset="0"/>
              </a:rPr>
              <a:t>RMSprop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Etc.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No general consensus about best </a:t>
            </a:r>
          </a:p>
          <a:p>
            <a:pPr lvl="2"/>
            <a:r>
              <a:rPr lang="en-US" dirty="0">
                <a:cs typeface="Calibri" panose="020F0502020204030204" pitchFamily="34" charset="0"/>
              </a:rPr>
              <a:t>-&gt; Test (Adam often good starting point)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0227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Output activation function and loss function are dependent of task and each other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Can be derived with Bayesian logic 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Good starting point but </a:t>
            </a:r>
            <a:r>
              <a:rPr lang="en-US" u="sng" dirty="0">
                <a:cs typeface="Calibri" panose="020F0502020204030204" pitchFamily="34" charset="0"/>
              </a:rPr>
              <a:t>not always best solution</a:t>
            </a:r>
            <a:r>
              <a:rPr lang="en-US" dirty="0">
                <a:cs typeface="Calibri" panose="020F0502020204030204" pitchFamily="34" charset="0"/>
              </a:rPr>
              <a:t> -&gt; test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11</a:t>
            </a:fld>
            <a:endParaRPr lang="en-BE"/>
          </a:p>
        </p:txBody>
      </p:sp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AFD58FD0-3148-45AB-B5E1-AB5F0ADD4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060733"/>
              </p:ext>
            </p:extLst>
          </p:nvPr>
        </p:nvGraphicFramePr>
        <p:xfrm>
          <a:off x="2357752" y="3288632"/>
          <a:ext cx="8134602" cy="158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1534">
                  <a:extLst>
                    <a:ext uri="{9D8B030D-6E8A-4147-A177-3AD203B41FA5}">
                      <a16:colId xmlns:a16="http://schemas.microsoft.com/office/drawing/2014/main" val="1811709741"/>
                    </a:ext>
                  </a:extLst>
                </a:gridCol>
                <a:gridCol w="2711534">
                  <a:extLst>
                    <a:ext uri="{9D8B030D-6E8A-4147-A177-3AD203B41FA5}">
                      <a16:colId xmlns:a16="http://schemas.microsoft.com/office/drawing/2014/main" val="540987703"/>
                    </a:ext>
                  </a:extLst>
                </a:gridCol>
                <a:gridCol w="2711534">
                  <a:extLst>
                    <a:ext uri="{9D8B030D-6E8A-4147-A177-3AD203B41FA5}">
                      <a16:colId xmlns:a16="http://schemas.microsoft.com/office/drawing/2014/main" val="213393360"/>
                    </a:ext>
                  </a:extLst>
                </a:gridCol>
              </a:tblGrid>
              <a:tr h="396289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Loss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function</a:t>
                      </a:r>
                      <a:endParaRPr lang="nl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Output </a:t>
                      </a:r>
                      <a:r>
                        <a:rPr lang="nl-NL" dirty="0" err="1"/>
                        <a:t>activation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function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29813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r>
                        <a:rPr lang="nl-NL" dirty="0" err="1"/>
                        <a:t>Regression</a:t>
                      </a:r>
                      <a:endParaRPr lang="nl-B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MSE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Identity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90246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r>
                        <a:rPr lang="nl-NL" dirty="0" err="1"/>
                        <a:t>Binary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classification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Binary</a:t>
                      </a:r>
                      <a:r>
                        <a:rPr lang="nl-NL" dirty="0"/>
                        <a:t> cross-</a:t>
                      </a:r>
                      <a:r>
                        <a:rPr lang="nl-NL" dirty="0" err="1"/>
                        <a:t>entropy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Sigmoid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557725"/>
                  </a:ext>
                </a:extLst>
              </a:tr>
              <a:tr h="396289">
                <a:tc>
                  <a:txBody>
                    <a:bodyPr/>
                    <a:lstStyle/>
                    <a:p>
                      <a:r>
                        <a:rPr lang="nl-NL" dirty="0"/>
                        <a:t>Multi-class </a:t>
                      </a:r>
                      <a:r>
                        <a:rPr lang="nl-NL" dirty="0" err="1"/>
                        <a:t>classification</a:t>
                      </a:r>
                      <a:endParaRPr lang="nl-B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Categorical</a:t>
                      </a:r>
                      <a:r>
                        <a:rPr lang="nl-NL" dirty="0"/>
                        <a:t> cross-</a:t>
                      </a:r>
                      <a:r>
                        <a:rPr lang="nl-NL" dirty="0" err="1"/>
                        <a:t>entropy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Softmax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07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50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 for deep learning</a:t>
            </a:r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12</a:t>
            </a:fld>
            <a:endParaRPr lang="en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F408FD7-003D-4C8F-A2A4-2CED6F69F7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4" b="2046"/>
          <a:stretch/>
        </p:blipFill>
        <p:spPr>
          <a:xfrm>
            <a:off x="115787" y="1272101"/>
            <a:ext cx="7749603" cy="3168163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A33DCBC6-B699-B62A-5D0B-4F2BAF969452}"/>
              </a:ext>
            </a:extLst>
          </p:cNvPr>
          <p:cNvSpPr txBox="1"/>
          <p:nvPr/>
        </p:nvSpPr>
        <p:spPr>
          <a:xfrm>
            <a:off x="82584" y="5005450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https://thenextweb.com/news/why-tensorflow-for-python-is-dying-a-slow-death?fbclid=IwAR1FS42KO4kMyYV1r8-WpQXa5Kx98aTqFR8fkL2O1luXZWR0LyTbSJlRMw8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5001F47-4FEE-1CA5-3D28-08361901B5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2" b="88109"/>
          <a:stretch/>
        </p:blipFill>
        <p:spPr>
          <a:xfrm>
            <a:off x="115787" y="2060324"/>
            <a:ext cx="7749603" cy="28300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44BDD0F-1510-8F35-0B8B-339A9606C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87" y="1766552"/>
            <a:ext cx="3317088" cy="283006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BF6D5E48-48CB-7E3C-BBAF-BDA77B43DF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7" t="33607"/>
          <a:stretch/>
        </p:blipFill>
        <p:spPr>
          <a:xfrm>
            <a:off x="115786" y="2354571"/>
            <a:ext cx="7749604" cy="2038186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AB2D6F7A-4377-6028-7097-1C40B9994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0098" y="3502878"/>
            <a:ext cx="4511902" cy="273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03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/>
              <a:t>PyTorch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Colab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No need for new packages, already pre-installed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Make sure you enable GPU-usage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Conda</a:t>
            </a:r>
            <a:r>
              <a:rPr lang="en-US" dirty="0">
                <a:cs typeface="Calibri" panose="020F0502020204030204" pitchFamily="34" charset="0"/>
              </a:rPr>
              <a:t> + </a:t>
            </a:r>
            <a:r>
              <a:rPr lang="en-US" dirty="0" err="1">
                <a:cs typeface="Calibri" panose="020F0502020204030204" pitchFamily="34" charset="0"/>
              </a:rPr>
              <a:t>Jupyter</a:t>
            </a:r>
            <a:r>
              <a:rPr lang="en-US" dirty="0">
                <a:cs typeface="Calibri" panose="020F0502020204030204" pitchFamily="34" charset="0"/>
              </a:rPr>
              <a:t> Notebook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‘</a:t>
            </a:r>
            <a:r>
              <a:rPr lang="en-US" dirty="0" err="1">
                <a:cs typeface="Calibri" panose="020F0502020204030204" pitchFamily="34" charset="0"/>
              </a:rPr>
              <a:t>conda</a:t>
            </a:r>
            <a:r>
              <a:rPr lang="en-US" dirty="0">
                <a:cs typeface="Calibri" panose="020F0502020204030204" pitchFamily="34" charset="0"/>
              </a:rPr>
              <a:t> install </a:t>
            </a:r>
            <a:r>
              <a:rPr lang="en-US" dirty="0" err="1">
                <a:cs typeface="Calibri" panose="020F0502020204030204" pitchFamily="34" charset="0"/>
              </a:rPr>
              <a:t>pytorch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pytorch-cuda</a:t>
            </a:r>
            <a:r>
              <a:rPr lang="en-US" dirty="0">
                <a:cs typeface="Calibri" panose="020F0502020204030204" pitchFamily="34" charset="0"/>
              </a:rPr>
              <a:t>=11.8 -c </a:t>
            </a:r>
            <a:r>
              <a:rPr lang="en-US" dirty="0" err="1">
                <a:cs typeface="Calibri" panose="020F0502020204030204" pitchFamily="34" charset="0"/>
              </a:rPr>
              <a:t>pytorch</a:t>
            </a:r>
            <a:r>
              <a:rPr lang="en-US" dirty="0">
                <a:cs typeface="Calibri" panose="020F0502020204030204" pitchFamily="34" charset="0"/>
              </a:rPr>
              <a:t> -c </a:t>
            </a:r>
            <a:r>
              <a:rPr lang="en-US" dirty="0" err="1">
                <a:cs typeface="Calibri" panose="020F0502020204030204" pitchFamily="34" charset="0"/>
              </a:rPr>
              <a:t>nvidia</a:t>
            </a:r>
            <a:r>
              <a:rPr lang="nl-BE" altLang="nl-BE" dirty="0">
                <a:solidFill>
                  <a:schemeClr val="tx1"/>
                </a:solidFill>
                <a:latin typeface="Arial Unicode MS"/>
              </a:rPr>
              <a:t>’</a:t>
            </a:r>
            <a:r>
              <a:rPr lang="nl-BE" altLang="nl-BE" sz="800" dirty="0">
                <a:solidFill>
                  <a:schemeClr val="tx1"/>
                </a:solidFill>
              </a:rPr>
              <a:t> </a:t>
            </a:r>
            <a:endParaRPr lang="nl-BE" altLang="nl-BE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OR look on </a:t>
            </a:r>
            <a:r>
              <a:rPr lang="en-US" dirty="0">
                <a:cs typeface="Calibri" panose="020F0502020204030204" pitchFamily="34" charset="0"/>
                <a:hlinkClick r:id="rId3"/>
              </a:rPr>
              <a:t>www.pytorch.org</a:t>
            </a:r>
            <a:r>
              <a:rPr lang="en-US" dirty="0">
                <a:cs typeface="Calibri" panose="020F0502020204030204" pitchFamily="34" charset="0"/>
              </a:rPr>
              <a:t> what command is necessary for you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If you don’t have GPU -&gt; Use </a:t>
            </a:r>
            <a:r>
              <a:rPr lang="en-US" dirty="0" err="1">
                <a:cs typeface="Calibri" panose="020F0502020204030204" pitchFamily="34" charset="0"/>
              </a:rPr>
              <a:t>cpu</a:t>
            </a:r>
            <a:r>
              <a:rPr lang="en-US" dirty="0">
                <a:cs typeface="Calibri" panose="020F0502020204030204" pitchFamily="34" charset="0"/>
              </a:rPr>
              <a:t>-version (will be quite slow) (check website for command) or </a:t>
            </a:r>
            <a:r>
              <a:rPr lang="en-US" dirty="0" err="1">
                <a:cs typeface="Calibri" panose="020F0502020204030204" pitchFamily="34" charset="0"/>
              </a:rPr>
              <a:t>Colab</a:t>
            </a: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dirty="0" err="1">
                <a:cs typeface="Calibri" panose="020F0502020204030204" pitchFamily="34" charset="0"/>
              </a:rPr>
              <a:t>PyTorch</a:t>
            </a:r>
            <a:r>
              <a:rPr lang="en-US" dirty="0">
                <a:cs typeface="Calibri" panose="020F0502020204030204" pitchFamily="34" charset="0"/>
              </a:rPr>
              <a:t> has a very good online documentation and active community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079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Conceptually identical to </a:t>
            </a:r>
            <a:r>
              <a:rPr lang="en-US" dirty="0" err="1">
                <a:cs typeface="Calibri" panose="020F0502020204030204" pitchFamily="34" charset="0"/>
              </a:rPr>
              <a:t>Numpy</a:t>
            </a:r>
            <a:r>
              <a:rPr lang="en-US" dirty="0">
                <a:cs typeface="Calibri" panose="020F0502020204030204" pitchFamily="34" charset="0"/>
              </a:rPr>
              <a:t> arrays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n-dimensional array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Many </a:t>
            </a:r>
            <a:r>
              <a:rPr lang="en-US" dirty="0" err="1">
                <a:cs typeface="Calibri" panose="020F0502020204030204" pitchFamily="34" charset="0"/>
              </a:rPr>
              <a:t>PyTorch</a:t>
            </a:r>
            <a:r>
              <a:rPr lang="en-US" dirty="0">
                <a:cs typeface="Calibri" panose="020F0502020204030204" pitchFamily="34" charset="0"/>
              </a:rPr>
              <a:t> functions specialized for tensors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But Tensor != </a:t>
            </a:r>
            <a:r>
              <a:rPr lang="en-US" dirty="0" err="1">
                <a:cs typeface="Calibri" panose="020F0502020204030204" pitchFamily="34" charset="0"/>
              </a:rPr>
              <a:t>Numpy</a:t>
            </a:r>
            <a:r>
              <a:rPr lang="en-US" dirty="0">
                <a:cs typeface="Calibri" panose="020F0502020204030204" pitchFamily="34" charset="0"/>
              </a:rPr>
              <a:t> Array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Tensors can keep track of computational graph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Tensors can use GPU to accelerate computations (a lot!)</a:t>
            </a:r>
          </a:p>
          <a:p>
            <a:r>
              <a:rPr lang="en-US" dirty="0"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x = </a:t>
            </a:r>
            <a:r>
              <a:rPr lang="en-US" dirty="0" err="1">
                <a:cs typeface="Calibri" panose="020F0502020204030204" pitchFamily="34" charset="0"/>
              </a:rPr>
              <a:t>torch.ones</a:t>
            </a:r>
            <a:r>
              <a:rPr lang="en-US" dirty="0">
                <a:cs typeface="Calibri" panose="020F0502020204030204" pitchFamily="34" charset="0"/>
              </a:rPr>
              <a:t>(</a:t>
            </a:r>
            <a:r>
              <a:rPr lang="fr-FR" dirty="0"/>
              <a:t>18, 16).to(‘cuda:0’)</a:t>
            </a:r>
            <a:r>
              <a:rPr lang="nl-BE" dirty="0"/>
              <a:t>.type(torch.int32)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OR x = </a:t>
            </a:r>
            <a:r>
              <a:rPr lang="en-US" dirty="0" err="1">
                <a:cs typeface="Calibri" panose="020F0502020204030204" pitchFamily="34" charset="0"/>
              </a:rPr>
              <a:t>torch.ones</a:t>
            </a:r>
            <a:r>
              <a:rPr lang="en-US" dirty="0">
                <a:cs typeface="Calibri" panose="020F0502020204030204" pitchFamily="34" charset="0"/>
              </a:rPr>
              <a:t>(</a:t>
            </a:r>
            <a:r>
              <a:rPr lang="fr-FR" dirty="0"/>
              <a:t>18, 16, </a:t>
            </a:r>
            <a:r>
              <a:rPr lang="fr-FR" dirty="0" err="1"/>
              <a:t>dtype</a:t>
            </a:r>
            <a:r>
              <a:rPr lang="fr-FR" dirty="0"/>
              <a:t>=torch.int32, </a:t>
            </a:r>
            <a:r>
              <a:rPr lang="fr-FR" dirty="0" err="1"/>
              <a:t>device</a:t>
            </a:r>
            <a:r>
              <a:rPr lang="fr-FR" dirty="0"/>
              <a:t>='cuda:0’)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14</a:t>
            </a:fld>
            <a:endParaRPr lang="en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C080ED0-3216-47FB-861A-4A27283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167" y="1401529"/>
            <a:ext cx="3684574" cy="252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</a:t>
            </a:r>
            <a:r>
              <a:rPr lang="en-US" dirty="0" err="1"/>
              <a:t>Numpy</a:t>
            </a:r>
            <a:r>
              <a:rPr lang="en-US" dirty="0"/>
              <a:t> arrays vs tensors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133322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Compare required computational time between </a:t>
            </a:r>
            <a:r>
              <a:rPr lang="en-US" dirty="0" err="1">
                <a:cs typeface="Calibri" panose="020F0502020204030204" pitchFamily="34" charset="0"/>
              </a:rPr>
              <a:t>Numpy</a:t>
            </a:r>
            <a:r>
              <a:rPr lang="en-US" dirty="0">
                <a:cs typeface="Calibri" panose="020F0502020204030204" pitchFamily="34" charset="0"/>
              </a:rPr>
              <a:t> Array and Tensors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Steps: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1) Initialize a </a:t>
            </a:r>
            <a:r>
              <a:rPr lang="en-US" dirty="0" err="1">
                <a:cs typeface="Calibri" panose="020F0502020204030204" pitchFamily="34" charset="0"/>
              </a:rPr>
              <a:t>numpy</a:t>
            </a:r>
            <a:r>
              <a:rPr lang="en-US" dirty="0">
                <a:cs typeface="Calibri" panose="020F0502020204030204" pitchFamily="34" charset="0"/>
              </a:rPr>
              <a:t> array / tensor on </a:t>
            </a:r>
            <a:r>
              <a:rPr lang="en-US" dirty="0" err="1">
                <a:cs typeface="Calibri" panose="020F0502020204030204" pitchFamily="34" charset="0"/>
              </a:rPr>
              <a:t>cpu</a:t>
            </a:r>
            <a:r>
              <a:rPr lang="en-US" dirty="0">
                <a:cs typeface="Calibri" panose="020F0502020204030204" pitchFamily="34" charset="0"/>
              </a:rPr>
              <a:t> / tensor on </a:t>
            </a:r>
            <a:r>
              <a:rPr lang="en-US" dirty="0" err="1">
                <a:cs typeface="Calibri" panose="020F0502020204030204" pitchFamily="34" charset="0"/>
              </a:rPr>
              <a:t>gpu</a:t>
            </a:r>
            <a:r>
              <a:rPr lang="en-US" dirty="0">
                <a:cs typeface="Calibri" panose="020F0502020204030204" pitchFamily="34" charset="0"/>
              </a:rPr>
              <a:t> from uniform random distribution [0, 1)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2) Use given function ‘</a:t>
            </a:r>
            <a:r>
              <a:rPr lang="en-US" dirty="0" err="1">
                <a:cs typeface="Calibri" panose="020F0502020204030204" pitchFamily="34" charset="0"/>
              </a:rPr>
              <a:t>time_matmul</a:t>
            </a:r>
            <a:r>
              <a:rPr lang="en-US" dirty="0">
                <a:cs typeface="Calibri" panose="020F0502020204030204" pitchFamily="34" charset="0"/>
              </a:rPr>
              <a:t>’ that does 10 matrix multiplications and returns required time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3) Append the resulting time to a list that stores the obtained values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4) Plot the results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15</a:t>
            </a:fld>
            <a:endParaRPr lang="en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7427D48-0CE7-4CAF-860E-650629676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3917331"/>
            <a:ext cx="3446557" cy="236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13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a NN-model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133322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A network model can be implemented as a class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Init phase: declaration of variables and creation of trainable parameters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Forward phase: the computations that are done at each forward 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This network != the network that you’ll have to implement in exercise 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16</a:t>
            </a:fld>
            <a:endParaRPr lang="en-BE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85557BD3-22CB-4AC0-BE87-47BD78289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84" y="3102851"/>
            <a:ext cx="7310831" cy="312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1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training loop?</a:t>
            </a:r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17</a:t>
            </a:fld>
            <a:endParaRPr lang="en-BE"/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056E6C7D-EB88-4473-BAD5-7B0FD0F5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672" y="1247445"/>
            <a:ext cx="7516656" cy="50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16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inference loop?</a:t>
            </a:r>
            <a:endParaRPr lang="nl-B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18</a:t>
            </a:fld>
            <a:endParaRPr lang="en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74B23D9-11E1-4C91-A42F-D50B2E8A6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7862" y="1359242"/>
            <a:ext cx="7836275" cy="495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2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Make a NN-classifier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Small demo of </a:t>
            </a:r>
            <a:r>
              <a:rPr lang="en-US" dirty="0" err="1">
                <a:cs typeface="Calibri" panose="020F0502020204030204" pitchFamily="34" charset="0"/>
              </a:rPr>
              <a:t>dataloader</a:t>
            </a: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Implement the model: Same model as in exercise 1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Flatten the input data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Dense layers (784-512-256-64-10)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A </a:t>
            </a:r>
            <a:r>
              <a:rPr lang="en-US" dirty="0" err="1">
                <a:cs typeface="Calibri" panose="020F0502020204030204" pitchFamily="34" charset="0"/>
              </a:rPr>
              <a:t>ReLU</a:t>
            </a:r>
            <a:r>
              <a:rPr lang="en-US" dirty="0">
                <a:cs typeface="Calibri" panose="020F0502020204030204" pitchFamily="34" charset="0"/>
              </a:rPr>
              <a:t> activation after each dense layer (except the output layer)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No activation function should be specified on last layer as ‘</a:t>
            </a:r>
            <a:r>
              <a:rPr lang="en-US" dirty="0" err="1">
                <a:cs typeface="Calibri" panose="020F0502020204030204" pitchFamily="34" charset="0"/>
              </a:rPr>
              <a:t>nn.CrossEntropyLoss</a:t>
            </a:r>
            <a:r>
              <a:rPr lang="en-US" dirty="0">
                <a:cs typeface="Calibri" panose="020F0502020204030204" pitchFamily="34" charset="0"/>
              </a:rPr>
              <a:t>()’ already incorporates a </a:t>
            </a:r>
            <a:r>
              <a:rPr lang="en-US" dirty="0" err="1">
                <a:cs typeface="Calibri" panose="020F0502020204030204" pitchFamily="34" charset="0"/>
              </a:rPr>
              <a:t>logSoftMax</a:t>
            </a: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Complete the training loop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Create the optimizer (SGD with </a:t>
            </a:r>
            <a:r>
              <a:rPr lang="en-US" dirty="0" err="1">
                <a:cs typeface="Calibri" panose="020F0502020204030204" pitchFamily="34" charset="0"/>
              </a:rPr>
              <a:t>lr</a:t>
            </a:r>
            <a:r>
              <a:rPr lang="en-US" dirty="0">
                <a:cs typeface="Calibri" panose="020F0502020204030204" pitchFamily="34" charset="0"/>
              </a:rPr>
              <a:t>=0.001 and momentum = 0.9)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Put the data on device (preferably </a:t>
            </a:r>
            <a:r>
              <a:rPr lang="en-US" dirty="0" err="1">
                <a:cs typeface="Calibri" panose="020F0502020204030204" pitchFamily="34" charset="0"/>
              </a:rPr>
              <a:t>gpu</a:t>
            </a:r>
            <a:r>
              <a:rPr lang="en-US" dirty="0"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Predict and get loss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Update model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Use the code to print training metrics each epoch and save last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Complete inference loop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Get test metrics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353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Recap of neural network theory</a:t>
            </a:r>
          </a:p>
          <a:p>
            <a:pPr lvl="1"/>
            <a:r>
              <a:rPr lang="en-US" dirty="0"/>
              <a:t>Small theoretical exercise (Ex1)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starting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Available Python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/>
              <a:t> introduction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arrays vs </a:t>
            </a:r>
            <a:r>
              <a:rPr lang="en-US" dirty="0" err="1"/>
              <a:t>PyTorch</a:t>
            </a:r>
            <a:r>
              <a:rPr lang="en-US" dirty="0"/>
              <a:t> tensors (Ex2)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to implement training loop in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Classify MNIST dataset (Ex3)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7724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– part 2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But last epoch not always the best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Divide dataset in 3 parts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Training dataset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Validation dataset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Test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Use Validation dataset to find ‘best epoch’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In this exercise we’ll use the test set again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20</a:t>
            </a:fld>
            <a:endParaRPr lang="en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F013DDB-0BBA-499B-9C2F-14277303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16917" y="1207376"/>
            <a:ext cx="4406429" cy="514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1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non-linearity?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XOR-example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1801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(ANN’s)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4461" y="1561953"/>
                <a:ext cx="10907486" cy="44321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Goal: learn a complex, non-linear function f using a parametric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l-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nl-NL" b="0" i="1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Classification: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= {C</a:t>
                </a:r>
                <a:r>
                  <a:rPr lang="en-US" baseline="-25000" dirty="0"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cs typeface="Calibri" panose="020F0502020204030204" pitchFamily="34" charset="0"/>
                  </a:rPr>
                  <a:t>, …, C</a:t>
                </a:r>
                <a:r>
                  <a:rPr lang="en-US" baseline="-25000" dirty="0">
                    <a:cs typeface="Calibri" panose="020F0502020204030204" pitchFamily="34" charset="0"/>
                  </a:rPr>
                  <a:t>k</a:t>
                </a:r>
                <a:r>
                  <a:rPr lang="en-US" dirty="0">
                    <a:cs typeface="Calibri" panose="020F0502020204030204" pitchFamily="34" charset="0"/>
                  </a:rPr>
                  <a:t>}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Regression: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nl-NL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 panose="020F0502020204030204" pitchFamily="34" charset="0"/>
                  </a:rPr>
                  <a:t> Input space too big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 panose="020F0502020204030204" pitchFamily="34" charset="0"/>
                  </a:rPr>
                  <a:t> Data:</a:t>
                </a: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Training dataset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Should properly represent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nl-NL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Test dataset</a:t>
                </a:r>
              </a:p>
              <a:p>
                <a:pPr lvl="2"/>
                <a:r>
                  <a:rPr lang="en-US" dirty="0">
                    <a:cs typeface="Calibri" panose="020F0502020204030204" pitchFamily="34" charset="0"/>
                  </a:rPr>
                  <a:t>Check 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marL="200025" lvl="1" indent="0">
                  <a:buNone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 marL="200025" lvl="1" indent="0">
                  <a:buNone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 panose="020F0502020204030204" pitchFamily="34" charset="0"/>
                  </a:rPr>
                  <a:t> We need parametric framework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Parameters/weights </a:t>
                </a:r>
                <a:r>
                  <a:rPr lang="nl-NL" i="1" dirty="0">
                    <a:cs typeface="Calibri" panose="020F0502020204030204" pitchFamily="34" charset="0"/>
                  </a:rPr>
                  <a:t>W</a:t>
                </a:r>
                <a:r>
                  <a:rPr lang="en-US" dirty="0">
                    <a:cs typeface="Calibri" panose="020F0502020204030204" pitchFamily="34" charset="0"/>
                  </a:rPr>
                  <a:t> can be learnt</a:t>
                </a:r>
              </a:p>
              <a:p>
                <a:pPr lvl="1"/>
                <a:r>
                  <a:rPr lang="en-US" dirty="0"/>
                  <a:t>Resulting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 should be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461" y="1561953"/>
                <a:ext cx="10907486" cy="4432175"/>
              </a:xfrm>
              <a:blipFill>
                <a:blip r:embed="rId3"/>
                <a:stretch>
                  <a:fillRect l="-1230" t="-2751" b="-24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3</a:t>
            </a:fld>
            <a:endParaRPr lang="en-BE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6D0AFE9C-382C-4E89-A34F-6B6BA6B5206B}"/>
              </a:ext>
            </a:extLst>
          </p:cNvPr>
          <p:cNvSpPr/>
          <p:nvPr/>
        </p:nvSpPr>
        <p:spPr>
          <a:xfrm>
            <a:off x="5045990" y="1951415"/>
            <a:ext cx="2239505" cy="26808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F31D04F9-912C-49D5-88A7-99AF67EEC24F}"/>
              </a:ext>
            </a:extLst>
          </p:cNvPr>
          <p:cNvSpPr/>
          <p:nvPr/>
        </p:nvSpPr>
        <p:spPr>
          <a:xfrm>
            <a:off x="9863380" y="1951414"/>
            <a:ext cx="2239505" cy="268083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9658C41C-A143-4711-92AC-F4D0A68BF014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7285495" y="3291831"/>
            <a:ext cx="25778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B9E1BBE3-1D2A-4ECD-B281-99FB35936065}"/>
                  </a:ext>
                </a:extLst>
              </p:cNvPr>
              <p:cNvSpPr txBox="1"/>
              <p:nvPr/>
            </p:nvSpPr>
            <p:spPr>
              <a:xfrm>
                <a:off x="5955998" y="4606606"/>
                <a:ext cx="435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𝒳</m:t>
                      </m:r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B9E1BBE3-1D2A-4ECD-B281-99FB35936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998" y="4606606"/>
                <a:ext cx="4357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6A0837A2-561D-48E0-A831-A5509B757167}"/>
                  </a:ext>
                </a:extLst>
              </p:cNvPr>
              <p:cNvSpPr txBox="1"/>
              <p:nvPr/>
            </p:nvSpPr>
            <p:spPr>
              <a:xfrm>
                <a:off x="10761778" y="4606606"/>
                <a:ext cx="4357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nl-NL" b="0" dirty="0"/>
              </a:p>
            </p:txBody>
          </p:sp>
        </mc:Choice>
        <mc:Fallback xmlns=""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6A0837A2-561D-48E0-A831-A5509B75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778" y="4606606"/>
                <a:ext cx="43576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kstvak 28">
            <a:extLst>
              <a:ext uri="{FF2B5EF4-FFF2-40B4-BE49-F238E27FC236}">
                <a16:creationId xmlns:a16="http://schemas.microsoft.com/office/drawing/2014/main" id="{E764D6AB-F5C6-47F8-9481-47A3E7E500CC}"/>
              </a:ext>
            </a:extLst>
          </p:cNvPr>
          <p:cNvSpPr txBox="1"/>
          <p:nvPr/>
        </p:nvSpPr>
        <p:spPr>
          <a:xfrm>
            <a:off x="8421991" y="292271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  <a:endParaRPr lang="nl-BE" i="1" dirty="0"/>
          </a:p>
        </p:txBody>
      </p:sp>
      <p:pic>
        <p:nvPicPr>
          <p:cNvPr id="31" name="Afbeelding 30" descr="Afbeelding met tekst, hond, zoogdier, onscherp&#10;&#10;Automatisch gegenereerde beschrijving">
            <a:extLst>
              <a:ext uri="{FF2B5EF4-FFF2-40B4-BE49-F238E27FC236}">
                <a16:creationId xmlns:a16="http://schemas.microsoft.com/office/drawing/2014/main" id="{4DD3DE09-5C39-474A-AD98-3462F740F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001" y="2973614"/>
            <a:ext cx="540253" cy="527076"/>
          </a:xfrm>
          <a:prstGeom prst="rect">
            <a:avLst/>
          </a:prstGeom>
        </p:spPr>
      </p:pic>
      <p:pic>
        <p:nvPicPr>
          <p:cNvPr id="35" name="Afbeelding 34" descr="Afbeelding met tekst, hond, zoogdier&#10;&#10;Automatisch gegenereerde beschrijving">
            <a:extLst>
              <a:ext uri="{FF2B5EF4-FFF2-40B4-BE49-F238E27FC236}">
                <a16:creationId xmlns:a16="http://schemas.microsoft.com/office/drawing/2014/main" id="{8DB5F71C-9209-4581-93A9-CA2DF02FE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463" y="2732239"/>
            <a:ext cx="539778" cy="527077"/>
          </a:xfrm>
          <a:prstGeom prst="rect">
            <a:avLst/>
          </a:prstGeom>
        </p:spPr>
      </p:pic>
      <p:sp>
        <p:nvSpPr>
          <p:cNvPr id="38" name="Tekstvak 37">
            <a:extLst>
              <a:ext uri="{FF2B5EF4-FFF2-40B4-BE49-F238E27FC236}">
                <a16:creationId xmlns:a16="http://schemas.microsoft.com/office/drawing/2014/main" id="{D42FDA45-AAE0-487C-8910-DDE8159BF4CC}"/>
              </a:ext>
            </a:extLst>
          </p:cNvPr>
          <p:cNvSpPr txBox="1"/>
          <p:nvPr/>
        </p:nvSpPr>
        <p:spPr>
          <a:xfrm>
            <a:off x="10527574" y="253379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n-US" dirty="0"/>
              <a:t>Dog</a:t>
            </a:r>
            <a:endParaRPr lang="nl-BE" dirty="0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298F6C3A-8BB0-4F10-9F58-B763F8D27CFD}"/>
              </a:ext>
            </a:extLst>
          </p:cNvPr>
          <p:cNvSpPr txBox="1"/>
          <p:nvPr/>
        </p:nvSpPr>
        <p:spPr>
          <a:xfrm>
            <a:off x="10557229" y="3485506"/>
            <a:ext cx="68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● </a:t>
            </a:r>
            <a:r>
              <a:rPr lang="en-US" dirty="0"/>
              <a:t>Cat</a:t>
            </a:r>
            <a:endParaRPr lang="nl-BE" dirty="0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F19578D2-DC4E-45FA-B765-9CE95B9ECF60}"/>
              </a:ext>
            </a:extLst>
          </p:cNvPr>
          <p:cNvSpPr txBox="1"/>
          <p:nvPr/>
        </p:nvSpPr>
        <p:spPr>
          <a:xfrm>
            <a:off x="9777556" y="5918440"/>
            <a:ext cx="24144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Images are from the CIFAR10 dataset</a:t>
            </a:r>
            <a:endParaRPr lang="nl-BE" sz="1100" dirty="0"/>
          </a:p>
        </p:txBody>
      </p:sp>
      <p:pic>
        <p:nvPicPr>
          <p:cNvPr id="43" name="Afbeelding 42" descr="Afbeelding met zoogdier, kat, vos, onscherp&#10;&#10;Automatisch gegenereerde beschrijving">
            <a:extLst>
              <a:ext uri="{FF2B5EF4-FFF2-40B4-BE49-F238E27FC236}">
                <a16:creationId xmlns:a16="http://schemas.microsoft.com/office/drawing/2014/main" id="{103DD395-F8C7-4869-A370-928BD4C530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611" y="2321839"/>
            <a:ext cx="539779" cy="531142"/>
          </a:xfrm>
          <a:prstGeom prst="rect">
            <a:avLst/>
          </a:prstGeom>
        </p:spPr>
      </p:pic>
      <p:pic>
        <p:nvPicPr>
          <p:cNvPr id="45" name="Afbeelding 44" descr="Afbeelding met tekst, kat, huiskat&#10;&#10;Automatisch gegenereerde beschrijving">
            <a:extLst>
              <a:ext uri="{FF2B5EF4-FFF2-40B4-BE49-F238E27FC236}">
                <a16:creationId xmlns:a16="http://schemas.microsoft.com/office/drawing/2014/main" id="{3433C6EA-BB8F-402C-9650-F75340FBC4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467" y="3617557"/>
            <a:ext cx="539779" cy="539779"/>
          </a:xfrm>
          <a:prstGeom prst="rect">
            <a:avLst/>
          </a:prstGeom>
        </p:spPr>
      </p:pic>
      <p:sp>
        <p:nvSpPr>
          <p:cNvPr id="46" name="Ovaal 45">
            <a:extLst>
              <a:ext uri="{FF2B5EF4-FFF2-40B4-BE49-F238E27FC236}">
                <a16:creationId xmlns:a16="http://schemas.microsoft.com/office/drawing/2014/main" id="{EDC9627F-8622-42A7-B34F-F75B32475FCC}"/>
              </a:ext>
            </a:extLst>
          </p:cNvPr>
          <p:cNvSpPr/>
          <p:nvPr/>
        </p:nvSpPr>
        <p:spPr>
          <a:xfrm rot="3475561">
            <a:off x="5448175" y="1783283"/>
            <a:ext cx="1008701" cy="191492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Ovaal 46">
            <a:extLst>
              <a:ext uri="{FF2B5EF4-FFF2-40B4-BE49-F238E27FC236}">
                <a16:creationId xmlns:a16="http://schemas.microsoft.com/office/drawing/2014/main" id="{09C2E40D-BC3A-4181-9C6E-06292FCC72B4}"/>
              </a:ext>
            </a:extLst>
          </p:cNvPr>
          <p:cNvSpPr/>
          <p:nvPr/>
        </p:nvSpPr>
        <p:spPr>
          <a:xfrm rot="1599747">
            <a:off x="6179540" y="2672725"/>
            <a:ext cx="962969" cy="1814283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kstvak 47">
                <a:extLst>
                  <a:ext uri="{FF2B5EF4-FFF2-40B4-BE49-F238E27FC236}">
                    <a16:creationId xmlns:a16="http://schemas.microsoft.com/office/drawing/2014/main" id="{456E772F-F4BF-4549-BD74-EB3F4E23AFF1}"/>
                  </a:ext>
                </a:extLst>
              </p:cNvPr>
              <p:cNvSpPr txBox="1"/>
              <p:nvPr/>
            </p:nvSpPr>
            <p:spPr>
              <a:xfrm>
                <a:off x="4802462" y="2161836"/>
                <a:ext cx="4870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baseline="-25000" dirty="0" err="1">
                    <a:solidFill>
                      <a:srgbClr val="FF6600"/>
                    </a:solidFill>
                  </a:rPr>
                  <a:t>tr</a:t>
                </a:r>
                <a:endParaRPr lang="nl-BE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48" name="Tekstvak 47">
                <a:extLst>
                  <a:ext uri="{FF2B5EF4-FFF2-40B4-BE49-F238E27FC236}">
                    <a16:creationId xmlns:a16="http://schemas.microsoft.com/office/drawing/2014/main" id="{456E772F-F4BF-4549-BD74-EB3F4E23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62" y="2161836"/>
                <a:ext cx="487056" cy="369332"/>
              </a:xfrm>
              <a:prstGeom prst="rect">
                <a:avLst/>
              </a:prstGeom>
              <a:blipFill>
                <a:blip r:embed="rId10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kstvak 48">
                <a:extLst>
                  <a:ext uri="{FF2B5EF4-FFF2-40B4-BE49-F238E27FC236}">
                    <a16:creationId xmlns:a16="http://schemas.microsoft.com/office/drawing/2014/main" id="{E2075164-B6EE-4EE4-8709-7276240BB660}"/>
                  </a:ext>
                </a:extLst>
              </p:cNvPr>
              <p:cNvSpPr txBox="1"/>
              <p:nvPr/>
            </p:nvSpPr>
            <p:spPr>
              <a:xfrm>
                <a:off x="6817433" y="4197701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l-NL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baseline="-25000" dirty="0" err="1">
                    <a:solidFill>
                      <a:srgbClr val="003399"/>
                    </a:solidFill>
                  </a:rPr>
                  <a:t>test</a:t>
                </a:r>
                <a:endParaRPr lang="nl-BE" dirty="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9" name="Tekstvak 48">
                <a:extLst>
                  <a:ext uri="{FF2B5EF4-FFF2-40B4-BE49-F238E27FC236}">
                    <a16:creationId xmlns:a16="http://schemas.microsoft.com/office/drawing/2014/main" id="{E2075164-B6EE-4EE4-8709-7276240BB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433" y="4197701"/>
                <a:ext cx="619913" cy="369332"/>
              </a:xfrm>
              <a:prstGeom prst="rect">
                <a:avLst/>
              </a:prstGeom>
              <a:blipFill>
                <a:blip r:embed="rId11"/>
                <a:stretch>
                  <a:fillRect b="-2166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Rechte verbindingslijn met pijl 53">
            <a:extLst>
              <a:ext uri="{FF2B5EF4-FFF2-40B4-BE49-F238E27FC236}">
                <a16:creationId xmlns:a16="http://schemas.microsoft.com/office/drawing/2014/main" id="{C8B939A9-C78D-43C4-8B41-22050E054D71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6715590" y="2683428"/>
            <a:ext cx="32922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B74257F5-AFD0-4EFF-B5AE-15901571FE6C}"/>
              </a:ext>
            </a:extLst>
          </p:cNvPr>
          <p:cNvSpPr txBox="1"/>
          <p:nvPr/>
        </p:nvSpPr>
        <p:spPr>
          <a:xfrm>
            <a:off x="5619367" y="6071935"/>
            <a:ext cx="6572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Theoretical part </a:t>
            </a:r>
            <a:r>
              <a:rPr lang="en-US" sz="1100" dirty="0" err="1"/>
              <a:t>slideset</a:t>
            </a:r>
            <a:r>
              <a:rPr lang="en-US" sz="1100" dirty="0"/>
              <a:t> has been inspired by ML-</a:t>
            </a:r>
            <a:r>
              <a:rPr lang="en-US" sz="1100" dirty="0" err="1"/>
              <a:t>slideset</a:t>
            </a:r>
            <a:r>
              <a:rPr lang="en-US" sz="1100" dirty="0"/>
              <a:t> by Prof. Luca </a:t>
            </a:r>
            <a:r>
              <a:rPr lang="en-US" sz="1100" dirty="0" err="1"/>
              <a:t>Iocchi</a:t>
            </a:r>
            <a:r>
              <a:rPr lang="en-US" sz="1100" dirty="0"/>
              <a:t> (La Sapienza </a:t>
            </a:r>
            <a:r>
              <a:rPr lang="en-US" sz="1100" dirty="0" err="1"/>
              <a:t>Università</a:t>
            </a:r>
            <a:r>
              <a:rPr lang="en-US" sz="1100" dirty="0"/>
              <a:t> di Roma)</a:t>
            </a:r>
            <a:endParaRPr lang="nl-BE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F3DF3BB0-F06D-4F28-AAAE-37F8561060AC}"/>
                  </a:ext>
                </a:extLst>
              </p:cNvPr>
              <p:cNvSpPr txBox="1"/>
              <p:nvPr/>
            </p:nvSpPr>
            <p:spPr>
              <a:xfrm>
                <a:off x="8388970" y="2293018"/>
                <a:ext cx="370934" cy="384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BE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solidFill>
                                <a:srgbClr val="FF66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nl-BE" i="1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F3DF3BB0-F06D-4F28-AAAE-37F85610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970" y="2293018"/>
                <a:ext cx="370934" cy="384914"/>
              </a:xfrm>
              <a:prstGeom prst="rect">
                <a:avLst/>
              </a:prstGeom>
              <a:blipFill>
                <a:blip r:embed="rId12"/>
                <a:stretch>
                  <a:fillRect t="-7937" r="-21311" b="-1428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Afbeelding 13" descr="Afbeelding met hond, zoogdier, wit&#10;&#10;Automatisch gegenereerde beschrijving">
            <a:extLst>
              <a:ext uri="{FF2B5EF4-FFF2-40B4-BE49-F238E27FC236}">
                <a16:creationId xmlns:a16="http://schemas.microsoft.com/office/drawing/2014/main" id="{C74EDBBE-76D4-4B52-824B-6A74700070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80" y="3584948"/>
            <a:ext cx="539779" cy="53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/>
      <p:bldP spid="49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 (ANN’s)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Get inspiration from the structure of a brain	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Very powerful when such units/nodes/neurons are stacked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Non-linear activation function allows approximation of non-linear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Results in an ‘Neural Network’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4</a:t>
            </a:fld>
            <a:endParaRPr lang="en-BE"/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F19578D2-DC4E-45FA-B765-9CE95B9ECF60}"/>
              </a:ext>
            </a:extLst>
          </p:cNvPr>
          <p:cNvSpPr txBox="1"/>
          <p:nvPr/>
        </p:nvSpPr>
        <p:spPr>
          <a:xfrm>
            <a:off x="8490346" y="6079629"/>
            <a:ext cx="3773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 Image from Isaac </a:t>
            </a:r>
            <a:r>
              <a:rPr lang="en-US" sz="1100" dirty="0" err="1"/>
              <a:t>Changhau</a:t>
            </a:r>
            <a:r>
              <a:rPr lang="en-US" sz="1100" dirty="0"/>
              <a:t>: </a:t>
            </a:r>
            <a:r>
              <a:rPr lang="en-US" sz="1100" i="1" dirty="0"/>
              <a:t>https://isaacchanghau.github.io</a:t>
            </a:r>
            <a:endParaRPr lang="nl-BE" sz="1100" i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C12CF25-FF9A-4B67-9686-B6AAE3E5D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52" y="2150820"/>
            <a:ext cx="6958895" cy="24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Networks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4461" y="1561953"/>
                <a:ext cx="10907486" cy="44321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Feedforward = information only flows ‘forward’ from input to output </a:t>
                </a:r>
              </a:p>
              <a:p>
                <a:pPr lvl="1"/>
                <a:r>
                  <a:rPr lang="en-US" dirty="0"/>
                  <a:t>No loops inside network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Can be expressed as follows: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3 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is the </a:t>
                </a:r>
                <a:r>
                  <a:rPr lang="en-US" i="1" dirty="0" err="1">
                    <a:cs typeface="Calibri" panose="020F0502020204030204" pitchFamily="34" charset="0"/>
                  </a:rPr>
                  <a:t>i</a:t>
                </a:r>
                <a:r>
                  <a:rPr lang="en-US" dirty="0" err="1">
                    <a:cs typeface="Calibri" panose="020F0502020204030204" pitchFamily="34" charset="0"/>
                  </a:rPr>
                  <a:t>-th</a:t>
                </a:r>
                <a:r>
                  <a:rPr lang="en-US" dirty="0">
                    <a:cs typeface="Calibri" panose="020F0502020204030204" pitchFamily="34" charset="0"/>
                  </a:rPr>
                  <a:t> layer of the network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the ‘trainable’ parameters associated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 panose="020F0502020204030204" pitchFamily="34" charset="0"/>
                  </a:rPr>
                  <a:t> An example: ‘Fully-connected’ or ‘Dense’ networks</a:t>
                </a:r>
              </a:p>
              <a:p>
                <a:pPr lvl="1"/>
                <a:r>
                  <a:rPr lang="en-US" dirty="0">
                    <a:cs typeface="Calibri" panose="020F0502020204030204" pitchFamily="34" charset="0"/>
                  </a:rPr>
                  <a:t>Consists solely of so-called ‘FC-layers’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461" y="1561953"/>
                <a:ext cx="10907486" cy="4432175"/>
              </a:xfrm>
              <a:blipFill>
                <a:blip r:embed="rId3"/>
                <a:stretch>
                  <a:fillRect l="-1342" t="-13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5</a:t>
            </a:fld>
            <a:endParaRPr lang="en-BE"/>
          </a:p>
        </p:txBody>
      </p:sp>
      <p:pic>
        <p:nvPicPr>
          <p:cNvPr id="5" name="Afbeelding 4" descr="Afbeelding met tekst, klok&#10;&#10;Automatisch gegenereerde beschrijving">
            <a:extLst>
              <a:ext uri="{FF2B5EF4-FFF2-40B4-BE49-F238E27FC236}">
                <a16:creationId xmlns:a16="http://schemas.microsoft.com/office/drawing/2014/main" id="{6FA17DC5-5649-48E6-88D9-5AEDC5F4B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027" y="4364493"/>
            <a:ext cx="3031945" cy="18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8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557A0DC9-76E9-4587-B578-F13EF176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289" y="1810977"/>
            <a:ext cx="3448050" cy="3381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network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4461" y="1561953"/>
                <a:ext cx="10907486" cy="4716299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Also called ‘dense’ network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 panose="020F0502020204030204" pitchFamily="34" charset="0"/>
                  </a:rPr>
                  <a:t> Notation: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bar>
                    <m:r>
                      <a:rPr lang="nl-NL" sz="12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the input vector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the weight matrix of the first layer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the bias vector of the first layer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sz="12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</m:bar>
                    <m:r>
                      <a:rPr lang="nl-NL" sz="12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[</m:t>
                        </m:r>
                        <m:sSub>
                          <m:sSubPr>
                            <m:ctrlP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nl-NL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]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nl-NL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the vector of ‘hidden’ values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sz="12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sz="12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</m:ba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(2)</m:t>
                        </m:r>
                      </m:sup>
                    </m:sSup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the weight matrix of the second layer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(2)</m:t>
                        </m:r>
                      </m:sup>
                    </m:sSup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</m:oMath>
                </a14:m>
                <a:r>
                  <a:rPr lang="nl-NL" sz="12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nl-NL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the bias term of the second layer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nl-NL" sz="1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the output value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</a:t>
                </a:r>
                <a:r>
                  <a:rPr lang="en-US" dirty="0"/>
                  <a:t>Uses the neurological-inspired node model</a:t>
                </a: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</m:ba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g</m:t>
                    </m:r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nl-NL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nl-NL" sz="1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ba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cs typeface="Calibri" panose="020F0502020204030204" pitchFamily="34" charset="0"/>
                </a:endParaRPr>
              </a:p>
              <a:p>
                <a:pPr lvl="2"/>
                <a:r>
                  <a:rPr lang="en-US" sz="1000" dirty="0">
                    <a:cs typeface="Calibri" panose="020F0502020204030204" pitchFamily="34" charset="0"/>
                  </a:rPr>
                  <a:t>Where </a:t>
                </a:r>
                <a:r>
                  <a:rPr lang="en-US" sz="1000" i="1" dirty="0">
                    <a:cs typeface="Calibri" panose="020F0502020204030204" pitchFamily="34" charset="0"/>
                  </a:rPr>
                  <a:t>g</a:t>
                </a:r>
                <a:r>
                  <a:rPr lang="en-US" sz="1000" dirty="0">
                    <a:cs typeface="Calibri" panose="020F0502020204030204" pitchFamily="34" charset="0"/>
                  </a:rPr>
                  <a:t> is an element-wise activation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𝑜𝑢𝑡𝑝𝑢𝑡</m:t>
                        </m:r>
                      </m:sub>
                    </m:sSub>
                    <m:r>
                      <a:rPr lang="en-US" sz="14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nl-NL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</m:bar>
                      </m:e>
                      <m:sup>
                        <m:d>
                          <m:dPr>
                            <m:ctrlP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nl-NL" sz="1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</m:ba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(2)</m:t>
                        </m:r>
                      </m:sup>
                    </m:sSup>
                    <m:r>
                      <a:rPr lang="en-US" sz="140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cs typeface="Calibri" panose="020F0502020204030204" pitchFamily="34" charset="0"/>
                </a:endParaRPr>
              </a:p>
              <a:p>
                <a:r>
                  <a:rPr lang="en-US" sz="1600" dirty="0">
                    <a:cs typeface="Calibri" panose="020F0502020204030204" pitchFamily="34" charset="0"/>
                  </a:rPr>
                  <a:t>Full-model: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b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𝑜𝑢𝑡𝑝𝑢𝑡</m:t>
                        </m:r>
                      </m:sub>
                    </m:sSub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</m:bar>
                      </m:e>
                      <m:sup>
                        <m:d>
                          <m:dPr>
                            <m:ctrlP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d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nl-NL" sz="1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nl-NL" sz="1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g</m:t>
                    </m:r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ba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sz="1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bar>
                      </m:e>
                      <m:sup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1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nl-NL" sz="1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(2)</m:t>
                        </m:r>
                      </m:sup>
                    </m:sSup>
                    <m:r>
                      <a:rPr lang="en-US" sz="14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400" dirty="0">
                  <a:cs typeface="Calibri" panose="020F0502020204030204" pitchFamily="34" charset="0"/>
                </a:endParaRPr>
              </a:p>
              <a:p>
                <a:pPr lvl="1"/>
                <a:endParaRPr lang="en-US" sz="1600" dirty="0">
                  <a:cs typeface="Calibri" panose="020F0502020204030204" pitchFamily="34" charset="0"/>
                </a:endParaRPr>
              </a:p>
              <a:p>
                <a:pPr lvl="1"/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461" y="1561953"/>
                <a:ext cx="10907486" cy="4716299"/>
              </a:xfrm>
              <a:blipFill>
                <a:blip r:embed="rId4"/>
                <a:stretch>
                  <a:fillRect l="-1342" t="-1292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6</a:t>
            </a:fld>
            <a:endParaRPr lang="en-BE"/>
          </a:p>
        </p:txBody>
      </p:sp>
      <p:pic>
        <p:nvPicPr>
          <p:cNvPr id="5" name="Afbeelding 4" descr="Afbeelding met tekst, klok&#10;&#10;Automatisch gegenereerde beschrijving">
            <a:extLst>
              <a:ext uri="{FF2B5EF4-FFF2-40B4-BE49-F238E27FC236}">
                <a16:creationId xmlns:a16="http://schemas.microsoft.com/office/drawing/2014/main" id="{6FA17DC5-5649-48E6-88D9-5AEDC5F4B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95" y="2419350"/>
            <a:ext cx="32861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6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 descr="Afbeelding met keukengerei&#10;&#10;Automatisch gegenereerde beschrijving">
            <a:extLst>
              <a:ext uri="{FF2B5EF4-FFF2-40B4-BE49-F238E27FC236}">
                <a16:creationId xmlns:a16="http://schemas.microsoft.com/office/drawing/2014/main" id="{29C349C5-2406-42B1-9628-18FE43315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116" y="33090"/>
            <a:ext cx="4122884" cy="632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4461" y="1561953"/>
                <a:ext cx="7244017" cy="443217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Compute number of trainable parameters in the following dense network</a:t>
                </a:r>
              </a:p>
              <a:p>
                <a:pPr lvl="1"/>
                <a:r>
                  <a:rPr lang="en-US" dirty="0"/>
                  <a:t>Input is a 28x28 image which is flattened before feeding to the network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Calibri" panose="020F0502020204030204" pitchFamily="34" charset="0"/>
                  </a:rPr>
                  <a:t> </a:t>
                </a:r>
                <a:r>
                  <a:rPr lang="nl-NL" dirty="0">
                    <a:cs typeface="Calibri" panose="020F0502020204030204" pitchFamily="34" charset="0"/>
                  </a:rPr>
                  <a:t>Network </a:t>
                </a:r>
                <a:r>
                  <a:rPr lang="nl-NL" dirty="0" err="1">
                    <a:cs typeface="Calibri" panose="020F0502020204030204" pitchFamily="34" charset="0"/>
                  </a:rPr>
                  <a:t>architecture</a:t>
                </a:r>
                <a:r>
                  <a:rPr lang="nl-NL" dirty="0">
                    <a:cs typeface="Calibri" panose="020F0502020204030204" pitchFamily="34" charset="0"/>
                  </a:rPr>
                  <a:t>:</a:t>
                </a:r>
                <a:endParaRPr lang="nl-NL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ba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784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cs typeface="Calibri" panose="020F0502020204030204" pitchFamily="34" charset="0"/>
                  </a:rPr>
                  <a:t> is the input vector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</m:ba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nl-NL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512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</m:ba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nl-NL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256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nl-NL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</m:ba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nl-NL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64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bar>
                      <m:barPr>
                        <m:ctrlP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nl-NL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bar>
                    <m:r>
                      <a:rPr lang="nl-N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nl-N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 lvl="1"/>
                <a:endParaRPr lang="nl-NL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4461" y="1561953"/>
                <a:ext cx="7244017" cy="4432175"/>
              </a:xfrm>
              <a:blipFill>
                <a:blip r:embed="rId4"/>
                <a:stretch>
                  <a:fillRect l="-2020" t="-137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3148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 design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Network design parameters: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Depth = number of layers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Width = number of units in each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Universal approximation theorem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Describes theoretical relation between depth and width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“Any FFN with a linear layer + activation function </a:t>
            </a:r>
          </a:p>
          <a:p>
            <a:pPr marL="200025" lvl="1" indent="0">
              <a:buNone/>
            </a:pPr>
            <a:r>
              <a:rPr lang="en-US" dirty="0">
                <a:cs typeface="Calibri" panose="020F0502020204030204" pitchFamily="34" charset="0"/>
              </a:rPr>
              <a:t>   can approximate any </a:t>
            </a:r>
            <a:r>
              <a:rPr lang="en-US" dirty="0" err="1">
                <a:cs typeface="Calibri" panose="020F0502020204030204" pitchFamily="34" charset="0"/>
              </a:rPr>
              <a:t>Borel</a:t>
            </a:r>
            <a:r>
              <a:rPr lang="en-US" dirty="0">
                <a:cs typeface="Calibri" panose="020F0502020204030204" pitchFamily="34" charset="0"/>
              </a:rPr>
              <a:t> measurable function with </a:t>
            </a:r>
          </a:p>
          <a:p>
            <a:pPr marL="200025" lvl="1" indent="0">
              <a:buNone/>
            </a:pPr>
            <a:r>
              <a:rPr lang="en-US" dirty="0">
                <a:cs typeface="Calibri" panose="020F0502020204030204" pitchFamily="34" charset="0"/>
              </a:rPr>
              <a:t>   any desired non-zero amount of error, provided </a:t>
            </a:r>
          </a:p>
          <a:p>
            <a:pPr marL="200025" lvl="1" indent="0">
              <a:buNone/>
            </a:pPr>
            <a:r>
              <a:rPr lang="en-US" dirty="0">
                <a:cs typeface="Calibri" panose="020F0502020204030204" pitchFamily="34" charset="0"/>
              </a:rPr>
              <a:t>   enough hidden units”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Would require an enormous amount of units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Narrow but deeper networks are easier to train and are generally preferred.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No clear, general answer exists (yet) -&gt; Testing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8</a:t>
            </a:fld>
            <a:endParaRPr lang="en-BE"/>
          </a:p>
        </p:txBody>
      </p:sp>
      <p:pic>
        <p:nvPicPr>
          <p:cNvPr id="7" name="Afbeelding 6" descr="Afbeelding met tekst, klok&#10;&#10;Automatisch gegenereerde beschrijving">
            <a:extLst>
              <a:ext uri="{FF2B5EF4-FFF2-40B4-BE49-F238E27FC236}">
                <a16:creationId xmlns:a16="http://schemas.microsoft.com/office/drawing/2014/main" id="{DE2605B3-36D2-4650-AA67-C3570E6EF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38" y="2497446"/>
            <a:ext cx="3031945" cy="1863108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F265C725-D863-4321-9864-79E9B493ADF6}"/>
              </a:ext>
            </a:extLst>
          </p:cNvPr>
          <p:cNvCxnSpPr/>
          <p:nvPr/>
        </p:nvCxnSpPr>
        <p:spPr>
          <a:xfrm>
            <a:off x="8247925" y="4694548"/>
            <a:ext cx="29645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0C9624B-2C10-44A7-B28A-E5177BB7EB42}"/>
              </a:ext>
            </a:extLst>
          </p:cNvPr>
          <p:cNvCxnSpPr/>
          <p:nvPr/>
        </p:nvCxnSpPr>
        <p:spPr>
          <a:xfrm flipV="1">
            <a:off x="11387051" y="2497446"/>
            <a:ext cx="0" cy="1863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B844F493-79E5-462C-A659-629E51C93634}"/>
              </a:ext>
            </a:extLst>
          </p:cNvPr>
          <p:cNvSpPr txBox="1"/>
          <p:nvPr/>
        </p:nvSpPr>
        <p:spPr>
          <a:xfrm>
            <a:off x="9315347" y="4767299"/>
            <a:ext cx="76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Depth</a:t>
            </a:r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4F06181-2E45-407E-BCA6-646CCCA0F27C}"/>
              </a:ext>
            </a:extLst>
          </p:cNvPr>
          <p:cNvSpPr txBox="1"/>
          <p:nvPr/>
        </p:nvSpPr>
        <p:spPr>
          <a:xfrm>
            <a:off x="11387998" y="324433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Width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3419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94461" y="1561953"/>
            <a:ext cx="10907486" cy="44321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cs typeface="Calibri" panose="020F0502020204030204" pitchFamily="34" charset="0"/>
              </a:rPr>
              <a:t>Non-linear activation function allows approximation of non-linear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cs typeface="Calibri" panose="020F0502020204030204" pitchFamily="34" charset="0"/>
              </a:rPr>
              <a:t> Popular activation functions:</a:t>
            </a:r>
          </a:p>
          <a:p>
            <a:pPr lvl="1"/>
            <a:r>
              <a:rPr lang="en-US" dirty="0" err="1">
                <a:cs typeface="Calibri" panose="020F0502020204030204" pitchFamily="34" charset="0"/>
              </a:rPr>
              <a:t>ReLU</a:t>
            </a:r>
            <a:r>
              <a:rPr lang="en-US" dirty="0">
                <a:cs typeface="Calibri" panose="020F0502020204030204" pitchFamily="34" charset="0"/>
              </a:rPr>
              <a:t> (most popular): </a:t>
            </a:r>
            <a:r>
              <a:rPr lang="en-US" i="1" dirty="0">
                <a:cs typeface="Calibri" panose="020F0502020204030204" pitchFamily="34" charset="0"/>
              </a:rPr>
              <a:t>y = max(x, 0)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Sigmoid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Tanh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455007-CC27-442B-AEB4-636D07768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and big data processing</a:t>
            </a:r>
            <a:endParaRPr lang="en-BE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8559046-568E-485D-AE7C-BB729275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BE"/>
              <a:t>VUB 2024-2025</a:t>
            </a:r>
            <a:endParaRPr lang="en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C31E4A-9F69-453D-A29D-6BBA9463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211C2-84DA-488F-A104-20931EF7FA21}" type="slidenum">
              <a:rPr lang="en-BE" smtClean="0"/>
              <a:pPr/>
              <a:t>9</a:t>
            </a:fld>
            <a:endParaRPr lang="en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7CEF2B5-6992-45CB-A757-FB581E4F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266" y="4267954"/>
            <a:ext cx="2798383" cy="1811177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E92B8203-6256-4B58-BC3F-DEC7EDFB8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516" y="4159687"/>
            <a:ext cx="3053787" cy="2035858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701621F2-931C-43F3-B3E6-D697B5CDA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9" y="4191099"/>
            <a:ext cx="3502430" cy="19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0977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6600"/>
      </a:accent1>
      <a:accent2>
        <a:srgbClr val="00339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UB template.potx" id="{FF39CBC1-7158-4BC3-B59F-0EDF185ADA83}" vid="{2F1918B4-EC0D-4D73-8353-FA3E703ED6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1_Introduction</Template>
  <TotalTime>4859</TotalTime>
  <Words>1477</Words>
  <Application>Microsoft Office PowerPoint</Application>
  <PresentationFormat>Widescreen</PresentationFormat>
  <Paragraphs>278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Unicode MS</vt:lpstr>
      <vt:lpstr>Calibri</vt:lpstr>
      <vt:lpstr>Cambria Math</vt:lpstr>
      <vt:lpstr>Courier New</vt:lpstr>
      <vt:lpstr>Verdana</vt:lpstr>
      <vt:lpstr>Wingdings</vt:lpstr>
      <vt:lpstr>Terugblik</vt:lpstr>
      <vt:lpstr>Machine Learning and Big Data Processing: Lab sessions</vt:lpstr>
      <vt:lpstr>Outline</vt:lpstr>
      <vt:lpstr>Artificial Neural Networks (ANN’s)</vt:lpstr>
      <vt:lpstr>Artificial Neural Networks (ANN’s)</vt:lpstr>
      <vt:lpstr>Feedforward Networks</vt:lpstr>
      <vt:lpstr>Fully-connected network</vt:lpstr>
      <vt:lpstr>Exercise 1</vt:lpstr>
      <vt:lpstr>Network architecture design</vt:lpstr>
      <vt:lpstr>Activation function</vt:lpstr>
      <vt:lpstr>What else do we need to train a network?</vt:lpstr>
      <vt:lpstr>Starting point</vt:lpstr>
      <vt:lpstr>Python libraries for deep learning</vt:lpstr>
      <vt:lpstr>Getting Started: PyTorch</vt:lpstr>
      <vt:lpstr>Tensors</vt:lpstr>
      <vt:lpstr>Exercise 2: Numpy arrays vs tensors</vt:lpstr>
      <vt:lpstr>Implement a NN-model</vt:lpstr>
      <vt:lpstr>How to implement training loop?</vt:lpstr>
      <vt:lpstr>How to implement inference loop?</vt:lpstr>
      <vt:lpstr>Exercise 3: Make a NN-classifier</vt:lpstr>
      <vt:lpstr>Exercise 3 – part 2</vt:lpstr>
      <vt:lpstr>Why non-linearity?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Big Data Processing: Lab sessions</dc:title>
  <dc:creator>Remco Royen</dc:creator>
  <cp:lastModifiedBy>leandro di bella</cp:lastModifiedBy>
  <cp:revision>107</cp:revision>
  <dcterms:created xsi:type="dcterms:W3CDTF">2021-02-23T09:40:36Z</dcterms:created>
  <dcterms:modified xsi:type="dcterms:W3CDTF">2025-03-24T15:38:49Z</dcterms:modified>
</cp:coreProperties>
</file>