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FBFA64-393F-79D3-37DA-5DA9EF81FC5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0E03B04-12BD-D0BF-6A3B-E1EFA66B2E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BE6EEE7-6E63-EF4F-1381-4340E331BF35}"/>
              </a:ext>
            </a:extLst>
          </p:cNvPr>
          <p:cNvSpPr>
            <a:spLocks noGrp="1"/>
          </p:cNvSpPr>
          <p:nvPr>
            <p:ph type="dt" sz="half" idx="10"/>
          </p:nvPr>
        </p:nvSpPr>
        <p:spPr/>
        <p:txBody>
          <a:bodyPr/>
          <a:lstStyle/>
          <a:p>
            <a:fld id="{A99C71F0-9349-4208-ABFF-33C72D3853B3}" type="datetimeFigureOut">
              <a:rPr lang="fr-FR" smtClean="0"/>
              <a:t>17/08/2023</a:t>
            </a:fld>
            <a:endParaRPr lang="fr-FR"/>
          </a:p>
        </p:txBody>
      </p:sp>
      <p:sp>
        <p:nvSpPr>
          <p:cNvPr id="5" name="Espace réservé du pied de page 4">
            <a:extLst>
              <a:ext uri="{FF2B5EF4-FFF2-40B4-BE49-F238E27FC236}">
                <a16:creationId xmlns:a16="http://schemas.microsoft.com/office/drawing/2014/main" id="{95DC3196-A178-1CF3-F808-E730DB19B46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369B6B2-BF19-7C8F-6450-D55C5DA76080}"/>
              </a:ext>
            </a:extLst>
          </p:cNvPr>
          <p:cNvSpPr>
            <a:spLocks noGrp="1"/>
          </p:cNvSpPr>
          <p:nvPr>
            <p:ph type="sldNum" sz="quarter" idx="12"/>
          </p:nvPr>
        </p:nvSpPr>
        <p:spPr/>
        <p:txBody>
          <a:bodyPr/>
          <a:lstStyle/>
          <a:p>
            <a:fld id="{AC12BC96-C7FB-4B1D-987C-971817050505}" type="slidenum">
              <a:rPr lang="fr-FR" smtClean="0"/>
              <a:t>‹N°›</a:t>
            </a:fld>
            <a:endParaRPr lang="fr-FR"/>
          </a:p>
        </p:txBody>
      </p:sp>
    </p:spTree>
    <p:extLst>
      <p:ext uri="{BB962C8B-B14F-4D97-AF65-F5344CB8AC3E}">
        <p14:creationId xmlns:p14="http://schemas.microsoft.com/office/powerpoint/2010/main" val="1766038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420506-2102-98F8-28AD-595E87368D1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08E6961-3467-9FD5-22CA-32B6C5CFCA0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ABDEC3E-3E67-E26D-1690-69DE6AC8F721}"/>
              </a:ext>
            </a:extLst>
          </p:cNvPr>
          <p:cNvSpPr>
            <a:spLocks noGrp="1"/>
          </p:cNvSpPr>
          <p:nvPr>
            <p:ph type="dt" sz="half" idx="10"/>
          </p:nvPr>
        </p:nvSpPr>
        <p:spPr/>
        <p:txBody>
          <a:bodyPr/>
          <a:lstStyle/>
          <a:p>
            <a:fld id="{A99C71F0-9349-4208-ABFF-33C72D3853B3}" type="datetimeFigureOut">
              <a:rPr lang="fr-FR" smtClean="0"/>
              <a:t>17/08/2023</a:t>
            </a:fld>
            <a:endParaRPr lang="fr-FR"/>
          </a:p>
        </p:txBody>
      </p:sp>
      <p:sp>
        <p:nvSpPr>
          <p:cNvPr id="5" name="Espace réservé du pied de page 4">
            <a:extLst>
              <a:ext uri="{FF2B5EF4-FFF2-40B4-BE49-F238E27FC236}">
                <a16:creationId xmlns:a16="http://schemas.microsoft.com/office/drawing/2014/main" id="{6C600BAD-1C6B-1937-C985-4D688E2CF0A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BABF1BA-C514-21C6-1164-1BD3D67F8379}"/>
              </a:ext>
            </a:extLst>
          </p:cNvPr>
          <p:cNvSpPr>
            <a:spLocks noGrp="1"/>
          </p:cNvSpPr>
          <p:nvPr>
            <p:ph type="sldNum" sz="quarter" idx="12"/>
          </p:nvPr>
        </p:nvSpPr>
        <p:spPr/>
        <p:txBody>
          <a:bodyPr/>
          <a:lstStyle/>
          <a:p>
            <a:fld id="{AC12BC96-C7FB-4B1D-987C-971817050505}" type="slidenum">
              <a:rPr lang="fr-FR" smtClean="0"/>
              <a:t>‹N°›</a:t>
            </a:fld>
            <a:endParaRPr lang="fr-FR"/>
          </a:p>
        </p:txBody>
      </p:sp>
    </p:spTree>
    <p:extLst>
      <p:ext uri="{BB962C8B-B14F-4D97-AF65-F5344CB8AC3E}">
        <p14:creationId xmlns:p14="http://schemas.microsoft.com/office/powerpoint/2010/main" val="1228113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ED9A0BF-9F91-6D51-5ED2-20F6AC499F3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97D15F8-D22F-A62A-D704-19A1D0CA65D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E2F4DAC-D7C3-542C-D4D6-E0D7D96B9B0A}"/>
              </a:ext>
            </a:extLst>
          </p:cNvPr>
          <p:cNvSpPr>
            <a:spLocks noGrp="1"/>
          </p:cNvSpPr>
          <p:nvPr>
            <p:ph type="dt" sz="half" idx="10"/>
          </p:nvPr>
        </p:nvSpPr>
        <p:spPr/>
        <p:txBody>
          <a:bodyPr/>
          <a:lstStyle/>
          <a:p>
            <a:fld id="{A99C71F0-9349-4208-ABFF-33C72D3853B3}" type="datetimeFigureOut">
              <a:rPr lang="fr-FR" smtClean="0"/>
              <a:t>17/08/2023</a:t>
            </a:fld>
            <a:endParaRPr lang="fr-FR"/>
          </a:p>
        </p:txBody>
      </p:sp>
      <p:sp>
        <p:nvSpPr>
          <p:cNvPr id="5" name="Espace réservé du pied de page 4">
            <a:extLst>
              <a:ext uri="{FF2B5EF4-FFF2-40B4-BE49-F238E27FC236}">
                <a16:creationId xmlns:a16="http://schemas.microsoft.com/office/drawing/2014/main" id="{398AD06F-ACD3-D798-39AF-5978AB250EE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8A41D30-F31A-4646-88DD-6EE1BDB6AF70}"/>
              </a:ext>
            </a:extLst>
          </p:cNvPr>
          <p:cNvSpPr>
            <a:spLocks noGrp="1"/>
          </p:cNvSpPr>
          <p:nvPr>
            <p:ph type="sldNum" sz="quarter" idx="12"/>
          </p:nvPr>
        </p:nvSpPr>
        <p:spPr/>
        <p:txBody>
          <a:bodyPr/>
          <a:lstStyle/>
          <a:p>
            <a:fld id="{AC12BC96-C7FB-4B1D-987C-971817050505}" type="slidenum">
              <a:rPr lang="fr-FR" smtClean="0"/>
              <a:t>‹N°›</a:t>
            </a:fld>
            <a:endParaRPr lang="fr-FR"/>
          </a:p>
        </p:txBody>
      </p:sp>
    </p:spTree>
    <p:extLst>
      <p:ext uri="{BB962C8B-B14F-4D97-AF65-F5344CB8AC3E}">
        <p14:creationId xmlns:p14="http://schemas.microsoft.com/office/powerpoint/2010/main" val="1481130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B977C6-2624-8B9E-CED5-B536A438D3E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C9A368B-FEF9-B7DD-BC54-4D3A11F1CE2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2B98103-6828-71CC-D18D-8D86D4E3AF72}"/>
              </a:ext>
            </a:extLst>
          </p:cNvPr>
          <p:cNvSpPr>
            <a:spLocks noGrp="1"/>
          </p:cNvSpPr>
          <p:nvPr>
            <p:ph type="dt" sz="half" idx="10"/>
          </p:nvPr>
        </p:nvSpPr>
        <p:spPr/>
        <p:txBody>
          <a:bodyPr/>
          <a:lstStyle/>
          <a:p>
            <a:fld id="{A99C71F0-9349-4208-ABFF-33C72D3853B3}" type="datetimeFigureOut">
              <a:rPr lang="fr-FR" smtClean="0"/>
              <a:t>17/08/2023</a:t>
            </a:fld>
            <a:endParaRPr lang="fr-FR"/>
          </a:p>
        </p:txBody>
      </p:sp>
      <p:sp>
        <p:nvSpPr>
          <p:cNvPr id="5" name="Espace réservé du pied de page 4">
            <a:extLst>
              <a:ext uri="{FF2B5EF4-FFF2-40B4-BE49-F238E27FC236}">
                <a16:creationId xmlns:a16="http://schemas.microsoft.com/office/drawing/2014/main" id="{AD0A5CFE-EF4F-61C2-46C7-2D50305AEA0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FA815B9-18A0-8586-6232-81EF5E5D82C2}"/>
              </a:ext>
            </a:extLst>
          </p:cNvPr>
          <p:cNvSpPr>
            <a:spLocks noGrp="1"/>
          </p:cNvSpPr>
          <p:nvPr>
            <p:ph type="sldNum" sz="quarter" idx="12"/>
          </p:nvPr>
        </p:nvSpPr>
        <p:spPr/>
        <p:txBody>
          <a:bodyPr/>
          <a:lstStyle/>
          <a:p>
            <a:fld id="{AC12BC96-C7FB-4B1D-987C-971817050505}" type="slidenum">
              <a:rPr lang="fr-FR" smtClean="0"/>
              <a:t>‹N°›</a:t>
            </a:fld>
            <a:endParaRPr lang="fr-FR"/>
          </a:p>
        </p:txBody>
      </p:sp>
    </p:spTree>
    <p:extLst>
      <p:ext uri="{BB962C8B-B14F-4D97-AF65-F5344CB8AC3E}">
        <p14:creationId xmlns:p14="http://schemas.microsoft.com/office/powerpoint/2010/main" val="1244450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A815F8-2638-B84B-9923-7793C1D7026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83EBB8D-7B19-BB9C-C891-AB93045C54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5773102-C1A8-E786-5021-A51EFE2BB40F}"/>
              </a:ext>
            </a:extLst>
          </p:cNvPr>
          <p:cNvSpPr>
            <a:spLocks noGrp="1"/>
          </p:cNvSpPr>
          <p:nvPr>
            <p:ph type="dt" sz="half" idx="10"/>
          </p:nvPr>
        </p:nvSpPr>
        <p:spPr/>
        <p:txBody>
          <a:bodyPr/>
          <a:lstStyle/>
          <a:p>
            <a:fld id="{A99C71F0-9349-4208-ABFF-33C72D3853B3}" type="datetimeFigureOut">
              <a:rPr lang="fr-FR" smtClean="0"/>
              <a:t>17/08/2023</a:t>
            </a:fld>
            <a:endParaRPr lang="fr-FR"/>
          </a:p>
        </p:txBody>
      </p:sp>
      <p:sp>
        <p:nvSpPr>
          <p:cNvPr id="5" name="Espace réservé du pied de page 4">
            <a:extLst>
              <a:ext uri="{FF2B5EF4-FFF2-40B4-BE49-F238E27FC236}">
                <a16:creationId xmlns:a16="http://schemas.microsoft.com/office/drawing/2014/main" id="{468294FF-71B7-CF8B-46F7-9DB300220C8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DEBD210-AE96-97A8-18AF-19D2C61ABD86}"/>
              </a:ext>
            </a:extLst>
          </p:cNvPr>
          <p:cNvSpPr>
            <a:spLocks noGrp="1"/>
          </p:cNvSpPr>
          <p:nvPr>
            <p:ph type="sldNum" sz="quarter" idx="12"/>
          </p:nvPr>
        </p:nvSpPr>
        <p:spPr/>
        <p:txBody>
          <a:bodyPr/>
          <a:lstStyle/>
          <a:p>
            <a:fld id="{AC12BC96-C7FB-4B1D-987C-971817050505}" type="slidenum">
              <a:rPr lang="fr-FR" smtClean="0"/>
              <a:t>‹N°›</a:t>
            </a:fld>
            <a:endParaRPr lang="fr-FR"/>
          </a:p>
        </p:txBody>
      </p:sp>
    </p:spTree>
    <p:extLst>
      <p:ext uri="{BB962C8B-B14F-4D97-AF65-F5344CB8AC3E}">
        <p14:creationId xmlns:p14="http://schemas.microsoft.com/office/powerpoint/2010/main" val="2805423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7BE8B3-AB16-C5E1-EE22-77340164BFE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5B00F07-F992-AAAC-E61C-6AAA27A9345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9A34377-FB42-1791-CDCA-C56784FE2CF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4C45CBC-6AF4-9821-1CA2-2CF0B023A8E4}"/>
              </a:ext>
            </a:extLst>
          </p:cNvPr>
          <p:cNvSpPr>
            <a:spLocks noGrp="1"/>
          </p:cNvSpPr>
          <p:nvPr>
            <p:ph type="dt" sz="half" idx="10"/>
          </p:nvPr>
        </p:nvSpPr>
        <p:spPr/>
        <p:txBody>
          <a:bodyPr/>
          <a:lstStyle/>
          <a:p>
            <a:fld id="{A99C71F0-9349-4208-ABFF-33C72D3853B3}" type="datetimeFigureOut">
              <a:rPr lang="fr-FR" smtClean="0"/>
              <a:t>17/08/2023</a:t>
            </a:fld>
            <a:endParaRPr lang="fr-FR"/>
          </a:p>
        </p:txBody>
      </p:sp>
      <p:sp>
        <p:nvSpPr>
          <p:cNvPr id="6" name="Espace réservé du pied de page 5">
            <a:extLst>
              <a:ext uri="{FF2B5EF4-FFF2-40B4-BE49-F238E27FC236}">
                <a16:creationId xmlns:a16="http://schemas.microsoft.com/office/drawing/2014/main" id="{94CBE0BF-6A98-880C-64AA-24280205BF1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F62BB20-52CD-9FE0-6A37-41F5A75D5EB7}"/>
              </a:ext>
            </a:extLst>
          </p:cNvPr>
          <p:cNvSpPr>
            <a:spLocks noGrp="1"/>
          </p:cNvSpPr>
          <p:nvPr>
            <p:ph type="sldNum" sz="quarter" idx="12"/>
          </p:nvPr>
        </p:nvSpPr>
        <p:spPr/>
        <p:txBody>
          <a:bodyPr/>
          <a:lstStyle/>
          <a:p>
            <a:fld id="{AC12BC96-C7FB-4B1D-987C-971817050505}" type="slidenum">
              <a:rPr lang="fr-FR" smtClean="0"/>
              <a:t>‹N°›</a:t>
            </a:fld>
            <a:endParaRPr lang="fr-FR"/>
          </a:p>
        </p:txBody>
      </p:sp>
    </p:spTree>
    <p:extLst>
      <p:ext uri="{BB962C8B-B14F-4D97-AF65-F5344CB8AC3E}">
        <p14:creationId xmlns:p14="http://schemas.microsoft.com/office/powerpoint/2010/main" val="1448136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8332A7-CF17-B487-8B01-54B71E77F68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49A8F9F-8D5E-E30C-ED63-5A64A532D4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0391CD4-5ED3-BC13-15CF-AF7448CB398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F785519-10F6-1C1B-9C9E-4322A42653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6F66442-C266-AF49-4CFC-4B8FCAF76E3D}"/>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60B32E6-5DEA-F3AD-DC14-E726A1771C09}"/>
              </a:ext>
            </a:extLst>
          </p:cNvPr>
          <p:cNvSpPr>
            <a:spLocks noGrp="1"/>
          </p:cNvSpPr>
          <p:nvPr>
            <p:ph type="dt" sz="half" idx="10"/>
          </p:nvPr>
        </p:nvSpPr>
        <p:spPr/>
        <p:txBody>
          <a:bodyPr/>
          <a:lstStyle/>
          <a:p>
            <a:fld id="{A99C71F0-9349-4208-ABFF-33C72D3853B3}" type="datetimeFigureOut">
              <a:rPr lang="fr-FR" smtClean="0"/>
              <a:t>17/08/2023</a:t>
            </a:fld>
            <a:endParaRPr lang="fr-FR"/>
          </a:p>
        </p:txBody>
      </p:sp>
      <p:sp>
        <p:nvSpPr>
          <p:cNvPr id="8" name="Espace réservé du pied de page 7">
            <a:extLst>
              <a:ext uri="{FF2B5EF4-FFF2-40B4-BE49-F238E27FC236}">
                <a16:creationId xmlns:a16="http://schemas.microsoft.com/office/drawing/2014/main" id="{22D277F3-35D4-6135-514A-4D4DB7714AA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FD7AD67-A4F9-D1BC-343E-C6186F8195A6}"/>
              </a:ext>
            </a:extLst>
          </p:cNvPr>
          <p:cNvSpPr>
            <a:spLocks noGrp="1"/>
          </p:cNvSpPr>
          <p:nvPr>
            <p:ph type="sldNum" sz="quarter" idx="12"/>
          </p:nvPr>
        </p:nvSpPr>
        <p:spPr/>
        <p:txBody>
          <a:bodyPr/>
          <a:lstStyle/>
          <a:p>
            <a:fld id="{AC12BC96-C7FB-4B1D-987C-971817050505}" type="slidenum">
              <a:rPr lang="fr-FR" smtClean="0"/>
              <a:t>‹N°›</a:t>
            </a:fld>
            <a:endParaRPr lang="fr-FR"/>
          </a:p>
        </p:txBody>
      </p:sp>
    </p:spTree>
    <p:extLst>
      <p:ext uri="{BB962C8B-B14F-4D97-AF65-F5344CB8AC3E}">
        <p14:creationId xmlns:p14="http://schemas.microsoft.com/office/powerpoint/2010/main" val="2007267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A422CE-F24D-42B5-CB04-32388070880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BD6D0A7-77CE-3CA1-ECD8-33AA01CBBEC3}"/>
              </a:ext>
            </a:extLst>
          </p:cNvPr>
          <p:cNvSpPr>
            <a:spLocks noGrp="1"/>
          </p:cNvSpPr>
          <p:nvPr>
            <p:ph type="dt" sz="half" idx="10"/>
          </p:nvPr>
        </p:nvSpPr>
        <p:spPr/>
        <p:txBody>
          <a:bodyPr/>
          <a:lstStyle/>
          <a:p>
            <a:fld id="{A99C71F0-9349-4208-ABFF-33C72D3853B3}" type="datetimeFigureOut">
              <a:rPr lang="fr-FR" smtClean="0"/>
              <a:t>17/08/2023</a:t>
            </a:fld>
            <a:endParaRPr lang="fr-FR"/>
          </a:p>
        </p:txBody>
      </p:sp>
      <p:sp>
        <p:nvSpPr>
          <p:cNvPr id="4" name="Espace réservé du pied de page 3">
            <a:extLst>
              <a:ext uri="{FF2B5EF4-FFF2-40B4-BE49-F238E27FC236}">
                <a16:creationId xmlns:a16="http://schemas.microsoft.com/office/drawing/2014/main" id="{2CBCABF2-29AF-69D8-847D-B6A9EDEF8C1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5DFE304-0190-C96C-EAA0-206EC7D2C1F9}"/>
              </a:ext>
            </a:extLst>
          </p:cNvPr>
          <p:cNvSpPr>
            <a:spLocks noGrp="1"/>
          </p:cNvSpPr>
          <p:nvPr>
            <p:ph type="sldNum" sz="quarter" idx="12"/>
          </p:nvPr>
        </p:nvSpPr>
        <p:spPr/>
        <p:txBody>
          <a:bodyPr/>
          <a:lstStyle/>
          <a:p>
            <a:fld id="{AC12BC96-C7FB-4B1D-987C-971817050505}" type="slidenum">
              <a:rPr lang="fr-FR" smtClean="0"/>
              <a:t>‹N°›</a:t>
            </a:fld>
            <a:endParaRPr lang="fr-FR"/>
          </a:p>
        </p:txBody>
      </p:sp>
    </p:spTree>
    <p:extLst>
      <p:ext uri="{BB962C8B-B14F-4D97-AF65-F5344CB8AC3E}">
        <p14:creationId xmlns:p14="http://schemas.microsoft.com/office/powerpoint/2010/main" val="1750605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447775F-0BD1-ABD2-8971-C0213ADF1916}"/>
              </a:ext>
            </a:extLst>
          </p:cNvPr>
          <p:cNvSpPr>
            <a:spLocks noGrp="1"/>
          </p:cNvSpPr>
          <p:nvPr>
            <p:ph type="dt" sz="half" idx="10"/>
          </p:nvPr>
        </p:nvSpPr>
        <p:spPr/>
        <p:txBody>
          <a:bodyPr/>
          <a:lstStyle/>
          <a:p>
            <a:fld id="{A99C71F0-9349-4208-ABFF-33C72D3853B3}" type="datetimeFigureOut">
              <a:rPr lang="fr-FR" smtClean="0"/>
              <a:t>17/08/2023</a:t>
            </a:fld>
            <a:endParaRPr lang="fr-FR"/>
          </a:p>
        </p:txBody>
      </p:sp>
      <p:sp>
        <p:nvSpPr>
          <p:cNvPr id="3" name="Espace réservé du pied de page 2">
            <a:extLst>
              <a:ext uri="{FF2B5EF4-FFF2-40B4-BE49-F238E27FC236}">
                <a16:creationId xmlns:a16="http://schemas.microsoft.com/office/drawing/2014/main" id="{B18293FC-577F-5C82-A05C-DC0CEE87190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C893670-1804-A5F3-AB6C-435744941BEC}"/>
              </a:ext>
            </a:extLst>
          </p:cNvPr>
          <p:cNvSpPr>
            <a:spLocks noGrp="1"/>
          </p:cNvSpPr>
          <p:nvPr>
            <p:ph type="sldNum" sz="quarter" idx="12"/>
          </p:nvPr>
        </p:nvSpPr>
        <p:spPr/>
        <p:txBody>
          <a:bodyPr/>
          <a:lstStyle/>
          <a:p>
            <a:fld id="{AC12BC96-C7FB-4B1D-987C-971817050505}" type="slidenum">
              <a:rPr lang="fr-FR" smtClean="0"/>
              <a:t>‹N°›</a:t>
            </a:fld>
            <a:endParaRPr lang="fr-FR"/>
          </a:p>
        </p:txBody>
      </p:sp>
    </p:spTree>
    <p:extLst>
      <p:ext uri="{BB962C8B-B14F-4D97-AF65-F5344CB8AC3E}">
        <p14:creationId xmlns:p14="http://schemas.microsoft.com/office/powerpoint/2010/main" val="1059060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4874B6-5C68-2492-D1D4-573EFA7B606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802EC1A-00FF-E8DA-DA14-8FCCE02203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966BA2E-E6F0-E33C-0DAC-F397AAC18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8199291-4B9F-E33D-D190-7D8F344AB8C6}"/>
              </a:ext>
            </a:extLst>
          </p:cNvPr>
          <p:cNvSpPr>
            <a:spLocks noGrp="1"/>
          </p:cNvSpPr>
          <p:nvPr>
            <p:ph type="dt" sz="half" idx="10"/>
          </p:nvPr>
        </p:nvSpPr>
        <p:spPr/>
        <p:txBody>
          <a:bodyPr/>
          <a:lstStyle/>
          <a:p>
            <a:fld id="{A99C71F0-9349-4208-ABFF-33C72D3853B3}" type="datetimeFigureOut">
              <a:rPr lang="fr-FR" smtClean="0"/>
              <a:t>17/08/2023</a:t>
            </a:fld>
            <a:endParaRPr lang="fr-FR"/>
          </a:p>
        </p:txBody>
      </p:sp>
      <p:sp>
        <p:nvSpPr>
          <p:cNvPr id="6" name="Espace réservé du pied de page 5">
            <a:extLst>
              <a:ext uri="{FF2B5EF4-FFF2-40B4-BE49-F238E27FC236}">
                <a16:creationId xmlns:a16="http://schemas.microsoft.com/office/drawing/2014/main" id="{825F23EE-88A4-828F-8CE2-FE4B2468E79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BFEECDF-9C50-C24C-9DDC-B533F114BECF}"/>
              </a:ext>
            </a:extLst>
          </p:cNvPr>
          <p:cNvSpPr>
            <a:spLocks noGrp="1"/>
          </p:cNvSpPr>
          <p:nvPr>
            <p:ph type="sldNum" sz="quarter" idx="12"/>
          </p:nvPr>
        </p:nvSpPr>
        <p:spPr/>
        <p:txBody>
          <a:bodyPr/>
          <a:lstStyle/>
          <a:p>
            <a:fld id="{AC12BC96-C7FB-4B1D-987C-971817050505}" type="slidenum">
              <a:rPr lang="fr-FR" smtClean="0"/>
              <a:t>‹N°›</a:t>
            </a:fld>
            <a:endParaRPr lang="fr-FR"/>
          </a:p>
        </p:txBody>
      </p:sp>
    </p:spTree>
    <p:extLst>
      <p:ext uri="{BB962C8B-B14F-4D97-AF65-F5344CB8AC3E}">
        <p14:creationId xmlns:p14="http://schemas.microsoft.com/office/powerpoint/2010/main" val="3051416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D25495-3996-A887-1C24-B9E2ABAC059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A42614C-D656-3C53-9479-6267A322C2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28B071C-3887-568C-3069-6583DCDF2B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4EE90A7-E328-B89B-D9A2-A689183DD4F6}"/>
              </a:ext>
            </a:extLst>
          </p:cNvPr>
          <p:cNvSpPr>
            <a:spLocks noGrp="1"/>
          </p:cNvSpPr>
          <p:nvPr>
            <p:ph type="dt" sz="half" idx="10"/>
          </p:nvPr>
        </p:nvSpPr>
        <p:spPr/>
        <p:txBody>
          <a:bodyPr/>
          <a:lstStyle/>
          <a:p>
            <a:fld id="{A99C71F0-9349-4208-ABFF-33C72D3853B3}" type="datetimeFigureOut">
              <a:rPr lang="fr-FR" smtClean="0"/>
              <a:t>17/08/2023</a:t>
            </a:fld>
            <a:endParaRPr lang="fr-FR"/>
          </a:p>
        </p:txBody>
      </p:sp>
      <p:sp>
        <p:nvSpPr>
          <p:cNvPr id="6" name="Espace réservé du pied de page 5">
            <a:extLst>
              <a:ext uri="{FF2B5EF4-FFF2-40B4-BE49-F238E27FC236}">
                <a16:creationId xmlns:a16="http://schemas.microsoft.com/office/drawing/2014/main" id="{3906A79C-6AEF-8B69-36B2-9DAA4687D1C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B7145D9-E1F6-6CA3-53EE-79366374B1B0}"/>
              </a:ext>
            </a:extLst>
          </p:cNvPr>
          <p:cNvSpPr>
            <a:spLocks noGrp="1"/>
          </p:cNvSpPr>
          <p:nvPr>
            <p:ph type="sldNum" sz="quarter" idx="12"/>
          </p:nvPr>
        </p:nvSpPr>
        <p:spPr/>
        <p:txBody>
          <a:bodyPr/>
          <a:lstStyle/>
          <a:p>
            <a:fld id="{AC12BC96-C7FB-4B1D-987C-971817050505}" type="slidenum">
              <a:rPr lang="fr-FR" smtClean="0"/>
              <a:t>‹N°›</a:t>
            </a:fld>
            <a:endParaRPr lang="fr-FR"/>
          </a:p>
        </p:txBody>
      </p:sp>
    </p:spTree>
    <p:extLst>
      <p:ext uri="{BB962C8B-B14F-4D97-AF65-F5344CB8AC3E}">
        <p14:creationId xmlns:p14="http://schemas.microsoft.com/office/powerpoint/2010/main" val="1577644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CC85268-95BD-8269-D7B8-CBDC0B217A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0D0F6C8-80D7-36CF-72DB-F5C240866B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C4415DD-D67D-6502-EB60-9418C995F7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9C71F0-9349-4208-ABFF-33C72D3853B3}" type="datetimeFigureOut">
              <a:rPr lang="fr-FR" smtClean="0"/>
              <a:t>17/08/2023</a:t>
            </a:fld>
            <a:endParaRPr lang="fr-FR"/>
          </a:p>
        </p:txBody>
      </p:sp>
      <p:sp>
        <p:nvSpPr>
          <p:cNvPr id="5" name="Espace réservé du pied de page 4">
            <a:extLst>
              <a:ext uri="{FF2B5EF4-FFF2-40B4-BE49-F238E27FC236}">
                <a16:creationId xmlns:a16="http://schemas.microsoft.com/office/drawing/2014/main" id="{09BDBE82-6C7C-1308-4AD2-5AE9332133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4288D57-C85D-AECE-0B42-AAC15E5B46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12BC96-C7FB-4B1D-987C-971817050505}" type="slidenum">
              <a:rPr lang="fr-FR" smtClean="0"/>
              <a:t>‹N°›</a:t>
            </a:fld>
            <a:endParaRPr lang="fr-FR"/>
          </a:p>
        </p:txBody>
      </p:sp>
    </p:spTree>
    <p:extLst>
      <p:ext uri="{BB962C8B-B14F-4D97-AF65-F5344CB8AC3E}">
        <p14:creationId xmlns:p14="http://schemas.microsoft.com/office/powerpoint/2010/main" val="4098924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ionos.fr/digitalguide/hebergement/aspects-techniques/nosq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docs.mongodb.com/manual/applications/driver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1346D5D5-D485-2D4C-46AA-BDE64D5F5C38}"/>
              </a:ext>
            </a:extLst>
          </p:cNvPr>
          <p:cNvSpPr txBox="1"/>
          <p:nvPr/>
        </p:nvSpPr>
        <p:spPr>
          <a:xfrm>
            <a:off x="748145" y="753653"/>
            <a:ext cx="10631055" cy="3139321"/>
          </a:xfrm>
          <a:prstGeom prst="rect">
            <a:avLst/>
          </a:prstGeom>
          <a:noFill/>
        </p:spPr>
        <p:txBody>
          <a:bodyPr wrap="square">
            <a:spAutoFit/>
          </a:bodyPr>
          <a:lstStyle/>
          <a:p>
            <a:r>
              <a:rPr lang="fr-FR" b="1" dirty="0"/>
              <a:t>MongoDB : présentation et comparaison avec MySQL </a:t>
            </a:r>
          </a:p>
          <a:p>
            <a:r>
              <a:rPr lang="fr-FR" dirty="0"/>
              <a:t>Dans le domaine de la gestion de données électroniques, les bases de données relationnelles ont été une solution controversée pendant des décennies. Ce n’est pas sans raison que le système de gestion de base de données MySQL est utilisé pour de nombreux projets Web depuis 1995. Les applications Web nécessitent un </a:t>
            </a:r>
            <a:r>
              <a:rPr lang="fr-FR" b="1" dirty="0"/>
              <a:t>nombre grandissant</a:t>
            </a:r>
            <a:r>
              <a:rPr lang="fr-FR" dirty="0"/>
              <a:t> et </a:t>
            </a:r>
            <a:r>
              <a:rPr lang="fr-FR" b="1" dirty="0"/>
              <a:t>plus varié </a:t>
            </a:r>
            <a:r>
              <a:rPr lang="fr-FR" dirty="0"/>
              <a:t>de </a:t>
            </a:r>
            <a:r>
              <a:rPr lang="fr-FR" b="1" dirty="0"/>
              <a:t>données</a:t>
            </a:r>
            <a:r>
              <a:rPr lang="fr-FR" dirty="0"/>
              <a:t>, c’est pourquoi les bases de données non relationnelles sont devenues des concurrents de taille pour le modèle traditionnel. Ces systèmes d’enregistrement de données répartis comme MongoDB, mis sur le marché en 2009, sont désignés en tant que bases de données </a:t>
            </a:r>
            <a:r>
              <a:rPr lang="fr-FR" dirty="0">
                <a:hlinkClick r:id="rId2" tooltip="NoSQL"/>
              </a:rPr>
              <a:t>NoSQL</a:t>
            </a:r>
            <a:r>
              <a:rPr lang="fr-FR" dirty="0"/>
              <a:t>. MongoDB fonctionne sans SQL (</a:t>
            </a:r>
            <a:r>
              <a:rPr lang="fr-FR" dirty="0" err="1"/>
              <a:t>Structured</a:t>
            </a:r>
            <a:r>
              <a:rPr lang="fr-FR" dirty="0"/>
              <a:t> </a:t>
            </a:r>
            <a:r>
              <a:rPr lang="fr-FR" dirty="0" err="1"/>
              <a:t>Query</a:t>
            </a:r>
            <a:r>
              <a:rPr lang="fr-FR" dirty="0"/>
              <a:t> </a:t>
            </a:r>
            <a:r>
              <a:rPr lang="fr-FR" dirty="0" err="1"/>
              <a:t>Language</a:t>
            </a:r>
            <a:r>
              <a:rPr lang="fr-FR" dirty="0"/>
              <a:t>), le langage de requête classique des bases de données relationnelles. Cela implique que davantage de charges reposent sur la couche application mais cela permet de distribuer le stockage des données et le processus de travail sur plusieurs serveurs. Ainsi, ces bases de données sont </a:t>
            </a:r>
            <a:r>
              <a:rPr lang="fr-FR" b="1" dirty="0"/>
              <a:t>modulables de manière quasiment illimitée</a:t>
            </a:r>
            <a:r>
              <a:rPr lang="fr-FR" dirty="0"/>
              <a:t>.</a:t>
            </a:r>
          </a:p>
        </p:txBody>
      </p:sp>
    </p:spTree>
    <p:extLst>
      <p:ext uri="{BB962C8B-B14F-4D97-AF65-F5344CB8AC3E}">
        <p14:creationId xmlns:p14="http://schemas.microsoft.com/office/powerpoint/2010/main" val="1881747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2A2B7F-8A4D-44F3-857E-A9B7543F1EE9}"/>
              </a:ext>
            </a:extLst>
          </p:cNvPr>
          <p:cNvSpPr>
            <a:spLocks noGrp="1"/>
          </p:cNvSpPr>
          <p:nvPr>
            <p:ph type="title"/>
          </p:nvPr>
        </p:nvSpPr>
        <p:spPr/>
        <p:txBody>
          <a:bodyPr/>
          <a:lstStyle/>
          <a:p>
            <a:r>
              <a:rPr lang="fr-FR" b="1" dirty="0"/>
              <a:t>Qu’est-ce-que MongoDB ? </a:t>
            </a:r>
            <a:br>
              <a:rPr lang="fr-FR" b="1" dirty="0"/>
            </a:br>
            <a:endParaRPr lang="fr-FR" dirty="0"/>
          </a:p>
        </p:txBody>
      </p:sp>
      <p:sp>
        <p:nvSpPr>
          <p:cNvPr id="3" name="Espace réservé du contenu 2">
            <a:extLst>
              <a:ext uri="{FF2B5EF4-FFF2-40B4-BE49-F238E27FC236}">
                <a16:creationId xmlns:a16="http://schemas.microsoft.com/office/drawing/2014/main" id="{B22EB3C2-1A40-0A88-49DD-05C4EFD3347A}"/>
              </a:ext>
            </a:extLst>
          </p:cNvPr>
          <p:cNvSpPr>
            <a:spLocks noGrp="1"/>
          </p:cNvSpPr>
          <p:nvPr>
            <p:ph idx="1"/>
          </p:nvPr>
        </p:nvSpPr>
        <p:spPr/>
        <p:txBody>
          <a:bodyPr>
            <a:normAutofit fontScale="62500" lnSpcReduction="20000"/>
          </a:bodyPr>
          <a:lstStyle/>
          <a:p>
            <a:r>
              <a:rPr lang="fr-FR" b="1" dirty="0"/>
              <a:t>Qu’est-ce-que MongoDB ? </a:t>
            </a:r>
          </a:p>
          <a:p>
            <a:r>
              <a:rPr lang="fr-FR" dirty="0"/>
              <a:t>C’est l’entreprise 10gen qui est à l’origine du développement de MongoDB (de l’anglais </a:t>
            </a:r>
            <a:r>
              <a:rPr lang="fr-FR" i="1" dirty="0" err="1"/>
              <a:t>humongous</a:t>
            </a:r>
            <a:r>
              <a:rPr lang="fr-FR" dirty="0"/>
              <a:t> = « gigantesque, énorme ») en 2007. C’est une base de données open source, centrée sur les documents. MongoDB a été mis sur le marché en l’espace de deux ans seulement et il aura fallu peu de temps pour que celui-ci devienne une des </a:t>
            </a:r>
            <a:r>
              <a:rPr lang="fr-FR" b="1" dirty="0"/>
              <a:t>bases de données NoSQL</a:t>
            </a:r>
            <a:r>
              <a:rPr lang="fr-FR" dirty="0"/>
              <a:t> les plus populaires. La société 10gen a depuis changé son nom en MongoDB Inc. et est responsable du développement logiciel tout comme de la distribution de solutions informatiques pour les entreprises. </a:t>
            </a:r>
          </a:p>
          <a:p>
            <a:r>
              <a:rPr lang="fr-FR" dirty="0"/>
              <a:t>MongoDB a été codé en langage de programmation C++ et enregistre les données en format </a:t>
            </a:r>
            <a:r>
              <a:rPr lang="fr-FR" b="1" dirty="0"/>
              <a:t>BSON</a:t>
            </a:r>
            <a:r>
              <a:rPr lang="fr-FR" dirty="0"/>
              <a:t> (</a:t>
            </a:r>
            <a:r>
              <a:rPr lang="fr-FR" dirty="0" err="1"/>
              <a:t>Binary</a:t>
            </a:r>
            <a:r>
              <a:rPr lang="fr-FR" dirty="0"/>
              <a:t> JSON), basé sur le format de JSON (JavaScript Object Notation). Ainsi, différents types de données JavaScript sont supportés et c’est pourquoi MongoDB est le choix optimal pour les plateformes Node.js. Les bases de données MongoDB contient un ou plusieurs ensembles de données qui gèrent différents documents avec de nombreux champs de données divers et variés. </a:t>
            </a:r>
          </a:p>
          <a:p>
            <a:r>
              <a:rPr lang="fr-FR" dirty="0"/>
              <a:t>La connexion au serveur de la base de données de MongoDB peut être effectuée de différentes manières. Le client Mongo Shell est disponible dans la plupart des versions et permet un accès en ligne de commande. De plus, l’espace administrateur basé sur HTTP peut être activé et ouvert sur le navigateur. Les utilisateurs disposent également de différents espaces utilisateur tels que </a:t>
            </a:r>
            <a:r>
              <a:rPr lang="fr-FR" dirty="0" err="1"/>
              <a:t>MongoChef</a:t>
            </a:r>
            <a:r>
              <a:rPr lang="fr-FR" dirty="0"/>
              <a:t>, </a:t>
            </a:r>
            <a:r>
              <a:rPr lang="fr-FR" dirty="0" err="1"/>
              <a:t>Robomongo</a:t>
            </a:r>
            <a:r>
              <a:rPr lang="fr-FR" dirty="0"/>
              <a:t> ou encore </a:t>
            </a:r>
            <a:r>
              <a:rPr lang="fr-FR" dirty="0" err="1"/>
              <a:t>Mongoclient</a:t>
            </a:r>
            <a:r>
              <a:rPr lang="fr-FR" dirty="0"/>
              <a:t>. Ces derniers peuvent visualiser les données et les retravailler. MongoDB est compatible avec presque tous les systèmes d’exploitation de Linux, Windows et Mac.</a:t>
            </a:r>
          </a:p>
          <a:p>
            <a:endParaRPr lang="fr-FR" dirty="0"/>
          </a:p>
        </p:txBody>
      </p:sp>
    </p:spTree>
    <p:extLst>
      <p:ext uri="{BB962C8B-B14F-4D97-AF65-F5344CB8AC3E}">
        <p14:creationId xmlns:p14="http://schemas.microsoft.com/office/powerpoint/2010/main" val="1313906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FEC7285E-E7B5-9D1F-A65E-186C78FC799B}"/>
              </a:ext>
            </a:extLst>
          </p:cNvPr>
          <p:cNvSpPr txBox="1"/>
          <p:nvPr/>
        </p:nvSpPr>
        <p:spPr>
          <a:xfrm>
            <a:off x="327891" y="286328"/>
            <a:ext cx="11536218" cy="3970318"/>
          </a:xfrm>
          <a:prstGeom prst="rect">
            <a:avLst/>
          </a:prstGeom>
          <a:noFill/>
        </p:spPr>
        <p:txBody>
          <a:bodyPr wrap="square">
            <a:spAutoFit/>
          </a:bodyPr>
          <a:lstStyle/>
          <a:p>
            <a:r>
              <a:rPr lang="fr-FR" b="1" dirty="0"/>
              <a:t>MongoDB vs. MySQL : comparaison des deux modèles </a:t>
            </a:r>
          </a:p>
          <a:p>
            <a:r>
              <a:rPr lang="fr-FR" dirty="0"/>
              <a:t>MongoDB est une base de données orientée documents, à l’inverse de MySQL. Ce système de gestion fonctionne différemment en matière de mémorisation des données, bien que la structure de base présente quelques similitudes : </a:t>
            </a:r>
          </a:p>
          <a:p>
            <a:pPr>
              <a:buFont typeface="Arial" panose="020B0604020202020204" pitchFamily="34" charset="0"/>
              <a:buChar char="•"/>
            </a:pPr>
            <a:r>
              <a:rPr lang="fr-FR" dirty="0"/>
              <a:t>Les données sont mémorisées dans des classeurs (collections) et non dans des tableaux. </a:t>
            </a:r>
            <a:br>
              <a:rPr lang="fr-FR" dirty="0"/>
            </a:br>
            <a:br>
              <a:rPr lang="fr-FR" dirty="0"/>
            </a:br>
            <a:endParaRPr lang="fr-FR" dirty="0"/>
          </a:p>
          <a:p>
            <a:pPr>
              <a:buFont typeface="Arial" panose="020B0604020202020204" pitchFamily="34" charset="0"/>
              <a:buChar char="•"/>
            </a:pPr>
            <a:r>
              <a:rPr lang="fr-FR" dirty="0"/>
              <a:t>Les </a:t>
            </a:r>
            <a:r>
              <a:rPr lang="fr-FR" b="1" dirty="0"/>
              <a:t>documents </a:t>
            </a:r>
            <a:r>
              <a:rPr lang="fr-FR" dirty="0"/>
              <a:t>en format BSON remplacent les lignes et les champs définis dans ces documents et les </a:t>
            </a:r>
            <a:r>
              <a:rPr lang="fr-FR" b="1" dirty="0"/>
              <a:t>colonnes </a:t>
            </a:r>
            <a:r>
              <a:rPr lang="fr-FR" dirty="0"/>
              <a:t>de requêtes SQL.</a:t>
            </a:r>
            <a:br>
              <a:rPr lang="fr-FR" dirty="0"/>
            </a:br>
            <a:br>
              <a:rPr lang="fr-FR" dirty="0"/>
            </a:br>
            <a:endParaRPr lang="fr-FR" dirty="0"/>
          </a:p>
          <a:p>
            <a:pPr>
              <a:buFont typeface="Arial" panose="020B0604020202020204" pitchFamily="34" charset="0"/>
              <a:buChar char="•"/>
            </a:pPr>
            <a:r>
              <a:rPr lang="fr-FR" dirty="0"/>
              <a:t>Un champ est toujours composé d’une valeur et d’un nom de champ. Cette valeur peut indiquer des listes de </a:t>
            </a:r>
            <a:r>
              <a:rPr lang="fr-FR" b="1" dirty="0"/>
              <a:t>mots </a:t>
            </a:r>
            <a:r>
              <a:rPr lang="fr-FR" dirty="0"/>
              <a:t>ou de </a:t>
            </a:r>
            <a:r>
              <a:rPr lang="fr-FR" b="1" dirty="0"/>
              <a:t>chiffres</a:t>
            </a:r>
            <a:r>
              <a:rPr lang="fr-FR" dirty="0"/>
              <a:t>, un </a:t>
            </a:r>
            <a:r>
              <a:rPr lang="fr-FR" b="1" dirty="0"/>
              <a:t>texte</a:t>
            </a:r>
            <a:r>
              <a:rPr lang="fr-FR" dirty="0"/>
              <a:t> ou un dossier complet. </a:t>
            </a:r>
            <a:br>
              <a:rPr lang="fr-FR" dirty="0"/>
            </a:br>
            <a:r>
              <a:rPr lang="fr-FR" dirty="0"/>
              <a:t>Un document MongoDB est donc un ensemble de </a:t>
            </a:r>
            <a:r>
              <a:rPr lang="fr-FR" b="1" dirty="0"/>
              <a:t>paires valeur/clés</a:t>
            </a:r>
            <a:r>
              <a:rPr lang="fr-FR" dirty="0"/>
              <a:t>, tout comme avec MySQL.</a:t>
            </a:r>
            <a:br>
              <a:rPr lang="fr-FR" dirty="0"/>
            </a:br>
            <a:endParaRPr lang="fr-FR" dirty="0"/>
          </a:p>
        </p:txBody>
      </p:sp>
    </p:spTree>
    <p:extLst>
      <p:ext uri="{BB962C8B-B14F-4D97-AF65-F5344CB8AC3E}">
        <p14:creationId xmlns:p14="http://schemas.microsoft.com/office/powerpoint/2010/main" val="2148360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E9D51E-8943-338C-88F9-515AC276EE42}"/>
              </a:ext>
            </a:extLst>
          </p:cNvPr>
          <p:cNvSpPr>
            <a:spLocks noGrp="1"/>
          </p:cNvSpPr>
          <p:nvPr>
            <p:ph type="title"/>
          </p:nvPr>
        </p:nvSpPr>
        <p:spPr/>
        <p:txBody>
          <a:bodyPr/>
          <a:lstStyle/>
          <a:p>
            <a:r>
              <a:rPr lang="fr-FR" dirty="0" err="1"/>
              <a:t>Difference</a:t>
            </a:r>
            <a:endParaRPr lang="fr-FR" dirty="0"/>
          </a:p>
        </p:txBody>
      </p:sp>
      <p:sp>
        <p:nvSpPr>
          <p:cNvPr id="3" name="Espace réservé du contenu 2">
            <a:extLst>
              <a:ext uri="{FF2B5EF4-FFF2-40B4-BE49-F238E27FC236}">
                <a16:creationId xmlns:a16="http://schemas.microsoft.com/office/drawing/2014/main" id="{2AA47F8D-9E57-090D-3391-EA183D122B5D}"/>
              </a:ext>
            </a:extLst>
          </p:cNvPr>
          <p:cNvSpPr>
            <a:spLocks noGrp="1"/>
          </p:cNvSpPr>
          <p:nvPr>
            <p:ph idx="1"/>
          </p:nvPr>
        </p:nvSpPr>
        <p:spPr/>
        <p:txBody>
          <a:bodyPr>
            <a:normAutofit fontScale="70000" lnSpcReduction="20000"/>
          </a:bodyPr>
          <a:lstStyle/>
          <a:p>
            <a:r>
              <a:rPr lang="fr-FR" dirty="0"/>
              <a:t>La différence principale repose sur le mode de fonctionnement des documents, qui suivent un schéma précis, tandis que les lignes d’un tableau </a:t>
            </a:r>
            <a:r>
              <a:rPr lang="fr-FR" b="1" dirty="0"/>
              <a:t>MySQL </a:t>
            </a:r>
            <a:r>
              <a:rPr lang="fr-FR" dirty="0"/>
              <a:t>ont toutes une composition identique. Elles comptent la même quantité de valeurs et comportent toujours le même type de données. Les documents MongoDB ont, en revanche, leur propre structure, individuelle et unique. De cette manière, de </a:t>
            </a:r>
            <a:r>
              <a:rPr lang="fr-FR" b="1" dirty="0"/>
              <a:t>nouveaux champs</a:t>
            </a:r>
            <a:r>
              <a:rPr lang="fr-FR" dirty="0"/>
              <a:t> peuvent être ajoutés en tout temps, comportant une valeur définie au choix. Une base de données relationnelle comme MySQL requiert une restructuration complète. La clé doit être unique dans chaque document mais peut se retrouver dans d’autres documents. Ce processus est impossible avec les bases de données MySQL. Des </a:t>
            </a:r>
            <a:r>
              <a:rPr lang="fr-FR" b="1" dirty="0"/>
              <a:t>relations</a:t>
            </a:r>
            <a:r>
              <a:rPr lang="fr-FR" dirty="0"/>
              <a:t> (joins) doivent être réglées entre les différents tableaux. </a:t>
            </a:r>
          </a:p>
          <a:p>
            <a:r>
              <a:rPr lang="fr-FR" dirty="0"/>
              <a:t>Une autre différence de taille en évoquant le thème MongoDB vs MySQL : l’extraction de données. En tant que base de données NoSQL, MongoDB n’utilise évidemment pas SQL en tant que langage de requête et traite des données dans son propre langage. Cela permet la communication entre MongoDB et le client désigné. Pour cela, la base de données utilise les méthodes spécifiques du langage de programmation du client en question, à l’aide de ce que l’on appelle des </a:t>
            </a:r>
            <a:r>
              <a:rPr lang="fr-FR" i="1" dirty="0" err="1"/>
              <a:t>libraries</a:t>
            </a:r>
            <a:r>
              <a:rPr lang="fr-FR" i="1" dirty="0"/>
              <a:t>,</a:t>
            </a:r>
            <a:r>
              <a:rPr lang="fr-FR" dirty="0"/>
              <a:t> c’est-à-dire des </a:t>
            </a:r>
            <a:r>
              <a:rPr lang="fr-FR" b="1" dirty="0"/>
              <a:t>drivers</a:t>
            </a:r>
            <a:r>
              <a:rPr lang="fr-FR" dirty="0"/>
              <a:t> qui peuvent être téléchargés séparément sur la </a:t>
            </a:r>
            <a:r>
              <a:rPr lang="fr-FR" dirty="0">
                <a:hlinkClick r:id="rId2" tooltip="Téléchargement des libraries client de MongoDB pour les principaux langages de programmation"/>
              </a:rPr>
              <a:t>page officielle</a:t>
            </a:r>
            <a:r>
              <a:rPr lang="fr-FR" dirty="0"/>
              <a:t>. </a:t>
            </a:r>
          </a:p>
          <a:p>
            <a:r>
              <a:rPr lang="fr-FR" dirty="0"/>
              <a:t>Pour les requêtes les plus complexes, il est possible d’avoir recours au MapReduce, comme avec toutes les bases de données orientées documents.</a:t>
            </a:r>
          </a:p>
          <a:p>
            <a:endParaRPr lang="fr-FR" dirty="0"/>
          </a:p>
        </p:txBody>
      </p:sp>
    </p:spTree>
    <p:extLst>
      <p:ext uri="{BB962C8B-B14F-4D97-AF65-F5344CB8AC3E}">
        <p14:creationId xmlns:p14="http://schemas.microsoft.com/office/powerpoint/2010/main" val="2581593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B50A42A4-0FDE-2CB1-A7B6-38DE5DDF468D}"/>
              </a:ext>
            </a:extLst>
          </p:cNvPr>
          <p:cNvSpPr txBox="1"/>
          <p:nvPr/>
        </p:nvSpPr>
        <p:spPr>
          <a:xfrm>
            <a:off x="729673" y="1465912"/>
            <a:ext cx="10880436" cy="3785652"/>
          </a:xfrm>
          <a:prstGeom prst="rect">
            <a:avLst/>
          </a:prstGeom>
          <a:noFill/>
        </p:spPr>
        <p:txBody>
          <a:bodyPr wrap="square">
            <a:spAutoFit/>
          </a:bodyPr>
          <a:lstStyle/>
          <a:p>
            <a:r>
              <a:rPr lang="fr-FR" sz="1200" b="1" dirty="0"/>
              <a:t>Les scénarios d’application de MongoDB </a:t>
            </a:r>
          </a:p>
          <a:p>
            <a:r>
              <a:rPr lang="fr-FR" sz="1200" dirty="0"/>
              <a:t>MongoDB est un excellent choix pour la mise en place de projets Web qui se basent sur une importante masse de données déstructurées. Le travail orienté documents est prédestiné à de nombreux types de documents, notamment s’il ne suit pas de schéma prédéfini. Ces documents variés doivent être </a:t>
            </a:r>
            <a:r>
              <a:rPr lang="fr-FR" sz="1200" b="1" dirty="0"/>
              <a:t>stockés et exploités avec rapidité</a:t>
            </a:r>
            <a:r>
              <a:rPr lang="fr-FR" sz="1200" dirty="0"/>
              <a:t>. Le système de bases de données permet, de plus, un échelonnage horizontal, presque illimité, qui peut être réparti sur plusieurs serveurs sans compromettre le fonctionnement. Pour assurer la sécurité et la disponibilité des données sur le long terme, des copies peuvent être effectuées facilement avec MongoDB, et mises à disposition sur plusieurs serveurs. L’ensemble des données, qu’elles proviennent d’une ou de plusieurs sources, présente de nombreux avantages :</a:t>
            </a:r>
          </a:p>
          <a:p>
            <a:pPr>
              <a:buFont typeface="Arial" panose="020B0604020202020204" pitchFamily="34" charset="0"/>
              <a:buChar char="•"/>
            </a:pPr>
            <a:r>
              <a:rPr lang="fr-FR" sz="1200" b="1" dirty="0"/>
              <a:t>Échelonnage </a:t>
            </a:r>
            <a:r>
              <a:rPr lang="fr-FR" sz="1200" dirty="0"/>
              <a:t>: si votre projet Web prend de l’ampleur, les exigences vont de pair avec la base de données. </a:t>
            </a:r>
            <a:br>
              <a:rPr lang="fr-FR" sz="1200" dirty="0"/>
            </a:br>
            <a:br>
              <a:rPr lang="fr-FR" sz="1200" dirty="0"/>
            </a:br>
            <a:endParaRPr lang="fr-FR" sz="1200" dirty="0"/>
          </a:p>
          <a:p>
            <a:pPr>
              <a:buFont typeface="Arial" panose="020B0604020202020204" pitchFamily="34" charset="0"/>
              <a:buChar char="•"/>
            </a:pPr>
            <a:r>
              <a:rPr lang="fr-FR" sz="1200" b="1" dirty="0"/>
              <a:t>Disponibilité</a:t>
            </a:r>
            <a:r>
              <a:rPr lang="fr-FR" sz="1200" dirty="0"/>
              <a:t> : votre application est toujours disponible, même en cas de panne de serveur.</a:t>
            </a:r>
            <a:br>
              <a:rPr lang="fr-FR" sz="1200" dirty="0"/>
            </a:br>
            <a:br>
              <a:rPr lang="fr-FR" sz="1200" dirty="0"/>
            </a:br>
            <a:endParaRPr lang="fr-FR" sz="1200" dirty="0"/>
          </a:p>
          <a:p>
            <a:pPr>
              <a:buFont typeface="Arial" panose="020B0604020202020204" pitchFamily="34" charset="0"/>
              <a:buChar char="•"/>
            </a:pPr>
            <a:r>
              <a:rPr lang="fr-FR" sz="1200" b="1" dirty="0"/>
              <a:t>Flexibilité </a:t>
            </a:r>
            <a:r>
              <a:rPr lang="fr-FR" sz="1200" dirty="0"/>
              <a:t>: votre projet doit toujours pouvoir être adapté de manière dynamique. </a:t>
            </a:r>
          </a:p>
          <a:p>
            <a:r>
              <a:rPr lang="fr-FR" sz="1200" dirty="0"/>
              <a:t>La distribution des données sur plusieurs serveurs est également différente entre MongoDB et les bases de données relationnelles. En enregistrant des données avec MongoDB, il existe un court laps de temps pendant lequel la lecture des documents n’est possible que pour la version non actualisée. On appelle cela « </a:t>
            </a:r>
            <a:r>
              <a:rPr lang="fr-FR" sz="1200" b="1" dirty="0" err="1"/>
              <a:t>Eventual</a:t>
            </a:r>
            <a:r>
              <a:rPr lang="fr-FR" sz="1200" b="1" dirty="0"/>
              <a:t> </a:t>
            </a:r>
            <a:r>
              <a:rPr lang="fr-FR" sz="1200" b="1" dirty="0" err="1"/>
              <a:t>Consistency</a:t>
            </a:r>
            <a:r>
              <a:rPr lang="fr-FR" sz="1200" b="1" dirty="0"/>
              <a:t> »</a:t>
            </a:r>
            <a:r>
              <a:rPr lang="fr-FR" sz="1200" dirty="0"/>
              <a:t> (littéralement : « cohérence éventuelle»). Ce modèle est avant tout utilisé pour </a:t>
            </a:r>
            <a:r>
              <a:rPr lang="fr-FR" sz="1200" dirty="0" err="1"/>
              <a:t>MariaDB</a:t>
            </a:r>
            <a:r>
              <a:rPr lang="fr-FR" sz="1200" dirty="0"/>
              <a:t> de MySQL et présente plusieurs avantages : les serveurs de base de données (qui est séparé du cluster de bases de données le plus conséquent) sont </a:t>
            </a:r>
            <a:r>
              <a:rPr lang="fr-FR" sz="1200" b="1" dirty="0"/>
              <a:t>compatibles</a:t>
            </a:r>
            <a:r>
              <a:rPr lang="fr-FR" sz="1200" dirty="0"/>
              <a:t> avec d’autres applications et il est également possible d’en modifier le contenu.  </a:t>
            </a:r>
          </a:p>
          <a:p>
            <a:r>
              <a:rPr lang="fr-FR" sz="1200" dirty="0"/>
              <a:t>Vous ignorez quel est le modèle de base de données adapté à votre projet Web ? Vous n’avez pas à vous décider pour autant, car une combinaison de différents types est possible et peut représenter la solution parfaite pour les différentes exigences de votre projet.</a:t>
            </a:r>
          </a:p>
        </p:txBody>
      </p:sp>
    </p:spTree>
    <p:extLst>
      <p:ext uri="{BB962C8B-B14F-4D97-AF65-F5344CB8AC3E}">
        <p14:creationId xmlns:p14="http://schemas.microsoft.com/office/powerpoint/2010/main" val="409887817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1218</Words>
  <Application>Microsoft Office PowerPoint</Application>
  <PresentationFormat>Grand écran</PresentationFormat>
  <Paragraphs>23</Paragraphs>
  <Slides>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Arial</vt:lpstr>
      <vt:lpstr>Calibri</vt:lpstr>
      <vt:lpstr>Calibri Light</vt:lpstr>
      <vt:lpstr>Thème Office</vt:lpstr>
      <vt:lpstr>Présentation PowerPoint</vt:lpstr>
      <vt:lpstr>Qu’est-ce-que MongoDB ?  </vt:lpstr>
      <vt:lpstr>Présentation PowerPoint</vt:lpstr>
      <vt:lpstr>Difference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Elyes TRABELSI</dc:creator>
  <cp:lastModifiedBy>Elyes TRABELSI</cp:lastModifiedBy>
  <cp:revision>1</cp:revision>
  <dcterms:created xsi:type="dcterms:W3CDTF">2023-08-17T20:48:02Z</dcterms:created>
  <dcterms:modified xsi:type="dcterms:W3CDTF">2023-08-17T20:54:12Z</dcterms:modified>
</cp:coreProperties>
</file>