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5"/>
  </p:notesMasterIdLst>
  <p:sldIdLst>
    <p:sldId id="256" r:id="rId2"/>
    <p:sldId id="257" r:id="rId3"/>
    <p:sldId id="258" r:id="rId4"/>
    <p:sldId id="402" r:id="rId5"/>
    <p:sldId id="392" r:id="rId6"/>
    <p:sldId id="405" r:id="rId7"/>
    <p:sldId id="404" r:id="rId8"/>
    <p:sldId id="406" r:id="rId9"/>
    <p:sldId id="403" r:id="rId10"/>
    <p:sldId id="401" r:id="rId11"/>
    <p:sldId id="338" r:id="rId12"/>
    <p:sldId id="343" r:id="rId13"/>
    <p:sldId id="339" r:id="rId14"/>
    <p:sldId id="340" r:id="rId15"/>
    <p:sldId id="341" r:id="rId16"/>
    <p:sldId id="342" r:id="rId17"/>
    <p:sldId id="391" r:id="rId18"/>
    <p:sldId id="393" r:id="rId19"/>
    <p:sldId id="396" r:id="rId20"/>
    <p:sldId id="383" r:id="rId21"/>
    <p:sldId id="384" r:id="rId22"/>
    <p:sldId id="386" r:id="rId23"/>
    <p:sldId id="385" r:id="rId24"/>
    <p:sldId id="276" r:id="rId25"/>
    <p:sldId id="349" r:id="rId26"/>
    <p:sldId id="348" r:id="rId27"/>
    <p:sldId id="350" r:id="rId28"/>
    <p:sldId id="408" r:id="rId29"/>
    <p:sldId id="351" r:id="rId30"/>
    <p:sldId id="328" r:id="rId31"/>
    <p:sldId id="354" r:id="rId32"/>
    <p:sldId id="353" r:id="rId33"/>
    <p:sldId id="352" r:id="rId34"/>
    <p:sldId id="357" r:id="rId35"/>
    <p:sldId id="355" r:id="rId36"/>
    <p:sldId id="359" r:id="rId37"/>
    <p:sldId id="358" r:id="rId38"/>
    <p:sldId id="356" r:id="rId39"/>
    <p:sldId id="407" r:id="rId40"/>
    <p:sldId id="334" r:id="rId41"/>
    <p:sldId id="394" r:id="rId42"/>
    <p:sldId id="362" r:id="rId43"/>
    <p:sldId id="395" r:id="rId44"/>
    <p:sldId id="361" r:id="rId45"/>
    <p:sldId id="360" r:id="rId46"/>
    <p:sldId id="296" r:id="rId47"/>
    <p:sldId id="363" r:id="rId48"/>
    <p:sldId id="364" r:id="rId49"/>
    <p:sldId id="365" r:id="rId50"/>
    <p:sldId id="370" r:id="rId51"/>
    <p:sldId id="369" r:id="rId52"/>
    <p:sldId id="368" r:id="rId53"/>
    <p:sldId id="371" r:id="rId54"/>
    <p:sldId id="300" r:id="rId55"/>
    <p:sldId id="372" r:id="rId56"/>
    <p:sldId id="373" r:id="rId57"/>
    <p:sldId id="374" r:id="rId58"/>
    <p:sldId id="304" r:id="rId59"/>
    <p:sldId id="375" r:id="rId60"/>
    <p:sldId id="376" r:id="rId61"/>
    <p:sldId id="306" r:id="rId62"/>
    <p:sldId id="307" r:id="rId63"/>
    <p:sldId id="313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F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9"/>
    <p:restoredTop sz="9471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3DAA7-FFBF-C34F-9F5B-19F7A4FF759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BC4DF-59A7-8041-A02E-003FDBEC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35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sectf</a:t>
            </a:r>
            <a:r>
              <a:rPr lang="en-US" dirty="0"/>
              <a:t> prep story and intro to </a:t>
            </a:r>
            <a:r>
              <a:rPr lang="en-US" dirty="0" err="1"/>
              <a:t>osint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BC4DF-59A7-8041-A02E-003FDBECA9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dread pirate </a:t>
            </a:r>
            <a:r>
              <a:rPr lang="en-US" dirty="0" err="1"/>
              <a:t>roberts</a:t>
            </a:r>
            <a:endParaRPr lang="en-US" dirty="0"/>
          </a:p>
          <a:p>
            <a:r>
              <a:rPr lang="en-US" dirty="0"/>
              <a:t>pompom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BC4DF-59A7-8041-A02E-003FDBECA95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7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6E4C-0701-2E94-268C-C2D0F175A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6FF5B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2EB50-8AF0-0957-55B7-9A72E3663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C6EA5-9932-3D1C-CFAB-F1B10F09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7874-608B-684F-88BA-C2B3053B4C7E}" type="datetime1">
              <a:rPr lang="en-US" smtClean="0"/>
              <a:t>10/10/23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3EC0F-C912-A8C5-F171-6EF67EAC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EF0F-2453-9046-A42D-A2452DB4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1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476D-5D39-0A05-CC06-66B70B32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341E6-6FDD-6E95-53CA-CA2DCCE60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9E60-E10A-3C74-EABD-A70A915C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2F78-7FF6-9B4F-B612-34D77285E4E4}" type="datetime1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52DA1-D451-7530-2EEC-9DD36B1F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F34CC-0A8E-C2FE-2621-7287A8DC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EF0F-2453-9046-A42D-A2452DB4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06F3A-0DC5-4336-6D84-B3342FA96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D8444-8746-22B4-4830-C1ACE3FC0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14552-A666-8CF1-D32C-93B6F21C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8AC3-6C59-5C48-B0BB-46F4251E2254}" type="datetime1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C850E-2659-E5CB-5412-AD73ADD8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17A4D-7F80-2738-6AFE-7F944B63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EF0F-2453-9046-A42D-A2452DB4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7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6DC0-A9FA-2361-EE8F-E490D6D8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FBFFA-9C0B-4AEE-10B7-A0ABDFCDB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88D71-BCF0-85EF-DE37-B1790BCC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4A99-4A00-9C49-88A5-D7179E202EB6}" type="datetime1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E1E75-B4A6-0111-C490-D67C6538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92B55-DA95-FB10-B788-FF9FC153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EF0F-2453-9046-A42D-A2452DB4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5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5669-CB9B-0B54-0016-A63EECF0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AB2FF-5C83-A2F3-864C-E443E538C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0E6E4-B6B7-C88A-350D-771F62B0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52AA-AE55-AD4C-8878-D00C1312AC9F}" type="datetime1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BBF6F-9B9D-70F5-F7C9-6292A76C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2AB2A-4D58-7DC7-3B24-CF8789DF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EF0F-2453-9046-A42D-A2452DB4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5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AF8C-1BB0-4CC2-4E98-C5EEC108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4B0FE-8A58-0160-119B-CCAF17C05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D6C04-1C50-2464-DB17-BD3DE09AA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7BEB6-9C14-159A-971C-A7EA64C4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7D98-7C0A-7840-9D3A-A9A769DDE70A}" type="datetime1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1C723-6E36-7B51-F2F1-0884DF9C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0421A-2524-0220-A9A0-545BCD22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EF0F-2453-9046-A42D-A2452DB4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4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C390-8FCC-D5AE-D9D3-A799A8FB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AC4B4-CDF1-C784-ABD5-46358333F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504BB-1133-2940-127F-13AE22DC8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91C78-8E6F-81E7-8288-30247BDD7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A8C28-2361-3387-A468-77E700830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2574E-340D-B60E-3B49-6E173168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B309-4566-D44C-BA00-3F63076915DD}" type="datetime1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EFE59-5E1E-B932-EA2C-76C7212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6670D-60F6-5749-9D11-75A86E34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EF0F-2453-9046-A42D-A2452DB4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26B9-565A-9A19-98A2-0876FDE4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BAA44-4047-880A-AE69-574A598F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5A-0C42-9540-9D4D-E3F51EEE0E1C}" type="datetime1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92487-6956-6DAC-EB6E-856261BA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D5AFB-96A1-2A5A-BA59-C994E887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EF0F-2453-9046-A42D-A2452DB4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9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0CD63-892F-5D07-14FC-8C78FB81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0227-1DF4-EF46-9199-45D708C1046A}" type="datetime1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3F974-5445-30AC-A1B6-F22A5245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31E6-5465-7D0A-A0E9-8F3158AD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EF0F-2453-9046-A42D-A2452DB4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9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2E1B-E327-CE31-2460-1FFC9198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05304-AA1B-53F2-CFF4-F6CC0CEE8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1CCC3-5169-5C26-AB8B-9CCC16F5D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DCD36-B83F-5B5A-0FC7-FD82857F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8A8A-5F1E-9741-A905-842E87992A31}" type="datetime1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C3315-AE9E-903B-4C43-9A587465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D030D-1D05-5150-66F0-476EACC6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EF0F-2453-9046-A42D-A2452DB4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0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5EC6-6D8C-3989-C72A-32F91E63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8D08E2-6209-A778-B6E7-4C2E6A7DD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6ECCD-C01A-6952-F2BE-6DA38A058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0608F-76C5-7C58-B13C-F81A603E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494B-559D-724C-8FBA-674E4FCBA9BD}" type="datetime1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757B7-A1F3-0F2B-3811-3021CF23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EC59C-BC68-1666-3DB1-9099AD35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EF0F-2453-9046-A42D-A2452DB4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8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F9654-947E-601B-B81B-3E5FC0F5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DB383-885C-5DF8-F1F4-D656FE97B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CDEA1-4FEF-6ECA-E0F9-6A9865481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D9528-B777-A94E-9F80-095A7EA5F308}" type="datetime1">
              <a:rPr lang="en-US" smtClean="0"/>
              <a:t>10/10/23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52108-8494-804C-89FB-99176CDCC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9EF0F-2453-9046-A42D-A2452DB45E7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green and black logo&#10;&#10;Description automatically generated">
            <a:extLst>
              <a:ext uri="{FF2B5EF4-FFF2-40B4-BE49-F238E27FC236}">
                <a16:creationId xmlns:a16="http://schemas.microsoft.com/office/drawing/2014/main" id="{D4B414DA-FD47-0572-4D1F-50024AD8E26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71939" y="6035474"/>
            <a:ext cx="756138" cy="75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3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6FF5BB"/>
          </a:solidFill>
          <a:latin typeface="Anonymous Pro" panose="02060609030202000504" pitchFamily="49" charset="0"/>
          <a:ea typeface="Anonymous Pro" panose="02060609030202000504" pitchFamily="49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6DD903-1D33-2C7A-F96D-5B440F7FF24E}"/>
              </a:ext>
            </a:extLst>
          </p:cNvPr>
          <p:cNvSpPr txBox="1"/>
          <p:nvPr/>
        </p:nvSpPr>
        <p:spPr>
          <a:xfrm>
            <a:off x="187568" y="902834"/>
            <a:ext cx="11922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People OSINT Training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63E3E-3FD1-4D17-6581-AA3D4458C81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15778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6FF5BB"/>
                </a:solidFill>
              </a:rPr>
              <a:t>Trace Labs - B-Sides Bloomington 2023</a:t>
            </a:r>
          </a:p>
        </p:txBody>
      </p:sp>
    </p:spTree>
    <p:extLst>
      <p:ext uri="{BB962C8B-B14F-4D97-AF65-F5344CB8AC3E}">
        <p14:creationId xmlns:p14="http://schemas.microsoft.com/office/powerpoint/2010/main" val="884455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235522" y="257176"/>
            <a:ext cx="3967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Groundwork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83597-C0CD-9455-BCA7-BAFDFAF9419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158476-A341-B014-0901-AB2EA887F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113" y="1562988"/>
            <a:ext cx="5847443" cy="449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68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274808" y="264079"/>
            <a:ext cx="9642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Guidelines and Guardrails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0E2D8E-2CCB-5B10-D1AA-2FA1F99ABCE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Trace Labs - B-Sides Bloomington 2023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3586C3E-0CB1-73DA-A0A4-B1F1EA480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433" y="1358879"/>
            <a:ext cx="4292967" cy="499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801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274808" y="264079"/>
            <a:ext cx="9642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Guidelines and Guardrails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154903" y="2181226"/>
            <a:ext cx="31003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Ethics</a:t>
            </a: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Responsibility vs Legality</a:t>
            </a:r>
          </a:p>
          <a:p>
            <a:pPr lvl="1"/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0E2D8E-2CCB-5B10-D1AA-2FA1F99ABCE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Trace Labs - B-Sides Bloomington 2023</a:t>
            </a:r>
          </a:p>
        </p:txBody>
      </p:sp>
    </p:spTree>
    <p:extLst>
      <p:ext uri="{BB962C8B-B14F-4D97-AF65-F5344CB8AC3E}">
        <p14:creationId xmlns:p14="http://schemas.microsoft.com/office/powerpoint/2010/main" val="2626054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274808" y="264079"/>
            <a:ext cx="9642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Guidelines and Guardrails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154903" y="2181226"/>
            <a:ext cx="31003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Ethics</a:t>
            </a: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Responsibility vs Legality</a:t>
            </a:r>
          </a:p>
          <a:p>
            <a:pPr lvl="1"/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12BB1-0106-CF6A-A7AE-5A191BE46754}"/>
              </a:ext>
            </a:extLst>
          </p:cNvPr>
          <p:cNvSpPr txBox="1"/>
          <p:nvPr/>
        </p:nvSpPr>
        <p:spPr>
          <a:xfrm>
            <a:off x="4800599" y="2157413"/>
            <a:ext cx="3390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ROE</a:t>
            </a: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Allowed to do vs Willing to 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0E2D8E-2CCB-5B10-D1AA-2FA1F99ABCE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Trace Labs - B-Sides Bloomington 2023</a:t>
            </a:r>
          </a:p>
        </p:txBody>
      </p:sp>
    </p:spTree>
    <p:extLst>
      <p:ext uri="{BB962C8B-B14F-4D97-AF65-F5344CB8AC3E}">
        <p14:creationId xmlns:p14="http://schemas.microsoft.com/office/powerpoint/2010/main" val="3858397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274808" y="264079"/>
            <a:ext cx="9642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Guidelines and Guardrails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154903" y="2181226"/>
            <a:ext cx="31003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Ethics</a:t>
            </a: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Responsibility vs Legality</a:t>
            </a:r>
          </a:p>
          <a:p>
            <a:pPr lvl="1"/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12BB1-0106-CF6A-A7AE-5A191BE46754}"/>
              </a:ext>
            </a:extLst>
          </p:cNvPr>
          <p:cNvSpPr txBox="1"/>
          <p:nvPr/>
        </p:nvSpPr>
        <p:spPr>
          <a:xfrm>
            <a:off x="4800599" y="2157413"/>
            <a:ext cx="3390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ROE</a:t>
            </a: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Allowed to do vs Willing to 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A6032-8B24-42F2-63BE-16A4572DF68A}"/>
              </a:ext>
            </a:extLst>
          </p:cNvPr>
          <p:cNvSpPr txBox="1"/>
          <p:nvPr/>
        </p:nvSpPr>
        <p:spPr>
          <a:xfrm>
            <a:off x="8191503" y="2181226"/>
            <a:ext cx="33909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Reputation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Yours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Employer’s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0E2D8E-2CCB-5B10-D1AA-2FA1F99ABCE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Trace Labs - B-Sides Bloomington 2023</a:t>
            </a:r>
          </a:p>
        </p:txBody>
      </p:sp>
    </p:spTree>
    <p:extLst>
      <p:ext uri="{BB962C8B-B14F-4D97-AF65-F5344CB8AC3E}">
        <p14:creationId xmlns:p14="http://schemas.microsoft.com/office/powerpoint/2010/main" val="2015256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274808" y="264079"/>
            <a:ext cx="9642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Guidelines and Guardrails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154903" y="2181226"/>
            <a:ext cx="31003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Ethics</a:t>
            </a: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Responsibility vs Legality</a:t>
            </a:r>
          </a:p>
          <a:p>
            <a:pPr lvl="1"/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12BB1-0106-CF6A-A7AE-5A191BE46754}"/>
              </a:ext>
            </a:extLst>
          </p:cNvPr>
          <p:cNvSpPr txBox="1"/>
          <p:nvPr/>
        </p:nvSpPr>
        <p:spPr>
          <a:xfrm>
            <a:off x="4800599" y="2157413"/>
            <a:ext cx="3390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ROE</a:t>
            </a: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Allowed to do vs Willing to 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A6032-8B24-42F2-63BE-16A4572DF68A}"/>
              </a:ext>
            </a:extLst>
          </p:cNvPr>
          <p:cNvSpPr txBox="1"/>
          <p:nvPr/>
        </p:nvSpPr>
        <p:spPr>
          <a:xfrm>
            <a:off x="8191503" y="2181226"/>
            <a:ext cx="33909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Reputation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Yours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Employer’s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0E2D8E-2CCB-5B10-D1AA-2FA1F99ABCE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Trace Labs - B-Sides Bloomington 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03697-E6C2-055F-A0EB-52D3935E2B71}"/>
              </a:ext>
            </a:extLst>
          </p:cNvPr>
          <p:cNvSpPr txBox="1"/>
          <p:nvPr/>
        </p:nvSpPr>
        <p:spPr>
          <a:xfrm>
            <a:off x="1154903" y="4280833"/>
            <a:ext cx="3390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Responsibility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Do you sleep at night?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Where?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695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274808" y="264079"/>
            <a:ext cx="9642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Guidelines and Guardrails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154903" y="2181226"/>
            <a:ext cx="31003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Ethics</a:t>
            </a: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Responsibility vs Legality</a:t>
            </a:r>
          </a:p>
          <a:p>
            <a:pPr lvl="1"/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12BB1-0106-CF6A-A7AE-5A191BE46754}"/>
              </a:ext>
            </a:extLst>
          </p:cNvPr>
          <p:cNvSpPr txBox="1"/>
          <p:nvPr/>
        </p:nvSpPr>
        <p:spPr>
          <a:xfrm>
            <a:off x="4800599" y="2157413"/>
            <a:ext cx="3390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ROE</a:t>
            </a: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Allowed to do vs Willing to 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A6032-8B24-42F2-63BE-16A4572DF68A}"/>
              </a:ext>
            </a:extLst>
          </p:cNvPr>
          <p:cNvSpPr txBox="1"/>
          <p:nvPr/>
        </p:nvSpPr>
        <p:spPr>
          <a:xfrm>
            <a:off x="8191503" y="2181226"/>
            <a:ext cx="33909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Reputation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Yours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Employer’s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0E2D8E-2CCB-5B10-D1AA-2FA1F99ABCE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Trace Labs - B-Sides Bloomington 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03697-E6C2-055F-A0EB-52D3935E2B71}"/>
              </a:ext>
            </a:extLst>
          </p:cNvPr>
          <p:cNvSpPr txBox="1"/>
          <p:nvPr/>
        </p:nvSpPr>
        <p:spPr>
          <a:xfrm>
            <a:off x="1154903" y="4280833"/>
            <a:ext cx="3390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Responsibility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Do you sleep at night?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Where?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E0B34-24CC-3EF9-E862-81EE75B3A078}"/>
              </a:ext>
            </a:extLst>
          </p:cNvPr>
          <p:cNvSpPr txBox="1"/>
          <p:nvPr/>
        </p:nvSpPr>
        <p:spPr>
          <a:xfrm>
            <a:off x="4800599" y="4280833"/>
            <a:ext cx="3390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Passive Recon</a:t>
            </a:r>
          </a:p>
          <a:p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217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274808" y="264079"/>
            <a:ext cx="9642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Guidelines and Guardrails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154903" y="2181226"/>
            <a:ext cx="31003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Ethics</a:t>
            </a: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Responsibility vs Legality</a:t>
            </a:r>
          </a:p>
          <a:p>
            <a:pPr lvl="1"/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12BB1-0106-CF6A-A7AE-5A191BE46754}"/>
              </a:ext>
            </a:extLst>
          </p:cNvPr>
          <p:cNvSpPr txBox="1"/>
          <p:nvPr/>
        </p:nvSpPr>
        <p:spPr>
          <a:xfrm>
            <a:off x="4800599" y="2157413"/>
            <a:ext cx="3390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ROE</a:t>
            </a: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Allowed to do vs Willing to 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A6032-8B24-42F2-63BE-16A4572DF68A}"/>
              </a:ext>
            </a:extLst>
          </p:cNvPr>
          <p:cNvSpPr txBox="1"/>
          <p:nvPr/>
        </p:nvSpPr>
        <p:spPr>
          <a:xfrm>
            <a:off x="8191503" y="2181226"/>
            <a:ext cx="33909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Reputation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Yours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Employer’s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0E2D8E-2CCB-5B10-D1AA-2FA1F99ABCE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Trace Labs - B-Sides Bloomington 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03697-E6C2-055F-A0EB-52D3935E2B71}"/>
              </a:ext>
            </a:extLst>
          </p:cNvPr>
          <p:cNvSpPr txBox="1"/>
          <p:nvPr/>
        </p:nvSpPr>
        <p:spPr>
          <a:xfrm>
            <a:off x="1154903" y="4280833"/>
            <a:ext cx="3390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Responsibility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Do you sleep at night?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Where?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E0B34-24CC-3EF9-E862-81EE75B3A078}"/>
              </a:ext>
            </a:extLst>
          </p:cNvPr>
          <p:cNvSpPr txBox="1"/>
          <p:nvPr/>
        </p:nvSpPr>
        <p:spPr>
          <a:xfrm>
            <a:off x="4800599" y="4280833"/>
            <a:ext cx="3390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Passive Recon</a:t>
            </a:r>
          </a:p>
          <a:p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86C99-06F1-4658-F8BD-B4668E83E62B}"/>
              </a:ext>
            </a:extLst>
          </p:cNvPr>
          <p:cNvSpPr txBox="1"/>
          <p:nvPr/>
        </p:nvSpPr>
        <p:spPr>
          <a:xfrm>
            <a:off x="8191503" y="4259226"/>
            <a:ext cx="33909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Grey Techniques</a:t>
            </a:r>
          </a:p>
          <a:p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444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49262" y="210026"/>
            <a:ext cx="11293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Setup – Before you open a Browser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04A35-040F-AB9F-E128-EE3AF40FB2B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FD44A7-0EB1-8C07-F652-6DBE4B4A6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1041023"/>
            <a:ext cx="5580743" cy="558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002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49262" y="210026"/>
            <a:ext cx="11293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Setup – Before you open a Browser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04A35-040F-AB9F-E128-EE3AF40FB2B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FD44A7-0EB1-8C07-F652-6DBE4B4A6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1041023"/>
            <a:ext cx="5580743" cy="558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26672B-FBAD-22F9-417E-5666B31E7108}"/>
              </a:ext>
            </a:extLst>
          </p:cNvPr>
          <p:cNvSpPr txBox="1"/>
          <p:nvPr/>
        </p:nvSpPr>
        <p:spPr>
          <a:xfrm>
            <a:off x="8577943" y="2917372"/>
            <a:ext cx="31647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Story Time!!!!</a:t>
            </a:r>
          </a:p>
        </p:txBody>
      </p:sp>
    </p:spTree>
    <p:extLst>
      <p:ext uri="{BB962C8B-B14F-4D97-AF65-F5344CB8AC3E}">
        <p14:creationId xmlns:p14="http://schemas.microsoft.com/office/powerpoint/2010/main" val="304860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2F0A4B-05BF-6FEA-61D5-12D2A79CA278}"/>
              </a:ext>
            </a:extLst>
          </p:cNvPr>
          <p:cNvSpPr txBox="1"/>
          <p:nvPr/>
        </p:nvSpPr>
        <p:spPr>
          <a:xfrm>
            <a:off x="404128" y="371406"/>
            <a:ext cx="7441749" cy="4188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Tom </a:t>
            </a:r>
            <a:r>
              <a:rPr lang="en-US" sz="5400" b="1" dirty="0" err="1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Hocker</a:t>
            </a:r>
            <a:endParaRPr lang="en-US" sz="5400" b="1" dirty="0">
              <a:solidFill>
                <a:srgbClr val="6FF5BB"/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Senior Security Engineer - Kroger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Former Human Resources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Trace Labs Director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Operation Safe Escape Volunteer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DEF CON SECTF Contestant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Amateur Pythonista</a:t>
            </a:r>
            <a:endParaRPr lang="en-US" sz="1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42121B-23E7-A9BF-B0C8-C82B3F73B04A}"/>
              </a:ext>
            </a:extLst>
          </p:cNvPr>
          <p:cNvSpPr txBox="1"/>
          <p:nvPr/>
        </p:nvSpPr>
        <p:spPr>
          <a:xfrm>
            <a:off x="204787" y="5011014"/>
            <a:ext cx="3920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6FF5BB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Twttter</a:t>
            </a:r>
            <a:r>
              <a:rPr lang="en-US" sz="2000" dirty="0">
                <a:solidFill>
                  <a:srgbClr val="6FF5BB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 </a:t>
            </a: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@</a:t>
            </a:r>
            <a:r>
              <a:rPr lang="en-US" sz="20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human_decoded</a:t>
            </a:r>
            <a:endParaRPr lang="en-US" sz="20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50BEB-8121-5ADE-9DBD-0FC76C77982D}"/>
              </a:ext>
            </a:extLst>
          </p:cNvPr>
          <p:cNvSpPr txBox="1"/>
          <p:nvPr/>
        </p:nvSpPr>
        <p:spPr>
          <a:xfrm>
            <a:off x="4038600" y="5011013"/>
            <a:ext cx="3543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6FF5BB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Github</a:t>
            </a:r>
            <a:r>
              <a:rPr lang="en-US" sz="2000" dirty="0">
                <a:solidFill>
                  <a:srgbClr val="6FF5BB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 </a:t>
            </a:r>
            <a:r>
              <a:rPr lang="en-US" sz="20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humanDecoded</a:t>
            </a:r>
            <a:endParaRPr lang="en-US" sz="20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C8387-789D-B0DE-45A1-DDAAED1F7936}"/>
              </a:ext>
            </a:extLst>
          </p:cNvPr>
          <p:cNvSpPr txBox="1"/>
          <p:nvPr/>
        </p:nvSpPr>
        <p:spPr>
          <a:xfrm>
            <a:off x="204787" y="5706323"/>
            <a:ext cx="4005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F5BB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Discord: </a:t>
            </a:r>
            <a:r>
              <a:rPr lang="en-US" sz="20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humanDecoded</a:t>
            </a:r>
            <a:endParaRPr lang="en-US" sz="20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8722C-5B36-B247-AE4C-B423E257691B}"/>
              </a:ext>
            </a:extLst>
          </p:cNvPr>
          <p:cNvSpPr txBox="1"/>
          <p:nvPr/>
        </p:nvSpPr>
        <p:spPr>
          <a:xfrm>
            <a:off x="7845877" y="5011012"/>
            <a:ext cx="3920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F5BB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Website: </a:t>
            </a:r>
            <a:r>
              <a:rPr lang="en-US" sz="20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humandecoded.io</a:t>
            </a:r>
            <a:endParaRPr lang="en-US" sz="20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9" name="Picture 8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C66A2718-0AAE-A876-24D7-11B01F1FE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835" y="183237"/>
            <a:ext cx="3502354" cy="35023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4B74AF-71AF-8BEC-E11C-1DE7EBB9FF03}"/>
              </a:ext>
            </a:extLst>
          </p:cNvPr>
          <p:cNvSpPr txBox="1"/>
          <p:nvPr/>
        </p:nvSpPr>
        <p:spPr>
          <a:xfrm>
            <a:off x="4038600" y="5711947"/>
            <a:ext cx="5747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FF5BB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Email: </a:t>
            </a:r>
            <a:r>
              <a:rPr lang="en-US" sz="20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tom@humandecoded.io</a:t>
            </a:r>
            <a:endParaRPr lang="en-US" sz="20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81D33-B57B-A958-7742-2A07D9AF99C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</p:spTree>
    <p:extLst>
      <p:ext uri="{BB962C8B-B14F-4D97-AF65-F5344CB8AC3E}">
        <p14:creationId xmlns:p14="http://schemas.microsoft.com/office/powerpoint/2010/main" val="217214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49262" y="210026"/>
            <a:ext cx="11293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Setup – Before you open a Browser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071562" y="2028825"/>
            <a:ext cx="62865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Define your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04A35-040F-AB9F-E128-EE3AF40FB2B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</p:spTree>
    <p:extLst>
      <p:ext uri="{BB962C8B-B14F-4D97-AF65-F5344CB8AC3E}">
        <p14:creationId xmlns:p14="http://schemas.microsoft.com/office/powerpoint/2010/main" val="2371063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49262" y="210026"/>
            <a:ext cx="11293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Setup – Before you open a Browser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071562" y="2028825"/>
            <a:ext cx="628650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Define your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Who, What, When, Where?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04A35-040F-AB9F-E128-EE3AF40FB2B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</p:spTree>
    <p:extLst>
      <p:ext uri="{BB962C8B-B14F-4D97-AF65-F5344CB8AC3E}">
        <p14:creationId xmlns:p14="http://schemas.microsoft.com/office/powerpoint/2010/main" val="2542874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49262" y="210026"/>
            <a:ext cx="11293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Setup – Before you open a Browser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071562" y="2028825"/>
            <a:ext cx="628650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Define your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Who, What, When, Where?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Define “redlines”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04A35-040F-AB9F-E128-EE3AF40FB2B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</p:spTree>
    <p:extLst>
      <p:ext uri="{BB962C8B-B14F-4D97-AF65-F5344CB8AC3E}">
        <p14:creationId xmlns:p14="http://schemas.microsoft.com/office/powerpoint/2010/main" val="3654080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49262" y="210026"/>
            <a:ext cx="11293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Setup – Before you open a Browser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071562" y="2028825"/>
            <a:ext cx="628650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Define your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Who, What, When, Where?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Define “redlines”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Define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04A35-040F-AB9F-E128-EE3AF40FB2B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</p:spTree>
    <p:extLst>
      <p:ext uri="{BB962C8B-B14F-4D97-AF65-F5344CB8AC3E}">
        <p14:creationId xmlns:p14="http://schemas.microsoft.com/office/powerpoint/2010/main" val="1428283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3514725" y="318075"/>
            <a:ext cx="5102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Setup – OPSEC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CB1C2-E5F7-3695-1A3A-8C67759800D8}"/>
              </a:ext>
            </a:extLst>
          </p:cNvPr>
          <p:cNvSpPr txBox="1"/>
          <p:nvPr/>
        </p:nvSpPr>
        <p:spPr>
          <a:xfrm>
            <a:off x="3156175" y="2758598"/>
            <a:ext cx="7066348" cy="2229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“By the time you realize you need better OPSEC…it’s too late” - </a:t>
            </a:r>
            <a:r>
              <a:rPr lang="en-US" sz="3200" i="1" dirty="0" err="1">
                <a:solidFill>
                  <a:schemeClr val="bg1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rPr>
              <a:t>SinWindie</a:t>
            </a:r>
            <a:endParaRPr lang="en-US" sz="3200" i="1" dirty="0">
              <a:solidFill>
                <a:schemeClr val="bg1"/>
              </a:solidFill>
              <a:latin typeface="Open Sans ExtraBold" pitchFamily="2" charset="0"/>
              <a:ea typeface="Open Sans ExtraBold" pitchFamily="2" charset="0"/>
              <a:cs typeface="Open Sans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988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3514725" y="318075"/>
            <a:ext cx="5102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Setup – OPSEC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071562" y="2028825"/>
            <a:ext cx="62865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is OPSEC?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9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3514725" y="318075"/>
            <a:ext cx="5102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Setup – OPSEC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071562" y="2028825"/>
            <a:ext cx="628650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is OPSEC?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How much do you need?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503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3514725" y="318075"/>
            <a:ext cx="5102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Setup – OPSEC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071562" y="2028825"/>
            <a:ext cx="62865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is OPSEC?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How much do you need?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You will get burned. Plan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792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3514725" y="318075"/>
            <a:ext cx="5102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Setup – OPSEC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071562" y="2028825"/>
            <a:ext cx="62865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is OPSEC?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How much do you need?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You will get burned. Plan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F6F4F-5BF4-9027-63ED-557D51B8B78B}"/>
              </a:ext>
            </a:extLst>
          </p:cNvPr>
          <p:cNvSpPr txBox="1"/>
          <p:nvPr/>
        </p:nvSpPr>
        <p:spPr>
          <a:xfrm>
            <a:off x="6406440" y="2216359"/>
            <a:ext cx="5469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Mistakes are forever!</a:t>
            </a:r>
          </a:p>
        </p:txBody>
      </p:sp>
    </p:spTree>
    <p:extLst>
      <p:ext uri="{BB962C8B-B14F-4D97-AF65-F5344CB8AC3E}">
        <p14:creationId xmlns:p14="http://schemas.microsoft.com/office/powerpoint/2010/main" val="3517652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005001" y="271581"/>
            <a:ext cx="10777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Setup – OPSEC – Sock Puppets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071562" y="2028825"/>
            <a:ext cx="106441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even is a sock puppet?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91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91B999-3571-688D-32C1-61CA7F4EEB64}"/>
              </a:ext>
            </a:extLst>
          </p:cNvPr>
          <p:cNvSpPr txBox="1"/>
          <p:nvPr/>
        </p:nvSpPr>
        <p:spPr>
          <a:xfrm>
            <a:off x="5072063" y="114300"/>
            <a:ext cx="2454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634215-5814-3F7E-2DC3-0BFF3551678D}"/>
              </a:ext>
            </a:extLst>
          </p:cNvPr>
          <p:cNvSpPr txBox="1"/>
          <p:nvPr/>
        </p:nvSpPr>
        <p:spPr>
          <a:xfrm>
            <a:off x="323851" y="1037630"/>
            <a:ext cx="25699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Groundwork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OSINT 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Intelligence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Investigations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CF962-FE12-40BB-F9CF-3F26C406F7AE}"/>
              </a:ext>
            </a:extLst>
          </p:cNvPr>
          <p:cNvSpPr txBox="1"/>
          <p:nvPr/>
        </p:nvSpPr>
        <p:spPr>
          <a:xfrm>
            <a:off x="3481388" y="1724025"/>
            <a:ext cx="19543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Guidelines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Ethics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ROE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Safety</a:t>
            </a: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C27F6-428F-E2FC-2D2F-1E81096A5D46}"/>
              </a:ext>
            </a:extLst>
          </p:cNvPr>
          <p:cNvSpPr txBox="1"/>
          <p:nvPr/>
        </p:nvSpPr>
        <p:spPr>
          <a:xfrm>
            <a:off x="6096000" y="2185690"/>
            <a:ext cx="2249334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Setup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OPSEC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Sock Puppets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VPNs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Note Taking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Organization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ED736-F0CD-BD47-F015-305E6BB0849A}"/>
              </a:ext>
            </a:extLst>
          </p:cNvPr>
          <p:cNvSpPr txBox="1"/>
          <p:nvPr/>
        </p:nvSpPr>
        <p:spPr>
          <a:xfrm>
            <a:off x="9072827" y="2601188"/>
            <a:ext cx="249502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Pivoting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Username Enumeration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Password Dumps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Photo Pivoting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Geolocation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Darkweb</a:t>
            </a:r>
            <a:endParaRPr lang="en-US" sz="20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Tools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4EF2B-7508-2633-3A3C-E8CDAF310212}"/>
              </a:ext>
            </a:extLst>
          </p:cNvPr>
          <p:cNvSpPr txBox="1"/>
          <p:nvPr/>
        </p:nvSpPr>
        <p:spPr>
          <a:xfrm>
            <a:off x="207177" y="4241899"/>
            <a:ext cx="54312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Case Studies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Social Media Threats of Violence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Geolocating Organized Retail Crime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Connect phishing domains to IRL identities</a:t>
            </a:r>
            <a:endParaRPr lang="en-US" sz="2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B2504D2-1997-D557-0396-43C5F8449B3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Trace Labs - B-Sides Bloomington 2023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6EEBF6-4F54-7134-6121-7135C9931DEE}"/>
              </a:ext>
            </a:extLst>
          </p:cNvPr>
          <p:cNvCxnSpPr>
            <a:cxnSpLocks/>
          </p:cNvCxnSpPr>
          <p:nvPr/>
        </p:nvCxnSpPr>
        <p:spPr>
          <a:xfrm>
            <a:off x="8780585" y="1547446"/>
            <a:ext cx="0" cy="4935416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158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005001" y="271581"/>
            <a:ext cx="10777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Setup – OPSEC – Sock Puppets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071562" y="2028825"/>
            <a:ext cx="106441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even is a sock puppet?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Why do you need them? -&gt; “Why are drug dealers friending me?”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283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005001" y="271581"/>
            <a:ext cx="10777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Setup – OPSEC – Sock Puppets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071562" y="2028825"/>
            <a:ext cx="106441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even is a sock puppet?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Why do you need them? -&gt; “Why are drug dealers friending me?”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Where do you need them?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02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005001" y="271581"/>
            <a:ext cx="10777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Setup – OPSEC – Sock Puppets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071562" y="2028825"/>
            <a:ext cx="1064418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even is a sock puppet?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Why do you need them? -&gt; “Why are drug dealers friending me?”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Where do you need them?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Creation, Care and Feeding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Mobile is your friend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Minimum effort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Make as many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388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005001" y="271581"/>
            <a:ext cx="10777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Setup – OPSEC – Sock Puppets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071562" y="2028825"/>
            <a:ext cx="1064418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even is a sock puppet?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Why do you need them? -&gt; “Why are drug dealers friending me?”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Where do you need them?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Creation, Care and Feeding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Mobile is your friend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Minimum effort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Make as many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5" name="Picture 2" descr="Maritime sock burning? Yep, it's a thing and you can witness it Saturday in  north Alabama - al.com">
            <a:extLst>
              <a:ext uri="{FF2B5EF4-FFF2-40B4-BE49-F238E27FC236}">
                <a16:creationId xmlns:a16="http://schemas.microsoft.com/office/drawing/2014/main" id="{8B9EB31A-0D4D-AC10-BE19-B0DEED76B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460" y="3957043"/>
            <a:ext cx="4056182" cy="269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054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91950" y="221296"/>
            <a:ext cx="12290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Open Sans ExtraBold" pitchFamily="2" charset="0"/>
              </a:rPr>
              <a:t>Setup – OPSEC – Tools + Thoughts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700087" y="1849073"/>
            <a:ext cx="87010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VPNs – Obfuscating your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729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91950" y="221296"/>
            <a:ext cx="12290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Open Sans ExtraBold" pitchFamily="2" charset="0"/>
              </a:rPr>
              <a:t>Setup – OPSEC – Tools + Thoughts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700087" y="1849073"/>
            <a:ext cx="87010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VPNs – Obfuscating your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VMs – Compartmentalization and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510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91950" y="221296"/>
            <a:ext cx="12290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Open Sans ExtraBold" pitchFamily="2" charset="0"/>
              </a:rPr>
              <a:t>Setup – OPSEC – Tools + Thoughts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700087" y="1849073"/>
            <a:ext cx="87010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VPNs – Obfuscating your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VMs – Compartmentalization and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Operating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892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91950" y="221296"/>
            <a:ext cx="12290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Open Sans ExtraBold" pitchFamily="2" charset="0"/>
              </a:rPr>
              <a:t>Setup – OPSEC – Tools + Thoughts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700087" y="1849073"/>
            <a:ext cx="87010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VPNs – Obfuscating your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VMs – Compartmentalization and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Operating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Logs are forever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1461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91950" y="221296"/>
            <a:ext cx="12290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Open Sans ExtraBold" pitchFamily="2" charset="0"/>
              </a:rPr>
              <a:t>Setup – OPSEC – Tools + Thoughts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700087" y="1849073"/>
            <a:ext cx="87010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VPNs – Obfuscating your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VMs – Compartmentalization and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Operating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Logs are forever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046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707345" y="266267"/>
            <a:ext cx="10777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Open Sans ExtraBold" pitchFamily="2" charset="0"/>
              </a:rPr>
              <a:t>Setup – Other Considerations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760047" y="1595021"/>
            <a:ext cx="87010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Note Taking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Screenshots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Report as you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Take your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8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235522" y="257176"/>
            <a:ext cx="3967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Groundwork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678D7-02FA-9A93-1FAA-A14C525D7581}"/>
              </a:ext>
            </a:extLst>
          </p:cNvPr>
          <p:cNvSpPr txBox="1"/>
          <p:nvPr/>
        </p:nvSpPr>
        <p:spPr>
          <a:xfrm>
            <a:off x="833009" y="1348800"/>
            <a:ext cx="5386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is OSINT?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83597-C0CD-9455-BCA7-BAFDFAF9419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</p:spTree>
    <p:extLst>
      <p:ext uri="{BB962C8B-B14F-4D97-AF65-F5344CB8AC3E}">
        <p14:creationId xmlns:p14="http://schemas.microsoft.com/office/powerpoint/2010/main" val="10729895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2236213" y="176835"/>
            <a:ext cx="8129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- Overview</a:t>
            </a:r>
          </a:p>
        </p:txBody>
      </p:sp>
      <p:pic>
        <p:nvPicPr>
          <p:cNvPr id="3074" name="Picture 2" descr="Fucking legend Dad | Did the tools ever break dad? All the time. I had to fall back to fundamental techniques; Fucking. Legend. | image tagged in fucking legend dad | made w/ Imgflip meme maker">
            <a:extLst>
              <a:ext uri="{FF2B5EF4-FFF2-40B4-BE49-F238E27FC236}">
                <a16:creationId xmlns:a16="http://schemas.microsoft.com/office/drawing/2014/main" id="{3B9A1D77-ABA5-6F18-7647-5856380E0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543" y="1100165"/>
            <a:ext cx="4367213" cy="556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825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2236213" y="176835"/>
            <a:ext cx="8129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-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700087" y="1849073"/>
            <a:ext cx="87010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We all have to start somewhere…..and it’s the most important 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AE30A-BD18-CE49-8A27-8354AAF816F0}"/>
              </a:ext>
            </a:extLst>
          </p:cNvPr>
          <p:cNvSpPr txBox="1"/>
          <p:nvPr/>
        </p:nvSpPr>
        <p:spPr>
          <a:xfrm>
            <a:off x="5902202" y="5473005"/>
            <a:ext cx="58912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“Your techniques are dictated by your Environment…not the other way around”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3384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2236213" y="176835"/>
            <a:ext cx="8129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-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700087" y="1849073"/>
            <a:ext cx="87010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We all have to start somewhere…..and it’s the most important 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Take the time to see what’s in front of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AE30A-BD18-CE49-8A27-8354AAF816F0}"/>
              </a:ext>
            </a:extLst>
          </p:cNvPr>
          <p:cNvSpPr txBox="1"/>
          <p:nvPr/>
        </p:nvSpPr>
        <p:spPr>
          <a:xfrm>
            <a:off x="5902202" y="5473005"/>
            <a:ext cx="58912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“Your techniques are dictated by your Environment…not the other way around”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138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2236213" y="176835"/>
            <a:ext cx="8129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-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700087" y="1849073"/>
            <a:ext cx="87010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We all have to start somewhere…..and it’s the most important 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Take the time to see what’s in front of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AE30A-BD18-CE49-8A27-8354AAF816F0}"/>
              </a:ext>
            </a:extLst>
          </p:cNvPr>
          <p:cNvSpPr txBox="1"/>
          <p:nvPr/>
        </p:nvSpPr>
        <p:spPr>
          <a:xfrm>
            <a:off x="5902202" y="5473005"/>
            <a:ext cx="58912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“Your techniques are dictated by your Environment…not the other way around”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045320-EC94-E5D9-BAF5-CC90E1C5CDE0}"/>
              </a:ext>
            </a:extLst>
          </p:cNvPr>
          <p:cNvCxnSpPr>
            <a:cxnSpLocks/>
          </p:cNvCxnSpPr>
          <p:nvPr/>
        </p:nvCxnSpPr>
        <p:spPr>
          <a:xfrm flipH="1">
            <a:off x="7903029" y="3117856"/>
            <a:ext cx="1498146" cy="285488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C959ED-BB06-1F0A-E0A0-1DE01C139168}"/>
              </a:ext>
            </a:extLst>
          </p:cNvPr>
          <p:cNvSpPr txBox="1"/>
          <p:nvPr/>
        </p:nvSpPr>
        <p:spPr>
          <a:xfrm>
            <a:off x="9401175" y="2786063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Seriously. Just Look.</a:t>
            </a:r>
          </a:p>
        </p:txBody>
      </p:sp>
    </p:spTree>
    <p:extLst>
      <p:ext uri="{BB962C8B-B14F-4D97-AF65-F5344CB8AC3E}">
        <p14:creationId xmlns:p14="http://schemas.microsoft.com/office/powerpoint/2010/main" val="42203956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2236213" y="176835"/>
            <a:ext cx="8129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-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700087" y="1849073"/>
            <a:ext cx="87010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We all have to start somewhere…..and it’s the most important 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Take the time to see what’s in front of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Does the information in front of you answer your question?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AE30A-BD18-CE49-8A27-8354AAF816F0}"/>
              </a:ext>
            </a:extLst>
          </p:cNvPr>
          <p:cNvSpPr txBox="1"/>
          <p:nvPr/>
        </p:nvSpPr>
        <p:spPr>
          <a:xfrm>
            <a:off x="5902202" y="5473005"/>
            <a:ext cx="58912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“Your techniques are dictated by your Environment…not the other way around”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3032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2236213" y="176835"/>
            <a:ext cx="8129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-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700087" y="1849073"/>
            <a:ext cx="87010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We all have to start somewhere…..and it’s the most important 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Take the time to see what’s in front of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Does the information in front of you answer your question?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Pivot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AE30A-BD18-CE49-8A27-8354AAF816F0}"/>
              </a:ext>
            </a:extLst>
          </p:cNvPr>
          <p:cNvSpPr txBox="1"/>
          <p:nvPr/>
        </p:nvSpPr>
        <p:spPr>
          <a:xfrm>
            <a:off x="5902202" y="5473005"/>
            <a:ext cx="58912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“Your techniques are dictated by your Environment…not the other way around”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572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49262" y="110888"/>
            <a:ext cx="11293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– Username Enumeration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700087" y="1849073"/>
            <a:ext cx="8701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Uncover new identities and pivot points</a:t>
            </a:r>
          </a:p>
        </p:txBody>
      </p:sp>
    </p:spTree>
    <p:extLst>
      <p:ext uri="{BB962C8B-B14F-4D97-AF65-F5344CB8AC3E}">
        <p14:creationId xmlns:p14="http://schemas.microsoft.com/office/powerpoint/2010/main" val="42847238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49262" y="110888"/>
            <a:ext cx="11293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– Username Enumeration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700087" y="1849073"/>
            <a:ext cx="87010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Uncover new identities and pivot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Reinforce connections to existing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0139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49262" y="110888"/>
            <a:ext cx="11293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– Username Enumeration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700087" y="1849073"/>
            <a:ext cx="87010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Uncover new identities and pivot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Reinforce connections to existing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Same handle != Same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1089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49262" y="110888"/>
            <a:ext cx="11293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– Username Enumeration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700087" y="1849073"/>
            <a:ext cx="87010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Uncover new identities and pivot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Reinforce connections to existing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Same handle != Same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Let’s find all the “</a:t>
            </a:r>
            <a:r>
              <a:rPr lang="en-US" sz="28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humanDecodeds</a:t>
            </a: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” 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02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83597-C0CD-9455-BCA7-BAFDFAF9419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1EACAA-1007-CF5E-560C-2E9625119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36" y="427544"/>
            <a:ext cx="8524422" cy="600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7724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350077" y="136525"/>
            <a:ext cx="7372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– Photos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685799" y="1849073"/>
            <a:ext cx="87010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are the photos telling you?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Hobbies, Activities, Passions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Who else is in the photo?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7" name="Picture 6" descr="A person holding a phone&#10;&#10;Description automatically generated with low confidence">
            <a:extLst>
              <a:ext uri="{FF2B5EF4-FFF2-40B4-BE49-F238E27FC236}">
                <a16:creationId xmlns:a16="http://schemas.microsoft.com/office/drawing/2014/main" id="{056C608B-C44F-DC61-E363-BD3554BE4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907" y="491159"/>
            <a:ext cx="2305294" cy="2293938"/>
          </a:xfrm>
          <a:prstGeom prst="rect">
            <a:avLst/>
          </a:prstGeom>
        </p:spPr>
      </p:pic>
      <p:pic>
        <p:nvPicPr>
          <p:cNvPr id="9" name="Picture 8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5E2849BE-36A6-FCEF-9754-CF39DEF70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054" y="342900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34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350077" y="136525"/>
            <a:ext cx="7372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– Photos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685799" y="1849073"/>
            <a:ext cx="87010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are the photos telling you?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Hobbies, Activities, Passions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Who else is in the photo?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Where else is the photo?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7" name="Picture 6" descr="A person holding a phone&#10;&#10;Description automatically generated with low confidence">
            <a:extLst>
              <a:ext uri="{FF2B5EF4-FFF2-40B4-BE49-F238E27FC236}">
                <a16:creationId xmlns:a16="http://schemas.microsoft.com/office/drawing/2014/main" id="{056C608B-C44F-DC61-E363-BD3554BE4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907" y="491159"/>
            <a:ext cx="2305294" cy="2293938"/>
          </a:xfrm>
          <a:prstGeom prst="rect">
            <a:avLst/>
          </a:prstGeom>
        </p:spPr>
      </p:pic>
      <p:pic>
        <p:nvPicPr>
          <p:cNvPr id="9" name="Picture 8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5E2849BE-36A6-FCEF-9754-CF39DEF70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054" y="342900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643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350077" y="136525"/>
            <a:ext cx="7372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– Photos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685799" y="1849073"/>
            <a:ext cx="87010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are the photos telling you?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Hobbies, Activities, Passions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Who else is in the photo?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Where else is the photo?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Exif data</a:t>
            </a:r>
          </a:p>
        </p:txBody>
      </p:sp>
      <p:pic>
        <p:nvPicPr>
          <p:cNvPr id="7" name="Picture 6" descr="A person holding a phone&#10;&#10;Description automatically generated with low confidence">
            <a:extLst>
              <a:ext uri="{FF2B5EF4-FFF2-40B4-BE49-F238E27FC236}">
                <a16:creationId xmlns:a16="http://schemas.microsoft.com/office/drawing/2014/main" id="{056C608B-C44F-DC61-E363-BD3554BE4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907" y="491159"/>
            <a:ext cx="2305294" cy="2293938"/>
          </a:xfrm>
          <a:prstGeom prst="rect">
            <a:avLst/>
          </a:prstGeom>
        </p:spPr>
      </p:pic>
      <p:pic>
        <p:nvPicPr>
          <p:cNvPr id="9" name="Picture 8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5E2849BE-36A6-FCEF-9754-CF39DEF70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054" y="342900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915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350077" y="136525"/>
            <a:ext cx="7372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– Photos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685799" y="1849073"/>
            <a:ext cx="87010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are the photos telling you?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Hobbies, Activities, Passions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Who else is in the photo?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Where else is the photo?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Exif data</a:t>
            </a:r>
          </a:p>
        </p:txBody>
      </p:sp>
      <p:pic>
        <p:nvPicPr>
          <p:cNvPr id="7" name="Picture 6" descr="A person holding a phone&#10;&#10;Description automatically generated with low confidence">
            <a:extLst>
              <a:ext uri="{FF2B5EF4-FFF2-40B4-BE49-F238E27FC236}">
                <a16:creationId xmlns:a16="http://schemas.microsoft.com/office/drawing/2014/main" id="{056C608B-C44F-DC61-E363-BD3554BE4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907" y="491159"/>
            <a:ext cx="2305294" cy="2293938"/>
          </a:xfrm>
          <a:prstGeom prst="rect">
            <a:avLst/>
          </a:prstGeom>
        </p:spPr>
      </p:pic>
      <p:pic>
        <p:nvPicPr>
          <p:cNvPr id="9" name="Picture 8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5E2849BE-36A6-FCEF-9754-CF39DEF70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054" y="3429000"/>
            <a:ext cx="3175000" cy="317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414903-C225-B826-C31D-F39EA7906079}"/>
              </a:ext>
            </a:extLst>
          </p:cNvPr>
          <p:cNvSpPr txBox="1"/>
          <p:nvPr/>
        </p:nvSpPr>
        <p:spPr>
          <a:xfrm>
            <a:off x="685799" y="5475692"/>
            <a:ext cx="8701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Let’s go find Tom!</a:t>
            </a:r>
          </a:p>
        </p:txBody>
      </p:sp>
    </p:spTree>
    <p:extLst>
      <p:ext uri="{BB962C8B-B14F-4D97-AF65-F5344CB8AC3E}">
        <p14:creationId xmlns:p14="http://schemas.microsoft.com/office/powerpoint/2010/main" val="2358625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49262" y="157780"/>
            <a:ext cx="11293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– Photos - Geolocation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642936" y="1578425"/>
            <a:ext cx="87010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Goal = “Where was this photo taken”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do you know about the photo?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is the photo telling you?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Time of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Time of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Scenery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Items in the picture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Artifacts to pivot on</a:t>
            </a:r>
          </a:p>
        </p:txBody>
      </p:sp>
    </p:spTree>
    <p:extLst>
      <p:ext uri="{BB962C8B-B14F-4D97-AF65-F5344CB8AC3E}">
        <p14:creationId xmlns:p14="http://schemas.microsoft.com/office/powerpoint/2010/main" val="23922956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49262" y="157780"/>
            <a:ext cx="11293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– Photos - Geolocation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642936" y="1578425"/>
            <a:ext cx="87010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Goal = “Where was this photo taken”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do you know about the photo?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is the photo telling you?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Time of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Time of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Scenery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Items in the picture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Artifacts to pivot 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68524-A396-A22D-27CF-D9C58391C319}"/>
              </a:ext>
            </a:extLst>
          </p:cNvPr>
          <p:cNvSpPr txBox="1"/>
          <p:nvPr/>
        </p:nvSpPr>
        <p:spPr>
          <a:xfrm>
            <a:off x="8046244" y="4003553"/>
            <a:ext cx="7005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Open Sans Light" pitchFamily="2" charset="0"/>
              </a:rPr>
              <a:t>Demo time!!!</a:t>
            </a:r>
          </a:p>
        </p:txBody>
      </p:sp>
    </p:spTree>
    <p:extLst>
      <p:ext uri="{BB962C8B-B14F-4D97-AF65-F5344CB8AC3E}">
        <p14:creationId xmlns:p14="http://schemas.microsoft.com/office/powerpoint/2010/main" val="29754120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842271" y="146057"/>
            <a:ext cx="850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Open Sans ExtraBold" pitchFamily="2" charset="0"/>
              </a:rPr>
              <a:t>Techniques – Passwords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642936" y="1578425"/>
            <a:ext cx="87010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Password Dumps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HIBP -&gt; enumeration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Breaches -&gt; pivots and enriched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Password Resets -&gt; I don’t like these</a:t>
            </a:r>
          </a:p>
        </p:txBody>
      </p:sp>
    </p:spTree>
    <p:extLst>
      <p:ext uri="{BB962C8B-B14F-4D97-AF65-F5344CB8AC3E}">
        <p14:creationId xmlns:p14="http://schemas.microsoft.com/office/powerpoint/2010/main" val="1705089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842271" y="146057"/>
            <a:ext cx="850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Open Sans ExtraBold" pitchFamily="2" charset="0"/>
              </a:rPr>
              <a:t>Techniques – Passwords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642936" y="1578425"/>
            <a:ext cx="87010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Password Dumps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HIBP -&gt; enumeration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Breaches -&gt; pivots and enriched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Password Resets -&gt; I don’t like these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866C0-598D-A34C-094D-BEC24150E14D}"/>
              </a:ext>
            </a:extLst>
          </p:cNvPr>
          <p:cNvSpPr txBox="1"/>
          <p:nvPr/>
        </p:nvSpPr>
        <p:spPr>
          <a:xfrm>
            <a:off x="642936" y="5017965"/>
            <a:ext cx="603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can we learn about Tom?</a:t>
            </a:r>
          </a:p>
        </p:txBody>
      </p:sp>
    </p:spTree>
    <p:extLst>
      <p:ext uri="{BB962C8B-B14F-4D97-AF65-F5344CB8AC3E}">
        <p14:creationId xmlns:p14="http://schemas.microsoft.com/office/powerpoint/2010/main" val="11382617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085654" y="169503"/>
            <a:ext cx="10020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– Phone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642936" y="1578425"/>
            <a:ext cx="87010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Great for validating other pieces of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Number of reverse lookup services</a:t>
            </a:r>
            <a:endParaRPr lang="en-US" sz="2800" u="sng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Might be able to lookup in data dumps</a:t>
            </a:r>
          </a:p>
        </p:txBody>
      </p:sp>
    </p:spTree>
    <p:extLst>
      <p:ext uri="{BB962C8B-B14F-4D97-AF65-F5344CB8AC3E}">
        <p14:creationId xmlns:p14="http://schemas.microsoft.com/office/powerpoint/2010/main" val="11156101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617577" y="204672"/>
            <a:ext cx="109568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– People Search Services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642936" y="1578425"/>
            <a:ext cx="87010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They are (usually) pulling from open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Information is good but </a:t>
            </a:r>
            <a:r>
              <a:rPr lang="en-US" sz="2800" u="sng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must be verified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Your searches are being logged</a:t>
            </a:r>
          </a:p>
        </p:txBody>
      </p:sp>
    </p:spTree>
    <p:extLst>
      <p:ext uri="{BB962C8B-B14F-4D97-AF65-F5344CB8AC3E}">
        <p14:creationId xmlns:p14="http://schemas.microsoft.com/office/powerpoint/2010/main" val="84670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235522" y="257176"/>
            <a:ext cx="3967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Groundwork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678D7-02FA-9A93-1FAA-A14C525D7581}"/>
              </a:ext>
            </a:extLst>
          </p:cNvPr>
          <p:cNvSpPr txBox="1"/>
          <p:nvPr/>
        </p:nvSpPr>
        <p:spPr>
          <a:xfrm>
            <a:off x="833009" y="1348800"/>
            <a:ext cx="53863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is OSINT?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OSINT vs OSINF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83597-C0CD-9455-BCA7-BAFDFAF9419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</p:spTree>
    <p:extLst>
      <p:ext uri="{BB962C8B-B14F-4D97-AF65-F5344CB8AC3E}">
        <p14:creationId xmlns:p14="http://schemas.microsoft.com/office/powerpoint/2010/main" val="29187191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617577" y="204672"/>
            <a:ext cx="109568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– People Search Services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642936" y="1578425"/>
            <a:ext cx="87010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They are (usually) pulling from open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Information is good but </a:t>
            </a:r>
            <a:r>
              <a:rPr lang="en-US" sz="2800" u="sng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must be verified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Your searches are being logged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26D18-08B8-6297-7BC9-F95F77EB0DA5}"/>
              </a:ext>
            </a:extLst>
          </p:cNvPr>
          <p:cNvSpPr txBox="1"/>
          <p:nvPr/>
        </p:nvSpPr>
        <p:spPr>
          <a:xfrm>
            <a:off x="617577" y="4756355"/>
            <a:ext cx="8701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Let’s go find Tom!!!!</a:t>
            </a:r>
          </a:p>
        </p:txBody>
      </p:sp>
    </p:spTree>
    <p:extLst>
      <p:ext uri="{BB962C8B-B14F-4D97-AF65-F5344CB8AC3E}">
        <p14:creationId xmlns:p14="http://schemas.microsoft.com/office/powerpoint/2010/main" val="14357496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39882" y="123119"/>
            <a:ext cx="11912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– Family and Friends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1076325" y="1578425"/>
            <a:ext cx="50196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They will betray you….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Previously unknown photos or other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Pivot point to other social media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E6F007-4299-F6F5-DA1C-D655978E1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567" y="949318"/>
            <a:ext cx="5488214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6345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1682417" y="185133"/>
            <a:ext cx="7750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Techniques – </a:t>
            </a:r>
            <a:r>
              <a:rPr lang="en-US" sz="5400" b="1" dirty="0" err="1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Darkweb</a:t>
            </a:r>
            <a:endParaRPr lang="en-US" sz="5400" b="1" dirty="0">
              <a:solidFill>
                <a:srgbClr val="6FF5BB"/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856C6-8DDF-5B38-647D-CEE64DA82976}"/>
              </a:ext>
            </a:extLst>
          </p:cNvPr>
          <p:cNvSpPr txBox="1"/>
          <p:nvPr/>
        </p:nvSpPr>
        <p:spPr>
          <a:xfrm>
            <a:off x="962018" y="1578425"/>
            <a:ext cx="50196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Username enumeration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PGP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Speech patterns and phrases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Join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Cross Posting</a:t>
            </a:r>
          </a:p>
        </p:txBody>
      </p:sp>
      <p:pic>
        <p:nvPicPr>
          <p:cNvPr id="2050" name="Picture 2" descr="broken image icon">
            <a:extLst>
              <a:ext uri="{FF2B5EF4-FFF2-40B4-BE49-F238E27FC236}">
                <a16:creationId xmlns:a16="http://schemas.microsoft.com/office/drawing/2014/main" id="{D24D6C6F-BBEC-2453-9E85-45E88B240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569" y="1828799"/>
            <a:ext cx="2672862" cy="267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03677B-4A3A-DCE4-9092-004C84E30FC4}"/>
              </a:ext>
            </a:extLst>
          </p:cNvPr>
          <p:cNvSpPr txBox="1"/>
          <p:nvPr/>
        </p:nvSpPr>
        <p:spPr>
          <a:xfrm>
            <a:off x="7894394" y="4607168"/>
            <a:ext cx="4297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Oh no. My Iceberg graphic didn’t load :(</a:t>
            </a:r>
          </a:p>
        </p:txBody>
      </p:sp>
    </p:spTree>
    <p:extLst>
      <p:ext uri="{BB962C8B-B14F-4D97-AF65-F5344CB8AC3E}">
        <p14:creationId xmlns:p14="http://schemas.microsoft.com/office/powerpoint/2010/main" val="42736443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46307" y="2425253"/>
            <a:ext cx="11125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Questions - Final Thoughts - Next Steps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FECA7-55B3-5D02-A9AA-4557FF54E16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</p:spTree>
    <p:extLst>
      <p:ext uri="{BB962C8B-B14F-4D97-AF65-F5344CB8AC3E}">
        <p14:creationId xmlns:p14="http://schemas.microsoft.com/office/powerpoint/2010/main" val="39428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235522" y="257176"/>
            <a:ext cx="3967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Groundwork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678D7-02FA-9A93-1FAA-A14C525D7581}"/>
              </a:ext>
            </a:extLst>
          </p:cNvPr>
          <p:cNvSpPr txBox="1"/>
          <p:nvPr/>
        </p:nvSpPr>
        <p:spPr>
          <a:xfrm>
            <a:off x="833009" y="1348800"/>
            <a:ext cx="53863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is OSINT?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OSINT vs OSINF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Intelligence Life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6" name="Picture 5" descr="A picture containing text, screenshot, circle, diagram&#10;&#10;Description automatically generated">
            <a:extLst>
              <a:ext uri="{FF2B5EF4-FFF2-40B4-BE49-F238E27FC236}">
                <a16:creationId xmlns:a16="http://schemas.microsoft.com/office/drawing/2014/main" id="{D579FA19-7E06-4DF5-375E-E83F7EA79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163" y="1485899"/>
            <a:ext cx="5829300" cy="43719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83597-C0CD-9455-BCA7-BAFDFAF9419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</p:spTree>
    <p:extLst>
      <p:ext uri="{BB962C8B-B14F-4D97-AF65-F5344CB8AC3E}">
        <p14:creationId xmlns:p14="http://schemas.microsoft.com/office/powerpoint/2010/main" val="321395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235522" y="257176"/>
            <a:ext cx="3967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Groundwork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678D7-02FA-9A93-1FAA-A14C525D7581}"/>
              </a:ext>
            </a:extLst>
          </p:cNvPr>
          <p:cNvSpPr txBox="1"/>
          <p:nvPr/>
        </p:nvSpPr>
        <p:spPr>
          <a:xfrm>
            <a:off x="833009" y="1348800"/>
            <a:ext cx="538638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is OSINT?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OSINT vs OSINF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Intelligence Life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can OSINT be used for?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6" name="Picture 5" descr="A picture containing text, screenshot, circle, diagram&#10;&#10;Description automatically generated">
            <a:extLst>
              <a:ext uri="{FF2B5EF4-FFF2-40B4-BE49-F238E27FC236}">
                <a16:creationId xmlns:a16="http://schemas.microsoft.com/office/drawing/2014/main" id="{D579FA19-7E06-4DF5-375E-E83F7EA79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163" y="1485899"/>
            <a:ext cx="5829300" cy="43719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83597-C0CD-9455-BCA7-BAFDFAF9419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</p:spTree>
    <p:extLst>
      <p:ext uri="{BB962C8B-B14F-4D97-AF65-F5344CB8AC3E}">
        <p14:creationId xmlns:p14="http://schemas.microsoft.com/office/powerpoint/2010/main" val="353555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77B6-1615-B518-8DCD-AECB529DDB0C}"/>
              </a:ext>
            </a:extLst>
          </p:cNvPr>
          <p:cNvSpPr txBox="1"/>
          <p:nvPr/>
        </p:nvSpPr>
        <p:spPr>
          <a:xfrm>
            <a:off x="4235522" y="257176"/>
            <a:ext cx="3967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6FF5BB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Groundwork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678D7-02FA-9A93-1FAA-A14C525D7581}"/>
              </a:ext>
            </a:extLst>
          </p:cNvPr>
          <p:cNvSpPr txBox="1"/>
          <p:nvPr/>
        </p:nvSpPr>
        <p:spPr>
          <a:xfrm>
            <a:off x="833009" y="1348800"/>
            <a:ext cx="538638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is OSINT?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OSINT vs OSINF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Intelligence Life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What can OSINT be used for?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Is OSINT legal?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6" name="Picture 5" descr="A picture containing text, screenshot, circle, diagram&#10;&#10;Description automatically generated">
            <a:extLst>
              <a:ext uri="{FF2B5EF4-FFF2-40B4-BE49-F238E27FC236}">
                <a16:creationId xmlns:a16="http://schemas.microsoft.com/office/drawing/2014/main" id="{D579FA19-7E06-4DF5-375E-E83F7EA79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163" y="1485899"/>
            <a:ext cx="5829300" cy="43719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83597-C0CD-9455-BCA7-BAFDFAF9419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Trace Labs - B-Sides Bloomington 2023</a:t>
            </a:r>
          </a:p>
        </p:txBody>
      </p:sp>
    </p:spTree>
    <p:extLst>
      <p:ext uri="{BB962C8B-B14F-4D97-AF65-F5344CB8AC3E}">
        <p14:creationId xmlns:p14="http://schemas.microsoft.com/office/powerpoint/2010/main" val="3236739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E522F3F-86B8-F947-91CC-D92F0523ECCF}" vid="{8B2AFDA7-793C-E444-BB80-D58D394053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tltheme</Template>
  <TotalTime>5958</TotalTime>
  <Words>1596</Words>
  <Application>Microsoft Macintosh PowerPoint</Application>
  <PresentationFormat>Widescreen</PresentationFormat>
  <Paragraphs>483</Paragraphs>
  <Slides>63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Anonymous Pro</vt:lpstr>
      <vt:lpstr>Arial</vt:lpstr>
      <vt:lpstr>Calibri</vt:lpstr>
      <vt:lpstr>Open Sans ExtraBold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Hocker</dc:creator>
  <cp:lastModifiedBy>Thomas Hocker</cp:lastModifiedBy>
  <cp:revision>56</cp:revision>
  <dcterms:created xsi:type="dcterms:W3CDTF">2023-06-23T12:19:38Z</dcterms:created>
  <dcterms:modified xsi:type="dcterms:W3CDTF">2023-10-14T00:53:09Z</dcterms:modified>
</cp:coreProperties>
</file>