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57" r:id="rId6"/>
    <p:sldId id="259" r:id="rId7"/>
    <p:sldId id="260" r:id="rId8"/>
    <p:sldId id="262" r:id="rId9"/>
    <p:sldId id="263" r:id="rId10"/>
    <p:sldId id="264" r:id="rId11"/>
    <p:sldId id="265" r:id="rId12"/>
    <p:sldId id="266" r:id="rId13"/>
    <p:sldId id="268" r:id="rId14"/>
    <p:sldId id="269" r:id="rId15"/>
    <p:sldId id="270" r:id="rId16"/>
    <p:sldId id="271" r:id="rId17"/>
    <p:sldId id="267" r:id="rId18"/>
    <p:sldId id="272" r:id="rId19"/>
  </p:sldIdLst>
  <p:sldSz cx="9144000" cy="5143500" type="screen16x9"/>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71790" autoAdjust="0"/>
  </p:normalViewPr>
  <p:slideViewPr>
    <p:cSldViewPr>
      <p:cViewPr varScale="1">
        <p:scale>
          <a:sx n="125" d="100"/>
          <a:sy n="125" d="100"/>
        </p:scale>
        <p:origin x="1512" y="10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3300" y="-10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949B7B5C-BC95-485A-83DC-0799009A1525}" type="datetimeFigureOut">
              <a:rPr kumimoji="1" lang="ja-JP" altLang="en-US" smtClean="0"/>
              <a:t>2016/3/8</a:t>
            </a:fld>
            <a:endParaRPr kumimoji="1" lang="ja-JP" altLang="en-US"/>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35F04DC9-8979-46FA-8B7F-637E86FE26D7}" type="slidenum">
              <a:rPr kumimoji="1" lang="ja-JP" altLang="en-US" smtClean="0"/>
              <a:t>‹#›</a:t>
            </a:fld>
            <a:endParaRPr kumimoji="1" lang="ja-JP" altLang="en-US"/>
          </a:p>
        </p:txBody>
      </p:sp>
    </p:spTree>
    <p:extLst>
      <p:ext uri="{BB962C8B-B14F-4D97-AF65-F5344CB8AC3E}">
        <p14:creationId xmlns:p14="http://schemas.microsoft.com/office/powerpoint/2010/main" val="14844538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D8FB7680-7375-45AF-BDF4-4B6C22888671}" type="datetimeFigureOut">
              <a:rPr lang="en-US" smtClean="0"/>
              <a:t>3/8/2016</a:t>
            </a:fld>
            <a:endParaRPr lang="en-US"/>
          </a:p>
        </p:txBody>
      </p:sp>
      <p:sp>
        <p:nvSpPr>
          <p:cNvPr id="4" name="スライド イメージ プレースホルダー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A57D068E-8F90-4775-9105-7C1E7D006932}" type="slidenum">
              <a:rPr lang="en-US" smtClean="0"/>
              <a:t>‹#›</a:t>
            </a:fld>
            <a:endParaRPr lang="en-US"/>
          </a:p>
        </p:txBody>
      </p:sp>
    </p:spTree>
    <p:extLst>
      <p:ext uri="{BB962C8B-B14F-4D97-AF65-F5344CB8AC3E}">
        <p14:creationId xmlns:p14="http://schemas.microsoft.com/office/powerpoint/2010/main" val="2417994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初めまして、楽天の</a:t>
            </a:r>
            <a:r>
              <a:rPr kumimoji="1" lang="en-US" altLang="ja-JP" dirty="0" err="1" smtClean="0"/>
              <a:t>Yury</a:t>
            </a:r>
            <a:r>
              <a:rPr kumimoji="1" lang="ja-JP" altLang="en-US" dirty="0" smtClean="0"/>
              <a:t>と申します。よろしくお願いします。</a:t>
            </a:r>
            <a:endParaRPr kumimoji="1" lang="en-US" altLang="ja-JP" dirty="0" smtClean="0"/>
          </a:p>
          <a:p>
            <a:r>
              <a:rPr kumimoji="1" lang="ja-JP" altLang="en-US" dirty="0" smtClean="0"/>
              <a:t>今日は皆様の時間を借りて「マシンラーニングによるユーザの不正行為検知」を発表させていただきます</a:t>
            </a:r>
            <a:endParaRPr kumimoji="1" lang="en-US" altLang="ja-JP" dirty="0" smtClean="0"/>
          </a:p>
          <a:p>
            <a:r>
              <a:rPr kumimoji="1" lang="en-US" altLang="ja-JP" dirty="0" smtClean="0"/>
              <a:t>Demo</a:t>
            </a:r>
            <a:r>
              <a:rPr kumimoji="1" lang="ja-JP" altLang="en-US" dirty="0" smtClean="0"/>
              <a:t>もする予定ですので、そのソースコードも</a:t>
            </a:r>
            <a:r>
              <a:rPr kumimoji="1" lang="en-US" altLang="ja-JP" dirty="0" err="1" smtClean="0"/>
              <a:t>Github</a:t>
            </a:r>
            <a:r>
              <a:rPr kumimoji="1" lang="ja-JP" altLang="en-US" dirty="0" smtClean="0"/>
              <a:t>に公開してます。後程時間があったら試していただけると思います。</a:t>
            </a:r>
            <a:endParaRPr kumimoji="1" lang="en-US" altLang="ja-JP" dirty="0" smtClean="0"/>
          </a:p>
          <a:p>
            <a:r>
              <a:rPr kumimoji="1" lang="ja-JP" altLang="en-US" dirty="0" smtClean="0"/>
              <a:t>もし今日の内容で質問があったら気軽に</a:t>
            </a:r>
            <a:r>
              <a:rPr kumimoji="1" lang="en-US" altLang="ja-JP" dirty="0" smtClean="0"/>
              <a:t>Yury</a:t>
            </a:r>
            <a:r>
              <a:rPr kumimoji="1" lang="ja-JP" altLang="en-US" dirty="0" smtClean="0"/>
              <a:t>に聞いてください。</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本日通訳を担当します、クリスと申します。よろしくお願いします。</a:t>
            </a:r>
            <a:endParaRPr kumimoji="1" lang="en-US" altLang="ja-JP" dirty="0" smtClean="0"/>
          </a:p>
          <a:p>
            <a:endParaRPr kumimoji="1" lang="en-US" altLang="ja-JP" dirty="0" smtClean="0"/>
          </a:p>
          <a:p>
            <a:r>
              <a:rPr kumimoji="1" lang="en-US" altLang="ja-JP" dirty="0" smtClean="0"/>
              <a:t>Hi</a:t>
            </a:r>
            <a:r>
              <a:rPr kumimoji="1" lang="en-US" altLang="ja-JP" dirty="0" smtClean="0"/>
              <a:t>! My name is Yury.</a:t>
            </a:r>
            <a:r>
              <a:rPr kumimoji="1" lang="en-US" altLang="ja-JP" baseline="0" dirty="0" smtClean="0"/>
              <a:t> I’m a lead architect in Rakuten. Nice to meet you here.</a:t>
            </a:r>
          </a:p>
          <a:p>
            <a:r>
              <a:rPr kumimoji="1" lang="en-US" altLang="ja-JP" baseline="0" dirty="0" smtClean="0"/>
              <a:t>Today I want to explain how to use machine learning methods to detect strange user behavior. </a:t>
            </a:r>
          </a:p>
          <a:p>
            <a:r>
              <a:rPr kumimoji="1" lang="en-US" altLang="ja-JP" baseline="0" dirty="0" smtClean="0"/>
              <a:t>We will see that some mathematics algorithms are applicable for real tasks. And why its so simple and difficult in the same time to use machine learning.</a:t>
            </a:r>
          </a:p>
          <a:p>
            <a:r>
              <a:rPr kumimoji="1" lang="en-US" altLang="ja-JP" baseline="0" dirty="0" smtClean="0"/>
              <a:t>I tried to keep my presentation maximally illustrative, so right now you can download additional utilities and check results.</a:t>
            </a:r>
          </a:p>
          <a:p>
            <a:r>
              <a:rPr kumimoji="1" lang="en-US" altLang="ja-JP" baseline="0" dirty="0" smtClean="0"/>
              <a:t>I will answer a questions after presentation, don’t hesitate to ask your questions.</a:t>
            </a:r>
            <a:endParaRPr kumimoji="1" lang="ja-JP" altLang="en-US" dirty="0"/>
          </a:p>
        </p:txBody>
      </p:sp>
      <p:sp>
        <p:nvSpPr>
          <p:cNvPr id="4" name="スライド番号プレースホルダー 3"/>
          <p:cNvSpPr>
            <a:spLocks noGrp="1"/>
          </p:cNvSpPr>
          <p:nvPr>
            <p:ph type="sldNum" sz="quarter" idx="10"/>
          </p:nvPr>
        </p:nvSpPr>
        <p:spPr/>
        <p:txBody>
          <a:bodyPr/>
          <a:lstStyle/>
          <a:p>
            <a:fld id="{A57D068E-8F90-4775-9105-7C1E7D006932}" type="slidenum">
              <a:rPr lang="en-US" smtClean="0"/>
              <a:t>1</a:t>
            </a:fld>
            <a:endParaRPr lang="en-US"/>
          </a:p>
        </p:txBody>
      </p:sp>
    </p:spTree>
    <p:extLst>
      <p:ext uri="{BB962C8B-B14F-4D97-AF65-F5344CB8AC3E}">
        <p14:creationId xmlns:p14="http://schemas.microsoft.com/office/powerpoint/2010/main" val="4139951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smtClean="0"/>
              <a:t>今回は電子掲示板の例で</a:t>
            </a:r>
            <a:r>
              <a:rPr kumimoji="1" lang="en-US" altLang="ja-JP" dirty="0" smtClean="0"/>
              <a:t>Demo</a:t>
            </a:r>
            <a:r>
              <a:rPr kumimoji="1" lang="ja-JP" altLang="en-US" dirty="0" smtClean="0"/>
              <a:t>をさせていただきましたが、実際マシンラーニングを利用できるところがたくさんあります。</a:t>
            </a:r>
            <a:endParaRPr kumimoji="1" lang="en-US" altLang="ja-JP" dirty="0" smtClean="0"/>
          </a:p>
          <a:p>
            <a:r>
              <a:rPr kumimoji="1" lang="ja-JP" altLang="en-US" dirty="0" smtClean="0"/>
              <a:t>マシンラーニングの計算はデータがあるほど重くなりますので、できる限りちゃんとモジュール化して、計算を分散できるようにデザインした方がお勧めです</a:t>
            </a:r>
            <a:endParaRPr kumimoji="1" lang="en-US" altLang="ja-JP" dirty="0" smtClean="0"/>
          </a:p>
          <a:p>
            <a:endParaRPr kumimoji="1" lang="en-US" altLang="ja-JP" dirty="0" smtClean="0"/>
          </a:p>
          <a:p>
            <a:r>
              <a:rPr kumimoji="1" lang="en-US" altLang="ja-JP" dirty="0" smtClean="0"/>
              <a:t>If</a:t>
            </a:r>
            <a:r>
              <a:rPr kumimoji="1" lang="en-US" altLang="ja-JP" baseline="0" dirty="0" smtClean="0"/>
              <a:t> </a:t>
            </a:r>
            <a:r>
              <a:rPr kumimoji="1" lang="en-US" altLang="ja-JP" baseline="0" dirty="0" smtClean="0"/>
              <a:t>I mention before we made model application, but that we should do for real production environment?</a:t>
            </a:r>
          </a:p>
          <a:p>
            <a:endParaRPr kumimoji="1" lang="en-US" altLang="ja-JP" baseline="0" dirty="0" smtClean="0"/>
          </a:p>
          <a:p>
            <a:r>
              <a:rPr kumimoji="1" lang="en-US" altLang="ja-JP" dirty="0" smtClean="0"/>
              <a:t>One of the good ideas is to decompose your difficult task to different layers. If you want to try to build one classifier for all available features this is probably</a:t>
            </a:r>
            <a:r>
              <a:rPr kumimoji="1" lang="en-US" altLang="ja-JP" baseline="0" dirty="0" smtClean="0"/>
              <a:t> huge mistake.</a:t>
            </a:r>
          </a:p>
          <a:p>
            <a:r>
              <a:rPr kumimoji="1" lang="en-US" altLang="ja-JP" baseline="0" dirty="0" smtClean="0"/>
              <a:t>Basically many different kinds of users activity can be collected and analyzed separately. Sometime it’s better to use heuristic rules or very simple classifiers to block extremely strange requests on frontends or firewalls, than pass all of them to backend.</a:t>
            </a:r>
          </a:p>
          <a:p>
            <a:endParaRPr kumimoji="1" lang="en-US" altLang="ja-JP" baseline="0" dirty="0" smtClean="0"/>
          </a:p>
          <a:p>
            <a:r>
              <a:rPr kumimoji="1" lang="en-US" altLang="ja-JP" dirty="0" smtClean="0"/>
              <a:t>Speed and even size of classifier depends on amount of features,</a:t>
            </a:r>
            <a:r>
              <a:rPr kumimoji="1" lang="en-US" altLang="ja-JP" baseline="0" dirty="0" smtClean="0"/>
              <a:t> which you will use. Some of this features are heavy for extraction and calculation. It can be expensive from performance point of view to calculate all this features for every event.</a:t>
            </a:r>
          </a:p>
        </p:txBody>
      </p:sp>
      <p:sp>
        <p:nvSpPr>
          <p:cNvPr id="4" name="Slide Number Placeholder 3"/>
          <p:cNvSpPr>
            <a:spLocks noGrp="1"/>
          </p:cNvSpPr>
          <p:nvPr>
            <p:ph type="sldNum" sz="quarter" idx="10"/>
          </p:nvPr>
        </p:nvSpPr>
        <p:spPr/>
        <p:txBody>
          <a:bodyPr/>
          <a:lstStyle/>
          <a:p>
            <a:fld id="{A57D068E-8F90-4775-9105-7C1E7D006932}" type="slidenum">
              <a:rPr lang="en-US" smtClean="0"/>
              <a:t>10</a:t>
            </a:fld>
            <a:endParaRPr lang="en-US"/>
          </a:p>
        </p:txBody>
      </p:sp>
    </p:spTree>
    <p:extLst>
      <p:ext uri="{BB962C8B-B14F-4D97-AF65-F5344CB8AC3E}">
        <p14:creationId xmlns:p14="http://schemas.microsoft.com/office/powerpoint/2010/main" val="1044245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先ほどお見せした</a:t>
            </a:r>
            <a:r>
              <a:rPr kumimoji="1" lang="en-US" altLang="ja-JP" dirty="0" smtClean="0"/>
              <a:t>Demo</a:t>
            </a:r>
            <a:r>
              <a:rPr kumimoji="1" lang="ja-JP" altLang="en-US" dirty="0" smtClean="0"/>
              <a:t>の中に、リクエストが少ないためモデルのトレーニングスピードがものすごく速く見えると思います。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「全部</a:t>
            </a:r>
            <a:r>
              <a:rPr kumimoji="1" lang="en-US" altLang="ja-JP" dirty="0" smtClean="0"/>
              <a:t>Python</a:t>
            </a:r>
            <a:r>
              <a:rPr kumimoji="1" lang="ja-JP" altLang="en-US" dirty="0" smtClean="0"/>
              <a:t>で実装したらいけるじゃない」という印象を受けたかも知れませんが、本番環境での利用はもちろんそうではありません。</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本番環境でのご利用でしたら</a:t>
            </a:r>
            <a:r>
              <a:rPr kumimoji="1" lang="en-US" altLang="ja-JP" dirty="0" smtClean="0"/>
              <a:t>Hadoop</a:t>
            </a:r>
            <a:r>
              <a:rPr kumimoji="1" lang="ja-JP" altLang="en-US" dirty="0" smtClean="0"/>
              <a:t>や</a:t>
            </a:r>
            <a:r>
              <a:rPr kumimoji="1" lang="en-US" altLang="ja-JP" dirty="0" err="1" smtClean="0"/>
              <a:t>Elasticsearch</a:t>
            </a:r>
            <a:r>
              <a:rPr kumimoji="1" lang="ja-JP" altLang="en-US" dirty="0" smtClean="0"/>
              <a:t>や</a:t>
            </a:r>
            <a:r>
              <a:rPr kumimoji="1" lang="en-US" altLang="ja-JP" dirty="0" smtClean="0"/>
              <a:t>Spark</a:t>
            </a:r>
            <a:r>
              <a:rPr kumimoji="1" lang="ja-JP" altLang="en-US" dirty="0" smtClean="0"/>
              <a:t>などの技術を利用できます。</a:t>
            </a:r>
            <a:endParaRPr kumimoji="1" lang="en-US" altLang="ja-JP" dirty="0" smtClean="0"/>
          </a:p>
          <a:p>
            <a:endParaRPr kumimoji="1" lang="en-US" altLang="ja-JP" dirty="0" smtClean="0"/>
          </a:p>
          <a:p>
            <a:r>
              <a:rPr kumimoji="1" lang="en-US" altLang="ja-JP" dirty="0" smtClean="0"/>
              <a:t>How </a:t>
            </a:r>
            <a:r>
              <a:rPr kumimoji="1" lang="en-US" altLang="ja-JP" dirty="0" smtClean="0"/>
              <a:t>to train classifier? In our model application we have only 5 features and less than 30 events. You shouldn’t fit classifier in</a:t>
            </a:r>
            <a:r>
              <a:rPr kumimoji="1" lang="en-US" altLang="ja-JP" baseline="0" dirty="0" smtClean="0"/>
              <a:t> production this way. Much better to use special high scalable and powerful tools. Such as Apache Storm, Spark, Hadoop, Kafka.</a:t>
            </a:r>
          </a:p>
          <a:p>
            <a:r>
              <a:rPr kumimoji="1" lang="en-US" altLang="ja-JP" baseline="0" dirty="0" smtClean="0"/>
              <a:t>Apache Spark has special </a:t>
            </a:r>
            <a:r>
              <a:rPr kumimoji="1" lang="en-US" altLang="ja-JP" baseline="0" dirty="0" err="1" smtClean="0"/>
              <a:t>Mllib</a:t>
            </a:r>
            <a:r>
              <a:rPr kumimoji="1" lang="en-US" altLang="ja-JP" baseline="0" dirty="0" smtClean="0"/>
              <a:t>, which contains many of well know ML algorithms and methods. For Storm you can just create special “bolts” with ML algorithms. Storm also applicable for real time processing of events flow.</a:t>
            </a:r>
          </a:p>
          <a:p>
            <a:r>
              <a:rPr kumimoji="1" lang="en-US" altLang="ja-JP" baseline="0" dirty="0" smtClean="0"/>
              <a:t>Hadoop and Kafka – high performance computational storage and transport.</a:t>
            </a:r>
          </a:p>
          <a:p>
            <a:endParaRPr kumimoji="1" lang="ja-JP" altLang="en-US" dirty="0"/>
          </a:p>
        </p:txBody>
      </p:sp>
      <p:sp>
        <p:nvSpPr>
          <p:cNvPr id="4" name="Slide Number Placeholder 3"/>
          <p:cNvSpPr>
            <a:spLocks noGrp="1"/>
          </p:cNvSpPr>
          <p:nvPr>
            <p:ph type="sldNum" sz="quarter" idx="10"/>
          </p:nvPr>
        </p:nvSpPr>
        <p:spPr/>
        <p:txBody>
          <a:bodyPr/>
          <a:lstStyle/>
          <a:p>
            <a:fld id="{A57D068E-8F90-4775-9105-7C1E7D006932}" type="slidenum">
              <a:rPr lang="en-US" smtClean="0"/>
              <a:t>11</a:t>
            </a:fld>
            <a:endParaRPr lang="en-US"/>
          </a:p>
        </p:txBody>
      </p:sp>
    </p:spTree>
    <p:extLst>
      <p:ext uri="{BB962C8B-B14F-4D97-AF65-F5344CB8AC3E}">
        <p14:creationId xmlns:p14="http://schemas.microsoft.com/office/powerpoint/2010/main" val="2946961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smtClean="0"/>
              <a:t>スパマーの手法によって、特徴も変わりますので、本番での利用の場合たくさんチューニングの必要があります。</a:t>
            </a:r>
            <a:endParaRPr kumimoji="1" lang="en-US" altLang="ja-JP" dirty="0" smtClean="0"/>
          </a:p>
          <a:p>
            <a:r>
              <a:rPr kumimoji="1" lang="ja-JP" altLang="en-US" dirty="0" smtClean="0"/>
              <a:t>いつでも実験できるようにフレキシブルな環境を準備した方がお勧めです</a:t>
            </a:r>
            <a:endParaRPr kumimoji="1" lang="en-US" altLang="ja-JP" dirty="0" smtClean="0"/>
          </a:p>
          <a:p>
            <a:endParaRPr kumimoji="1" lang="en-US" altLang="ja-JP" dirty="0" smtClean="0"/>
          </a:p>
          <a:p>
            <a:r>
              <a:rPr kumimoji="1" lang="en-US" altLang="ja-JP" dirty="0" smtClean="0"/>
              <a:t>Smooth </a:t>
            </a:r>
            <a:r>
              <a:rPr kumimoji="1" lang="en-US" altLang="ja-JP" dirty="0" smtClean="0"/>
              <a:t>integration to production environment needs more flexible implementation of ML. </a:t>
            </a:r>
          </a:p>
          <a:p>
            <a:r>
              <a:rPr kumimoji="1" lang="en-US" altLang="ja-JP" dirty="0" smtClean="0"/>
              <a:t>There</a:t>
            </a:r>
            <a:r>
              <a:rPr kumimoji="1" lang="en-US" altLang="ja-JP" baseline="0" dirty="0" smtClean="0"/>
              <a:t> are different difficulties in machine learning process. In our model application we use a </a:t>
            </a:r>
            <a:r>
              <a:rPr kumimoji="1" lang="en-US" altLang="ja-JP" baseline="0" dirty="0" err="1" smtClean="0"/>
              <a:t>Redis</a:t>
            </a:r>
            <a:r>
              <a:rPr kumimoji="1" lang="en-US" altLang="ja-JP" baseline="0" dirty="0" smtClean="0"/>
              <a:t> database to store learning set. This is because impossible to create one classifier and use it forever.</a:t>
            </a:r>
          </a:p>
          <a:p>
            <a:r>
              <a:rPr kumimoji="1" lang="en-US" altLang="ja-JP" baseline="0" dirty="0" smtClean="0"/>
              <a:t>Features can be changed, business requirements can be change. For example if you want to add new feature column to feature set, of course you can drop all data and start calculations from scratch, but better to store learning set or different learning sets to have ability for switching from one to another.</a:t>
            </a:r>
          </a:p>
          <a:p>
            <a:endParaRPr kumimoji="1" lang="en-US" altLang="ja-JP" baseline="0" dirty="0" smtClean="0"/>
          </a:p>
          <a:p>
            <a:r>
              <a:rPr kumimoji="1" lang="en-US" altLang="ja-JP" baseline="0" dirty="0" smtClean="0"/>
              <a:t>Also you should have ability to perform experiments, because all ML algorithms need some parameters tuning. That’s why you should be able to compare different classifiers, before changing them into production.</a:t>
            </a:r>
          </a:p>
          <a:p>
            <a:endParaRPr kumimoji="1" lang="en-US" altLang="ja-JP" baseline="0" dirty="0" smtClean="0"/>
          </a:p>
          <a:p>
            <a:endParaRPr kumimoji="1" lang="ja-JP" altLang="en-US" dirty="0"/>
          </a:p>
        </p:txBody>
      </p:sp>
      <p:sp>
        <p:nvSpPr>
          <p:cNvPr id="4" name="Slide Number Placeholder 3"/>
          <p:cNvSpPr>
            <a:spLocks noGrp="1"/>
          </p:cNvSpPr>
          <p:nvPr>
            <p:ph type="sldNum" sz="quarter" idx="10"/>
          </p:nvPr>
        </p:nvSpPr>
        <p:spPr/>
        <p:txBody>
          <a:bodyPr/>
          <a:lstStyle/>
          <a:p>
            <a:fld id="{A57D068E-8F90-4775-9105-7C1E7D006932}" type="slidenum">
              <a:rPr lang="en-US" smtClean="0"/>
              <a:t>12</a:t>
            </a:fld>
            <a:endParaRPr lang="en-US"/>
          </a:p>
        </p:txBody>
      </p:sp>
    </p:spTree>
    <p:extLst>
      <p:ext uri="{BB962C8B-B14F-4D97-AF65-F5344CB8AC3E}">
        <p14:creationId xmlns:p14="http://schemas.microsoft.com/office/powerpoint/2010/main" val="2483151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smtClean="0"/>
              <a:t>結局マシンラーニングは難しいです。</a:t>
            </a:r>
            <a:endParaRPr kumimoji="1" lang="en-US" altLang="ja-JP" dirty="0" smtClean="0"/>
          </a:p>
          <a:p>
            <a:r>
              <a:rPr kumimoji="1" lang="ja-JP" altLang="en-US" dirty="0" smtClean="0"/>
              <a:t>データが多いほど１００％の精度になるのも難しいです。</a:t>
            </a:r>
            <a:endParaRPr kumimoji="1" lang="en-US" altLang="ja-JP" dirty="0" smtClean="0"/>
          </a:p>
          <a:p>
            <a:r>
              <a:rPr kumimoji="1" lang="ja-JP" altLang="en-US" dirty="0" smtClean="0"/>
              <a:t>達成したいタスクによって適用できるアルゴリズム（手法）も違います。</a:t>
            </a:r>
            <a:endParaRPr kumimoji="1" lang="en-US" altLang="ja-JP" dirty="0" smtClean="0"/>
          </a:p>
          <a:p>
            <a:r>
              <a:rPr kumimoji="1" lang="ja-JP" altLang="en-US" dirty="0" smtClean="0"/>
              <a:t>最後に、特徴が多いほど計算スピードも落ちますので、どうやって一番効率的な特徴セットを選出できるのもチャレンジです。</a:t>
            </a:r>
            <a:endParaRPr kumimoji="1" lang="en-US" altLang="ja-JP" dirty="0" smtClean="0"/>
          </a:p>
          <a:p>
            <a:r>
              <a:rPr kumimoji="1" lang="en-US" altLang="ja-JP" dirty="0" smtClean="0"/>
              <a:t>Classification regression</a:t>
            </a:r>
          </a:p>
          <a:p>
            <a:endParaRPr kumimoji="1" lang="en-US" altLang="ja-JP" dirty="0" smtClean="0"/>
          </a:p>
          <a:p>
            <a:r>
              <a:rPr kumimoji="1" lang="en-US" altLang="ja-JP" dirty="0" smtClean="0"/>
              <a:t>You</a:t>
            </a:r>
            <a:r>
              <a:rPr kumimoji="1" lang="en-US" altLang="ja-JP" baseline="0" dirty="0" smtClean="0"/>
              <a:t> </a:t>
            </a:r>
            <a:r>
              <a:rPr kumimoji="1" lang="en-US" altLang="ja-JP" baseline="0" dirty="0" smtClean="0"/>
              <a:t>can ask me: if it’s so simple why we couldn’t apply ML immediately everywhere?</a:t>
            </a:r>
          </a:p>
          <a:p>
            <a:endParaRPr kumimoji="1" lang="en-US" altLang="ja-JP" baseline="0" dirty="0" smtClean="0"/>
          </a:p>
          <a:p>
            <a:r>
              <a:rPr kumimoji="1" lang="en-US" altLang="ja-JP" baseline="0" dirty="0" smtClean="0"/>
              <a:t>Problem that you should have understanding of mathematical internals of this algorithms. To illustrate this I specially made some mistakes in model application.</a:t>
            </a:r>
          </a:p>
          <a:p>
            <a:endParaRPr kumimoji="1" lang="en-US" altLang="ja-JP" baseline="0" dirty="0" smtClean="0"/>
          </a:p>
          <a:p>
            <a:r>
              <a:rPr kumimoji="1" lang="en-US" altLang="ja-JP" baseline="0" dirty="0" smtClean="0"/>
              <a:t>Just ask yourself:</a:t>
            </a:r>
          </a:p>
          <a:p>
            <a:r>
              <a:rPr kumimoji="1" lang="en-US" altLang="ja-JP" baseline="0" dirty="0" smtClean="0"/>
              <a:t>Is it ok to get 100% accuracy? – No. For real life it means that you have very poor learning set.</a:t>
            </a:r>
          </a:p>
          <a:p>
            <a:r>
              <a:rPr kumimoji="1" lang="en-US" altLang="ja-JP" baseline="0" dirty="0" smtClean="0"/>
              <a:t>Is it ok to use Mean Squared Error as measure of model quality in our case? – No. Because this is not a regression task.</a:t>
            </a:r>
          </a:p>
          <a:p>
            <a:r>
              <a:rPr kumimoji="1" lang="en-US" altLang="ja-JP" baseline="0" dirty="0" smtClean="0"/>
              <a:t>Did we choose right algorithm and features? No. Decision tree – not very cool algorithm.</a:t>
            </a:r>
          </a:p>
          <a:p>
            <a:r>
              <a:rPr kumimoji="1" lang="en-US" altLang="ja-JP" baseline="0" dirty="0" smtClean="0"/>
              <a:t>How about features? </a:t>
            </a:r>
            <a:r>
              <a:rPr kumimoji="1" lang="en-US" altLang="ja-JP" baseline="0" dirty="0" err="1" smtClean="0"/>
              <a:t>MeathodFeature</a:t>
            </a:r>
            <a:r>
              <a:rPr kumimoji="1" lang="en-US" altLang="ja-JP" baseline="0" dirty="0" smtClean="0"/>
              <a:t> is incorrect at all. We use array index as feature value, but how we can compare POST and HEAD HTTP requests methods?</a:t>
            </a:r>
          </a:p>
        </p:txBody>
      </p:sp>
      <p:sp>
        <p:nvSpPr>
          <p:cNvPr id="4" name="Slide Number Placeholder 3"/>
          <p:cNvSpPr>
            <a:spLocks noGrp="1"/>
          </p:cNvSpPr>
          <p:nvPr>
            <p:ph type="sldNum" sz="quarter" idx="10"/>
          </p:nvPr>
        </p:nvSpPr>
        <p:spPr/>
        <p:txBody>
          <a:bodyPr/>
          <a:lstStyle/>
          <a:p>
            <a:fld id="{A57D068E-8F90-4775-9105-7C1E7D006932}" type="slidenum">
              <a:rPr lang="en-US" smtClean="0"/>
              <a:t>13</a:t>
            </a:fld>
            <a:endParaRPr lang="en-US"/>
          </a:p>
        </p:txBody>
      </p:sp>
    </p:spTree>
    <p:extLst>
      <p:ext uri="{BB962C8B-B14F-4D97-AF65-F5344CB8AC3E}">
        <p14:creationId xmlns:p14="http://schemas.microsoft.com/office/powerpoint/2010/main" val="3455032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smtClean="0"/>
              <a:t>結論です。</a:t>
            </a:r>
            <a:endParaRPr kumimoji="1" lang="en-US" altLang="ja-JP" dirty="0" smtClean="0"/>
          </a:p>
          <a:p>
            <a:r>
              <a:rPr kumimoji="1" lang="ja-JP" altLang="en-US" dirty="0" smtClean="0"/>
              <a:t>とりあえず、データが大事です。</a:t>
            </a:r>
            <a:endParaRPr kumimoji="1" lang="en-US" altLang="ja-JP" dirty="0" smtClean="0"/>
          </a:p>
          <a:p>
            <a:r>
              <a:rPr kumimoji="1" lang="ja-JP" altLang="en-US" dirty="0" smtClean="0"/>
              <a:t>モデルの計算はオフラインが好ましいです。</a:t>
            </a:r>
            <a:endParaRPr kumimoji="1" lang="en-US" altLang="ja-JP" dirty="0" smtClean="0"/>
          </a:p>
          <a:p>
            <a:r>
              <a:rPr kumimoji="1" lang="ja-JP" altLang="en-US" dirty="0" smtClean="0"/>
              <a:t>最後に継続的チューニングや実験が非常に大事ということです。</a:t>
            </a:r>
            <a:endParaRPr kumimoji="1" lang="en-US" altLang="ja-JP" dirty="0" smtClean="0"/>
          </a:p>
          <a:p>
            <a:endParaRPr kumimoji="1" lang="en-US" altLang="ja-JP" dirty="0" smtClean="0"/>
          </a:p>
          <a:p>
            <a:r>
              <a:rPr kumimoji="1" lang="ja-JP" altLang="en-US" dirty="0" smtClean="0"/>
              <a:t>と</a:t>
            </a:r>
            <a:r>
              <a:rPr kumimoji="1" lang="en-US" altLang="ja-JP" dirty="0" smtClean="0"/>
              <a:t>Yury</a:t>
            </a:r>
            <a:r>
              <a:rPr kumimoji="1" lang="ja-JP" altLang="en-US" dirty="0" smtClean="0"/>
              <a:t>は言っていました。</a:t>
            </a:r>
            <a:endParaRPr kumimoji="1" lang="en-US" altLang="ja-JP" dirty="0" smtClean="0"/>
          </a:p>
          <a:p>
            <a:endParaRPr kumimoji="1" lang="en-US" altLang="ja-JP" dirty="0" smtClean="0"/>
          </a:p>
          <a:p>
            <a:r>
              <a:rPr kumimoji="1" lang="en-US" altLang="ja-JP" dirty="0" smtClean="0"/>
              <a:t>Finally </a:t>
            </a:r>
            <a:r>
              <a:rPr kumimoji="1" lang="en-US" altLang="ja-JP" dirty="0" smtClean="0"/>
              <a:t>to</a:t>
            </a:r>
            <a:r>
              <a:rPr kumimoji="1" lang="en-US" altLang="ja-JP" baseline="0" dirty="0" smtClean="0"/>
              <a:t> summarize my presentation I want briefly remind all my suggestions.</a:t>
            </a:r>
          </a:p>
          <a:p>
            <a:r>
              <a:rPr kumimoji="1" lang="en-US" altLang="ja-JP" baseline="0" dirty="0" smtClean="0"/>
              <a:t>--slide content—</a:t>
            </a:r>
          </a:p>
          <a:p>
            <a:endParaRPr kumimoji="1" lang="en-US" altLang="ja-JP" baseline="0" dirty="0" smtClean="0"/>
          </a:p>
        </p:txBody>
      </p:sp>
      <p:sp>
        <p:nvSpPr>
          <p:cNvPr id="4" name="Slide Number Placeholder 3"/>
          <p:cNvSpPr>
            <a:spLocks noGrp="1"/>
          </p:cNvSpPr>
          <p:nvPr>
            <p:ph type="sldNum" sz="quarter" idx="10"/>
          </p:nvPr>
        </p:nvSpPr>
        <p:spPr/>
        <p:txBody>
          <a:bodyPr/>
          <a:lstStyle/>
          <a:p>
            <a:fld id="{A57D068E-8F90-4775-9105-7C1E7D006932}" type="slidenum">
              <a:rPr lang="en-US" smtClean="0"/>
              <a:t>14</a:t>
            </a:fld>
            <a:endParaRPr lang="en-US"/>
          </a:p>
        </p:txBody>
      </p:sp>
    </p:spTree>
    <p:extLst>
      <p:ext uri="{BB962C8B-B14F-4D97-AF65-F5344CB8AC3E}">
        <p14:creationId xmlns:p14="http://schemas.microsoft.com/office/powerpoint/2010/main" val="468061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Thank</a:t>
            </a:r>
            <a:r>
              <a:rPr kumimoji="1" lang="en-US" altLang="ja-JP" baseline="0" dirty="0" smtClean="0"/>
              <a:t> you!</a:t>
            </a:r>
          </a:p>
          <a:p>
            <a:r>
              <a:rPr kumimoji="1" lang="ja-JP" altLang="en-US" baseline="0" dirty="0" smtClean="0"/>
              <a:t>ありがとうございます。</a:t>
            </a:r>
            <a:endParaRPr kumimoji="1" lang="en-US" altLang="ja-JP" baseline="0" dirty="0" smtClean="0"/>
          </a:p>
          <a:p>
            <a:endParaRPr kumimoji="1" lang="en-US" altLang="ja-JP" baseline="0" dirty="0" smtClean="0"/>
          </a:p>
          <a:p>
            <a:r>
              <a:rPr kumimoji="1" lang="en-US" altLang="ja-JP" baseline="0" dirty="0" smtClean="0"/>
              <a:t>I glad to hear </a:t>
            </a:r>
            <a:r>
              <a:rPr kumimoji="1" lang="en-US" altLang="ja-JP" baseline="0" smtClean="0"/>
              <a:t>your questions.</a:t>
            </a:r>
            <a:endParaRPr kumimoji="1" lang="ja-JP" altLang="en-US"/>
          </a:p>
        </p:txBody>
      </p:sp>
      <p:sp>
        <p:nvSpPr>
          <p:cNvPr id="4" name="Slide Number Placeholder 3"/>
          <p:cNvSpPr>
            <a:spLocks noGrp="1"/>
          </p:cNvSpPr>
          <p:nvPr>
            <p:ph type="sldNum" sz="quarter" idx="10"/>
          </p:nvPr>
        </p:nvSpPr>
        <p:spPr/>
        <p:txBody>
          <a:bodyPr/>
          <a:lstStyle/>
          <a:p>
            <a:fld id="{A57D068E-8F90-4775-9105-7C1E7D006932}" type="slidenum">
              <a:rPr lang="en-US" smtClean="0"/>
              <a:t>15</a:t>
            </a:fld>
            <a:endParaRPr lang="en-US"/>
          </a:p>
        </p:txBody>
      </p:sp>
    </p:spTree>
    <p:extLst>
      <p:ext uri="{BB962C8B-B14F-4D97-AF65-F5344CB8AC3E}">
        <p14:creationId xmlns:p14="http://schemas.microsoft.com/office/powerpoint/2010/main" val="1886720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smtClean="0"/>
              <a:t>今日のアジェンダです。</a:t>
            </a:r>
            <a:endParaRPr kumimoji="1" lang="en-US" altLang="ja-JP" dirty="0" smtClean="0"/>
          </a:p>
          <a:p>
            <a:r>
              <a:rPr kumimoji="1" lang="en-US" altLang="ja-JP" dirty="0" smtClean="0"/>
              <a:t>Anaconda</a:t>
            </a:r>
            <a:r>
              <a:rPr kumimoji="1" lang="ja-JP" altLang="en-US" dirty="0" smtClean="0"/>
              <a:t>　</a:t>
            </a:r>
            <a:r>
              <a:rPr kumimoji="1" lang="en-US" altLang="ja-JP" dirty="0" smtClean="0"/>
              <a:t>IDE</a:t>
            </a:r>
            <a:r>
              <a:rPr kumimoji="1" lang="ja-JP" altLang="en-US" dirty="0" smtClean="0"/>
              <a:t>で</a:t>
            </a:r>
            <a:r>
              <a:rPr kumimoji="1" lang="en-US" altLang="ja-JP" dirty="0" smtClean="0"/>
              <a:t>Python</a:t>
            </a:r>
            <a:r>
              <a:rPr kumimoji="1" lang="ja-JP" altLang="en-US" dirty="0" smtClean="0"/>
              <a:t>を使います。</a:t>
            </a:r>
            <a:endParaRPr kumimoji="1" lang="en-US" altLang="ja-JP" dirty="0" smtClean="0"/>
          </a:p>
          <a:p>
            <a:r>
              <a:rPr kumimoji="1" lang="en-US" altLang="ja-JP" dirty="0" smtClean="0"/>
              <a:t>Demo</a:t>
            </a:r>
            <a:r>
              <a:rPr kumimoji="1" lang="ja-JP" altLang="en-US" dirty="0" smtClean="0"/>
              <a:t>のコードは一番下の</a:t>
            </a:r>
            <a:r>
              <a:rPr kumimoji="1" lang="en-US" altLang="ja-JP" dirty="0" err="1" smtClean="0"/>
              <a:t>Github</a:t>
            </a:r>
            <a:r>
              <a:rPr kumimoji="1" lang="ja-JP" altLang="en-US" dirty="0" smtClean="0"/>
              <a:t>リンクにあります。</a:t>
            </a:r>
            <a:endParaRPr kumimoji="1" lang="en-US" altLang="ja-JP" dirty="0" smtClean="0"/>
          </a:p>
          <a:p>
            <a:endParaRPr kumimoji="1" lang="en-US" altLang="ja-JP" dirty="0" smtClean="0"/>
          </a:p>
          <a:p>
            <a:r>
              <a:rPr kumimoji="1" lang="en-US" altLang="ja-JP" dirty="0" smtClean="0"/>
              <a:t>To</a:t>
            </a:r>
            <a:r>
              <a:rPr kumimoji="1" lang="en-US" altLang="ja-JP" baseline="0" dirty="0" smtClean="0"/>
              <a:t> </a:t>
            </a:r>
            <a:r>
              <a:rPr kumimoji="1" lang="en-US" altLang="ja-JP" baseline="0" dirty="0" smtClean="0"/>
              <a:t>illustrate my presentation I’ve made special model web application. </a:t>
            </a:r>
          </a:p>
          <a:p>
            <a:r>
              <a:rPr kumimoji="1" lang="en-US" altLang="ja-JP" baseline="0" dirty="0" smtClean="0"/>
              <a:t>This is a Python 3.5 with additional libraries. It’s to bit complicated to install some of this to Windows machines (Linux and Mac users should have no problems). I recommend for developing purposes use a Anaconda IDE from Continuum Analytics. </a:t>
            </a:r>
          </a:p>
          <a:p>
            <a:r>
              <a:rPr kumimoji="1" lang="en-US" altLang="ja-JP" baseline="0" dirty="0" smtClean="0"/>
              <a:t>This IDE contains all prerequisites and modules for ML implementation. We will use one of the most popular ML implementations, </a:t>
            </a:r>
            <a:r>
              <a:rPr kumimoji="1" lang="en-US" altLang="ja-JP" baseline="0" dirty="0" err="1" smtClean="0"/>
              <a:t>Scikit</a:t>
            </a:r>
            <a:r>
              <a:rPr kumimoji="1" lang="en-US" altLang="ja-JP" baseline="0" dirty="0" smtClean="0"/>
              <a:t> Learn.</a:t>
            </a:r>
          </a:p>
          <a:p>
            <a:r>
              <a:rPr kumimoji="1" lang="en-US" altLang="ja-JP" baseline="0" dirty="0" smtClean="0"/>
              <a:t>If somebody want to reproduce results, you can download this tools and application from my GitHub repository.</a:t>
            </a:r>
          </a:p>
          <a:p>
            <a:r>
              <a:rPr kumimoji="1" lang="en-US" altLang="ja-JP" baseline="0" dirty="0" smtClean="0"/>
              <a:t>Let’s move forward.</a:t>
            </a:r>
            <a:endParaRPr kumimoji="1" lang="ja-JP" altLang="en-US" dirty="0"/>
          </a:p>
        </p:txBody>
      </p:sp>
      <p:sp>
        <p:nvSpPr>
          <p:cNvPr id="4" name="Slide Number Placeholder 3"/>
          <p:cNvSpPr>
            <a:spLocks noGrp="1"/>
          </p:cNvSpPr>
          <p:nvPr>
            <p:ph type="sldNum" sz="quarter" idx="10"/>
          </p:nvPr>
        </p:nvSpPr>
        <p:spPr/>
        <p:txBody>
          <a:bodyPr/>
          <a:lstStyle/>
          <a:p>
            <a:fld id="{A57D068E-8F90-4775-9105-7C1E7D006932}" type="slidenum">
              <a:rPr lang="en-US" smtClean="0"/>
              <a:t>2</a:t>
            </a:fld>
            <a:endParaRPr lang="en-US"/>
          </a:p>
        </p:txBody>
      </p:sp>
    </p:spTree>
    <p:extLst>
      <p:ext uri="{BB962C8B-B14F-4D97-AF65-F5344CB8AC3E}">
        <p14:creationId xmlns:p14="http://schemas.microsoft.com/office/powerpoint/2010/main" val="242400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smtClean="0"/>
              <a:t>ここでまずチャレンジしたい問題を定義したいと思います。</a:t>
            </a:r>
            <a:endParaRPr kumimoji="1" lang="en-US" altLang="ja-JP" dirty="0" smtClean="0"/>
          </a:p>
          <a:p>
            <a:r>
              <a:rPr kumimoji="1" lang="ja-JP" altLang="en-US" dirty="0" smtClean="0"/>
              <a:t>電子掲示板があります。文章を投稿する際に</a:t>
            </a:r>
            <a:r>
              <a:rPr kumimoji="1" lang="en-US" altLang="ja-JP" dirty="0" err="1" smtClean="0"/>
              <a:t>Capcha</a:t>
            </a:r>
            <a:r>
              <a:rPr kumimoji="1" lang="ja-JP" altLang="en-US" dirty="0" smtClean="0"/>
              <a:t>を入力しないといけない仕組みとなってます。</a:t>
            </a:r>
            <a:endParaRPr kumimoji="1" lang="en-US" altLang="ja-JP" dirty="0" smtClean="0"/>
          </a:p>
          <a:p>
            <a:r>
              <a:rPr kumimoji="1" lang="ja-JP" altLang="en-US" dirty="0" smtClean="0"/>
              <a:t>一般のユーザはちゃんと入力しますが、スパマーは自動化ツールやスクリプトを利用してそのまま文章を投稿するリンクをたたきます。</a:t>
            </a:r>
            <a:endParaRPr kumimoji="1" lang="en-US" altLang="ja-JP" dirty="0" smtClean="0"/>
          </a:p>
          <a:p>
            <a:r>
              <a:rPr kumimoji="1" lang="ja-JP" altLang="en-US" dirty="0" smtClean="0"/>
              <a:t>自動化ツールなので、一般のユーザのリクエストと若干違いがあります。</a:t>
            </a:r>
            <a:endParaRPr kumimoji="1" lang="en-US" altLang="ja-JP" dirty="0" smtClean="0"/>
          </a:p>
          <a:p>
            <a:r>
              <a:rPr kumimoji="1" lang="ja-JP" altLang="en-US" dirty="0" smtClean="0"/>
              <a:t>その違いをマシンラーニングを利用して分類します。</a:t>
            </a:r>
            <a:endParaRPr kumimoji="1" lang="en-US" altLang="ja-JP" dirty="0" smtClean="0"/>
          </a:p>
          <a:p>
            <a:endParaRPr kumimoji="1" lang="en-US" altLang="ja-JP" dirty="0" smtClean="0"/>
          </a:p>
          <a:p>
            <a:r>
              <a:rPr kumimoji="1" lang="en-US" altLang="ja-JP" dirty="0" smtClean="0"/>
              <a:t>This </a:t>
            </a:r>
            <a:r>
              <a:rPr kumimoji="1" lang="en-US" altLang="ja-JP" dirty="0" smtClean="0"/>
              <a:t>is abstract problem definition for our web</a:t>
            </a:r>
            <a:r>
              <a:rPr kumimoji="1" lang="en-US" altLang="ja-JP" baseline="0" dirty="0" smtClean="0"/>
              <a:t> application. We decided to make anonymous message board and want to block </a:t>
            </a:r>
            <a:r>
              <a:rPr kumimoji="1" lang="en-US" altLang="ja-JP" baseline="0" dirty="0" err="1" smtClean="0"/>
              <a:t>spamers</a:t>
            </a:r>
            <a:r>
              <a:rPr kumimoji="1" lang="en-US" altLang="ja-JP" baseline="0" dirty="0" smtClean="0"/>
              <a:t>. </a:t>
            </a:r>
          </a:p>
          <a:p>
            <a:r>
              <a:rPr kumimoji="1" lang="en-US" altLang="ja-JP" baseline="0" dirty="0" smtClean="0"/>
              <a:t>Basically this looks like binary classification task, but look at this technically. </a:t>
            </a:r>
          </a:p>
          <a:p>
            <a:r>
              <a:rPr kumimoji="1" lang="en-US" altLang="ja-JP" baseline="0" dirty="0" smtClean="0"/>
              <a:t>We have a normal user, which basically will open our site in normal full stack User Agent (browser). And we have malicious user (attacker), which is usually a script or headless browser, but sometimes this is a hacked laptop or malicious module inside user browser. </a:t>
            </a:r>
          </a:p>
          <a:p>
            <a:r>
              <a:rPr kumimoji="1" lang="en-US" altLang="ja-JP" baseline="0" dirty="0" smtClean="0"/>
              <a:t>Anyways we should define such model of our application. In real life this model should be more detailed of course. </a:t>
            </a:r>
            <a:endParaRPr kumimoji="1" lang="ja-JP" altLang="en-US" dirty="0"/>
          </a:p>
        </p:txBody>
      </p:sp>
      <p:sp>
        <p:nvSpPr>
          <p:cNvPr id="4" name="Slide Number Placeholder 3"/>
          <p:cNvSpPr>
            <a:spLocks noGrp="1"/>
          </p:cNvSpPr>
          <p:nvPr>
            <p:ph type="sldNum" sz="quarter" idx="10"/>
          </p:nvPr>
        </p:nvSpPr>
        <p:spPr/>
        <p:txBody>
          <a:bodyPr/>
          <a:lstStyle/>
          <a:p>
            <a:fld id="{A57D068E-8F90-4775-9105-7C1E7D006932}" type="slidenum">
              <a:rPr lang="en-US" smtClean="0"/>
              <a:t>3</a:t>
            </a:fld>
            <a:endParaRPr lang="en-US"/>
          </a:p>
        </p:txBody>
      </p:sp>
    </p:spTree>
    <p:extLst>
      <p:ext uri="{BB962C8B-B14F-4D97-AF65-F5344CB8AC3E}">
        <p14:creationId xmlns:p14="http://schemas.microsoft.com/office/powerpoint/2010/main" val="183545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smtClean="0"/>
              <a:t>マシンラーニングをするとき参照すべき方法論があります。</a:t>
            </a:r>
            <a:endParaRPr kumimoji="1" lang="en-US" altLang="ja-JP" dirty="0" smtClean="0"/>
          </a:p>
          <a:p>
            <a:r>
              <a:rPr kumimoji="1" lang="ja-JP" altLang="en-US" dirty="0" smtClean="0"/>
              <a:t>この方法論を基づく実験をしました。</a:t>
            </a:r>
            <a:endParaRPr kumimoji="1" lang="en-US" altLang="ja-JP" dirty="0" smtClean="0"/>
          </a:p>
          <a:p>
            <a:r>
              <a:rPr kumimoji="1" lang="ja-JP" altLang="en-US" dirty="0" smtClean="0"/>
              <a:t>もし興味がある方がいらっしゃいましたら是非ご参照ください。</a:t>
            </a: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How </a:t>
            </a:r>
            <a:r>
              <a:rPr kumimoji="1" lang="en-US" altLang="ja-JP" dirty="0" smtClean="0"/>
              <a:t>to solve</a:t>
            </a:r>
            <a:r>
              <a:rPr kumimoji="1" lang="en-US" altLang="ja-JP" baseline="0" dirty="0" smtClean="0"/>
              <a:t> our task?</a:t>
            </a:r>
          </a:p>
          <a:p>
            <a:r>
              <a:rPr kumimoji="1" lang="en-US" altLang="ja-JP" baseline="0" dirty="0" smtClean="0"/>
              <a:t>We shouldn’t invent bicycles, because there is perfect methodology for Data Mining. You can follow the link and read about it later.</a:t>
            </a:r>
          </a:p>
          <a:p>
            <a:r>
              <a:rPr kumimoji="1" lang="en-US" altLang="ja-JP" baseline="0" dirty="0" smtClean="0"/>
              <a:t>Basically CRISP-DM defines lifecycle of data mining task.</a:t>
            </a:r>
          </a:p>
          <a:p>
            <a:r>
              <a:rPr kumimoji="1" lang="en-US" altLang="ja-JP" baseline="0" dirty="0" smtClean="0"/>
              <a:t>It defines DM task as continuous process of different steps.</a:t>
            </a:r>
          </a:p>
          <a:p>
            <a:r>
              <a:rPr kumimoji="1" lang="en-US" altLang="ja-JP" baseline="0" dirty="0" smtClean="0"/>
              <a:t>You should start from business understanding of task. Sometime you should minimize expenses, sometime maximize clicks on advertisement banners. </a:t>
            </a:r>
          </a:p>
          <a:p>
            <a:r>
              <a:rPr kumimoji="1" lang="en-US" altLang="ja-JP" baseline="0" dirty="0" smtClean="0"/>
              <a:t>But metrics of success should be defined at the beginning of project. You should now how to measure your success.</a:t>
            </a:r>
          </a:p>
          <a:p>
            <a:r>
              <a:rPr kumimoji="1" lang="en-US" altLang="ja-JP" baseline="0" dirty="0" smtClean="0"/>
              <a:t>On the second step you should understand, which sources of data are available. How much garbage in this data. Semantics of data and many other things like that.</a:t>
            </a:r>
          </a:p>
          <a:p>
            <a:r>
              <a:rPr kumimoji="1" lang="en-US" altLang="ja-JP" baseline="0" dirty="0" smtClean="0"/>
              <a:t>Third step: you should prepare your data, create learning set. Probably you need to recover lost data or perform additional mapping of data with human support.</a:t>
            </a:r>
          </a:p>
          <a:p>
            <a:r>
              <a:rPr kumimoji="1" lang="en-US" altLang="ja-JP" baseline="0" dirty="0" smtClean="0"/>
              <a:t>Next step is modeling: you should choose and train optimal model. Sounds simple, but no this is very difficult part.</a:t>
            </a:r>
          </a:p>
          <a:p>
            <a:r>
              <a:rPr kumimoji="1" lang="en-US" altLang="ja-JP" baseline="0" dirty="0" smtClean="0"/>
              <a:t>You can change something in business understanding during Evaluation phase.</a:t>
            </a:r>
          </a:p>
          <a:p>
            <a:r>
              <a:rPr kumimoji="1" lang="en-US" altLang="ja-JP" baseline="0" dirty="0" smtClean="0"/>
              <a:t>At the end you can deploy optimal model to production.</a:t>
            </a:r>
          </a:p>
          <a:p>
            <a:r>
              <a:rPr kumimoji="1" lang="en-US" altLang="ja-JP" baseline="0" dirty="0" smtClean="0"/>
              <a:t>Everything changes, that’s why you model in most cases are optimal only temporary.</a:t>
            </a:r>
            <a:endParaRPr kumimoji="1" lang="ja-JP" altLang="en-US" dirty="0"/>
          </a:p>
        </p:txBody>
      </p:sp>
      <p:sp>
        <p:nvSpPr>
          <p:cNvPr id="4" name="Slide Number Placeholder 3"/>
          <p:cNvSpPr>
            <a:spLocks noGrp="1"/>
          </p:cNvSpPr>
          <p:nvPr>
            <p:ph type="sldNum" sz="quarter" idx="10"/>
          </p:nvPr>
        </p:nvSpPr>
        <p:spPr/>
        <p:txBody>
          <a:bodyPr/>
          <a:lstStyle/>
          <a:p>
            <a:fld id="{A57D068E-8F90-4775-9105-7C1E7D006932}" type="slidenum">
              <a:rPr lang="en-US" smtClean="0"/>
              <a:t>4</a:t>
            </a:fld>
            <a:endParaRPr lang="en-US"/>
          </a:p>
        </p:txBody>
      </p:sp>
    </p:spTree>
    <p:extLst>
      <p:ext uri="{BB962C8B-B14F-4D97-AF65-F5344CB8AC3E}">
        <p14:creationId xmlns:p14="http://schemas.microsoft.com/office/powerpoint/2010/main" val="2524421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err="1" smtClean="0"/>
              <a:t>Yury</a:t>
            </a:r>
            <a:r>
              <a:rPr kumimoji="1" lang="ja-JP" altLang="en-US" dirty="0" smtClean="0"/>
              <a:t>の実験で使ったモデルはここで書いてるとおりですね。</a:t>
            </a:r>
            <a:endParaRPr kumimoji="1" lang="en-US" altLang="ja-JP" dirty="0" smtClean="0"/>
          </a:p>
          <a:p>
            <a:r>
              <a:rPr kumimoji="1" lang="ja-JP" altLang="en-US" dirty="0" smtClean="0"/>
              <a:t>ここで説明したいのは、実験のため、投稿する際</a:t>
            </a:r>
            <a:r>
              <a:rPr kumimoji="1" lang="en-US" altLang="ja-JP" dirty="0" smtClean="0"/>
              <a:t>Captcha</a:t>
            </a:r>
            <a:r>
              <a:rPr kumimoji="1" lang="ja-JP" altLang="en-US" dirty="0" smtClean="0"/>
              <a:t>を無視して、実際投稿の</a:t>
            </a:r>
            <a:r>
              <a:rPr kumimoji="1" lang="en-US" altLang="ja-JP" dirty="0" smtClean="0"/>
              <a:t>URL</a:t>
            </a:r>
            <a:r>
              <a:rPr kumimoji="1" lang="ja-JP" altLang="en-US" dirty="0" smtClean="0"/>
              <a:t>をたたくだけでも投稿ができてしまう脆弱な作りになります。</a:t>
            </a:r>
            <a:endParaRPr kumimoji="1" lang="en-US" altLang="ja-JP" dirty="0" smtClean="0"/>
          </a:p>
          <a:p>
            <a:r>
              <a:rPr kumimoji="1" lang="ja-JP" altLang="en-US" dirty="0" smtClean="0"/>
              <a:t>そして直接投稿</a:t>
            </a:r>
            <a:r>
              <a:rPr kumimoji="1" lang="en-US" altLang="ja-JP" dirty="0" smtClean="0"/>
              <a:t>URL</a:t>
            </a:r>
            <a:r>
              <a:rPr kumimoji="1" lang="ja-JP" altLang="en-US" dirty="0" smtClean="0"/>
              <a:t>をたたくのがスパマーという想定です。</a:t>
            </a:r>
            <a:endParaRPr kumimoji="1" lang="en-US" altLang="ja-JP" dirty="0" smtClean="0"/>
          </a:p>
          <a:p>
            <a:endParaRPr kumimoji="1" lang="en-US" altLang="ja-JP" dirty="0" smtClean="0"/>
          </a:p>
          <a:p>
            <a:r>
              <a:rPr kumimoji="1" lang="en-US" altLang="ja-JP" dirty="0" smtClean="0"/>
              <a:t>Let’s </a:t>
            </a:r>
            <a:r>
              <a:rPr kumimoji="1" lang="en-US" altLang="ja-JP" dirty="0" smtClean="0"/>
              <a:t>apply this methodology to our task.</a:t>
            </a:r>
          </a:p>
          <a:p>
            <a:r>
              <a:rPr kumimoji="1" lang="en-US" altLang="ja-JP" dirty="0" smtClean="0"/>
              <a:t>We want to separate “bad” and “good” users. Main difference between this users is ability to input CAPTCHA.</a:t>
            </a:r>
            <a:r>
              <a:rPr kumimoji="1" lang="en-US" altLang="ja-JP" baseline="0" dirty="0" smtClean="0"/>
              <a:t> We decided that bad users cannot input </a:t>
            </a:r>
            <a:r>
              <a:rPr kumimoji="1" lang="en-US" altLang="ja-JP" baseline="0" dirty="0" err="1" smtClean="0"/>
              <a:t>reCaptcha</a:t>
            </a:r>
            <a:r>
              <a:rPr kumimoji="1" lang="en-US" altLang="ja-JP" baseline="0" dirty="0" smtClean="0"/>
              <a:t>.</a:t>
            </a:r>
          </a:p>
          <a:p>
            <a:r>
              <a:rPr kumimoji="1" lang="en-US" altLang="ja-JP" baseline="0" dirty="0" smtClean="0"/>
              <a:t>We will extract all features from HTTP requests. Our target vector is CAPTCHA inputs.</a:t>
            </a:r>
          </a:p>
          <a:p>
            <a:r>
              <a:rPr kumimoji="1" lang="en-US" altLang="ja-JP" baseline="0" dirty="0" smtClean="0"/>
              <a:t>To store requests (features) we will use </a:t>
            </a:r>
            <a:r>
              <a:rPr kumimoji="1" lang="en-US" altLang="ja-JP" baseline="0" dirty="0" err="1" smtClean="0"/>
              <a:t>Redis</a:t>
            </a:r>
            <a:r>
              <a:rPr kumimoji="1" lang="en-US" altLang="ja-JP" baseline="0" dirty="0" smtClean="0"/>
              <a:t> database.</a:t>
            </a:r>
          </a:p>
          <a:p>
            <a:r>
              <a:rPr kumimoji="1" lang="en-US" altLang="ja-JP" baseline="0" dirty="0" smtClean="0"/>
              <a:t>To classify users we will chose not the best possible classification algorithm, but most illustrative and well interpretable.</a:t>
            </a:r>
          </a:p>
          <a:p>
            <a:r>
              <a:rPr kumimoji="1" lang="en-US" altLang="ja-JP" baseline="0" dirty="0" smtClean="0"/>
              <a:t>That we will do next?</a:t>
            </a:r>
          </a:p>
          <a:p>
            <a:r>
              <a:rPr kumimoji="1" lang="en-US" altLang="ja-JP" baseline="0" dirty="0" smtClean="0"/>
              <a:t>Calculate mistake, tune parameters and push our trained classifier to production.</a:t>
            </a:r>
          </a:p>
          <a:p>
            <a:endParaRPr kumimoji="1" lang="en-US" altLang="ja-JP" baseline="0" dirty="0" smtClean="0"/>
          </a:p>
        </p:txBody>
      </p:sp>
      <p:sp>
        <p:nvSpPr>
          <p:cNvPr id="4" name="Slide Number Placeholder 3"/>
          <p:cNvSpPr>
            <a:spLocks noGrp="1"/>
          </p:cNvSpPr>
          <p:nvPr>
            <p:ph type="sldNum" sz="quarter" idx="10"/>
          </p:nvPr>
        </p:nvSpPr>
        <p:spPr/>
        <p:txBody>
          <a:bodyPr/>
          <a:lstStyle/>
          <a:p>
            <a:fld id="{A57D068E-8F90-4775-9105-7C1E7D006932}" type="slidenum">
              <a:rPr lang="en-US" smtClean="0"/>
              <a:t>5</a:t>
            </a:fld>
            <a:endParaRPr lang="en-US"/>
          </a:p>
        </p:txBody>
      </p:sp>
    </p:spTree>
    <p:extLst>
      <p:ext uri="{BB962C8B-B14F-4D97-AF65-F5344CB8AC3E}">
        <p14:creationId xmlns:p14="http://schemas.microsoft.com/office/powerpoint/2010/main" val="2503134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HTTP</a:t>
            </a:r>
            <a:r>
              <a:rPr kumimoji="1" lang="ja-JP" altLang="en-US" dirty="0" smtClean="0"/>
              <a:t>のリクエストの中にスパマーのリクエストを判明できる特徴が多数考えられます。</a:t>
            </a:r>
            <a:endParaRPr kumimoji="1" lang="en-US" altLang="ja-JP" dirty="0" smtClean="0"/>
          </a:p>
          <a:p>
            <a:r>
              <a:rPr kumimoji="1" lang="ja-JP" altLang="en-US" dirty="0" smtClean="0"/>
              <a:t>例としてはユーザエージェントやヘッダ数などなど。</a:t>
            </a:r>
            <a:endParaRPr kumimoji="1" lang="en-US" altLang="ja-JP" dirty="0" smtClean="0"/>
          </a:p>
          <a:p>
            <a:endParaRPr kumimoji="1" lang="en-US" altLang="ja-JP" dirty="0" smtClean="0"/>
          </a:p>
          <a:p>
            <a:endParaRPr kumimoji="1" lang="en-US" altLang="ja-JP" dirty="0" smtClean="0"/>
          </a:p>
          <a:p>
            <a:r>
              <a:rPr kumimoji="1" lang="en-US" altLang="ja-JP" dirty="0" smtClean="0"/>
              <a:t>For </a:t>
            </a:r>
            <a:r>
              <a:rPr kumimoji="1" lang="en-US" altLang="ja-JP" dirty="0" smtClean="0"/>
              <a:t>web application you can define two different type of features. </a:t>
            </a:r>
          </a:p>
          <a:p>
            <a:r>
              <a:rPr kumimoji="1" lang="en-US" altLang="ja-JP" dirty="0" smtClean="0"/>
              <a:t>First</a:t>
            </a:r>
            <a:r>
              <a:rPr kumimoji="1" lang="en-US" altLang="ja-JP" baseline="0" dirty="0" smtClean="0"/>
              <a:t> type is direct features, which could be extracted from HTTP request and responses. They are mostly intuitive, but you can construct something more complex if you want. In our model application we will use direct features only.</a:t>
            </a:r>
          </a:p>
          <a:p>
            <a:r>
              <a:rPr kumimoji="1" lang="en-US" altLang="ja-JP" baseline="0" dirty="0" smtClean="0"/>
              <a:t>Second type is indirect features. For example IP address reputation. This features usually are more difficult to construct, and you need additional services and systems to extract them from raw data.</a:t>
            </a:r>
            <a:r>
              <a:rPr kumimoji="1" lang="ja-JP" altLang="en-US" baseline="0" dirty="0" smtClean="0"/>
              <a:t> </a:t>
            </a:r>
            <a:r>
              <a:rPr kumimoji="1" lang="en-US" altLang="ja-JP" baseline="0" dirty="0" smtClean="0"/>
              <a:t>But they are also very strong addition to learning set.</a:t>
            </a:r>
          </a:p>
        </p:txBody>
      </p:sp>
      <p:sp>
        <p:nvSpPr>
          <p:cNvPr id="4" name="Slide Number Placeholder 3"/>
          <p:cNvSpPr>
            <a:spLocks noGrp="1"/>
          </p:cNvSpPr>
          <p:nvPr>
            <p:ph type="sldNum" sz="quarter" idx="10"/>
          </p:nvPr>
        </p:nvSpPr>
        <p:spPr/>
        <p:txBody>
          <a:bodyPr/>
          <a:lstStyle/>
          <a:p>
            <a:fld id="{A57D068E-8F90-4775-9105-7C1E7D006932}" type="slidenum">
              <a:rPr lang="en-US" smtClean="0"/>
              <a:t>6</a:t>
            </a:fld>
            <a:endParaRPr lang="en-US"/>
          </a:p>
        </p:txBody>
      </p:sp>
    </p:spTree>
    <p:extLst>
      <p:ext uri="{BB962C8B-B14F-4D97-AF65-F5344CB8AC3E}">
        <p14:creationId xmlns:p14="http://schemas.microsoft.com/office/powerpoint/2010/main" val="1028879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smtClean="0"/>
              <a:t>ここにあるのが投稿時一般的なながれです。</a:t>
            </a:r>
            <a:endParaRPr kumimoji="1" lang="en-US" altLang="ja-JP" dirty="0" smtClean="0"/>
          </a:p>
          <a:p>
            <a:r>
              <a:rPr kumimoji="1" lang="ja-JP" altLang="en-US" dirty="0" smtClean="0"/>
              <a:t>投稿するとき</a:t>
            </a:r>
            <a:r>
              <a:rPr kumimoji="1" lang="en-US" altLang="ja-JP" dirty="0" smtClean="0"/>
              <a:t>Captcha</a:t>
            </a:r>
            <a:r>
              <a:rPr kumimoji="1" lang="ja-JP" altLang="en-US" dirty="0" smtClean="0"/>
              <a:t>を入力し、入力を終わったら投稿しようとしているメッセージが表示されます</a:t>
            </a:r>
            <a:endParaRPr kumimoji="1" lang="en-US" altLang="ja-JP" dirty="0" smtClean="0"/>
          </a:p>
          <a:p>
            <a:endParaRPr kumimoji="1" lang="en-US" altLang="ja-JP" dirty="0" smtClean="0"/>
          </a:p>
          <a:p>
            <a:r>
              <a:rPr kumimoji="1" lang="en-US" altLang="ja-JP" dirty="0" smtClean="0"/>
              <a:t>*</a:t>
            </a:r>
            <a:r>
              <a:rPr kumimoji="1" lang="en-US" altLang="ja-JP" dirty="0" smtClean="0"/>
              <a:t>I will show first screen of web </a:t>
            </a:r>
            <a:r>
              <a:rPr kumimoji="1" lang="en-US" altLang="ja-JP" dirty="0" err="1" smtClean="0"/>
              <a:t>aaplication</a:t>
            </a:r>
            <a:r>
              <a:rPr kumimoji="1" lang="en-US" altLang="ja-JP" dirty="0" smtClean="0"/>
              <a:t>*</a:t>
            </a:r>
          </a:p>
          <a:p>
            <a:endParaRPr kumimoji="1" lang="en-US" altLang="ja-JP" dirty="0" smtClean="0"/>
          </a:p>
          <a:p>
            <a:r>
              <a:rPr kumimoji="1" lang="en-US" altLang="ja-JP" dirty="0" smtClean="0"/>
              <a:t>Look</a:t>
            </a:r>
            <a:r>
              <a:rPr kumimoji="1" lang="en-US" altLang="ja-JP" baseline="0" dirty="0" smtClean="0"/>
              <a:t> at other web application. As I mention before, this is a message board for anonymous users. But we still want to block spam activity here.</a:t>
            </a:r>
          </a:p>
          <a:p>
            <a:r>
              <a:rPr kumimoji="1" lang="en-US" altLang="ja-JP" baseline="0" dirty="0" smtClean="0"/>
              <a:t>We want to construct learning set from user activity. Our web application written on Flask, so we can get data from “request” object. We will ask users to input CAPTCHA after every message. </a:t>
            </a:r>
          </a:p>
          <a:p>
            <a:r>
              <a:rPr kumimoji="1" lang="en-US" altLang="ja-JP" baseline="0" dirty="0" smtClean="0"/>
              <a:t>This is a good schema to block </a:t>
            </a:r>
            <a:r>
              <a:rPr kumimoji="1" lang="en-US" altLang="ja-JP" baseline="0" dirty="0" err="1" smtClean="0"/>
              <a:t>spamers</a:t>
            </a:r>
            <a:r>
              <a:rPr kumimoji="1" lang="en-US" altLang="ja-JP" baseline="0" dirty="0" smtClean="0"/>
              <a:t>, but there are couple of problems.</a:t>
            </a:r>
          </a:p>
          <a:p>
            <a:pPr marL="228600" indent="-228600">
              <a:buAutoNum type="arabicPeriod"/>
            </a:pPr>
            <a:r>
              <a:rPr kumimoji="1" lang="en-US" altLang="ja-JP" baseline="0" dirty="0" smtClean="0"/>
              <a:t>CAPTCHA will annoy users.</a:t>
            </a:r>
          </a:p>
          <a:p>
            <a:pPr marL="228600" indent="-228600">
              <a:buAutoNum type="arabicPeriod"/>
            </a:pPr>
            <a:r>
              <a:rPr kumimoji="1" lang="en-US" altLang="ja-JP" baseline="0" dirty="0" smtClean="0"/>
              <a:t>If we will use CAPTCHAs every time, attackers starts to recognize them automatically.</a:t>
            </a:r>
          </a:p>
          <a:p>
            <a:pPr marL="228600" indent="-228600">
              <a:buAutoNum type="arabicPeriod"/>
            </a:pPr>
            <a:endParaRPr kumimoji="1" lang="en-US" altLang="ja-JP" baseline="0" dirty="0" smtClean="0"/>
          </a:p>
          <a:p>
            <a:pPr marL="0" indent="0">
              <a:buNone/>
            </a:pPr>
            <a:r>
              <a:rPr kumimoji="1" lang="en-US" altLang="ja-JP" baseline="0" dirty="0" smtClean="0"/>
              <a:t>Let’s improve our application and insert ML inside.</a:t>
            </a:r>
          </a:p>
          <a:p>
            <a:endParaRPr kumimoji="1" lang="ja-JP" altLang="en-US" dirty="0"/>
          </a:p>
        </p:txBody>
      </p:sp>
      <p:sp>
        <p:nvSpPr>
          <p:cNvPr id="4" name="Slide Number Placeholder 3"/>
          <p:cNvSpPr>
            <a:spLocks noGrp="1"/>
          </p:cNvSpPr>
          <p:nvPr>
            <p:ph type="sldNum" sz="quarter" idx="10"/>
          </p:nvPr>
        </p:nvSpPr>
        <p:spPr/>
        <p:txBody>
          <a:bodyPr/>
          <a:lstStyle/>
          <a:p>
            <a:fld id="{A57D068E-8F90-4775-9105-7C1E7D006932}" type="slidenum">
              <a:rPr lang="en-US" smtClean="0"/>
              <a:t>7</a:t>
            </a:fld>
            <a:endParaRPr lang="en-US"/>
          </a:p>
        </p:txBody>
      </p:sp>
    </p:spTree>
    <p:extLst>
      <p:ext uri="{BB962C8B-B14F-4D97-AF65-F5344CB8AC3E}">
        <p14:creationId xmlns:p14="http://schemas.microsoft.com/office/powerpoint/2010/main" val="2189525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smtClean="0"/>
              <a:t>ここはマシンラーニングを使います。</a:t>
            </a:r>
            <a:endParaRPr kumimoji="1" lang="en-US" altLang="ja-JP" dirty="0" smtClean="0"/>
          </a:p>
          <a:p>
            <a:r>
              <a:rPr kumimoji="1" lang="ja-JP" altLang="en-US" dirty="0" smtClean="0"/>
              <a:t>一般ユーザのリクエストとスパマーのリクエストを使います。</a:t>
            </a:r>
            <a:endParaRPr kumimoji="1" lang="en-US" altLang="ja-JP" dirty="0" smtClean="0"/>
          </a:p>
          <a:p>
            <a:endParaRPr kumimoji="1" lang="en-US" altLang="ja-JP" dirty="0" smtClean="0"/>
          </a:p>
          <a:p>
            <a:r>
              <a:rPr kumimoji="1" lang="en-US" altLang="ja-JP" dirty="0" smtClean="0"/>
              <a:t>We</a:t>
            </a:r>
            <a:r>
              <a:rPr kumimoji="1" lang="en-US" altLang="ja-JP" baseline="0" dirty="0" smtClean="0"/>
              <a:t> </a:t>
            </a:r>
            <a:r>
              <a:rPr kumimoji="1" lang="en-US" altLang="ja-JP" baseline="0" dirty="0" smtClean="0"/>
              <a:t>will choose one of the basic machine learning algorithms – Decision Tree. In our model application we will relearn classifier every time, when we get message from user.</a:t>
            </a:r>
          </a:p>
          <a:p>
            <a:r>
              <a:rPr kumimoji="1" lang="en-US" altLang="ja-JP" dirty="0" smtClean="0"/>
              <a:t>This is not a very good schema for production, but we made a model application.</a:t>
            </a:r>
          </a:p>
          <a:p>
            <a:endParaRPr kumimoji="1" lang="en-US" altLang="ja-JP" dirty="0" smtClean="0"/>
          </a:p>
          <a:p>
            <a:r>
              <a:rPr kumimoji="1" lang="en-US" altLang="ja-JP" dirty="0" smtClean="0"/>
              <a:t>Let’s imagine that</a:t>
            </a:r>
            <a:r>
              <a:rPr kumimoji="1" lang="en-US" altLang="ja-JP" baseline="0" dirty="0" smtClean="0"/>
              <a:t> after project start evil </a:t>
            </a:r>
            <a:r>
              <a:rPr kumimoji="1" lang="en-US" altLang="ja-JP" baseline="0" dirty="0" err="1" smtClean="0"/>
              <a:t>spamers</a:t>
            </a:r>
            <a:r>
              <a:rPr kumimoji="1" lang="en-US" altLang="ja-JP" baseline="0" dirty="0" smtClean="0"/>
              <a:t> comes to your site and starts to spoil it with spam messages. </a:t>
            </a:r>
            <a:r>
              <a:rPr kumimoji="1" lang="en-US" altLang="ja-JP" baseline="0" dirty="0" err="1" smtClean="0"/>
              <a:t>Spamers</a:t>
            </a:r>
            <a:r>
              <a:rPr kumimoji="1" lang="en-US" altLang="ja-JP" baseline="0" dirty="0" smtClean="0"/>
              <a:t> couldn’t input CAPTCHA, so after short period of time we will got learning set.</a:t>
            </a:r>
          </a:p>
          <a:p>
            <a:r>
              <a:rPr kumimoji="1" lang="en-US" altLang="ja-JP" baseline="0" dirty="0" smtClean="0"/>
              <a:t>And also we will get learned classifier. Look at “ML” page of our application.</a:t>
            </a:r>
          </a:p>
          <a:p>
            <a:endParaRPr kumimoji="1" lang="en-US" altLang="ja-JP" baseline="0" dirty="0" smtClean="0"/>
          </a:p>
          <a:p>
            <a:r>
              <a:rPr kumimoji="1" lang="en-US" altLang="ja-JP" baseline="0" dirty="0" smtClean="0"/>
              <a:t>Machine learning algorithm chose “</a:t>
            </a:r>
            <a:r>
              <a:rPr lang="en-US" altLang="ja-JP" dirty="0" err="1" smtClean="0">
                <a:effectLst/>
              </a:rPr>
              <a:t>UALengthFeature</a:t>
            </a:r>
            <a:r>
              <a:rPr lang="en-US" altLang="ja-JP" dirty="0" smtClean="0">
                <a:effectLst/>
              </a:rPr>
              <a:t>” to construct rule. And classifier can predict next event score with 100% accuracy. That’s perfect.</a:t>
            </a:r>
          </a:p>
          <a:p>
            <a:endParaRPr kumimoji="1" lang="ja-JP" altLang="en-US" dirty="0"/>
          </a:p>
        </p:txBody>
      </p:sp>
      <p:sp>
        <p:nvSpPr>
          <p:cNvPr id="4" name="Slide Number Placeholder 3"/>
          <p:cNvSpPr>
            <a:spLocks noGrp="1"/>
          </p:cNvSpPr>
          <p:nvPr>
            <p:ph type="sldNum" sz="quarter" idx="10"/>
          </p:nvPr>
        </p:nvSpPr>
        <p:spPr/>
        <p:txBody>
          <a:bodyPr/>
          <a:lstStyle/>
          <a:p>
            <a:fld id="{A57D068E-8F90-4775-9105-7C1E7D006932}" type="slidenum">
              <a:rPr lang="en-US" smtClean="0"/>
              <a:t>8</a:t>
            </a:fld>
            <a:endParaRPr lang="en-US"/>
          </a:p>
        </p:txBody>
      </p:sp>
    </p:spTree>
    <p:extLst>
      <p:ext uri="{BB962C8B-B14F-4D97-AF65-F5344CB8AC3E}">
        <p14:creationId xmlns:p14="http://schemas.microsoft.com/office/powerpoint/2010/main" val="1033101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Let’s give our</a:t>
            </a:r>
            <a:r>
              <a:rPr kumimoji="1" lang="en-US" altLang="ja-JP" baseline="0" dirty="0" smtClean="0"/>
              <a:t> application ability to use trained classifier for predict spam messages and block them.</a:t>
            </a:r>
          </a:p>
          <a:p>
            <a:r>
              <a:rPr kumimoji="1" lang="en-US" altLang="ja-JP" baseline="0" dirty="0" smtClean="0"/>
              <a:t>We will send to malicious users 400 HTTP error code. After enabling “Strict mode” normal users can send messages without CAPTCHA. Malicious user will receive HTTP error.</a:t>
            </a:r>
          </a:p>
          <a:p>
            <a:endParaRPr kumimoji="1" lang="en-US" altLang="ja-JP" baseline="0" dirty="0" smtClean="0"/>
          </a:p>
          <a:p>
            <a:r>
              <a:rPr kumimoji="1" lang="en-US" altLang="ja-JP" baseline="0" dirty="0" smtClean="0"/>
              <a:t>That happens if attacker will use normal User Agent string? And will send more spam to us.</a:t>
            </a:r>
          </a:p>
          <a:p>
            <a:r>
              <a:rPr kumimoji="1" lang="en-US" altLang="ja-JP" baseline="0" dirty="0" smtClean="0"/>
              <a:t>You can see that ML algorithm automatically chose a new classification feature. Amount of HTTP headers.</a:t>
            </a:r>
          </a:p>
          <a:p>
            <a:endParaRPr kumimoji="1" lang="en-US" altLang="ja-JP" baseline="0" dirty="0" smtClean="0"/>
          </a:p>
          <a:p>
            <a:r>
              <a:rPr kumimoji="1" lang="en-US" altLang="ja-JP" baseline="0" dirty="0" smtClean="0"/>
              <a:t>But that happens if attacker will be more smarter? Normal UA and huge amount of HTTP headers? ML will solve this problem for us as combination of different rules.</a:t>
            </a:r>
          </a:p>
          <a:p>
            <a:endParaRPr kumimoji="1" lang="ja-JP" altLang="en-US" dirty="0"/>
          </a:p>
        </p:txBody>
      </p:sp>
      <p:sp>
        <p:nvSpPr>
          <p:cNvPr id="4" name="Slide Number Placeholder 3"/>
          <p:cNvSpPr>
            <a:spLocks noGrp="1"/>
          </p:cNvSpPr>
          <p:nvPr>
            <p:ph type="sldNum" sz="quarter" idx="10"/>
          </p:nvPr>
        </p:nvSpPr>
        <p:spPr/>
        <p:txBody>
          <a:bodyPr/>
          <a:lstStyle/>
          <a:p>
            <a:fld id="{A57D068E-8F90-4775-9105-7C1E7D006932}" type="slidenum">
              <a:rPr lang="en-US" smtClean="0"/>
              <a:t>9</a:t>
            </a:fld>
            <a:endParaRPr lang="en-US"/>
          </a:p>
        </p:txBody>
      </p:sp>
    </p:spTree>
    <p:extLst>
      <p:ext uri="{BB962C8B-B14F-4D97-AF65-F5344CB8AC3E}">
        <p14:creationId xmlns:p14="http://schemas.microsoft.com/office/powerpoint/2010/main" val="3005100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467544" y="1597819"/>
            <a:ext cx="7772400" cy="1102519"/>
          </a:xfrm>
        </p:spPr>
        <p:txBody>
          <a:bodyPr/>
          <a:lstStyle>
            <a:lvl1pPr algn="l">
              <a:defRPr/>
            </a:lvl1pPr>
          </a:lstStyle>
          <a:p>
            <a:r>
              <a:rPr kumimoji="1" lang="en-US" altLang="ja-JP" smtClean="0"/>
              <a:t>Click to edit Master title style</a:t>
            </a:r>
            <a:endParaRPr kumimoji="1" lang="ja-JP" altLang="en-US"/>
          </a:p>
        </p:txBody>
      </p:sp>
      <p:sp>
        <p:nvSpPr>
          <p:cNvPr id="3" name="サブタイトル 2"/>
          <p:cNvSpPr>
            <a:spLocks noGrp="1"/>
          </p:cNvSpPr>
          <p:nvPr>
            <p:ph type="subTitle" idx="1"/>
          </p:nvPr>
        </p:nvSpPr>
        <p:spPr>
          <a:xfrm>
            <a:off x="467544" y="2931790"/>
            <a:ext cx="6400800" cy="1314450"/>
          </a:xfrm>
        </p:spPr>
        <p:txBody>
          <a:bodyPr>
            <a:normAutofit/>
          </a:bodyPr>
          <a:lstStyle>
            <a:lvl1pPr marL="0" indent="0" algn="l">
              <a:buNone/>
              <a:defRPr sz="160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smtClean="0"/>
              <a:t>Click to edit Master subtitle style</a:t>
            </a:r>
            <a:endParaRPr kumimoji="1" lang="ja-JP" altLang="en-US" dirty="0"/>
          </a:p>
        </p:txBody>
      </p:sp>
      <p:sp>
        <p:nvSpPr>
          <p:cNvPr id="5" name="フッター プレースホルダー 4"/>
          <p:cNvSpPr>
            <a:spLocks noGrp="1"/>
          </p:cNvSpPr>
          <p:nvPr>
            <p:ph type="ftr" sz="quarter" idx="11"/>
          </p:nvPr>
        </p:nvSpPr>
        <p:spPr>
          <a:xfrm>
            <a:off x="3124200" y="4767263"/>
            <a:ext cx="2895600" cy="273844"/>
          </a:xfrm>
          <a:prstGeom prst="rect">
            <a:avLst/>
          </a:prstGeom>
        </p:spPr>
        <p:txBody>
          <a:bodyPr/>
          <a:lstStyle/>
          <a:p>
            <a:endParaRPr kumimoji="1" lang="ja-JP" altLang="en-US" dirty="0"/>
          </a:p>
        </p:txBody>
      </p:sp>
      <p:sp>
        <p:nvSpPr>
          <p:cNvPr id="7" name="スライド番号プレースホルダー 5"/>
          <p:cNvSpPr>
            <a:spLocks noGrp="1"/>
          </p:cNvSpPr>
          <p:nvPr>
            <p:ph type="sldNum" sz="quarter" idx="4"/>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7792892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3124200" y="4767263"/>
            <a:ext cx="2895600" cy="273844"/>
          </a:xfrm>
          <a:prstGeom prst="rect">
            <a:avLst/>
          </a:prstGeom>
        </p:spPr>
        <p:txBody>
          <a:bodyPr/>
          <a:lstStyle/>
          <a:p>
            <a:endParaRPr kumimoji="1" lang="ja-JP" altLang="en-US"/>
          </a:p>
        </p:txBody>
      </p:sp>
      <p:sp>
        <p:nvSpPr>
          <p:cNvPr id="7" name="スライド番号プレースホルダー 5"/>
          <p:cNvSpPr>
            <a:spLocks noGrp="1"/>
          </p:cNvSpPr>
          <p:nvPr>
            <p:ph type="sldNum" sz="quarter" idx="4"/>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208437202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79"/>
            <a:ext cx="2057400" cy="4388644"/>
          </a:xfrm>
        </p:spPr>
        <p:txBody>
          <a:bodyPr vert="eaVert"/>
          <a:lstStyle/>
          <a:p>
            <a:r>
              <a:rPr kumimoji="1" lang="en-US" altLang="ja-JP" smtClean="0"/>
              <a:t>Click to edit Master title style</a:t>
            </a:r>
            <a:endParaRPr kumimoji="1" lang="ja-JP" altLang="en-US"/>
          </a:p>
        </p:txBody>
      </p:sp>
      <p:sp>
        <p:nvSpPr>
          <p:cNvPr id="3" name="縦書きテキスト プレースホルダー 2"/>
          <p:cNvSpPr>
            <a:spLocks noGrp="1"/>
          </p:cNvSpPr>
          <p:nvPr>
            <p:ph type="body" orient="vert" idx="1"/>
          </p:nvPr>
        </p:nvSpPr>
        <p:spPr>
          <a:xfrm>
            <a:off x="457200" y="205979"/>
            <a:ext cx="6019800" cy="4388644"/>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3124200" y="4767263"/>
            <a:ext cx="2895600" cy="273844"/>
          </a:xfrm>
          <a:prstGeom prst="rect">
            <a:avLst/>
          </a:prstGeom>
        </p:spPr>
        <p:txBody>
          <a:bodyPr/>
          <a:lstStyle/>
          <a:p>
            <a:endParaRPr kumimoji="1" lang="ja-JP" altLang="en-US"/>
          </a:p>
        </p:txBody>
      </p:sp>
      <p:sp>
        <p:nvSpPr>
          <p:cNvPr id="7" name="スライド番号プレースホルダー 5"/>
          <p:cNvSpPr>
            <a:spLocks noGrp="1"/>
          </p:cNvSpPr>
          <p:nvPr>
            <p:ph type="sldNum" sz="quarter" idx="4"/>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36293738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コンテンツ プレースホルダー 2"/>
          <p:cNvSpPr>
            <a:spLocks noGrp="1"/>
          </p:cNvSpPr>
          <p:nvPr>
            <p:ph idx="1"/>
          </p:nvPr>
        </p:nvSpPr>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3124200" y="4767263"/>
            <a:ext cx="2895600" cy="273844"/>
          </a:xfrm>
          <a:prstGeom prst="rect">
            <a:avLst/>
          </a:prstGeom>
        </p:spPr>
        <p:txBody>
          <a:bodyPr/>
          <a:lstStyle/>
          <a:p>
            <a:endParaRPr kumimoji="1" lang="ja-JP" altLang="en-US"/>
          </a:p>
        </p:txBody>
      </p:sp>
      <p:sp>
        <p:nvSpPr>
          <p:cNvPr id="7" name="スライド番号プレースホルダー 5"/>
          <p:cNvSpPr>
            <a:spLocks noGrp="1"/>
          </p:cNvSpPr>
          <p:nvPr>
            <p:ph type="sldNum" sz="quarter" idx="4"/>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5141466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kumimoji="1" lang="en-US" altLang="ja-JP" smtClean="0"/>
              <a:t>Click to edit Master title style</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smtClean="0"/>
              <a:t>Click to edit Master text styles</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3124200" y="4767263"/>
            <a:ext cx="2895600" cy="273844"/>
          </a:xfrm>
          <a:prstGeom prst="rect">
            <a:avLst/>
          </a:prstGeom>
        </p:spPr>
        <p:txBody>
          <a:bodyPr/>
          <a:lstStyle/>
          <a:p>
            <a:endParaRPr kumimoji="1" lang="ja-JP" altLang="en-US"/>
          </a:p>
        </p:txBody>
      </p:sp>
      <p:sp>
        <p:nvSpPr>
          <p:cNvPr id="8" name="スライド番号プレースホルダー 5"/>
          <p:cNvSpPr>
            <a:spLocks noGrp="1"/>
          </p:cNvSpPr>
          <p:nvPr>
            <p:ph type="sldNum" sz="quarter" idx="4"/>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22979521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3124200" y="4767263"/>
            <a:ext cx="2895600" cy="273844"/>
          </a:xfrm>
          <a:prstGeom prst="rect">
            <a:avLst/>
          </a:prstGeom>
        </p:spPr>
        <p:txBody>
          <a:bodyPr/>
          <a:lstStyle/>
          <a:p>
            <a:endParaRPr kumimoji="1" lang="ja-JP" altLang="en-US"/>
          </a:p>
        </p:txBody>
      </p:sp>
      <p:sp>
        <p:nvSpPr>
          <p:cNvPr id="8" name="スライド番号プレースホルダー 5"/>
          <p:cNvSpPr>
            <a:spLocks noGrp="1"/>
          </p:cNvSpPr>
          <p:nvPr>
            <p:ph type="sldNum" sz="quarter" idx="4"/>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24716202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en-US" altLang="ja-JP" smtClean="0"/>
              <a:t>Click to edit Master title style</a:t>
            </a:r>
            <a:endParaRPr kumimoji="1"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7" name="日付プレースホルダー 6"/>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8" name="フッター プレースホルダー 7"/>
          <p:cNvSpPr>
            <a:spLocks noGrp="1"/>
          </p:cNvSpPr>
          <p:nvPr>
            <p:ph type="ftr" sz="quarter" idx="11"/>
          </p:nvPr>
        </p:nvSpPr>
        <p:spPr>
          <a:xfrm>
            <a:off x="3124200" y="4767263"/>
            <a:ext cx="2895600" cy="273844"/>
          </a:xfrm>
          <a:prstGeom prst="rect">
            <a:avLst/>
          </a:prstGeom>
        </p:spPr>
        <p:txBody>
          <a:bodyPr/>
          <a:lstStyle/>
          <a:p>
            <a:endParaRPr kumimoji="1" lang="ja-JP" altLang="en-US"/>
          </a:p>
        </p:txBody>
      </p:sp>
      <p:sp>
        <p:nvSpPr>
          <p:cNvPr id="10" name="スライド番号プレースホルダー 5"/>
          <p:cNvSpPr>
            <a:spLocks noGrp="1"/>
          </p:cNvSpPr>
          <p:nvPr>
            <p:ph type="sldNum" sz="quarter" idx="12"/>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35287757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日付プレースホルダー 2"/>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a:xfrm>
            <a:off x="3124200" y="4767263"/>
            <a:ext cx="28956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4"/>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50726934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a:xfrm>
            <a:off x="3124200" y="4767263"/>
            <a:ext cx="2895600" cy="273844"/>
          </a:xfrm>
          <a:prstGeom prst="rect">
            <a:avLst/>
          </a:prstGeom>
        </p:spPr>
        <p:txBody>
          <a:bodyPr/>
          <a:lstStyle/>
          <a:p>
            <a:endParaRPr kumimoji="1" lang="ja-JP" altLang="en-US"/>
          </a:p>
        </p:txBody>
      </p:sp>
      <p:sp>
        <p:nvSpPr>
          <p:cNvPr id="5" name="スライド番号プレースホルダー 5"/>
          <p:cNvSpPr>
            <a:spLocks noGrp="1"/>
          </p:cNvSpPr>
          <p:nvPr>
            <p:ph type="sldNum" sz="quarter" idx="4"/>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8013511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04787"/>
            <a:ext cx="3008313" cy="871538"/>
          </a:xfrm>
        </p:spPr>
        <p:txBody>
          <a:bodyPr anchor="b"/>
          <a:lstStyle>
            <a:lvl1pPr algn="l">
              <a:defRPr sz="2000" b="1"/>
            </a:lvl1pPr>
          </a:lstStyle>
          <a:p>
            <a:r>
              <a:rPr kumimoji="1" lang="en-US" altLang="ja-JP" smtClean="0"/>
              <a:t>Click to edit Master title style</a:t>
            </a:r>
            <a:endParaRPr kumimoji="1" lang="ja-JP" altLang="en-US"/>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テキスト プレースホルダー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3124200" y="4767263"/>
            <a:ext cx="2895600" cy="273844"/>
          </a:xfrm>
          <a:prstGeom prst="rect">
            <a:avLst/>
          </a:prstGeom>
        </p:spPr>
        <p:txBody>
          <a:bodyPr/>
          <a:lstStyle/>
          <a:p>
            <a:endParaRPr kumimoji="1" lang="ja-JP" altLang="en-US"/>
          </a:p>
        </p:txBody>
      </p:sp>
      <p:sp>
        <p:nvSpPr>
          <p:cNvPr id="8" name="スライド番号プレースホルダー 5"/>
          <p:cNvSpPr>
            <a:spLocks noGrp="1"/>
          </p:cNvSpPr>
          <p:nvPr>
            <p:ph type="sldNum" sz="quarter" idx="4"/>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13404339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2000" b="1"/>
            </a:lvl1pPr>
          </a:lstStyle>
          <a:p>
            <a:r>
              <a:rPr kumimoji="1" lang="en-US" altLang="ja-JP" smtClean="0"/>
              <a:t>Click to edit Master title style</a:t>
            </a:r>
            <a:endParaRPr kumimoji="1" lang="ja-JP" altLang="en-US"/>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ja-JP" smtClean="0"/>
              <a:t>Click icon to add picture</a:t>
            </a:r>
            <a:endParaRPr kumimoji="1"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3124200" y="4767263"/>
            <a:ext cx="2895600" cy="273844"/>
          </a:xfrm>
          <a:prstGeom prst="rect">
            <a:avLst/>
          </a:prstGeom>
        </p:spPr>
        <p:txBody>
          <a:bodyPr/>
          <a:lstStyle/>
          <a:p>
            <a:endParaRPr kumimoji="1" lang="ja-JP" altLang="en-US"/>
          </a:p>
        </p:txBody>
      </p:sp>
      <p:sp>
        <p:nvSpPr>
          <p:cNvPr id="8" name="スライド番号プレースホルダー 5"/>
          <p:cNvSpPr>
            <a:spLocks noGrp="1"/>
          </p:cNvSpPr>
          <p:nvPr>
            <p:ph type="sldNum" sz="quarter" idx="4"/>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486400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05979"/>
            <a:ext cx="8229600" cy="349547"/>
          </a:xfrm>
          <a:prstGeom prst="rect">
            <a:avLst/>
          </a:prstGeom>
        </p:spPr>
        <p:txBody>
          <a:bodyPr vert="horz" lIns="91440" tIns="45720" rIns="91440" bIns="45720" rtlCol="0" anchor="ctr">
            <a:normAutofit/>
          </a:bodyPr>
          <a:lstStyle/>
          <a:p>
            <a:r>
              <a:rPr kumimoji="1" lang="en-US" altLang="ja-JP" dirty="0" smtClean="0"/>
              <a:t>Title</a:t>
            </a:r>
            <a:endParaRPr kumimoji="1" lang="ja-JP" altLang="en-US" dirty="0"/>
          </a:p>
        </p:txBody>
      </p:sp>
      <p:sp>
        <p:nvSpPr>
          <p:cNvPr id="3" name="テキスト プレースホルダー 2"/>
          <p:cNvSpPr>
            <a:spLocks noGrp="1"/>
          </p:cNvSpPr>
          <p:nvPr>
            <p:ph type="body" idx="1"/>
          </p:nvPr>
        </p:nvSpPr>
        <p:spPr>
          <a:xfrm>
            <a:off x="457200" y="771550"/>
            <a:ext cx="8229600" cy="382307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pic>
        <p:nvPicPr>
          <p:cNvPr id="8" name="図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27743" y="4752000"/>
            <a:ext cx="2040001" cy="248923"/>
          </a:xfrm>
          <a:prstGeom prst="rect">
            <a:avLst/>
          </a:prstGeom>
        </p:spPr>
      </p:pic>
      <p:sp>
        <p:nvSpPr>
          <p:cNvPr id="4" name="フッター プレースホルダー 3"/>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2" name="スライド番号プレースホルダー 5"/>
          <p:cNvSpPr>
            <a:spLocks noGrp="1"/>
          </p:cNvSpPr>
          <p:nvPr>
            <p:ph type="sldNum" sz="quarter" idx="4"/>
          </p:nvPr>
        </p:nvSpPr>
        <p:spPr>
          <a:xfrm>
            <a:off x="6830888" y="4731990"/>
            <a:ext cx="2133600" cy="273844"/>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7C90142C-BBCC-42ED-841D-E795FB8A7B9A}" type="slidenum">
              <a:rPr lang="ja-JP" altLang="en-US" smtClean="0"/>
              <a:pPr/>
              <a:t>‹#›</a:t>
            </a:fld>
            <a:endParaRPr lang="ja-JP" altLang="en-US" dirty="0"/>
          </a:p>
        </p:txBody>
      </p:sp>
    </p:spTree>
    <p:extLst>
      <p:ext uri="{BB962C8B-B14F-4D97-AF65-F5344CB8AC3E}">
        <p14:creationId xmlns:p14="http://schemas.microsoft.com/office/powerpoint/2010/main" val="1664824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kumimoji="1" sz="2500" b="1" kern="1200">
          <a:solidFill>
            <a:srgbClr val="BF0000"/>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continuum.io/download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github.com/tracer0tong/buzzboard/" TargetMode="External"/><Relationship Id="rId5" Type="http://schemas.openxmlformats.org/officeDocument/2006/relationships/hyperlink" Target="http://www.scipy.org/install.html" TargetMode="External"/><Relationship Id="rId4" Type="http://schemas.openxmlformats.org/officeDocument/2006/relationships/hyperlink" Target="https://www.python.org/download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en.wikipedia.org/wiki/Cross_Industry_Standard_Process_for_Data_Min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dirty="0" smtClean="0">
                <a:latin typeface="+mj-ea"/>
              </a:rPr>
              <a:t>ML based detection of users anomaly activities</a:t>
            </a:r>
            <a:br>
              <a:rPr lang="en-US" dirty="0" smtClean="0">
                <a:latin typeface="+mj-ea"/>
              </a:rPr>
            </a:br>
            <a:r>
              <a:rPr lang="ja-JP" altLang="en-US" dirty="0">
                <a:latin typeface="+mj-ea"/>
              </a:rPr>
              <a:t>マシンラーニングによるユーザの不正行為検知</a:t>
            </a:r>
            <a:endParaRPr lang="en-US" dirty="0">
              <a:latin typeface="+mj-ea"/>
            </a:endParaRPr>
          </a:p>
        </p:txBody>
      </p:sp>
      <p:sp>
        <p:nvSpPr>
          <p:cNvPr id="3" name="サブタイトル 2"/>
          <p:cNvSpPr>
            <a:spLocks noGrp="1"/>
          </p:cNvSpPr>
          <p:nvPr>
            <p:ph type="subTitle" idx="1"/>
          </p:nvPr>
        </p:nvSpPr>
        <p:spPr/>
        <p:txBody>
          <a:bodyPr/>
          <a:lstStyle/>
          <a:p>
            <a:r>
              <a:rPr lang="en-US" dirty="0" smtClean="0">
                <a:latin typeface="+mj-ea"/>
                <a:ea typeface="+mj-ea"/>
              </a:rPr>
              <a:t>Yury Leonychev</a:t>
            </a:r>
          </a:p>
          <a:p>
            <a:r>
              <a:rPr lang="en-US" dirty="0" smtClean="0">
                <a:latin typeface="+mj-ea"/>
                <a:ea typeface="+mj-ea"/>
              </a:rPr>
              <a:t>ESG, Rakuten </a:t>
            </a:r>
            <a:r>
              <a:rPr lang="en-US" dirty="0" err="1" smtClean="0">
                <a:latin typeface="+mj-ea"/>
                <a:ea typeface="+mj-ea"/>
              </a:rPr>
              <a:t>inc.</a:t>
            </a:r>
            <a:endParaRPr lang="en-US" dirty="0">
              <a:latin typeface="+mj-ea"/>
              <a:ea typeface="+mj-ea"/>
            </a:endParaRPr>
          </a:p>
          <a:p>
            <a:r>
              <a:rPr lang="en-US" dirty="0" smtClean="0">
                <a:latin typeface="+mj-ea"/>
                <a:ea typeface="+mj-ea"/>
              </a:rPr>
              <a:t>OWASP Night 9/3/2016</a:t>
            </a:r>
            <a:endParaRPr lang="en-US" dirty="0">
              <a:latin typeface="+mj-ea"/>
              <a:ea typeface="+mj-ea"/>
            </a:endParaRPr>
          </a:p>
        </p:txBody>
      </p:sp>
    </p:spTree>
    <p:extLst>
      <p:ext uri="{BB962C8B-B14F-4D97-AF65-F5344CB8AC3E}">
        <p14:creationId xmlns:p14="http://schemas.microsoft.com/office/powerpoint/2010/main" val="2320367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ja-JP" altLang="en-US" dirty="0" smtClean="0"/>
              <a:t>分解</a:t>
            </a:r>
            <a:endParaRPr kumimoji="1" lang="ja-JP" altLang="en-US" dirty="0"/>
          </a:p>
        </p:txBody>
      </p:sp>
      <p:sp>
        <p:nvSpPr>
          <p:cNvPr id="4" name="Slide Number Placeholder 3"/>
          <p:cNvSpPr>
            <a:spLocks noGrp="1"/>
          </p:cNvSpPr>
          <p:nvPr>
            <p:ph type="sldNum" sz="quarter" idx="4"/>
          </p:nvPr>
        </p:nvSpPr>
        <p:spPr/>
        <p:txBody>
          <a:bodyPr/>
          <a:lstStyle/>
          <a:p>
            <a:fld id="{7C90142C-BBCC-42ED-841D-E795FB8A7B9A}" type="slidenum">
              <a:rPr lang="ja-JP" altLang="en-US" smtClean="0"/>
              <a:pPr/>
              <a:t>10</a:t>
            </a:fld>
            <a:endParaRPr lang="ja-JP" altLang="en-US" dirty="0"/>
          </a:p>
        </p:txBody>
      </p:sp>
      <p:pic>
        <p:nvPicPr>
          <p:cNvPr id="8" name="Content Placeholder 7"/>
          <p:cNvPicPr>
            <a:picLocks noGrp="1" noChangeAspect="1"/>
          </p:cNvPicPr>
          <p:nvPr>
            <p:ph idx="1"/>
          </p:nvPr>
        </p:nvPicPr>
        <p:blipFill rotWithShape="1">
          <a:blip r:embed="rId3">
            <a:extLst>
              <a:ext uri="{28A0092B-C50C-407E-A947-70E740481C1C}">
                <a14:useLocalDpi xmlns:a14="http://schemas.microsoft.com/office/drawing/2010/main" val="0"/>
              </a:ext>
            </a:extLst>
          </a:blip>
          <a:srcRect l="9259"/>
          <a:stretch/>
        </p:blipFill>
        <p:spPr>
          <a:xfrm>
            <a:off x="838200" y="666750"/>
            <a:ext cx="7467600" cy="2942279"/>
          </a:xfrm>
        </p:spPr>
      </p:pic>
      <p:sp>
        <p:nvSpPr>
          <p:cNvPr id="5" name="TextBox 4"/>
          <p:cNvSpPr txBox="1"/>
          <p:nvPr/>
        </p:nvSpPr>
        <p:spPr>
          <a:xfrm>
            <a:off x="1610300" y="3496330"/>
            <a:ext cx="1056700" cy="523220"/>
          </a:xfrm>
          <a:prstGeom prst="rect">
            <a:avLst/>
          </a:prstGeom>
          <a:noFill/>
        </p:spPr>
        <p:txBody>
          <a:bodyPr wrap="none" rtlCol="0">
            <a:spAutoFit/>
          </a:bodyPr>
          <a:lstStyle/>
          <a:p>
            <a:r>
              <a:rPr kumimoji="1" lang="ja-JP" altLang="en-US" sz="1400" dirty="0" smtClean="0"/>
              <a:t>クライアント</a:t>
            </a:r>
            <a:endParaRPr lang="en-US" altLang="ja-JP" sz="1400" dirty="0" smtClean="0"/>
          </a:p>
          <a:p>
            <a:pPr algn="ctr"/>
            <a:r>
              <a:rPr kumimoji="1" lang="ja-JP" altLang="en-US" sz="1400" dirty="0"/>
              <a:t>データ</a:t>
            </a:r>
            <a:endParaRPr kumimoji="1" lang="en-US" altLang="ja-JP" sz="1400" dirty="0" smtClean="0"/>
          </a:p>
        </p:txBody>
      </p:sp>
      <p:sp>
        <p:nvSpPr>
          <p:cNvPr id="6" name="TextBox 5"/>
          <p:cNvSpPr txBox="1"/>
          <p:nvPr/>
        </p:nvSpPr>
        <p:spPr>
          <a:xfrm>
            <a:off x="5410200" y="3486150"/>
            <a:ext cx="1409360" cy="523220"/>
          </a:xfrm>
          <a:prstGeom prst="rect">
            <a:avLst/>
          </a:prstGeom>
          <a:noFill/>
        </p:spPr>
        <p:txBody>
          <a:bodyPr wrap="none" rtlCol="0">
            <a:spAutoFit/>
          </a:bodyPr>
          <a:lstStyle/>
          <a:p>
            <a:pPr algn="ctr"/>
            <a:r>
              <a:rPr kumimoji="1" lang="ja-JP" altLang="en-US" sz="1400" dirty="0" smtClean="0"/>
              <a:t>アプリケーション</a:t>
            </a:r>
            <a:endParaRPr kumimoji="1" lang="en-US" altLang="ja-JP" sz="1400" dirty="0" smtClean="0"/>
          </a:p>
          <a:p>
            <a:pPr algn="ctr"/>
            <a:r>
              <a:rPr kumimoji="1" lang="ja-JP" altLang="en-US" sz="1400" dirty="0" smtClean="0"/>
              <a:t>ロジック</a:t>
            </a:r>
            <a:endParaRPr kumimoji="1" lang="en-US" altLang="ja-JP" sz="1400" dirty="0" smtClean="0"/>
          </a:p>
        </p:txBody>
      </p:sp>
      <p:sp>
        <p:nvSpPr>
          <p:cNvPr id="7" name="TextBox 6"/>
          <p:cNvSpPr txBox="1"/>
          <p:nvPr/>
        </p:nvSpPr>
        <p:spPr>
          <a:xfrm>
            <a:off x="6830888" y="3486150"/>
            <a:ext cx="1173719" cy="523220"/>
          </a:xfrm>
          <a:prstGeom prst="rect">
            <a:avLst/>
          </a:prstGeom>
          <a:noFill/>
        </p:spPr>
        <p:txBody>
          <a:bodyPr wrap="none" rtlCol="0">
            <a:spAutoFit/>
          </a:bodyPr>
          <a:lstStyle/>
          <a:p>
            <a:pPr algn="ctr"/>
            <a:r>
              <a:rPr kumimoji="1" lang="ja-JP" altLang="en-US" sz="1400" dirty="0" smtClean="0"/>
              <a:t>データベース</a:t>
            </a:r>
            <a:endParaRPr kumimoji="1" lang="en-US" altLang="ja-JP" sz="1400" dirty="0" smtClean="0"/>
          </a:p>
          <a:p>
            <a:pPr algn="ctr"/>
            <a:r>
              <a:rPr lang="ja-JP" altLang="en-US" sz="1400" dirty="0"/>
              <a:t>クエリ</a:t>
            </a:r>
            <a:endParaRPr kumimoji="1" lang="en-US" altLang="ja-JP" sz="1400" dirty="0" smtClean="0"/>
          </a:p>
        </p:txBody>
      </p:sp>
      <p:sp>
        <p:nvSpPr>
          <p:cNvPr id="9" name="TextBox 8"/>
          <p:cNvSpPr txBox="1"/>
          <p:nvPr/>
        </p:nvSpPr>
        <p:spPr>
          <a:xfrm>
            <a:off x="4703005" y="961628"/>
            <a:ext cx="1199367" cy="307777"/>
          </a:xfrm>
          <a:prstGeom prst="rect">
            <a:avLst/>
          </a:prstGeom>
          <a:noFill/>
        </p:spPr>
        <p:txBody>
          <a:bodyPr wrap="none" rtlCol="0">
            <a:spAutoFit/>
          </a:bodyPr>
          <a:lstStyle/>
          <a:p>
            <a:pPr algn="ctr"/>
            <a:r>
              <a:rPr kumimoji="1" lang="ja-JP" altLang="en-US" sz="1400" dirty="0" smtClean="0"/>
              <a:t>フロントエンド</a:t>
            </a:r>
            <a:endParaRPr kumimoji="1" lang="en-US" altLang="ja-JP" sz="1400" dirty="0" smtClean="0"/>
          </a:p>
        </p:txBody>
      </p:sp>
      <p:sp>
        <p:nvSpPr>
          <p:cNvPr id="10" name="TextBox 9"/>
          <p:cNvSpPr txBox="1"/>
          <p:nvPr/>
        </p:nvSpPr>
        <p:spPr>
          <a:xfrm>
            <a:off x="2895600" y="819150"/>
            <a:ext cx="1614545" cy="523220"/>
          </a:xfrm>
          <a:prstGeom prst="rect">
            <a:avLst/>
          </a:prstGeom>
          <a:noFill/>
        </p:spPr>
        <p:txBody>
          <a:bodyPr wrap="none" rtlCol="0">
            <a:spAutoFit/>
          </a:bodyPr>
          <a:lstStyle/>
          <a:p>
            <a:pPr algn="ctr"/>
            <a:r>
              <a:rPr lang="ja-JP" altLang="ja-JP" sz="1400" dirty="0"/>
              <a:t>ファイアーウォール</a:t>
            </a:r>
          </a:p>
          <a:p>
            <a:pPr algn="ctr"/>
            <a:r>
              <a:rPr kumimoji="1" lang="ja-JP" altLang="en-US" sz="1400" dirty="0" smtClean="0"/>
              <a:t>ロードバランサ</a:t>
            </a:r>
            <a:endParaRPr kumimoji="1" lang="en-US" altLang="ja-JP" sz="1400" dirty="0" smtClean="0"/>
          </a:p>
        </p:txBody>
      </p:sp>
      <p:sp>
        <p:nvSpPr>
          <p:cNvPr id="11" name="TextBox 10"/>
          <p:cNvSpPr txBox="1"/>
          <p:nvPr/>
        </p:nvSpPr>
        <p:spPr>
          <a:xfrm>
            <a:off x="5981481" y="953562"/>
            <a:ext cx="1082349" cy="307777"/>
          </a:xfrm>
          <a:prstGeom prst="rect">
            <a:avLst/>
          </a:prstGeom>
          <a:noFill/>
        </p:spPr>
        <p:txBody>
          <a:bodyPr wrap="none" rtlCol="0">
            <a:spAutoFit/>
          </a:bodyPr>
          <a:lstStyle/>
          <a:p>
            <a:pPr algn="ctr"/>
            <a:r>
              <a:rPr kumimoji="1" lang="ja-JP" altLang="en-US" sz="1400" dirty="0" smtClean="0"/>
              <a:t>バックエンド</a:t>
            </a:r>
            <a:endParaRPr kumimoji="1" lang="en-US" altLang="ja-JP" sz="1400" dirty="0" smtClean="0"/>
          </a:p>
        </p:txBody>
      </p:sp>
      <p:sp>
        <p:nvSpPr>
          <p:cNvPr id="12" name="TextBox 11"/>
          <p:cNvSpPr txBox="1"/>
          <p:nvPr/>
        </p:nvSpPr>
        <p:spPr>
          <a:xfrm>
            <a:off x="7177765" y="909131"/>
            <a:ext cx="1173719" cy="307777"/>
          </a:xfrm>
          <a:prstGeom prst="rect">
            <a:avLst/>
          </a:prstGeom>
          <a:noFill/>
        </p:spPr>
        <p:txBody>
          <a:bodyPr wrap="none" rtlCol="0">
            <a:spAutoFit/>
          </a:bodyPr>
          <a:lstStyle/>
          <a:p>
            <a:pPr algn="ctr"/>
            <a:r>
              <a:rPr kumimoji="1" lang="ja-JP" altLang="en-US" sz="1400" dirty="0" smtClean="0"/>
              <a:t>データベース</a:t>
            </a:r>
            <a:endParaRPr kumimoji="1" lang="en-US" altLang="ja-JP" sz="1400" dirty="0" smtClean="0"/>
          </a:p>
        </p:txBody>
      </p:sp>
    </p:spTree>
    <p:extLst>
      <p:ext uri="{BB962C8B-B14F-4D97-AF65-F5344CB8AC3E}">
        <p14:creationId xmlns:p14="http://schemas.microsoft.com/office/powerpoint/2010/main" val="3528601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ja-JP" altLang="en-US" dirty="0" smtClean="0">
                <a:latin typeface="+mj-ea"/>
              </a:rPr>
              <a:t>オフライン計算</a:t>
            </a:r>
            <a:endParaRPr kumimoji="1" lang="ja-JP" altLang="en-US" dirty="0">
              <a:latin typeface="+mj-ea"/>
            </a:endParaRPr>
          </a:p>
        </p:txBody>
      </p:sp>
      <p:sp>
        <p:nvSpPr>
          <p:cNvPr id="3" name="Content Placeholder 2"/>
          <p:cNvSpPr>
            <a:spLocks noGrp="1"/>
          </p:cNvSpPr>
          <p:nvPr>
            <p:ph idx="1"/>
          </p:nvPr>
        </p:nvSpPr>
        <p:spPr/>
        <p:txBody>
          <a:bodyPr>
            <a:normAutofit/>
          </a:bodyPr>
          <a:lstStyle/>
          <a:p>
            <a:r>
              <a:rPr kumimoji="1" lang="ja-JP" altLang="en-US" sz="2400" dirty="0" smtClean="0">
                <a:latin typeface="+mn-ea"/>
              </a:rPr>
              <a:t>オフライン：</a:t>
            </a:r>
            <a:r>
              <a:rPr kumimoji="1" lang="en-US" altLang="ja-JP" sz="2400" dirty="0" smtClean="0">
                <a:latin typeface="+mn-ea"/>
              </a:rPr>
              <a:t>Hadoop, Spark (</a:t>
            </a:r>
            <a:r>
              <a:rPr kumimoji="1" lang="en-US" altLang="ja-JP" sz="2400" dirty="0" err="1" smtClean="0">
                <a:latin typeface="+mn-ea"/>
              </a:rPr>
              <a:t>MLlib</a:t>
            </a:r>
            <a:r>
              <a:rPr kumimoji="1" lang="en-US" altLang="ja-JP" sz="2400" dirty="0" smtClean="0">
                <a:latin typeface="+mn-ea"/>
              </a:rPr>
              <a:t>), </a:t>
            </a:r>
            <a:r>
              <a:rPr kumimoji="1" lang="en-US" altLang="ja-JP" sz="2400" dirty="0" err="1" smtClean="0">
                <a:latin typeface="+mn-ea"/>
              </a:rPr>
              <a:t>Elasticsearch</a:t>
            </a:r>
            <a:endParaRPr kumimoji="1" lang="en-US" altLang="ja-JP" sz="2400" dirty="0" smtClean="0">
              <a:latin typeface="+mn-ea"/>
            </a:endParaRPr>
          </a:p>
          <a:p>
            <a:r>
              <a:rPr kumimoji="1" lang="ja-JP" altLang="en-US" sz="2400" dirty="0" smtClean="0">
                <a:latin typeface="+mn-ea"/>
              </a:rPr>
              <a:t>リアルタイム：</a:t>
            </a:r>
            <a:r>
              <a:rPr kumimoji="1" lang="en-US" altLang="ja-JP" sz="2400" dirty="0" smtClean="0">
                <a:latin typeface="+mn-ea"/>
              </a:rPr>
              <a:t>Spark (Streams and </a:t>
            </a:r>
            <a:r>
              <a:rPr kumimoji="1" lang="en-US" altLang="ja-JP" sz="2400" dirty="0" err="1" smtClean="0">
                <a:latin typeface="+mn-ea"/>
              </a:rPr>
              <a:t>MLlib</a:t>
            </a:r>
            <a:r>
              <a:rPr kumimoji="1" lang="en-US" altLang="ja-JP" sz="2400" dirty="0" smtClean="0">
                <a:latin typeface="+mn-ea"/>
              </a:rPr>
              <a:t>), </a:t>
            </a:r>
            <a:r>
              <a:rPr kumimoji="1" lang="en-US" altLang="ja-JP" sz="2400" dirty="0" smtClean="0">
                <a:latin typeface="+mn-ea"/>
              </a:rPr>
              <a:t>Kafka</a:t>
            </a:r>
            <a:r>
              <a:rPr lang="en-US" altLang="ja-JP" sz="2400" dirty="0" smtClean="0">
                <a:latin typeface="+mn-ea"/>
              </a:rPr>
              <a:t>, </a:t>
            </a:r>
            <a:r>
              <a:rPr kumimoji="1" lang="en-US" altLang="ja-JP" sz="2400" dirty="0" smtClean="0">
                <a:latin typeface="+mn-ea"/>
              </a:rPr>
              <a:t>STORM</a:t>
            </a:r>
            <a:endParaRPr kumimoji="1" lang="en-US" altLang="ja-JP" sz="2400" dirty="0" smtClean="0">
              <a:latin typeface="+mn-ea"/>
            </a:endParaRPr>
          </a:p>
          <a:p>
            <a:r>
              <a:rPr lang="en-US" altLang="ja-JP" sz="2400" dirty="0" smtClean="0">
                <a:latin typeface="+mn-ea"/>
              </a:rPr>
              <a:t>AWS</a:t>
            </a:r>
            <a:r>
              <a:rPr lang="ja-JP" altLang="en-US" sz="2400" dirty="0" smtClean="0">
                <a:latin typeface="+mn-ea"/>
              </a:rPr>
              <a:t>や</a:t>
            </a:r>
            <a:r>
              <a:rPr lang="en-US" altLang="ja-JP" sz="2400" dirty="0" smtClean="0">
                <a:latin typeface="+mn-ea"/>
              </a:rPr>
              <a:t>Azure</a:t>
            </a:r>
            <a:r>
              <a:rPr lang="ja-JP" altLang="en-US" sz="2400" dirty="0" smtClean="0">
                <a:latin typeface="+mn-ea"/>
              </a:rPr>
              <a:t>との同じ技術</a:t>
            </a:r>
            <a:endParaRPr kumimoji="1" lang="en-US" altLang="ja-JP" sz="2400" dirty="0" smtClean="0">
              <a:latin typeface="+mn-ea"/>
            </a:endParaRPr>
          </a:p>
          <a:p>
            <a:pPr marL="0" indent="0">
              <a:buNone/>
            </a:pPr>
            <a:endParaRPr kumimoji="1" lang="en-US" altLang="ja-JP" sz="2400" dirty="0" smtClean="0">
              <a:latin typeface="+mn-ea"/>
            </a:endParaRPr>
          </a:p>
          <a:p>
            <a:pPr marL="0" indent="0">
              <a:buNone/>
            </a:pPr>
            <a:endParaRPr kumimoji="1" lang="ja-JP" altLang="en-US" sz="2400" dirty="0">
              <a:latin typeface="+mn-ea"/>
            </a:endParaRPr>
          </a:p>
        </p:txBody>
      </p:sp>
      <p:sp>
        <p:nvSpPr>
          <p:cNvPr id="4" name="Slide Number Placeholder 3"/>
          <p:cNvSpPr>
            <a:spLocks noGrp="1"/>
          </p:cNvSpPr>
          <p:nvPr>
            <p:ph type="sldNum" sz="quarter" idx="4"/>
          </p:nvPr>
        </p:nvSpPr>
        <p:spPr/>
        <p:txBody>
          <a:bodyPr/>
          <a:lstStyle/>
          <a:p>
            <a:fld id="{7C90142C-BBCC-42ED-841D-E795FB8A7B9A}" type="slidenum">
              <a:rPr lang="ja-JP" altLang="en-US" smtClean="0"/>
              <a:pPr/>
              <a:t>11</a:t>
            </a:fld>
            <a:endParaRPr lang="ja-JP" alt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99" y="2495550"/>
            <a:ext cx="1878903" cy="6858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3333749"/>
            <a:ext cx="1409486" cy="715184"/>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2638" y="2499245"/>
            <a:ext cx="2476500" cy="641503"/>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83417" y="3116156"/>
            <a:ext cx="2094942" cy="1101187"/>
          </a:xfrm>
          <a:prstGeom prst="rect">
            <a:avLst/>
          </a:prstGeom>
        </p:spPr>
      </p:pic>
    </p:spTree>
    <p:extLst>
      <p:ext uri="{BB962C8B-B14F-4D97-AF65-F5344CB8AC3E}">
        <p14:creationId xmlns:p14="http://schemas.microsoft.com/office/powerpoint/2010/main" val="2801018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latin typeface="+mj-ea"/>
              </a:rPr>
              <a:t>連</a:t>
            </a:r>
            <a:r>
              <a:rPr lang="ja-JP" altLang="en-US" dirty="0" smtClean="0">
                <a:latin typeface="+mj-ea"/>
              </a:rPr>
              <a:t>続的な実</a:t>
            </a:r>
            <a:r>
              <a:rPr lang="ja-JP" altLang="en-US" dirty="0">
                <a:latin typeface="+mj-ea"/>
              </a:rPr>
              <a:t>験</a:t>
            </a:r>
            <a:endParaRPr kumimoji="1" lang="ja-JP" altLang="en-US" dirty="0">
              <a:latin typeface="+mj-ea"/>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547888"/>
            <a:ext cx="7846503" cy="4222373"/>
          </a:xfrm>
        </p:spPr>
      </p:pic>
      <p:sp>
        <p:nvSpPr>
          <p:cNvPr id="4" name="Slide Number Placeholder 3"/>
          <p:cNvSpPr>
            <a:spLocks noGrp="1"/>
          </p:cNvSpPr>
          <p:nvPr>
            <p:ph type="sldNum" sz="quarter" idx="4"/>
          </p:nvPr>
        </p:nvSpPr>
        <p:spPr/>
        <p:txBody>
          <a:bodyPr/>
          <a:lstStyle/>
          <a:p>
            <a:fld id="{7C90142C-BBCC-42ED-841D-E795FB8A7B9A}" type="slidenum">
              <a:rPr lang="ja-JP" altLang="en-US" smtClean="0"/>
              <a:pPr/>
              <a:t>12</a:t>
            </a:fld>
            <a:endParaRPr lang="ja-JP" altLang="en-US" dirty="0"/>
          </a:p>
        </p:txBody>
      </p:sp>
      <p:sp>
        <p:nvSpPr>
          <p:cNvPr id="3" name="TextBox 2"/>
          <p:cNvSpPr txBox="1"/>
          <p:nvPr/>
        </p:nvSpPr>
        <p:spPr>
          <a:xfrm>
            <a:off x="1292531" y="886280"/>
            <a:ext cx="668773" cy="307777"/>
          </a:xfrm>
          <a:prstGeom prst="rect">
            <a:avLst/>
          </a:prstGeom>
          <a:noFill/>
        </p:spPr>
        <p:txBody>
          <a:bodyPr wrap="none" rtlCol="0">
            <a:spAutoFit/>
          </a:bodyPr>
          <a:lstStyle/>
          <a:p>
            <a:r>
              <a:rPr kumimoji="1" lang="ja-JP" altLang="en-US" sz="1400" dirty="0" smtClean="0"/>
              <a:t>データ</a:t>
            </a:r>
            <a:endParaRPr kumimoji="1" lang="ja-JP" altLang="en-US" sz="1400" dirty="0"/>
          </a:p>
        </p:txBody>
      </p:sp>
      <p:sp>
        <p:nvSpPr>
          <p:cNvPr id="6" name="TextBox 5"/>
          <p:cNvSpPr txBox="1"/>
          <p:nvPr/>
        </p:nvSpPr>
        <p:spPr>
          <a:xfrm>
            <a:off x="2759944" y="872740"/>
            <a:ext cx="543739" cy="307777"/>
          </a:xfrm>
          <a:prstGeom prst="rect">
            <a:avLst/>
          </a:prstGeom>
          <a:noFill/>
        </p:spPr>
        <p:txBody>
          <a:bodyPr wrap="none" rtlCol="0">
            <a:spAutoFit/>
          </a:bodyPr>
          <a:lstStyle/>
          <a:p>
            <a:r>
              <a:rPr kumimoji="1" lang="ja-JP" altLang="en-US" sz="1400" dirty="0" smtClean="0"/>
              <a:t>特徴</a:t>
            </a:r>
            <a:endParaRPr kumimoji="1" lang="ja-JP" altLang="en-US" sz="1400" dirty="0"/>
          </a:p>
        </p:txBody>
      </p:sp>
      <p:sp>
        <p:nvSpPr>
          <p:cNvPr id="7" name="TextBox 6"/>
          <p:cNvSpPr txBox="1"/>
          <p:nvPr/>
        </p:nvSpPr>
        <p:spPr>
          <a:xfrm>
            <a:off x="2590800" y="4476750"/>
            <a:ext cx="955711" cy="307777"/>
          </a:xfrm>
          <a:prstGeom prst="rect">
            <a:avLst/>
          </a:prstGeom>
          <a:noFill/>
        </p:spPr>
        <p:txBody>
          <a:bodyPr wrap="none" rtlCol="0">
            <a:spAutoFit/>
          </a:bodyPr>
          <a:lstStyle/>
          <a:p>
            <a:r>
              <a:rPr kumimoji="1" lang="ja-JP" altLang="en-US" sz="1400" dirty="0" smtClean="0"/>
              <a:t>特徴セット</a:t>
            </a:r>
            <a:endParaRPr kumimoji="1" lang="ja-JP" altLang="en-US" sz="1400" dirty="0"/>
          </a:p>
        </p:txBody>
      </p:sp>
      <p:sp>
        <p:nvSpPr>
          <p:cNvPr id="8" name="TextBox 7"/>
          <p:cNvSpPr txBox="1"/>
          <p:nvPr/>
        </p:nvSpPr>
        <p:spPr>
          <a:xfrm>
            <a:off x="4861252" y="4616372"/>
            <a:ext cx="1082348" cy="307777"/>
          </a:xfrm>
          <a:prstGeom prst="rect">
            <a:avLst/>
          </a:prstGeom>
          <a:noFill/>
        </p:spPr>
        <p:txBody>
          <a:bodyPr wrap="none" rtlCol="0">
            <a:spAutoFit/>
          </a:bodyPr>
          <a:lstStyle/>
          <a:p>
            <a:r>
              <a:rPr kumimoji="1" lang="ja-JP" altLang="en-US" sz="1400" dirty="0" smtClean="0"/>
              <a:t>実験分類器</a:t>
            </a:r>
            <a:endParaRPr kumimoji="1" lang="ja-JP" altLang="en-US" sz="1400" dirty="0"/>
          </a:p>
        </p:txBody>
      </p:sp>
      <p:sp>
        <p:nvSpPr>
          <p:cNvPr id="9" name="TextBox 8"/>
          <p:cNvSpPr txBox="1"/>
          <p:nvPr/>
        </p:nvSpPr>
        <p:spPr>
          <a:xfrm>
            <a:off x="4114800" y="2263973"/>
            <a:ext cx="1082348" cy="307777"/>
          </a:xfrm>
          <a:prstGeom prst="rect">
            <a:avLst/>
          </a:prstGeom>
          <a:noFill/>
        </p:spPr>
        <p:txBody>
          <a:bodyPr wrap="none" rtlCol="0">
            <a:spAutoFit/>
          </a:bodyPr>
          <a:lstStyle/>
          <a:p>
            <a:r>
              <a:rPr lang="ja-JP" altLang="en-US" sz="1400" dirty="0"/>
              <a:t>本番</a:t>
            </a:r>
            <a:r>
              <a:rPr kumimoji="1" lang="ja-JP" altLang="en-US" sz="1400" dirty="0" smtClean="0"/>
              <a:t>分類器</a:t>
            </a:r>
            <a:endParaRPr kumimoji="1" lang="ja-JP" altLang="en-US" sz="1400" dirty="0"/>
          </a:p>
        </p:txBody>
      </p:sp>
      <p:sp>
        <p:nvSpPr>
          <p:cNvPr id="10" name="TextBox 9"/>
          <p:cNvSpPr txBox="1"/>
          <p:nvPr/>
        </p:nvSpPr>
        <p:spPr>
          <a:xfrm>
            <a:off x="4876800" y="897434"/>
            <a:ext cx="1244251" cy="307777"/>
          </a:xfrm>
          <a:prstGeom prst="rect">
            <a:avLst/>
          </a:prstGeom>
          <a:noFill/>
        </p:spPr>
        <p:txBody>
          <a:bodyPr wrap="none" rtlCol="0">
            <a:spAutoFit/>
          </a:bodyPr>
          <a:lstStyle/>
          <a:p>
            <a:r>
              <a:rPr lang="ja-JP" altLang="en-US" sz="1400" dirty="0" smtClean="0"/>
              <a:t>理想な</a:t>
            </a:r>
            <a:r>
              <a:rPr kumimoji="1" lang="ja-JP" altLang="en-US" sz="1400" dirty="0" smtClean="0"/>
              <a:t>分類器</a:t>
            </a:r>
            <a:endParaRPr kumimoji="1" lang="ja-JP" altLang="en-US" sz="1400" dirty="0"/>
          </a:p>
        </p:txBody>
      </p:sp>
      <p:sp>
        <p:nvSpPr>
          <p:cNvPr id="11" name="TextBox 10"/>
          <p:cNvSpPr txBox="1"/>
          <p:nvPr/>
        </p:nvSpPr>
        <p:spPr>
          <a:xfrm>
            <a:off x="6815340" y="909914"/>
            <a:ext cx="1200970" cy="307777"/>
          </a:xfrm>
          <a:prstGeom prst="rect">
            <a:avLst/>
          </a:prstGeom>
          <a:noFill/>
        </p:spPr>
        <p:txBody>
          <a:bodyPr wrap="none" rtlCol="0">
            <a:spAutoFit/>
          </a:bodyPr>
          <a:lstStyle/>
          <a:p>
            <a:r>
              <a:rPr lang="ja-JP" altLang="en-US" sz="1400" dirty="0"/>
              <a:t>フィードバック</a:t>
            </a:r>
            <a:endParaRPr kumimoji="1" lang="ja-JP" altLang="en-US" sz="1400" dirty="0"/>
          </a:p>
        </p:txBody>
      </p:sp>
      <p:sp>
        <p:nvSpPr>
          <p:cNvPr id="12" name="TextBox 11"/>
          <p:cNvSpPr txBox="1"/>
          <p:nvPr/>
        </p:nvSpPr>
        <p:spPr>
          <a:xfrm>
            <a:off x="6934200" y="4549973"/>
            <a:ext cx="878767" cy="307777"/>
          </a:xfrm>
          <a:prstGeom prst="rect">
            <a:avLst/>
          </a:prstGeom>
          <a:noFill/>
        </p:spPr>
        <p:txBody>
          <a:bodyPr wrap="none" rtlCol="0">
            <a:spAutoFit/>
          </a:bodyPr>
          <a:lstStyle/>
          <a:p>
            <a:r>
              <a:rPr kumimoji="1" lang="ja-JP" altLang="en-US" sz="1400" dirty="0" smtClean="0"/>
              <a:t>新モデル</a:t>
            </a:r>
            <a:endParaRPr kumimoji="1" lang="ja-JP" altLang="en-US" sz="1400" dirty="0"/>
          </a:p>
        </p:txBody>
      </p:sp>
      <p:sp>
        <p:nvSpPr>
          <p:cNvPr id="13" name="TextBox 12"/>
          <p:cNvSpPr txBox="1"/>
          <p:nvPr/>
        </p:nvSpPr>
        <p:spPr>
          <a:xfrm>
            <a:off x="6488589" y="3733919"/>
            <a:ext cx="902811" cy="307777"/>
          </a:xfrm>
          <a:prstGeom prst="rect">
            <a:avLst/>
          </a:prstGeom>
          <a:noFill/>
        </p:spPr>
        <p:txBody>
          <a:bodyPr wrap="none" rtlCol="0">
            <a:spAutoFit/>
          </a:bodyPr>
          <a:lstStyle/>
          <a:p>
            <a:r>
              <a:rPr kumimoji="1" lang="ja-JP" altLang="en-US" sz="1400" dirty="0" smtClean="0"/>
              <a:t>品質評価</a:t>
            </a:r>
            <a:endParaRPr kumimoji="1" lang="ja-JP" altLang="en-US" sz="1400" dirty="0"/>
          </a:p>
        </p:txBody>
      </p:sp>
      <p:sp>
        <p:nvSpPr>
          <p:cNvPr id="14" name="TextBox 13"/>
          <p:cNvSpPr txBox="1"/>
          <p:nvPr/>
        </p:nvSpPr>
        <p:spPr>
          <a:xfrm>
            <a:off x="3844889" y="3733919"/>
            <a:ext cx="955711" cy="307777"/>
          </a:xfrm>
          <a:prstGeom prst="rect">
            <a:avLst/>
          </a:prstGeom>
          <a:noFill/>
        </p:spPr>
        <p:txBody>
          <a:bodyPr wrap="none" rtlCol="0">
            <a:spAutoFit/>
          </a:bodyPr>
          <a:lstStyle/>
          <a:p>
            <a:r>
              <a:rPr kumimoji="1" lang="ja-JP" altLang="en-US" sz="1400" dirty="0" smtClean="0"/>
              <a:t>学習セット</a:t>
            </a:r>
            <a:endParaRPr kumimoji="1" lang="ja-JP" altLang="en-US" sz="1400" dirty="0"/>
          </a:p>
        </p:txBody>
      </p:sp>
    </p:spTree>
    <p:extLst>
      <p:ext uri="{BB962C8B-B14F-4D97-AF65-F5344CB8AC3E}">
        <p14:creationId xmlns:p14="http://schemas.microsoft.com/office/powerpoint/2010/main" val="1312779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ja-JP" altLang="en-US" dirty="0" smtClean="0">
                <a:latin typeface="+mj-ea"/>
              </a:rPr>
              <a:t>ナレッジが大事</a:t>
            </a:r>
            <a:r>
              <a:rPr kumimoji="1" lang="en-US" altLang="ja-JP" dirty="0" smtClean="0">
                <a:latin typeface="+mj-ea"/>
              </a:rPr>
              <a:t>!</a:t>
            </a:r>
            <a:endParaRPr kumimoji="1" lang="ja-JP" altLang="en-US" dirty="0">
              <a:latin typeface="+mj-ea"/>
            </a:endParaRPr>
          </a:p>
        </p:txBody>
      </p:sp>
      <p:sp>
        <p:nvSpPr>
          <p:cNvPr id="3" name="Content Placeholder 2"/>
          <p:cNvSpPr>
            <a:spLocks noGrp="1"/>
          </p:cNvSpPr>
          <p:nvPr>
            <p:ph idx="1"/>
          </p:nvPr>
        </p:nvSpPr>
        <p:spPr/>
        <p:txBody>
          <a:bodyPr>
            <a:normAutofit/>
          </a:bodyPr>
          <a:lstStyle/>
          <a:p>
            <a:r>
              <a:rPr lang="ja-JP" altLang="en-US" sz="2400" dirty="0" smtClean="0">
                <a:latin typeface="+mn-ea"/>
              </a:rPr>
              <a:t>自分は何をやっているのを理解しないと</a:t>
            </a:r>
            <a:r>
              <a:rPr lang="en-US" altLang="ja-JP" sz="2400" dirty="0" smtClean="0">
                <a:latin typeface="+mn-ea"/>
              </a:rPr>
              <a:t>!</a:t>
            </a:r>
          </a:p>
          <a:p>
            <a:pPr lvl="1"/>
            <a:r>
              <a:rPr lang="en-US" altLang="ja-JP" sz="2000" dirty="0" smtClean="0">
                <a:latin typeface="+mn-ea"/>
              </a:rPr>
              <a:t>1.0</a:t>
            </a:r>
            <a:r>
              <a:rPr lang="ja-JP" altLang="en-US" sz="2000" dirty="0" smtClean="0">
                <a:latin typeface="+mn-ea"/>
              </a:rPr>
              <a:t>の精度を持つのは正常</a:t>
            </a:r>
            <a:r>
              <a:rPr lang="en-US" altLang="ja-JP" sz="2000" dirty="0" smtClean="0">
                <a:latin typeface="+mn-ea"/>
              </a:rPr>
              <a:t>?</a:t>
            </a:r>
          </a:p>
          <a:p>
            <a:pPr lvl="1"/>
            <a:r>
              <a:rPr lang="ja-JP" altLang="en-US" sz="2000" dirty="0" smtClean="0">
                <a:latin typeface="+mn-ea"/>
              </a:rPr>
              <a:t>モデルアプリケーションの平均二乗誤差を評価可能</a:t>
            </a:r>
            <a:r>
              <a:rPr lang="en-US" altLang="ja-JP" sz="2000" dirty="0" smtClean="0">
                <a:latin typeface="+mn-ea"/>
              </a:rPr>
              <a:t>?</a:t>
            </a:r>
          </a:p>
          <a:p>
            <a:pPr lvl="1"/>
            <a:r>
              <a:rPr lang="ja-JP" altLang="en-US" sz="2000" dirty="0" smtClean="0">
                <a:latin typeface="+mn-ea"/>
              </a:rPr>
              <a:t>使用するアルゴリズムとパラメータが適切</a:t>
            </a:r>
            <a:r>
              <a:rPr lang="en-US" altLang="ja-JP" sz="2000" dirty="0" smtClean="0">
                <a:latin typeface="+mn-ea"/>
              </a:rPr>
              <a:t>?</a:t>
            </a:r>
          </a:p>
          <a:p>
            <a:pPr lvl="1"/>
            <a:r>
              <a:rPr lang="ja-JP" altLang="en-US" sz="2000" dirty="0" smtClean="0">
                <a:latin typeface="+mn-ea"/>
              </a:rPr>
              <a:t>これは正しい特徴</a:t>
            </a:r>
            <a:r>
              <a:rPr lang="en-US" altLang="ja-JP" sz="2000" dirty="0" smtClean="0">
                <a:latin typeface="+mn-ea"/>
              </a:rPr>
              <a:t>?</a:t>
            </a:r>
          </a:p>
          <a:p>
            <a:pPr marL="457200" lvl="1" indent="0">
              <a:buNone/>
            </a:pPr>
            <a:endParaRPr lang="en-US" altLang="ja-JP" sz="2400" dirty="0" smtClean="0">
              <a:latin typeface="+mn-ea"/>
            </a:endParaRPr>
          </a:p>
          <a:p>
            <a:pPr marL="0" indent="0">
              <a:buNone/>
            </a:pPr>
            <a:r>
              <a:rPr lang="en-US" altLang="ja-JP" sz="1600" dirty="0">
                <a:latin typeface="Courier New" panose="02070309020205020404" pitchFamily="49" charset="0"/>
                <a:cs typeface="Courier New" panose="02070309020205020404" pitchFamily="49" charset="0"/>
              </a:rPr>
              <a:t>METHODS = ['GET', 'POST', 'PUT', 'DELETE', 'OPTIONS', 'HEAD']</a:t>
            </a:r>
            <a:endParaRPr lang="en-US" altLang="ja-JP" sz="1600" dirty="0" smtClean="0">
              <a:latin typeface="Courier New" panose="02070309020205020404" pitchFamily="49" charset="0"/>
              <a:cs typeface="Courier New" panose="02070309020205020404" pitchFamily="49" charset="0"/>
            </a:endParaRPr>
          </a:p>
          <a:p>
            <a:pPr marL="0" indent="0">
              <a:buNone/>
            </a:pPr>
            <a:r>
              <a:rPr lang="en-US" altLang="ja-JP" sz="1600" dirty="0" err="1" smtClean="0">
                <a:latin typeface="Courier New" panose="02070309020205020404" pitchFamily="49" charset="0"/>
                <a:cs typeface="Courier New" panose="02070309020205020404" pitchFamily="49" charset="0"/>
              </a:rPr>
              <a:t>def</a:t>
            </a:r>
            <a:r>
              <a:rPr lang="en-US" altLang="ja-JP" sz="1600" dirty="0" smtClean="0">
                <a:latin typeface="Courier New" panose="02070309020205020404" pitchFamily="49" charset="0"/>
                <a:cs typeface="Courier New" panose="02070309020205020404" pitchFamily="49" charset="0"/>
              </a:rPr>
              <a:t> </a:t>
            </a:r>
            <a:r>
              <a:rPr lang="en-US" altLang="ja-JP" sz="1600" dirty="0" err="1">
                <a:latin typeface="Courier New" panose="02070309020205020404" pitchFamily="49" charset="0"/>
                <a:cs typeface="Courier New" panose="02070309020205020404" pitchFamily="49" charset="0"/>
              </a:rPr>
              <a:t>MethodFeature</a:t>
            </a:r>
            <a:r>
              <a:rPr lang="en-US" altLang="ja-JP" sz="1600" dirty="0">
                <a:latin typeface="Courier New" panose="02070309020205020404" pitchFamily="49" charset="0"/>
                <a:cs typeface="Courier New" panose="02070309020205020404" pitchFamily="49" charset="0"/>
              </a:rPr>
              <a:t>(request):</a:t>
            </a:r>
          </a:p>
          <a:p>
            <a:pPr marL="0" indent="0">
              <a:buNone/>
            </a:pPr>
            <a:r>
              <a:rPr lang="en-US" altLang="ja-JP" sz="1600" dirty="0">
                <a:latin typeface="Courier New" panose="02070309020205020404" pitchFamily="49" charset="0"/>
                <a:cs typeface="Courier New" panose="02070309020205020404" pitchFamily="49" charset="0"/>
              </a:rPr>
              <a:t>    return </a:t>
            </a:r>
            <a:r>
              <a:rPr lang="en-US" altLang="ja-JP" sz="1600" dirty="0" err="1">
                <a:latin typeface="Courier New" panose="02070309020205020404" pitchFamily="49" charset="0"/>
                <a:cs typeface="Courier New" panose="02070309020205020404" pitchFamily="49" charset="0"/>
              </a:rPr>
              <a:t>METHODS.index</a:t>
            </a:r>
            <a:r>
              <a:rPr lang="en-US" altLang="ja-JP" sz="1600" dirty="0">
                <a:latin typeface="Courier New" panose="02070309020205020404" pitchFamily="49" charset="0"/>
                <a:cs typeface="Courier New" panose="02070309020205020404" pitchFamily="49" charset="0"/>
              </a:rPr>
              <a:t>(</a:t>
            </a:r>
            <a:r>
              <a:rPr lang="en-US" altLang="ja-JP" sz="1600" dirty="0" err="1">
                <a:latin typeface="Courier New" panose="02070309020205020404" pitchFamily="49" charset="0"/>
                <a:cs typeface="Courier New" panose="02070309020205020404" pitchFamily="49" charset="0"/>
              </a:rPr>
              <a:t>request.method</a:t>
            </a:r>
            <a:r>
              <a:rPr lang="en-US" altLang="ja-JP" sz="1600" dirty="0" smtClean="0">
                <a:latin typeface="Courier New" panose="02070309020205020404" pitchFamily="49" charset="0"/>
                <a:cs typeface="Courier New" panose="02070309020205020404" pitchFamily="49" charset="0"/>
              </a:rPr>
              <a:t>)</a:t>
            </a:r>
          </a:p>
          <a:p>
            <a:pPr marL="0" indent="0">
              <a:buNone/>
            </a:pPr>
            <a:endParaRPr kumimoji="1" lang="ja-JP" alt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4"/>
          </p:nvPr>
        </p:nvSpPr>
        <p:spPr/>
        <p:txBody>
          <a:bodyPr/>
          <a:lstStyle/>
          <a:p>
            <a:fld id="{7C90142C-BBCC-42ED-841D-E795FB8A7B9A}" type="slidenum">
              <a:rPr lang="ja-JP" altLang="en-US" smtClean="0"/>
              <a:pPr/>
              <a:t>13</a:t>
            </a:fld>
            <a:endParaRPr lang="ja-JP" altLang="en-US" dirty="0"/>
          </a:p>
        </p:txBody>
      </p:sp>
    </p:spTree>
    <p:extLst>
      <p:ext uri="{BB962C8B-B14F-4D97-AF65-F5344CB8AC3E}">
        <p14:creationId xmlns:p14="http://schemas.microsoft.com/office/powerpoint/2010/main" val="4026121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ja-JP" altLang="en-US" dirty="0" smtClean="0">
                <a:latin typeface="+mj-ea"/>
              </a:rPr>
              <a:t>結論</a:t>
            </a:r>
            <a:endParaRPr kumimoji="1" lang="ja-JP" altLang="en-US" dirty="0">
              <a:latin typeface="+mj-ea"/>
            </a:endParaRPr>
          </a:p>
        </p:txBody>
      </p:sp>
      <p:sp>
        <p:nvSpPr>
          <p:cNvPr id="3" name="Content Placeholder 2"/>
          <p:cNvSpPr>
            <a:spLocks noGrp="1"/>
          </p:cNvSpPr>
          <p:nvPr>
            <p:ph idx="1"/>
          </p:nvPr>
        </p:nvSpPr>
        <p:spPr/>
        <p:txBody>
          <a:bodyPr>
            <a:normAutofit/>
          </a:bodyPr>
          <a:lstStyle/>
          <a:p>
            <a:r>
              <a:rPr kumimoji="1" lang="ja-JP" altLang="en-US" sz="2400" dirty="0" smtClean="0">
                <a:latin typeface="+mn-ea"/>
              </a:rPr>
              <a:t>分解にする</a:t>
            </a:r>
            <a:r>
              <a:rPr kumimoji="1" lang="en-US" altLang="ja-JP" sz="2400" dirty="0" smtClean="0">
                <a:latin typeface="+mn-ea"/>
              </a:rPr>
              <a:t> (</a:t>
            </a:r>
            <a:r>
              <a:rPr kumimoji="1" lang="ja-JP" altLang="en-US" sz="2400" dirty="0" smtClean="0">
                <a:latin typeface="+mn-ea"/>
              </a:rPr>
              <a:t>分類のレベルで分ける</a:t>
            </a:r>
            <a:r>
              <a:rPr kumimoji="1" lang="en-US" altLang="ja-JP" sz="2400" dirty="0" smtClean="0">
                <a:latin typeface="+mn-ea"/>
              </a:rPr>
              <a:t>)</a:t>
            </a:r>
          </a:p>
          <a:p>
            <a:r>
              <a:rPr lang="ja-JP" altLang="en-US" sz="2400" dirty="0" smtClean="0">
                <a:latin typeface="+mn-ea"/>
              </a:rPr>
              <a:t>柔軟な特徴収集</a:t>
            </a:r>
            <a:endParaRPr lang="en-US" altLang="ja-JP" sz="2400" dirty="0" smtClean="0">
              <a:latin typeface="+mn-ea"/>
            </a:endParaRPr>
          </a:p>
          <a:p>
            <a:r>
              <a:rPr lang="ja-JP" altLang="en-US" sz="2400" dirty="0" smtClean="0">
                <a:latin typeface="+mn-ea"/>
              </a:rPr>
              <a:t>パフォーマンスの制限により</a:t>
            </a:r>
            <a:r>
              <a:rPr lang="ja-JP" altLang="en-US" sz="2400" dirty="0" smtClean="0">
                <a:latin typeface="+mn-ea"/>
              </a:rPr>
              <a:t>、オフライン</a:t>
            </a:r>
            <a:r>
              <a:rPr lang="ja-JP" altLang="en-US" sz="2400" dirty="0" smtClean="0">
                <a:latin typeface="+mn-ea"/>
              </a:rPr>
              <a:t>計算</a:t>
            </a:r>
            <a:r>
              <a:rPr lang="ja-JP" altLang="en-US" sz="2400" dirty="0" smtClean="0">
                <a:latin typeface="+mn-ea"/>
              </a:rPr>
              <a:t>が一般的</a:t>
            </a:r>
            <a:endParaRPr lang="en-US" altLang="ja-JP" sz="2400" dirty="0" smtClean="0">
              <a:latin typeface="+mn-ea"/>
            </a:endParaRPr>
          </a:p>
          <a:p>
            <a:r>
              <a:rPr lang="ja-JP" altLang="en-US" sz="2400" dirty="0" smtClean="0">
                <a:latin typeface="+mn-ea"/>
              </a:rPr>
              <a:t>実験！！実験！！実験！！</a:t>
            </a:r>
            <a:endParaRPr kumimoji="1" lang="en-US" altLang="ja-JP" sz="2400" dirty="0" smtClean="0">
              <a:latin typeface="+mn-ea"/>
            </a:endParaRPr>
          </a:p>
          <a:p>
            <a:r>
              <a:rPr lang="ja-JP" altLang="en-US" sz="2400" dirty="0" smtClean="0">
                <a:latin typeface="+mn-ea"/>
              </a:rPr>
              <a:t>継続的実験可能な環境の用意</a:t>
            </a:r>
            <a:endParaRPr lang="en-US" altLang="ja-JP" sz="2400" dirty="0" smtClean="0">
              <a:latin typeface="+mn-ea"/>
            </a:endParaRPr>
          </a:p>
          <a:p>
            <a:r>
              <a:rPr lang="ja-JP" altLang="en-US" sz="2400" dirty="0" smtClean="0">
                <a:latin typeface="+mn-ea"/>
              </a:rPr>
              <a:t>マシンラーニングを知れ</a:t>
            </a:r>
            <a:endParaRPr kumimoji="1" lang="ja-JP" altLang="en-US" sz="2400" dirty="0">
              <a:latin typeface="+mn-ea"/>
            </a:endParaRPr>
          </a:p>
        </p:txBody>
      </p:sp>
      <p:sp>
        <p:nvSpPr>
          <p:cNvPr id="4" name="Slide Number Placeholder 3"/>
          <p:cNvSpPr>
            <a:spLocks noGrp="1"/>
          </p:cNvSpPr>
          <p:nvPr>
            <p:ph type="sldNum" sz="quarter" idx="4"/>
          </p:nvPr>
        </p:nvSpPr>
        <p:spPr/>
        <p:txBody>
          <a:bodyPr/>
          <a:lstStyle/>
          <a:p>
            <a:fld id="{7C90142C-BBCC-42ED-841D-E795FB8A7B9A}" type="slidenum">
              <a:rPr lang="ja-JP" altLang="en-US" smtClean="0"/>
              <a:pPr/>
              <a:t>14</a:t>
            </a:fld>
            <a:endParaRPr lang="ja-JP" altLang="en-US" dirty="0"/>
          </a:p>
        </p:txBody>
      </p:sp>
    </p:spTree>
    <p:extLst>
      <p:ext uri="{BB962C8B-B14F-4D97-AF65-F5344CB8AC3E}">
        <p14:creationId xmlns:p14="http://schemas.microsoft.com/office/powerpoint/2010/main" val="2669508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Questions?</a:t>
            </a:r>
            <a:endParaRPr kumimoji="1" lang="ja-JP" altLang="en-US" dirty="0"/>
          </a:p>
        </p:txBody>
      </p:sp>
      <p:sp>
        <p:nvSpPr>
          <p:cNvPr id="3" name="Text Placeholder 2"/>
          <p:cNvSpPr>
            <a:spLocks noGrp="1"/>
          </p:cNvSpPr>
          <p:nvPr>
            <p:ph type="body" idx="1"/>
          </p:nvPr>
        </p:nvSpPr>
        <p:spPr/>
        <p:txBody>
          <a:bodyPr>
            <a:normAutofit fontScale="85000" lnSpcReduction="20000"/>
          </a:bodyPr>
          <a:lstStyle/>
          <a:p>
            <a:r>
              <a:rPr kumimoji="1" lang="en-US" altLang="ja-JP" dirty="0" smtClean="0"/>
              <a:t>Yury Leonychev</a:t>
            </a:r>
          </a:p>
          <a:p>
            <a:r>
              <a:rPr lang="en-US" altLang="ja-JP" dirty="0"/>
              <a:t>ESG, Rakuten </a:t>
            </a:r>
            <a:r>
              <a:rPr lang="en-US" altLang="ja-JP" dirty="0" err="1"/>
              <a:t>inc.</a:t>
            </a:r>
            <a:endParaRPr lang="en-US" altLang="ja-JP" dirty="0"/>
          </a:p>
          <a:p>
            <a:r>
              <a:rPr lang="en-US" altLang="ja-JP" dirty="0"/>
              <a:t>OWASP Night </a:t>
            </a:r>
            <a:r>
              <a:rPr lang="en-US" altLang="ja-JP" dirty="0" smtClean="0"/>
              <a:t>9/3/2016</a:t>
            </a:r>
          </a:p>
          <a:p>
            <a:r>
              <a:rPr lang="en-US" altLang="ja-JP" dirty="0" smtClean="0"/>
              <a:t>Yury.Leonychev@Rakuten.com</a:t>
            </a:r>
            <a:endParaRPr lang="en-US" altLang="ja-JP" dirty="0"/>
          </a:p>
        </p:txBody>
      </p:sp>
      <p:sp>
        <p:nvSpPr>
          <p:cNvPr id="4" name="Slide Number Placeholder 3"/>
          <p:cNvSpPr>
            <a:spLocks noGrp="1"/>
          </p:cNvSpPr>
          <p:nvPr>
            <p:ph type="sldNum" sz="quarter" idx="4"/>
          </p:nvPr>
        </p:nvSpPr>
        <p:spPr/>
        <p:txBody>
          <a:bodyPr/>
          <a:lstStyle/>
          <a:p>
            <a:fld id="{7C90142C-BBCC-42ED-841D-E795FB8A7B9A}" type="slidenum">
              <a:rPr lang="ja-JP" altLang="en-US" smtClean="0"/>
              <a:pPr/>
              <a:t>15</a:t>
            </a:fld>
            <a:endParaRPr lang="ja-JP" altLang="en-US" dirty="0"/>
          </a:p>
        </p:txBody>
      </p:sp>
    </p:spTree>
    <p:extLst>
      <p:ext uri="{BB962C8B-B14F-4D97-AF65-F5344CB8AC3E}">
        <p14:creationId xmlns:p14="http://schemas.microsoft.com/office/powerpoint/2010/main" val="3470386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ja-JP" altLang="en-US" dirty="0" smtClean="0">
                <a:latin typeface="+mj-ea"/>
              </a:rPr>
              <a:t>アジェンダ</a:t>
            </a:r>
            <a:endParaRPr kumimoji="1" lang="ja-JP" altLang="en-US" dirty="0">
              <a:latin typeface="+mj-ea"/>
            </a:endParaRPr>
          </a:p>
        </p:txBody>
      </p:sp>
      <p:sp>
        <p:nvSpPr>
          <p:cNvPr id="3" name="Content Placeholder 2"/>
          <p:cNvSpPr>
            <a:spLocks noGrp="1"/>
          </p:cNvSpPr>
          <p:nvPr>
            <p:ph idx="1"/>
          </p:nvPr>
        </p:nvSpPr>
        <p:spPr/>
        <p:txBody>
          <a:bodyPr/>
          <a:lstStyle/>
          <a:p>
            <a:r>
              <a:rPr lang="ja-JP" altLang="en-US" sz="2000" dirty="0" smtClean="0">
                <a:latin typeface="+mn-ea"/>
                <a:cs typeface="Arial Unicode MS" panose="020B0604020202020204" pitchFamily="50" charset="-128"/>
              </a:rPr>
              <a:t>ケーススタディ</a:t>
            </a:r>
            <a:endParaRPr lang="en-US" altLang="ja-JP" sz="2000" dirty="0" smtClean="0">
              <a:latin typeface="+mn-ea"/>
              <a:cs typeface="Arial Unicode MS" panose="020B0604020202020204" pitchFamily="50" charset="-128"/>
            </a:endParaRPr>
          </a:p>
          <a:p>
            <a:r>
              <a:rPr lang="ja-JP" altLang="en-US" sz="2000" dirty="0" smtClean="0">
                <a:latin typeface="+mn-ea"/>
                <a:cs typeface="Arial Unicode MS" panose="020B0604020202020204" pitchFamily="50" charset="-128"/>
              </a:rPr>
              <a:t>ワークショップ</a:t>
            </a:r>
            <a:endParaRPr lang="en-US" altLang="ja-JP" sz="2000" dirty="0" smtClean="0">
              <a:latin typeface="+mn-ea"/>
              <a:cs typeface="Arial Unicode MS" panose="020B0604020202020204" pitchFamily="50" charset="-128"/>
            </a:endParaRPr>
          </a:p>
        </p:txBody>
      </p:sp>
      <p:sp>
        <p:nvSpPr>
          <p:cNvPr id="4" name="Slide Number Placeholder 3"/>
          <p:cNvSpPr>
            <a:spLocks noGrp="1"/>
          </p:cNvSpPr>
          <p:nvPr>
            <p:ph type="sldNum" sz="quarter" idx="4"/>
          </p:nvPr>
        </p:nvSpPr>
        <p:spPr/>
        <p:txBody>
          <a:bodyPr/>
          <a:lstStyle/>
          <a:p>
            <a:fld id="{7C90142C-BBCC-42ED-841D-E795FB8A7B9A}" type="slidenum">
              <a:rPr lang="ja-JP" altLang="en-US" smtClean="0"/>
              <a:pPr/>
              <a:t>2</a:t>
            </a:fld>
            <a:endParaRPr lang="ja-JP" altLang="en-US" dirty="0"/>
          </a:p>
        </p:txBody>
      </p:sp>
      <p:graphicFrame>
        <p:nvGraphicFramePr>
          <p:cNvPr id="5" name="Table 4"/>
          <p:cNvGraphicFramePr>
            <a:graphicFrameLocks noGrp="1"/>
          </p:cNvGraphicFramePr>
          <p:nvPr>
            <p:extLst>
              <p:ext uri="{D42A27DB-BD31-4B8C-83A1-F6EECF244321}">
                <p14:modId xmlns:p14="http://schemas.microsoft.com/office/powerpoint/2010/main" val="4049368324"/>
              </p:ext>
            </p:extLst>
          </p:nvPr>
        </p:nvGraphicFramePr>
        <p:xfrm>
          <a:off x="381000" y="2038350"/>
          <a:ext cx="8382000" cy="1752600"/>
        </p:xfrm>
        <a:graphic>
          <a:graphicData uri="http://schemas.openxmlformats.org/drawingml/2006/table">
            <a:tbl>
              <a:tblPr firstRow="1" bandRow="1">
                <a:tableStyleId>{5C22544A-7EE6-4342-B048-85BDC9FD1C3A}</a:tableStyleId>
              </a:tblPr>
              <a:tblGrid>
                <a:gridCol w="3657600"/>
                <a:gridCol w="4724400"/>
              </a:tblGrid>
              <a:tr h="370840">
                <a:tc>
                  <a:txBody>
                    <a:bodyPr/>
                    <a:lstStyle/>
                    <a:p>
                      <a:pPr algn="ctr"/>
                      <a:r>
                        <a:rPr kumimoji="1" lang="ja-JP" altLang="en-US" dirty="0" smtClean="0">
                          <a:latin typeface="+mn-ea"/>
                          <a:ea typeface="+mn-ea"/>
                          <a:cs typeface="Arial Unicode MS" panose="020B0604020202020204" pitchFamily="50" charset="-128"/>
                        </a:rPr>
                        <a:t>使うもの</a:t>
                      </a:r>
                      <a:endParaRPr kumimoji="1" lang="ja-JP" altLang="en-US" dirty="0">
                        <a:latin typeface="+mn-ea"/>
                        <a:ea typeface="+mn-ea"/>
                        <a:cs typeface="Arial Unicode MS" panose="020B0604020202020204" pitchFamily="50" charset="-128"/>
                      </a:endParaRPr>
                    </a:p>
                  </a:txBody>
                  <a:tcPr/>
                </a:tc>
                <a:tc>
                  <a:txBody>
                    <a:bodyPr/>
                    <a:lstStyle/>
                    <a:p>
                      <a:pPr algn="ctr"/>
                      <a:r>
                        <a:rPr kumimoji="1" lang="ja-JP" altLang="en-US" dirty="0" smtClean="0">
                          <a:latin typeface="+mn-ea"/>
                          <a:ea typeface="+mn-ea"/>
                          <a:cs typeface="Arial Unicode MS" panose="020B0604020202020204" pitchFamily="50" charset="-128"/>
                        </a:rPr>
                        <a:t>リソース</a:t>
                      </a:r>
                      <a:endParaRPr kumimoji="1" lang="ja-JP" altLang="en-US" dirty="0">
                        <a:latin typeface="+mn-ea"/>
                        <a:ea typeface="+mn-ea"/>
                        <a:cs typeface="Arial Unicode MS" panose="020B0604020202020204" pitchFamily="50" charset="-128"/>
                      </a:endParaRPr>
                    </a:p>
                  </a:txBody>
                  <a:tcPr/>
                </a:tc>
              </a:tr>
              <a:tr h="370840">
                <a:tc>
                  <a:txBody>
                    <a:bodyPr/>
                    <a:lstStyle/>
                    <a:p>
                      <a:r>
                        <a:rPr kumimoji="1" lang="en-US" altLang="ja-JP" dirty="0" smtClean="0">
                          <a:latin typeface="+mn-ea"/>
                          <a:ea typeface="+mn-ea"/>
                          <a:cs typeface="Arial Unicode MS" panose="020B0604020202020204" pitchFamily="50" charset="-128"/>
                        </a:rPr>
                        <a:t>IDE Continuum</a:t>
                      </a:r>
                      <a:r>
                        <a:rPr kumimoji="1" lang="en-US" altLang="ja-JP" baseline="0" dirty="0" smtClean="0">
                          <a:latin typeface="+mn-ea"/>
                          <a:ea typeface="+mn-ea"/>
                          <a:cs typeface="Arial Unicode MS" panose="020B0604020202020204" pitchFamily="50" charset="-128"/>
                        </a:rPr>
                        <a:t> Analytics Anaconda</a:t>
                      </a:r>
                      <a:endParaRPr kumimoji="1" lang="ja-JP" altLang="en-US" dirty="0">
                        <a:latin typeface="+mn-ea"/>
                        <a:ea typeface="+mn-ea"/>
                        <a:cs typeface="Arial Unicode MS" panose="020B0604020202020204" pitchFamily="50" charset="-128"/>
                      </a:endParaRPr>
                    </a:p>
                  </a:txBody>
                  <a:tcPr/>
                </a:tc>
                <a:tc>
                  <a:txBody>
                    <a:bodyPr/>
                    <a:lstStyle/>
                    <a:p>
                      <a:r>
                        <a:rPr kumimoji="1" lang="en-US" altLang="ja-JP" dirty="0" smtClean="0">
                          <a:latin typeface="+mn-ea"/>
                          <a:ea typeface="+mn-ea"/>
                          <a:cs typeface="Arial Unicode MS" panose="020B0604020202020204" pitchFamily="50" charset="-128"/>
                          <a:hlinkClick r:id="rId3"/>
                        </a:rPr>
                        <a:t>https://www.continuum.io/downloads</a:t>
                      </a:r>
                      <a:endParaRPr kumimoji="1" lang="ja-JP" altLang="en-US" dirty="0">
                        <a:latin typeface="+mn-ea"/>
                        <a:ea typeface="+mn-ea"/>
                        <a:cs typeface="Arial Unicode MS" panose="020B0604020202020204" pitchFamily="50" charset="-128"/>
                      </a:endParaRPr>
                    </a:p>
                  </a:txBody>
                  <a:tcPr/>
                </a:tc>
              </a:tr>
              <a:tr h="370840">
                <a:tc>
                  <a:txBody>
                    <a:bodyPr/>
                    <a:lstStyle/>
                    <a:p>
                      <a:r>
                        <a:rPr kumimoji="1" lang="en-US" altLang="ja-JP" dirty="0" smtClean="0">
                          <a:latin typeface="+mn-ea"/>
                          <a:ea typeface="+mn-ea"/>
                          <a:cs typeface="Arial Unicode MS" panose="020B0604020202020204" pitchFamily="50" charset="-128"/>
                        </a:rPr>
                        <a:t>Python3+NumPy+SciPy+ScikitLearn</a:t>
                      </a:r>
                      <a:endParaRPr kumimoji="1" lang="ja-JP" altLang="en-US" dirty="0">
                        <a:latin typeface="+mn-ea"/>
                        <a:ea typeface="+mn-ea"/>
                        <a:cs typeface="Arial Unicode MS" panose="020B0604020202020204" pitchFamily="50" charset="-128"/>
                      </a:endParaRPr>
                    </a:p>
                  </a:txBody>
                  <a:tcPr/>
                </a:tc>
                <a:tc>
                  <a:txBody>
                    <a:bodyPr/>
                    <a:lstStyle/>
                    <a:p>
                      <a:r>
                        <a:rPr kumimoji="1" lang="en-US" altLang="ja-JP" dirty="0" smtClean="0">
                          <a:latin typeface="+mn-ea"/>
                          <a:ea typeface="+mn-ea"/>
                          <a:cs typeface="Arial Unicode MS" panose="020B0604020202020204" pitchFamily="50" charset="-128"/>
                          <a:hlinkClick r:id="rId4"/>
                        </a:rPr>
                        <a:t>https://www.python.org/downloads/</a:t>
                      </a:r>
                      <a:endParaRPr kumimoji="1" lang="en-US" altLang="ja-JP" dirty="0" smtClean="0">
                        <a:latin typeface="+mn-ea"/>
                        <a:ea typeface="+mn-ea"/>
                        <a:cs typeface="Arial Unicode MS" panose="020B0604020202020204" pitchFamily="50" charset="-128"/>
                      </a:endParaRPr>
                    </a:p>
                    <a:p>
                      <a:r>
                        <a:rPr kumimoji="1" lang="en-US" altLang="ja-JP" dirty="0" smtClean="0">
                          <a:latin typeface="+mn-ea"/>
                          <a:ea typeface="+mn-ea"/>
                          <a:cs typeface="Arial Unicode MS" panose="020B0604020202020204" pitchFamily="50" charset="-128"/>
                          <a:hlinkClick r:id="rId5"/>
                        </a:rPr>
                        <a:t>http://www.scipy.org/install.html</a:t>
                      </a:r>
                      <a:endParaRPr kumimoji="1" lang="ja-JP" altLang="en-US" dirty="0">
                        <a:latin typeface="+mn-ea"/>
                        <a:ea typeface="+mn-ea"/>
                        <a:cs typeface="Arial Unicode MS" panose="020B0604020202020204" pitchFamily="50" charset="-128"/>
                      </a:endParaRPr>
                    </a:p>
                  </a:txBody>
                  <a:tcPr/>
                </a:tc>
              </a:tr>
              <a:tr h="370840">
                <a:tc>
                  <a:txBody>
                    <a:bodyPr/>
                    <a:lstStyle/>
                    <a:p>
                      <a:r>
                        <a:rPr kumimoji="1" lang="en-US" altLang="ja-JP" dirty="0" smtClean="0">
                          <a:latin typeface="+mn-ea"/>
                          <a:ea typeface="+mn-ea"/>
                          <a:cs typeface="Arial Unicode MS" panose="020B0604020202020204" pitchFamily="50" charset="-128"/>
                        </a:rPr>
                        <a:t>Model</a:t>
                      </a:r>
                      <a:r>
                        <a:rPr kumimoji="1" lang="en-US" altLang="ja-JP" baseline="0" dirty="0" smtClean="0">
                          <a:latin typeface="+mn-ea"/>
                          <a:ea typeface="+mn-ea"/>
                          <a:cs typeface="Arial Unicode MS" panose="020B0604020202020204" pitchFamily="50" charset="-128"/>
                        </a:rPr>
                        <a:t> Application</a:t>
                      </a:r>
                      <a:endParaRPr kumimoji="1" lang="ja-JP" altLang="en-US" dirty="0">
                        <a:latin typeface="+mn-ea"/>
                        <a:ea typeface="+mn-ea"/>
                        <a:cs typeface="Arial Unicode MS" panose="020B0604020202020204" pitchFamily="50" charset="-128"/>
                      </a:endParaRPr>
                    </a:p>
                  </a:txBody>
                  <a:tcPr/>
                </a:tc>
                <a:tc>
                  <a:txBody>
                    <a:bodyPr/>
                    <a:lstStyle/>
                    <a:p>
                      <a:r>
                        <a:rPr kumimoji="1" lang="en-US" altLang="ja-JP" dirty="0" smtClean="0">
                          <a:latin typeface="+mn-ea"/>
                          <a:ea typeface="+mn-ea"/>
                          <a:cs typeface="Arial Unicode MS" panose="020B0604020202020204" pitchFamily="50" charset="-128"/>
                          <a:hlinkClick r:id="rId6"/>
                        </a:rPr>
                        <a:t>https://</a:t>
                      </a:r>
                      <a:r>
                        <a:rPr kumimoji="1" lang="en-US" altLang="ja-JP" dirty="0" smtClean="0">
                          <a:latin typeface="+mn-ea"/>
                          <a:ea typeface="+mn-ea"/>
                          <a:cs typeface="Arial Unicode MS" panose="020B0604020202020204" pitchFamily="50" charset="-128"/>
                          <a:hlinkClick r:id="rId6"/>
                        </a:rPr>
                        <a:t>github.com/tracer0tong/buzzboard/</a:t>
                      </a:r>
                      <a:endParaRPr kumimoji="1" lang="en-US" altLang="ja-JP" dirty="0" smtClean="0">
                        <a:latin typeface="+mn-ea"/>
                        <a:ea typeface="+mn-ea"/>
                        <a:cs typeface="Arial Unicode MS" panose="020B0604020202020204" pitchFamily="50" charset="-128"/>
                      </a:endParaRPr>
                    </a:p>
                  </a:txBody>
                  <a:tcPr/>
                </a:tc>
              </a:tr>
            </a:tbl>
          </a:graphicData>
        </a:graphic>
      </p:graphicFrame>
    </p:spTree>
    <p:extLst>
      <p:ext uri="{BB962C8B-B14F-4D97-AF65-F5344CB8AC3E}">
        <p14:creationId xmlns:p14="http://schemas.microsoft.com/office/powerpoint/2010/main" val="3941610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ja-JP" altLang="en-US" dirty="0" smtClean="0">
                <a:latin typeface="+mj-ea"/>
              </a:rPr>
              <a:t>問題定義</a:t>
            </a:r>
            <a:endParaRPr kumimoji="1" lang="ja-JP" altLang="en-US" dirty="0">
              <a:latin typeface="+mj-ea"/>
            </a:endParaRPr>
          </a:p>
        </p:txBody>
      </p:sp>
      <p:sp>
        <p:nvSpPr>
          <p:cNvPr id="3" name="Slide Number Placeholder 2"/>
          <p:cNvSpPr>
            <a:spLocks noGrp="1"/>
          </p:cNvSpPr>
          <p:nvPr>
            <p:ph type="sldNum" sz="quarter" idx="4"/>
          </p:nvPr>
        </p:nvSpPr>
        <p:spPr/>
        <p:txBody>
          <a:bodyPr/>
          <a:lstStyle/>
          <a:p>
            <a:fld id="{7C90142C-BBCC-42ED-841D-E795FB8A7B9A}" type="slidenum">
              <a:rPr lang="ja-JP" altLang="en-US" smtClean="0"/>
              <a:pPr/>
              <a:t>3</a:t>
            </a:fld>
            <a:endParaRPr lang="ja-JP" alt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1306" t="26080"/>
          <a:stretch/>
        </p:blipFill>
        <p:spPr>
          <a:xfrm>
            <a:off x="1078706" y="555526"/>
            <a:ext cx="6986587" cy="3154298"/>
          </a:xfrm>
          <a:prstGeom prst="rect">
            <a:avLst/>
          </a:prstGeom>
        </p:spPr>
      </p:pic>
      <p:sp>
        <p:nvSpPr>
          <p:cNvPr id="5" name="TextBox 4"/>
          <p:cNvSpPr txBox="1"/>
          <p:nvPr/>
        </p:nvSpPr>
        <p:spPr>
          <a:xfrm>
            <a:off x="4571999" y="2647950"/>
            <a:ext cx="4114799" cy="1815882"/>
          </a:xfrm>
          <a:prstGeom prst="rect">
            <a:avLst/>
          </a:prstGeom>
          <a:noFill/>
        </p:spPr>
        <p:txBody>
          <a:bodyPr wrap="square" rtlCol="0">
            <a:spAutoFit/>
          </a:bodyPr>
          <a:lstStyle/>
          <a:p>
            <a:pPr marL="342900" indent="-342900">
              <a:buFont typeface="+mj-lt"/>
              <a:buAutoNum type="arabicPeriod"/>
            </a:pPr>
            <a:r>
              <a:rPr lang="ja-JP" altLang="en-US" sz="1600" dirty="0" smtClean="0">
                <a:latin typeface="+mn-ea"/>
              </a:rPr>
              <a:t>ブラウザでの動き</a:t>
            </a:r>
            <a:endParaRPr lang="en-US" altLang="ja-JP" sz="1600" dirty="0" smtClean="0">
              <a:latin typeface="+mn-ea"/>
            </a:endParaRPr>
          </a:p>
          <a:p>
            <a:pPr marL="800100" lvl="1" indent="-342900">
              <a:buFont typeface="+mj-lt"/>
              <a:buAutoNum type="alphaLcPeriod"/>
            </a:pPr>
            <a:r>
              <a:rPr lang="ja-JP" altLang="en-US" sz="1600" dirty="0" smtClean="0">
                <a:latin typeface="+mn-ea"/>
              </a:rPr>
              <a:t>ユーザによる操作</a:t>
            </a:r>
            <a:endParaRPr lang="en-US" altLang="ja-JP" sz="1600" dirty="0" smtClean="0">
              <a:latin typeface="+mn-ea"/>
            </a:endParaRPr>
          </a:p>
          <a:p>
            <a:pPr marL="800100" lvl="1" indent="-342900">
              <a:buFont typeface="+mj-lt"/>
              <a:buAutoNum type="alphaLcPeriod"/>
            </a:pPr>
            <a:r>
              <a:rPr kumimoji="1" lang="ja-JP" altLang="en-US" sz="1600" dirty="0" smtClean="0">
                <a:latin typeface="+mn-ea"/>
              </a:rPr>
              <a:t>ウェブアプリによる動き</a:t>
            </a:r>
            <a:endParaRPr kumimoji="1" lang="en-US" altLang="ja-JP" sz="1600" dirty="0" smtClean="0">
              <a:latin typeface="+mn-ea"/>
            </a:endParaRPr>
          </a:p>
          <a:p>
            <a:pPr marL="342900" indent="-342900">
              <a:buFont typeface="+mj-lt"/>
              <a:buAutoNum type="arabicPeriod"/>
            </a:pPr>
            <a:r>
              <a:rPr lang="en-US" altLang="ja-JP" sz="1600" dirty="0" smtClean="0">
                <a:latin typeface="+mn-ea"/>
              </a:rPr>
              <a:t>HTTP</a:t>
            </a:r>
            <a:r>
              <a:rPr lang="ja-JP" altLang="en-US" sz="1600" dirty="0" smtClean="0">
                <a:latin typeface="+mn-ea"/>
              </a:rPr>
              <a:t>リクエストの動き</a:t>
            </a:r>
            <a:endParaRPr lang="en-US" altLang="ja-JP" sz="1600" dirty="0" smtClean="0">
              <a:latin typeface="+mn-ea"/>
            </a:endParaRPr>
          </a:p>
          <a:p>
            <a:pPr marL="800100" lvl="1" indent="-342900">
              <a:buFont typeface="+mj-lt"/>
              <a:buAutoNum type="alphaLcPeriod"/>
            </a:pPr>
            <a:r>
              <a:rPr kumimoji="1" lang="ja-JP" altLang="en-US" sz="1600" dirty="0" smtClean="0">
                <a:latin typeface="+mn-ea"/>
              </a:rPr>
              <a:t>正常なユーザエージェント</a:t>
            </a:r>
            <a:endParaRPr kumimoji="1" lang="en-US" altLang="ja-JP" sz="1600" dirty="0" smtClean="0">
              <a:latin typeface="+mn-ea"/>
            </a:endParaRPr>
          </a:p>
          <a:p>
            <a:pPr marL="800100" lvl="1" indent="-342900">
              <a:buFont typeface="+mj-lt"/>
              <a:buAutoNum type="alphaLcPeriod"/>
            </a:pPr>
            <a:r>
              <a:rPr lang="ja-JP" altLang="en-US" sz="1600" dirty="0" smtClean="0">
                <a:latin typeface="+mn-ea"/>
              </a:rPr>
              <a:t>スクリプトやボット</a:t>
            </a:r>
            <a:endParaRPr lang="en-US" altLang="ja-JP" sz="1600" dirty="0" smtClean="0">
              <a:latin typeface="+mn-ea"/>
            </a:endParaRPr>
          </a:p>
          <a:p>
            <a:pPr marL="342900" indent="-342900">
              <a:buFont typeface="+mj-lt"/>
              <a:buAutoNum type="arabicPeriod"/>
            </a:pPr>
            <a:r>
              <a:rPr kumimoji="1" lang="ja-JP" altLang="en-US" sz="1600" dirty="0" smtClean="0">
                <a:latin typeface="+mn-ea"/>
              </a:rPr>
              <a:t>バックエンドとのデータ交換</a:t>
            </a:r>
            <a:endParaRPr kumimoji="1" lang="ja-JP" altLang="en-US" sz="1600" dirty="0">
              <a:latin typeface="+mn-ea"/>
            </a:endParaRPr>
          </a:p>
        </p:txBody>
      </p:sp>
    </p:spTree>
    <p:extLst>
      <p:ext uri="{BB962C8B-B14F-4D97-AF65-F5344CB8AC3E}">
        <p14:creationId xmlns:p14="http://schemas.microsoft.com/office/powerpoint/2010/main" val="4160135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dirty="0" smtClean="0">
                <a:latin typeface="+mj-ea"/>
              </a:rPr>
              <a:t>CRISP-DM</a:t>
            </a:r>
            <a:r>
              <a:rPr kumimoji="1" lang="ja-JP" altLang="en-US" dirty="0" smtClean="0">
                <a:latin typeface="+mj-ea"/>
              </a:rPr>
              <a:t>方法論</a:t>
            </a:r>
            <a:r>
              <a:rPr lang="en-US" altLang="ja-JP" dirty="0">
                <a:latin typeface="+mj-ea"/>
              </a:rPr>
              <a:t/>
            </a:r>
            <a:br>
              <a:rPr lang="en-US" altLang="ja-JP" dirty="0">
                <a:latin typeface="+mj-ea"/>
              </a:rPr>
            </a:br>
            <a:r>
              <a:rPr lang="ja-JP" altLang="en-US" dirty="0" smtClean="0">
                <a:latin typeface="+mj-ea"/>
              </a:rPr>
              <a:t>（</a:t>
            </a:r>
            <a:r>
              <a:rPr lang="en-US" altLang="ja-JP" dirty="0" smtClean="0">
                <a:latin typeface="+mj-ea"/>
              </a:rPr>
              <a:t>Cross </a:t>
            </a:r>
            <a:r>
              <a:rPr lang="en-US" altLang="ja-JP" dirty="0">
                <a:latin typeface="+mj-ea"/>
              </a:rPr>
              <a:t>Industry Standard Process for Data </a:t>
            </a:r>
            <a:r>
              <a:rPr lang="en-US" altLang="ja-JP" dirty="0" smtClean="0">
                <a:latin typeface="+mj-ea"/>
              </a:rPr>
              <a:t>Mining</a:t>
            </a:r>
            <a:r>
              <a:rPr lang="ja-JP" altLang="en-US" dirty="0" smtClean="0">
                <a:latin typeface="+mj-ea"/>
              </a:rPr>
              <a:t>）</a:t>
            </a:r>
            <a:endParaRPr kumimoji="1" lang="ja-JP" altLang="en-US" dirty="0">
              <a:latin typeface="+mj-ea"/>
            </a:endParaRP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64253" y="1111250"/>
            <a:ext cx="3815494" cy="3822700"/>
          </a:xfrm>
        </p:spPr>
      </p:pic>
      <p:sp>
        <p:nvSpPr>
          <p:cNvPr id="4" name="Slide Number Placeholder 3"/>
          <p:cNvSpPr>
            <a:spLocks noGrp="1"/>
          </p:cNvSpPr>
          <p:nvPr>
            <p:ph type="sldNum" sz="quarter" idx="4"/>
          </p:nvPr>
        </p:nvSpPr>
        <p:spPr/>
        <p:txBody>
          <a:bodyPr/>
          <a:lstStyle/>
          <a:p>
            <a:fld id="{7C90142C-BBCC-42ED-841D-E795FB8A7B9A}" type="slidenum">
              <a:rPr lang="ja-JP" altLang="en-US" smtClean="0"/>
              <a:pPr/>
              <a:t>4</a:t>
            </a:fld>
            <a:endParaRPr lang="ja-JP" altLang="en-US" dirty="0"/>
          </a:p>
        </p:txBody>
      </p:sp>
      <p:sp>
        <p:nvSpPr>
          <p:cNvPr id="6" name="Rectangle 5"/>
          <p:cNvSpPr/>
          <p:nvPr/>
        </p:nvSpPr>
        <p:spPr>
          <a:xfrm>
            <a:off x="2286000" y="742950"/>
            <a:ext cx="4572000" cy="246221"/>
          </a:xfrm>
          <a:prstGeom prst="rect">
            <a:avLst/>
          </a:prstGeom>
        </p:spPr>
        <p:txBody>
          <a:bodyPr>
            <a:spAutoFit/>
          </a:bodyPr>
          <a:lstStyle/>
          <a:p>
            <a:r>
              <a:rPr lang="en-US" altLang="ja-JP" sz="1000" dirty="0">
                <a:hlinkClick r:id="rId4"/>
              </a:rPr>
              <a:t>https://</a:t>
            </a:r>
            <a:r>
              <a:rPr lang="en-US" altLang="ja-JP" sz="1000" dirty="0" smtClean="0">
                <a:hlinkClick r:id="rId4"/>
              </a:rPr>
              <a:t>en.wikipedia.org/wiki/Cross_Industry_Standard_Process_for_Data_Mining</a:t>
            </a:r>
            <a:endParaRPr lang="ja-JP" altLang="en-US" sz="1000" dirty="0"/>
          </a:p>
        </p:txBody>
      </p:sp>
      <p:pic>
        <p:nvPicPr>
          <p:cNvPr id="3" name="Picture 2"/>
          <p:cNvPicPr>
            <a:picLocks noChangeAspect="1"/>
          </p:cNvPicPr>
          <p:nvPr/>
        </p:nvPicPr>
        <p:blipFill>
          <a:blip r:embed="rId5"/>
          <a:stretch>
            <a:fillRect/>
          </a:stretch>
        </p:blipFill>
        <p:spPr>
          <a:xfrm>
            <a:off x="2472723" y="991457"/>
            <a:ext cx="4198554" cy="4063841"/>
          </a:xfrm>
          <a:prstGeom prst="rect">
            <a:avLst/>
          </a:prstGeom>
        </p:spPr>
      </p:pic>
    </p:spTree>
    <p:extLst>
      <p:ext uri="{BB962C8B-B14F-4D97-AF65-F5344CB8AC3E}">
        <p14:creationId xmlns:p14="http://schemas.microsoft.com/office/powerpoint/2010/main" val="1307996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ja-JP" altLang="en-US" dirty="0" smtClean="0">
                <a:latin typeface="+mj-ea"/>
              </a:rPr>
              <a:t>モデルの説明</a:t>
            </a:r>
            <a:endParaRPr kumimoji="1" lang="ja-JP" altLang="en-US" dirty="0">
              <a:latin typeface="+mj-ea"/>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kumimoji="1" lang="ja-JP" altLang="en-US" sz="2400" dirty="0" smtClean="0">
                <a:latin typeface="+mn-ea"/>
              </a:rPr>
              <a:t>ビジネスの理解</a:t>
            </a:r>
            <a:r>
              <a:rPr kumimoji="1" lang="en-US" altLang="ja-JP" sz="2400" dirty="0" smtClean="0">
                <a:latin typeface="+mn-ea"/>
              </a:rPr>
              <a:t> – </a:t>
            </a:r>
            <a:r>
              <a:rPr lang="ja-JP" altLang="en-US" sz="2400" dirty="0" smtClean="0">
                <a:latin typeface="+mn-ea"/>
              </a:rPr>
              <a:t>正規</a:t>
            </a:r>
            <a:r>
              <a:rPr kumimoji="1" lang="ja-JP" altLang="en-US" sz="2400" dirty="0" smtClean="0">
                <a:latin typeface="+mn-ea"/>
              </a:rPr>
              <a:t>ユーザと</a:t>
            </a:r>
            <a:r>
              <a:rPr lang="ja-JP" altLang="en-US" sz="2400" dirty="0" smtClean="0">
                <a:latin typeface="+mn-ea"/>
              </a:rPr>
              <a:t>スパマー</a:t>
            </a:r>
            <a:r>
              <a:rPr kumimoji="1" lang="ja-JP" altLang="en-US" sz="2400" dirty="0" smtClean="0">
                <a:latin typeface="+mn-ea"/>
              </a:rPr>
              <a:t>を区別したい。</a:t>
            </a:r>
            <a:r>
              <a:rPr kumimoji="1" lang="en-US" altLang="ja-JP" sz="2400" dirty="0" smtClean="0">
                <a:latin typeface="+mn-ea"/>
              </a:rPr>
              <a:t> </a:t>
            </a:r>
            <a:r>
              <a:rPr lang="ja-JP" altLang="en-US" sz="2400" dirty="0" smtClean="0">
                <a:latin typeface="+mn-ea"/>
              </a:rPr>
              <a:t>正規ユーザは</a:t>
            </a:r>
            <a:r>
              <a:rPr lang="en-US" altLang="ja-JP" sz="2400" dirty="0" smtClean="0">
                <a:latin typeface="+mn-ea"/>
              </a:rPr>
              <a:t>CAPTCHA</a:t>
            </a:r>
            <a:r>
              <a:rPr lang="ja-JP" altLang="en-US" sz="2400" dirty="0" smtClean="0">
                <a:latin typeface="+mn-ea"/>
              </a:rPr>
              <a:t>に入力可能ですが、自動化ツールを使ってるスパマーはできない。</a:t>
            </a:r>
            <a:endParaRPr kumimoji="1" lang="en-US" altLang="ja-JP" sz="2400" dirty="0" smtClean="0">
              <a:latin typeface="+mn-ea"/>
            </a:endParaRPr>
          </a:p>
          <a:p>
            <a:pPr marL="457200" indent="-457200">
              <a:buFont typeface="+mj-lt"/>
              <a:buAutoNum type="arabicPeriod"/>
            </a:pPr>
            <a:r>
              <a:rPr lang="ja-JP" altLang="en-US" sz="2400" dirty="0" smtClean="0">
                <a:latin typeface="+mn-ea"/>
              </a:rPr>
              <a:t>データの理解</a:t>
            </a:r>
            <a:r>
              <a:rPr lang="en-US" altLang="ja-JP" sz="2400" dirty="0" smtClean="0">
                <a:latin typeface="+mn-ea"/>
              </a:rPr>
              <a:t> – HTTP</a:t>
            </a:r>
            <a:r>
              <a:rPr lang="ja-JP" altLang="en-US" sz="2400" dirty="0" smtClean="0">
                <a:latin typeface="+mn-ea"/>
              </a:rPr>
              <a:t>リクエストと</a:t>
            </a:r>
            <a:r>
              <a:rPr lang="en-US" altLang="ja-JP" sz="2400" dirty="0" smtClean="0">
                <a:latin typeface="+mn-ea"/>
              </a:rPr>
              <a:t>CAPTCHA</a:t>
            </a:r>
            <a:r>
              <a:rPr lang="ja-JP" altLang="en-US" sz="2400" dirty="0" smtClean="0">
                <a:latin typeface="+mn-ea"/>
              </a:rPr>
              <a:t>の結果を確認。</a:t>
            </a:r>
            <a:endParaRPr lang="en-US" altLang="ja-JP" sz="2400" dirty="0" smtClean="0">
              <a:latin typeface="+mn-ea"/>
            </a:endParaRPr>
          </a:p>
          <a:p>
            <a:pPr marL="457200" indent="-457200">
              <a:buFont typeface="+mj-lt"/>
              <a:buAutoNum type="arabicPeriod"/>
            </a:pPr>
            <a:r>
              <a:rPr kumimoji="1" lang="ja-JP" altLang="en-US" sz="2400" dirty="0" smtClean="0">
                <a:latin typeface="+mn-ea"/>
              </a:rPr>
              <a:t>データの準備</a:t>
            </a:r>
            <a:r>
              <a:rPr kumimoji="1" lang="en-US" altLang="ja-JP" sz="2400" dirty="0" smtClean="0">
                <a:latin typeface="+mn-ea"/>
              </a:rPr>
              <a:t> – </a:t>
            </a:r>
            <a:r>
              <a:rPr lang="ja-JP" altLang="en-US" sz="2400" dirty="0" smtClean="0">
                <a:latin typeface="+mn-ea"/>
              </a:rPr>
              <a:t>リクエストを収集し、</a:t>
            </a:r>
            <a:r>
              <a:rPr kumimoji="1" lang="ja-JP" altLang="en-US" sz="2400" dirty="0" smtClean="0">
                <a:latin typeface="+mn-ea"/>
              </a:rPr>
              <a:t>完全であるのを確認。ユーザからのデータを集め、データベースに入れる。</a:t>
            </a:r>
            <a:endParaRPr kumimoji="1" lang="en-US" altLang="ja-JP" sz="2400" dirty="0" smtClean="0">
              <a:latin typeface="+mn-ea"/>
            </a:endParaRPr>
          </a:p>
          <a:p>
            <a:pPr marL="457200" indent="-457200">
              <a:buFont typeface="+mj-lt"/>
              <a:buAutoNum type="arabicPeriod"/>
            </a:pPr>
            <a:r>
              <a:rPr lang="ja-JP" altLang="en-US" sz="2400" dirty="0" smtClean="0">
                <a:latin typeface="+mn-ea"/>
              </a:rPr>
              <a:t>モデリング </a:t>
            </a:r>
            <a:r>
              <a:rPr lang="en-US" altLang="ja-JP" sz="2400" dirty="0" smtClean="0">
                <a:latin typeface="+mn-ea"/>
              </a:rPr>
              <a:t>– </a:t>
            </a:r>
            <a:r>
              <a:rPr lang="ja-JP" altLang="en-US" sz="2400" dirty="0" smtClean="0">
                <a:latin typeface="+mn-ea"/>
              </a:rPr>
              <a:t>決定木の設定を定義し、チューニング。</a:t>
            </a:r>
            <a:endParaRPr lang="en-US" altLang="ja-JP" sz="2400" dirty="0" smtClean="0">
              <a:latin typeface="+mn-ea"/>
            </a:endParaRPr>
          </a:p>
          <a:p>
            <a:pPr marL="457200" indent="-457200">
              <a:buFont typeface="+mj-lt"/>
              <a:buAutoNum type="arabicPeriod"/>
            </a:pPr>
            <a:r>
              <a:rPr kumimoji="1" lang="ja-JP" altLang="en-US" sz="2400" dirty="0" smtClean="0">
                <a:latin typeface="+mn-ea"/>
              </a:rPr>
              <a:t>錯誤を計算し、モデルを検証。</a:t>
            </a:r>
            <a:endParaRPr kumimoji="1" lang="en-US" altLang="ja-JP" sz="2400" dirty="0" smtClean="0">
              <a:latin typeface="+mn-ea"/>
            </a:endParaRPr>
          </a:p>
          <a:p>
            <a:pPr marL="457200" indent="-457200">
              <a:buFont typeface="+mj-lt"/>
              <a:buAutoNum type="arabicPeriod"/>
            </a:pPr>
            <a:r>
              <a:rPr lang="ja-JP" altLang="en-US" sz="2400" dirty="0" smtClean="0">
                <a:latin typeface="+mn-ea"/>
              </a:rPr>
              <a:t>モデル</a:t>
            </a:r>
            <a:r>
              <a:rPr lang="ja-JP" altLang="en-US" sz="2400" dirty="0" smtClean="0">
                <a:latin typeface="+mn-ea"/>
              </a:rPr>
              <a:t>を本番環境に展開。</a:t>
            </a:r>
            <a:endParaRPr kumimoji="1" lang="ja-JP" altLang="en-US" sz="2400" dirty="0">
              <a:latin typeface="+mn-ea"/>
            </a:endParaRPr>
          </a:p>
        </p:txBody>
      </p:sp>
      <p:sp>
        <p:nvSpPr>
          <p:cNvPr id="4" name="Slide Number Placeholder 3"/>
          <p:cNvSpPr>
            <a:spLocks noGrp="1"/>
          </p:cNvSpPr>
          <p:nvPr>
            <p:ph type="sldNum" sz="quarter" idx="4"/>
          </p:nvPr>
        </p:nvSpPr>
        <p:spPr/>
        <p:txBody>
          <a:bodyPr/>
          <a:lstStyle/>
          <a:p>
            <a:fld id="{7C90142C-BBCC-42ED-841D-E795FB8A7B9A}" type="slidenum">
              <a:rPr lang="ja-JP" altLang="en-US" smtClean="0"/>
              <a:pPr/>
              <a:t>5</a:t>
            </a:fld>
            <a:endParaRPr lang="ja-JP" altLang="en-US" dirty="0"/>
          </a:p>
        </p:txBody>
      </p:sp>
    </p:spTree>
    <p:extLst>
      <p:ext uri="{BB962C8B-B14F-4D97-AF65-F5344CB8AC3E}">
        <p14:creationId xmlns:p14="http://schemas.microsoft.com/office/powerpoint/2010/main" val="2134137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latin typeface="+mj-ea"/>
              </a:rPr>
              <a:t>特徴抽出</a:t>
            </a:r>
            <a:endParaRPr kumimoji="1" lang="ja-JP" altLang="en-US" dirty="0">
              <a:latin typeface="+mj-ea"/>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26499117"/>
              </p:ext>
            </p:extLst>
          </p:nvPr>
        </p:nvGraphicFramePr>
        <p:xfrm>
          <a:off x="457200" y="771525"/>
          <a:ext cx="8229600" cy="2607945"/>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kumimoji="1" lang="ja-JP" altLang="en-US" dirty="0" smtClean="0">
                          <a:latin typeface="+mn-ea"/>
                          <a:ea typeface="+mn-ea"/>
                        </a:rPr>
                        <a:t>直接特徴</a:t>
                      </a:r>
                      <a:endParaRPr kumimoji="1" lang="ja-JP" altLang="en-US" dirty="0">
                        <a:latin typeface="+mn-ea"/>
                        <a:ea typeface="+mn-ea"/>
                      </a:endParaRPr>
                    </a:p>
                  </a:txBody>
                  <a:tcPr/>
                </a:tc>
                <a:tc>
                  <a:txBody>
                    <a:bodyPr/>
                    <a:lstStyle/>
                    <a:p>
                      <a:pPr algn="ctr"/>
                      <a:r>
                        <a:rPr kumimoji="1" lang="ja-JP" altLang="en-US" dirty="0" smtClean="0">
                          <a:latin typeface="+mn-ea"/>
                          <a:ea typeface="+mn-ea"/>
                        </a:rPr>
                        <a:t>非直接特徴</a:t>
                      </a:r>
                      <a:endParaRPr kumimoji="1" lang="en-US" altLang="ja-JP" dirty="0" smtClean="0">
                        <a:latin typeface="+mn-ea"/>
                        <a:ea typeface="+mn-ea"/>
                      </a:endParaRPr>
                    </a:p>
                  </a:txBody>
                  <a:tcPr/>
                </a:tc>
              </a:tr>
              <a:tr h="370840">
                <a:tc>
                  <a:txBody>
                    <a:bodyPr/>
                    <a:lstStyle/>
                    <a:p>
                      <a:r>
                        <a:rPr kumimoji="1" lang="en-US" altLang="ja-JP" dirty="0" smtClean="0">
                          <a:latin typeface="+mn-ea"/>
                          <a:ea typeface="+mn-ea"/>
                        </a:rPr>
                        <a:t>HTTP</a:t>
                      </a:r>
                      <a:r>
                        <a:rPr kumimoji="1" lang="ja-JP" altLang="en-US" dirty="0" smtClean="0">
                          <a:latin typeface="+mn-ea"/>
                          <a:ea typeface="+mn-ea"/>
                        </a:rPr>
                        <a:t>リクエストのサイズ</a:t>
                      </a:r>
                      <a:endParaRPr kumimoji="1" lang="ja-JP" altLang="en-US" dirty="0">
                        <a:latin typeface="+mn-ea"/>
                        <a:ea typeface="+mn-ea"/>
                      </a:endParaRPr>
                    </a:p>
                  </a:txBody>
                  <a:tcPr/>
                </a:tc>
                <a:tc>
                  <a:txBody>
                    <a:bodyPr/>
                    <a:lstStyle/>
                    <a:p>
                      <a:r>
                        <a:rPr kumimoji="1" lang="en-US" altLang="ja-JP" dirty="0" smtClean="0">
                          <a:latin typeface="+mn-ea"/>
                          <a:ea typeface="+mn-ea"/>
                        </a:rPr>
                        <a:t>IP</a:t>
                      </a:r>
                      <a:r>
                        <a:rPr kumimoji="1" lang="ja-JP" altLang="en-US" dirty="0" smtClean="0">
                          <a:latin typeface="+mn-ea"/>
                          <a:ea typeface="+mn-ea"/>
                        </a:rPr>
                        <a:t>アドレスの評価</a:t>
                      </a:r>
                      <a:endParaRPr kumimoji="1" lang="ja-JP" altLang="en-US" dirty="0">
                        <a:latin typeface="+mn-ea"/>
                        <a:ea typeface="+mn-ea"/>
                      </a:endParaRPr>
                    </a:p>
                  </a:txBody>
                  <a:tcPr/>
                </a:tc>
              </a:tr>
              <a:tr h="370840">
                <a:tc>
                  <a:txBody>
                    <a:bodyPr/>
                    <a:lstStyle/>
                    <a:p>
                      <a:r>
                        <a:rPr kumimoji="1" lang="en-US" altLang="ja-JP" dirty="0" smtClean="0">
                          <a:latin typeface="+mn-ea"/>
                          <a:ea typeface="+mn-ea"/>
                        </a:rPr>
                        <a:t>URI</a:t>
                      </a:r>
                      <a:r>
                        <a:rPr kumimoji="1" lang="ja-JP" altLang="en-US" dirty="0" smtClean="0">
                          <a:latin typeface="+mn-ea"/>
                          <a:ea typeface="+mn-ea"/>
                        </a:rPr>
                        <a:t>アドレスの長さ</a:t>
                      </a:r>
                      <a:endParaRPr kumimoji="1" lang="ja-JP" altLang="en-US" dirty="0">
                        <a:latin typeface="+mn-ea"/>
                        <a:ea typeface="+mn-ea"/>
                      </a:endParaRPr>
                    </a:p>
                  </a:txBody>
                  <a:tcPr/>
                </a:tc>
                <a:tc>
                  <a:txBody>
                    <a:bodyPr/>
                    <a:lstStyle/>
                    <a:p>
                      <a:r>
                        <a:rPr kumimoji="1" lang="ja-JP" altLang="en-US" dirty="0" smtClean="0">
                          <a:latin typeface="+mn-ea"/>
                          <a:ea typeface="+mn-ea"/>
                        </a:rPr>
                        <a:t>ユーザの評価</a:t>
                      </a:r>
                      <a:endParaRPr kumimoji="1" lang="ja-JP" altLang="en-US" dirty="0">
                        <a:latin typeface="+mn-ea"/>
                        <a:ea typeface="+mn-ea"/>
                      </a:endParaRPr>
                    </a:p>
                  </a:txBody>
                  <a:tcPr/>
                </a:tc>
              </a:tr>
              <a:tr h="382905">
                <a:tc>
                  <a:txBody>
                    <a:bodyPr/>
                    <a:lstStyle/>
                    <a:p>
                      <a:r>
                        <a:rPr kumimoji="1" lang="ja-JP" altLang="en-US" dirty="0" smtClean="0">
                          <a:latin typeface="+mn-ea"/>
                          <a:ea typeface="+mn-ea"/>
                        </a:rPr>
                        <a:t>ユーザエージェント</a:t>
                      </a:r>
                      <a:endParaRPr kumimoji="1" lang="ja-JP" altLang="en-US" dirty="0">
                        <a:latin typeface="+mn-ea"/>
                        <a:ea typeface="+mn-ea"/>
                      </a:endParaRPr>
                    </a:p>
                  </a:txBody>
                  <a:tcPr/>
                </a:tc>
                <a:tc>
                  <a:txBody>
                    <a:bodyPr/>
                    <a:lstStyle/>
                    <a:p>
                      <a:r>
                        <a:rPr kumimoji="1" lang="ja-JP" altLang="en-US" dirty="0" smtClean="0">
                          <a:latin typeface="+mn-ea"/>
                          <a:ea typeface="+mn-ea"/>
                        </a:rPr>
                        <a:t>履歴関連の特徴</a:t>
                      </a:r>
                      <a:endParaRPr kumimoji="1" lang="ja-JP" altLang="en-US" dirty="0">
                        <a:latin typeface="+mn-ea"/>
                        <a:ea typeface="+mn-ea"/>
                      </a:endParaRPr>
                    </a:p>
                  </a:txBody>
                  <a:tcPr/>
                </a:tc>
              </a:tr>
              <a:tr h="370840">
                <a:tc>
                  <a:txBody>
                    <a:bodyPr/>
                    <a:lstStyle/>
                    <a:p>
                      <a:r>
                        <a:rPr kumimoji="1" lang="en-US" altLang="ja-JP" dirty="0" smtClean="0">
                          <a:latin typeface="+mn-ea"/>
                          <a:ea typeface="+mn-ea"/>
                        </a:rPr>
                        <a:t>HTTP</a:t>
                      </a:r>
                      <a:r>
                        <a:rPr kumimoji="1" lang="ja-JP" altLang="en-US" dirty="0" smtClean="0">
                          <a:latin typeface="+mn-ea"/>
                          <a:ea typeface="+mn-ea"/>
                        </a:rPr>
                        <a:t>ヘッダの数</a:t>
                      </a:r>
                      <a:endParaRPr kumimoji="1" lang="ja-JP" altLang="en-US" dirty="0">
                        <a:latin typeface="+mn-ea"/>
                        <a:ea typeface="+mn-ea"/>
                      </a:endParaRPr>
                    </a:p>
                  </a:txBody>
                  <a:tcPr/>
                </a:tc>
                <a:tc>
                  <a:txBody>
                    <a:bodyPr/>
                    <a:lstStyle/>
                    <a:p>
                      <a:r>
                        <a:rPr kumimoji="1" lang="ja-JP" altLang="en-US" dirty="0" smtClean="0">
                          <a:latin typeface="+mn-ea"/>
                          <a:ea typeface="+mn-ea"/>
                        </a:rPr>
                        <a:t>時系列的な特徴</a:t>
                      </a:r>
                      <a:endParaRPr kumimoji="1" lang="ja-JP" altLang="en-US" dirty="0">
                        <a:latin typeface="+mn-ea"/>
                        <a:ea typeface="+mn-ea"/>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latin typeface="+mn-ea"/>
                          <a:ea typeface="+mn-ea"/>
                        </a:rPr>
                        <a:t>レスポンス時間・コード</a:t>
                      </a:r>
                      <a:endParaRPr kumimoji="1" lang="en-US" altLang="ja-JP" dirty="0" smtClean="0">
                        <a:latin typeface="+mn-ea"/>
                        <a:ea typeface="+mn-ea"/>
                      </a:endParaRPr>
                    </a:p>
                  </a:txBody>
                  <a:tcPr/>
                </a:tc>
                <a:tc>
                  <a:txBody>
                    <a:bodyPr/>
                    <a:lstStyle/>
                    <a:p>
                      <a:r>
                        <a:rPr kumimoji="1" lang="ja-JP" altLang="en-US" dirty="0" smtClean="0">
                          <a:latin typeface="+mn-ea"/>
                          <a:ea typeface="+mn-ea"/>
                        </a:rPr>
                        <a:t>ビジネスロジック関連の特徴</a:t>
                      </a:r>
                      <a:endParaRPr kumimoji="1" lang="ja-JP" altLang="en-US" dirty="0">
                        <a:latin typeface="+mn-ea"/>
                        <a:ea typeface="+mn-ea"/>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latin typeface="+mn-ea"/>
                          <a:ea typeface="+mn-ea"/>
                        </a:rPr>
                        <a:t>…</a:t>
                      </a:r>
                    </a:p>
                  </a:txBody>
                  <a:tcPr/>
                </a:tc>
                <a:tc>
                  <a:txBody>
                    <a:bodyPr/>
                    <a:lstStyle/>
                    <a:p>
                      <a:r>
                        <a:rPr kumimoji="1" lang="en-US" altLang="ja-JP" dirty="0" smtClean="0">
                          <a:latin typeface="+mn-ea"/>
                          <a:ea typeface="+mn-ea"/>
                        </a:rPr>
                        <a:t>…</a:t>
                      </a:r>
                      <a:endParaRPr kumimoji="1" lang="ja-JP" altLang="en-US" dirty="0">
                        <a:latin typeface="+mn-ea"/>
                        <a:ea typeface="+mn-ea"/>
                      </a:endParaRPr>
                    </a:p>
                  </a:txBody>
                  <a:tcPr/>
                </a:tc>
              </a:tr>
            </a:tbl>
          </a:graphicData>
        </a:graphic>
      </p:graphicFrame>
      <p:sp>
        <p:nvSpPr>
          <p:cNvPr id="4" name="Slide Number Placeholder 3"/>
          <p:cNvSpPr>
            <a:spLocks noGrp="1"/>
          </p:cNvSpPr>
          <p:nvPr>
            <p:ph type="sldNum" sz="quarter" idx="4"/>
          </p:nvPr>
        </p:nvSpPr>
        <p:spPr/>
        <p:txBody>
          <a:bodyPr/>
          <a:lstStyle/>
          <a:p>
            <a:fld id="{7C90142C-BBCC-42ED-841D-E795FB8A7B9A}" type="slidenum">
              <a:rPr lang="ja-JP" altLang="en-US" smtClean="0"/>
              <a:pPr/>
              <a:t>6</a:t>
            </a:fld>
            <a:endParaRPr lang="ja-JP" altLang="en-US" dirty="0"/>
          </a:p>
        </p:txBody>
      </p:sp>
    </p:spTree>
    <p:extLst>
      <p:ext uri="{BB962C8B-B14F-4D97-AF65-F5344CB8AC3E}">
        <p14:creationId xmlns:p14="http://schemas.microsoft.com/office/powerpoint/2010/main" val="481837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ja-JP" altLang="en-US" dirty="0" smtClean="0"/>
              <a:t>アプリケーション・ワークフロー</a:t>
            </a:r>
            <a:endParaRPr kumimoji="1" lang="ja-JP" altLang="en-US" dirty="0"/>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l="11111"/>
          <a:stretch/>
        </p:blipFill>
        <p:spPr>
          <a:xfrm>
            <a:off x="914400" y="1472693"/>
            <a:ext cx="7315200" cy="2342129"/>
          </a:xfrm>
        </p:spPr>
      </p:pic>
      <p:sp>
        <p:nvSpPr>
          <p:cNvPr id="4" name="Slide Number Placeholder 3"/>
          <p:cNvSpPr>
            <a:spLocks noGrp="1"/>
          </p:cNvSpPr>
          <p:nvPr>
            <p:ph type="sldNum" sz="quarter" idx="4"/>
          </p:nvPr>
        </p:nvSpPr>
        <p:spPr/>
        <p:txBody>
          <a:bodyPr/>
          <a:lstStyle/>
          <a:p>
            <a:fld id="{7C90142C-BBCC-42ED-841D-E795FB8A7B9A}" type="slidenum">
              <a:rPr lang="ja-JP" altLang="en-US" smtClean="0"/>
              <a:pPr/>
              <a:t>7</a:t>
            </a:fld>
            <a:endParaRPr lang="ja-JP" altLang="en-US" dirty="0"/>
          </a:p>
        </p:txBody>
      </p:sp>
      <p:sp>
        <p:nvSpPr>
          <p:cNvPr id="3" name="TextBox 2"/>
          <p:cNvSpPr txBox="1"/>
          <p:nvPr/>
        </p:nvSpPr>
        <p:spPr>
          <a:xfrm>
            <a:off x="975811" y="2627441"/>
            <a:ext cx="1428596" cy="307777"/>
          </a:xfrm>
          <a:prstGeom prst="rect">
            <a:avLst/>
          </a:prstGeom>
          <a:noFill/>
        </p:spPr>
        <p:txBody>
          <a:bodyPr wrap="none" rtlCol="0">
            <a:spAutoFit/>
          </a:bodyPr>
          <a:lstStyle/>
          <a:p>
            <a:r>
              <a:rPr kumimoji="1" lang="ja-JP" altLang="en-US" sz="1400" dirty="0" smtClean="0"/>
              <a:t>ユーザリクエスト</a:t>
            </a:r>
            <a:endParaRPr kumimoji="1" lang="ja-JP" altLang="en-US" sz="1400" dirty="0"/>
          </a:p>
        </p:txBody>
      </p:sp>
      <p:sp>
        <p:nvSpPr>
          <p:cNvPr id="6" name="TextBox 5"/>
          <p:cNvSpPr txBox="1"/>
          <p:nvPr/>
        </p:nvSpPr>
        <p:spPr>
          <a:xfrm>
            <a:off x="2527906" y="2643757"/>
            <a:ext cx="1053494" cy="307777"/>
          </a:xfrm>
          <a:prstGeom prst="rect">
            <a:avLst/>
          </a:prstGeom>
          <a:noFill/>
        </p:spPr>
        <p:txBody>
          <a:bodyPr wrap="none" rtlCol="0">
            <a:spAutoFit/>
          </a:bodyPr>
          <a:lstStyle/>
          <a:p>
            <a:r>
              <a:rPr kumimoji="1" lang="ja-JP" altLang="en-US" sz="1400" dirty="0" smtClean="0"/>
              <a:t>特徴を集め</a:t>
            </a:r>
            <a:endParaRPr kumimoji="1" lang="ja-JP" altLang="en-US" sz="1400" dirty="0"/>
          </a:p>
        </p:txBody>
      </p:sp>
      <p:sp>
        <p:nvSpPr>
          <p:cNvPr id="7" name="TextBox 6"/>
          <p:cNvSpPr txBox="1"/>
          <p:nvPr/>
        </p:nvSpPr>
        <p:spPr>
          <a:xfrm>
            <a:off x="3884386" y="3790746"/>
            <a:ext cx="1303562" cy="307777"/>
          </a:xfrm>
          <a:prstGeom prst="rect">
            <a:avLst/>
          </a:prstGeom>
          <a:noFill/>
        </p:spPr>
        <p:txBody>
          <a:bodyPr wrap="none" rtlCol="0">
            <a:spAutoFit/>
          </a:bodyPr>
          <a:lstStyle/>
          <a:p>
            <a:r>
              <a:rPr kumimoji="1" lang="ja-JP" altLang="en-US" sz="1400" dirty="0" smtClean="0"/>
              <a:t>メッセージ保存</a:t>
            </a:r>
            <a:endParaRPr kumimoji="1" lang="ja-JP" altLang="en-US" sz="1400" dirty="0"/>
          </a:p>
        </p:txBody>
      </p:sp>
      <p:sp>
        <p:nvSpPr>
          <p:cNvPr id="8" name="TextBox 7"/>
          <p:cNvSpPr txBox="1"/>
          <p:nvPr/>
        </p:nvSpPr>
        <p:spPr>
          <a:xfrm>
            <a:off x="3719028" y="1199458"/>
            <a:ext cx="1494320" cy="523220"/>
          </a:xfrm>
          <a:prstGeom prst="rect">
            <a:avLst/>
          </a:prstGeom>
          <a:noFill/>
        </p:spPr>
        <p:txBody>
          <a:bodyPr wrap="none" rtlCol="0">
            <a:spAutoFit/>
          </a:bodyPr>
          <a:lstStyle/>
          <a:p>
            <a:pPr algn="ctr"/>
            <a:r>
              <a:rPr kumimoji="1" lang="en-US" altLang="ja-JP" sz="1400" dirty="0" smtClean="0"/>
              <a:t>CAPTCHA</a:t>
            </a:r>
            <a:r>
              <a:rPr kumimoji="1" lang="ja-JP" altLang="en-US" sz="1400" dirty="0" smtClean="0"/>
              <a:t>の</a:t>
            </a:r>
            <a:endParaRPr kumimoji="1" lang="en-US" altLang="ja-JP" sz="1400" dirty="0" smtClean="0"/>
          </a:p>
          <a:p>
            <a:pPr algn="ctr"/>
            <a:r>
              <a:rPr kumimoji="1" lang="ja-JP" altLang="en-US" sz="1400" dirty="0" smtClean="0"/>
              <a:t>リダイレクト・確認</a:t>
            </a:r>
            <a:endParaRPr kumimoji="1" lang="ja-JP" altLang="en-US" sz="1400" dirty="0"/>
          </a:p>
        </p:txBody>
      </p:sp>
      <p:sp>
        <p:nvSpPr>
          <p:cNvPr id="9" name="TextBox 8"/>
          <p:cNvSpPr txBox="1"/>
          <p:nvPr/>
        </p:nvSpPr>
        <p:spPr>
          <a:xfrm>
            <a:off x="6866585" y="2627440"/>
            <a:ext cx="1303562" cy="307777"/>
          </a:xfrm>
          <a:prstGeom prst="rect">
            <a:avLst/>
          </a:prstGeom>
          <a:noFill/>
        </p:spPr>
        <p:txBody>
          <a:bodyPr wrap="none" rtlCol="0">
            <a:spAutoFit/>
          </a:bodyPr>
          <a:lstStyle/>
          <a:p>
            <a:r>
              <a:rPr kumimoji="1" lang="ja-JP" altLang="en-US" sz="1400" dirty="0" smtClean="0"/>
              <a:t>メッセージ表示</a:t>
            </a:r>
            <a:endParaRPr kumimoji="1" lang="ja-JP" altLang="en-US" sz="1400" dirty="0"/>
          </a:p>
        </p:txBody>
      </p:sp>
      <p:sp>
        <p:nvSpPr>
          <p:cNvPr id="10" name="TextBox 9"/>
          <p:cNvSpPr txBox="1"/>
          <p:nvPr/>
        </p:nvSpPr>
        <p:spPr>
          <a:xfrm>
            <a:off x="5394181" y="2627440"/>
            <a:ext cx="1412951" cy="523220"/>
          </a:xfrm>
          <a:prstGeom prst="rect">
            <a:avLst/>
          </a:prstGeom>
          <a:noFill/>
        </p:spPr>
        <p:txBody>
          <a:bodyPr wrap="none" rtlCol="0">
            <a:spAutoFit/>
          </a:bodyPr>
          <a:lstStyle/>
          <a:p>
            <a:pPr algn="ctr"/>
            <a:r>
              <a:rPr kumimoji="1" lang="en-US" altLang="ja-JP" sz="1400" dirty="0" smtClean="0"/>
              <a:t>CAPTCHA</a:t>
            </a:r>
            <a:r>
              <a:rPr kumimoji="1" lang="ja-JP" altLang="en-US" sz="1400" dirty="0" smtClean="0"/>
              <a:t>の結果</a:t>
            </a:r>
            <a:endParaRPr kumimoji="1" lang="en-US" altLang="ja-JP" sz="1400" dirty="0" smtClean="0"/>
          </a:p>
          <a:p>
            <a:pPr algn="ctr"/>
            <a:r>
              <a:rPr kumimoji="1" lang="ja-JP" altLang="en-US" sz="1400" dirty="0" smtClean="0"/>
              <a:t>と特徴の保存</a:t>
            </a:r>
            <a:endParaRPr kumimoji="1" lang="ja-JP" altLang="en-US" sz="1400" dirty="0"/>
          </a:p>
        </p:txBody>
      </p:sp>
    </p:spTree>
    <p:extLst>
      <p:ext uri="{BB962C8B-B14F-4D97-AF65-F5344CB8AC3E}">
        <p14:creationId xmlns:p14="http://schemas.microsoft.com/office/powerpoint/2010/main" val="1968606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t>アプリケーション・ワークフロ</a:t>
            </a:r>
            <a:r>
              <a:rPr lang="ja-JP" altLang="en-US" dirty="0" smtClean="0"/>
              <a:t>ー</a:t>
            </a:r>
            <a:r>
              <a:rPr kumimoji="1" lang="en-US" altLang="ja-JP" dirty="0" smtClean="0"/>
              <a:t> (</a:t>
            </a:r>
            <a:r>
              <a:rPr kumimoji="1" lang="ja-JP" altLang="en-US" dirty="0" smtClean="0"/>
              <a:t>学習モード</a:t>
            </a:r>
            <a:r>
              <a:rPr kumimoji="1" lang="en-US" altLang="ja-JP" dirty="0" smtClean="0"/>
              <a:t>)</a:t>
            </a:r>
            <a:endParaRPr kumimoji="1" lang="ja-JP" altLang="en-US" dirty="0"/>
          </a:p>
        </p:txBody>
      </p:sp>
      <p:sp>
        <p:nvSpPr>
          <p:cNvPr id="4" name="Slide Number Placeholder 3"/>
          <p:cNvSpPr>
            <a:spLocks noGrp="1"/>
          </p:cNvSpPr>
          <p:nvPr>
            <p:ph type="sldNum" sz="quarter" idx="4"/>
          </p:nvPr>
        </p:nvSpPr>
        <p:spPr/>
        <p:txBody>
          <a:bodyPr/>
          <a:lstStyle/>
          <a:p>
            <a:fld id="{7C90142C-BBCC-42ED-841D-E795FB8A7B9A}" type="slidenum">
              <a:rPr lang="ja-JP" altLang="en-US" smtClean="0"/>
              <a:pPr/>
              <a:t>8</a:t>
            </a:fld>
            <a:endParaRPr lang="ja-JP" altLang="en-US" dirty="0"/>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9259"/>
          <a:stretch/>
        </p:blipFill>
        <p:spPr>
          <a:xfrm>
            <a:off x="457200" y="1428750"/>
            <a:ext cx="8342374" cy="2220054"/>
          </a:xfrm>
        </p:spPr>
      </p:pic>
      <p:sp>
        <p:nvSpPr>
          <p:cNvPr id="5" name="TextBox 4"/>
          <p:cNvSpPr txBox="1"/>
          <p:nvPr/>
        </p:nvSpPr>
        <p:spPr>
          <a:xfrm>
            <a:off x="535464" y="2627440"/>
            <a:ext cx="1428596" cy="307777"/>
          </a:xfrm>
          <a:prstGeom prst="rect">
            <a:avLst/>
          </a:prstGeom>
          <a:noFill/>
        </p:spPr>
        <p:txBody>
          <a:bodyPr wrap="none" rtlCol="0">
            <a:spAutoFit/>
          </a:bodyPr>
          <a:lstStyle/>
          <a:p>
            <a:r>
              <a:rPr kumimoji="1" lang="ja-JP" altLang="en-US" sz="1400" dirty="0" smtClean="0"/>
              <a:t>ユーザリクエスト</a:t>
            </a:r>
            <a:endParaRPr kumimoji="1" lang="ja-JP" altLang="en-US" sz="1400" dirty="0"/>
          </a:p>
        </p:txBody>
      </p:sp>
      <p:sp>
        <p:nvSpPr>
          <p:cNvPr id="7" name="TextBox 6"/>
          <p:cNvSpPr txBox="1"/>
          <p:nvPr/>
        </p:nvSpPr>
        <p:spPr>
          <a:xfrm>
            <a:off x="2023513" y="2635858"/>
            <a:ext cx="1053494" cy="307777"/>
          </a:xfrm>
          <a:prstGeom prst="rect">
            <a:avLst/>
          </a:prstGeom>
          <a:noFill/>
        </p:spPr>
        <p:txBody>
          <a:bodyPr wrap="none" rtlCol="0">
            <a:spAutoFit/>
          </a:bodyPr>
          <a:lstStyle/>
          <a:p>
            <a:r>
              <a:rPr kumimoji="1" lang="ja-JP" altLang="en-US" sz="1400" dirty="0" smtClean="0"/>
              <a:t>特徴を集め</a:t>
            </a:r>
            <a:endParaRPr kumimoji="1" lang="ja-JP" altLang="en-US" sz="1400" dirty="0"/>
          </a:p>
        </p:txBody>
      </p:sp>
      <p:sp>
        <p:nvSpPr>
          <p:cNvPr id="8" name="TextBox 7"/>
          <p:cNvSpPr txBox="1"/>
          <p:nvPr/>
        </p:nvSpPr>
        <p:spPr>
          <a:xfrm>
            <a:off x="3268438" y="3570319"/>
            <a:ext cx="1303562" cy="307777"/>
          </a:xfrm>
          <a:prstGeom prst="rect">
            <a:avLst/>
          </a:prstGeom>
          <a:noFill/>
        </p:spPr>
        <p:txBody>
          <a:bodyPr wrap="none" rtlCol="0">
            <a:spAutoFit/>
          </a:bodyPr>
          <a:lstStyle/>
          <a:p>
            <a:r>
              <a:rPr kumimoji="1" lang="ja-JP" altLang="en-US" sz="1400" dirty="0" smtClean="0"/>
              <a:t>メッセージ保存</a:t>
            </a:r>
            <a:endParaRPr kumimoji="1" lang="ja-JP" altLang="en-US" sz="1400" dirty="0"/>
          </a:p>
        </p:txBody>
      </p:sp>
      <p:sp>
        <p:nvSpPr>
          <p:cNvPr id="9" name="TextBox 8"/>
          <p:cNvSpPr txBox="1"/>
          <p:nvPr/>
        </p:nvSpPr>
        <p:spPr>
          <a:xfrm>
            <a:off x="3077007" y="1199458"/>
            <a:ext cx="1494320" cy="523220"/>
          </a:xfrm>
          <a:prstGeom prst="rect">
            <a:avLst/>
          </a:prstGeom>
          <a:noFill/>
        </p:spPr>
        <p:txBody>
          <a:bodyPr wrap="none" rtlCol="0">
            <a:spAutoFit/>
          </a:bodyPr>
          <a:lstStyle/>
          <a:p>
            <a:pPr algn="ctr"/>
            <a:r>
              <a:rPr kumimoji="1" lang="en-US" altLang="ja-JP" sz="1400" dirty="0" smtClean="0"/>
              <a:t>CAPTCHA</a:t>
            </a:r>
            <a:r>
              <a:rPr kumimoji="1" lang="ja-JP" altLang="en-US" sz="1400" dirty="0" smtClean="0"/>
              <a:t>の</a:t>
            </a:r>
            <a:endParaRPr kumimoji="1" lang="en-US" altLang="ja-JP" sz="1400" dirty="0" smtClean="0"/>
          </a:p>
          <a:p>
            <a:pPr algn="ctr"/>
            <a:r>
              <a:rPr kumimoji="1" lang="ja-JP" altLang="en-US" sz="1400" dirty="0" smtClean="0"/>
              <a:t>リダイレクト・確認</a:t>
            </a:r>
            <a:endParaRPr kumimoji="1" lang="ja-JP" altLang="en-US" sz="1400" dirty="0"/>
          </a:p>
        </p:txBody>
      </p:sp>
      <p:sp>
        <p:nvSpPr>
          <p:cNvPr id="10" name="TextBox 9"/>
          <p:cNvSpPr txBox="1"/>
          <p:nvPr/>
        </p:nvSpPr>
        <p:spPr>
          <a:xfrm>
            <a:off x="7535638" y="2635858"/>
            <a:ext cx="1303562" cy="307777"/>
          </a:xfrm>
          <a:prstGeom prst="rect">
            <a:avLst/>
          </a:prstGeom>
          <a:noFill/>
        </p:spPr>
        <p:txBody>
          <a:bodyPr wrap="none" rtlCol="0">
            <a:spAutoFit/>
          </a:bodyPr>
          <a:lstStyle/>
          <a:p>
            <a:r>
              <a:rPr kumimoji="1" lang="ja-JP" altLang="en-US" sz="1400" dirty="0" smtClean="0"/>
              <a:t>メッセージ表示</a:t>
            </a:r>
            <a:endParaRPr kumimoji="1" lang="ja-JP" altLang="en-US" sz="1400" dirty="0"/>
          </a:p>
        </p:txBody>
      </p:sp>
      <p:sp>
        <p:nvSpPr>
          <p:cNvPr id="11" name="TextBox 10"/>
          <p:cNvSpPr txBox="1"/>
          <p:nvPr/>
        </p:nvSpPr>
        <p:spPr>
          <a:xfrm>
            <a:off x="4654609" y="2624569"/>
            <a:ext cx="1412951" cy="523220"/>
          </a:xfrm>
          <a:prstGeom prst="rect">
            <a:avLst/>
          </a:prstGeom>
          <a:noFill/>
        </p:spPr>
        <p:txBody>
          <a:bodyPr wrap="none" rtlCol="0">
            <a:spAutoFit/>
          </a:bodyPr>
          <a:lstStyle/>
          <a:p>
            <a:pPr algn="ctr"/>
            <a:r>
              <a:rPr kumimoji="1" lang="en-US" altLang="ja-JP" sz="1400" dirty="0" smtClean="0"/>
              <a:t>CAPTCHA</a:t>
            </a:r>
            <a:r>
              <a:rPr kumimoji="1" lang="ja-JP" altLang="en-US" sz="1400" dirty="0" smtClean="0"/>
              <a:t>の結果</a:t>
            </a:r>
            <a:endParaRPr kumimoji="1" lang="en-US" altLang="ja-JP" sz="1400" dirty="0" smtClean="0"/>
          </a:p>
          <a:p>
            <a:pPr algn="ctr"/>
            <a:r>
              <a:rPr kumimoji="1" lang="ja-JP" altLang="en-US" sz="1400" dirty="0" smtClean="0"/>
              <a:t>と特徴の保存</a:t>
            </a:r>
            <a:endParaRPr kumimoji="1" lang="ja-JP" altLang="en-US" sz="1400" dirty="0"/>
          </a:p>
        </p:txBody>
      </p:sp>
      <p:sp>
        <p:nvSpPr>
          <p:cNvPr id="12" name="TextBox 11"/>
          <p:cNvSpPr txBox="1"/>
          <p:nvPr/>
        </p:nvSpPr>
        <p:spPr>
          <a:xfrm>
            <a:off x="5999640" y="2641946"/>
            <a:ext cx="1535998" cy="523220"/>
          </a:xfrm>
          <a:prstGeom prst="rect">
            <a:avLst/>
          </a:prstGeom>
          <a:noFill/>
        </p:spPr>
        <p:txBody>
          <a:bodyPr wrap="none" rtlCol="0">
            <a:spAutoFit/>
          </a:bodyPr>
          <a:lstStyle/>
          <a:p>
            <a:pPr algn="ctr"/>
            <a:r>
              <a:rPr kumimoji="1" lang="ja-JP" altLang="en-US" sz="1400" dirty="0" smtClean="0"/>
              <a:t>決定木の再学習</a:t>
            </a:r>
            <a:endParaRPr kumimoji="1" lang="en-US" altLang="ja-JP" sz="1400" dirty="0" smtClean="0"/>
          </a:p>
          <a:p>
            <a:pPr algn="ctr"/>
            <a:r>
              <a:rPr lang="ja-JP" altLang="en-US" sz="1400" dirty="0"/>
              <a:t>分類エラ</a:t>
            </a:r>
            <a:r>
              <a:rPr lang="ja-JP" altLang="en-US" sz="1400" dirty="0" smtClean="0"/>
              <a:t>ーを計算</a:t>
            </a:r>
            <a:endParaRPr kumimoji="1" lang="ja-JP" altLang="en-US" sz="1400" dirty="0"/>
          </a:p>
        </p:txBody>
      </p:sp>
    </p:spTree>
    <p:extLst>
      <p:ext uri="{BB962C8B-B14F-4D97-AF65-F5344CB8AC3E}">
        <p14:creationId xmlns:p14="http://schemas.microsoft.com/office/powerpoint/2010/main" val="209635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t>アプリケーション・ワークフロ</a:t>
            </a:r>
            <a:r>
              <a:rPr lang="ja-JP" altLang="en-US" dirty="0" smtClean="0"/>
              <a:t>ー</a:t>
            </a:r>
            <a:r>
              <a:rPr kumimoji="1" lang="en-US" altLang="ja-JP" dirty="0" smtClean="0"/>
              <a:t> </a:t>
            </a:r>
            <a:r>
              <a:rPr kumimoji="1" lang="en-US" altLang="ja-JP" dirty="0" smtClean="0"/>
              <a:t>(</a:t>
            </a:r>
            <a:r>
              <a:rPr lang="ja-JP" altLang="en-US" dirty="0"/>
              <a:t>本番</a:t>
            </a:r>
            <a:r>
              <a:rPr kumimoji="1" lang="ja-JP" altLang="en-US" dirty="0" smtClean="0"/>
              <a:t>モード</a:t>
            </a:r>
            <a:r>
              <a:rPr kumimoji="1" lang="en-US" altLang="ja-JP" dirty="0" smtClean="0"/>
              <a:t>)</a:t>
            </a:r>
            <a:endParaRPr kumimoji="1" lang="ja-JP" altLang="en-US" dirty="0"/>
          </a:p>
        </p:txBody>
      </p:sp>
      <p:sp>
        <p:nvSpPr>
          <p:cNvPr id="4" name="Slide Number Placeholder 3"/>
          <p:cNvSpPr>
            <a:spLocks noGrp="1"/>
          </p:cNvSpPr>
          <p:nvPr>
            <p:ph type="sldNum" sz="quarter" idx="4"/>
          </p:nvPr>
        </p:nvSpPr>
        <p:spPr/>
        <p:txBody>
          <a:bodyPr/>
          <a:lstStyle/>
          <a:p>
            <a:fld id="{7C90142C-BBCC-42ED-841D-E795FB8A7B9A}" type="slidenum">
              <a:rPr lang="ja-JP" altLang="en-US" smtClean="0"/>
              <a:pPr/>
              <a:t>9</a:t>
            </a:fld>
            <a:endParaRPr lang="ja-JP" alt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800" y="1428750"/>
            <a:ext cx="8229600" cy="2932794"/>
          </a:xfrm>
        </p:spPr>
      </p:pic>
      <p:sp>
        <p:nvSpPr>
          <p:cNvPr id="6" name="TextBox 5"/>
          <p:cNvSpPr txBox="1"/>
          <p:nvPr/>
        </p:nvSpPr>
        <p:spPr>
          <a:xfrm>
            <a:off x="324004" y="2571750"/>
            <a:ext cx="1428596" cy="307777"/>
          </a:xfrm>
          <a:prstGeom prst="rect">
            <a:avLst/>
          </a:prstGeom>
          <a:noFill/>
        </p:spPr>
        <p:txBody>
          <a:bodyPr wrap="none" rtlCol="0">
            <a:spAutoFit/>
          </a:bodyPr>
          <a:lstStyle/>
          <a:p>
            <a:r>
              <a:rPr kumimoji="1" lang="ja-JP" altLang="en-US" sz="1400" dirty="0" smtClean="0"/>
              <a:t>ユーザリクエスト</a:t>
            </a:r>
            <a:endParaRPr kumimoji="1" lang="ja-JP" altLang="en-US" sz="1400" dirty="0"/>
          </a:p>
        </p:txBody>
      </p:sp>
      <p:sp>
        <p:nvSpPr>
          <p:cNvPr id="7" name="TextBox 6"/>
          <p:cNvSpPr txBox="1"/>
          <p:nvPr/>
        </p:nvSpPr>
        <p:spPr>
          <a:xfrm>
            <a:off x="1781993" y="2572730"/>
            <a:ext cx="1053494" cy="307777"/>
          </a:xfrm>
          <a:prstGeom prst="rect">
            <a:avLst/>
          </a:prstGeom>
          <a:noFill/>
        </p:spPr>
        <p:txBody>
          <a:bodyPr wrap="none" rtlCol="0">
            <a:spAutoFit/>
          </a:bodyPr>
          <a:lstStyle/>
          <a:p>
            <a:r>
              <a:rPr kumimoji="1" lang="ja-JP" altLang="en-US" sz="1400" dirty="0" smtClean="0"/>
              <a:t>特徴を集め</a:t>
            </a:r>
            <a:endParaRPr kumimoji="1" lang="ja-JP" altLang="en-US" sz="1400" dirty="0"/>
          </a:p>
        </p:txBody>
      </p:sp>
      <p:sp>
        <p:nvSpPr>
          <p:cNvPr id="8" name="TextBox 7"/>
          <p:cNvSpPr txBox="1"/>
          <p:nvPr/>
        </p:nvSpPr>
        <p:spPr>
          <a:xfrm>
            <a:off x="3048000" y="2571751"/>
            <a:ext cx="1261884" cy="307777"/>
          </a:xfrm>
          <a:prstGeom prst="rect">
            <a:avLst/>
          </a:prstGeom>
          <a:noFill/>
        </p:spPr>
        <p:txBody>
          <a:bodyPr wrap="none" rtlCol="0">
            <a:spAutoFit/>
          </a:bodyPr>
          <a:lstStyle/>
          <a:p>
            <a:r>
              <a:rPr kumimoji="1" lang="ja-JP" altLang="en-US" sz="1400" dirty="0" smtClean="0"/>
              <a:t>リクエスト分類</a:t>
            </a:r>
            <a:endParaRPr kumimoji="1" lang="ja-JP" altLang="en-US" sz="1400" dirty="0"/>
          </a:p>
        </p:txBody>
      </p:sp>
      <p:sp>
        <p:nvSpPr>
          <p:cNvPr id="9" name="TextBox 8"/>
          <p:cNvSpPr txBox="1"/>
          <p:nvPr/>
        </p:nvSpPr>
        <p:spPr>
          <a:xfrm>
            <a:off x="4309884" y="1358059"/>
            <a:ext cx="1261884" cy="307777"/>
          </a:xfrm>
          <a:prstGeom prst="rect">
            <a:avLst/>
          </a:prstGeom>
          <a:noFill/>
        </p:spPr>
        <p:txBody>
          <a:bodyPr wrap="none" rtlCol="0">
            <a:spAutoFit/>
          </a:bodyPr>
          <a:lstStyle/>
          <a:p>
            <a:r>
              <a:rPr kumimoji="1" lang="ja-JP" altLang="en-US" sz="1400" dirty="0" smtClean="0"/>
              <a:t>正規か攻撃か</a:t>
            </a:r>
            <a:endParaRPr kumimoji="1" lang="ja-JP" altLang="en-US" sz="1400" dirty="0"/>
          </a:p>
        </p:txBody>
      </p:sp>
      <p:sp>
        <p:nvSpPr>
          <p:cNvPr id="11" name="TextBox 10"/>
          <p:cNvSpPr txBox="1"/>
          <p:nvPr/>
        </p:nvSpPr>
        <p:spPr>
          <a:xfrm>
            <a:off x="5860653" y="2587368"/>
            <a:ext cx="1303562" cy="307777"/>
          </a:xfrm>
          <a:prstGeom prst="rect">
            <a:avLst/>
          </a:prstGeom>
          <a:noFill/>
        </p:spPr>
        <p:txBody>
          <a:bodyPr wrap="none" rtlCol="0">
            <a:spAutoFit/>
          </a:bodyPr>
          <a:lstStyle/>
          <a:p>
            <a:r>
              <a:rPr kumimoji="1" lang="ja-JP" altLang="en-US" sz="1400" dirty="0" smtClean="0"/>
              <a:t>メッセージ保存</a:t>
            </a:r>
            <a:endParaRPr kumimoji="1" lang="ja-JP" altLang="en-US" sz="1400" dirty="0"/>
          </a:p>
        </p:txBody>
      </p:sp>
      <p:sp>
        <p:nvSpPr>
          <p:cNvPr id="12" name="TextBox 11"/>
          <p:cNvSpPr txBox="1"/>
          <p:nvPr/>
        </p:nvSpPr>
        <p:spPr>
          <a:xfrm>
            <a:off x="7308453" y="2587368"/>
            <a:ext cx="1303562" cy="307777"/>
          </a:xfrm>
          <a:prstGeom prst="rect">
            <a:avLst/>
          </a:prstGeom>
          <a:noFill/>
        </p:spPr>
        <p:txBody>
          <a:bodyPr wrap="none" rtlCol="0">
            <a:spAutoFit/>
          </a:bodyPr>
          <a:lstStyle/>
          <a:p>
            <a:r>
              <a:rPr kumimoji="1" lang="ja-JP" altLang="en-US" sz="1400" dirty="0" smtClean="0"/>
              <a:t>メッセージ表示</a:t>
            </a:r>
            <a:endParaRPr kumimoji="1" lang="ja-JP" altLang="en-US" sz="1400" dirty="0"/>
          </a:p>
        </p:txBody>
      </p:sp>
      <p:sp>
        <p:nvSpPr>
          <p:cNvPr id="13" name="TextBox 12"/>
          <p:cNvSpPr txBox="1"/>
          <p:nvPr/>
        </p:nvSpPr>
        <p:spPr>
          <a:xfrm>
            <a:off x="4507389" y="4248150"/>
            <a:ext cx="902811" cy="307777"/>
          </a:xfrm>
          <a:prstGeom prst="rect">
            <a:avLst/>
          </a:prstGeom>
          <a:noFill/>
        </p:spPr>
        <p:txBody>
          <a:bodyPr wrap="none" rtlCol="0">
            <a:spAutoFit/>
          </a:bodyPr>
          <a:lstStyle/>
          <a:p>
            <a:r>
              <a:rPr kumimoji="1" lang="ja-JP" altLang="en-US" sz="1400" dirty="0" smtClean="0"/>
              <a:t>接続終了</a:t>
            </a:r>
            <a:endParaRPr kumimoji="1" lang="en-US" altLang="ja-JP" sz="1400" dirty="0" smtClean="0"/>
          </a:p>
        </p:txBody>
      </p:sp>
      <p:sp>
        <p:nvSpPr>
          <p:cNvPr id="14" name="TextBox 13"/>
          <p:cNvSpPr txBox="1"/>
          <p:nvPr/>
        </p:nvSpPr>
        <p:spPr>
          <a:xfrm>
            <a:off x="5377988" y="3166679"/>
            <a:ext cx="965329" cy="307777"/>
          </a:xfrm>
          <a:prstGeom prst="rect">
            <a:avLst/>
          </a:prstGeom>
          <a:noFill/>
        </p:spPr>
        <p:txBody>
          <a:bodyPr wrap="none" rtlCol="0">
            <a:spAutoFit/>
          </a:bodyPr>
          <a:lstStyle/>
          <a:p>
            <a:r>
              <a:rPr kumimoji="1" lang="en-US" altLang="ja-JP" sz="1400" dirty="0" smtClean="0"/>
              <a:t>400</a:t>
            </a:r>
            <a:r>
              <a:rPr kumimoji="1" lang="ja-JP" altLang="en-US" sz="1400" dirty="0" smtClean="0"/>
              <a:t>を返す</a:t>
            </a:r>
            <a:endParaRPr kumimoji="1" lang="en-US" altLang="ja-JP" sz="1400" dirty="0" smtClean="0"/>
          </a:p>
        </p:txBody>
      </p:sp>
    </p:spTree>
    <p:extLst>
      <p:ext uri="{BB962C8B-B14F-4D97-AF65-F5344CB8AC3E}">
        <p14:creationId xmlns:p14="http://schemas.microsoft.com/office/powerpoint/2010/main" val="950946325"/>
      </p:ext>
    </p:extLst>
  </p:cSld>
  <p:clrMapOvr>
    <a:masterClrMapping/>
  </p:clrMapOvr>
</p:sld>
</file>

<file path=ppt/theme/theme1.xml><?xml version="1.0" encoding="utf-8"?>
<a:theme xmlns:a="http://schemas.openxmlformats.org/drawingml/2006/main" name="Corporate_Confidential 16x9_201502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7DCEE764623746B4E4E557D8B3CACD" ma:contentTypeVersion="1" ma:contentTypeDescription="Create a new document." ma:contentTypeScope="" ma:versionID="7fcf854f195f9a98ec952899f61b21f0">
  <xsd:schema xmlns:xsd="http://www.w3.org/2001/XMLSchema" xmlns:p="http://schemas.microsoft.com/office/2006/metadata/properties" xmlns:ns2="6a5a4750-7ff6-43b8-bb70-b022d80562fa" targetNamespace="http://schemas.microsoft.com/office/2006/metadata/properties" ma:root="true" ma:fieldsID="bdac463b629e1393ba41081e7b20ee78" ns2:_="">
    <xsd:import namespace="6a5a4750-7ff6-43b8-bb70-b022d80562fa"/>
    <xsd:element name="properties">
      <xsd:complexType>
        <xsd:sequence>
          <xsd:element name="documentManagement">
            <xsd:complexType>
              <xsd:all>
                <xsd:element ref="ns2:Target_x0020_Audiences" minOccurs="0"/>
              </xsd:all>
            </xsd:complexType>
          </xsd:element>
        </xsd:sequence>
      </xsd:complexType>
    </xsd:element>
  </xsd:schema>
  <xsd:schema xmlns:xsd="http://www.w3.org/2001/XMLSchema" xmlns:dms="http://schemas.microsoft.com/office/2006/documentManagement/types" targetNamespace="6a5a4750-7ff6-43b8-bb70-b022d80562fa" elementFormDefault="qualified">
    <xsd:import namespace="http://schemas.microsoft.com/office/2006/documentManagement/types"/>
    <xsd:element name="Target_x0020_Audiences" ma:index="8"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Target_x0020_Audiences xmlns="6a5a4750-7ff6-43b8-bb70-b022d80562f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55A722-7A8B-48B2-A560-DA676CF6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5a4750-7ff6-43b8-bb70-b022d80562f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5129F52-D51A-416F-9F9E-BF7D7B78A2D2}">
  <ds:schemaRefs>
    <ds:schemaRef ds:uri="6a5a4750-7ff6-43b8-bb70-b022d80562fa"/>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626007D5-1D4C-45DE-B9FB-DCF6020D9C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01_Corporate_nolabel</Template>
  <TotalTime>4163</TotalTime>
  <Words>2497</Words>
  <Application>Microsoft Office PowerPoint</Application>
  <PresentationFormat>On-screen Show (16:9)</PresentationFormat>
  <Paragraphs>298</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 Unicode MS</vt:lpstr>
      <vt:lpstr>ＭＳ Ｐゴシック</vt:lpstr>
      <vt:lpstr>Arial</vt:lpstr>
      <vt:lpstr>Calibri</vt:lpstr>
      <vt:lpstr>Courier New</vt:lpstr>
      <vt:lpstr>Corporate_Confidential 16x9_20150204</vt:lpstr>
      <vt:lpstr>ML based detection of users anomaly activities マシンラーニングによるユーザの不正行為検知</vt:lpstr>
      <vt:lpstr>アジェンダ</vt:lpstr>
      <vt:lpstr>問題定義</vt:lpstr>
      <vt:lpstr>CRISP-DM方法論 （Cross Industry Standard Process for Data Mining）</vt:lpstr>
      <vt:lpstr>モデルの説明</vt:lpstr>
      <vt:lpstr>特徴抽出</vt:lpstr>
      <vt:lpstr>アプリケーション・ワークフロー</vt:lpstr>
      <vt:lpstr>アプリケーション・ワークフロー (学習モード)</vt:lpstr>
      <vt:lpstr>アプリケーション・ワークフロー (本番モード)</vt:lpstr>
      <vt:lpstr>分解</vt:lpstr>
      <vt:lpstr>オフライン計算</vt:lpstr>
      <vt:lpstr>連続的な実験</vt:lpstr>
      <vt:lpstr>ナレッジが大事!</vt:lpstr>
      <vt:lpstr>結論</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Night 9/3/2016 ML Approach for detection of user behavior anomalies</dc:title>
  <dc:creator>Leonychev, Yury</dc:creator>
  <cp:lastModifiedBy>Liu, Yu-Lu | Chris | ITGD</cp:lastModifiedBy>
  <cp:revision>101</cp:revision>
  <cp:lastPrinted>2016-02-24T01:13:52Z</cp:lastPrinted>
  <dcterms:created xsi:type="dcterms:W3CDTF">2016-02-15T00:35:30Z</dcterms:created>
  <dcterms:modified xsi:type="dcterms:W3CDTF">2016-03-09T07:57:50Z</dcterms:modified>
</cp:coreProperties>
</file>