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9" r:id="rId7"/>
    <p:sldId id="260" r:id="rId8"/>
    <p:sldId id="262" r:id="rId9"/>
    <p:sldId id="263" r:id="rId10"/>
    <p:sldId id="264" r:id="rId11"/>
    <p:sldId id="265" r:id="rId12"/>
    <p:sldId id="266" r:id="rId13"/>
    <p:sldId id="268" r:id="rId14"/>
    <p:sldId id="269" r:id="rId15"/>
    <p:sldId id="270" r:id="rId16"/>
    <p:sldId id="271" r:id="rId17"/>
    <p:sldId id="267" r:id="rId18"/>
    <p:sldId id="272" r:id="rId19"/>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03" autoAdjust="0"/>
  </p:normalViewPr>
  <p:slideViewPr>
    <p:cSldViewPr>
      <p:cViewPr varScale="1">
        <p:scale>
          <a:sx n="74" d="100"/>
          <a:sy n="74" d="100"/>
        </p:scale>
        <p:origin x="1236" y="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30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B7B5C-BC95-485A-83DC-0799009A1525}" type="datetimeFigureOut">
              <a:rPr kumimoji="1" lang="ja-JP" altLang="en-US" smtClean="0"/>
              <a:t>2016/3/3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F04DC9-8979-46FA-8B7F-637E86FE26D7}" type="slidenum">
              <a:rPr kumimoji="1" lang="ja-JP" altLang="en-US" smtClean="0"/>
              <a:t>‹#›</a:t>
            </a:fld>
            <a:endParaRPr kumimoji="1" lang="ja-JP" altLang="en-US"/>
          </a:p>
        </p:txBody>
      </p:sp>
    </p:spTree>
    <p:extLst>
      <p:ext uri="{BB962C8B-B14F-4D97-AF65-F5344CB8AC3E}">
        <p14:creationId xmlns:p14="http://schemas.microsoft.com/office/powerpoint/2010/main" val="1484453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B7680-7375-45AF-BDF4-4B6C22888671}" type="datetimeFigureOut">
              <a:rPr lang="en-US" smtClean="0"/>
              <a:t>3/3/2016</a:t>
            </a:fld>
            <a:endParaRPr 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D068E-8F90-4775-9105-7C1E7D006932}" type="slidenum">
              <a:rPr lang="en-US" smtClean="0"/>
              <a:t>‹#›</a:t>
            </a:fld>
            <a:endParaRPr lang="en-US"/>
          </a:p>
        </p:txBody>
      </p:sp>
    </p:spTree>
    <p:extLst>
      <p:ext uri="{BB962C8B-B14F-4D97-AF65-F5344CB8AC3E}">
        <p14:creationId xmlns:p14="http://schemas.microsoft.com/office/powerpoint/2010/main" val="241799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Hi! My name is Yury.</a:t>
            </a:r>
            <a:r>
              <a:rPr kumimoji="1" lang="en-US" altLang="ja-JP" baseline="0" dirty="0" smtClean="0"/>
              <a:t> I’m a lead architect in Rakuten. Nice to meet you here.</a:t>
            </a:r>
          </a:p>
          <a:p>
            <a:r>
              <a:rPr kumimoji="1" lang="en-US" altLang="ja-JP" baseline="0" dirty="0" smtClean="0"/>
              <a:t>Today I want to explain how to use machine learning methods to detect strange user behavior. </a:t>
            </a:r>
          </a:p>
          <a:p>
            <a:r>
              <a:rPr kumimoji="1" lang="en-US" altLang="ja-JP" baseline="0" dirty="0" smtClean="0"/>
              <a:t>We will see that some mathematics algorithms are applicable for real tasks. And why its so simple and difficult in the same time to use machine learning.</a:t>
            </a:r>
          </a:p>
          <a:p>
            <a:r>
              <a:rPr kumimoji="1" lang="en-US" altLang="ja-JP" baseline="0" dirty="0" smtClean="0"/>
              <a:t>I tried to keep my presentation maximally illustrative, so right now you can download additional utilities and check results.</a:t>
            </a:r>
          </a:p>
          <a:p>
            <a:r>
              <a:rPr kumimoji="1" lang="en-US" altLang="ja-JP" baseline="0" dirty="0" smtClean="0"/>
              <a:t>I will answer a questions after presentation, don’t hesitate to ask your questions.</a:t>
            </a:r>
            <a:endParaRPr kumimoji="1" lang="ja-JP" altLang="en-US" dirty="0"/>
          </a:p>
        </p:txBody>
      </p:sp>
      <p:sp>
        <p:nvSpPr>
          <p:cNvPr id="4" name="スライド番号プレースホルダー 3"/>
          <p:cNvSpPr>
            <a:spLocks noGrp="1"/>
          </p:cNvSpPr>
          <p:nvPr>
            <p:ph type="sldNum" sz="quarter" idx="10"/>
          </p:nvPr>
        </p:nvSpPr>
        <p:spPr/>
        <p:txBody>
          <a:bodyPr/>
          <a:lstStyle/>
          <a:p>
            <a:fld id="{A57D068E-8F90-4775-9105-7C1E7D006932}" type="slidenum">
              <a:rPr lang="en-US" smtClean="0"/>
              <a:t>1</a:t>
            </a:fld>
            <a:endParaRPr lang="en-US"/>
          </a:p>
        </p:txBody>
      </p:sp>
    </p:spTree>
    <p:extLst>
      <p:ext uri="{BB962C8B-B14F-4D97-AF65-F5344CB8AC3E}">
        <p14:creationId xmlns:p14="http://schemas.microsoft.com/office/powerpoint/2010/main" val="413995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If</a:t>
            </a:r>
            <a:r>
              <a:rPr kumimoji="1" lang="en-US" altLang="ja-JP" baseline="0" dirty="0" smtClean="0"/>
              <a:t> I mention before we made model application, but that we should do for real production environment?</a:t>
            </a:r>
          </a:p>
          <a:p>
            <a:endParaRPr kumimoji="1" lang="en-US" altLang="ja-JP" baseline="0" dirty="0" smtClean="0"/>
          </a:p>
          <a:p>
            <a:r>
              <a:rPr kumimoji="1" lang="en-US" altLang="ja-JP" dirty="0" smtClean="0"/>
              <a:t>One of the good ideas is to decompose your difficult task to different layers. If you want to try to build one classifier for all available features this is probably</a:t>
            </a:r>
            <a:r>
              <a:rPr kumimoji="1" lang="en-US" altLang="ja-JP" baseline="0" dirty="0" smtClean="0"/>
              <a:t> huge mistake.</a:t>
            </a:r>
          </a:p>
          <a:p>
            <a:r>
              <a:rPr kumimoji="1" lang="en-US" altLang="ja-JP" baseline="0" dirty="0" smtClean="0"/>
              <a:t>Basically many different kinds of users activity can be collected and analyzed separately. Sometime it’s better to use heuristic rules or very simple classifiers to block extremely strange requests on frontends or firewalls, than pass all of them to backend.</a:t>
            </a:r>
          </a:p>
          <a:p>
            <a:endParaRPr kumimoji="1" lang="en-US" altLang="ja-JP" baseline="0" dirty="0" smtClean="0"/>
          </a:p>
          <a:p>
            <a:r>
              <a:rPr kumimoji="1" lang="en-US" altLang="ja-JP" dirty="0" smtClean="0"/>
              <a:t>Speed and even size of classifier depends on amount of features,</a:t>
            </a:r>
            <a:r>
              <a:rPr kumimoji="1" lang="en-US" altLang="ja-JP" baseline="0" dirty="0" smtClean="0"/>
              <a:t> which you will use. Some of this features are heavy for extraction and calculation. It can be expensive from performance point of view to calculate all this features for every event.</a:t>
            </a:r>
          </a:p>
        </p:txBody>
      </p:sp>
      <p:sp>
        <p:nvSpPr>
          <p:cNvPr id="4" name="Slide Number Placeholder 3"/>
          <p:cNvSpPr>
            <a:spLocks noGrp="1"/>
          </p:cNvSpPr>
          <p:nvPr>
            <p:ph type="sldNum" sz="quarter" idx="10"/>
          </p:nvPr>
        </p:nvSpPr>
        <p:spPr/>
        <p:txBody>
          <a:bodyPr/>
          <a:lstStyle/>
          <a:p>
            <a:fld id="{A57D068E-8F90-4775-9105-7C1E7D006932}" type="slidenum">
              <a:rPr lang="en-US" smtClean="0"/>
              <a:t>10</a:t>
            </a:fld>
            <a:endParaRPr lang="en-US"/>
          </a:p>
        </p:txBody>
      </p:sp>
    </p:spTree>
    <p:extLst>
      <p:ext uri="{BB962C8B-B14F-4D97-AF65-F5344CB8AC3E}">
        <p14:creationId xmlns:p14="http://schemas.microsoft.com/office/powerpoint/2010/main" val="104424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How to train classifier? In our model application we have only 5 features and less than 30 events. You shouldn’t fit classifier in</a:t>
            </a:r>
            <a:r>
              <a:rPr kumimoji="1" lang="en-US" altLang="ja-JP" baseline="0" dirty="0" smtClean="0"/>
              <a:t> production this way. Much better to use special high scalable and powerful tools. Such as Apache Storm, Spark, Hadoop, Kafka.</a:t>
            </a:r>
          </a:p>
          <a:p>
            <a:r>
              <a:rPr kumimoji="1" lang="en-US" altLang="ja-JP" baseline="0" dirty="0" smtClean="0"/>
              <a:t>Apache Spark has special </a:t>
            </a:r>
            <a:r>
              <a:rPr kumimoji="1" lang="en-US" altLang="ja-JP" baseline="0" dirty="0" err="1" smtClean="0"/>
              <a:t>Mllib</a:t>
            </a:r>
            <a:r>
              <a:rPr kumimoji="1" lang="en-US" altLang="ja-JP" baseline="0" dirty="0" smtClean="0"/>
              <a:t>, which contains many of well know ML algorithms and methods. For Storm you can just create special “bolts” with ML algorithms. Storm also applicable for real time processing of events flow.</a:t>
            </a:r>
          </a:p>
          <a:p>
            <a:r>
              <a:rPr kumimoji="1" lang="en-US" altLang="ja-JP" baseline="0" dirty="0" smtClean="0"/>
              <a:t>Hadoop and Kafka – high performance computational storage and transport.</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11</a:t>
            </a:fld>
            <a:endParaRPr lang="en-US"/>
          </a:p>
        </p:txBody>
      </p:sp>
    </p:spTree>
    <p:extLst>
      <p:ext uri="{BB962C8B-B14F-4D97-AF65-F5344CB8AC3E}">
        <p14:creationId xmlns:p14="http://schemas.microsoft.com/office/powerpoint/2010/main" val="294696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Smooth integration to production environment needs more flexible implementation of ML. </a:t>
            </a:r>
          </a:p>
          <a:p>
            <a:r>
              <a:rPr kumimoji="1" lang="en-US" altLang="ja-JP" dirty="0" smtClean="0"/>
              <a:t>There</a:t>
            </a:r>
            <a:r>
              <a:rPr kumimoji="1" lang="en-US" altLang="ja-JP" baseline="0" dirty="0" smtClean="0"/>
              <a:t> are different difficulties in machine learning process. In our model application we use a </a:t>
            </a:r>
            <a:r>
              <a:rPr kumimoji="1" lang="en-US" altLang="ja-JP" baseline="0" dirty="0" err="1" smtClean="0"/>
              <a:t>Redis</a:t>
            </a:r>
            <a:r>
              <a:rPr kumimoji="1" lang="en-US" altLang="ja-JP" baseline="0" dirty="0" smtClean="0"/>
              <a:t> database to store learning set. This is because impossible to create one classifier and use it forever.</a:t>
            </a:r>
          </a:p>
          <a:p>
            <a:r>
              <a:rPr kumimoji="1" lang="en-US" altLang="ja-JP" baseline="0" dirty="0" smtClean="0"/>
              <a:t>Features can be changed, business requirements can be change. For example if you want to add new feature column to feature set, of course you can drop all data and start calculations from scratch, but better to store learning set or different learning sets to have ability for switching from one to another.</a:t>
            </a:r>
          </a:p>
          <a:p>
            <a:endParaRPr kumimoji="1" lang="en-US" altLang="ja-JP" baseline="0" dirty="0" smtClean="0"/>
          </a:p>
          <a:p>
            <a:r>
              <a:rPr kumimoji="1" lang="en-US" altLang="ja-JP" baseline="0" dirty="0" smtClean="0"/>
              <a:t>Also you should have ability to perform experiments, because all ML algorithms need some parameters tuning. That’s why you should be able to compare different classifiers, before changing them into production.</a:t>
            </a:r>
          </a:p>
          <a:p>
            <a:endParaRPr kumimoji="1" lang="en-US" altLang="ja-JP" baseline="0" dirty="0" smtClean="0"/>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12</a:t>
            </a:fld>
            <a:endParaRPr lang="en-US"/>
          </a:p>
        </p:txBody>
      </p:sp>
    </p:spTree>
    <p:extLst>
      <p:ext uri="{BB962C8B-B14F-4D97-AF65-F5344CB8AC3E}">
        <p14:creationId xmlns:p14="http://schemas.microsoft.com/office/powerpoint/2010/main" val="2483151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You</a:t>
            </a:r>
            <a:r>
              <a:rPr kumimoji="1" lang="en-US" altLang="ja-JP" baseline="0" dirty="0" smtClean="0"/>
              <a:t> can ask me: if it’s so simple why we couldn’t apply ML immediately everywhere?</a:t>
            </a:r>
          </a:p>
          <a:p>
            <a:endParaRPr kumimoji="1" lang="en-US" altLang="ja-JP" baseline="0" dirty="0" smtClean="0"/>
          </a:p>
          <a:p>
            <a:r>
              <a:rPr kumimoji="1" lang="en-US" altLang="ja-JP" baseline="0" dirty="0" smtClean="0"/>
              <a:t>Problem that you should have understanding of mathematical internals of this algorithms. To illustrate this I specially made some mistakes in model application.</a:t>
            </a:r>
          </a:p>
          <a:p>
            <a:endParaRPr kumimoji="1" lang="en-US" altLang="ja-JP" baseline="0" dirty="0" smtClean="0"/>
          </a:p>
          <a:p>
            <a:r>
              <a:rPr kumimoji="1" lang="en-US" altLang="ja-JP" baseline="0" dirty="0" smtClean="0"/>
              <a:t>Just ask yourself:</a:t>
            </a:r>
          </a:p>
          <a:p>
            <a:r>
              <a:rPr kumimoji="1" lang="en-US" altLang="ja-JP" baseline="0" dirty="0" smtClean="0"/>
              <a:t>Is it ok to get 100% accuracy? – No. For real life it means that you have very poor learning set.</a:t>
            </a:r>
          </a:p>
          <a:p>
            <a:r>
              <a:rPr kumimoji="1" lang="en-US" altLang="ja-JP" baseline="0" dirty="0" smtClean="0"/>
              <a:t>Is it ok to use Mean Squared Error as measure of model quality in our case? – No. Because this is not a regression task.</a:t>
            </a:r>
          </a:p>
          <a:p>
            <a:r>
              <a:rPr kumimoji="1" lang="en-US" altLang="ja-JP" baseline="0" dirty="0" smtClean="0"/>
              <a:t>Did we choose right algorithm and features? No. Decision tree – not very cool algorithm.</a:t>
            </a:r>
          </a:p>
          <a:p>
            <a:r>
              <a:rPr kumimoji="1" lang="en-US" altLang="ja-JP" baseline="0" dirty="0" smtClean="0"/>
              <a:t>How about features? </a:t>
            </a:r>
            <a:r>
              <a:rPr kumimoji="1" lang="en-US" altLang="ja-JP" baseline="0" dirty="0" err="1" smtClean="0"/>
              <a:t>MeathodFeature</a:t>
            </a:r>
            <a:r>
              <a:rPr kumimoji="1" lang="en-US" altLang="ja-JP" baseline="0" dirty="0" smtClean="0"/>
              <a:t> is incorrect at all. We use array index as feature value, but how we can compare POST and HEAD HTTP requests methods?</a:t>
            </a:r>
          </a:p>
        </p:txBody>
      </p:sp>
      <p:sp>
        <p:nvSpPr>
          <p:cNvPr id="4" name="Slide Number Placeholder 3"/>
          <p:cNvSpPr>
            <a:spLocks noGrp="1"/>
          </p:cNvSpPr>
          <p:nvPr>
            <p:ph type="sldNum" sz="quarter" idx="10"/>
          </p:nvPr>
        </p:nvSpPr>
        <p:spPr/>
        <p:txBody>
          <a:bodyPr/>
          <a:lstStyle/>
          <a:p>
            <a:fld id="{A57D068E-8F90-4775-9105-7C1E7D006932}" type="slidenum">
              <a:rPr lang="en-US" smtClean="0"/>
              <a:t>13</a:t>
            </a:fld>
            <a:endParaRPr lang="en-US"/>
          </a:p>
        </p:txBody>
      </p:sp>
    </p:spTree>
    <p:extLst>
      <p:ext uri="{BB962C8B-B14F-4D97-AF65-F5344CB8AC3E}">
        <p14:creationId xmlns:p14="http://schemas.microsoft.com/office/powerpoint/2010/main" val="3455032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Finally to</a:t>
            </a:r>
            <a:r>
              <a:rPr kumimoji="1" lang="en-US" altLang="ja-JP" baseline="0" dirty="0" smtClean="0"/>
              <a:t> summarize my presentation I want briefly remind all my suggestions.</a:t>
            </a:r>
          </a:p>
          <a:p>
            <a:r>
              <a:rPr kumimoji="1" lang="en-US" altLang="ja-JP" baseline="0" dirty="0" smtClean="0"/>
              <a:t>--slide content—</a:t>
            </a:r>
          </a:p>
          <a:p>
            <a:endParaRPr kumimoji="1" lang="en-US" altLang="ja-JP" baseline="0" dirty="0" smtClean="0"/>
          </a:p>
        </p:txBody>
      </p:sp>
      <p:sp>
        <p:nvSpPr>
          <p:cNvPr id="4" name="Slide Number Placeholder 3"/>
          <p:cNvSpPr>
            <a:spLocks noGrp="1"/>
          </p:cNvSpPr>
          <p:nvPr>
            <p:ph type="sldNum" sz="quarter" idx="10"/>
          </p:nvPr>
        </p:nvSpPr>
        <p:spPr/>
        <p:txBody>
          <a:bodyPr/>
          <a:lstStyle/>
          <a:p>
            <a:fld id="{A57D068E-8F90-4775-9105-7C1E7D006932}" type="slidenum">
              <a:rPr lang="en-US" smtClean="0"/>
              <a:t>14</a:t>
            </a:fld>
            <a:endParaRPr lang="en-US"/>
          </a:p>
        </p:txBody>
      </p:sp>
    </p:spTree>
    <p:extLst>
      <p:ext uri="{BB962C8B-B14F-4D97-AF65-F5344CB8AC3E}">
        <p14:creationId xmlns:p14="http://schemas.microsoft.com/office/powerpoint/2010/main" val="46806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Thank</a:t>
            </a:r>
            <a:r>
              <a:rPr kumimoji="1" lang="en-US" altLang="ja-JP" baseline="0" dirty="0" smtClean="0"/>
              <a:t> you!</a:t>
            </a:r>
          </a:p>
          <a:p>
            <a:r>
              <a:rPr kumimoji="1" lang="ja-JP" altLang="en-US" baseline="0" dirty="0" smtClean="0"/>
              <a:t>ありがとうございます。</a:t>
            </a:r>
            <a:endParaRPr kumimoji="1" lang="en-US" altLang="ja-JP" baseline="0" dirty="0" smtClean="0"/>
          </a:p>
          <a:p>
            <a:endParaRPr kumimoji="1" lang="en-US" altLang="ja-JP" baseline="0" dirty="0" smtClean="0"/>
          </a:p>
          <a:p>
            <a:r>
              <a:rPr kumimoji="1" lang="en-US" altLang="ja-JP" baseline="0" dirty="0" smtClean="0"/>
              <a:t>I glad to hear </a:t>
            </a:r>
            <a:r>
              <a:rPr kumimoji="1" lang="en-US" altLang="ja-JP" baseline="0" smtClean="0"/>
              <a:t>your questions.</a:t>
            </a:r>
            <a:endParaRPr kumimoji="1" lang="ja-JP" altLang="en-US"/>
          </a:p>
        </p:txBody>
      </p:sp>
      <p:sp>
        <p:nvSpPr>
          <p:cNvPr id="4" name="Slide Number Placeholder 3"/>
          <p:cNvSpPr>
            <a:spLocks noGrp="1"/>
          </p:cNvSpPr>
          <p:nvPr>
            <p:ph type="sldNum" sz="quarter" idx="10"/>
          </p:nvPr>
        </p:nvSpPr>
        <p:spPr/>
        <p:txBody>
          <a:bodyPr/>
          <a:lstStyle/>
          <a:p>
            <a:fld id="{A57D068E-8F90-4775-9105-7C1E7D006932}" type="slidenum">
              <a:rPr lang="en-US" smtClean="0"/>
              <a:t>15</a:t>
            </a:fld>
            <a:endParaRPr lang="en-US"/>
          </a:p>
        </p:txBody>
      </p:sp>
    </p:spTree>
    <p:extLst>
      <p:ext uri="{BB962C8B-B14F-4D97-AF65-F5344CB8AC3E}">
        <p14:creationId xmlns:p14="http://schemas.microsoft.com/office/powerpoint/2010/main" val="188672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To</a:t>
            </a:r>
            <a:r>
              <a:rPr kumimoji="1" lang="en-US" altLang="ja-JP" baseline="0" dirty="0" smtClean="0"/>
              <a:t> illustrate my presentation I’ve made special model web application. </a:t>
            </a:r>
          </a:p>
          <a:p>
            <a:r>
              <a:rPr kumimoji="1" lang="en-US" altLang="ja-JP" baseline="0" dirty="0" smtClean="0"/>
              <a:t>This is a Python 3.5 with additional libraries. It’s to bit complicated to install some of this to Windows machines (Linux and Mac users should have no problems). I recommend for developing purposes use a Anaconda IDE from Continuum Analytics. </a:t>
            </a:r>
          </a:p>
          <a:p>
            <a:r>
              <a:rPr kumimoji="1" lang="en-US" altLang="ja-JP" baseline="0" dirty="0" smtClean="0"/>
              <a:t>This IDE contains all prerequisites and modules for ML implementation. We will use one of the most popular ML implementations, </a:t>
            </a:r>
            <a:r>
              <a:rPr kumimoji="1" lang="en-US" altLang="ja-JP" baseline="0" dirty="0" err="1" smtClean="0"/>
              <a:t>Scikit</a:t>
            </a:r>
            <a:r>
              <a:rPr kumimoji="1" lang="en-US" altLang="ja-JP" baseline="0" dirty="0" smtClean="0"/>
              <a:t> Learn.</a:t>
            </a:r>
          </a:p>
          <a:p>
            <a:r>
              <a:rPr kumimoji="1" lang="en-US" altLang="ja-JP" baseline="0" dirty="0" smtClean="0"/>
              <a:t>If somebody want to reproduce results, you can download this tools and application from my GitHub repository.</a:t>
            </a:r>
          </a:p>
          <a:p>
            <a:r>
              <a:rPr kumimoji="1" lang="en-US" altLang="ja-JP" baseline="0" dirty="0" smtClean="0"/>
              <a:t>Let’s move forward.</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2</a:t>
            </a:fld>
            <a:endParaRPr lang="en-US"/>
          </a:p>
        </p:txBody>
      </p:sp>
    </p:spTree>
    <p:extLst>
      <p:ext uri="{BB962C8B-B14F-4D97-AF65-F5344CB8AC3E}">
        <p14:creationId xmlns:p14="http://schemas.microsoft.com/office/powerpoint/2010/main" val="242400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This is abstract problem definition for our web</a:t>
            </a:r>
            <a:r>
              <a:rPr kumimoji="1" lang="en-US" altLang="ja-JP" baseline="0" dirty="0" smtClean="0"/>
              <a:t> application. We decided to make anonymous message board and want to block </a:t>
            </a:r>
            <a:r>
              <a:rPr kumimoji="1" lang="en-US" altLang="ja-JP" baseline="0" dirty="0" err="1" smtClean="0"/>
              <a:t>spamers</a:t>
            </a:r>
            <a:r>
              <a:rPr kumimoji="1" lang="en-US" altLang="ja-JP" baseline="0" dirty="0" smtClean="0"/>
              <a:t>. </a:t>
            </a:r>
          </a:p>
          <a:p>
            <a:r>
              <a:rPr kumimoji="1" lang="en-US" altLang="ja-JP" baseline="0" dirty="0" smtClean="0"/>
              <a:t>Basically this looks like binary classification task, but look at this technically. </a:t>
            </a:r>
          </a:p>
          <a:p>
            <a:r>
              <a:rPr kumimoji="1" lang="en-US" altLang="ja-JP" baseline="0" dirty="0" smtClean="0"/>
              <a:t>We have a normal user, which basically will open our site in normal full stack User Agent (browser). And we have malicious user (attacker), which is usually a script or headless browser, but sometimes this is a hacked laptop or malicious module inside user browser. </a:t>
            </a:r>
          </a:p>
          <a:p>
            <a:r>
              <a:rPr kumimoji="1" lang="en-US" altLang="ja-JP" baseline="0" dirty="0" smtClean="0"/>
              <a:t>Anyways we should define such model of our application. In real life this model should be more detailed of course. </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3</a:t>
            </a:fld>
            <a:endParaRPr lang="en-US"/>
          </a:p>
        </p:txBody>
      </p:sp>
    </p:spTree>
    <p:extLst>
      <p:ext uri="{BB962C8B-B14F-4D97-AF65-F5344CB8AC3E}">
        <p14:creationId xmlns:p14="http://schemas.microsoft.com/office/powerpoint/2010/main" val="18354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How to solve</a:t>
            </a:r>
            <a:r>
              <a:rPr kumimoji="1" lang="en-US" altLang="ja-JP" baseline="0" dirty="0" smtClean="0"/>
              <a:t> our task?</a:t>
            </a:r>
          </a:p>
          <a:p>
            <a:r>
              <a:rPr kumimoji="1" lang="en-US" altLang="ja-JP" baseline="0" dirty="0" smtClean="0"/>
              <a:t>We shouldn’t invent bicycles, because there is perfect methodology for Data Mining. You can follow the link and read about it later.</a:t>
            </a:r>
          </a:p>
          <a:p>
            <a:r>
              <a:rPr kumimoji="1" lang="en-US" altLang="ja-JP" baseline="0" dirty="0" smtClean="0"/>
              <a:t>Basically CRISP-DM defines lifecycle of data mining task.</a:t>
            </a:r>
          </a:p>
          <a:p>
            <a:r>
              <a:rPr kumimoji="1" lang="en-US" altLang="ja-JP" baseline="0" dirty="0" smtClean="0"/>
              <a:t>It defines DM task as continuous process of different steps.</a:t>
            </a:r>
          </a:p>
          <a:p>
            <a:r>
              <a:rPr kumimoji="1" lang="en-US" altLang="ja-JP" baseline="0" dirty="0" smtClean="0"/>
              <a:t>You should start from business understanding of task. Sometime you should minimize expenses, sometime maximize clicks on advertisement banners. </a:t>
            </a:r>
          </a:p>
          <a:p>
            <a:r>
              <a:rPr kumimoji="1" lang="en-US" altLang="ja-JP" baseline="0" dirty="0" smtClean="0"/>
              <a:t>But metrics of success should be defined at the beginning of project. You should now how to measure your success.</a:t>
            </a:r>
          </a:p>
          <a:p>
            <a:r>
              <a:rPr kumimoji="1" lang="en-US" altLang="ja-JP" baseline="0" dirty="0" smtClean="0"/>
              <a:t>On the second step you should understand, which sources of data are available. How much garbage in this data. Semantics of data and many other things like that.</a:t>
            </a:r>
          </a:p>
          <a:p>
            <a:r>
              <a:rPr kumimoji="1" lang="en-US" altLang="ja-JP" baseline="0" dirty="0" smtClean="0"/>
              <a:t>Third step: you should prepare your data, create learning set. Probably you need to recover lost data or perform additional mapping of data with human support.</a:t>
            </a:r>
          </a:p>
          <a:p>
            <a:r>
              <a:rPr kumimoji="1" lang="en-US" altLang="ja-JP" baseline="0" dirty="0" smtClean="0"/>
              <a:t>Next step is modeling: you should choose and train optimal model. Sounds simple, but no this is very difficult part.</a:t>
            </a:r>
          </a:p>
          <a:p>
            <a:r>
              <a:rPr kumimoji="1" lang="en-US" altLang="ja-JP" baseline="0" dirty="0" smtClean="0"/>
              <a:t>You can change something in business understanding during Evaluation phase.</a:t>
            </a:r>
          </a:p>
          <a:p>
            <a:r>
              <a:rPr kumimoji="1" lang="en-US" altLang="ja-JP" baseline="0" dirty="0" smtClean="0"/>
              <a:t>At the end you can deploy optimal model to production.</a:t>
            </a:r>
          </a:p>
          <a:p>
            <a:r>
              <a:rPr kumimoji="1" lang="en-US" altLang="ja-JP" baseline="0" dirty="0" smtClean="0"/>
              <a:t>Everything changes, that’s why you model in most cases are optimal only temporary.</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4</a:t>
            </a:fld>
            <a:endParaRPr lang="en-US"/>
          </a:p>
        </p:txBody>
      </p:sp>
    </p:spTree>
    <p:extLst>
      <p:ext uri="{BB962C8B-B14F-4D97-AF65-F5344CB8AC3E}">
        <p14:creationId xmlns:p14="http://schemas.microsoft.com/office/powerpoint/2010/main" val="252442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Let’s apply this methodology to our task.</a:t>
            </a:r>
          </a:p>
          <a:p>
            <a:r>
              <a:rPr kumimoji="1" lang="en-US" altLang="ja-JP" dirty="0" smtClean="0"/>
              <a:t>We want to separate “bad” and “good” users. Main difference between this users is ability to input CAPTCHA.</a:t>
            </a:r>
            <a:r>
              <a:rPr kumimoji="1" lang="en-US" altLang="ja-JP" baseline="0" dirty="0" smtClean="0"/>
              <a:t> We decided that bad users cannot input </a:t>
            </a:r>
            <a:r>
              <a:rPr kumimoji="1" lang="en-US" altLang="ja-JP" baseline="0" dirty="0" err="1" smtClean="0"/>
              <a:t>reCaptcha</a:t>
            </a:r>
            <a:r>
              <a:rPr kumimoji="1" lang="en-US" altLang="ja-JP" baseline="0" dirty="0" smtClean="0"/>
              <a:t>.</a:t>
            </a:r>
          </a:p>
          <a:p>
            <a:r>
              <a:rPr kumimoji="1" lang="en-US" altLang="ja-JP" baseline="0" dirty="0" smtClean="0"/>
              <a:t>We will extract all features from HTTP requests. Our target vector is CAPTCHA inputs.</a:t>
            </a:r>
          </a:p>
          <a:p>
            <a:r>
              <a:rPr kumimoji="1" lang="en-US" altLang="ja-JP" baseline="0" dirty="0" smtClean="0"/>
              <a:t>To store requests (features) we will use </a:t>
            </a:r>
            <a:r>
              <a:rPr kumimoji="1" lang="en-US" altLang="ja-JP" baseline="0" dirty="0" err="1" smtClean="0"/>
              <a:t>Redis</a:t>
            </a:r>
            <a:r>
              <a:rPr kumimoji="1" lang="en-US" altLang="ja-JP" baseline="0" dirty="0" smtClean="0"/>
              <a:t> database.</a:t>
            </a:r>
          </a:p>
          <a:p>
            <a:r>
              <a:rPr kumimoji="1" lang="en-US" altLang="ja-JP" baseline="0" dirty="0" smtClean="0"/>
              <a:t>To classify users we will chose not the best possible classification algorithm, but most illustrative and well interpretable.</a:t>
            </a:r>
          </a:p>
          <a:p>
            <a:r>
              <a:rPr kumimoji="1" lang="en-US" altLang="ja-JP" baseline="0" dirty="0" smtClean="0"/>
              <a:t>That we will do next?</a:t>
            </a:r>
          </a:p>
          <a:p>
            <a:r>
              <a:rPr kumimoji="1" lang="en-US" altLang="ja-JP" baseline="0" dirty="0" smtClean="0"/>
              <a:t>Calculate mistake, tune parameters and push our trained classifier to production.</a:t>
            </a:r>
          </a:p>
          <a:p>
            <a:endParaRPr kumimoji="1" lang="en-US" altLang="ja-JP" baseline="0" dirty="0" smtClean="0"/>
          </a:p>
        </p:txBody>
      </p:sp>
      <p:sp>
        <p:nvSpPr>
          <p:cNvPr id="4" name="Slide Number Placeholder 3"/>
          <p:cNvSpPr>
            <a:spLocks noGrp="1"/>
          </p:cNvSpPr>
          <p:nvPr>
            <p:ph type="sldNum" sz="quarter" idx="10"/>
          </p:nvPr>
        </p:nvSpPr>
        <p:spPr/>
        <p:txBody>
          <a:bodyPr/>
          <a:lstStyle/>
          <a:p>
            <a:fld id="{A57D068E-8F90-4775-9105-7C1E7D006932}" type="slidenum">
              <a:rPr lang="en-US" smtClean="0"/>
              <a:t>5</a:t>
            </a:fld>
            <a:endParaRPr lang="en-US"/>
          </a:p>
        </p:txBody>
      </p:sp>
    </p:spTree>
    <p:extLst>
      <p:ext uri="{BB962C8B-B14F-4D97-AF65-F5344CB8AC3E}">
        <p14:creationId xmlns:p14="http://schemas.microsoft.com/office/powerpoint/2010/main" val="250313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For web application you can define two different type of features. </a:t>
            </a:r>
          </a:p>
          <a:p>
            <a:r>
              <a:rPr kumimoji="1" lang="en-US" altLang="ja-JP" dirty="0" smtClean="0"/>
              <a:t>First</a:t>
            </a:r>
            <a:r>
              <a:rPr kumimoji="1" lang="en-US" altLang="ja-JP" baseline="0" dirty="0" smtClean="0"/>
              <a:t> type is direct features, which could be extracted from HTTP request and responses. They are mostly intuitive, but you can construct something more complex if you want. In our model application we will use direct features only.</a:t>
            </a:r>
          </a:p>
          <a:p>
            <a:r>
              <a:rPr kumimoji="1" lang="en-US" altLang="ja-JP" baseline="0" dirty="0" smtClean="0"/>
              <a:t>Second type is indirect features. For example IP address reputation. This features usually are more difficult to construct, and you need additional services and systems to extract them from raw data.</a:t>
            </a:r>
            <a:r>
              <a:rPr kumimoji="1" lang="ja-JP" altLang="en-US" baseline="0" dirty="0" smtClean="0"/>
              <a:t> </a:t>
            </a:r>
            <a:r>
              <a:rPr kumimoji="1" lang="en-US" altLang="ja-JP" baseline="0" dirty="0" smtClean="0"/>
              <a:t>But they are also very strong addition to learning set.</a:t>
            </a:r>
          </a:p>
        </p:txBody>
      </p:sp>
      <p:sp>
        <p:nvSpPr>
          <p:cNvPr id="4" name="Slide Number Placeholder 3"/>
          <p:cNvSpPr>
            <a:spLocks noGrp="1"/>
          </p:cNvSpPr>
          <p:nvPr>
            <p:ph type="sldNum" sz="quarter" idx="10"/>
          </p:nvPr>
        </p:nvSpPr>
        <p:spPr/>
        <p:txBody>
          <a:bodyPr/>
          <a:lstStyle/>
          <a:p>
            <a:fld id="{A57D068E-8F90-4775-9105-7C1E7D006932}" type="slidenum">
              <a:rPr lang="en-US" smtClean="0"/>
              <a:t>6</a:t>
            </a:fld>
            <a:endParaRPr lang="en-US"/>
          </a:p>
        </p:txBody>
      </p:sp>
    </p:spTree>
    <p:extLst>
      <p:ext uri="{BB962C8B-B14F-4D97-AF65-F5344CB8AC3E}">
        <p14:creationId xmlns:p14="http://schemas.microsoft.com/office/powerpoint/2010/main" val="102887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*I will show first screen of web </a:t>
            </a:r>
            <a:r>
              <a:rPr kumimoji="1" lang="en-US" altLang="ja-JP" dirty="0" err="1" smtClean="0"/>
              <a:t>aaplication</a:t>
            </a:r>
            <a:r>
              <a:rPr kumimoji="1" lang="en-US" altLang="ja-JP" dirty="0" smtClean="0"/>
              <a:t>*</a:t>
            </a:r>
          </a:p>
          <a:p>
            <a:endParaRPr kumimoji="1" lang="en-US" altLang="ja-JP" dirty="0" smtClean="0"/>
          </a:p>
          <a:p>
            <a:r>
              <a:rPr kumimoji="1" lang="en-US" altLang="ja-JP" dirty="0" smtClean="0"/>
              <a:t>Look</a:t>
            </a:r>
            <a:r>
              <a:rPr kumimoji="1" lang="en-US" altLang="ja-JP" baseline="0" dirty="0" smtClean="0"/>
              <a:t> at other web application. As I mention before, this is a message board for anonymous users. But we still want to block spam activity here.</a:t>
            </a:r>
          </a:p>
          <a:p>
            <a:r>
              <a:rPr kumimoji="1" lang="en-US" altLang="ja-JP" baseline="0" dirty="0" smtClean="0"/>
              <a:t>We want to construct learning set from user activity. Our web application written on Flask, so we can get data from “request” object. We will ask users to input CAPTCHA after every message. </a:t>
            </a:r>
          </a:p>
          <a:p>
            <a:r>
              <a:rPr kumimoji="1" lang="en-US" altLang="ja-JP" baseline="0" dirty="0" smtClean="0"/>
              <a:t>This is a good schema to block </a:t>
            </a:r>
            <a:r>
              <a:rPr kumimoji="1" lang="en-US" altLang="ja-JP" baseline="0" dirty="0" err="1" smtClean="0"/>
              <a:t>spamers</a:t>
            </a:r>
            <a:r>
              <a:rPr kumimoji="1" lang="en-US" altLang="ja-JP" baseline="0" dirty="0" smtClean="0"/>
              <a:t>, but there are couple of problems.</a:t>
            </a:r>
          </a:p>
          <a:p>
            <a:pPr marL="228600" indent="-228600">
              <a:buAutoNum type="arabicPeriod"/>
            </a:pPr>
            <a:r>
              <a:rPr kumimoji="1" lang="en-US" altLang="ja-JP" baseline="0" dirty="0" smtClean="0"/>
              <a:t>CAPTCHA will annoy users.</a:t>
            </a:r>
          </a:p>
          <a:p>
            <a:pPr marL="228600" indent="-228600">
              <a:buAutoNum type="arabicPeriod"/>
            </a:pPr>
            <a:r>
              <a:rPr kumimoji="1" lang="en-US" altLang="ja-JP" baseline="0" dirty="0" smtClean="0"/>
              <a:t>If we will use CAPTCHAs every time, attackers starts to recognize them automatically.</a:t>
            </a:r>
          </a:p>
          <a:p>
            <a:pPr marL="228600" indent="-228600">
              <a:buAutoNum type="arabicPeriod"/>
            </a:pPr>
            <a:endParaRPr kumimoji="1" lang="en-US" altLang="ja-JP" baseline="0" dirty="0" smtClean="0"/>
          </a:p>
          <a:p>
            <a:pPr marL="0" indent="0">
              <a:buNone/>
            </a:pPr>
            <a:r>
              <a:rPr kumimoji="1" lang="en-US" altLang="ja-JP" baseline="0" dirty="0" smtClean="0"/>
              <a:t>Let’s improve our application and insert </a:t>
            </a:r>
            <a:r>
              <a:rPr kumimoji="1" lang="en-US" altLang="ja-JP" baseline="0" smtClean="0"/>
              <a:t>ML inside.</a:t>
            </a:r>
            <a:endParaRPr kumimoji="1" lang="en-US" altLang="ja-JP" baseline="0" dirty="0" smtClean="0"/>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7</a:t>
            </a:fld>
            <a:endParaRPr lang="en-US"/>
          </a:p>
        </p:txBody>
      </p:sp>
    </p:spTree>
    <p:extLst>
      <p:ext uri="{BB962C8B-B14F-4D97-AF65-F5344CB8AC3E}">
        <p14:creationId xmlns:p14="http://schemas.microsoft.com/office/powerpoint/2010/main" val="218952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We</a:t>
            </a:r>
            <a:r>
              <a:rPr kumimoji="1" lang="en-US" altLang="ja-JP" baseline="0" dirty="0" smtClean="0"/>
              <a:t> will choose one of the basic machine learning algorithms – Decision Tree. In our model application we will relearn classifier every time, when we get message from user.</a:t>
            </a:r>
          </a:p>
          <a:p>
            <a:r>
              <a:rPr kumimoji="1" lang="en-US" altLang="ja-JP" dirty="0" smtClean="0"/>
              <a:t>This is not a very good schema for production, but we made a model application.</a:t>
            </a:r>
          </a:p>
          <a:p>
            <a:endParaRPr kumimoji="1" lang="en-US" altLang="ja-JP" dirty="0" smtClean="0"/>
          </a:p>
          <a:p>
            <a:r>
              <a:rPr kumimoji="1" lang="en-US" altLang="ja-JP" dirty="0" smtClean="0"/>
              <a:t>Let’s imagine that</a:t>
            </a:r>
            <a:r>
              <a:rPr kumimoji="1" lang="en-US" altLang="ja-JP" baseline="0" dirty="0" smtClean="0"/>
              <a:t> after project start evil </a:t>
            </a:r>
            <a:r>
              <a:rPr kumimoji="1" lang="en-US" altLang="ja-JP" baseline="0" dirty="0" err="1" smtClean="0"/>
              <a:t>spamers</a:t>
            </a:r>
            <a:r>
              <a:rPr kumimoji="1" lang="en-US" altLang="ja-JP" baseline="0" dirty="0" smtClean="0"/>
              <a:t> comes to your site and starts to spoil it with spam messages. </a:t>
            </a:r>
            <a:r>
              <a:rPr kumimoji="1" lang="en-US" altLang="ja-JP" baseline="0" dirty="0" err="1" smtClean="0"/>
              <a:t>Spamers</a:t>
            </a:r>
            <a:r>
              <a:rPr kumimoji="1" lang="en-US" altLang="ja-JP" baseline="0" dirty="0" smtClean="0"/>
              <a:t> couldn’t input CAPTCHA, so after short period of time we will got learning set.</a:t>
            </a:r>
          </a:p>
          <a:p>
            <a:r>
              <a:rPr kumimoji="1" lang="en-US" altLang="ja-JP" baseline="0" dirty="0" smtClean="0"/>
              <a:t>And also we will get learned classifier. Look at “ML” page of our application.</a:t>
            </a:r>
          </a:p>
          <a:p>
            <a:endParaRPr kumimoji="1" lang="en-US" altLang="ja-JP" baseline="0" dirty="0" smtClean="0"/>
          </a:p>
          <a:p>
            <a:r>
              <a:rPr kumimoji="1" lang="en-US" altLang="ja-JP" baseline="0" dirty="0" smtClean="0"/>
              <a:t>Machine learning algorithm chose “</a:t>
            </a:r>
            <a:r>
              <a:rPr lang="en-US" altLang="ja-JP" dirty="0" err="1" smtClean="0">
                <a:effectLst/>
              </a:rPr>
              <a:t>UALengthFeature</a:t>
            </a:r>
            <a:r>
              <a:rPr lang="en-US" altLang="ja-JP" dirty="0" smtClean="0">
                <a:effectLst/>
              </a:rPr>
              <a:t>” to construct rule. And classifier can predict next event score with 100% accuracy. That’s perfect.</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8</a:t>
            </a:fld>
            <a:endParaRPr lang="en-US"/>
          </a:p>
        </p:txBody>
      </p:sp>
    </p:spTree>
    <p:extLst>
      <p:ext uri="{BB962C8B-B14F-4D97-AF65-F5344CB8AC3E}">
        <p14:creationId xmlns:p14="http://schemas.microsoft.com/office/powerpoint/2010/main" val="103310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Let’s give our</a:t>
            </a:r>
            <a:r>
              <a:rPr kumimoji="1" lang="en-US" altLang="ja-JP" baseline="0" dirty="0" smtClean="0"/>
              <a:t> application ability to use trained classifier for predict spam messages and block them.</a:t>
            </a:r>
          </a:p>
          <a:p>
            <a:r>
              <a:rPr kumimoji="1" lang="en-US" altLang="ja-JP" baseline="0" dirty="0" smtClean="0"/>
              <a:t>We will send to malicious users 400 HTTP error code. After enabling “Strict mode” normal users can send messages without CAPTCHA. Malicious user will receive HTTP error.</a:t>
            </a:r>
          </a:p>
          <a:p>
            <a:endParaRPr kumimoji="1" lang="en-US" altLang="ja-JP" baseline="0" dirty="0" smtClean="0"/>
          </a:p>
          <a:p>
            <a:r>
              <a:rPr kumimoji="1" lang="en-US" altLang="ja-JP" baseline="0" dirty="0" smtClean="0"/>
              <a:t>That happens if attacker will use normal User Agent string? And will send more spam to us.</a:t>
            </a:r>
          </a:p>
          <a:p>
            <a:r>
              <a:rPr kumimoji="1" lang="en-US" altLang="ja-JP" baseline="0" dirty="0" smtClean="0"/>
              <a:t>You can see that ML algorithm automatically chose a new classification feature. Amount of HTTP headers.</a:t>
            </a:r>
          </a:p>
          <a:p>
            <a:endParaRPr kumimoji="1" lang="en-US" altLang="ja-JP" baseline="0" dirty="0" smtClean="0"/>
          </a:p>
          <a:p>
            <a:r>
              <a:rPr kumimoji="1" lang="en-US" altLang="ja-JP" baseline="0" dirty="0" smtClean="0"/>
              <a:t>But that happens if attacker will be more smarter? Normal UA and huge amount of HTTP headers? ML will solve this problem for us as combination of different rules.</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9</a:t>
            </a:fld>
            <a:endParaRPr lang="en-US"/>
          </a:p>
        </p:txBody>
      </p:sp>
    </p:spTree>
    <p:extLst>
      <p:ext uri="{BB962C8B-B14F-4D97-AF65-F5344CB8AC3E}">
        <p14:creationId xmlns:p14="http://schemas.microsoft.com/office/powerpoint/2010/main" val="30051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597819"/>
            <a:ext cx="7772400" cy="1102519"/>
          </a:xfrm>
        </p:spPr>
        <p:txBody>
          <a:bodyPr/>
          <a:lstStyle>
            <a:lvl1pPr algn="l">
              <a:defRPr/>
            </a:lvl1pPr>
          </a:lstStyle>
          <a:p>
            <a:r>
              <a:rPr kumimoji="1" lang="en-US" altLang="ja-JP" smtClean="0"/>
              <a:t>Click to edit Master title style</a:t>
            </a:r>
            <a:endParaRPr kumimoji="1" lang="ja-JP" altLang="en-US"/>
          </a:p>
        </p:txBody>
      </p:sp>
      <p:sp>
        <p:nvSpPr>
          <p:cNvPr id="3" name="サブタイトル 2"/>
          <p:cNvSpPr>
            <a:spLocks noGrp="1"/>
          </p:cNvSpPr>
          <p:nvPr>
            <p:ph type="subTitle" idx="1"/>
          </p:nvPr>
        </p:nvSpPr>
        <p:spPr>
          <a:xfrm>
            <a:off x="467544" y="2931790"/>
            <a:ext cx="6400800" cy="1314450"/>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dirty="0"/>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7792892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084372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en-US" altLang="ja-JP" smtClean="0"/>
              <a:t>Click to edit Master title style</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36293738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コンテンツ プレースホルダー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5141466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2979521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471620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10" name="スライド番号プレースホルダー 5"/>
          <p:cNvSpPr>
            <a:spLocks noGrp="1"/>
          </p:cNvSpPr>
          <p:nvPr>
            <p:ph type="sldNum" sz="quarter" idx="12"/>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3528775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5072693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5"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8013511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kumimoji="1" lang="en-US" altLang="ja-JP" smtClean="0"/>
              <a:t>Click to edit Master title style</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1340433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en-US" altLang="ja-JP" smtClean="0"/>
              <a:t>Click to edit Master title style</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48640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349547"/>
          </a:xfrm>
          <a:prstGeom prst="rect">
            <a:avLst/>
          </a:prstGeom>
        </p:spPr>
        <p:txBody>
          <a:bodyPr vert="horz" lIns="91440" tIns="45720" rIns="91440" bIns="45720" rtlCol="0" anchor="ctr">
            <a:normAutofit/>
          </a:bodyPr>
          <a:lstStyle/>
          <a:p>
            <a:r>
              <a:rPr kumimoji="1" lang="en-US" altLang="ja-JP" dirty="0" smtClean="0"/>
              <a:t>Title</a:t>
            </a:r>
            <a:endParaRPr kumimoji="1" lang="ja-JP" altLang="en-US" dirty="0"/>
          </a:p>
        </p:txBody>
      </p:sp>
      <p:sp>
        <p:nvSpPr>
          <p:cNvPr id="3" name="テキスト プレースホルダー 2"/>
          <p:cNvSpPr>
            <a:spLocks noGrp="1"/>
          </p:cNvSpPr>
          <p:nvPr>
            <p:ph type="body" idx="1"/>
          </p:nvPr>
        </p:nvSpPr>
        <p:spPr>
          <a:xfrm>
            <a:off x="457200" y="771550"/>
            <a:ext cx="8229600" cy="38230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pic>
        <p:nvPicPr>
          <p:cNvPr id="8" name="図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7743" y="4752000"/>
            <a:ext cx="2040001" cy="248923"/>
          </a:xfrm>
          <a:prstGeom prst="rect">
            <a:avLst/>
          </a:prstGeom>
        </p:spPr>
      </p:pic>
      <p:sp>
        <p:nvSpPr>
          <p:cNvPr id="4" name="フッター プレースホルダー 3"/>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2"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166482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2500" b="1" kern="1200">
          <a:solidFill>
            <a:srgbClr val="BF0000"/>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tracer0tong/buzzboard" TargetMode="External"/><Relationship Id="rId5" Type="http://schemas.openxmlformats.org/officeDocument/2006/relationships/hyperlink" Target="http://www.scipy.org/install.html" TargetMode="External"/><Relationship Id="rId4" Type="http://schemas.openxmlformats.org/officeDocument/2006/relationships/hyperlink" Target="https://www.python.org/downloa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ipedia.org/wiki/Cross_Industry_Standard_Process_for_Data_Mining#/media/File:CRISP-DM_Process_Diagram.png" TargetMode="External"/><Relationship Id="rId4" Type="http://schemas.openxmlformats.org/officeDocument/2006/relationships/hyperlink" Target="https://en.wikipedia.org/wiki/Cross_Industry_Standard_Process_for_Data_Min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latin typeface="+mj-ea"/>
              </a:rPr>
              <a:t>ML based detection of users anomaly activities</a:t>
            </a:r>
            <a:endParaRPr lang="en-US" dirty="0">
              <a:latin typeface="+mj-ea"/>
            </a:endParaRPr>
          </a:p>
        </p:txBody>
      </p:sp>
      <p:sp>
        <p:nvSpPr>
          <p:cNvPr id="3" name="サブタイトル 2"/>
          <p:cNvSpPr>
            <a:spLocks noGrp="1"/>
          </p:cNvSpPr>
          <p:nvPr>
            <p:ph type="subTitle" idx="1"/>
          </p:nvPr>
        </p:nvSpPr>
        <p:spPr/>
        <p:txBody>
          <a:bodyPr/>
          <a:lstStyle/>
          <a:p>
            <a:r>
              <a:rPr lang="en-US" dirty="0" smtClean="0">
                <a:latin typeface="+mj-ea"/>
                <a:ea typeface="+mj-ea"/>
              </a:rPr>
              <a:t>Yury Leonychev</a:t>
            </a:r>
          </a:p>
          <a:p>
            <a:r>
              <a:rPr lang="en-US" dirty="0" smtClean="0">
                <a:latin typeface="+mj-ea"/>
                <a:ea typeface="+mj-ea"/>
              </a:rPr>
              <a:t>ESG, Rakuten </a:t>
            </a:r>
            <a:r>
              <a:rPr lang="en-US" dirty="0" err="1" smtClean="0">
                <a:latin typeface="+mj-ea"/>
                <a:ea typeface="+mj-ea"/>
              </a:rPr>
              <a:t>inc.</a:t>
            </a:r>
            <a:endParaRPr lang="en-US" dirty="0">
              <a:latin typeface="+mj-ea"/>
              <a:ea typeface="+mj-ea"/>
            </a:endParaRPr>
          </a:p>
          <a:p>
            <a:r>
              <a:rPr lang="en-US" dirty="0" smtClean="0">
                <a:latin typeface="+mj-ea"/>
                <a:ea typeface="+mj-ea"/>
              </a:rPr>
              <a:t>OWASP Night 9/3/2016</a:t>
            </a:r>
            <a:endParaRPr lang="en-US" dirty="0">
              <a:latin typeface="+mj-ea"/>
              <a:ea typeface="+mj-ea"/>
            </a:endParaRPr>
          </a:p>
        </p:txBody>
      </p:sp>
    </p:spTree>
    <p:extLst>
      <p:ext uri="{BB962C8B-B14F-4D97-AF65-F5344CB8AC3E}">
        <p14:creationId xmlns:p14="http://schemas.microsoft.com/office/powerpoint/2010/main" val="2320367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Decomposition</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10</a:t>
            </a:fld>
            <a:endParaRPr lang="ja-JP" altLang="en-US" dirty="0"/>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9259"/>
          <a:stretch/>
        </p:blipFill>
        <p:spPr>
          <a:xfrm>
            <a:off x="838200" y="666750"/>
            <a:ext cx="7467600" cy="2942279"/>
          </a:xfrm>
        </p:spPr>
      </p:pic>
    </p:spTree>
    <p:extLst>
      <p:ext uri="{BB962C8B-B14F-4D97-AF65-F5344CB8AC3E}">
        <p14:creationId xmlns:p14="http://schemas.microsoft.com/office/powerpoint/2010/main" val="352860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Offline computations</a:t>
            </a:r>
            <a:endParaRPr kumimoji="1" lang="ja-JP" altLang="en-US" dirty="0">
              <a:latin typeface="+mj-ea"/>
            </a:endParaRPr>
          </a:p>
        </p:txBody>
      </p:sp>
      <p:sp>
        <p:nvSpPr>
          <p:cNvPr id="3" name="Content Placeholder 2"/>
          <p:cNvSpPr>
            <a:spLocks noGrp="1"/>
          </p:cNvSpPr>
          <p:nvPr>
            <p:ph idx="1"/>
          </p:nvPr>
        </p:nvSpPr>
        <p:spPr/>
        <p:txBody>
          <a:bodyPr>
            <a:normAutofit/>
          </a:bodyPr>
          <a:lstStyle/>
          <a:p>
            <a:r>
              <a:rPr kumimoji="1" lang="en-US" altLang="ja-JP" sz="2400" dirty="0" smtClean="0">
                <a:latin typeface="+mn-ea"/>
              </a:rPr>
              <a:t>Offline with Hadoop, Spark (</a:t>
            </a:r>
            <a:r>
              <a:rPr kumimoji="1" lang="en-US" altLang="ja-JP" sz="2400" dirty="0" err="1" smtClean="0">
                <a:latin typeface="+mn-ea"/>
              </a:rPr>
              <a:t>MLlib</a:t>
            </a:r>
            <a:r>
              <a:rPr kumimoji="1" lang="en-US" altLang="ja-JP" sz="2400" dirty="0" smtClean="0">
                <a:latin typeface="+mn-ea"/>
              </a:rPr>
              <a:t>), </a:t>
            </a:r>
            <a:r>
              <a:rPr kumimoji="1" lang="en-US" altLang="ja-JP" sz="2400" dirty="0" err="1" smtClean="0">
                <a:latin typeface="+mn-ea"/>
              </a:rPr>
              <a:t>Elasticsearch</a:t>
            </a:r>
            <a:endParaRPr kumimoji="1" lang="en-US" altLang="ja-JP" sz="2400" dirty="0" smtClean="0">
              <a:latin typeface="+mn-ea"/>
            </a:endParaRPr>
          </a:p>
          <a:p>
            <a:r>
              <a:rPr kumimoji="1" lang="en-US" altLang="ja-JP" sz="2400" dirty="0" err="1" smtClean="0">
                <a:latin typeface="+mn-ea"/>
              </a:rPr>
              <a:t>Realtime</a:t>
            </a:r>
            <a:r>
              <a:rPr kumimoji="1" lang="en-US" altLang="ja-JP" sz="2400" dirty="0" smtClean="0">
                <a:latin typeface="+mn-ea"/>
              </a:rPr>
              <a:t> with Spark (Streams and </a:t>
            </a:r>
            <a:r>
              <a:rPr kumimoji="1" lang="en-US" altLang="ja-JP" sz="2400" dirty="0" err="1" smtClean="0">
                <a:latin typeface="+mn-ea"/>
              </a:rPr>
              <a:t>MLlib</a:t>
            </a:r>
            <a:r>
              <a:rPr kumimoji="1" lang="en-US" altLang="ja-JP" sz="2400" dirty="0" smtClean="0">
                <a:latin typeface="+mn-ea"/>
              </a:rPr>
              <a:t>), Kafka</a:t>
            </a:r>
          </a:p>
          <a:p>
            <a:r>
              <a:rPr lang="en-US" altLang="ja-JP" sz="2400" dirty="0" smtClean="0">
                <a:latin typeface="+mn-ea"/>
              </a:rPr>
              <a:t>Same technologies available in AWS and Azure</a:t>
            </a:r>
            <a:endParaRPr kumimoji="1" lang="en-US" altLang="ja-JP" sz="2400" dirty="0" smtClean="0">
              <a:latin typeface="+mn-ea"/>
            </a:endParaRPr>
          </a:p>
          <a:p>
            <a:pPr marL="0" indent="0">
              <a:buNone/>
            </a:pPr>
            <a:endParaRPr kumimoji="1" lang="en-US" altLang="ja-JP" sz="2400" dirty="0" smtClean="0">
              <a:latin typeface="+mn-ea"/>
            </a:endParaRPr>
          </a:p>
          <a:p>
            <a:pPr marL="0" indent="0">
              <a:buNone/>
            </a:pP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11</a:t>
            </a:fld>
            <a:endParaRPr lang="ja-JP"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99" y="2495550"/>
            <a:ext cx="1878903" cy="685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333749"/>
            <a:ext cx="1409486" cy="71518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638" y="2499245"/>
            <a:ext cx="2476500" cy="64150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3417" y="3116156"/>
            <a:ext cx="2094942" cy="1101187"/>
          </a:xfrm>
          <a:prstGeom prst="rect">
            <a:avLst/>
          </a:prstGeom>
        </p:spPr>
      </p:pic>
    </p:spTree>
    <p:extLst>
      <p:ext uri="{BB962C8B-B14F-4D97-AF65-F5344CB8AC3E}">
        <p14:creationId xmlns:p14="http://schemas.microsoft.com/office/powerpoint/2010/main" val="280101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Continuous experiment</a:t>
            </a:r>
            <a:endParaRPr kumimoji="1" lang="ja-JP" altLang="en-US" dirty="0">
              <a:latin typeface="+mj-ea"/>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09617"/>
            <a:ext cx="7846503" cy="4222373"/>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12</a:t>
            </a:fld>
            <a:endParaRPr lang="ja-JP" altLang="en-US" dirty="0"/>
          </a:p>
        </p:txBody>
      </p:sp>
    </p:spTree>
    <p:extLst>
      <p:ext uri="{BB962C8B-B14F-4D97-AF65-F5344CB8AC3E}">
        <p14:creationId xmlns:p14="http://schemas.microsoft.com/office/powerpoint/2010/main" val="13127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Knowledge matters!</a:t>
            </a:r>
            <a:endParaRPr kumimoji="1" lang="ja-JP" altLang="en-US" dirty="0">
              <a:latin typeface="+mj-ea"/>
            </a:endParaRPr>
          </a:p>
        </p:txBody>
      </p:sp>
      <p:sp>
        <p:nvSpPr>
          <p:cNvPr id="3" name="Content Placeholder 2"/>
          <p:cNvSpPr>
            <a:spLocks noGrp="1"/>
          </p:cNvSpPr>
          <p:nvPr>
            <p:ph idx="1"/>
          </p:nvPr>
        </p:nvSpPr>
        <p:spPr/>
        <p:txBody>
          <a:bodyPr>
            <a:normAutofit/>
          </a:bodyPr>
          <a:lstStyle/>
          <a:p>
            <a:r>
              <a:rPr lang="en-US" altLang="ja-JP" sz="2400" dirty="0" smtClean="0">
                <a:latin typeface="+mn-ea"/>
              </a:rPr>
              <a:t>You should understand what are you doing!</a:t>
            </a:r>
          </a:p>
          <a:p>
            <a:pPr lvl="1"/>
            <a:r>
              <a:rPr lang="en-US" altLang="ja-JP" sz="2000" dirty="0" smtClean="0">
                <a:latin typeface="+mn-ea"/>
              </a:rPr>
              <a:t>Is it normal to have 1.0 accuracy?</a:t>
            </a:r>
          </a:p>
          <a:p>
            <a:pPr lvl="1"/>
            <a:r>
              <a:rPr lang="en-US" altLang="ja-JP" sz="2000" dirty="0" smtClean="0">
                <a:latin typeface="+mn-ea"/>
              </a:rPr>
              <a:t>Could we measure Mean Squared Error for our model application?</a:t>
            </a:r>
          </a:p>
          <a:p>
            <a:pPr lvl="1"/>
            <a:r>
              <a:rPr lang="en-US" altLang="ja-JP" sz="2000" dirty="0" smtClean="0">
                <a:latin typeface="+mn-ea"/>
              </a:rPr>
              <a:t>Have we already chose correct algorithm and parameters?</a:t>
            </a:r>
          </a:p>
          <a:p>
            <a:pPr lvl="1"/>
            <a:r>
              <a:rPr lang="en-US" altLang="ja-JP" sz="2000" dirty="0" smtClean="0">
                <a:latin typeface="+mn-ea"/>
              </a:rPr>
              <a:t>This is correct feature?</a:t>
            </a:r>
          </a:p>
          <a:p>
            <a:pPr marL="457200" lvl="1" indent="0">
              <a:buNone/>
            </a:pPr>
            <a:endParaRPr lang="en-US" altLang="ja-JP" sz="2400" dirty="0" smtClean="0">
              <a:latin typeface="+mn-ea"/>
            </a:endParaRPr>
          </a:p>
          <a:p>
            <a:pPr marL="0" indent="0">
              <a:buNone/>
            </a:pPr>
            <a:r>
              <a:rPr lang="en-US" altLang="ja-JP" sz="1600" dirty="0">
                <a:latin typeface="Courier New" panose="02070309020205020404" pitchFamily="49" charset="0"/>
                <a:cs typeface="Courier New" panose="02070309020205020404" pitchFamily="49" charset="0"/>
              </a:rPr>
              <a:t>METHODS = ['GET', 'POST', 'PUT', 'DELETE', 'OPTIONS', 'HEAD']</a:t>
            </a:r>
            <a:endParaRPr lang="en-US" altLang="ja-JP" sz="1600" dirty="0" smtClean="0">
              <a:latin typeface="Courier New" panose="02070309020205020404" pitchFamily="49" charset="0"/>
              <a:cs typeface="Courier New" panose="02070309020205020404" pitchFamily="49" charset="0"/>
            </a:endParaRPr>
          </a:p>
          <a:p>
            <a:pPr marL="0" indent="0">
              <a:buNone/>
            </a:pPr>
            <a:r>
              <a:rPr lang="en-US" altLang="ja-JP" sz="1600" dirty="0" err="1" smtClean="0">
                <a:latin typeface="Courier New" panose="02070309020205020404" pitchFamily="49" charset="0"/>
                <a:cs typeface="Courier New" panose="02070309020205020404" pitchFamily="49" charset="0"/>
              </a:rPr>
              <a:t>def</a:t>
            </a:r>
            <a:r>
              <a:rPr lang="en-US" altLang="ja-JP" sz="1600" dirty="0" smtClean="0">
                <a:latin typeface="Courier New" panose="02070309020205020404" pitchFamily="49" charset="0"/>
                <a:cs typeface="Courier New" panose="02070309020205020404" pitchFamily="49" charset="0"/>
              </a:rPr>
              <a:t> </a:t>
            </a:r>
            <a:r>
              <a:rPr lang="en-US" altLang="ja-JP" sz="1600" dirty="0" err="1">
                <a:latin typeface="Courier New" panose="02070309020205020404" pitchFamily="49" charset="0"/>
                <a:cs typeface="Courier New" panose="02070309020205020404" pitchFamily="49" charset="0"/>
              </a:rPr>
              <a:t>MethodFeature</a:t>
            </a:r>
            <a:r>
              <a:rPr lang="en-US" altLang="ja-JP" sz="1600" dirty="0">
                <a:latin typeface="Courier New" panose="02070309020205020404" pitchFamily="49" charset="0"/>
                <a:cs typeface="Courier New" panose="02070309020205020404" pitchFamily="49" charset="0"/>
              </a:rPr>
              <a:t>(request):</a:t>
            </a:r>
          </a:p>
          <a:p>
            <a:pPr marL="0" indent="0">
              <a:buNone/>
            </a:pPr>
            <a:r>
              <a:rPr lang="en-US" altLang="ja-JP" sz="1600" dirty="0">
                <a:latin typeface="Courier New" panose="02070309020205020404" pitchFamily="49" charset="0"/>
                <a:cs typeface="Courier New" panose="02070309020205020404" pitchFamily="49" charset="0"/>
              </a:rPr>
              <a:t>    return </a:t>
            </a:r>
            <a:r>
              <a:rPr lang="en-US" altLang="ja-JP" sz="1600" dirty="0" err="1">
                <a:latin typeface="Courier New" panose="02070309020205020404" pitchFamily="49" charset="0"/>
                <a:cs typeface="Courier New" panose="02070309020205020404" pitchFamily="49" charset="0"/>
              </a:rPr>
              <a:t>METHODS.index</a:t>
            </a:r>
            <a:r>
              <a:rPr lang="en-US" altLang="ja-JP" sz="1600" dirty="0">
                <a:latin typeface="Courier New" panose="02070309020205020404" pitchFamily="49" charset="0"/>
                <a:cs typeface="Courier New" panose="02070309020205020404" pitchFamily="49" charset="0"/>
              </a:rPr>
              <a:t>(</a:t>
            </a:r>
            <a:r>
              <a:rPr lang="en-US" altLang="ja-JP" sz="1600" dirty="0" err="1">
                <a:latin typeface="Courier New" panose="02070309020205020404" pitchFamily="49" charset="0"/>
                <a:cs typeface="Courier New" panose="02070309020205020404" pitchFamily="49" charset="0"/>
              </a:rPr>
              <a:t>request.method</a:t>
            </a:r>
            <a:r>
              <a:rPr lang="en-US" altLang="ja-JP" sz="1600" dirty="0" smtClean="0">
                <a:latin typeface="Courier New" panose="02070309020205020404" pitchFamily="49" charset="0"/>
                <a:cs typeface="Courier New" panose="02070309020205020404" pitchFamily="49" charset="0"/>
              </a:rPr>
              <a:t>)</a:t>
            </a:r>
          </a:p>
          <a:p>
            <a:pPr marL="0" indent="0">
              <a:buNone/>
            </a:pPr>
            <a:endParaRPr kumimoji="1" lang="ja-JP" alt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13</a:t>
            </a:fld>
            <a:endParaRPr lang="ja-JP" altLang="en-US" dirty="0"/>
          </a:p>
        </p:txBody>
      </p:sp>
    </p:spTree>
    <p:extLst>
      <p:ext uri="{BB962C8B-B14F-4D97-AF65-F5344CB8AC3E}">
        <p14:creationId xmlns:p14="http://schemas.microsoft.com/office/powerpoint/2010/main" val="402612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smtClean="0">
                <a:latin typeface="+mj-ea"/>
              </a:rPr>
              <a:t>Conclusion</a:t>
            </a:r>
            <a:endParaRPr kumimoji="1" lang="ja-JP" altLang="en-US" dirty="0">
              <a:latin typeface="+mj-ea"/>
            </a:endParaRPr>
          </a:p>
        </p:txBody>
      </p:sp>
      <p:sp>
        <p:nvSpPr>
          <p:cNvPr id="3" name="Content Placeholder 2"/>
          <p:cNvSpPr>
            <a:spLocks noGrp="1"/>
          </p:cNvSpPr>
          <p:nvPr>
            <p:ph idx="1"/>
          </p:nvPr>
        </p:nvSpPr>
        <p:spPr/>
        <p:txBody>
          <a:bodyPr>
            <a:normAutofit/>
          </a:bodyPr>
          <a:lstStyle/>
          <a:p>
            <a:r>
              <a:rPr kumimoji="1" lang="en-US" altLang="ja-JP" sz="2400" dirty="0" smtClean="0">
                <a:latin typeface="+mn-ea"/>
              </a:rPr>
              <a:t>Use a decomposition (different levels of classification)</a:t>
            </a:r>
          </a:p>
          <a:p>
            <a:r>
              <a:rPr lang="en-US" altLang="ja-JP" sz="2400" dirty="0">
                <a:latin typeface="+mn-ea"/>
              </a:rPr>
              <a:t>Use flexible features </a:t>
            </a:r>
            <a:r>
              <a:rPr lang="en-US" altLang="ja-JP" sz="2400" dirty="0" smtClean="0">
                <a:latin typeface="+mn-ea"/>
              </a:rPr>
              <a:t>collection</a:t>
            </a:r>
          </a:p>
          <a:p>
            <a:r>
              <a:rPr lang="en-US" altLang="ja-JP" sz="2400" dirty="0" smtClean="0">
                <a:latin typeface="+mn-ea"/>
              </a:rPr>
              <a:t>Prefer offline computations</a:t>
            </a:r>
          </a:p>
          <a:p>
            <a:r>
              <a:rPr kumimoji="1" lang="en-US" altLang="ja-JP" sz="2400" dirty="0" smtClean="0">
                <a:latin typeface="+mn-ea"/>
              </a:rPr>
              <a:t>Give yourself field for experiments</a:t>
            </a:r>
          </a:p>
          <a:p>
            <a:r>
              <a:rPr lang="en-US" altLang="ja-JP" sz="2400" dirty="0" smtClean="0">
                <a:latin typeface="+mn-ea"/>
              </a:rPr>
              <a:t>Don’t forget ML integration – continuous process</a:t>
            </a:r>
          </a:p>
          <a:p>
            <a:r>
              <a:rPr lang="en-US" altLang="ja-JP" sz="2400" dirty="0" smtClean="0">
                <a:latin typeface="+mn-ea"/>
              </a:rPr>
              <a:t>Get knowledges about ML</a:t>
            </a: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14</a:t>
            </a:fld>
            <a:endParaRPr lang="ja-JP" altLang="en-US" dirty="0"/>
          </a:p>
        </p:txBody>
      </p:sp>
    </p:spTree>
    <p:extLst>
      <p:ext uri="{BB962C8B-B14F-4D97-AF65-F5344CB8AC3E}">
        <p14:creationId xmlns:p14="http://schemas.microsoft.com/office/powerpoint/2010/main" val="266950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Questions?</a:t>
            </a:r>
            <a:endParaRPr kumimoji="1" lang="ja-JP" altLang="en-US" dirty="0"/>
          </a:p>
        </p:txBody>
      </p:sp>
      <p:sp>
        <p:nvSpPr>
          <p:cNvPr id="3" name="Text Placeholder 2"/>
          <p:cNvSpPr>
            <a:spLocks noGrp="1"/>
          </p:cNvSpPr>
          <p:nvPr>
            <p:ph type="body" idx="1"/>
          </p:nvPr>
        </p:nvSpPr>
        <p:spPr/>
        <p:txBody>
          <a:bodyPr>
            <a:normAutofit fontScale="85000" lnSpcReduction="20000"/>
          </a:bodyPr>
          <a:lstStyle/>
          <a:p>
            <a:r>
              <a:rPr kumimoji="1" lang="en-US" altLang="ja-JP" dirty="0" smtClean="0"/>
              <a:t>Yury Leonychev</a:t>
            </a:r>
          </a:p>
          <a:p>
            <a:r>
              <a:rPr lang="en-US" altLang="ja-JP" dirty="0"/>
              <a:t>ESG, Rakuten </a:t>
            </a:r>
            <a:r>
              <a:rPr lang="en-US" altLang="ja-JP" dirty="0" err="1"/>
              <a:t>inc.</a:t>
            </a:r>
            <a:endParaRPr lang="en-US" altLang="ja-JP" dirty="0"/>
          </a:p>
          <a:p>
            <a:r>
              <a:rPr lang="en-US" altLang="ja-JP" dirty="0"/>
              <a:t>OWASP Night </a:t>
            </a:r>
            <a:r>
              <a:rPr lang="en-US" altLang="ja-JP" dirty="0" smtClean="0"/>
              <a:t>9/3/2016</a:t>
            </a:r>
          </a:p>
          <a:p>
            <a:r>
              <a:rPr lang="en-US" altLang="ja-JP" dirty="0" smtClean="0"/>
              <a:t>Yury.Leonychev@Rakuten.com</a:t>
            </a:r>
            <a:endParaRPr lang="en-US" altLang="ja-JP"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15</a:t>
            </a:fld>
            <a:endParaRPr lang="ja-JP" altLang="en-US" dirty="0"/>
          </a:p>
        </p:txBody>
      </p:sp>
    </p:spTree>
    <p:extLst>
      <p:ext uri="{BB962C8B-B14F-4D97-AF65-F5344CB8AC3E}">
        <p14:creationId xmlns:p14="http://schemas.microsoft.com/office/powerpoint/2010/main" val="347038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Agenda</a:t>
            </a:r>
            <a:endParaRPr kumimoji="1" lang="ja-JP" altLang="en-US" dirty="0">
              <a:latin typeface="+mj-ea"/>
            </a:endParaRPr>
          </a:p>
        </p:txBody>
      </p:sp>
      <p:sp>
        <p:nvSpPr>
          <p:cNvPr id="3" name="Content Placeholder 2"/>
          <p:cNvSpPr>
            <a:spLocks noGrp="1"/>
          </p:cNvSpPr>
          <p:nvPr>
            <p:ph idx="1"/>
          </p:nvPr>
        </p:nvSpPr>
        <p:spPr/>
        <p:txBody>
          <a:bodyPr/>
          <a:lstStyle/>
          <a:p>
            <a:r>
              <a:rPr kumimoji="1" lang="en-US" altLang="ja-JP" sz="2000" dirty="0" smtClean="0">
                <a:latin typeface="+mn-ea"/>
                <a:cs typeface="Arial Unicode MS" panose="020B0604020202020204" pitchFamily="50" charset="-128"/>
              </a:rPr>
              <a:t>Case study presentation</a:t>
            </a:r>
          </a:p>
          <a:p>
            <a:r>
              <a:rPr lang="en-US" altLang="ja-JP" sz="2000" dirty="0" smtClean="0">
                <a:latin typeface="+mn-ea"/>
                <a:cs typeface="Arial Unicode MS" panose="020B0604020202020204" pitchFamily="50" charset="-128"/>
              </a:rPr>
              <a:t>Workshop format</a:t>
            </a: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2</a:t>
            </a:fld>
            <a:endParaRPr lang="ja-JP" altLang="en-US" dirty="0"/>
          </a:p>
        </p:txBody>
      </p:sp>
      <p:graphicFrame>
        <p:nvGraphicFramePr>
          <p:cNvPr id="5" name="Table 4"/>
          <p:cNvGraphicFramePr>
            <a:graphicFrameLocks noGrp="1"/>
          </p:cNvGraphicFramePr>
          <p:nvPr>
            <p:extLst>
              <p:ext uri="{D42A27DB-BD31-4B8C-83A1-F6EECF244321}">
                <p14:modId xmlns:p14="http://schemas.microsoft.com/office/powerpoint/2010/main" val="3723602031"/>
              </p:ext>
            </p:extLst>
          </p:nvPr>
        </p:nvGraphicFramePr>
        <p:xfrm>
          <a:off x="457200" y="2038350"/>
          <a:ext cx="8229600" cy="1752600"/>
        </p:xfrm>
        <a:graphic>
          <a:graphicData uri="http://schemas.openxmlformats.org/drawingml/2006/table">
            <a:tbl>
              <a:tblPr firstRow="1" bandRow="1">
                <a:tableStyleId>{5C22544A-7EE6-4342-B048-85BDC9FD1C3A}</a:tableStyleId>
              </a:tblPr>
              <a:tblGrid>
                <a:gridCol w="3798276"/>
                <a:gridCol w="4431324"/>
              </a:tblGrid>
              <a:tr h="370840">
                <a:tc>
                  <a:txBody>
                    <a:bodyPr/>
                    <a:lstStyle/>
                    <a:p>
                      <a:pPr algn="ctr"/>
                      <a:r>
                        <a:rPr kumimoji="1" lang="en-US" altLang="ja-JP" dirty="0" smtClean="0">
                          <a:latin typeface="+mn-ea"/>
                          <a:ea typeface="+mn-ea"/>
                          <a:cs typeface="Arial Unicode MS" panose="020B0604020202020204" pitchFamily="50" charset="-128"/>
                        </a:rPr>
                        <a:t>What</a:t>
                      </a:r>
                      <a:endParaRPr kumimoji="1" lang="ja-JP" altLang="en-US" dirty="0">
                        <a:latin typeface="+mn-ea"/>
                        <a:ea typeface="+mn-ea"/>
                        <a:cs typeface="Arial Unicode MS" panose="020B0604020202020204" pitchFamily="50" charset="-128"/>
                      </a:endParaRPr>
                    </a:p>
                  </a:txBody>
                  <a:tcPr/>
                </a:tc>
                <a:tc>
                  <a:txBody>
                    <a:bodyPr/>
                    <a:lstStyle/>
                    <a:p>
                      <a:pPr algn="ctr"/>
                      <a:r>
                        <a:rPr kumimoji="1" lang="en-US" altLang="ja-JP" dirty="0" smtClean="0">
                          <a:latin typeface="+mn-ea"/>
                          <a:ea typeface="+mn-ea"/>
                          <a:cs typeface="Arial Unicode MS" panose="020B0604020202020204" pitchFamily="50" charset="-128"/>
                        </a:rPr>
                        <a:t>Where</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IDE Continuum</a:t>
                      </a:r>
                      <a:r>
                        <a:rPr kumimoji="1" lang="en-US" altLang="ja-JP" baseline="0" dirty="0" smtClean="0">
                          <a:latin typeface="+mn-ea"/>
                          <a:ea typeface="+mn-ea"/>
                          <a:cs typeface="Arial Unicode MS" panose="020B0604020202020204" pitchFamily="50" charset="-128"/>
                        </a:rPr>
                        <a:t> Analytics Anaconda</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3"/>
                        </a:rPr>
                        <a:t>https://www.continuum.io/downloads</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Python3+NumPy+SciPy+ScikitLearn</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4"/>
                        </a:rPr>
                        <a:t>https://www.python.org/downloads/</a:t>
                      </a:r>
                      <a:endParaRPr kumimoji="1" lang="en-US" altLang="ja-JP" dirty="0" smtClean="0">
                        <a:latin typeface="+mn-ea"/>
                        <a:ea typeface="+mn-ea"/>
                        <a:cs typeface="Arial Unicode MS" panose="020B0604020202020204" pitchFamily="50" charset="-128"/>
                      </a:endParaRPr>
                    </a:p>
                    <a:p>
                      <a:r>
                        <a:rPr kumimoji="1" lang="en-US" altLang="ja-JP" dirty="0" smtClean="0">
                          <a:latin typeface="+mn-ea"/>
                          <a:ea typeface="+mn-ea"/>
                          <a:cs typeface="Arial Unicode MS" panose="020B0604020202020204" pitchFamily="50" charset="-128"/>
                          <a:hlinkClick r:id="rId5"/>
                        </a:rPr>
                        <a:t>http://www.scipy.org/install.html</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Model</a:t>
                      </a:r>
                      <a:r>
                        <a:rPr kumimoji="1" lang="en-US" altLang="ja-JP" baseline="0" dirty="0" smtClean="0">
                          <a:latin typeface="+mn-ea"/>
                          <a:ea typeface="+mn-ea"/>
                          <a:cs typeface="Arial Unicode MS" panose="020B0604020202020204" pitchFamily="50" charset="-128"/>
                        </a:rPr>
                        <a:t> Application</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6"/>
                        </a:rPr>
                        <a:t>https://github.com/tracer0tong/buzzboard</a:t>
                      </a:r>
                      <a:r>
                        <a:rPr kumimoji="1" lang="en-US" altLang="ja-JP" dirty="0" smtClean="0">
                          <a:latin typeface="+mn-ea"/>
                          <a:ea typeface="+mn-ea"/>
                          <a:cs typeface="Arial Unicode MS" panose="020B0604020202020204" pitchFamily="50" charset="-128"/>
                        </a:rPr>
                        <a:t> </a:t>
                      </a:r>
                      <a:endParaRPr kumimoji="1" lang="ja-JP" altLang="en-US" dirty="0">
                        <a:latin typeface="+mn-ea"/>
                        <a:ea typeface="+mn-ea"/>
                        <a:cs typeface="Arial Unicode MS" panose="020B0604020202020204" pitchFamily="50" charset="-128"/>
                      </a:endParaRPr>
                    </a:p>
                  </a:txBody>
                  <a:tcPr/>
                </a:tc>
              </a:tr>
            </a:tbl>
          </a:graphicData>
        </a:graphic>
      </p:graphicFrame>
    </p:spTree>
    <p:extLst>
      <p:ext uri="{BB962C8B-B14F-4D97-AF65-F5344CB8AC3E}">
        <p14:creationId xmlns:p14="http://schemas.microsoft.com/office/powerpoint/2010/main" val="394161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Abstract problem definition</a:t>
            </a:r>
            <a:endParaRPr kumimoji="1" lang="ja-JP" altLang="en-US" dirty="0">
              <a:latin typeface="+mj-ea"/>
            </a:endParaRPr>
          </a:p>
        </p:txBody>
      </p:sp>
      <p:sp>
        <p:nvSpPr>
          <p:cNvPr id="3" name="Slide Number Placeholder 2"/>
          <p:cNvSpPr>
            <a:spLocks noGrp="1"/>
          </p:cNvSpPr>
          <p:nvPr>
            <p:ph type="sldNum" sz="quarter" idx="4"/>
          </p:nvPr>
        </p:nvSpPr>
        <p:spPr/>
        <p:txBody>
          <a:bodyPr/>
          <a:lstStyle/>
          <a:p>
            <a:fld id="{7C90142C-BBCC-42ED-841D-E795FB8A7B9A}" type="slidenum">
              <a:rPr lang="ja-JP" altLang="en-US" smtClean="0"/>
              <a:pPr/>
              <a:t>3</a:t>
            </a:fld>
            <a:endParaRPr lang="ja-JP" alt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1306" t="26080"/>
          <a:stretch/>
        </p:blipFill>
        <p:spPr>
          <a:xfrm>
            <a:off x="1078706" y="555526"/>
            <a:ext cx="6986587" cy="3154298"/>
          </a:xfrm>
          <a:prstGeom prst="rect">
            <a:avLst/>
          </a:prstGeom>
        </p:spPr>
      </p:pic>
      <p:sp>
        <p:nvSpPr>
          <p:cNvPr id="5" name="TextBox 4"/>
          <p:cNvSpPr txBox="1"/>
          <p:nvPr/>
        </p:nvSpPr>
        <p:spPr>
          <a:xfrm>
            <a:off x="4571999" y="2647950"/>
            <a:ext cx="4114799" cy="1815882"/>
          </a:xfrm>
          <a:prstGeom prst="rect">
            <a:avLst/>
          </a:prstGeom>
          <a:noFill/>
        </p:spPr>
        <p:txBody>
          <a:bodyPr wrap="square" rtlCol="0">
            <a:spAutoFit/>
          </a:bodyPr>
          <a:lstStyle/>
          <a:p>
            <a:pPr marL="342900" indent="-342900">
              <a:buFont typeface="+mj-lt"/>
              <a:buAutoNum type="arabicPeriod"/>
            </a:pPr>
            <a:r>
              <a:rPr lang="en-US" altLang="ja-JP" sz="1600" dirty="0" smtClean="0">
                <a:latin typeface="+mn-ea"/>
              </a:rPr>
              <a:t>Browser based activity</a:t>
            </a:r>
          </a:p>
          <a:p>
            <a:pPr marL="800100" lvl="1" indent="-342900">
              <a:buFont typeface="+mj-lt"/>
              <a:buAutoNum type="alphaLcPeriod"/>
            </a:pPr>
            <a:r>
              <a:rPr lang="en-US" altLang="ja-JP" sz="1600" dirty="0" smtClean="0">
                <a:latin typeface="+mn-ea"/>
              </a:rPr>
              <a:t>Normal user interacts with browser</a:t>
            </a:r>
          </a:p>
          <a:p>
            <a:pPr marL="800100" lvl="1" indent="-342900">
              <a:buFont typeface="+mj-lt"/>
              <a:buAutoNum type="alphaLcPeriod"/>
            </a:pPr>
            <a:r>
              <a:rPr kumimoji="1" lang="en-US" altLang="ja-JP" sz="1600" dirty="0" smtClean="0">
                <a:latin typeface="+mn-ea"/>
              </a:rPr>
              <a:t>Web application generated activity</a:t>
            </a:r>
          </a:p>
          <a:p>
            <a:pPr marL="342900" indent="-342900">
              <a:buFont typeface="+mj-lt"/>
              <a:buAutoNum type="arabicPeriod"/>
            </a:pPr>
            <a:r>
              <a:rPr lang="en-US" altLang="ja-JP" sz="1600" dirty="0" smtClean="0">
                <a:latin typeface="+mn-ea"/>
              </a:rPr>
              <a:t>HTTP request activity</a:t>
            </a:r>
          </a:p>
          <a:p>
            <a:pPr marL="800100" lvl="1" indent="-342900">
              <a:buFont typeface="+mj-lt"/>
              <a:buAutoNum type="alphaLcPeriod"/>
            </a:pPr>
            <a:r>
              <a:rPr kumimoji="1" lang="en-US" altLang="ja-JP" sz="1600" dirty="0" smtClean="0">
                <a:latin typeface="+mn-ea"/>
              </a:rPr>
              <a:t>Normal UA</a:t>
            </a:r>
          </a:p>
          <a:p>
            <a:pPr marL="800100" lvl="1" indent="-342900">
              <a:buFont typeface="+mj-lt"/>
              <a:buAutoNum type="alphaLcPeriod"/>
            </a:pPr>
            <a:r>
              <a:rPr lang="en-US" altLang="ja-JP" sz="1600" dirty="0" smtClean="0">
                <a:latin typeface="+mn-ea"/>
              </a:rPr>
              <a:t>Headless browser or script/bot</a:t>
            </a:r>
          </a:p>
          <a:p>
            <a:pPr marL="342900" indent="-342900">
              <a:buFont typeface="+mj-lt"/>
              <a:buAutoNum type="arabicPeriod"/>
            </a:pPr>
            <a:r>
              <a:rPr kumimoji="1" lang="en-US" altLang="ja-JP" sz="1600" dirty="0" smtClean="0">
                <a:latin typeface="+mn-ea"/>
              </a:rPr>
              <a:t>Frontend/Backend data exchange</a:t>
            </a:r>
            <a:endParaRPr kumimoji="1" lang="ja-JP" altLang="en-US" sz="1600" dirty="0">
              <a:latin typeface="+mn-ea"/>
            </a:endParaRPr>
          </a:p>
        </p:txBody>
      </p:sp>
    </p:spTree>
    <p:extLst>
      <p:ext uri="{BB962C8B-B14F-4D97-AF65-F5344CB8AC3E}">
        <p14:creationId xmlns:p14="http://schemas.microsoft.com/office/powerpoint/2010/main" val="416013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Methodology (CRISP-DM)</a:t>
            </a:r>
            <a:endParaRPr kumimoji="1" lang="ja-JP" altLang="en-US" dirty="0">
              <a:latin typeface="+mj-ea"/>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253" y="771525"/>
            <a:ext cx="3815494" cy="3822700"/>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4</a:t>
            </a:fld>
            <a:endParaRPr lang="ja-JP" altLang="en-US" dirty="0"/>
          </a:p>
        </p:txBody>
      </p:sp>
      <p:sp>
        <p:nvSpPr>
          <p:cNvPr id="6" name="Rectangle 5"/>
          <p:cNvSpPr/>
          <p:nvPr/>
        </p:nvSpPr>
        <p:spPr>
          <a:xfrm>
            <a:off x="2286000" y="544225"/>
            <a:ext cx="4572000" cy="246221"/>
          </a:xfrm>
          <a:prstGeom prst="rect">
            <a:avLst/>
          </a:prstGeom>
        </p:spPr>
        <p:txBody>
          <a:bodyPr>
            <a:spAutoFit/>
          </a:bodyPr>
          <a:lstStyle/>
          <a:p>
            <a:r>
              <a:rPr lang="en-US" altLang="ja-JP" sz="1000" dirty="0">
                <a:hlinkClick r:id="rId4"/>
              </a:rPr>
              <a:t>https://</a:t>
            </a:r>
            <a:r>
              <a:rPr lang="en-US" altLang="ja-JP" sz="1000" dirty="0" smtClean="0">
                <a:hlinkClick r:id="rId4"/>
              </a:rPr>
              <a:t>en.wikipedia.org/wiki/Cross_Industry_Standard_Process_for_Data_Mining</a:t>
            </a:r>
            <a:endParaRPr lang="ja-JP" altLang="en-US" sz="1000" dirty="0"/>
          </a:p>
        </p:txBody>
      </p:sp>
      <p:sp>
        <p:nvSpPr>
          <p:cNvPr id="3" name="TextBox 2"/>
          <p:cNvSpPr txBox="1"/>
          <p:nvPr/>
        </p:nvSpPr>
        <p:spPr>
          <a:xfrm>
            <a:off x="2664253" y="4594225"/>
            <a:ext cx="6022547" cy="338554"/>
          </a:xfrm>
          <a:prstGeom prst="rect">
            <a:avLst/>
          </a:prstGeom>
          <a:noFill/>
        </p:spPr>
        <p:txBody>
          <a:bodyPr wrap="square" rtlCol="0">
            <a:spAutoFit/>
          </a:bodyPr>
          <a:lstStyle/>
          <a:p>
            <a:r>
              <a:rPr lang="en-US" altLang="ja-JP" sz="800" dirty="0">
                <a:hlinkClick r:id="rId5"/>
              </a:rPr>
              <a:t>https://en.wikipedia.org/wiki/Cross_Industry_Standard_Process_for_Data_Mining#/media/File:CRISP-DM_Process_Diagram.png</a:t>
            </a:r>
            <a:r>
              <a:rPr lang="en-US" altLang="ja-JP" sz="800" dirty="0"/>
              <a:t/>
            </a:r>
            <a:br>
              <a:rPr lang="en-US" altLang="ja-JP" sz="800" dirty="0"/>
            </a:br>
            <a:r>
              <a:rPr lang="en-US" altLang="ja-JP" sz="800" dirty="0"/>
              <a:t>By Kenneth Jensen License: CC BY-SA 3.0 </a:t>
            </a:r>
            <a:endParaRPr lang="ja-JP" altLang="ja-JP" sz="800" dirty="0"/>
          </a:p>
        </p:txBody>
      </p:sp>
    </p:spTree>
    <p:extLst>
      <p:ext uri="{BB962C8B-B14F-4D97-AF65-F5344CB8AC3E}">
        <p14:creationId xmlns:p14="http://schemas.microsoft.com/office/powerpoint/2010/main" val="130799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Model description</a:t>
            </a:r>
            <a:endParaRPr kumimoji="1" lang="ja-JP" altLang="en-US" dirty="0">
              <a:latin typeface="+mj-ea"/>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kumimoji="1" lang="en-US" altLang="ja-JP" sz="2400" dirty="0" smtClean="0">
                <a:latin typeface="+mn-ea"/>
              </a:rPr>
              <a:t>Business understanding – we want to classify “bad” and “good” users, where “bad” users couldn’t enter CAPTCHA, but “good” users – could. </a:t>
            </a:r>
          </a:p>
          <a:p>
            <a:pPr marL="457200" indent="-457200">
              <a:buFont typeface="+mj-lt"/>
              <a:buAutoNum type="arabicPeriod"/>
            </a:pPr>
            <a:r>
              <a:rPr lang="en-US" altLang="ja-JP" sz="2400" dirty="0" smtClean="0">
                <a:latin typeface="+mn-ea"/>
              </a:rPr>
              <a:t>Data understanding – HTTP requests and result of CAPTCHA checks.</a:t>
            </a:r>
          </a:p>
          <a:p>
            <a:pPr marL="457200" indent="-457200">
              <a:buFont typeface="+mj-lt"/>
              <a:buAutoNum type="arabicPeriod"/>
            </a:pPr>
            <a:r>
              <a:rPr kumimoji="1" lang="en-US" altLang="ja-JP" sz="2400" dirty="0" smtClean="0">
                <a:latin typeface="+mn-ea"/>
              </a:rPr>
              <a:t>Data preparation – collect requests, prove that this is full set. Get data from users and collect to database.</a:t>
            </a:r>
          </a:p>
          <a:p>
            <a:pPr marL="457200" indent="-457200">
              <a:buFont typeface="+mj-lt"/>
              <a:buAutoNum type="arabicPeriod"/>
            </a:pPr>
            <a:r>
              <a:rPr lang="en-US" altLang="ja-JP" sz="2400" dirty="0" smtClean="0">
                <a:latin typeface="+mn-ea"/>
              </a:rPr>
              <a:t>Create model. Define and tune settings for Decision Tree.</a:t>
            </a:r>
          </a:p>
          <a:p>
            <a:pPr marL="457200" indent="-457200">
              <a:buFont typeface="+mj-lt"/>
              <a:buAutoNum type="arabicPeriod"/>
            </a:pPr>
            <a:r>
              <a:rPr kumimoji="1" lang="en-US" altLang="ja-JP" sz="2400" dirty="0" smtClean="0">
                <a:latin typeface="+mn-ea"/>
              </a:rPr>
              <a:t>Calculate mistakes, validate model.</a:t>
            </a:r>
          </a:p>
          <a:p>
            <a:pPr marL="457200" indent="-457200">
              <a:buFont typeface="+mj-lt"/>
              <a:buAutoNum type="arabicPeriod"/>
            </a:pPr>
            <a:r>
              <a:rPr lang="en-US" altLang="ja-JP" sz="2400" dirty="0" smtClean="0">
                <a:latin typeface="+mn-ea"/>
              </a:rPr>
              <a:t>Deploy model to production.</a:t>
            </a: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5</a:t>
            </a:fld>
            <a:endParaRPr lang="ja-JP" altLang="en-US" dirty="0"/>
          </a:p>
        </p:txBody>
      </p:sp>
    </p:spTree>
    <p:extLst>
      <p:ext uri="{BB962C8B-B14F-4D97-AF65-F5344CB8AC3E}">
        <p14:creationId xmlns:p14="http://schemas.microsoft.com/office/powerpoint/2010/main" val="213413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Feature extraction</a:t>
            </a:r>
            <a:endParaRPr kumimoji="1" lang="ja-JP" altLang="en-US" dirty="0">
              <a:latin typeface="+mj-ea"/>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8196246"/>
              </p:ext>
            </p:extLst>
          </p:nvPr>
        </p:nvGraphicFramePr>
        <p:xfrm>
          <a:off x="457200" y="771525"/>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en-US" altLang="ja-JP" dirty="0" smtClean="0">
                          <a:latin typeface="+mn-ea"/>
                          <a:ea typeface="+mn-ea"/>
                        </a:rPr>
                        <a:t>Direct</a:t>
                      </a:r>
                      <a:endParaRPr kumimoji="1" lang="ja-JP" altLang="en-US" dirty="0">
                        <a:latin typeface="+mn-ea"/>
                        <a:ea typeface="+mn-ea"/>
                      </a:endParaRPr>
                    </a:p>
                  </a:txBody>
                  <a:tcPr/>
                </a:tc>
                <a:tc>
                  <a:txBody>
                    <a:bodyPr/>
                    <a:lstStyle/>
                    <a:p>
                      <a:pPr algn="ctr"/>
                      <a:r>
                        <a:rPr kumimoji="1" lang="en-US" altLang="ja-JP" dirty="0" smtClean="0">
                          <a:latin typeface="+mn-ea"/>
                          <a:ea typeface="+mn-ea"/>
                        </a:rPr>
                        <a:t>Indirect</a:t>
                      </a:r>
                      <a:endParaRPr kumimoji="1" lang="ja-JP" altLang="en-US" dirty="0">
                        <a:latin typeface="+mn-ea"/>
                        <a:ea typeface="+mn-ea"/>
                      </a:endParaRPr>
                    </a:p>
                  </a:txBody>
                  <a:tcPr/>
                </a:tc>
              </a:tr>
              <a:tr h="370840">
                <a:tc>
                  <a:txBody>
                    <a:bodyPr/>
                    <a:lstStyle/>
                    <a:p>
                      <a:r>
                        <a:rPr kumimoji="1" lang="en-US" altLang="ja-JP" dirty="0" smtClean="0">
                          <a:latin typeface="+mn-ea"/>
                          <a:ea typeface="+mn-ea"/>
                        </a:rPr>
                        <a:t>Size of HTTP request</a:t>
                      </a:r>
                      <a:endParaRPr kumimoji="1" lang="ja-JP" altLang="en-US" dirty="0">
                        <a:latin typeface="+mn-ea"/>
                        <a:ea typeface="+mn-ea"/>
                      </a:endParaRPr>
                    </a:p>
                  </a:txBody>
                  <a:tcPr/>
                </a:tc>
                <a:tc>
                  <a:txBody>
                    <a:bodyPr/>
                    <a:lstStyle/>
                    <a:p>
                      <a:r>
                        <a:rPr kumimoji="1" lang="en-US" altLang="ja-JP" dirty="0" smtClean="0">
                          <a:latin typeface="+mn-ea"/>
                          <a:ea typeface="+mn-ea"/>
                        </a:rPr>
                        <a:t>IP address reputation</a:t>
                      </a:r>
                      <a:endParaRPr kumimoji="1" lang="ja-JP" altLang="en-US" dirty="0">
                        <a:latin typeface="+mn-ea"/>
                        <a:ea typeface="+mn-ea"/>
                      </a:endParaRPr>
                    </a:p>
                  </a:txBody>
                  <a:tcPr/>
                </a:tc>
              </a:tr>
              <a:tr h="370840">
                <a:tc>
                  <a:txBody>
                    <a:bodyPr/>
                    <a:lstStyle/>
                    <a:p>
                      <a:r>
                        <a:rPr kumimoji="1" lang="en-US" altLang="ja-JP" dirty="0" smtClean="0">
                          <a:latin typeface="+mn-ea"/>
                          <a:ea typeface="+mn-ea"/>
                        </a:rPr>
                        <a:t>Length of URI address</a:t>
                      </a:r>
                      <a:endParaRPr kumimoji="1" lang="ja-JP" altLang="en-US" dirty="0">
                        <a:latin typeface="+mn-ea"/>
                        <a:ea typeface="+mn-ea"/>
                      </a:endParaRPr>
                    </a:p>
                  </a:txBody>
                  <a:tcPr/>
                </a:tc>
                <a:tc>
                  <a:txBody>
                    <a:bodyPr/>
                    <a:lstStyle/>
                    <a:p>
                      <a:r>
                        <a:rPr kumimoji="1" lang="en-US" altLang="ja-JP" dirty="0" smtClean="0">
                          <a:latin typeface="+mn-ea"/>
                          <a:ea typeface="+mn-ea"/>
                        </a:rPr>
                        <a:t>User</a:t>
                      </a:r>
                      <a:r>
                        <a:rPr kumimoji="1" lang="en-US" altLang="ja-JP" baseline="0" dirty="0" smtClean="0">
                          <a:latin typeface="+mn-ea"/>
                          <a:ea typeface="+mn-ea"/>
                        </a:rPr>
                        <a:t> reputation</a:t>
                      </a:r>
                      <a:endParaRPr kumimoji="1" lang="ja-JP" altLang="en-US" dirty="0">
                        <a:latin typeface="+mn-ea"/>
                        <a:ea typeface="+mn-ea"/>
                      </a:endParaRPr>
                    </a:p>
                  </a:txBody>
                  <a:tcPr/>
                </a:tc>
              </a:tr>
              <a:tr h="370840">
                <a:tc>
                  <a:txBody>
                    <a:bodyPr/>
                    <a:lstStyle/>
                    <a:p>
                      <a:r>
                        <a:rPr kumimoji="1" lang="en-US" altLang="ja-JP" dirty="0" smtClean="0">
                          <a:latin typeface="+mn-ea"/>
                          <a:ea typeface="+mn-ea"/>
                        </a:rPr>
                        <a:t>User Agent</a:t>
                      </a:r>
                      <a:endParaRPr kumimoji="1" lang="ja-JP" altLang="en-US" dirty="0">
                        <a:latin typeface="+mn-ea"/>
                        <a:ea typeface="+mn-ea"/>
                      </a:endParaRPr>
                    </a:p>
                  </a:txBody>
                  <a:tcPr/>
                </a:tc>
                <a:tc>
                  <a:txBody>
                    <a:bodyPr/>
                    <a:lstStyle/>
                    <a:p>
                      <a:r>
                        <a:rPr kumimoji="1" lang="en-US" altLang="ja-JP" dirty="0" smtClean="0">
                          <a:latin typeface="+mn-ea"/>
                          <a:ea typeface="+mn-ea"/>
                        </a:rPr>
                        <a:t>History</a:t>
                      </a:r>
                      <a:r>
                        <a:rPr kumimoji="1" lang="en-US" altLang="ja-JP" baseline="0" dirty="0" smtClean="0">
                          <a:latin typeface="+mn-ea"/>
                          <a:ea typeface="+mn-ea"/>
                        </a:rPr>
                        <a:t> based features</a:t>
                      </a:r>
                      <a:endParaRPr kumimoji="1" lang="ja-JP" altLang="en-US" dirty="0">
                        <a:latin typeface="+mn-ea"/>
                        <a:ea typeface="+mn-ea"/>
                      </a:endParaRPr>
                    </a:p>
                  </a:txBody>
                  <a:tcPr/>
                </a:tc>
              </a:tr>
              <a:tr h="370840">
                <a:tc>
                  <a:txBody>
                    <a:bodyPr/>
                    <a:lstStyle/>
                    <a:p>
                      <a:r>
                        <a:rPr kumimoji="1" lang="en-US" altLang="ja-JP" dirty="0" smtClean="0">
                          <a:latin typeface="+mn-ea"/>
                          <a:ea typeface="+mn-ea"/>
                        </a:rPr>
                        <a:t>Amount</a:t>
                      </a:r>
                      <a:r>
                        <a:rPr kumimoji="1" lang="en-US" altLang="ja-JP" baseline="0" dirty="0" smtClean="0">
                          <a:latin typeface="+mn-ea"/>
                          <a:ea typeface="+mn-ea"/>
                        </a:rPr>
                        <a:t> of HTTP headers</a:t>
                      </a:r>
                      <a:endParaRPr kumimoji="1" lang="ja-JP" altLang="en-US" dirty="0">
                        <a:latin typeface="+mn-ea"/>
                        <a:ea typeface="+mn-ea"/>
                      </a:endParaRPr>
                    </a:p>
                  </a:txBody>
                  <a:tcPr/>
                </a:tc>
                <a:tc>
                  <a:txBody>
                    <a:bodyPr/>
                    <a:lstStyle/>
                    <a:p>
                      <a:r>
                        <a:rPr kumimoji="1" lang="en-US" altLang="ja-JP" dirty="0" smtClean="0">
                          <a:latin typeface="+mn-ea"/>
                          <a:ea typeface="+mn-ea"/>
                        </a:rPr>
                        <a:t>Time based features</a:t>
                      </a:r>
                      <a:endParaRPr kumimoji="1" lang="ja-JP" altLang="en-US" dirty="0">
                        <a:latin typeface="+mn-ea"/>
                        <a:ea typeface="+mn-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mn-ea"/>
                          <a:ea typeface="+mn-ea"/>
                        </a:rPr>
                        <a:t>Response code/Response time</a:t>
                      </a:r>
                    </a:p>
                  </a:txBody>
                  <a:tcPr/>
                </a:tc>
                <a:tc>
                  <a:txBody>
                    <a:bodyPr/>
                    <a:lstStyle/>
                    <a:p>
                      <a:r>
                        <a:rPr kumimoji="1" lang="en-US" altLang="ja-JP" dirty="0" smtClean="0">
                          <a:latin typeface="+mn-ea"/>
                          <a:ea typeface="+mn-ea"/>
                        </a:rPr>
                        <a:t>Business</a:t>
                      </a:r>
                      <a:r>
                        <a:rPr kumimoji="1" lang="en-US" altLang="ja-JP" baseline="0" dirty="0" smtClean="0">
                          <a:latin typeface="+mn-ea"/>
                          <a:ea typeface="+mn-ea"/>
                        </a:rPr>
                        <a:t> logic based features</a:t>
                      </a:r>
                      <a:endParaRPr kumimoji="1" lang="ja-JP" altLang="en-US" dirty="0">
                        <a:latin typeface="+mn-ea"/>
                        <a:ea typeface="+mn-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mn-ea"/>
                          <a:ea typeface="+mn-ea"/>
                        </a:rPr>
                        <a:t>…</a:t>
                      </a:r>
                    </a:p>
                  </a:txBody>
                  <a:tcPr/>
                </a:tc>
                <a:tc>
                  <a:txBody>
                    <a:bodyPr/>
                    <a:lstStyle/>
                    <a:p>
                      <a:r>
                        <a:rPr kumimoji="1" lang="en-US" altLang="ja-JP" dirty="0" smtClean="0">
                          <a:latin typeface="+mn-ea"/>
                          <a:ea typeface="+mn-ea"/>
                        </a:rPr>
                        <a:t>…</a:t>
                      </a:r>
                      <a:endParaRPr kumimoji="1" lang="ja-JP" altLang="en-US" dirty="0">
                        <a:latin typeface="+mn-ea"/>
                        <a:ea typeface="+mn-ea"/>
                      </a:endParaRPr>
                    </a:p>
                  </a:txBody>
                  <a:tcPr/>
                </a:tc>
              </a:tr>
            </a:tbl>
          </a:graphicData>
        </a:graphic>
      </p:graphicFrame>
      <p:sp>
        <p:nvSpPr>
          <p:cNvPr id="4" name="Slide Number Placeholder 3"/>
          <p:cNvSpPr>
            <a:spLocks noGrp="1"/>
          </p:cNvSpPr>
          <p:nvPr>
            <p:ph type="sldNum" sz="quarter" idx="4"/>
          </p:nvPr>
        </p:nvSpPr>
        <p:spPr/>
        <p:txBody>
          <a:bodyPr/>
          <a:lstStyle/>
          <a:p>
            <a:fld id="{7C90142C-BBCC-42ED-841D-E795FB8A7B9A}" type="slidenum">
              <a:rPr lang="ja-JP" altLang="en-US" smtClean="0"/>
              <a:pPr/>
              <a:t>6</a:t>
            </a:fld>
            <a:endParaRPr lang="ja-JP" altLang="en-US" dirty="0"/>
          </a:p>
        </p:txBody>
      </p:sp>
    </p:spTree>
    <p:extLst>
      <p:ext uri="{BB962C8B-B14F-4D97-AF65-F5344CB8AC3E}">
        <p14:creationId xmlns:p14="http://schemas.microsoft.com/office/powerpoint/2010/main" val="48183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Application workflow</a:t>
            </a:r>
            <a:endParaRPr kumimoji="1" lang="ja-JP" alt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11111"/>
          <a:stretch/>
        </p:blipFill>
        <p:spPr>
          <a:xfrm>
            <a:off x="914400" y="1472693"/>
            <a:ext cx="7315200" cy="2342129"/>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7</a:t>
            </a:fld>
            <a:endParaRPr lang="ja-JP" altLang="en-US" dirty="0"/>
          </a:p>
        </p:txBody>
      </p:sp>
    </p:spTree>
    <p:extLst>
      <p:ext uri="{BB962C8B-B14F-4D97-AF65-F5344CB8AC3E}">
        <p14:creationId xmlns:p14="http://schemas.microsoft.com/office/powerpoint/2010/main" val="196860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Application workflow (Learning Mode)</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8</a:t>
            </a:fld>
            <a:endParaRPr lang="ja-JP" alt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9259"/>
          <a:stretch/>
        </p:blipFill>
        <p:spPr>
          <a:xfrm>
            <a:off x="457200" y="1428750"/>
            <a:ext cx="8342374" cy="2220054"/>
          </a:xfrm>
        </p:spPr>
      </p:pic>
    </p:spTree>
    <p:extLst>
      <p:ext uri="{BB962C8B-B14F-4D97-AF65-F5344CB8AC3E}">
        <p14:creationId xmlns:p14="http://schemas.microsoft.com/office/powerpoint/2010/main" val="209635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Application workflow (Strict Mode)</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9</a:t>
            </a:fld>
            <a:endParaRPr lang="ja-JP" alt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428750"/>
            <a:ext cx="8229600" cy="2932794"/>
          </a:xfrm>
        </p:spPr>
      </p:pic>
    </p:spTree>
    <p:extLst>
      <p:ext uri="{BB962C8B-B14F-4D97-AF65-F5344CB8AC3E}">
        <p14:creationId xmlns:p14="http://schemas.microsoft.com/office/powerpoint/2010/main" val="950946325"/>
      </p:ext>
    </p:extLst>
  </p:cSld>
  <p:clrMapOvr>
    <a:masterClrMapping/>
  </p:clrMapOvr>
</p:sld>
</file>

<file path=ppt/theme/theme1.xml><?xml version="1.0" encoding="utf-8"?>
<a:theme xmlns:a="http://schemas.openxmlformats.org/drawingml/2006/main" name="Corporate_Confidential 16x9_201502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arget_x0020_Audiences xmlns="6a5a4750-7ff6-43b8-bb70-b022d80562f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1" ma:contentTypeDescription="Create a new document." ma:contentTypeScope="" ma:versionID="7fcf854f195f9a98ec952899f61b21f0">
  <xsd:schema xmlns:xsd="http://www.w3.org/2001/XMLSchema" xmlns:p="http://schemas.microsoft.com/office/2006/metadata/properties" xmlns:ns2="6a5a4750-7ff6-43b8-bb70-b022d80562fa" targetNamespace="http://schemas.microsoft.com/office/2006/metadata/properties" ma:root="true" ma:fieldsID="bdac463b629e1393ba41081e7b20ee78" ns2:_="">
    <xsd:import namespace="6a5a4750-7ff6-43b8-bb70-b022d80562fa"/>
    <xsd:element name="properties">
      <xsd:complexType>
        <xsd:sequence>
          <xsd:element name="documentManagement">
            <xsd:complexType>
              <xsd:all>
                <xsd:element ref="ns2:Target_x0020_Audiences" minOccurs="0"/>
              </xsd:all>
            </xsd:complexType>
          </xsd:element>
        </xsd:sequence>
      </xsd:complexType>
    </xsd:element>
  </xsd:schema>
  <xsd:schema xmlns:xsd="http://www.w3.org/2001/XMLSchema" xmlns:dms="http://schemas.microsoft.com/office/2006/documentManagement/types" targetNamespace="6a5a4750-7ff6-43b8-bb70-b022d80562fa" elementFormDefault="qualified">
    <xsd:import namespace="http://schemas.microsoft.com/office/2006/documentManagement/types"/>
    <xsd:element name="Target_x0020_Audiences" ma:index="8"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129F52-D51A-416F-9F9E-BF7D7B78A2D2}">
  <ds:schemaRef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 ds:uri="6a5a4750-7ff6-43b8-bb70-b022d80562fa"/>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26007D5-1D4C-45DE-B9FB-DCF6020D9C53}">
  <ds:schemaRefs>
    <ds:schemaRef ds:uri="http://schemas.microsoft.com/sharepoint/v3/contenttype/forms"/>
  </ds:schemaRefs>
</ds:datastoreItem>
</file>

<file path=customXml/itemProps3.xml><?xml version="1.0" encoding="utf-8"?>
<ds:datastoreItem xmlns:ds="http://schemas.openxmlformats.org/officeDocument/2006/customXml" ds:itemID="{8E55A722-7A8B-48B2-A560-DA676CF6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5a4750-7ff6-43b8-bb70-b022d80562f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01_Corporate_nolabel</Template>
  <TotalTime>1445</TotalTime>
  <Words>2077</Words>
  <Application>Microsoft Office PowerPoint</Application>
  <PresentationFormat>On-screen Show (16:9)</PresentationFormat>
  <Paragraphs>197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ＭＳ Ｐゴシック</vt:lpstr>
      <vt:lpstr>Arial</vt:lpstr>
      <vt:lpstr>Calibri</vt:lpstr>
      <vt:lpstr>Courier New</vt:lpstr>
      <vt:lpstr>Corporate_Confidential 16x9_20150204</vt:lpstr>
      <vt:lpstr>ML based detection of users anomaly activities</vt:lpstr>
      <vt:lpstr>Agenda</vt:lpstr>
      <vt:lpstr>Abstract problem definition</vt:lpstr>
      <vt:lpstr>Methodology (CRISP-DM)</vt:lpstr>
      <vt:lpstr>Model description</vt:lpstr>
      <vt:lpstr>Feature extraction</vt:lpstr>
      <vt:lpstr>Application workflow</vt:lpstr>
      <vt:lpstr>Application workflow (Learning Mode)</vt:lpstr>
      <vt:lpstr>Application workflow (Strict Mode)</vt:lpstr>
      <vt:lpstr>Decomposition</vt:lpstr>
      <vt:lpstr>Offline computations</vt:lpstr>
      <vt:lpstr>Continuous experiment</vt:lpstr>
      <vt:lpstr>Knowledge matters!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Night 9/3/2016 ML Approach for detection of user behavior anomalies</dc:title>
  <dc:creator>Leonychev, Yury</dc:creator>
  <cp:lastModifiedBy>Leonychev, Yury | Yury | ESD</cp:lastModifiedBy>
  <cp:revision>60</cp:revision>
  <dcterms:created xsi:type="dcterms:W3CDTF">2016-02-15T00:35:30Z</dcterms:created>
  <dcterms:modified xsi:type="dcterms:W3CDTF">2016-03-03T04:14:23Z</dcterms:modified>
</cp:coreProperties>
</file>