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theme/themeOverride2.xml" ContentType="application/vnd.openxmlformats-officedocument.themeOverrid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94" r:id="rId4"/>
    <p:sldMasterId id="2147483706" r:id="rId5"/>
  </p:sldMasterIdLst>
  <p:notesMasterIdLst>
    <p:notesMasterId r:id="rId12"/>
  </p:notesMasterIdLst>
  <p:sldIdLst>
    <p:sldId id="256" r:id="rId6"/>
    <p:sldId id="289" r:id="rId7"/>
    <p:sldId id="259" r:id="rId8"/>
    <p:sldId id="283" r:id="rId9"/>
    <p:sldId id="291" r:id="rId10"/>
    <p:sldId id="280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1" autoAdjust="0"/>
    <p:restoredTop sz="65453" autoAdjust="0"/>
  </p:normalViewPr>
  <p:slideViewPr>
    <p:cSldViewPr snapToGrid="0">
      <p:cViewPr varScale="1">
        <p:scale>
          <a:sx n="107" d="100"/>
          <a:sy n="107" d="100"/>
        </p:scale>
        <p:origin x="2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080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367C1-AB6A-4C6A-8E9D-A700DA08EB98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0A9A8-4D01-4009-9222-6D04354C32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4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83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2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7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1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7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7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6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5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7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7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5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7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5" y="6248407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3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7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1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4171-88A7-4181-A250-18509DA386A1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认知诊断模型调研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031F1-5063-4188-8D59-5595F3E5442B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606E37E2-9BEB-4B3E-AAD5-42B324756813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7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01CB58-858A-416C-B34A-B73A3D1FEF1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F414EF72-8ABE-4EFD-AEF7-277CCB484C57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89A99C-6236-4545-BD23-431F323BE43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5B098D11-110E-490E-9DE7-1AFE67F55BC3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4AB2F9-F169-4A34-A5CD-3F184725DF0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5453-2171-48C6-BC35-65E2F3A72391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认知诊断模型研究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AB57F-F47D-4FFF-AD86-77605CB1AC10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1A957342-8D8D-48CD-B9A7-FF197BF1226C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7575A84-FAFF-4CA9-96B5-1956E9548C41}" type="slidenum">
              <a:rPr lang="zh-CN" altLang="en-US">
                <a:solidFill>
                  <a:srgbClr val="775F55"/>
                </a:solidFill>
              </a:rPr>
              <a:t>‹#›</a:t>
            </a:fld>
            <a:endParaRPr lang="en-US" altLang="zh-CN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B8ED7-EDA5-4926-B399-BAF51A97A569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D7F59-3D83-4C55-A296-FA5A8BD28D1B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7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6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5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AFACFFA4-4A46-4A54-8965-FE763BCBDC86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7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C5B853-42E2-4499-9BD2-5AC1CD9920C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7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775F55"/>
                </a:solidFill>
              </a:rPr>
              <a:t>Personalized travel package recommendation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E1078-FF25-438C-9881-15516216CFEB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0206-68C1-44A4-8C2C-F18C08A089A8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5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7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CAAC5CD7-E80B-43FF-ADB9-7222DA6C8EA8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5" y="6248407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3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1A48E6-510A-4956-8C1E-7B4EF81485B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C4EE-22AF-4022-B6AF-3FAF1BD5A6FF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793D-EE6A-4D7D-B448-E30976B0D4D9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7F34-1726-4DA4-AA0E-89A3D91D09EB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482A-60CC-424E-8675-7CE69254BBB9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C3AA-A72B-4C76-8615-9F103426C062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96919-6F0D-4646-92A9-E5A641AD6D06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9B209-C6C4-40FB-A5BF-05C558260034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07504-3B4E-428B-8F68-FDABFC7C3C9F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5F355-8CDB-4894-97F8-B8897CA74840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2D83F-E833-456E-858E-9FA388BFC997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A2FD1-F389-43B5-A7E8-3A50D16C197C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CA83-B6F9-4D10-BC91-0EE1F2AF8298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D2B4-48D7-408C-A897-FC1C85EE503A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03B26-A023-4209-9A72-EC9BF0337983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C8653-3241-4082-B0A9-D6CD72292263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353B-A913-4B82-B175-E158D56AF1D1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789B-62FE-4037-BE32-74FF303AAB69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DD4DA-7551-4349-BBC3-3338B4604FC4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6CBE2-471C-4939-A0A6-CCD3247F2BA4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699C0-D733-40B7-854C-6F1FD8B05479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7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fld id="{5736266F-A7E6-4DBB-848D-016AD00C13DB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5" y="6400807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anose="02010600030101010101" pitchFamily="2" charset="-122"/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8770" indent="-31877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39445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AC3-D76C-4930-B0CE-0F02FAFD246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7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6F2DE1-95A4-426B-9443-5B1FAE559994}" type="datetime1">
              <a:rPr lang="en-US" altLang="zh-CN" smtClean="0">
                <a:solidFill>
                  <a:srgbClr val="775F55"/>
                </a:solidFill>
              </a:rPr>
              <a:t>4/17/2024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5" y="6400807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                                                                 认知诊断模型研究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7FCECE-B8F0-4E41-8C68-B5EF7873DDC8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8770" indent="-31877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39445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9650" y="990600"/>
            <a:ext cx="7924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4800" dirty="0">
              <a:solidFill>
                <a:schemeClr val="bg1"/>
              </a:solidFill>
              <a:latin typeface="Arial Black" panose="020B0A04020102020204" pitchFamily="34" charset="0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4800" dirty="0">
                <a:solidFill>
                  <a:schemeClr val="bg1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数据分析及实践</a:t>
            </a:r>
            <a:endParaRPr kumimoji="0" lang="zh-CN" altLang="en-US" sz="4800" dirty="0">
              <a:solidFill>
                <a:schemeClr val="bg1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Analysis and Practice of the Data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实验课（三）</a:t>
            </a:r>
            <a:endParaRPr kumimoji="0" lang="en-US" altLang="zh-CN" sz="4400" dirty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71813" y="4243249"/>
            <a:ext cx="56880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刘 淇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dirty="0">
                <a:solidFill>
                  <a:srgbClr val="775F5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</a:t>
            </a:r>
            <a:r>
              <a:rPr kumimoji="0" lang="en-US" altLang="zh-CN" sz="1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qiliuql@ustc.edu.cn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3494" y="5064457"/>
            <a:ext cx="6054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课程主页：</a:t>
            </a:r>
          </a:p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http://staff.ustc.edu.cn/~qiliuql/AD202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实验三：威斯康辛州乳腺癌数据集探索与分析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任务概述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dirty="0"/>
              <a:t>威斯康辛州乳腺癌数据集（</a:t>
            </a:r>
            <a:r>
              <a:rPr lang="en-US" altLang="zh-CN" dirty="0"/>
              <a:t>Breast Cancer Wisconsin Dataset</a:t>
            </a:r>
            <a:r>
              <a:rPr lang="zh-CN" altLang="en-US" dirty="0"/>
              <a:t>）最初由威斯康辛州医院的</a:t>
            </a:r>
            <a:r>
              <a:rPr lang="en-US" altLang="zh-CN" dirty="0"/>
              <a:t>Dr. William H. </a:t>
            </a:r>
            <a:r>
              <a:rPr lang="en-US" altLang="zh-CN" dirty="0" err="1"/>
              <a:t>Wolberg</a:t>
            </a:r>
            <a:r>
              <a:rPr lang="zh-CN" altLang="en-US" dirty="0"/>
              <a:t>收集得到，涵盖了从</a:t>
            </a:r>
            <a:r>
              <a:rPr lang="en-US" altLang="zh-CN" dirty="0"/>
              <a:t>569</a:t>
            </a:r>
            <a:r>
              <a:rPr lang="zh-CN" altLang="en-US" dirty="0"/>
              <a:t>个乳腺癌患者收集的肿瘤特征的测量值，以及相应肿瘤的诊断标签（良性，恶性）。现欲对该数据集进行探索性分析、可视化展示和简单的统计推断，请你按要求编写 </a:t>
            </a:r>
            <a:r>
              <a:rPr lang="en-US" altLang="zh-CN" dirty="0"/>
              <a:t>Python </a:t>
            </a:r>
            <a:r>
              <a:rPr lang="zh-CN" altLang="en-US" dirty="0"/>
              <a:t>代码实现任务列表中的内容。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3519A6-2BF5-41B0-892B-1355C6D10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09" y="3887809"/>
            <a:ext cx="10424581" cy="2014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15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实验三：威斯康辛州乳腺癌数据集探索与分析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6847251" cy="4968552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属性信息（具体请</a:t>
            </a:r>
            <a:r>
              <a:rPr lang="zh-CN" altLang="en-US" dirty="0"/>
              <a:t>查阅 </a:t>
            </a:r>
            <a:r>
              <a:rPr lang="en-US" altLang="zh-CN" dirty="0"/>
              <a:t>metadata </a:t>
            </a:r>
            <a:r>
              <a:rPr lang="zh-CN" altLang="en-US" dirty="0"/>
              <a:t>文件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zh-CN" altLang="en-US" dirty="0"/>
              <a:t>患者的编号 </a:t>
            </a:r>
            <a:r>
              <a:rPr lang="en-US" altLang="zh-CN" dirty="0"/>
              <a:t>id</a:t>
            </a:r>
            <a:r>
              <a:rPr lang="zh-CN" altLang="en-US" dirty="0"/>
              <a:t>，患者的诊断结果 </a:t>
            </a:r>
            <a:r>
              <a:rPr lang="en-US" altLang="zh-CN" dirty="0"/>
              <a:t>diagnosis</a:t>
            </a:r>
          </a:p>
          <a:p>
            <a:pPr lvl="1"/>
            <a:r>
              <a:rPr lang="zh-CN" altLang="en-US" dirty="0"/>
              <a:t>基于图像结果，测量肿块细胞核的以下 </a:t>
            </a:r>
            <a:r>
              <a:rPr lang="en-US" altLang="zh-CN" dirty="0"/>
              <a:t>10 </a:t>
            </a:r>
            <a:r>
              <a:rPr lang="zh-CN" altLang="en-US" dirty="0"/>
              <a:t>个特征，这些特征测量的平均值 </a:t>
            </a:r>
            <a:r>
              <a:rPr lang="en-US" altLang="zh-CN" dirty="0"/>
              <a:t>(mean)</a:t>
            </a:r>
            <a:r>
              <a:rPr lang="zh-CN" altLang="en-US" dirty="0"/>
              <a:t>、标准差 </a:t>
            </a:r>
            <a:r>
              <a:rPr lang="en-US" altLang="zh-CN" dirty="0"/>
              <a:t>(se) </a:t>
            </a:r>
            <a:r>
              <a:rPr lang="zh-CN" altLang="en-US" dirty="0"/>
              <a:t>和最差（大）值 </a:t>
            </a:r>
            <a:r>
              <a:rPr lang="en-US" altLang="zh-CN" dirty="0"/>
              <a:t>(worst)</a:t>
            </a:r>
            <a:r>
              <a:rPr lang="zh-CN" altLang="en-US" dirty="0"/>
              <a:t> 被记录到数据集中：</a:t>
            </a:r>
            <a:endParaRPr lang="en-US" altLang="zh-CN" dirty="0"/>
          </a:p>
          <a:p>
            <a:pPr lvl="2"/>
            <a:r>
              <a:rPr lang="zh-CN" altLang="en-US" dirty="0"/>
              <a:t>半径 </a:t>
            </a:r>
            <a:r>
              <a:rPr lang="en-US" altLang="zh-CN" dirty="0"/>
              <a:t>radius </a:t>
            </a:r>
            <a:r>
              <a:rPr lang="zh-CN" altLang="en-US" dirty="0"/>
              <a:t>（从中心到周边点的距离平均值）</a:t>
            </a:r>
            <a:endParaRPr lang="en-US" altLang="zh-CN" dirty="0"/>
          </a:p>
          <a:p>
            <a:pPr lvl="2"/>
            <a:r>
              <a:rPr lang="zh-CN" altLang="en-US" dirty="0"/>
              <a:t>纹理 </a:t>
            </a:r>
            <a:r>
              <a:rPr lang="en-US" altLang="zh-CN" dirty="0"/>
              <a:t>texture </a:t>
            </a:r>
            <a:r>
              <a:rPr lang="zh-CN" altLang="en-US" dirty="0"/>
              <a:t>（灰度值的标准差）</a:t>
            </a:r>
            <a:endParaRPr lang="en-US" altLang="zh-CN" dirty="0"/>
          </a:p>
          <a:p>
            <a:pPr lvl="2"/>
            <a:r>
              <a:rPr lang="zh-CN" altLang="en-US" dirty="0"/>
              <a:t>周长 </a:t>
            </a:r>
            <a:r>
              <a:rPr lang="en-US" altLang="zh-CN" dirty="0"/>
              <a:t>perimeter</a:t>
            </a:r>
            <a:r>
              <a:rPr lang="zh-CN" altLang="en-US" dirty="0"/>
              <a:t>，面积 </a:t>
            </a:r>
            <a:r>
              <a:rPr lang="en-US" altLang="zh-CN" dirty="0"/>
              <a:t>area</a:t>
            </a:r>
          </a:p>
          <a:p>
            <a:pPr lvl="2"/>
            <a:r>
              <a:rPr lang="zh-CN" altLang="en-US" dirty="0"/>
              <a:t>平滑度 </a:t>
            </a:r>
            <a:r>
              <a:rPr lang="en-US" altLang="zh-CN" dirty="0"/>
              <a:t>smoothness </a:t>
            </a:r>
            <a:r>
              <a:rPr lang="zh-CN" altLang="en-US" dirty="0"/>
              <a:t>（半径长度的局部变化）</a:t>
            </a:r>
            <a:endParaRPr lang="en-US" altLang="zh-CN" dirty="0"/>
          </a:p>
          <a:p>
            <a:pPr lvl="2"/>
            <a:r>
              <a:rPr lang="zh-CN" altLang="en-US" dirty="0"/>
              <a:t>紧凑性 </a:t>
            </a:r>
            <a:r>
              <a:rPr lang="en-US" altLang="zh-CN" dirty="0"/>
              <a:t>compactness</a:t>
            </a:r>
            <a:r>
              <a:rPr lang="zh-CN" altLang="en-US" dirty="0"/>
              <a:t>（周长</a:t>
            </a:r>
            <a:r>
              <a:rPr lang="en-US" altLang="zh-CN" dirty="0"/>
              <a:t>^2/</a:t>
            </a:r>
            <a:r>
              <a:rPr lang="zh-CN" altLang="en-US" dirty="0"/>
              <a:t>面积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凹度 </a:t>
            </a:r>
            <a:r>
              <a:rPr lang="en-US" altLang="zh-CN" dirty="0"/>
              <a:t>concavity</a:t>
            </a:r>
            <a:r>
              <a:rPr lang="zh-CN" altLang="en-US" dirty="0"/>
              <a:t>（轮廓凹入部分的严重程度）</a:t>
            </a:r>
            <a:endParaRPr lang="en-US" altLang="zh-CN" dirty="0"/>
          </a:p>
          <a:p>
            <a:pPr lvl="2"/>
            <a:r>
              <a:rPr lang="zh-CN" altLang="en-US" dirty="0"/>
              <a:t>凹点 </a:t>
            </a:r>
            <a:r>
              <a:rPr lang="en-US" altLang="zh-CN" dirty="0"/>
              <a:t>concave points</a:t>
            </a:r>
            <a:r>
              <a:rPr lang="zh-CN" altLang="en-US" dirty="0"/>
              <a:t>（轮廓凹度的数量）</a:t>
            </a:r>
            <a:endParaRPr lang="en-US" altLang="zh-CN" dirty="0"/>
          </a:p>
          <a:p>
            <a:pPr lvl="2"/>
            <a:r>
              <a:rPr lang="zh-CN" altLang="en-US" dirty="0"/>
              <a:t>对称性 </a:t>
            </a:r>
            <a:r>
              <a:rPr lang="en-US" altLang="zh-CN" dirty="0"/>
              <a:t>symmetry</a:t>
            </a:r>
            <a:r>
              <a:rPr lang="zh-CN" altLang="en-US" dirty="0"/>
              <a:t>，分形维数 </a:t>
            </a:r>
            <a:r>
              <a:rPr lang="en-US" altLang="zh-CN" dirty="0"/>
              <a:t>fractal dimension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073441-705E-43B8-A000-30F8F2261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205" y="1420368"/>
            <a:ext cx="3228899" cy="496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050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实验三：威斯康辛州乳腺癌数据集探索与分析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350" y="1268760"/>
            <a:ext cx="11668906" cy="4968552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任务流程概括（具体请查阅文档）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zh-CN" altLang="en-US" dirty="0"/>
              <a:t>基本的数据集读取、基本信息处理和探索性分析等操作（每个子任务使用一行代码完成）</a:t>
            </a:r>
            <a:endParaRPr lang="en-US" altLang="zh-CN" dirty="0"/>
          </a:p>
          <a:p>
            <a:pPr lvl="1"/>
            <a:r>
              <a:rPr lang="zh-CN" altLang="en-US" dirty="0"/>
              <a:t>数据可视化分析（频率直方图、散点图、相关系数矩阵热力图等）</a:t>
            </a:r>
            <a:endParaRPr lang="en-US" altLang="zh-CN" dirty="0"/>
          </a:p>
          <a:p>
            <a:pPr lvl="1"/>
            <a:r>
              <a:rPr lang="zh-CN" altLang="en-US" dirty="0"/>
              <a:t>简单的回归参数估计、数据降维与假设检验（多项式回归、主成分分析、两样本 </a:t>
            </a:r>
            <a:r>
              <a:rPr lang="en-US" altLang="zh-CN" dirty="0"/>
              <a:t>t </a:t>
            </a:r>
            <a:r>
              <a:rPr lang="zh-CN" altLang="en-US" dirty="0"/>
              <a:t>检验）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846625-697B-4774-A1CC-AFB48D43A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88" y="3193869"/>
            <a:ext cx="8242223" cy="3224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54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实验三：威斯康辛州乳腺癌数据集探索与分析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660914" cy="4968552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注意事项</a:t>
            </a:r>
            <a:endParaRPr lang="en-US" altLang="zh-CN" dirty="0"/>
          </a:p>
          <a:p>
            <a:pPr lvl="1"/>
            <a:r>
              <a:rPr lang="zh-CN" altLang="en-US" dirty="0"/>
              <a:t>本实验可使用的外部库为 </a:t>
            </a:r>
            <a:r>
              <a:rPr lang="en-US" altLang="zh-CN" dirty="0"/>
              <a:t>pandas, </a:t>
            </a:r>
            <a:r>
              <a:rPr lang="en-US" altLang="zh-CN" dirty="0" err="1"/>
              <a:t>numpy</a:t>
            </a:r>
            <a:r>
              <a:rPr lang="en-US" altLang="zh-CN" dirty="0"/>
              <a:t>, matplotlib </a:t>
            </a:r>
            <a:r>
              <a:rPr lang="zh-CN" altLang="en-US" dirty="0"/>
              <a:t>和 </a:t>
            </a:r>
            <a:r>
              <a:rPr lang="en-US" altLang="zh-CN" dirty="0" err="1"/>
              <a:t>scipy</a:t>
            </a:r>
            <a:r>
              <a:rPr lang="zh-CN" altLang="en-US" dirty="0"/>
              <a:t>，请按任务要求使用。</a:t>
            </a:r>
            <a:endParaRPr lang="en-US" altLang="zh-CN" dirty="0"/>
          </a:p>
          <a:p>
            <a:pPr lvl="1"/>
            <a:r>
              <a:rPr lang="zh-CN" altLang="en-US" dirty="0"/>
              <a:t>数据文件</a:t>
            </a:r>
            <a:r>
              <a:rPr lang="en-US" altLang="zh-CN" dirty="0"/>
              <a:t> data.csv </a:t>
            </a:r>
            <a:r>
              <a:rPr lang="zh-CN" altLang="en-US" dirty="0"/>
              <a:t>和 </a:t>
            </a:r>
            <a:r>
              <a:rPr lang="en-US" altLang="zh-CN" dirty="0"/>
              <a:t>metadata.txt </a:t>
            </a:r>
            <a:r>
              <a:rPr lang="zh-CN" altLang="en-US" dirty="0"/>
              <a:t>将在实验布置后发布于 </a:t>
            </a:r>
            <a:r>
              <a:rPr lang="en-US" altLang="zh-CN" dirty="0"/>
              <a:t>QQ </a:t>
            </a:r>
            <a:r>
              <a:rPr lang="zh-CN" altLang="en-US" dirty="0"/>
              <a:t>群内供大家下载。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 err="1"/>
              <a:t>Jupyter</a:t>
            </a:r>
            <a:r>
              <a:rPr lang="en-US" altLang="zh-CN" dirty="0"/>
              <a:t> notebook </a:t>
            </a:r>
            <a:r>
              <a:rPr lang="zh-CN" altLang="en-US" dirty="0"/>
              <a:t>中完成代码编写任务后，请在保存代码的同时保留每个 </a:t>
            </a:r>
            <a:r>
              <a:rPr lang="en-US" altLang="zh-CN" dirty="0"/>
              <a:t>cell </a:t>
            </a:r>
            <a:r>
              <a:rPr lang="zh-CN" altLang="en-US" dirty="0"/>
              <a:t>运行的输出结果（文本、图表等），代码无需保留在实验报告中。</a:t>
            </a:r>
          </a:p>
          <a:p>
            <a:r>
              <a:rPr lang="zh-CN" altLang="en-US" dirty="0"/>
              <a:t>参考资料</a:t>
            </a:r>
            <a:endParaRPr lang="en-US" altLang="zh-CN" dirty="0"/>
          </a:p>
          <a:p>
            <a:pPr lvl="1"/>
            <a:r>
              <a:rPr lang="en-US" altLang="zh-CN" dirty="0"/>
              <a:t>Kaggle </a:t>
            </a:r>
            <a:r>
              <a:rPr lang="zh-CN" altLang="en-US" dirty="0"/>
              <a:t>数据挖掘与预测竞赛平台网站：</a:t>
            </a:r>
            <a:r>
              <a:rPr lang="en-US" altLang="zh-CN" dirty="0"/>
              <a:t>https://www.kaggle.com/</a:t>
            </a:r>
          </a:p>
          <a:p>
            <a:pPr lvl="1"/>
            <a:r>
              <a:rPr lang="zh-CN" altLang="en-US" dirty="0"/>
              <a:t>数据分析库 </a:t>
            </a:r>
            <a:r>
              <a:rPr lang="en-US" altLang="zh-CN" dirty="0"/>
              <a:t>pandas </a:t>
            </a:r>
            <a:r>
              <a:rPr lang="zh-CN" altLang="en-US" dirty="0"/>
              <a:t>官方网站：</a:t>
            </a:r>
            <a:r>
              <a:rPr lang="en-US" altLang="zh-CN" dirty="0"/>
              <a:t>https://pandas.pydata.org/</a:t>
            </a:r>
          </a:p>
          <a:p>
            <a:pPr lvl="1"/>
            <a:r>
              <a:rPr lang="zh-CN" altLang="en-US" dirty="0"/>
              <a:t>科学计算库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官方网站：</a:t>
            </a:r>
            <a:r>
              <a:rPr lang="en-US" altLang="zh-CN" dirty="0"/>
              <a:t>https://numpy.org/</a:t>
            </a:r>
          </a:p>
          <a:p>
            <a:pPr lvl="1"/>
            <a:r>
              <a:rPr lang="zh-CN" altLang="en-US" dirty="0"/>
              <a:t>数据可视化库 </a:t>
            </a:r>
            <a:r>
              <a:rPr lang="en-US" altLang="zh-CN" dirty="0"/>
              <a:t>matplotlib </a:t>
            </a:r>
            <a:r>
              <a:rPr lang="zh-CN" altLang="en-US" dirty="0"/>
              <a:t>官方网站：</a:t>
            </a:r>
            <a:r>
              <a:rPr lang="en-US" altLang="zh-CN" dirty="0"/>
              <a:t>https://matplotlib.org/</a:t>
            </a:r>
          </a:p>
          <a:p>
            <a:pPr lvl="1"/>
            <a:r>
              <a:rPr lang="zh-CN" altLang="en-US" dirty="0"/>
              <a:t>科学计算库 </a:t>
            </a:r>
            <a:r>
              <a:rPr lang="en-US" altLang="zh-CN" dirty="0" err="1"/>
              <a:t>scipy</a:t>
            </a:r>
            <a:r>
              <a:rPr lang="en-US" altLang="zh-CN" dirty="0"/>
              <a:t> </a:t>
            </a:r>
            <a:r>
              <a:rPr lang="zh-CN" altLang="en-US" dirty="0"/>
              <a:t>官方网站：</a:t>
            </a:r>
            <a:r>
              <a:rPr lang="en-US" altLang="zh-CN" dirty="0"/>
              <a:t>https://docs.scipy.org/doc/scipy/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59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实验三：威斯康辛州乳腺癌数据集探索与分析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实验说明</a:t>
            </a:r>
            <a:endParaRPr lang="en-US" altLang="zh-CN" dirty="0"/>
          </a:p>
          <a:p>
            <a:pPr lvl="1"/>
            <a:r>
              <a:rPr lang="zh-CN" altLang="en-US" dirty="0"/>
              <a:t>请阅读文档文件 </a:t>
            </a:r>
            <a:r>
              <a:rPr lang="en-US" altLang="zh-CN" dirty="0"/>
              <a:t>exp3.pdf</a:t>
            </a:r>
            <a:r>
              <a:rPr lang="zh-CN" altLang="en-US" dirty="0"/>
              <a:t>，按要求完成实验，将代码文件命名为 </a:t>
            </a:r>
            <a:r>
              <a:rPr lang="en-US" altLang="zh-CN" dirty="0" err="1"/>
              <a:t>run.ipynb</a:t>
            </a:r>
            <a:r>
              <a:rPr lang="zh-CN" altLang="en-US" dirty="0"/>
              <a:t>，实验报告命名为</a:t>
            </a:r>
            <a:r>
              <a:rPr lang="en-US" altLang="zh-CN" dirty="0"/>
              <a:t>report.pdf</a:t>
            </a:r>
            <a:r>
              <a:rPr lang="zh-CN" altLang="en-US" dirty="0"/>
              <a:t>，</a:t>
            </a:r>
            <a:r>
              <a:rPr lang="zh-CN" altLang="en-US"/>
              <a:t>将二者打包</a:t>
            </a:r>
            <a:r>
              <a:rPr lang="zh-CN" altLang="en-US" dirty="0"/>
              <a:t>成一个压缩文件后发送到指定邮箱。</a:t>
            </a:r>
            <a:endParaRPr lang="en-US" altLang="zh-CN" dirty="0"/>
          </a:p>
          <a:p>
            <a:pPr lvl="1"/>
            <a:r>
              <a:rPr lang="zh-CN" altLang="en-US" dirty="0"/>
              <a:t>压缩文件命名格式：姓名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_exp3.zip</a:t>
            </a:r>
          </a:p>
          <a:p>
            <a:pPr lvl="1"/>
            <a:r>
              <a:rPr lang="zh-CN" altLang="en-US" dirty="0"/>
              <a:t>邮件标题：姓名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_exp3</a:t>
            </a:r>
          </a:p>
          <a:p>
            <a:pPr lvl="1"/>
            <a:r>
              <a:rPr lang="zh-CN" altLang="en-US" dirty="0"/>
              <a:t>邮箱地址：</a:t>
            </a:r>
            <a:r>
              <a:rPr lang="en-US" altLang="zh-CN" dirty="0"/>
              <a:t>ustc_AD2024@163.com</a:t>
            </a:r>
          </a:p>
          <a:p>
            <a:pPr lvl="1"/>
            <a:r>
              <a:rPr lang="zh-CN" altLang="en-US" dirty="0"/>
              <a:t>截止日期：</a:t>
            </a:r>
            <a:r>
              <a:rPr lang="en-US" altLang="zh-CN" dirty="0">
                <a:solidFill>
                  <a:srgbClr val="FF0000"/>
                </a:solidFill>
              </a:rPr>
              <a:t>2024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28</a:t>
            </a:r>
            <a:r>
              <a:rPr lang="zh-CN" altLang="en-US" dirty="0">
                <a:solidFill>
                  <a:srgbClr val="FF0000"/>
                </a:solidFill>
              </a:rPr>
              <a:t>日 </a:t>
            </a:r>
            <a:r>
              <a:rPr lang="en-US" altLang="zh-CN" dirty="0">
                <a:solidFill>
                  <a:srgbClr val="FF0000"/>
                </a:solidFill>
              </a:rPr>
              <a:t>22:00</a:t>
            </a:r>
          </a:p>
          <a:p>
            <a:r>
              <a:rPr lang="zh-CN" altLang="en-US" dirty="0"/>
              <a:t>评分标准</a:t>
            </a:r>
            <a:endParaRPr lang="en-US" altLang="zh-CN" dirty="0"/>
          </a:p>
          <a:p>
            <a:pPr lvl="1"/>
            <a:r>
              <a:rPr lang="zh-CN" altLang="en-US" dirty="0"/>
              <a:t>代码是否按照文档说明完成了各任务要求，是否简洁美观，是否可运行复现</a:t>
            </a:r>
            <a:endParaRPr lang="en-US" altLang="zh-CN" dirty="0"/>
          </a:p>
          <a:p>
            <a:pPr lvl="1"/>
            <a:r>
              <a:rPr lang="zh-CN" altLang="en-US" dirty="0"/>
              <a:t>实验报告是否涵盖了所有要求内容，格式是否规范，步骤是否清晰，结论是否合理</a:t>
            </a:r>
            <a:endParaRPr lang="en-US" altLang="zh-CN" dirty="0"/>
          </a:p>
          <a:p>
            <a:pPr lvl="1"/>
            <a:r>
              <a:rPr lang="zh-CN" altLang="en-US" dirty="0"/>
              <a:t>提交是否在截止日期之前完成，并符合提交规范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2398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4b16dba-91d4-4dff-941c-60d6ae7bd03f"/>
  <p:tag name="COMMONDATA" val="eyJoZGlkIjoiOWU5NWE2ZGMwMDkwMTA5Yzk4ODYxNTJlZmExYWM1NzMifQ=="/>
</p:tagLst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686</Words>
  <Application>Microsoft Office PowerPoint</Application>
  <PresentationFormat>宽屏</PresentationFormat>
  <Paragraphs>56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-apple-system</vt:lpstr>
      <vt:lpstr>等线</vt:lpstr>
      <vt:lpstr>华文新魏</vt:lpstr>
      <vt:lpstr>宋体</vt:lpstr>
      <vt:lpstr>Arial</vt:lpstr>
      <vt:lpstr>Arial Black</vt:lpstr>
      <vt:lpstr>Calibri</vt:lpstr>
      <vt:lpstr>Calibri Light</vt:lpstr>
      <vt:lpstr>Palatino Linotype</vt:lpstr>
      <vt:lpstr>Times New Roman</vt:lpstr>
      <vt:lpstr>Tw Cen MT</vt:lpstr>
      <vt:lpstr>Wingdings</vt:lpstr>
      <vt:lpstr>Wingdings 2</vt:lpstr>
      <vt:lpstr>HDOfficeLightV0</vt:lpstr>
      <vt:lpstr>1_HDOfficeLightV0</vt:lpstr>
      <vt:lpstr>中性</vt:lpstr>
      <vt:lpstr>Office 主题</vt:lpstr>
      <vt:lpstr>1_Median</vt:lpstr>
      <vt:lpstr>PowerPoint 演示文稿</vt:lpstr>
      <vt:lpstr>实验三：威斯康辛州乳腺癌数据集探索与分析</vt:lpstr>
      <vt:lpstr>实验三：威斯康辛州乳腺癌数据集探索与分析</vt:lpstr>
      <vt:lpstr>实验三：威斯康辛州乳腺癌数据集探索与分析</vt:lpstr>
      <vt:lpstr>实验三：威斯康辛州乳腺癌数据集探索与分析</vt:lpstr>
      <vt:lpstr>实验三：威斯康辛州乳腺癌数据集探索与分析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 垠</dc:creator>
  <cp:lastModifiedBy>Qingyang Mao</cp:lastModifiedBy>
  <cp:revision>294</cp:revision>
  <dcterms:created xsi:type="dcterms:W3CDTF">2020-09-16T10:56:00Z</dcterms:created>
  <dcterms:modified xsi:type="dcterms:W3CDTF">2024-04-17T08:05:40Z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B893E0F457994956AAD1A3E823B98788_12</vt:lpwstr>
  </property>
  <property fmtid="{D5CDD505-2E9C-101B-9397-08002B2CF9AE}" pid="3" name="KSOProductBuildVer">
    <vt:lpwstr>2052-11.1.0.14036</vt:lpwstr>
  </property>
</Properties>
</file>