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9" r:id="rId3"/>
    <p:sldId id="283" r:id="rId4"/>
    <p:sldId id="285" r:id="rId5"/>
    <p:sldId id="282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4977" autoAdjust="0"/>
  </p:normalViewPr>
  <p:slideViewPr>
    <p:cSldViewPr snapToGrid="0">
      <p:cViewPr varScale="1">
        <p:scale>
          <a:sx n="84" d="100"/>
          <a:sy n="84" d="100"/>
        </p:scale>
        <p:origin x="10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70D61-DBAC-4D33-B0F4-9C765298DDEF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DB907-8DCF-41E2-8CCD-0C3B42505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202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DB907-8DCF-41E2-8CCD-0C3B4250521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292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DB907-8DCF-41E2-8CCD-0C3B4250521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669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DB907-8DCF-41E2-8CCD-0C3B4250521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795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DB907-8DCF-41E2-8CCD-0C3B4250521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0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2700" y="6477005"/>
            <a:ext cx="2999317" cy="2889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5370" y="6477000"/>
            <a:ext cx="9046633" cy="2809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79509" y="2132856"/>
            <a:ext cx="8636000" cy="1828800"/>
          </a:xfrm>
        </p:spPr>
        <p:txBody>
          <a:bodyPr anchor="b"/>
          <a:lstStyle>
            <a:lvl1pPr>
              <a:defRPr cap="none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87488" y="4437112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aseline="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0" name="Picture 1" descr="E:\2013Qi\2012教育部奖 杰青申请 安徽省科技进步奖\申请资料\答辩PPT\ustc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459" y="142851"/>
            <a:ext cx="1714512" cy="1279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8279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64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8128003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5"/>
            <a:ext cx="274320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5"/>
            <a:ext cx="29464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4" y="6248405"/>
            <a:ext cx="74316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21"/>
            <a:ext cx="533400" cy="32596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5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214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958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2954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332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520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283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6410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554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99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36864" cy="612648"/>
          </a:xfrm>
        </p:spPr>
        <p:txBody>
          <a:bodyPr/>
          <a:lstStyle>
            <a:lvl1pPr>
              <a:defRPr sz="3200" b="1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268760"/>
            <a:ext cx="11521280" cy="4968552"/>
          </a:xfrm>
        </p:spPr>
        <p:txBody>
          <a:bodyPr/>
          <a:lstStyle>
            <a:lvl1pPr>
              <a:defRPr baseline="0">
                <a:latin typeface="Palatino Linotype" pitchFamily="18" charset="0"/>
                <a:cs typeface="Calibri" pitchFamily="34" charset="0"/>
              </a:defRPr>
            </a:lvl1pPr>
            <a:lvl2pPr>
              <a:defRPr baseline="0">
                <a:latin typeface="Palatino Linotype" pitchFamily="18" charset="0"/>
                <a:cs typeface="Calibri" pitchFamily="34" charset="0"/>
              </a:defRPr>
            </a:lvl2pPr>
            <a:lvl3pPr>
              <a:defRPr baseline="0">
                <a:latin typeface="Palatino Linotype" pitchFamily="18" charset="0"/>
                <a:cs typeface="Calibri" pitchFamily="34" charset="0"/>
              </a:defRPr>
            </a:lvl3pPr>
            <a:lvl4pPr>
              <a:defRPr baseline="0">
                <a:latin typeface="Palatino Linotype" pitchFamily="18" charset="0"/>
                <a:cs typeface="Calibri" pitchFamily="34" charset="0"/>
              </a:defRPr>
            </a:lvl4pPr>
            <a:lvl5pPr>
              <a:defRPr baseline="0">
                <a:latin typeface="Palatino Linotype" pitchFamily="18" charset="0"/>
                <a:cs typeface="Calibri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anchor="b" anchorCtr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6231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911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295400"/>
            <a:ext cx="11176000" cy="51054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80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3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8128000" y="6248405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5"/>
            <a:ext cx="17272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2804" y="6248405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199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128000" y="6248405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0" y="1271593"/>
            <a:ext cx="7112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812804" y="6248405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23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8128000" y="6248405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0" y="1271593"/>
            <a:ext cx="7112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2804" y="6248405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97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09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28000" y="6248405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4" y="6248405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47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06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12700" y="4572005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2697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930403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5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5"/>
            <a:ext cx="1930400" cy="663575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5"/>
            <a:ext cx="6096000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98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302687" y="228600"/>
            <a:ext cx="843491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08000" y="1295400"/>
            <a:ext cx="11176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400805"/>
            <a:ext cx="3556000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ea typeface="宋体" pitchFamily="2" charset="-122"/>
              </a:defRPr>
            </a:lvl1pPr>
          </a:lstStyle>
          <a:p>
            <a:fld id="{5736266F-A7E6-4DBB-848D-016AD00C13D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8004" y="6400805"/>
            <a:ext cx="7228417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990600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91440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14403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chemeClr val="bg1"/>
                </a:solidFill>
                <a:latin typeface="Tw Cen MT" pitchFamily="34" charset="0"/>
                <a:ea typeface="宋体" pitchFamily="2" charset="-122"/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" descr="E:\2013Qi\2012教育部奖 杰青申请 安徽省科技进步奖\申请资料\答辩PPT\ustclogo.jp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0953785" y="-24"/>
            <a:ext cx="1176435" cy="878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992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Palatino Linotype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itchFamily="18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0" indent="-319080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800" kern="1200" baseline="0">
          <a:solidFill>
            <a:schemeClr val="tx1"/>
          </a:solidFill>
          <a:latin typeface="Palatino Linotype" pitchFamily="18" charset="0"/>
          <a:ea typeface="+mn-ea"/>
          <a:cs typeface="+mn-cs"/>
        </a:defRPr>
      </a:lvl1pPr>
      <a:lvl2pPr marL="639747" indent="-273044" algn="l" rtl="0" eaLnBrk="1" fontAlgn="base" hangingPunct="1">
        <a:spcBef>
          <a:spcPts val="551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o"/>
        <a:defRPr sz="2200" kern="1200" baseline="0">
          <a:solidFill>
            <a:schemeClr val="tx1"/>
          </a:solidFill>
          <a:latin typeface="Palatino Linotype" pitchFamily="18" charset="0"/>
          <a:ea typeface="+mn-ea"/>
          <a:cs typeface="+mn-cs"/>
        </a:defRPr>
      </a:lvl2pPr>
      <a:lvl3pPr marL="914377" indent="-228594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000" kern="1200" baseline="0">
          <a:solidFill>
            <a:schemeClr val="tx1"/>
          </a:solidFill>
          <a:latin typeface="Palatino Linotype" pitchFamily="18" charset="0"/>
          <a:ea typeface="+mn-ea"/>
          <a:cs typeface="+mn-cs"/>
        </a:defRPr>
      </a:lvl3pPr>
      <a:lvl4pPr marL="1371566" indent="-228594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kern="1200" baseline="0">
          <a:solidFill>
            <a:schemeClr val="tx1"/>
          </a:solidFill>
          <a:latin typeface="Palatino Linotype" pitchFamily="18" charset="0"/>
          <a:ea typeface="+mn-ea"/>
          <a:cs typeface="+mn-cs"/>
        </a:defRPr>
      </a:lvl4pPr>
      <a:lvl5pPr marL="1828754" indent="-228594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1600" kern="1200" baseline="0">
          <a:solidFill>
            <a:schemeClr val="tx1"/>
          </a:solidFill>
          <a:latin typeface="Palatino Linotype" pitchFamily="18" charset="0"/>
          <a:ea typeface="+mn-ea"/>
          <a:cs typeface="+mn-cs"/>
        </a:defRPr>
      </a:lvl5pPr>
      <a:lvl6pPr marL="2103067" indent="-228594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381" indent="-228594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694" indent="-228594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07" indent="-228594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blp.uni-trier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hyperlink" Target="https://dblp.uni-trier.de/db/conf/kdd/kdd2023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79650" y="990600"/>
            <a:ext cx="79248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kumimoji="1" sz="2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39763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2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kumimoji="1"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endParaRPr kumimoji="0" lang="en-US" altLang="zh-CN" sz="4800" dirty="0">
              <a:solidFill>
                <a:prstClr val="black"/>
              </a:solidFill>
              <a:latin typeface="Arial Black" panose="020B0A04020102020204" pitchFamily="34" charset="0"/>
              <a:ea typeface="隶书" panose="02010509060101010101" pitchFamily="49" charset="-122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0" lang="zh-CN" altLang="en-US" sz="4800" dirty="0">
                <a:solidFill>
                  <a:prstClr val="black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数据分析及实践</a:t>
            </a:r>
            <a:endParaRPr kumimoji="0" lang="zh-CN" altLang="en-US" sz="4800" dirty="0">
              <a:solidFill>
                <a:prstClr val="black"/>
              </a:solidFill>
              <a:latin typeface="宋体" panose="02010600030101010101" pitchFamily="2" charset="-122"/>
              <a:ea typeface="隶书" panose="02010509060101010101" pitchFamily="49" charset="-122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0" lang="en-US" altLang="zh-CN" sz="3600" dirty="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Analysis and Practice of the Data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0" lang="zh-CN" altLang="en-US" sz="3600" dirty="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实验二</a:t>
            </a:r>
            <a:endParaRPr kumimoji="0" lang="en-US" altLang="zh-CN" sz="4400" dirty="0">
              <a:solidFill>
                <a:prstClr val="black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71813" y="4243247"/>
            <a:ext cx="568801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kumimoji="1" sz="2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39763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2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kumimoji="1"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刘 淇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b="1" dirty="0">
                <a:solidFill>
                  <a:srgbClr val="775F5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Email: </a:t>
            </a:r>
            <a:r>
              <a:rPr kumimoji="0" lang="en-US" altLang="zh-CN" sz="18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qiliuql@ustc.edu.cn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71814" y="5064457"/>
            <a:ext cx="60549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课程主页：</a:t>
            </a:r>
          </a:p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http://staff.ustc.edu.cn/~qiliuql/AD202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268823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DA239-B8B3-3F11-AF19-A5CDCECA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实验二：</a:t>
            </a:r>
            <a:r>
              <a:rPr lang="en-US" altLang="zh-CN" dirty="0"/>
              <a:t>DBLP </a:t>
            </a:r>
            <a:r>
              <a:rPr lang="zh-CN" altLang="en-US" dirty="0"/>
              <a:t>论文信息获取与整理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61E37-B789-C7A1-19C0-2B554EC42A2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任务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概述</a:t>
            </a: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lvl="1"/>
            <a:r>
              <a:rPr lang="en-US" altLang="zh-CN" dirty="0"/>
              <a:t>DBLP</a:t>
            </a:r>
            <a:r>
              <a:rPr lang="zh-CN" altLang="en-US" dirty="0"/>
              <a:t> 是计算机领域学术研究的一个英文文献集成数据库系统，在学术界有很好的声誉。现欲通过 </a:t>
            </a:r>
            <a:r>
              <a:rPr lang="en-US" altLang="zh-CN" dirty="0"/>
              <a:t>DBLP </a:t>
            </a:r>
            <a:r>
              <a:rPr lang="zh-CN" altLang="en-US" dirty="0"/>
              <a:t>的搜索功能获取数据挖掘领域顶级学术会议 </a:t>
            </a:r>
            <a:r>
              <a:rPr lang="en-US" altLang="zh-CN" dirty="0"/>
              <a:t>KDD </a:t>
            </a:r>
            <a:r>
              <a:rPr lang="zh-CN" altLang="en-US" dirty="0"/>
              <a:t>在 </a:t>
            </a:r>
            <a:r>
              <a:rPr lang="en-US" altLang="zh-CN" dirty="0"/>
              <a:t>2023 </a:t>
            </a:r>
            <a:r>
              <a:rPr lang="zh-CN" altLang="en-US" dirty="0"/>
              <a:t>年的论文收录信息，请你编写 </a:t>
            </a:r>
            <a:r>
              <a:rPr lang="en-US" altLang="zh-CN" dirty="0"/>
              <a:t>Python </a:t>
            </a:r>
            <a:r>
              <a:rPr lang="zh-CN" altLang="en-US" dirty="0"/>
              <a:t>代码，完成包含数据爬取、处理与存储的一系列实验任务。</a:t>
            </a:r>
            <a:endParaRPr lang="en-US" altLang="zh-CN" dirty="0"/>
          </a:p>
          <a:p>
            <a:pPr lvl="1"/>
            <a:r>
              <a:rPr lang="zh-CN" altLang="en-US" dirty="0"/>
              <a:t>主页链接：</a:t>
            </a:r>
            <a:r>
              <a:rPr lang="fr-FR" altLang="zh-CN" dirty="0">
                <a:hlinkClick r:id="rId3"/>
              </a:rPr>
              <a:t>https://dblp.uni-trier.de/</a:t>
            </a:r>
            <a:endParaRPr lang="fr-FR" altLang="zh-CN" dirty="0"/>
          </a:p>
          <a:p>
            <a:pPr lvl="1"/>
            <a:r>
              <a:rPr lang="en-US" altLang="zh-CN" dirty="0"/>
              <a:t>KDD 2023 </a:t>
            </a:r>
            <a:r>
              <a:rPr lang="zh-CN" altLang="en-US" dirty="0"/>
              <a:t>会议信息：</a:t>
            </a:r>
            <a:r>
              <a:rPr lang="fr-FR" altLang="zh-CN" dirty="0">
                <a:hlinkClick r:id="rId4"/>
              </a:rPr>
              <a:t>https://dblp.uni</a:t>
            </a:r>
            <a:r>
              <a:rPr lang="fr-FR" altLang="zh-CN" dirty="0">
                <a:hlinkClick r:id="rId4"/>
              </a:rPr>
              <a:t>-</a:t>
            </a:r>
            <a:r>
              <a:rPr lang="fr-FR" altLang="zh-CN" dirty="0">
                <a:hlinkClick r:id="rId4"/>
              </a:rPr>
              <a:t>trier.de/db/conf/kdd/kdd2023.html</a:t>
            </a:r>
            <a:r>
              <a:rPr lang="fr-FR" altLang="zh-CN" dirty="0"/>
              <a:t> 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F4B16C-61A1-440F-8F00-C2128700B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271" y="3794760"/>
            <a:ext cx="3781758" cy="274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17C6506-BFA6-4F7A-82B0-F61B8332610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2656"/>
          <a:stretch/>
        </p:blipFill>
        <p:spPr>
          <a:xfrm>
            <a:off x="1536154" y="3794760"/>
            <a:ext cx="3760786" cy="274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0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DA239-B8B3-3F11-AF19-A5CDCECA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实验二：</a:t>
            </a:r>
            <a:r>
              <a:rPr lang="en-US" altLang="zh-CN" dirty="0"/>
              <a:t>DBLP </a:t>
            </a:r>
            <a:r>
              <a:rPr lang="zh-CN" altLang="en-US" dirty="0"/>
              <a:t>论文信息获取与整理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61E37-B789-C7A1-19C0-2B554EC42A2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9350" y="1268760"/>
            <a:ext cx="11668906" cy="4968552"/>
          </a:xfrm>
        </p:spPr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任务流程概括（具体请查阅文档）</a:t>
            </a: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lvl="1"/>
            <a:r>
              <a:rPr lang="zh-CN" altLang="en-US" dirty="0"/>
              <a:t>爬取 </a:t>
            </a:r>
            <a:r>
              <a:rPr lang="en-US" altLang="zh-CN" dirty="0"/>
              <a:t>DBLP KDD 2023 </a:t>
            </a:r>
            <a:r>
              <a:rPr lang="zh-CN" altLang="en-US" dirty="0"/>
              <a:t>会议论文整体页面内容，并按指定编码格式存储</a:t>
            </a:r>
            <a:endParaRPr lang="en-US" altLang="zh-CN" dirty="0"/>
          </a:p>
          <a:p>
            <a:pPr lvl="1"/>
            <a:r>
              <a:rPr lang="zh-CN" altLang="en-US" dirty="0"/>
              <a:t>使用 </a:t>
            </a:r>
            <a:r>
              <a:rPr lang="en-US" altLang="zh-CN" dirty="0"/>
              <a:t>Python </a:t>
            </a:r>
            <a:r>
              <a:rPr lang="zh-CN" altLang="en-US" dirty="0"/>
              <a:t>字符串的相关方法，提取页面中的关键信息（</a:t>
            </a:r>
            <a:r>
              <a:rPr lang="en-US" altLang="zh-CN" dirty="0"/>
              <a:t>Track </a:t>
            </a:r>
            <a:r>
              <a:rPr lang="zh-CN" altLang="en-US" dirty="0"/>
              <a:t>名称、论文信息等）</a:t>
            </a:r>
            <a:endParaRPr lang="en-US" altLang="zh-CN" dirty="0"/>
          </a:p>
          <a:p>
            <a:pPr lvl="1"/>
            <a:r>
              <a:rPr lang="zh-CN" altLang="en-US" dirty="0"/>
              <a:t>对论文信息进行结构化组织与整理，并将结构化的论文信息对象存储为 </a:t>
            </a:r>
            <a:r>
              <a:rPr lang="en-US" altLang="zh-CN" dirty="0"/>
              <a:t>Json </a:t>
            </a:r>
            <a:r>
              <a:rPr lang="zh-CN" altLang="en-US" dirty="0"/>
              <a:t>格式文件</a:t>
            </a:r>
            <a:endParaRPr lang="en-US" altLang="zh-CN" dirty="0"/>
          </a:p>
          <a:p>
            <a:pPr lvl="1"/>
            <a:r>
              <a:rPr lang="zh-CN" altLang="en-US" dirty="0"/>
              <a:t>仿照上述步骤，跳转爬取论文作者近 </a:t>
            </a:r>
            <a:r>
              <a:rPr lang="en-US" altLang="zh-CN" dirty="0"/>
              <a:t>5 </a:t>
            </a:r>
            <a:r>
              <a:rPr lang="zh-CN" altLang="en-US" dirty="0"/>
              <a:t>年的论文发表信息，并保存为 </a:t>
            </a:r>
            <a:r>
              <a:rPr lang="en-US" altLang="zh-CN" dirty="0"/>
              <a:t>Json </a:t>
            </a:r>
            <a:r>
              <a:rPr lang="zh-CN" altLang="en-US" dirty="0"/>
              <a:t>格式文件</a:t>
            </a:r>
            <a:endParaRPr lang="en-US" altLang="zh-CN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4CFAB46-C6E7-4747-9059-4C67131429C8}"/>
              </a:ext>
            </a:extLst>
          </p:cNvPr>
          <p:cNvGrpSpPr/>
          <p:nvPr/>
        </p:nvGrpSpPr>
        <p:grpSpPr>
          <a:xfrm>
            <a:off x="555139" y="3717392"/>
            <a:ext cx="4955069" cy="2249512"/>
            <a:chOff x="497809" y="3746961"/>
            <a:chExt cx="5652022" cy="256591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DDF4819-0324-4DC7-BC9C-DDA9E82D10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137" r="33610" b="2"/>
            <a:stretch/>
          </p:blipFill>
          <p:spPr>
            <a:xfrm>
              <a:off x="497809" y="3746961"/>
              <a:ext cx="5652022" cy="2565916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D7ACC1E-FBBA-4547-8B58-A8336A19522F}"/>
                </a:ext>
              </a:extLst>
            </p:cNvPr>
            <p:cNvSpPr/>
            <p:nvPr/>
          </p:nvSpPr>
          <p:spPr>
            <a:xfrm>
              <a:off x="1559169" y="4144108"/>
              <a:ext cx="4590464" cy="216876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16EF852A-668E-41A5-B06D-0B8DEA881568}"/>
              </a:ext>
            </a:extLst>
          </p:cNvPr>
          <p:cNvSpPr txBox="1"/>
          <p:nvPr/>
        </p:nvSpPr>
        <p:spPr>
          <a:xfrm>
            <a:off x="1349924" y="6107634"/>
            <a:ext cx="376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爬取论文信息（作者、标题、页码）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0DB96E-2A59-4D2F-A392-9D5249F761AE}"/>
              </a:ext>
            </a:extLst>
          </p:cNvPr>
          <p:cNvSpPr txBox="1"/>
          <p:nvPr/>
        </p:nvSpPr>
        <p:spPr>
          <a:xfrm>
            <a:off x="5765800" y="6117692"/>
            <a:ext cx="593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爬取关联作者信息（</a:t>
            </a:r>
            <a:r>
              <a:rPr lang="en-US" altLang="zh-CN" dirty="0">
                <a:solidFill>
                  <a:srgbClr val="C00000"/>
                </a:solidFill>
              </a:rPr>
              <a:t>ORCID</a:t>
            </a:r>
            <a:r>
              <a:rPr lang="zh-CN" altLang="en-US" dirty="0">
                <a:solidFill>
                  <a:srgbClr val="C00000"/>
                </a:solidFill>
              </a:rPr>
              <a:t>、论文作者、标题、收录情况）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879E1ED-9884-4653-88C1-EAEA743EA483}"/>
              </a:ext>
            </a:extLst>
          </p:cNvPr>
          <p:cNvGrpSpPr/>
          <p:nvPr/>
        </p:nvGrpSpPr>
        <p:grpSpPr>
          <a:xfrm>
            <a:off x="5764806" y="3717392"/>
            <a:ext cx="5877515" cy="2349500"/>
            <a:chOff x="5802906" y="3945992"/>
            <a:chExt cx="5877515" cy="2349500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BFBAA3A-52A3-4809-8099-BE0FDBBA594D}"/>
                </a:ext>
              </a:extLst>
            </p:cNvPr>
            <p:cNvGrpSpPr/>
            <p:nvPr/>
          </p:nvGrpSpPr>
          <p:grpSpPr>
            <a:xfrm>
              <a:off x="5802906" y="3945992"/>
              <a:ext cx="5877515" cy="2349500"/>
              <a:chOff x="5789525" y="3258076"/>
              <a:chExt cx="5877515" cy="2349500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35BF2AC2-04AC-4EF1-ABD7-61F0397104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670" r="26228" b="40483"/>
              <a:stretch/>
            </p:blipFill>
            <p:spPr>
              <a:xfrm>
                <a:off x="5789525" y="3258076"/>
                <a:ext cx="5877515" cy="2349500"/>
              </a:xfrm>
              <a:prstGeom prst="rect">
                <a:avLst/>
              </a:prstGeom>
            </p:spPr>
          </p:pic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5D01B5E-7213-4A29-81D0-7A6086F67189}"/>
                  </a:ext>
                </a:extLst>
              </p:cNvPr>
              <p:cNvSpPr/>
              <p:nvPr/>
            </p:nvSpPr>
            <p:spPr>
              <a:xfrm>
                <a:off x="7051153" y="4480597"/>
                <a:ext cx="4214724" cy="112697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5837DF2-F28E-44A3-9F31-11CE24E0BE1C}"/>
                </a:ext>
              </a:extLst>
            </p:cNvPr>
            <p:cNvSpPr/>
            <p:nvPr/>
          </p:nvSpPr>
          <p:spPr>
            <a:xfrm>
              <a:off x="7592315" y="3981063"/>
              <a:ext cx="173735" cy="20358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54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7C024-E50B-4FD7-B29B-F82AC95B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实验二：</a:t>
            </a:r>
            <a:r>
              <a:rPr lang="en-US" altLang="zh-CN" dirty="0"/>
              <a:t>DBLP </a:t>
            </a:r>
            <a:r>
              <a:rPr lang="zh-CN" altLang="en-US" dirty="0"/>
              <a:t>论文信息获取与整理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67A85-F7E4-438B-A35B-BB57990C5C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参考样例和存储格式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255DE8-09DA-4B0F-8592-47EC5B727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20" y="2197100"/>
            <a:ext cx="5267499" cy="3448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B1538C-BBD5-4B91-B606-58395F92D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475" y="2197100"/>
            <a:ext cx="5271673" cy="3024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1082776-2305-484B-B655-EEFCB7DEEDC0}"/>
              </a:ext>
            </a:extLst>
          </p:cNvPr>
          <p:cNvSpPr txBox="1"/>
          <p:nvPr/>
        </p:nvSpPr>
        <p:spPr>
          <a:xfrm>
            <a:off x="1280681" y="5867980"/>
            <a:ext cx="376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论文信息存储（作者、标题、页码）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2CA861-DD7F-435E-8233-3BBB9F37D6FC}"/>
              </a:ext>
            </a:extLst>
          </p:cNvPr>
          <p:cNvSpPr txBox="1"/>
          <p:nvPr/>
        </p:nvSpPr>
        <p:spPr>
          <a:xfrm>
            <a:off x="6393483" y="5590981"/>
            <a:ext cx="5169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关联作者信息存储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/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ORCID</a:t>
            </a:r>
            <a:r>
              <a:rPr lang="zh-CN" altLang="en-US" dirty="0">
                <a:solidFill>
                  <a:srgbClr val="C00000"/>
                </a:solidFill>
              </a:rPr>
              <a:t>、论文作者、标题、收录情况）</a:t>
            </a:r>
          </a:p>
        </p:txBody>
      </p:sp>
    </p:spTree>
    <p:extLst>
      <p:ext uri="{BB962C8B-B14F-4D97-AF65-F5344CB8AC3E}">
        <p14:creationId xmlns:p14="http://schemas.microsoft.com/office/powerpoint/2010/main" val="225199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DA239-B8B3-3F11-AF19-A5CDCECA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实验二：</a:t>
            </a:r>
            <a:r>
              <a:rPr lang="en-US" altLang="zh-CN" dirty="0"/>
              <a:t>DBLP </a:t>
            </a:r>
            <a:r>
              <a:rPr lang="zh-CN" altLang="en-US" dirty="0"/>
              <a:t>论文信息获取与整理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61E37-B789-C7A1-19C0-2B554EC42A2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9349" y="1268760"/>
            <a:ext cx="11647851" cy="4968552"/>
          </a:xfrm>
        </p:spPr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实验涉及内容（文档中列举了相应的参考资料）</a:t>
            </a: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lvl="1"/>
            <a:r>
              <a:rPr lang="zh-CN" altLang="en-US" dirty="0"/>
              <a:t>使用 </a:t>
            </a:r>
            <a:r>
              <a:rPr lang="en-US" altLang="zh-CN" dirty="0"/>
              <a:t>Anaconda / </a:t>
            </a:r>
            <a:r>
              <a:rPr lang="en-US" altLang="zh-CN" dirty="0" err="1"/>
              <a:t>Miniconda</a:t>
            </a:r>
            <a:r>
              <a:rPr lang="en-US" altLang="zh-CN" dirty="0"/>
              <a:t> </a:t>
            </a:r>
            <a:r>
              <a:rPr lang="zh-CN" altLang="en-US" dirty="0"/>
              <a:t>构建虚拟环境并安装所需包</a:t>
            </a:r>
            <a:endParaRPr lang="en-US" altLang="zh-CN" dirty="0"/>
          </a:p>
          <a:p>
            <a:pPr lvl="1"/>
            <a:r>
              <a:rPr lang="zh-CN" altLang="en-US" dirty="0"/>
              <a:t>使用 </a:t>
            </a:r>
            <a:r>
              <a:rPr lang="en-US" altLang="zh-CN" dirty="0" err="1"/>
              <a:t>Jupyter</a:t>
            </a:r>
            <a:r>
              <a:rPr lang="en-US" altLang="zh-CN" dirty="0"/>
              <a:t> Notebook </a:t>
            </a:r>
            <a:r>
              <a:rPr lang="zh-CN" altLang="en-US" dirty="0"/>
              <a:t>编写和执行代码（也可以使用 </a:t>
            </a:r>
            <a:r>
              <a:rPr lang="en-US" altLang="zh-CN" dirty="0" err="1"/>
              <a:t>VSCode</a:t>
            </a:r>
            <a:r>
              <a:rPr lang="en-US" altLang="zh-CN" dirty="0"/>
              <a:t> + </a:t>
            </a:r>
            <a:r>
              <a:rPr lang="en-US" altLang="zh-CN" dirty="0" err="1"/>
              <a:t>Jupyter</a:t>
            </a:r>
            <a:r>
              <a:rPr lang="en-US" altLang="zh-CN" dirty="0"/>
              <a:t> </a:t>
            </a:r>
            <a:r>
              <a:rPr lang="zh-CN" altLang="en-US" dirty="0"/>
              <a:t>插件组合方式）</a:t>
            </a:r>
            <a:endParaRPr lang="en-US" altLang="zh-CN" dirty="0"/>
          </a:p>
          <a:p>
            <a:pPr lvl="1"/>
            <a:r>
              <a:rPr lang="en-US" altLang="zh-CN" dirty="0"/>
              <a:t>Python </a:t>
            </a:r>
            <a:r>
              <a:rPr lang="zh-CN" altLang="en-US" dirty="0"/>
              <a:t>字符串变量与列表、字典结构的相关方法与设计</a:t>
            </a:r>
            <a:endParaRPr lang="en-US" altLang="zh-CN" dirty="0"/>
          </a:p>
          <a:p>
            <a:pPr lvl="1"/>
            <a:r>
              <a:rPr lang="zh-CN" altLang="en-US" dirty="0"/>
              <a:t>使用 </a:t>
            </a:r>
            <a:r>
              <a:rPr lang="en-US" altLang="zh-CN" dirty="0" err="1"/>
              <a:t>urllib</a:t>
            </a:r>
            <a:r>
              <a:rPr lang="en-US" altLang="zh-CN" dirty="0"/>
              <a:t> </a:t>
            </a:r>
            <a:r>
              <a:rPr lang="zh-CN" altLang="en-US" dirty="0"/>
              <a:t>包爬取网页内容</a:t>
            </a:r>
            <a:endParaRPr lang="en-US" altLang="zh-CN" dirty="0"/>
          </a:p>
          <a:p>
            <a:pPr lvl="1"/>
            <a:r>
              <a:rPr lang="zh-CN" altLang="en-US" dirty="0"/>
              <a:t>使用 </a:t>
            </a:r>
            <a:r>
              <a:rPr lang="en-US" altLang="zh-CN" dirty="0"/>
              <a:t>json </a:t>
            </a:r>
            <a:r>
              <a:rPr lang="zh-CN" altLang="en-US" dirty="0"/>
              <a:t>包进行对象（反）序列化与 </a:t>
            </a:r>
            <a:r>
              <a:rPr lang="en-US" altLang="zh-CN" dirty="0"/>
              <a:t>json </a:t>
            </a:r>
            <a:r>
              <a:rPr lang="zh-CN" altLang="en-US" dirty="0"/>
              <a:t>对象数据的读写</a:t>
            </a:r>
            <a:r>
              <a:rPr lang="en-US" altLang="zh-CN" dirty="0"/>
              <a:t>(</a:t>
            </a:r>
            <a:r>
              <a:rPr lang="zh-CN" altLang="en-US" dirty="0"/>
              <a:t>解析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1028" name="Picture 4" descr="Simple Jupyter code cell">
            <a:extLst>
              <a:ext uri="{FF2B5EF4-FFF2-40B4-BE49-F238E27FC236}">
                <a16:creationId xmlns:a16="http://schemas.microsoft.com/office/drawing/2014/main" id="{4EC8C6F3-F781-46AC-B3C4-826210B6C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868" y="4228715"/>
            <a:ext cx="4700278" cy="193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F1EC5BD-E242-482C-95DF-633678F66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18" y="4099444"/>
            <a:ext cx="6421781" cy="219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28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实验二：</a:t>
            </a:r>
            <a:r>
              <a:rPr lang="en-US" altLang="zh-CN" dirty="0"/>
              <a:t>DBLP </a:t>
            </a:r>
            <a:r>
              <a:rPr lang="zh-CN" altLang="en-US" dirty="0"/>
              <a:t>论文信息获取与整理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39349" y="1268760"/>
            <a:ext cx="11715086" cy="4968552"/>
          </a:xfrm>
        </p:spPr>
        <p:txBody>
          <a:bodyPr/>
          <a:lstStyle/>
          <a:p>
            <a:r>
              <a:rPr lang="zh-CN" altLang="en-US" dirty="0"/>
              <a:t>实验说明</a:t>
            </a:r>
            <a:endParaRPr lang="en-US" altLang="zh-CN" dirty="0"/>
          </a:p>
          <a:p>
            <a:pPr lvl="1"/>
            <a:r>
              <a:rPr lang="zh-CN" altLang="en-US" dirty="0"/>
              <a:t>请阅读文档文件 </a:t>
            </a:r>
            <a:r>
              <a:rPr lang="en-US" altLang="zh-CN" dirty="0"/>
              <a:t>exp2.pdf</a:t>
            </a:r>
            <a:r>
              <a:rPr lang="zh-CN" altLang="en-US" dirty="0"/>
              <a:t>，按要求完成实验，将</a:t>
            </a:r>
            <a:r>
              <a:rPr lang="zh-CN" altLang="en-US" dirty="0">
                <a:highlight>
                  <a:srgbClr val="FFFF00"/>
                </a:highlight>
              </a:rPr>
              <a:t>代码文件命名为 </a:t>
            </a:r>
            <a:r>
              <a:rPr lang="en-US" altLang="zh-CN" dirty="0" err="1">
                <a:highlight>
                  <a:srgbClr val="FFFF00"/>
                </a:highlight>
              </a:rPr>
              <a:t>run.ipynb</a:t>
            </a:r>
            <a:r>
              <a:rPr lang="zh-CN" altLang="en-US" dirty="0"/>
              <a:t>，</a:t>
            </a:r>
            <a:r>
              <a:rPr lang="zh-CN" altLang="en-US" dirty="0">
                <a:highlight>
                  <a:srgbClr val="FFFF00"/>
                </a:highlight>
              </a:rPr>
              <a:t>实验报告命名为</a:t>
            </a:r>
            <a:r>
              <a:rPr lang="en-US" altLang="zh-CN" dirty="0">
                <a:highlight>
                  <a:srgbClr val="FFFF00"/>
                </a:highlight>
              </a:rPr>
              <a:t>report.pdf</a:t>
            </a:r>
            <a:r>
              <a:rPr lang="zh-CN" altLang="en-US" dirty="0"/>
              <a:t>，将二者和</a:t>
            </a:r>
            <a:r>
              <a:rPr lang="zh-CN" altLang="en-US" dirty="0">
                <a:highlight>
                  <a:srgbClr val="FFFF00"/>
                </a:highlight>
              </a:rPr>
              <a:t>存储数据的</a:t>
            </a:r>
            <a:r>
              <a:rPr lang="en-US" altLang="zh-CN" dirty="0">
                <a:highlight>
                  <a:srgbClr val="FFFF00"/>
                </a:highlight>
              </a:rPr>
              <a:t> json </a:t>
            </a:r>
            <a:r>
              <a:rPr lang="zh-CN" altLang="en-US" b="1" dirty="0">
                <a:highlight>
                  <a:srgbClr val="FFFF00"/>
                </a:highlight>
              </a:rPr>
              <a:t>文件</a:t>
            </a:r>
            <a:r>
              <a:rPr lang="zh-CN" altLang="en-US" dirty="0"/>
              <a:t>打包成一个压缩文件后发送到指定邮箱。</a:t>
            </a:r>
            <a:endParaRPr lang="en-US" altLang="zh-CN" dirty="0"/>
          </a:p>
          <a:p>
            <a:pPr lvl="1"/>
            <a:r>
              <a:rPr lang="zh-CN" altLang="en-US" dirty="0"/>
              <a:t>压缩文件命名格式：姓名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_exp2.zip</a:t>
            </a:r>
          </a:p>
          <a:p>
            <a:pPr lvl="1"/>
            <a:r>
              <a:rPr lang="zh-CN" altLang="en-US" dirty="0"/>
              <a:t>邮件标题：姓名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_exp2</a:t>
            </a:r>
          </a:p>
          <a:p>
            <a:pPr lvl="1"/>
            <a:r>
              <a:rPr lang="zh-CN" altLang="en-US" dirty="0"/>
              <a:t>邮箱地址：</a:t>
            </a:r>
            <a:r>
              <a:rPr lang="en-US" altLang="zh-CN" dirty="0"/>
              <a:t>ustc_AD2024@163.com</a:t>
            </a:r>
          </a:p>
          <a:p>
            <a:pPr lvl="1"/>
            <a:r>
              <a:rPr lang="zh-CN" altLang="en-US" dirty="0"/>
              <a:t>截止日期：</a:t>
            </a:r>
            <a:r>
              <a:rPr lang="en-US" altLang="zh-CN" dirty="0">
                <a:solidFill>
                  <a:srgbClr val="FF0000"/>
                </a:solidFill>
              </a:rPr>
              <a:t>2024</a:t>
            </a:r>
            <a:r>
              <a:rPr lang="zh-CN" altLang="en-US" dirty="0">
                <a:solidFill>
                  <a:srgbClr val="FF0000"/>
                </a:solidFill>
              </a:rPr>
              <a:t>年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28</a:t>
            </a:r>
            <a:r>
              <a:rPr lang="zh-CN" altLang="en-US" dirty="0">
                <a:solidFill>
                  <a:srgbClr val="FF0000"/>
                </a:solidFill>
              </a:rPr>
              <a:t>日 </a:t>
            </a:r>
            <a:r>
              <a:rPr lang="en-US" altLang="zh-CN" dirty="0">
                <a:solidFill>
                  <a:srgbClr val="FF0000"/>
                </a:solidFill>
              </a:rPr>
              <a:t>12:00</a:t>
            </a:r>
          </a:p>
          <a:p>
            <a:r>
              <a:rPr lang="zh-CN" altLang="en-US" dirty="0"/>
              <a:t>评分标准</a:t>
            </a:r>
            <a:endParaRPr lang="en-US" altLang="zh-CN" dirty="0"/>
          </a:p>
          <a:p>
            <a:pPr lvl="1"/>
            <a:r>
              <a:rPr lang="zh-CN" altLang="en-US" dirty="0"/>
              <a:t>代码是否按照文档说明完成了各任务要求，是否简洁美观，是否可运行复现</a:t>
            </a:r>
            <a:endParaRPr lang="en-US" altLang="zh-CN" dirty="0"/>
          </a:p>
          <a:p>
            <a:pPr lvl="1"/>
            <a:r>
              <a:rPr lang="zh-CN" altLang="en-US" dirty="0"/>
              <a:t>实验报告是否涵盖了所有要求内容，格式是否规范，步骤是否清晰，结论是否合理</a:t>
            </a:r>
            <a:endParaRPr lang="en-US" altLang="zh-CN" dirty="0"/>
          </a:p>
          <a:p>
            <a:pPr lvl="1"/>
            <a:r>
              <a:rPr lang="zh-CN" altLang="en-US" dirty="0"/>
              <a:t>提交是否在截止日期之前完成，并符合提交规范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239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07009C1F-FF92-499B-9684-0614CC28C48C}" vid="{65A0FBB8-2A07-4826-9637-79BABD7E943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ppt_temp</Template>
  <TotalTime>548</TotalTime>
  <Words>562</Words>
  <Application>Microsoft Office PowerPoint</Application>
  <PresentationFormat>宽屏</PresentationFormat>
  <Paragraphs>48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-apple-system</vt:lpstr>
      <vt:lpstr>等线</vt:lpstr>
      <vt:lpstr>华文新魏</vt:lpstr>
      <vt:lpstr>宋体</vt:lpstr>
      <vt:lpstr>Arial Black</vt:lpstr>
      <vt:lpstr>Palatino Linotype</vt:lpstr>
      <vt:lpstr>Times New Roman</vt:lpstr>
      <vt:lpstr>Tw Cen MT</vt:lpstr>
      <vt:lpstr>Wingdings</vt:lpstr>
      <vt:lpstr>中性</vt:lpstr>
      <vt:lpstr>PowerPoint 演示文稿</vt:lpstr>
      <vt:lpstr>实验二：DBLP 论文信息获取与整理</vt:lpstr>
      <vt:lpstr>实验二：DBLP 论文信息获取与整理</vt:lpstr>
      <vt:lpstr>实验二：DBLP 论文信息获取与整理</vt:lpstr>
      <vt:lpstr>实验二：DBLP 论文信息获取与整理</vt:lpstr>
      <vt:lpstr>实验二：DBLP 论文信息获取与整理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 karin</dc:creator>
  <cp:lastModifiedBy>Qingyang Mao</cp:lastModifiedBy>
  <cp:revision>45</cp:revision>
  <dcterms:created xsi:type="dcterms:W3CDTF">2023-03-14T07:51:52Z</dcterms:created>
  <dcterms:modified xsi:type="dcterms:W3CDTF">2024-03-07T09:29:34Z</dcterms:modified>
</cp:coreProperties>
</file>