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4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5.xml" ContentType="application/vnd.openxmlformats-officedocument.theme+xml"/>
  <Override PartName="/ppt/theme/themeOverride2.xml" ContentType="application/vnd.openxmlformats-officedocument.themeOverrid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94" r:id="rId4"/>
    <p:sldMasterId id="2147483706" r:id="rId5"/>
  </p:sldMasterIdLst>
  <p:notesMasterIdLst>
    <p:notesMasterId r:id="rId11"/>
  </p:notesMasterIdLst>
  <p:sldIdLst>
    <p:sldId id="256" r:id="rId6"/>
    <p:sldId id="289" r:id="rId7"/>
    <p:sldId id="293" r:id="rId8"/>
    <p:sldId id="291" r:id="rId9"/>
    <p:sldId id="295" r:id="rId10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71" autoAdjust="0"/>
    <p:restoredTop sz="65453" autoAdjust="0"/>
  </p:normalViewPr>
  <p:slideViewPr>
    <p:cSldViewPr snapToGrid="0">
      <p:cViewPr varScale="1">
        <p:scale>
          <a:sx n="71" d="100"/>
          <a:sy n="71" d="100"/>
        </p:scale>
        <p:origin x="11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4" d="100"/>
          <a:sy n="94" d="100"/>
        </p:scale>
        <p:origin x="4080" y="8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367C1-AB6A-4C6A-8E9D-A700DA08EB98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0A9A8-4D01-4009-9222-6D04354C329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0A9A8-4D01-4009-9222-6D04354C329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0A9A8-4D01-4009-9222-6D04354C329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440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0A9A8-4D01-4009-9222-6D04354C329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596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0A9A8-4D01-4009-9222-6D04354C329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683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0A9A8-4D01-4009-9222-6D04354C329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716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2" y="360366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4552637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5127" y="1828803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8803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45127" y="2507554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2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2" y="2507554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4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2" y="360366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12192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2700" y="6477007"/>
            <a:ext cx="2999317" cy="28892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45371" y="6477000"/>
            <a:ext cx="9046633" cy="2809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79509" y="2132856"/>
            <a:ext cx="8636000" cy="1828800"/>
          </a:xfrm>
        </p:spPr>
        <p:txBody>
          <a:bodyPr anchor="b"/>
          <a:lstStyle>
            <a:lvl1pPr>
              <a:defRPr cap="none"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 hasCustomPrompt="1"/>
          </p:nvPr>
        </p:nvSpPr>
        <p:spPr>
          <a:xfrm>
            <a:off x="1487488" y="4437112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 baseline="0">
                <a:solidFill>
                  <a:schemeClr val="bg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pic>
        <p:nvPicPr>
          <p:cNvPr id="10" name="Picture 1" descr="E:\2013Qi\2012教育部奖 杰青申请 安徽省科技进步奖\申请资料\答辩PPT\ustc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459" y="142851"/>
            <a:ext cx="1714512" cy="1279894"/>
          </a:xfrm>
          <a:prstGeom prst="rect">
            <a:avLst/>
          </a:prstGeom>
          <a:noFill/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436864" cy="612648"/>
          </a:xfrm>
        </p:spPr>
        <p:txBody>
          <a:bodyPr/>
          <a:lstStyle>
            <a:lvl1pPr>
              <a:defRPr sz="3200" b="1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 hasCustomPrompt="1"/>
          </p:nvPr>
        </p:nvSpPr>
        <p:spPr>
          <a:xfrm>
            <a:off x="239349" y="1268760"/>
            <a:ext cx="11521280" cy="4968552"/>
          </a:xfrm>
        </p:spPr>
        <p:txBody>
          <a:bodyPr/>
          <a:lstStyle>
            <a:lvl1pPr>
              <a:defRPr baseline="0">
                <a:latin typeface="Palatino Linotype" panose="02040502050505030304" pitchFamily="18" charset="0"/>
                <a:cs typeface="Calibri" panose="020F0502020204030204" pitchFamily="34" charset="0"/>
              </a:defRPr>
            </a:lvl1pPr>
            <a:lvl2pPr>
              <a:defRPr baseline="0">
                <a:latin typeface="Palatino Linotype" panose="02040502050505030304" pitchFamily="18" charset="0"/>
                <a:cs typeface="Calibri" panose="020F0502020204030204" pitchFamily="34" charset="0"/>
              </a:defRPr>
            </a:lvl2pPr>
            <a:lvl3pPr>
              <a:defRPr baseline="0">
                <a:latin typeface="Palatino Linotype" panose="02040502050505030304" pitchFamily="18" charset="0"/>
                <a:cs typeface="Calibri" panose="020F0502020204030204" pitchFamily="34" charset="0"/>
              </a:defRPr>
            </a:lvl3pPr>
            <a:lvl4pPr>
              <a:defRPr baseline="0">
                <a:latin typeface="Palatino Linotype" panose="02040502050505030304" pitchFamily="18" charset="0"/>
                <a:cs typeface="Calibri" panose="020F0502020204030204" pitchFamily="34" charset="0"/>
              </a:defRPr>
            </a:lvl4pPr>
            <a:lvl5pPr>
              <a:defRPr baseline="0">
                <a:latin typeface="Palatino Linotype" panose="02040502050505030304" pitchFamily="18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anchor="b" anchorCtr="1"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828803" y="2743200"/>
            <a:ext cx="9497484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>
          <a:xfrm>
            <a:off x="8128000" y="6248407"/>
            <a:ext cx="35560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fld id="{5736266F-A7E6-4DBB-848D-016AD00C13DB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7"/>
            <a:ext cx="17272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12805" y="6248407"/>
            <a:ext cx="7228417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 hasCustomPrompt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 hasCustomPrompt="1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8128000" y="6248407"/>
            <a:ext cx="35560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fld id="{5736266F-A7E6-4DBB-848D-016AD00C13DB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0" y="1271595"/>
            <a:ext cx="711200" cy="24447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812805" y="6248407"/>
            <a:ext cx="7228417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 hasCustomPrompt="1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 hasCustomPrompt="1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 hasCustomPrompt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 hasCustomPrompt="1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8128000" y="6248407"/>
            <a:ext cx="35560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fld id="{5736266F-A7E6-4DBB-848D-016AD00C13DB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>
          <a:xfrm>
            <a:off x="0" y="1271595"/>
            <a:ext cx="711200" cy="24447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12805" y="6248407"/>
            <a:ext cx="7228417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128000" y="6248407"/>
            <a:ext cx="35560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fld id="{5736266F-A7E6-4DBB-848D-016AD00C13DB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12805" y="6248407"/>
            <a:ext cx="7228417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4552637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 hasCustomPrompt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12700" y="4572007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2696" y="4664075"/>
            <a:ext cx="1951567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59517" y="4654550"/>
            <a:ext cx="10132483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930405" y="3"/>
            <a:ext cx="133351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7"/>
            <a:ext cx="35560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fld id="{5736266F-A7E6-4DBB-848D-016AD00C13DB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7"/>
            <a:ext cx="1930400" cy="663575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407"/>
            <a:ext cx="6096000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8128005" y="0"/>
            <a:ext cx="427567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7"/>
            <a:ext cx="2743200" cy="55165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7"/>
            <a:ext cx="29464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fld id="{5736266F-A7E6-4DBB-848D-016AD00C13DB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5" y="6248407"/>
            <a:ext cx="7431617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23"/>
            <a:ext cx="533400" cy="32596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08000" y="1295400"/>
            <a:ext cx="5486400" cy="5105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 hasCustomPrompt="1"/>
          </p:nvPr>
        </p:nvSpPr>
        <p:spPr>
          <a:xfrm>
            <a:off x="6197600" y="12954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 hasCustomPrompt="1"/>
          </p:nvPr>
        </p:nvSpPr>
        <p:spPr>
          <a:xfrm>
            <a:off x="6197600" y="39243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508000" y="1295400"/>
            <a:ext cx="5486400" cy="5105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295400"/>
            <a:ext cx="5486400" cy="5105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08000" y="1295400"/>
            <a:ext cx="5486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295400"/>
            <a:ext cx="5486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508000" y="1295400"/>
            <a:ext cx="111760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08000" y="3924300"/>
            <a:ext cx="111760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508000" y="1295400"/>
            <a:ext cx="5486400" cy="5105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 hasCustomPrompt="1"/>
          </p:nvPr>
        </p:nvSpPr>
        <p:spPr>
          <a:xfrm>
            <a:off x="6197600" y="12954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 hasCustomPrompt="1"/>
          </p:nvPr>
        </p:nvSpPr>
        <p:spPr>
          <a:xfrm>
            <a:off x="6197600" y="39243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 hasCustomPrompt="1"/>
          </p:nvPr>
        </p:nvSpPr>
        <p:spPr>
          <a:xfrm>
            <a:off x="508000" y="12954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 hasCustomPrompt="1"/>
          </p:nvPr>
        </p:nvSpPr>
        <p:spPr>
          <a:xfrm>
            <a:off x="6197600" y="12954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 hasCustomPrompt="1"/>
          </p:nvPr>
        </p:nvSpPr>
        <p:spPr>
          <a:xfrm>
            <a:off x="508000" y="3924300"/>
            <a:ext cx="111760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5127" y="1828803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8803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 hasCustomPrompt="1"/>
          </p:nvPr>
        </p:nvSpPr>
        <p:spPr>
          <a:xfrm>
            <a:off x="508000" y="12954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 hasCustomPrompt="1"/>
          </p:nvPr>
        </p:nvSpPr>
        <p:spPr>
          <a:xfrm>
            <a:off x="6197600" y="12954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 hasCustomPrompt="1"/>
          </p:nvPr>
        </p:nvSpPr>
        <p:spPr>
          <a:xfrm>
            <a:off x="508000" y="39243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7600" y="39243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08000" y="1295400"/>
            <a:ext cx="111760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08000" y="3924300"/>
            <a:ext cx="111760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 hasCustomPrompt="1"/>
          </p:nvPr>
        </p:nvSpPr>
        <p:spPr>
          <a:xfrm>
            <a:off x="508000" y="1295400"/>
            <a:ext cx="11176000" cy="510540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  <a:endParaRPr lang="en-US" noProof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4AC3-D76C-4930-B0CE-0F02FAFD246D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D03B-4233-44D1-A48C-CE150F7EFA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4AC3-D76C-4930-B0CE-0F02FAFD246D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D03B-4233-44D1-A48C-CE150F7EFA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4AC3-D76C-4930-B0CE-0F02FAFD246D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D03B-4233-44D1-A48C-CE150F7EFA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4AC3-D76C-4930-B0CE-0F02FAFD246D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D03B-4233-44D1-A48C-CE150F7EFA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4AC3-D76C-4930-B0CE-0F02FAFD246D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D03B-4233-44D1-A48C-CE150F7EFA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4AC3-D76C-4930-B0CE-0F02FAFD246D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D03B-4233-44D1-A48C-CE150F7EFA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45127" y="2507554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2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2" y="2507554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4AC3-D76C-4930-B0CE-0F02FAFD246D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D03B-4233-44D1-A48C-CE150F7EFA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4AC3-D76C-4930-B0CE-0F02FAFD246D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D03B-4233-44D1-A48C-CE150F7EFA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4AC3-D76C-4930-B0CE-0F02FAFD246D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D03B-4233-44D1-A48C-CE150F7EFA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4AC3-D76C-4930-B0CE-0F02FAFD246D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D03B-4233-44D1-A48C-CE150F7EFA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4AC3-D76C-4930-B0CE-0F02FAFD246D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D03B-4233-44D1-A48C-CE150F7EFA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12192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2700" y="6477007"/>
            <a:ext cx="2999317" cy="28892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45371" y="6477000"/>
            <a:ext cx="9046633" cy="2809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79509" y="2132856"/>
            <a:ext cx="8636000" cy="1828800"/>
          </a:xfrm>
        </p:spPr>
        <p:txBody>
          <a:bodyPr anchor="b"/>
          <a:lstStyle>
            <a:lvl1pPr>
              <a:defRPr cap="none"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 hasCustomPrompt="1"/>
          </p:nvPr>
        </p:nvSpPr>
        <p:spPr>
          <a:xfrm>
            <a:off x="1487488" y="4437112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 baseline="0">
                <a:solidFill>
                  <a:schemeClr val="bg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pic>
        <p:nvPicPr>
          <p:cNvPr id="10" name="Picture 1" descr="E:\2013Qi\2012教育部奖 杰青申请 安徽省科技进步奖\申请资料\答辩PPT\ustclogo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459" y="142851"/>
            <a:ext cx="1714512" cy="1279894"/>
          </a:xfrm>
          <a:prstGeom prst="rect">
            <a:avLst/>
          </a:prstGeom>
          <a:noFill/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436864" cy="612648"/>
          </a:xfrm>
        </p:spPr>
        <p:txBody>
          <a:bodyPr/>
          <a:lstStyle>
            <a:lvl1pPr>
              <a:defRPr sz="3200" b="1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 hasCustomPrompt="1"/>
          </p:nvPr>
        </p:nvSpPr>
        <p:spPr>
          <a:xfrm>
            <a:off x="239349" y="1268760"/>
            <a:ext cx="11521280" cy="4968552"/>
          </a:xfrm>
        </p:spPr>
        <p:txBody>
          <a:bodyPr/>
          <a:lstStyle>
            <a:lvl1pPr>
              <a:defRPr baseline="0">
                <a:latin typeface="Palatino Linotype" panose="02040502050505030304" pitchFamily="18" charset="0"/>
                <a:cs typeface="Calibri" panose="020F0502020204030204" pitchFamily="34" charset="0"/>
              </a:defRPr>
            </a:lvl1pPr>
            <a:lvl2pPr>
              <a:defRPr baseline="0">
                <a:latin typeface="Palatino Linotype" panose="02040502050505030304" pitchFamily="18" charset="0"/>
                <a:cs typeface="Calibri" panose="020F0502020204030204" pitchFamily="34" charset="0"/>
              </a:defRPr>
            </a:lvl2pPr>
            <a:lvl3pPr>
              <a:defRPr baseline="0">
                <a:latin typeface="Palatino Linotype" panose="02040502050505030304" pitchFamily="18" charset="0"/>
                <a:cs typeface="Calibri" panose="020F0502020204030204" pitchFamily="34" charset="0"/>
              </a:defRPr>
            </a:lvl3pPr>
            <a:lvl4pPr>
              <a:defRPr baseline="0">
                <a:latin typeface="Palatino Linotype" panose="02040502050505030304" pitchFamily="18" charset="0"/>
                <a:cs typeface="Calibri" panose="020F0502020204030204" pitchFamily="34" charset="0"/>
              </a:defRPr>
            </a:lvl4pPr>
            <a:lvl5pPr>
              <a:defRPr baseline="0">
                <a:latin typeface="Palatino Linotype" panose="02040502050505030304" pitchFamily="18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F4171-88A7-4181-A250-18509DA386A1}" type="datetime1">
              <a:rPr lang="en-US" altLang="zh-CN" smtClean="0">
                <a:solidFill>
                  <a:srgbClr val="775F55"/>
                </a:solidFill>
              </a:rPr>
              <a:t>5/15/2024</a:t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anchor="b" anchorCtr="1"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 认知诊断模型调研</a:t>
            </a:r>
            <a:endParaRPr lang="en-US" altLang="zh-CN" dirty="0">
              <a:solidFill>
                <a:srgbClr val="775F55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B031F1-5063-4188-8D59-5595F3E5442B}" type="slidenum">
              <a:rPr lang="zh-CN" altLang="en-US">
                <a:solidFill>
                  <a:prstClr val="white"/>
                </a:solidFill>
              </a:rPr>
              <a:t>‹#›</a:t>
            </a:fld>
            <a:endParaRPr lang="en-US" altLang="zh-CN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828803" y="2743200"/>
            <a:ext cx="9497484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>
          <a:xfrm>
            <a:off x="8128000" y="6248407"/>
            <a:ext cx="35560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pPr>
              <a:defRPr/>
            </a:pPr>
            <a:fld id="{606E37E2-9BEB-4B3E-AAD5-42B324756813}" type="datetime1">
              <a:rPr lang="en-US" altLang="zh-CN" smtClean="0">
                <a:solidFill>
                  <a:srgbClr val="775F55"/>
                </a:solidFill>
              </a:rPr>
              <a:t>5/15/2024</a:t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7"/>
            <a:ext cx="17272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301CB58-858A-416C-B34A-B73A3D1FEF1C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12805" y="6248407"/>
            <a:ext cx="7228417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 情境感知的信息推荐方法</a:t>
            </a:r>
            <a:endParaRPr lang="en-US" altLang="zh-CN" dirty="0">
              <a:solidFill>
                <a:srgbClr val="775F55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 hasCustomPrompt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 hasCustomPrompt="1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8128000" y="6248407"/>
            <a:ext cx="35560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pPr>
              <a:defRPr/>
            </a:pPr>
            <a:fld id="{F414EF72-8ABE-4EFD-AEF7-277CCB484C57}" type="datetime1">
              <a:rPr lang="en-US" altLang="zh-CN" smtClean="0">
                <a:solidFill>
                  <a:srgbClr val="775F55"/>
                </a:solidFill>
              </a:rPr>
              <a:t>5/15/2024</a:t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0" y="1271595"/>
            <a:ext cx="711200" cy="24447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389A99C-6236-4545-BD23-431F323BE439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812805" y="6248407"/>
            <a:ext cx="7228417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 情境感知的信息推荐方法</a:t>
            </a:r>
            <a:endParaRPr lang="en-US" altLang="zh-CN" dirty="0">
              <a:solidFill>
                <a:srgbClr val="775F55"/>
              </a:solidFill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 hasCustomPrompt="1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 hasCustomPrompt="1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 hasCustomPrompt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 hasCustomPrompt="1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8128000" y="6248407"/>
            <a:ext cx="35560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pPr>
              <a:defRPr/>
            </a:pPr>
            <a:fld id="{5B098D11-110E-490E-9DE7-1AFE67F55BC3}" type="datetime1">
              <a:rPr lang="en-US" altLang="zh-CN" smtClean="0">
                <a:solidFill>
                  <a:srgbClr val="775F55"/>
                </a:solidFill>
              </a:rPr>
              <a:t>5/15/2024</a:t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>
          <a:xfrm>
            <a:off x="0" y="1271595"/>
            <a:ext cx="711200" cy="24447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E4AB2F9-F169-4A34-A5CD-3F184725DF04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12805" y="6248407"/>
            <a:ext cx="7228417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基于用户兴趣建模的推荐方法及应用研究</a:t>
            </a:r>
            <a:endParaRPr lang="en-US" altLang="zh-CN" dirty="0">
              <a:solidFill>
                <a:srgbClr val="775F55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CD5453-2171-48C6-BC35-65E2F3A72391}" type="datetime1">
              <a:rPr lang="en-US" altLang="zh-CN" smtClean="0">
                <a:solidFill>
                  <a:srgbClr val="775F55"/>
                </a:solidFill>
              </a:rPr>
              <a:t>5/15/2024</a:t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认知诊断模型研究</a:t>
            </a:r>
            <a:endParaRPr lang="en-US" altLang="zh-CN" dirty="0">
              <a:solidFill>
                <a:srgbClr val="775F55"/>
              </a:solidFill>
            </a:endParaRP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AB57F-F47D-4FFF-AD86-77605CB1AC10}" type="slidenum">
              <a:rPr lang="zh-CN" altLang="en-US">
                <a:solidFill>
                  <a:prstClr val="white"/>
                </a:solidFill>
              </a:rPr>
              <a:t>‹#›</a:t>
            </a:fld>
            <a:endParaRPr lang="en-US" altLang="zh-CN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128000" y="6248407"/>
            <a:ext cx="35560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pPr>
              <a:defRPr/>
            </a:pPr>
            <a:fld id="{1A957342-8D8D-48CD-B9A7-FF197BF1226C}" type="datetime1">
              <a:rPr lang="en-US" altLang="zh-CN" smtClean="0">
                <a:solidFill>
                  <a:srgbClr val="775F55"/>
                </a:solidFill>
              </a:rPr>
              <a:t>5/15/2024</a:t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12805" y="6248407"/>
            <a:ext cx="7228417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 情境感知的信息推荐方法</a:t>
            </a:r>
            <a:endParaRPr lang="en-US" altLang="zh-CN" dirty="0">
              <a:solidFill>
                <a:srgbClr val="775F5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7575A84-FAFF-4CA9-96B5-1956E9548C41}" type="slidenum">
              <a:rPr lang="zh-CN" altLang="en-US">
                <a:solidFill>
                  <a:srgbClr val="775F55"/>
                </a:solidFill>
              </a:rPr>
              <a:t>‹#›</a:t>
            </a:fld>
            <a:endParaRPr lang="en-US" altLang="zh-CN">
              <a:solidFill>
                <a:srgbClr val="775F55"/>
              </a:solidFill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 hasCustomPrompt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EB8ED7-EDA5-4926-B399-BAF51A97A569}" type="datetime1">
              <a:rPr lang="en-US" altLang="zh-CN" smtClean="0">
                <a:solidFill>
                  <a:srgbClr val="775F55"/>
                </a:solidFill>
              </a:rPr>
              <a:t>5/15/2024</a:t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 情境感知的信息推荐方法</a:t>
            </a:r>
            <a:endParaRPr lang="en-US" altLang="zh-CN" dirty="0">
              <a:solidFill>
                <a:srgbClr val="775F55"/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1D7F59-3D83-4C55-A296-FA5A8BD28D1B}" type="slidenum">
              <a:rPr lang="zh-CN" altLang="en-US">
                <a:solidFill>
                  <a:prstClr val="white"/>
                </a:solidFill>
              </a:rPr>
              <a:t>‹#›</a:t>
            </a:fld>
            <a:endParaRPr lang="en-US" altLang="zh-CN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12700" y="4572007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2696" y="4664075"/>
            <a:ext cx="1951567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59517" y="4654550"/>
            <a:ext cx="10132483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930405" y="3"/>
            <a:ext cx="133351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7"/>
            <a:ext cx="35560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pPr>
              <a:defRPr/>
            </a:pPr>
            <a:fld id="{AFACFFA4-4A46-4A54-8965-FE763BCBDC86}" type="datetime1">
              <a:rPr lang="en-US" altLang="zh-CN" smtClean="0">
                <a:solidFill>
                  <a:srgbClr val="775F55"/>
                </a:solidFill>
              </a:rPr>
              <a:t>5/15/2024</a:t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7"/>
            <a:ext cx="1930400" cy="663575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2C5B853-42E2-4499-9BD2-5AC1CD9920C4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407"/>
            <a:ext cx="6096000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pPr>
              <a:defRPr/>
            </a:pPr>
            <a:r>
              <a:rPr lang="en-US" altLang="zh-CN">
                <a:solidFill>
                  <a:srgbClr val="775F55"/>
                </a:solidFill>
              </a:rPr>
              <a:t>Personalized travel package recommendation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9E1078-FF25-438C-9881-15516216CFEB}" type="datetime1">
              <a:rPr lang="en-US" altLang="zh-CN" smtClean="0">
                <a:solidFill>
                  <a:srgbClr val="775F55"/>
                </a:solidFill>
              </a:rPr>
              <a:t>5/15/2024</a:t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基于用户兴趣建模的推荐方法及应用研究</a:t>
            </a:r>
            <a:endParaRPr lang="en-US" altLang="zh-CN" dirty="0">
              <a:solidFill>
                <a:srgbClr val="775F55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DB0206-68C1-44A4-8C2C-F18C08A089A8}" type="slidenum">
              <a:rPr lang="zh-CN" altLang="en-US">
                <a:solidFill>
                  <a:prstClr val="white"/>
                </a:solidFill>
              </a:rPr>
              <a:t>‹#›</a:t>
            </a:fld>
            <a:endParaRPr lang="en-US" altLang="zh-CN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8128005" y="0"/>
            <a:ext cx="427567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7"/>
            <a:ext cx="2743200" cy="55165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7"/>
            <a:ext cx="29464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pPr>
              <a:defRPr/>
            </a:pPr>
            <a:fld id="{CAAC5CD7-E80B-43FF-ADB9-7222DA6C8EA8}" type="datetime1">
              <a:rPr lang="en-US" altLang="zh-CN" smtClean="0">
                <a:solidFill>
                  <a:srgbClr val="775F55"/>
                </a:solidFill>
              </a:rPr>
              <a:t>5/15/2024</a:t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5" y="6248407"/>
            <a:ext cx="7431617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基于用户兴趣建模的推荐方法及应用研究</a:t>
            </a:r>
            <a:endParaRPr lang="en-US" altLang="zh-CN" dirty="0">
              <a:solidFill>
                <a:srgbClr val="775F5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23"/>
            <a:ext cx="533400" cy="32596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C1A48E6-510A-4956-8C1E-7B4EF81485B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08000" y="1295400"/>
            <a:ext cx="5486400" cy="5105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 hasCustomPrompt="1"/>
          </p:nvPr>
        </p:nvSpPr>
        <p:spPr>
          <a:xfrm>
            <a:off x="6197600" y="12954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 hasCustomPrompt="1"/>
          </p:nvPr>
        </p:nvSpPr>
        <p:spPr>
          <a:xfrm>
            <a:off x="6197600" y="39243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D9C4EE-22AF-4022-B6AF-3FAF1BD5A6FF}" type="datetime1">
              <a:rPr lang="en-US" altLang="zh-CN" smtClean="0">
                <a:solidFill>
                  <a:srgbClr val="775F55"/>
                </a:solidFill>
              </a:rPr>
              <a:t>5/15/2024</a:t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基于用户兴趣建模的推荐方法及应用研究</a:t>
            </a:r>
            <a:endParaRPr lang="en-US" altLang="zh-CN" dirty="0">
              <a:solidFill>
                <a:srgbClr val="775F55"/>
              </a:solidFill>
            </a:endParaRPr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793D-EE6A-4D7D-B448-E30976B0D4D9}" type="slidenum">
              <a:rPr lang="zh-CN" altLang="en-US">
                <a:solidFill>
                  <a:prstClr val="white"/>
                </a:solidFill>
              </a:rPr>
              <a:t>‹#›</a:t>
            </a:fld>
            <a:endParaRPr lang="en-US" altLang="zh-CN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508000" y="1295400"/>
            <a:ext cx="5486400" cy="5105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295400"/>
            <a:ext cx="5486400" cy="5105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07F34-1726-4DA4-AA0E-89A3D91D09EB}" type="datetime1">
              <a:rPr lang="en-US" altLang="zh-CN" smtClean="0">
                <a:solidFill>
                  <a:srgbClr val="775F55"/>
                </a:solidFill>
              </a:rPr>
              <a:t>5/15/2024</a:t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基于用户兴趣建模的推荐方法及应用研究</a:t>
            </a:r>
            <a:endParaRPr lang="en-US" altLang="zh-CN" dirty="0">
              <a:solidFill>
                <a:srgbClr val="775F55"/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FC482A-60CC-424E-8675-7CE69254BBB9}" type="slidenum">
              <a:rPr lang="zh-CN" altLang="en-US">
                <a:solidFill>
                  <a:prstClr val="white"/>
                </a:solidFill>
              </a:rPr>
              <a:t>‹#›</a:t>
            </a:fld>
            <a:endParaRPr lang="en-US" altLang="zh-CN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08000" y="1295400"/>
            <a:ext cx="5486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295400"/>
            <a:ext cx="5486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CAC3AA-A72B-4C76-8615-9F103426C062}" type="datetime1">
              <a:rPr lang="en-US" altLang="zh-CN" smtClean="0">
                <a:solidFill>
                  <a:srgbClr val="775F55"/>
                </a:solidFill>
              </a:rPr>
              <a:t>5/15/2024</a:t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基于用户兴趣建模的推荐方法及应用研究</a:t>
            </a:r>
            <a:endParaRPr lang="en-US" altLang="zh-CN" dirty="0">
              <a:solidFill>
                <a:srgbClr val="775F55"/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096919-6F0D-4646-92A9-E5A641AD6D06}" type="slidenum">
              <a:rPr lang="zh-CN" altLang="en-US">
                <a:solidFill>
                  <a:prstClr val="white"/>
                </a:solidFill>
              </a:rPr>
              <a:t>‹#›</a:t>
            </a:fld>
            <a:endParaRPr lang="en-US" altLang="zh-CN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508000" y="1295400"/>
            <a:ext cx="111760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08000" y="3924300"/>
            <a:ext cx="111760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9B209-C6C4-40FB-A5BF-05C558260034}" type="datetime1">
              <a:rPr lang="en-US" altLang="zh-CN" smtClean="0">
                <a:solidFill>
                  <a:srgbClr val="775F55"/>
                </a:solidFill>
              </a:rPr>
              <a:t>5/15/2024</a:t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基于用户兴趣建模的推荐方法及应用研究</a:t>
            </a:r>
            <a:endParaRPr lang="en-US" altLang="zh-CN" dirty="0">
              <a:solidFill>
                <a:srgbClr val="775F55"/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507504-3B4E-428B-8F68-FDABFC7C3C9F}" type="slidenum">
              <a:rPr lang="zh-CN" altLang="en-US">
                <a:solidFill>
                  <a:prstClr val="white"/>
                </a:solidFill>
              </a:rPr>
              <a:t>‹#›</a:t>
            </a:fld>
            <a:endParaRPr lang="en-US" altLang="zh-CN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508000" y="1295400"/>
            <a:ext cx="5486400" cy="5105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 hasCustomPrompt="1"/>
          </p:nvPr>
        </p:nvSpPr>
        <p:spPr>
          <a:xfrm>
            <a:off x="6197600" y="12954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 hasCustomPrompt="1"/>
          </p:nvPr>
        </p:nvSpPr>
        <p:spPr>
          <a:xfrm>
            <a:off x="6197600" y="39243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C5F355-8CDB-4894-97F8-B8897CA74840}" type="datetime1">
              <a:rPr lang="en-US" altLang="zh-CN" smtClean="0">
                <a:solidFill>
                  <a:srgbClr val="775F55"/>
                </a:solidFill>
              </a:rPr>
              <a:t>5/15/2024</a:t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基于用户兴趣建模的推荐方法及应用研究</a:t>
            </a:r>
            <a:endParaRPr lang="en-US" altLang="zh-CN" dirty="0">
              <a:solidFill>
                <a:srgbClr val="775F55"/>
              </a:solidFill>
            </a:endParaRPr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2D83F-E833-456E-858E-9FA388BFC997}" type="slidenum">
              <a:rPr lang="zh-CN" altLang="en-US">
                <a:solidFill>
                  <a:prstClr val="white"/>
                </a:solidFill>
              </a:rPr>
              <a:t>‹#›</a:t>
            </a:fld>
            <a:endParaRPr lang="en-US" altLang="zh-CN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 hasCustomPrompt="1"/>
          </p:nvPr>
        </p:nvSpPr>
        <p:spPr>
          <a:xfrm>
            <a:off x="508000" y="12954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 hasCustomPrompt="1"/>
          </p:nvPr>
        </p:nvSpPr>
        <p:spPr>
          <a:xfrm>
            <a:off x="6197600" y="12954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 hasCustomPrompt="1"/>
          </p:nvPr>
        </p:nvSpPr>
        <p:spPr>
          <a:xfrm>
            <a:off x="508000" y="3924300"/>
            <a:ext cx="111760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A2FD1-F389-43B5-A7E8-3A50D16C197C}" type="datetime1">
              <a:rPr lang="en-US" altLang="zh-CN" smtClean="0">
                <a:solidFill>
                  <a:srgbClr val="775F55"/>
                </a:solidFill>
              </a:rPr>
              <a:t>5/15/2024</a:t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基于用户兴趣建模的推荐方法及应用研究</a:t>
            </a:r>
            <a:endParaRPr lang="en-US" altLang="zh-CN" dirty="0">
              <a:solidFill>
                <a:srgbClr val="775F55"/>
              </a:solidFill>
            </a:endParaRPr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5ACA83-B6F9-4D10-BC91-0EE1F2AF8298}" type="slidenum">
              <a:rPr lang="zh-CN" altLang="en-US">
                <a:solidFill>
                  <a:prstClr val="white"/>
                </a:solidFill>
              </a:rPr>
              <a:t>‹#›</a:t>
            </a:fld>
            <a:endParaRPr lang="en-US" altLang="zh-CN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 hasCustomPrompt="1"/>
          </p:nvPr>
        </p:nvSpPr>
        <p:spPr>
          <a:xfrm>
            <a:off x="508000" y="12954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 hasCustomPrompt="1"/>
          </p:nvPr>
        </p:nvSpPr>
        <p:spPr>
          <a:xfrm>
            <a:off x="6197600" y="12954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 hasCustomPrompt="1"/>
          </p:nvPr>
        </p:nvSpPr>
        <p:spPr>
          <a:xfrm>
            <a:off x="508000" y="39243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7600" y="39243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BFD2B4-48D7-408C-A897-FC1C85EE503A}" type="datetime1">
              <a:rPr lang="en-US" altLang="zh-CN" smtClean="0">
                <a:solidFill>
                  <a:srgbClr val="775F55"/>
                </a:solidFill>
              </a:rPr>
              <a:t>5/15/2024</a:t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基于用户兴趣建模的推荐方法及应用研究</a:t>
            </a:r>
            <a:endParaRPr lang="en-US" altLang="zh-CN" dirty="0">
              <a:solidFill>
                <a:srgbClr val="775F55"/>
              </a:solidFill>
            </a:endParaRP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603B26-A023-4209-9A72-EC9BF0337983}" type="slidenum">
              <a:rPr lang="zh-CN" altLang="en-US">
                <a:solidFill>
                  <a:prstClr val="white"/>
                </a:solidFill>
              </a:rPr>
              <a:t>‹#›</a:t>
            </a:fld>
            <a:endParaRPr lang="en-US" altLang="zh-CN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08000" y="1295400"/>
            <a:ext cx="111760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08000" y="3924300"/>
            <a:ext cx="111760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C8653-3241-4082-B0A9-D6CD72292263}" type="datetime1">
              <a:rPr lang="en-US" altLang="zh-CN" smtClean="0">
                <a:solidFill>
                  <a:srgbClr val="775F55"/>
                </a:solidFill>
              </a:rPr>
              <a:t>5/15/2024</a:t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基于用户兴趣建模的推荐方法及应用研究</a:t>
            </a:r>
            <a:endParaRPr lang="en-US" altLang="zh-CN" dirty="0">
              <a:solidFill>
                <a:srgbClr val="775F55"/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B2353B-A913-4B82-B175-E158D56AF1D1}" type="slidenum">
              <a:rPr lang="zh-CN" altLang="en-US">
                <a:solidFill>
                  <a:prstClr val="white"/>
                </a:solidFill>
              </a:rPr>
              <a:t>‹#›</a:t>
            </a:fld>
            <a:endParaRPr lang="en-US" altLang="zh-CN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F4789B-62FE-4037-BE32-74FF303AAB69}" type="datetime1">
              <a:rPr lang="en-US" altLang="zh-CN" smtClean="0">
                <a:solidFill>
                  <a:srgbClr val="775F55"/>
                </a:solidFill>
              </a:rPr>
              <a:t>5/15/2024</a:t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 情境感知的信息推荐方法</a:t>
            </a:r>
            <a:endParaRPr lang="en-US" altLang="zh-CN" dirty="0">
              <a:solidFill>
                <a:srgbClr val="775F55"/>
              </a:solidFill>
            </a:endParaRP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ADD4DA-7551-4349-BBC3-3338B4604FC4}" type="slidenum">
              <a:rPr lang="zh-CN" altLang="en-US">
                <a:solidFill>
                  <a:prstClr val="white"/>
                </a:solidFill>
              </a:rPr>
              <a:t>‹#›</a:t>
            </a:fld>
            <a:endParaRPr lang="en-US" altLang="zh-CN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 hasCustomPrompt="1"/>
          </p:nvPr>
        </p:nvSpPr>
        <p:spPr>
          <a:xfrm>
            <a:off x="508000" y="1295400"/>
            <a:ext cx="11176000" cy="510540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  <a:endParaRPr lang="en-US" noProof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6CBE2-471C-4939-A0A6-CCD3247F2BA4}" type="datetime1">
              <a:rPr lang="en-US" altLang="zh-CN" smtClean="0">
                <a:solidFill>
                  <a:srgbClr val="775F55"/>
                </a:solidFill>
              </a:rPr>
              <a:t>5/15/2024</a:t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 情境感知的信息推荐方法</a:t>
            </a:r>
            <a:endParaRPr lang="en-US" altLang="zh-CN" dirty="0">
              <a:solidFill>
                <a:srgbClr val="775F55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8699C0-D733-40B7-854C-6F1FD8B05479}" type="slidenum">
              <a:rPr lang="zh-CN" altLang="en-US">
                <a:solidFill>
                  <a:prstClr val="white"/>
                </a:solidFill>
              </a:rPr>
              <a:t>‹#›</a:t>
            </a:fld>
            <a:endParaRPr lang="en-US" altLang="zh-CN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4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image" Target="../media/image3.jpeg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slideLayout" Target="../slideLayouts/slideLayout67.xml"/><Relationship Id="rId18" Type="http://schemas.openxmlformats.org/officeDocument/2006/relationships/slideLayout" Target="../slideLayouts/slideLayout72.xml"/><Relationship Id="rId3" Type="http://schemas.openxmlformats.org/officeDocument/2006/relationships/slideLayout" Target="../slideLayouts/slideLayout57.xml"/><Relationship Id="rId21" Type="http://schemas.openxmlformats.org/officeDocument/2006/relationships/slideLayout" Target="../slideLayouts/slideLayout75.xml"/><Relationship Id="rId7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6.xml"/><Relationship Id="rId17" Type="http://schemas.openxmlformats.org/officeDocument/2006/relationships/slideLayout" Target="../slideLayouts/slideLayout71.xml"/><Relationship Id="rId2" Type="http://schemas.openxmlformats.org/officeDocument/2006/relationships/slideLayout" Target="../slideLayouts/slideLayout56.xml"/><Relationship Id="rId16" Type="http://schemas.openxmlformats.org/officeDocument/2006/relationships/slideLayout" Target="../slideLayouts/slideLayout70.xml"/><Relationship Id="rId20" Type="http://schemas.openxmlformats.org/officeDocument/2006/relationships/slideLayout" Target="../slideLayouts/slideLayout74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9.xml"/><Relationship Id="rId23" Type="http://schemas.openxmlformats.org/officeDocument/2006/relationships/image" Target="../media/image3.jpeg"/><Relationship Id="rId10" Type="http://schemas.openxmlformats.org/officeDocument/2006/relationships/slideLayout" Target="../slideLayouts/slideLayout64.xml"/><Relationship Id="rId19" Type="http://schemas.openxmlformats.org/officeDocument/2006/relationships/slideLayout" Target="../slideLayouts/slideLayout73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4" Type="http://schemas.openxmlformats.org/officeDocument/2006/relationships/slideLayout" Target="../slideLayouts/slideLayout68.xml"/><Relationship Id="rId22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3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736266F-A7E6-4DBB-848D-016AD00C13DB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anose="05020102010507070707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3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736266F-A7E6-4DBB-848D-016AD00C13DB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anose="05020102010507070707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302687" y="228600"/>
            <a:ext cx="8434916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508000" y="1295400"/>
            <a:ext cx="11176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400807"/>
            <a:ext cx="3556000" cy="2127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400">
                <a:solidFill>
                  <a:schemeClr val="tx2"/>
                </a:solidFill>
                <a:ea typeface="宋体" panose="02010600030101010101" pitchFamily="2" charset="-122"/>
              </a:defRPr>
            </a:lvl1pPr>
          </a:lstStyle>
          <a:p>
            <a:fld id="{5736266F-A7E6-4DBB-848D-016AD00C13DB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8005" y="6400807"/>
            <a:ext cx="7228417" cy="2127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400">
                <a:solidFill>
                  <a:schemeClr val="tx2"/>
                </a:solidFill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990600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91440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7400" y="91440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914403"/>
            <a:ext cx="7112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ctr">
              <a:defRPr sz="1400" b="1">
                <a:solidFill>
                  <a:schemeClr val="bg1"/>
                </a:solidFill>
                <a:latin typeface="Tw Cen MT" pitchFamily="34" charset="0"/>
                <a:ea typeface="宋体" panose="02010600030101010101" pitchFamily="2" charset="-122"/>
              </a:defRPr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Picture 1" descr="E:\2013Qi\2012教育部奖 杰青申请 安徽省科技进步奖\申请资料\答辩PPT\ustclogo.jpg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10953785" y="-24"/>
            <a:ext cx="1176435" cy="878216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Palatino Linotype" panose="02040502050505030304" pitchFamily="18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Palatino Linotype" panose="02040502050505030304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Palatino Linotype" panose="02040502050505030304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Palatino Linotype" panose="02040502050505030304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Palatino Linotype" panose="02040502050505030304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8770" indent="-318770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800" kern="1200" baseline="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39445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o"/>
        <a:defRPr sz="2200" kern="1200" baseline="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000" kern="1200" baseline="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anose="05000000000000000000" pitchFamily="2" charset="2"/>
        <a:buChar char=""/>
        <a:defRPr kern="1200" baseline="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1600" kern="1200" baseline="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F4AC3-D76C-4930-B0CE-0F02FAFD246D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4D03B-4233-44D1-A48C-CE150F7EFA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302687" y="228600"/>
            <a:ext cx="8434916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508000" y="1295400"/>
            <a:ext cx="11176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400807"/>
            <a:ext cx="3556000" cy="2127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400">
                <a:solidFill>
                  <a:schemeClr val="tx2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C6F2DE1-95A4-426B-9443-5B1FAE559994}" type="datetime1">
              <a:rPr lang="en-US" altLang="zh-CN" smtClean="0">
                <a:solidFill>
                  <a:srgbClr val="775F55"/>
                </a:solidFill>
              </a:rPr>
              <a:t>5/15/2024</a:t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8005" y="6400807"/>
            <a:ext cx="7228417" cy="2127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400">
                <a:solidFill>
                  <a:schemeClr val="tx2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                                                                  认知诊断模型研究</a:t>
            </a:r>
            <a:endParaRPr lang="en-US" altLang="zh-CN" dirty="0">
              <a:solidFill>
                <a:srgbClr val="775F55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990600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91440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7400" y="91440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914403"/>
            <a:ext cx="7112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ctr">
              <a:defRPr sz="1400" b="1">
                <a:solidFill>
                  <a:schemeClr val="bg1"/>
                </a:solidFill>
                <a:latin typeface="Tw Cen MT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57FCECE-B8F0-4E41-8C68-B5EF7873DDC8}" type="slidenum">
              <a:rPr lang="zh-CN" altLang="en-US">
                <a:solidFill>
                  <a:prstClr val="white"/>
                </a:solidFill>
              </a:rPr>
              <a:t>‹#›</a:t>
            </a:fld>
            <a:endParaRPr lang="en-US" altLang="zh-CN">
              <a:solidFill>
                <a:prstClr val="white"/>
              </a:solidFill>
            </a:endParaRPr>
          </a:p>
        </p:txBody>
      </p:sp>
      <p:pic>
        <p:nvPicPr>
          <p:cNvPr id="12" name="Picture 1" descr="E:\2013Qi\2012教育部奖 杰青申请 安徽省科技进步奖\申请资料\答辩PPT\ustclogo.jpg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10953785" y="-24"/>
            <a:ext cx="1176435" cy="878216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  <p:sldLayoutId id="2147483724" r:id="rId18"/>
    <p:sldLayoutId id="2147483725" r:id="rId19"/>
    <p:sldLayoutId id="2147483726" r:id="rId20"/>
    <p:sldLayoutId id="2147483727" r:id="rId2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Palatino Linotype" panose="02040502050505030304" pitchFamily="18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Palatino Linotype" panose="02040502050505030304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Palatino Linotype" panose="02040502050505030304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Palatino Linotype" panose="02040502050505030304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Palatino Linotype" panose="02040502050505030304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8770" indent="-318770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800" kern="1200" baseline="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39445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o"/>
        <a:defRPr sz="2200" kern="1200" baseline="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000" kern="1200" baseline="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anose="05000000000000000000" pitchFamily="2" charset="2"/>
        <a:buChar char=""/>
        <a:defRPr kern="1200" baseline="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1600" kern="1200" baseline="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index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79650" y="990600"/>
            <a:ext cx="79248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kumimoji="1" sz="26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1pPr>
            <a:lvl2pPr marL="640080" indent="-27305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2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kumimoji="1" sz="20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3pPr>
            <a:lvl4pPr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kumimoji="1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4pPr>
            <a:lvl5pPr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en-US" altLang="zh-CN" sz="4800" dirty="0">
              <a:solidFill>
                <a:schemeClr val="bg1"/>
              </a:solidFill>
              <a:latin typeface="Arial Black" panose="020B0A04020102020204" pitchFamily="34" charset="0"/>
              <a:ea typeface="隶书" panose="02010509060101010101" pitchFamily="49" charset="-122"/>
            </a:endParaRPr>
          </a:p>
          <a:p>
            <a:pPr algn="ctr">
              <a:spcBef>
                <a:spcPct val="0"/>
              </a:spcBef>
              <a:buClrTx/>
              <a:buSzTx/>
              <a:buNone/>
            </a:pPr>
            <a:r>
              <a:rPr kumimoji="0" lang="zh-CN" altLang="en-US" sz="4800" dirty="0">
                <a:solidFill>
                  <a:schemeClr val="bg1"/>
                </a:solidFill>
                <a:latin typeface="Arial Black" panose="020B0A04020102020204" pitchFamily="34" charset="0"/>
                <a:ea typeface="隶书" panose="02010509060101010101" pitchFamily="49" charset="-122"/>
              </a:rPr>
              <a:t>数据分析及实践</a:t>
            </a:r>
            <a:endParaRPr kumimoji="0" lang="zh-CN" altLang="en-US" sz="4800" dirty="0">
              <a:solidFill>
                <a:schemeClr val="bg1"/>
              </a:solidFill>
              <a:latin typeface="宋体" panose="02010600030101010101" pitchFamily="2" charset="-122"/>
              <a:ea typeface="隶书" panose="02010509060101010101" pitchFamily="49" charset="-122"/>
            </a:endParaRPr>
          </a:p>
          <a:p>
            <a:pPr algn="ctr">
              <a:spcBef>
                <a:spcPct val="0"/>
              </a:spcBef>
              <a:buClrTx/>
              <a:buSzTx/>
              <a:buNone/>
            </a:pPr>
            <a:r>
              <a:rPr kumimoji="0" lang="en-US" altLang="zh-CN" sz="3600" dirty="0">
                <a:solidFill>
                  <a:schemeClr val="bg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Analysis and Practice of the Data</a:t>
            </a:r>
          </a:p>
          <a:p>
            <a:pPr algn="ctr">
              <a:spcBef>
                <a:spcPct val="0"/>
              </a:spcBef>
              <a:buClrTx/>
              <a:buSzTx/>
              <a:buNone/>
            </a:pPr>
            <a:r>
              <a:rPr kumimoji="0" lang="zh-CN" alt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实验课（五）</a:t>
            </a:r>
            <a:endParaRPr kumimoji="0" lang="en-US" altLang="zh-CN" sz="4400" dirty="0">
              <a:solidFill>
                <a:schemeClr val="bg1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071813" y="4243249"/>
            <a:ext cx="568801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kumimoji="1" sz="26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1pPr>
            <a:lvl2pPr marL="640080" indent="-27305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2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kumimoji="1" sz="20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3pPr>
            <a:lvl4pPr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kumimoji="1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4pPr>
            <a:lvl5pPr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刘 淇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1" dirty="0">
                <a:solidFill>
                  <a:srgbClr val="775F55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Email: </a:t>
            </a:r>
            <a:r>
              <a:rPr kumimoji="0" lang="en-US" altLang="zh-CN" sz="18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qiliuql@ustc.edu.cn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US" altLang="zh-CN" sz="1800" b="1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73494" y="5064457"/>
            <a:ext cx="60549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课程主页：</a:t>
            </a:r>
          </a:p>
          <a:p>
            <a:pPr marL="342900" indent="-342900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http://staff.ustc.edu.cn/~qiliuql/AD202</a:t>
            </a:r>
            <a:r>
              <a:rPr lang="en-US" altLang="zh-CN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en-US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.html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9DA239-B8B3-3F11-AF19-A5CDCECA2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实验五：数据挖掘方法实现分类预测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F61E37-B789-C7A1-19C0-2B554EC42A2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000000"/>
                </a:solidFill>
                <a:latin typeface="-apple-system"/>
              </a:rPr>
              <a:t>任务概述</a:t>
            </a:r>
            <a:endParaRPr lang="en-US" altLang="zh-CN" b="1" dirty="0">
              <a:solidFill>
                <a:srgbClr val="000000"/>
              </a:solidFill>
              <a:latin typeface="-apple-system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/>
              <a:t>本实验使用与</a:t>
            </a:r>
            <a:r>
              <a:rPr lang="zh-CN" altLang="en-US" sz="2400" b="1" dirty="0"/>
              <a:t>实验三</a:t>
            </a:r>
            <a:r>
              <a:rPr lang="zh-CN" altLang="en-US" dirty="0"/>
              <a:t>和</a:t>
            </a:r>
            <a:r>
              <a:rPr lang="zh-CN" altLang="en-US" sz="2400" b="1" dirty="0"/>
              <a:t>实验四</a:t>
            </a:r>
            <a:r>
              <a:rPr lang="zh-CN" altLang="en-US" dirty="0"/>
              <a:t>相同的数据集，现欲使用数据挖掘方法实现各数据集上的分类预测，请各位同学分别在实验三和实验四的两个数据集上，选择若干合适的分类算法进行训练，汇报在测试集上的分类预测结果，并完成实验报告。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dirty="0"/>
              <a:t>实验三数据的预测变量：二值变量</a:t>
            </a:r>
            <a:r>
              <a:rPr lang="en-US" altLang="zh-CN" dirty="0"/>
              <a:t>diagnosis</a:t>
            </a:r>
          </a:p>
          <a:p>
            <a:pPr lvl="2">
              <a:lnSpc>
                <a:spcPct val="120000"/>
              </a:lnSpc>
            </a:pPr>
            <a:r>
              <a:rPr lang="zh-CN" altLang="en-US" dirty="0"/>
              <a:t>实验四数据的预测变量：二值变量</a:t>
            </a:r>
            <a:r>
              <a:rPr lang="en-US" altLang="zh-CN" dirty="0"/>
              <a:t>Class</a:t>
            </a:r>
            <a:endParaRPr lang="zh-CN" altLang="en-US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本实验的开放性较强，无固定任务列表，故而无任务列表与专门文档。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39158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9DA239-B8B3-3F11-AF19-A5CDCECA2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实验五：数据挖掘方法实现分类预测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F61E37-B789-C7A1-19C0-2B554EC42A2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39349" y="1268760"/>
            <a:ext cx="11521280" cy="525396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000000"/>
                </a:solidFill>
                <a:latin typeface="-apple-system"/>
              </a:rPr>
              <a:t>建议步骤和内容</a:t>
            </a:r>
          </a:p>
          <a:p>
            <a:pPr lvl="1">
              <a:lnSpc>
                <a:spcPct val="120000"/>
              </a:lnSpc>
            </a:pPr>
            <a:r>
              <a:rPr lang="zh-CN" altLang="en-US" b="1" dirty="0">
                <a:solidFill>
                  <a:srgbClr val="000000"/>
                </a:solidFill>
                <a:latin typeface="-apple-system"/>
              </a:rPr>
              <a:t>数据信息和预处理</a:t>
            </a:r>
            <a:r>
              <a:rPr lang="zh-CN" altLang="en-US" dirty="0">
                <a:solidFill>
                  <a:srgbClr val="000000"/>
                </a:solidFill>
                <a:latin typeface="-apple-system"/>
              </a:rPr>
              <a:t>：请概述所使用数据集的基本信息，并处理缺失值和异常值。</a:t>
            </a:r>
          </a:p>
          <a:p>
            <a:pPr lvl="1">
              <a:lnSpc>
                <a:spcPct val="120000"/>
              </a:lnSpc>
            </a:pPr>
            <a:r>
              <a:rPr lang="zh-CN" altLang="en-US" b="1" dirty="0">
                <a:solidFill>
                  <a:srgbClr val="000000"/>
                </a:solidFill>
                <a:latin typeface="-apple-system"/>
              </a:rPr>
              <a:t>数据集划分</a:t>
            </a:r>
            <a:r>
              <a:rPr lang="zh-CN" altLang="en-US" dirty="0">
                <a:solidFill>
                  <a:srgbClr val="000000"/>
                </a:solidFill>
                <a:latin typeface="-apple-system"/>
              </a:rPr>
              <a:t>：按固定比例划分训练集</a:t>
            </a:r>
            <a:r>
              <a:rPr lang="en-US" altLang="zh-CN" dirty="0">
                <a:solidFill>
                  <a:srgbClr val="000000"/>
                </a:solidFill>
                <a:latin typeface="-apple-system"/>
              </a:rPr>
              <a:t>/</a:t>
            </a:r>
            <a:r>
              <a:rPr lang="zh-CN" altLang="en-US" dirty="0">
                <a:solidFill>
                  <a:srgbClr val="000000"/>
                </a:solidFill>
                <a:latin typeface="-apple-system"/>
              </a:rPr>
              <a:t>验证集</a:t>
            </a:r>
            <a:r>
              <a:rPr lang="en-US" altLang="zh-CN" dirty="0">
                <a:solidFill>
                  <a:srgbClr val="000000"/>
                </a:solidFill>
                <a:latin typeface="-apple-system"/>
              </a:rPr>
              <a:t>/</a:t>
            </a:r>
            <a:r>
              <a:rPr lang="zh-CN" altLang="en-US" dirty="0">
                <a:solidFill>
                  <a:srgbClr val="000000"/>
                </a:solidFill>
                <a:latin typeface="-apple-system"/>
              </a:rPr>
              <a:t>测试集</a:t>
            </a:r>
            <a:r>
              <a:rPr lang="en-US" altLang="zh-CN" dirty="0">
                <a:solidFill>
                  <a:srgbClr val="000000"/>
                </a:solidFill>
                <a:latin typeface="-apple-system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-apple-system"/>
              </a:rPr>
              <a:t>例如，</a:t>
            </a:r>
            <a:r>
              <a:rPr lang="en-US" altLang="zh-CN" dirty="0">
                <a:solidFill>
                  <a:srgbClr val="000000"/>
                </a:solidFill>
                <a:latin typeface="-apple-system"/>
              </a:rPr>
              <a:t>7</a:t>
            </a:r>
            <a:r>
              <a:rPr lang="zh-CN" altLang="en-US" dirty="0">
                <a:solidFill>
                  <a:srgbClr val="000000"/>
                </a:solidFill>
                <a:latin typeface="-apple-system"/>
              </a:rPr>
              <a:t>：</a:t>
            </a:r>
            <a:r>
              <a:rPr lang="en-US" altLang="zh-CN" dirty="0">
                <a:solidFill>
                  <a:srgbClr val="000000"/>
                </a:solidFill>
                <a:latin typeface="-apple-system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-apple-system"/>
              </a:rPr>
              <a:t>：</a:t>
            </a:r>
            <a:r>
              <a:rPr lang="en-US" altLang="zh-CN" dirty="0">
                <a:solidFill>
                  <a:srgbClr val="000000"/>
                </a:solidFill>
                <a:latin typeface="-apple-system"/>
              </a:rPr>
              <a:t>2)</a:t>
            </a:r>
            <a:r>
              <a:rPr lang="zh-CN" altLang="en-US" dirty="0">
                <a:solidFill>
                  <a:srgbClr val="000000"/>
                </a:solidFill>
                <a:latin typeface="-apple-system"/>
              </a:rPr>
              <a:t>，或者使用</a:t>
            </a:r>
            <a:r>
              <a:rPr lang="en-US" altLang="zh-CN" dirty="0">
                <a:solidFill>
                  <a:srgbClr val="000000"/>
                </a:solidFill>
                <a:latin typeface="-apple-system"/>
              </a:rPr>
              <a:t>k</a:t>
            </a:r>
            <a:r>
              <a:rPr lang="zh-CN" altLang="en-US" dirty="0">
                <a:solidFill>
                  <a:srgbClr val="000000"/>
                </a:solidFill>
                <a:latin typeface="-apple-system"/>
              </a:rPr>
              <a:t>折交叉验证法划分训练集</a:t>
            </a:r>
            <a:r>
              <a:rPr lang="en-US" altLang="zh-CN" dirty="0">
                <a:solidFill>
                  <a:srgbClr val="000000"/>
                </a:solidFill>
                <a:latin typeface="-apple-system"/>
              </a:rPr>
              <a:t>/</a:t>
            </a:r>
            <a:r>
              <a:rPr lang="zh-CN" altLang="en-US" dirty="0">
                <a:solidFill>
                  <a:srgbClr val="000000"/>
                </a:solidFill>
                <a:latin typeface="-apple-system"/>
              </a:rPr>
              <a:t>测试集（可调整随机种子以获得不同的划分方案）。</a:t>
            </a:r>
          </a:p>
          <a:p>
            <a:pPr lvl="1">
              <a:lnSpc>
                <a:spcPct val="120000"/>
              </a:lnSpc>
            </a:pPr>
            <a:r>
              <a:rPr lang="zh-CN" altLang="en-US" b="1" dirty="0">
                <a:solidFill>
                  <a:srgbClr val="000000"/>
                </a:solidFill>
                <a:latin typeface="-apple-system"/>
              </a:rPr>
              <a:t>分类算法模型</a:t>
            </a:r>
            <a:r>
              <a:rPr lang="zh-CN" altLang="en-US" dirty="0">
                <a:solidFill>
                  <a:srgbClr val="000000"/>
                </a:solidFill>
                <a:latin typeface="-apple-system"/>
              </a:rPr>
              <a:t>：选择至少两种数据挖掘算法模型（</a:t>
            </a:r>
            <a:r>
              <a:rPr lang="zh-CN" altLang="en-US" b="1" dirty="0">
                <a:solidFill>
                  <a:srgbClr val="C00000"/>
                </a:solidFill>
                <a:latin typeface="-apple-system"/>
              </a:rPr>
              <a:t>可以调用算法库，也可以自主实现</a:t>
            </a:r>
            <a:r>
              <a:rPr lang="zh-CN" altLang="en-US" dirty="0">
                <a:solidFill>
                  <a:srgbClr val="000000"/>
                </a:solidFill>
                <a:latin typeface="-apple-system"/>
              </a:rPr>
              <a:t>），作为主实验的比较方法，汇报它们的模型</a:t>
            </a:r>
            <a:r>
              <a:rPr lang="en-US" altLang="zh-CN" dirty="0">
                <a:solidFill>
                  <a:srgbClr val="000000"/>
                </a:solidFill>
                <a:latin typeface="-apple-system"/>
              </a:rPr>
              <a:t>/</a:t>
            </a:r>
            <a:r>
              <a:rPr lang="zh-CN" altLang="en-US" dirty="0">
                <a:solidFill>
                  <a:srgbClr val="000000"/>
                </a:solidFill>
                <a:latin typeface="-apple-system"/>
              </a:rPr>
              <a:t>算法信息，并在报告中引用相应的参考资料。</a:t>
            </a:r>
          </a:p>
          <a:p>
            <a:pPr lvl="1">
              <a:lnSpc>
                <a:spcPct val="120000"/>
              </a:lnSpc>
            </a:pPr>
            <a:r>
              <a:rPr lang="zh-CN" altLang="en-US" b="1" dirty="0">
                <a:solidFill>
                  <a:srgbClr val="000000"/>
                </a:solidFill>
                <a:latin typeface="-apple-system"/>
              </a:rPr>
              <a:t>特征选择与处理</a:t>
            </a:r>
            <a:r>
              <a:rPr lang="zh-CN" altLang="en-US" dirty="0">
                <a:solidFill>
                  <a:srgbClr val="000000"/>
                </a:solidFill>
                <a:latin typeface="-apple-system"/>
              </a:rPr>
              <a:t>：根据数据集本身和选用算法模型的特点，选取合适的特征并进行一定适应性处理后作为模型输入。</a:t>
            </a:r>
          </a:p>
          <a:p>
            <a:pPr lvl="1">
              <a:lnSpc>
                <a:spcPct val="120000"/>
              </a:lnSpc>
            </a:pPr>
            <a:r>
              <a:rPr lang="zh-CN" altLang="en-US" b="1" dirty="0">
                <a:solidFill>
                  <a:srgbClr val="000000"/>
                </a:solidFill>
                <a:latin typeface="-apple-system"/>
              </a:rPr>
              <a:t>主实验</a:t>
            </a:r>
            <a:r>
              <a:rPr lang="zh-CN" altLang="en-US" dirty="0">
                <a:solidFill>
                  <a:srgbClr val="000000"/>
                </a:solidFill>
                <a:latin typeface="-apple-system"/>
              </a:rPr>
              <a:t>：分别在选择的算法模型上进行训练（可直接使用算法库，也可自行实现），确定评测指标（如</a:t>
            </a:r>
            <a:r>
              <a:rPr lang="en-US" altLang="zh-CN" dirty="0"/>
              <a:t>Precision, Recall, F1-Score</a:t>
            </a:r>
            <a:r>
              <a:rPr lang="zh-CN" altLang="en-US" dirty="0"/>
              <a:t>等），汇报</a:t>
            </a:r>
            <a:r>
              <a:rPr lang="zh-CN" altLang="en-US" dirty="0">
                <a:solidFill>
                  <a:srgbClr val="000000"/>
                </a:solidFill>
                <a:latin typeface="-apple-system"/>
              </a:rPr>
              <a:t>并分析它们在测试集上的结果。</a:t>
            </a:r>
            <a:endParaRPr lang="en-US" altLang="zh-CN" dirty="0">
              <a:solidFill>
                <a:srgbClr val="000000"/>
              </a:solidFill>
              <a:latin typeface="-apple-system"/>
            </a:endParaRPr>
          </a:p>
          <a:p>
            <a:pPr lvl="1">
              <a:lnSpc>
                <a:spcPct val="120000"/>
              </a:lnSpc>
            </a:pPr>
            <a:r>
              <a:rPr lang="zh-CN" altLang="en-US" b="1" dirty="0">
                <a:solidFill>
                  <a:srgbClr val="000000"/>
                </a:solidFill>
                <a:latin typeface="-apple-system"/>
              </a:rPr>
              <a:t>参数实验</a:t>
            </a:r>
            <a:r>
              <a:rPr lang="zh-CN" altLang="en-US" dirty="0">
                <a:solidFill>
                  <a:srgbClr val="000000"/>
                </a:solidFill>
                <a:latin typeface="-apple-system"/>
              </a:rPr>
              <a:t>：对选用的模型，汇报并分析调整某些关键参数后所得到的实验结果。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30231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9DA239-B8B3-3F11-AF19-A5CDCECA2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实验五：数据挖掘方法实现分类预测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F61E37-B789-C7A1-19C0-2B554EC42A2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39349" y="1268760"/>
            <a:ext cx="11660914" cy="496855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b="1" dirty="0"/>
              <a:t>实验说明</a:t>
            </a:r>
            <a:endParaRPr lang="en-US" altLang="zh-CN" b="1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请按要求完成实验，将代码文件命名为 </a:t>
            </a:r>
            <a:r>
              <a:rPr lang="en-US" altLang="zh-CN" dirty="0" err="1"/>
              <a:t>run.ipynb</a:t>
            </a:r>
            <a:r>
              <a:rPr lang="zh-CN" altLang="en-US" dirty="0"/>
              <a:t>，实验报告命名为 </a:t>
            </a:r>
            <a:r>
              <a:rPr lang="en-US" altLang="zh-CN" dirty="0"/>
              <a:t>report.pdf</a:t>
            </a:r>
            <a:r>
              <a:rPr lang="zh-CN" altLang="en-US" dirty="0"/>
              <a:t>，将二者打包成一个压缩文件后发送到指定邮箱。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压缩文件命名格式：姓名</a:t>
            </a:r>
            <a:r>
              <a:rPr lang="en-US" altLang="zh-CN" dirty="0"/>
              <a:t>_</a:t>
            </a:r>
            <a:r>
              <a:rPr lang="zh-CN" altLang="en-US" dirty="0"/>
              <a:t>学号</a:t>
            </a:r>
            <a:r>
              <a:rPr lang="en-US" altLang="zh-CN" dirty="0"/>
              <a:t>_exp5.zip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邮件标题：姓名</a:t>
            </a:r>
            <a:r>
              <a:rPr lang="en-US" altLang="zh-CN" dirty="0"/>
              <a:t>_</a:t>
            </a:r>
            <a:r>
              <a:rPr lang="zh-CN" altLang="en-US" dirty="0"/>
              <a:t>学号</a:t>
            </a:r>
            <a:r>
              <a:rPr lang="en-US" altLang="zh-CN" dirty="0"/>
              <a:t>_exp5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邮箱地址：</a:t>
            </a:r>
            <a:r>
              <a:rPr lang="en-US" altLang="zh-CN" dirty="0"/>
              <a:t>ustc_AD2024@163.com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截止日期：</a:t>
            </a:r>
            <a:r>
              <a:rPr lang="en-US" altLang="zh-CN" dirty="0">
                <a:solidFill>
                  <a:srgbClr val="FF0000"/>
                </a:solidFill>
              </a:rPr>
              <a:t>2024</a:t>
            </a:r>
            <a:r>
              <a:rPr lang="zh-CN" altLang="en-US" dirty="0">
                <a:solidFill>
                  <a:srgbClr val="FF0000"/>
                </a:solidFill>
              </a:rPr>
              <a:t>年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zh-CN" altLang="en-US" dirty="0">
                <a:solidFill>
                  <a:srgbClr val="FF0000"/>
                </a:solidFill>
              </a:rPr>
              <a:t>月</a:t>
            </a:r>
            <a:r>
              <a:rPr lang="en-US" altLang="zh-CN" dirty="0">
                <a:solidFill>
                  <a:srgbClr val="FF0000"/>
                </a:solidFill>
              </a:rPr>
              <a:t>29</a:t>
            </a:r>
            <a:r>
              <a:rPr lang="zh-CN" altLang="en-US" dirty="0">
                <a:solidFill>
                  <a:srgbClr val="FF0000"/>
                </a:solidFill>
              </a:rPr>
              <a:t>日 </a:t>
            </a:r>
            <a:r>
              <a:rPr lang="en-US" altLang="zh-CN" dirty="0">
                <a:solidFill>
                  <a:srgbClr val="FF0000"/>
                </a:solidFill>
              </a:rPr>
              <a:t>12:00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000000"/>
                </a:solidFill>
                <a:latin typeface="-apple-system"/>
              </a:rPr>
              <a:t>注意事项</a:t>
            </a:r>
            <a:endParaRPr lang="en-US" altLang="zh-CN" b="1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本实验可使用的外部库（不限）。评分重点关注实验报告质量，要求组织逻辑清晰，涵盖内容全面，呈现效果美观。鼓励大家在报告中总结实验中的失败尝试和探索经验心得。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40594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9DA239-B8B3-3F11-AF19-A5CDCECA2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实验五：数据挖掘方法实现分类预测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F61E37-B789-C7A1-19C0-2B554EC42A2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39349" y="1268760"/>
            <a:ext cx="11660914" cy="496855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b="1" dirty="0"/>
              <a:t>参考资料</a:t>
            </a:r>
            <a:endParaRPr lang="en-US" altLang="zh-CN" b="1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Scikit-learn (</a:t>
            </a:r>
            <a:r>
              <a:rPr lang="en-US" altLang="zh-CN" dirty="0" err="1"/>
              <a:t>Sklearn</a:t>
            </a:r>
            <a:r>
              <a:rPr lang="en-US" altLang="zh-CN" dirty="0"/>
              <a:t>) </a:t>
            </a:r>
            <a:r>
              <a:rPr lang="zh-CN" altLang="en-US" dirty="0"/>
              <a:t>机器学习库</a:t>
            </a:r>
            <a:r>
              <a:rPr lang="zh-CN" altLang="en-US" dirty="0">
                <a:hlinkClick r:id="rId3"/>
              </a:rPr>
              <a:t>官方网站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Kaggle</a:t>
            </a:r>
            <a:r>
              <a:rPr lang="zh-CN" altLang="en-US" dirty="0"/>
              <a:t>、天池等网站的初学者教程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课程</a:t>
            </a:r>
            <a:r>
              <a:rPr lang="en-US" altLang="zh-CN" dirty="0"/>
              <a:t>PPT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《</a:t>
            </a:r>
            <a:r>
              <a:rPr lang="zh-CN" altLang="en-US" dirty="0"/>
              <a:t>统计学习方法</a:t>
            </a:r>
            <a:r>
              <a:rPr lang="en-US" altLang="zh-CN" dirty="0"/>
              <a:t>》-</a:t>
            </a:r>
            <a:r>
              <a:rPr lang="zh-CN" altLang="en-US" dirty="0"/>
              <a:t>李航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8A011AF-19CF-4C3E-8723-475E6612A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596" y="3144764"/>
            <a:ext cx="2663456" cy="2663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982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b4b16dba-91d4-4dff-941c-60d6ae7bd03f"/>
  <p:tag name="COMMONDATA" val="eyJoZGlkIjoiOWU5NWE2ZGMwMDkwMTA5Yzk4ODYxNTJlZmExYWM1NzMifQ=="/>
</p:tagLst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中性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性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性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ppt/theme/themeOverride2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573</Words>
  <Application>Microsoft Office PowerPoint</Application>
  <PresentationFormat>宽屏</PresentationFormat>
  <Paragraphs>42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5</vt:i4>
      </vt:variant>
    </vt:vector>
  </HeadingPairs>
  <TitlesOfParts>
    <vt:vector size="25" baseType="lpstr">
      <vt:lpstr>-apple-system</vt:lpstr>
      <vt:lpstr>等线</vt:lpstr>
      <vt:lpstr>华文仿宋</vt:lpstr>
      <vt:lpstr>华文新魏</vt:lpstr>
      <vt:lpstr>隶书</vt:lpstr>
      <vt:lpstr>宋体</vt:lpstr>
      <vt:lpstr>Arial</vt:lpstr>
      <vt:lpstr>Arial Black</vt:lpstr>
      <vt:lpstr>Calibri</vt:lpstr>
      <vt:lpstr>Calibri Light</vt:lpstr>
      <vt:lpstr>Palatino Linotype</vt:lpstr>
      <vt:lpstr>Times New Roman</vt:lpstr>
      <vt:lpstr>Tw Cen MT</vt:lpstr>
      <vt:lpstr>Wingdings</vt:lpstr>
      <vt:lpstr>Wingdings 2</vt:lpstr>
      <vt:lpstr>HDOfficeLightV0</vt:lpstr>
      <vt:lpstr>1_HDOfficeLightV0</vt:lpstr>
      <vt:lpstr>中性</vt:lpstr>
      <vt:lpstr>Office 主题</vt:lpstr>
      <vt:lpstr>1_Median</vt:lpstr>
      <vt:lpstr>PowerPoint 演示文稿</vt:lpstr>
      <vt:lpstr>实验五：数据挖掘方法实现分类预测</vt:lpstr>
      <vt:lpstr>实验五：数据挖掘方法实现分类预测</vt:lpstr>
      <vt:lpstr>实验五：数据挖掘方法实现分类预测</vt:lpstr>
      <vt:lpstr>实验五：数据挖掘方法实现分类预测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顾 垠</dc:creator>
  <cp:lastModifiedBy>think88888</cp:lastModifiedBy>
  <cp:revision>325</cp:revision>
  <dcterms:created xsi:type="dcterms:W3CDTF">2020-09-16T10:56:00Z</dcterms:created>
  <dcterms:modified xsi:type="dcterms:W3CDTF">2024-05-15T06:58:48Z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B893E0F457994956AAD1A3E823B98788_12</vt:lpwstr>
  </property>
  <property fmtid="{D5CDD505-2E9C-101B-9397-08002B2CF9AE}" pid="3" name="KSOProductBuildVer">
    <vt:lpwstr>2052-11.1.0.14036</vt:lpwstr>
  </property>
</Properties>
</file>