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3"/>
    <p:sldId id="279" r:id="rId4"/>
    <p:sldId id="267" r:id="rId5"/>
    <p:sldId id="266" r:id="rId6"/>
    <p:sldId id="275" r:id="rId7"/>
    <p:sldId id="268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40"/>
  </p:normalViewPr>
  <p:slideViewPr>
    <p:cSldViewPr snapToGrid="0">
      <p:cViewPr varScale="1">
        <p:scale>
          <a:sx n="96" d="100"/>
          <a:sy n="96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hemeOverride" Target="../theme/themeOverride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一份详实的实验调查</a:t>
            </a:r>
            <a:r>
              <a:rPr kumimoji="1" lang="zh-CN" altLang="en-US" dirty="0"/>
              <a:t>（应该罢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5439551" cy="374896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性别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年龄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system-ui"/>
              </a:rPr>
              <a:t>你觉得你自己属于哪种社交类型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system-ui"/>
              </a:rPr>
              <a:t>你觉得你每天有多少属于自己的可支配时间</a:t>
            </a:r>
            <a:endParaRPr lang="en-US" altLang="zh-CN" b="0" i="0" dirty="0">
              <a:solidFill>
                <a:srgbClr val="1F1F1F"/>
              </a:solidFill>
              <a:effectLst/>
              <a:latin typeface="system-ui"/>
            </a:endParaRPr>
          </a:p>
          <a:p>
            <a:r>
              <a:rPr kumimoji="1" lang="en-US" altLang="zh-CN" dirty="0">
                <a:solidFill>
                  <a:srgbClr val="1F1F1F"/>
                </a:solidFill>
                <a:latin typeface="system-ui"/>
              </a:rPr>
              <a:t>5.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system-ui"/>
              </a:rPr>
              <a:t>你是否容易动怒</a:t>
            </a:r>
            <a:endParaRPr lang="en-US" altLang="zh-CN" b="0" i="0" dirty="0">
              <a:solidFill>
                <a:srgbClr val="1F1F1F"/>
              </a:solidFill>
              <a:effectLst/>
              <a:latin typeface="system-ui"/>
            </a:endParaRPr>
          </a:p>
          <a:p>
            <a:r>
              <a:rPr kumimoji="1" lang="en-US" altLang="zh-CN" dirty="0">
                <a:solidFill>
                  <a:srgbClr val="1F1F1F"/>
                </a:solidFill>
                <a:latin typeface="system-ui"/>
              </a:rPr>
              <a:t>6.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system-ui"/>
              </a:rPr>
              <a:t>你是否时常感到喜悦</a:t>
            </a:r>
            <a:endParaRPr kumimoji="1" lang="en-US" altLang="zh-CN" dirty="0">
              <a:solidFill>
                <a:srgbClr val="1F1F1F"/>
              </a:solidFill>
              <a:latin typeface="system-ui"/>
            </a:endParaRPr>
          </a:p>
          <a:p>
            <a:r>
              <a:rPr kumimoji="1" lang="en-US" altLang="zh-CN" dirty="0">
                <a:solidFill>
                  <a:srgbClr val="1F1F1F"/>
                </a:solidFill>
                <a:latin typeface="system-ui"/>
              </a:rPr>
              <a:t>7.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system-ui"/>
              </a:rPr>
              <a:t>你觉得你在一天中的什么时间情绪波动大</a:t>
            </a:r>
            <a:endParaRPr kumimoji="1" lang="en-US" altLang="zh-CN" dirty="0">
              <a:solidFill>
                <a:srgbClr val="1F1F1F"/>
              </a:solidFill>
              <a:latin typeface="system-ui"/>
            </a:endParaRPr>
          </a:p>
          <a:p>
            <a:r>
              <a:rPr kumimoji="1" lang="en-US" altLang="zh-CN" dirty="0">
                <a:solidFill>
                  <a:srgbClr val="1F1F1F"/>
                </a:solidFill>
                <a:latin typeface="system-ui"/>
              </a:rPr>
              <a:t>……</a:t>
            </a:r>
            <a:endParaRPr kumimoji="1" lang="en-US" altLang="zh-CN" dirty="0">
              <a:solidFill>
                <a:srgbClr val="1F1F1F"/>
              </a:solidFill>
              <a:latin typeface="system-ui"/>
            </a:endParaRPr>
          </a:p>
          <a:p>
            <a:endParaRPr kumimoji="1" lang="en-US" altLang="zh-CN" dirty="0">
              <a:solidFill>
                <a:srgbClr val="1F1F1F"/>
              </a:solidFill>
              <a:latin typeface="system-ui"/>
            </a:endParaRPr>
          </a:p>
          <a:p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474" y="1921567"/>
            <a:ext cx="5552195" cy="38801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8935" y="1268346"/>
            <a:ext cx="9342317" cy="626716"/>
          </a:xfrm>
        </p:spPr>
        <p:txBody>
          <a:bodyPr/>
          <a:lstStyle/>
          <a:p>
            <a:r>
              <a:rPr kumimoji="1" lang="zh-CN" altLang="en-US" dirty="0"/>
              <a:t>因为我不会美工，所以大家将就着看吧</a:t>
            </a:r>
            <a:r>
              <a:rPr kumimoji="1" lang="en-US" altLang="zh-CN" dirty="0"/>
              <a:t>QAQ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241" y="1838739"/>
            <a:ext cx="9898908" cy="102704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P· S</a:t>
            </a:r>
            <a:r>
              <a:rPr kumimoji="1" lang="zh-CN" altLang="en-US" dirty="0"/>
              <a:t>：由于调查软件原因，某些题目只能一个一个一个看</a:t>
            </a:r>
            <a:endParaRPr kumimoji="1" lang="en-US" altLang="zh-CN" dirty="0"/>
          </a:p>
          <a:p>
            <a:r>
              <a:rPr kumimoji="1" lang="zh-CN" altLang="en-US" dirty="0"/>
              <a:t>所以</a:t>
            </a:r>
            <a:r>
              <a:rPr kumimoji="1" lang="en-US" altLang="zh-CN" dirty="0"/>
              <a:t>…….</a:t>
            </a:r>
            <a:r>
              <a:rPr kumimoji="1" lang="zh-CN" altLang="en-US" dirty="0"/>
              <a:t>求求各位高抬贵手了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744" y="5388094"/>
            <a:ext cx="9605635" cy="1059305"/>
          </a:xfrm>
        </p:spPr>
        <p:txBody>
          <a:bodyPr/>
          <a:lstStyle/>
          <a:p>
            <a:r>
              <a:rPr kumimoji="1" lang="en-US" altLang="zh-CN" dirty="0"/>
              <a:t>data—</a:t>
            </a:r>
            <a:r>
              <a:rPr kumimoji="1" lang="zh-CN" altLang="en-US" dirty="0"/>
              <a:t>和一些简单的分析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39261" y="-723596"/>
            <a:ext cx="2677848" cy="5464996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49" y="-755135"/>
            <a:ext cx="2677846" cy="54649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935" y="-727544"/>
            <a:ext cx="2677846" cy="5464991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244494" y="-755136"/>
            <a:ext cx="2704885" cy="5520173"/>
          </a:xfr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206" y="-727544"/>
            <a:ext cx="2704884" cy="552017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596" y="397564"/>
            <a:ext cx="7431344" cy="629211"/>
          </a:xfrm>
        </p:spPr>
        <p:txBody>
          <a:bodyPr/>
          <a:lstStyle/>
          <a:p>
            <a:r>
              <a:rPr kumimoji="1" lang="zh-CN" altLang="en-US" dirty="0">
                <a:highlight>
                  <a:srgbClr val="C0C0C0"/>
                </a:highlight>
              </a:rPr>
              <a:t>这是突出现象</a:t>
            </a:r>
            <a:endParaRPr kumimoji="1" lang="zh-CN" altLang="en-US" dirty="0">
              <a:highlight>
                <a:srgbClr val="C0C0C0"/>
              </a:highligh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9596" y="1026775"/>
            <a:ext cx="10671500" cy="4483040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1.</a:t>
            </a:r>
            <a:r>
              <a:rPr kumimoji="1" lang="zh-CN" altLang="en-US" sz="2400" b="1" dirty="0"/>
              <a:t>男女比例不正常</a:t>
            </a:r>
            <a:r>
              <a:rPr kumimoji="1" lang="en-US" altLang="zh-CN" sz="2400" b="1" dirty="0"/>
              <a:t>-----------------</a:t>
            </a:r>
            <a:r>
              <a:rPr kumimoji="1" lang="en-US" altLang="zh-CN" sz="2400" b="1" dirty="0">
                <a:sym typeface="Wingdings" panose="05000000000000000000" pitchFamily="2" charset="2"/>
              </a:rPr>
              <a:t></a:t>
            </a:r>
            <a:endParaRPr kumimoji="1" lang="en-US" altLang="zh-CN" sz="2400" b="1" dirty="0"/>
          </a:p>
          <a:p>
            <a:r>
              <a:rPr kumimoji="1" lang="en-US" altLang="zh-CN" sz="2400" dirty="0"/>
              <a:t>2.</a:t>
            </a:r>
            <a:r>
              <a:rPr kumimoji="1" lang="zh-CN" altLang="en-US" sz="2400" dirty="0"/>
              <a:t>多数人认为情绪波动是正常的</a:t>
            </a:r>
            <a:endParaRPr kumimoji="1" lang="en-US" altLang="zh-CN" sz="2400" dirty="0"/>
          </a:p>
          <a:p>
            <a:r>
              <a:rPr kumimoji="1" lang="en-US" altLang="zh-CN" sz="2400" dirty="0"/>
              <a:t>3.</a:t>
            </a:r>
            <a:r>
              <a:rPr kumimoji="1" lang="zh-CN" altLang="en-US" sz="2400" dirty="0"/>
              <a:t>认为自己是社恐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社牛的人大多认为自己情绪波动大</a:t>
            </a:r>
            <a:endParaRPr kumimoji="1" lang="en-US" altLang="zh-CN" sz="2400" dirty="0"/>
          </a:p>
          <a:p>
            <a:r>
              <a:rPr kumimoji="1" lang="en-US" altLang="zh-CN" sz="2400" dirty="0"/>
              <a:t>4.</a:t>
            </a:r>
            <a:r>
              <a:rPr kumimoji="1" lang="zh-CN" altLang="en-US" sz="2400" dirty="0"/>
              <a:t>已经较为适应大学生活的人可支配时间较少，</a:t>
            </a:r>
            <a:r>
              <a:rPr kumimoji="1" lang="zh-CN" altLang="en-US" sz="2400" b="1" dirty="0"/>
              <a:t>但</a:t>
            </a:r>
            <a:r>
              <a:rPr kumimoji="1" lang="zh-CN" altLang="en-US" sz="2400" dirty="0"/>
              <a:t>经常喜悦同时不易动怒</a:t>
            </a:r>
            <a:endParaRPr kumimoji="1" lang="en-US" altLang="zh-CN" sz="2400" dirty="0"/>
          </a:p>
          <a:p>
            <a:r>
              <a:rPr kumimoji="1" lang="en-US" altLang="zh-CN" sz="2400" dirty="0"/>
              <a:t>              </a:t>
            </a:r>
            <a:r>
              <a:rPr kumimoji="1" lang="zh-CN" altLang="en-US" sz="2400" dirty="0"/>
              <a:t>（不过他们普遍认为学业不重，看来大部分是是</a:t>
            </a:r>
            <a:r>
              <a:rPr kumimoji="1" lang="en-US" altLang="zh-CN" sz="2400" dirty="0"/>
              <a:t>DALAO</a:t>
            </a:r>
            <a:r>
              <a:rPr kumimoji="1" lang="zh-CN" altLang="en-US" sz="2400" dirty="0"/>
              <a:t>）</a:t>
            </a:r>
            <a:r>
              <a:rPr kumimoji="1" lang="en-US" altLang="zh-CN" sz="2400" dirty="0">
                <a:sym typeface="Wingdings" panose="05000000000000000000" pitchFamily="2" charset="2"/>
              </a:rPr>
              <a:t></a:t>
            </a:r>
            <a:endParaRPr kumimoji="1" lang="en-US" altLang="zh-CN" sz="2400" dirty="0"/>
          </a:p>
          <a:p>
            <a:r>
              <a:rPr kumimoji="1" lang="en-US" altLang="zh-CN" sz="2400" dirty="0"/>
              <a:t>5.</a:t>
            </a:r>
            <a:r>
              <a:rPr kumimoji="1" lang="zh-CN" altLang="en-US" sz="2400" dirty="0"/>
              <a:t>大多数人认为情绪波动可以主观克服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6415" y="402120"/>
            <a:ext cx="1898374" cy="18921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3" y="268143"/>
            <a:ext cx="5822881" cy="576355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主观题的统计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b="1" i="1" dirty="0"/>
              <a:t>你觉得你在一天中的什么时间情绪波动大</a:t>
            </a:r>
            <a:endParaRPr kumimoji="1" lang="en-US" altLang="zh-CN" b="1" i="1" dirty="0"/>
          </a:p>
          <a:p>
            <a:r>
              <a:rPr kumimoji="1" lang="zh-CN" altLang="en-US" dirty="0"/>
              <a:t>早上</a:t>
            </a:r>
            <a:r>
              <a:rPr kumimoji="1" lang="en-US" altLang="zh-CN" dirty="0"/>
              <a:t>/</a:t>
            </a:r>
            <a:r>
              <a:rPr kumimoji="1" lang="zh-CN" altLang="en-US" dirty="0"/>
              <a:t>早八</a:t>
            </a:r>
            <a:r>
              <a:rPr kumimoji="1" lang="en-US" altLang="zh-CN" dirty="0"/>
              <a:t>—</a:t>
            </a:r>
            <a:r>
              <a:rPr kumimoji="1" lang="zh-CN" altLang="en-US" dirty="0"/>
              <a:t>约</a:t>
            </a:r>
            <a:r>
              <a:rPr kumimoji="1" lang="en-US" altLang="zh-CN" dirty="0"/>
              <a:t>57%</a:t>
            </a:r>
            <a:endParaRPr kumimoji="1" lang="en-US" altLang="zh-CN" dirty="0"/>
          </a:p>
          <a:p>
            <a:r>
              <a:rPr kumimoji="1" lang="zh-CN" altLang="en-US" dirty="0"/>
              <a:t>晚上</a:t>
            </a:r>
            <a:r>
              <a:rPr kumimoji="1" lang="en-US" altLang="zh-CN" dirty="0"/>
              <a:t>—</a:t>
            </a:r>
            <a:r>
              <a:rPr kumimoji="1" lang="zh-CN" altLang="en-US" dirty="0"/>
              <a:t>约</a:t>
            </a:r>
            <a:r>
              <a:rPr kumimoji="1" lang="en-US" altLang="zh-CN" dirty="0"/>
              <a:t>30%</a:t>
            </a:r>
            <a:endParaRPr kumimoji="1" lang="en-US" altLang="zh-CN" dirty="0"/>
          </a:p>
          <a:p>
            <a:r>
              <a:rPr kumimoji="1" lang="zh-CN" altLang="en-US" dirty="0"/>
              <a:t>其他</a:t>
            </a:r>
            <a:r>
              <a:rPr kumimoji="1" lang="en-US" altLang="zh-CN" dirty="0"/>
              <a:t>—13%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b="1" i="1" dirty="0">
                <a:solidFill>
                  <a:srgbClr val="1F1F1F"/>
                </a:solidFill>
                <a:effectLst/>
                <a:latin typeface="system-ui"/>
              </a:rPr>
              <a:t>你觉得什么导致了你可能的情绪波动</a:t>
            </a:r>
            <a:endParaRPr lang="en-US" altLang="zh-CN" b="1" i="1" dirty="0">
              <a:solidFill>
                <a:srgbClr val="1F1F1F"/>
              </a:solidFill>
              <a:effectLst/>
              <a:latin typeface="system-ui"/>
            </a:endParaRPr>
          </a:p>
          <a:p>
            <a:r>
              <a:rPr kumimoji="1" lang="zh-CN" altLang="en-US" dirty="0">
                <a:solidFill>
                  <a:srgbClr val="1F1F1F"/>
                </a:solidFill>
                <a:latin typeface="system-ui"/>
              </a:rPr>
              <a:t>倾向于自身内部原因</a:t>
            </a:r>
            <a:r>
              <a:rPr kumimoji="1" lang="en-US" altLang="zh-CN" dirty="0">
                <a:solidFill>
                  <a:srgbClr val="1F1F1F"/>
                </a:solidFill>
                <a:latin typeface="system-ui"/>
              </a:rPr>
              <a:t>—</a:t>
            </a:r>
            <a:r>
              <a:rPr kumimoji="1" lang="zh-CN" altLang="en-US" dirty="0">
                <a:solidFill>
                  <a:srgbClr val="1F1F1F"/>
                </a:solidFill>
                <a:latin typeface="system-ui"/>
              </a:rPr>
              <a:t>约</a:t>
            </a:r>
            <a:r>
              <a:rPr kumimoji="1" lang="en-US" altLang="zh-CN" dirty="0">
                <a:solidFill>
                  <a:srgbClr val="1F1F1F"/>
                </a:solidFill>
                <a:latin typeface="system-ui"/>
              </a:rPr>
              <a:t>30%</a:t>
            </a:r>
            <a:endParaRPr kumimoji="1" lang="en-US" altLang="zh-CN" dirty="0">
              <a:solidFill>
                <a:srgbClr val="1F1F1F"/>
              </a:solidFill>
              <a:latin typeface="system-ui"/>
            </a:endParaRPr>
          </a:p>
          <a:p>
            <a:r>
              <a:rPr kumimoji="1" lang="zh-CN" altLang="en-US" dirty="0">
                <a:solidFill>
                  <a:srgbClr val="1F1F1F"/>
                </a:solidFill>
                <a:latin typeface="system-ui"/>
              </a:rPr>
              <a:t>倾向于外界（环境与他人）的刺激</a:t>
            </a:r>
            <a:r>
              <a:rPr kumimoji="1" lang="en-US" altLang="zh-CN" dirty="0">
                <a:solidFill>
                  <a:srgbClr val="1F1F1F"/>
                </a:solidFill>
                <a:latin typeface="system-ui"/>
              </a:rPr>
              <a:t>—</a:t>
            </a:r>
            <a:r>
              <a:rPr kumimoji="1" lang="zh-CN" altLang="en-US" dirty="0">
                <a:solidFill>
                  <a:srgbClr val="1F1F1F"/>
                </a:solidFill>
                <a:latin typeface="system-ui"/>
              </a:rPr>
              <a:t>约</a:t>
            </a:r>
            <a:r>
              <a:rPr kumimoji="1" lang="en-US" altLang="zh-CN" dirty="0">
                <a:solidFill>
                  <a:srgbClr val="1F1F1F"/>
                </a:solidFill>
                <a:latin typeface="system-ui"/>
              </a:rPr>
              <a:t>59%</a:t>
            </a:r>
            <a:endParaRPr kumimoji="1" lang="en-US" altLang="zh-CN" dirty="0">
              <a:solidFill>
                <a:srgbClr val="1F1F1F"/>
              </a:solidFill>
              <a:latin typeface="system-ui"/>
            </a:endParaRPr>
          </a:p>
          <a:p>
            <a:r>
              <a:rPr kumimoji="1" lang="zh-CN" altLang="en-US" dirty="0">
                <a:solidFill>
                  <a:srgbClr val="1F1F1F"/>
                </a:solidFill>
                <a:latin typeface="system-ui"/>
              </a:rPr>
              <a:t>“想她了”</a:t>
            </a:r>
            <a:r>
              <a:rPr kumimoji="1" lang="en-US" altLang="zh-CN" dirty="0">
                <a:solidFill>
                  <a:srgbClr val="1F1F1F"/>
                </a:solidFill>
                <a:latin typeface="system-ui"/>
              </a:rPr>
              <a:t>—1</a:t>
            </a:r>
            <a:r>
              <a:rPr kumimoji="1" lang="zh-CN" altLang="en-US" dirty="0">
                <a:solidFill>
                  <a:srgbClr val="1F1F1F"/>
                </a:solidFill>
                <a:latin typeface="system-ui"/>
              </a:rPr>
              <a:t>人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（这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……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191" y="1175224"/>
            <a:ext cx="9607661" cy="1056319"/>
          </a:xfrm>
        </p:spPr>
        <p:txBody>
          <a:bodyPr/>
          <a:lstStyle/>
          <a:p>
            <a:r>
              <a:rPr kumimoji="1" lang="zh-CN" altLang="en-US" dirty="0">
                <a:highlight>
                  <a:srgbClr val="C0C0C0"/>
                </a:highlight>
              </a:rPr>
              <a:t>这是现象</a:t>
            </a:r>
            <a:endParaRPr kumimoji="1" lang="zh-CN" altLang="en-US" dirty="0">
              <a:highlight>
                <a:srgbClr val="C0C0C0"/>
              </a:highligh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47191" y="1896617"/>
            <a:ext cx="4645152" cy="2644457"/>
          </a:xfrm>
        </p:spPr>
        <p:txBody>
          <a:bodyPr/>
          <a:lstStyle/>
          <a:p>
            <a:r>
              <a:rPr kumimoji="1" lang="zh-CN" altLang="en-US" b="1" dirty="0"/>
              <a:t>早八真的很烦人！</a:t>
            </a:r>
            <a:endParaRPr kumimoji="1" lang="en-US" altLang="zh-CN" b="1" dirty="0"/>
          </a:p>
          <a:p>
            <a:r>
              <a:rPr kumimoji="1" lang="zh-CN" altLang="en-US" dirty="0"/>
              <a:t>容易动怒的人情绪激烈波动期大部分在早上</a:t>
            </a:r>
            <a:r>
              <a:rPr kumimoji="1" lang="en-US" altLang="zh-CN" dirty="0"/>
              <a:t>/</a:t>
            </a:r>
            <a:r>
              <a:rPr kumimoji="1" lang="zh-CN" altLang="en-US" dirty="0"/>
              <a:t>早八</a:t>
            </a:r>
            <a:endParaRPr kumimoji="1" lang="en-US" altLang="zh-CN" dirty="0"/>
          </a:p>
          <a:p>
            <a:r>
              <a:rPr kumimoji="1" lang="zh-CN" altLang="en-US" dirty="0"/>
              <a:t>认为学业重不重 与 是否时常喜悦</a:t>
            </a:r>
            <a:r>
              <a:rPr kumimoji="1" lang="en-US" altLang="zh-CN" dirty="0"/>
              <a:t>/</a:t>
            </a:r>
            <a:r>
              <a:rPr kumimoji="1" lang="zh-CN" altLang="en-US" dirty="0"/>
              <a:t>发怒没有显然的关系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6" name="内容占位符 15"/>
          <p:cNvPicPr>
            <a:picLocks noGrp="1"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984566" y="2067096"/>
            <a:ext cx="3009388" cy="26384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909" y="112642"/>
            <a:ext cx="7431344" cy="629211"/>
          </a:xfrm>
        </p:spPr>
        <p:txBody>
          <a:bodyPr/>
          <a:lstStyle/>
          <a:p>
            <a:r>
              <a:rPr kumimoji="1" lang="zh-CN" altLang="en-US" dirty="0">
                <a:highlight>
                  <a:srgbClr val="C0C0C0"/>
                </a:highlight>
              </a:rPr>
              <a:t>这是分析</a:t>
            </a:r>
            <a:endParaRPr kumimoji="1" lang="zh-CN" altLang="en-US" dirty="0">
              <a:highlight>
                <a:srgbClr val="C0C0C0"/>
              </a:highligh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2971" y="668965"/>
            <a:ext cx="10671500" cy="5069225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1.</a:t>
            </a:r>
            <a:r>
              <a:rPr kumimoji="1" lang="zh-CN" altLang="en-US" sz="2000" dirty="0"/>
              <a:t>差异的出现：拉扎勒斯（ </a:t>
            </a:r>
            <a:r>
              <a:rPr kumimoji="1" lang="en-US" altLang="zh-CN" sz="2000" dirty="0"/>
              <a:t>Lazarus </a:t>
            </a:r>
            <a:r>
              <a:rPr kumimoji="1" lang="zh-CN" altLang="en-US" sz="2000" dirty="0"/>
              <a:t>）的认知一评价理论拉扎勒斯认为，情绪是人与环境相互作用的产物，在情绪活动中，人不仅接受环境中的刺激事件对自己的影响，同时要调节自己对于刺激的反应。在情绪活动中，人们需要不断地评价刺激事件与自身的关系。具体来讲，有三个层次的评价：初评价、次评价和再评价。初评价是指人确认刺激事件与自己是否有利害关系，以及这种关系的程度。次评价是指人对自己反应行为的调节和控制，它主要涉及人们能否控制刺激事件，以及控制的程度，也就是一种控制判断。再评价是指人对自己的情绪和行为反应的有效性和适宜性的评价，实际上是一种反馈性行为。</a:t>
            </a:r>
            <a:endParaRPr kumimoji="1" lang="en-US" altLang="zh-CN" sz="2000" dirty="0"/>
          </a:p>
          <a:p>
            <a:r>
              <a:rPr kumimoji="1" lang="en-US" altLang="zh-CN" sz="2000" dirty="0"/>
              <a:t>           </a:t>
            </a:r>
            <a:r>
              <a:rPr kumimoji="1" lang="zh-CN" altLang="en-US" sz="2000" dirty="0"/>
              <a:t>依此，我们可以认为情绪波动确是有两种原因：外界刺激波动与内部认知偏差</a:t>
            </a:r>
            <a:endParaRPr kumimoji="1" lang="en-US" altLang="zh-CN" sz="2000" dirty="0"/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有的研究者认为，每一种情绪都有自己独特的、自主的活动模式，因此，每种情绪的内部状态是不一样的；有的研究者则认为，所有情绪激起同样的生理唤醒，如爱、愤怒和恐惧，都会使心率加快。研究表明，这两种看法都有合理的成分。</a:t>
            </a:r>
            <a:endParaRPr kumimoji="1" lang="en-US" altLang="zh-CN" sz="2000" dirty="0"/>
          </a:p>
          <a:p>
            <a:r>
              <a:rPr kumimoji="1" lang="en-US" altLang="zh-CN" sz="2000" dirty="0"/>
              <a:t>      </a:t>
            </a:r>
            <a:r>
              <a:rPr kumimoji="1" lang="en-US" altLang="zh-CN" sz="2000" strike="sngStrike" dirty="0"/>
              <a:t> In other words,</a:t>
            </a:r>
            <a:r>
              <a:rPr kumimoji="1" lang="zh-CN" altLang="en-US" sz="2000" strike="sngStrike" dirty="0"/>
              <a:t>你对</a:t>
            </a:r>
            <a:r>
              <a:rPr kumimoji="1" lang="en-US" altLang="zh-CN" sz="2000" strike="sngStrike" dirty="0" err="1"/>
              <a:t>npy</a:t>
            </a:r>
            <a:r>
              <a:rPr kumimoji="1" lang="zh-CN" altLang="en-US" sz="2000" strike="sngStrike" dirty="0"/>
              <a:t>的情感和你对室友的情感是相同的</a:t>
            </a:r>
            <a:r>
              <a:rPr kumimoji="1" lang="zh-CN" altLang="en-US" sz="2000" dirty="0"/>
              <a:t>（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to some extend</a:t>
            </a:r>
            <a:endParaRPr kumimoji="1"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2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3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4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5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6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WPS 文字</Application>
  <PresentationFormat>宽屏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system-ui</vt:lpstr>
      <vt:lpstr>Thonburi</vt:lpstr>
      <vt:lpstr>等线 Light</vt:lpstr>
      <vt:lpstr>汉仪中等线KW</vt:lpstr>
      <vt:lpstr>Gill Sans MT</vt:lpstr>
      <vt:lpstr>苹方-简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画廊</vt:lpstr>
      <vt:lpstr>一份详实的实验调查（应该罢</vt:lpstr>
      <vt:lpstr>因为我不会美工，所以大家将就着看吧QAQ</vt:lpstr>
      <vt:lpstr>data—和一些简单的分析</vt:lpstr>
      <vt:lpstr>这是突出现象</vt:lpstr>
      <vt:lpstr>主观题的统计</vt:lpstr>
      <vt:lpstr>这是现象</vt:lpstr>
      <vt:lpstr>这是分析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做情绪稳定的人</dc:title>
  <dc:creator>2996220136@qq.com</dc:creator>
  <cp:lastModifiedBy>tracer</cp:lastModifiedBy>
  <cp:revision>10</cp:revision>
  <dcterms:created xsi:type="dcterms:W3CDTF">2022-10-26T14:12:31Z</dcterms:created>
  <dcterms:modified xsi:type="dcterms:W3CDTF">2022-10-26T14:12:31Z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2D43FC936B53BBDF4F405963AC332577</vt:lpwstr>
  </property>
  <property fmtid="{D5CDD505-2E9C-101B-9397-08002B2CF9AE}" pid="3" name="KSOProductBuildVer">
    <vt:lpwstr>2052-4.6.1.7467</vt:lpwstr>
  </property>
</Properties>
</file>