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65" r:id="rId4"/>
    <p:sldId id="277" r:id="rId5"/>
    <p:sldId id="278" r:id="rId6"/>
    <p:sldId id="284" r:id="rId7"/>
    <p:sldId id="267" r:id="rId8"/>
    <p:sldId id="276" r:id="rId9"/>
    <p:sldId id="281" r:id="rId10"/>
    <p:sldId id="283" r:id="rId11"/>
    <p:sldId id="286" r:id="rId12"/>
    <p:sldId id="295" r:id="rId13"/>
    <p:sldId id="270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 控制情绪的好处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制作：</a:t>
            </a:r>
            <a:endParaRPr kumimoji="1" lang="en-US" altLang="zh-CN" dirty="0"/>
          </a:p>
          <a:p>
            <a:r>
              <a:rPr kumimoji="1" lang="zh-CN" altLang="en-US" dirty="0"/>
              <a:t>展示：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mexport1666697054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4860" y="635"/>
            <a:ext cx="13722350" cy="6125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23190"/>
            <a:ext cx="5556885" cy="57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应对事情时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9135" y="8204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做情绪的主人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699770" y="2620645"/>
            <a:ext cx="9820275" cy="282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我们是情绪的主人，当我们的智慧和内在的感受相调和，所做出的的行为与价值观一致的时候，我们才能克服情绪，修炼成为更好的自己。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20221025_235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0" y="-41275"/>
            <a:ext cx="5505450" cy="6954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195" y="1256030"/>
            <a:ext cx="5682615" cy="2668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网上搜到的情绪稳定自测表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748030" y="3924300"/>
            <a:ext cx="4660900" cy="942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无聊的时候可以自己测试一下（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sz="6000">
                <a:latin typeface="华文行楷" panose="02010800040101010101" charset="-122"/>
                <a:ea typeface="华文行楷" panose="02010800040101010101" charset="-122"/>
              </a:rPr>
              <a:t>健康</a:t>
            </a:r>
            <a:endParaRPr kumimoji="1" lang="zh-CN" altLang="en-US" sz="6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>
                <a:latin typeface="楷体" panose="02010609060101010101" charset="-122"/>
                <a:ea typeface="楷体" panose="02010609060101010101" charset="-122"/>
              </a:rPr>
              <a:t>世界卫生组织对健康的定义是：身体上、心理上和社会上的完满状态而不仅是没有疾病和虚弱的现象。心理健康是健康的重要组成部分，是指人在成长和发展过程中认知合理、情绪稳定、行为适当、人际和谐、适应变化的一种良好状态。</a:t>
            </a:r>
            <a:endParaRPr kumimoji="1"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kumimoji="1" lang="zh-CN" altLang="en-US" sz="2800">
                <a:latin typeface="楷体" panose="02010609060101010101" charset="-122"/>
                <a:ea typeface="楷体" panose="02010609060101010101" charset="-122"/>
              </a:rPr>
              <a:t>情绪稳定有益于减少患上心理疾病和一些癌症</a:t>
            </a:r>
            <a:r>
              <a:rPr kumimoji="1" lang="zh-CN" altLang="en-US" sz="2800">
                <a:latin typeface="楷体" panose="02010609060101010101" charset="-122"/>
                <a:ea typeface="楷体" panose="02010609060101010101" charset="-122"/>
              </a:rPr>
              <a:t>的概率。</a:t>
            </a:r>
            <a:endParaRPr kumimoji="1"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8305" y="547370"/>
            <a:ext cx="11478260" cy="3511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目前我国精神心理疾病发病率已达</a:t>
            </a:r>
            <a:r>
              <a:rPr lang="en-US" altLang="zh-CN" sz="2800"/>
              <a:t>17%</a:t>
            </a:r>
            <a:r>
              <a:rPr lang="zh-CN" altLang="en-US" sz="2800"/>
              <a:t>，抑郁症患者患病率达</a:t>
            </a:r>
            <a:r>
              <a:rPr lang="en-US" altLang="zh-CN" sz="2800"/>
              <a:t>2.1%</a:t>
            </a:r>
            <a:r>
              <a:rPr lang="zh-CN" altLang="en-US" sz="2800"/>
              <a:t>，而且自杀是抑郁症的常见并发症，抑郁症患者中估计有</a:t>
            </a:r>
            <a:r>
              <a:rPr lang="en-US" altLang="zh-CN" sz="2800"/>
              <a:t>50%</a:t>
            </a:r>
            <a:r>
              <a:rPr lang="zh-CN" altLang="en-US" sz="2800"/>
              <a:t>会出现自杀意念，</a:t>
            </a:r>
            <a:r>
              <a:rPr lang="en-US" altLang="zh-CN" sz="2800"/>
              <a:t>25%</a:t>
            </a:r>
            <a:r>
              <a:rPr lang="zh-CN" altLang="en-US" sz="2800"/>
              <a:t>在其一生中有自杀企图，</a:t>
            </a:r>
            <a:r>
              <a:rPr lang="en-US" altLang="zh-CN" sz="2800"/>
              <a:t>15%</a:t>
            </a:r>
            <a:r>
              <a:rPr lang="zh-CN" altLang="en-US" sz="2800"/>
              <a:t>最终自杀成功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800"/>
              <a:t>情绪压抑，疑虑多心，悲观失望的人，相较于其他人更容易患癌症，且患病后更难康复。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心理失衡时往往容易发展成意志消沉、忧虑不安、冷漠</a:t>
            </a:r>
            <a:endParaRPr lang="zh-CN" altLang="en-US" sz="2800"/>
          </a:p>
          <a:p>
            <a:r>
              <a:rPr lang="zh-CN" altLang="en-US" sz="2800"/>
              <a:t>孤僻，处理不及时甚至会精神失常、行凶、自杀等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 descr="2077736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5890" y="2977515"/>
            <a:ext cx="299402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677914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3240" y="568325"/>
            <a:ext cx="5093970" cy="5093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590" y="384810"/>
            <a:ext cx="6270625" cy="551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德国医学家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胡夫兰德说：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一切对人不利的影响中，最使人短命夭亡的就要算是不好的情绪和恶劣的心境，如忧虑、颓废、惧怕、贪求、怯懦……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辛德勒说过：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每个人体内都有人所共知的最有助于身体健康的力量，那就是良好情绪的力量。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510" y="313690"/>
            <a:ext cx="7224395" cy="554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4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4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4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走运时，要想到倒霉，不要得意得过了头；倒霉时，要想到走运，不必垂头丧气。心态始终保持平衡，情绪始终保持稳定，此亦长寿之道也。</a:t>
            </a:r>
            <a:endParaRPr lang="zh-CN" altLang="en-US" sz="4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 descr="2067791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655" y="588645"/>
            <a:ext cx="4544695" cy="454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070" y="805180"/>
            <a:ext cx="9605645" cy="998220"/>
          </a:xfrm>
        </p:spPr>
        <p:txBody>
          <a:bodyPr/>
          <a:lstStyle/>
          <a:p>
            <a:pPr algn="ctr"/>
            <a:r>
              <a:rPr kumimoji="1" lang="zh-CN" altLang="en-US" sz="6000">
                <a:latin typeface="华文行楷" panose="02010800040101010101" charset="-122"/>
                <a:ea typeface="华文行楷" panose="02010800040101010101" charset="-122"/>
              </a:rPr>
              <a:t>人际</a:t>
            </a:r>
            <a:r>
              <a:rPr kumimoji="1" lang="zh-CN" altLang="en-US" sz="6000">
                <a:latin typeface="华文行楷" panose="02010800040101010101" charset="-122"/>
                <a:ea typeface="华文行楷" panose="02010800040101010101" charset="-122"/>
              </a:rPr>
              <a:t>交往</a:t>
            </a:r>
            <a:endParaRPr kumimoji="1" lang="zh-CN" altLang="en-US" sz="6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165" y="2011045"/>
            <a:ext cx="5728970" cy="3981450"/>
          </a:xfrm>
        </p:spPr>
        <p:txBody>
          <a:bodyPr>
            <a:noAutofit/>
          </a:bodyPr>
          <a:lstStyle/>
          <a:p>
            <a:r>
              <a:rPr kumimoji="1" lang="zh-CN" altLang="en-US" sz="3200">
                <a:latin typeface="华文楷体" panose="02010600040101010101" charset="-122"/>
                <a:ea typeface="华文楷体" panose="02010600040101010101" charset="-122"/>
              </a:rPr>
              <a:t>人们会更喜欢同情绪稳定的人交朋友，情绪不稳定易大起大落的容易影响周围的人，把不好的情绪传递给别人。</a:t>
            </a:r>
            <a:endParaRPr kumimoji="1" lang="zh-CN" altLang="en-US" sz="3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kumimoji="1" lang="zh-CN" altLang="en-US" sz="3200">
                <a:latin typeface="华文楷体" panose="02010600040101010101" charset="-122"/>
                <a:ea typeface="华文楷体" panose="02010600040101010101" charset="-122"/>
              </a:rPr>
              <a:t>情绪稳定的人相处起来会更舒服，有利于维持长久的友谊</a:t>
            </a:r>
            <a:r>
              <a:rPr kumimoji="1"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kumimoji="1"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内容占位符 4" descr="lofter_166670063295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02525" y="1952625"/>
            <a:ext cx="3246755" cy="3246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7275" y="53479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（仅针对那些情绪不稳定易发怒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还撒气到别人身上的人）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0720" y="354330"/>
            <a:ext cx="10950575" cy="5716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sz="3200"/>
              <a:t>做一个情绪稳定的人，特别是在遇到分歧矛盾时管好自己的情绪，控制住自己的嘴巴，不要嘴比脑子快在上头的时候随意发言，伤害别人然后又后悔自己当初的发言，然而伤害的话语会像钉子钉在木板上，道歉过后还是会留下伤害的印记。控制好自己的情绪，不说出格的话不做出格的事。良言一句三冬暖，恶语伤人</a:t>
            </a:r>
            <a:r>
              <a:rPr lang="zh-CN" altLang="en-US" sz="3200"/>
              <a:t>六月寒！</a:t>
            </a:r>
            <a:endParaRPr lang="zh-CN" altLang="en-US" sz="32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CN" altLang="en-US" sz="73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学习工作</a:t>
            </a:r>
            <a:br>
              <a:rPr kumimoji="1" lang="zh-CN" altLang="en-US">
                <a:latin typeface="华文行楷" panose="02010800040101010101" charset="-122"/>
                <a:ea typeface="华文行楷" panose="02010800040101010101" charset="-122"/>
              </a:rPr>
            </a:b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51610" y="2015490"/>
            <a:ext cx="9602470" cy="3865880"/>
          </a:xfrm>
        </p:spPr>
        <p:txBody>
          <a:bodyPr/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心宁则智生，智生则事成。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kumimoji="1" lang="zh-CN" altLang="en-US" sz="3200">
                <a:latin typeface="华文楷体" panose="02010600040101010101" charset="-122"/>
                <a:ea typeface="华文楷体" panose="02010600040101010101" charset="-122"/>
              </a:rPr>
              <a:t>情绪稳定有利于冷静思考对策，来解决问题。</a:t>
            </a:r>
            <a:endParaRPr kumimoji="1" lang="zh-CN" altLang="en-US" sz="3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kumimoji="1" lang="zh-CN" altLang="en-US" sz="3200">
                <a:latin typeface="华文楷体" panose="02010600040101010101" charset="-122"/>
                <a:ea typeface="华文楷体" panose="02010600040101010101" charset="-122"/>
              </a:rPr>
              <a:t>情绪稳定有助于集中</a:t>
            </a:r>
            <a:r>
              <a:rPr kumimoji="1" lang="zh-CN" altLang="en-US" sz="3200">
                <a:latin typeface="华文楷体" panose="02010600040101010101" charset="-122"/>
                <a:ea typeface="华文楷体" panose="02010600040101010101" charset="-122"/>
              </a:rPr>
              <a:t>精神。</a:t>
            </a:r>
            <a:endParaRPr kumimoji="1"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QQ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2058670"/>
            <a:ext cx="4018280" cy="378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5920" y="245745"/>
            <a:ext cx="8115300" cy="579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3600"/>
          </a:p>
          <a:p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</a:rPr>
              <a:t>情绪心态之健全，比一百种智慧更有力量。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sz="3600"/>
          </a:p>
          <a:p>
            <a:r>
              <a:rPr lang="zh-CN" altLang="en-US" sz="3600"/>
              <a:t>众所周知，心急吃不了热豆腐，像写淑芬的时候越急越烦躁就越是写不</a:t>
            </a:r>
            <a:r>
              <a:rPr lang="zh-CN" altLang="en-US" sz="3600"/>
              <a:t>出</a:t>
            </a:r>
            <a:endParaRPr lang="zh-CN" altLang="en-US" sz="3600"/>
          </a:p>
          <a:p>
            <a:r>
              <a:rPr lang="zh-CN" altLang="en-US" sz="3600"/>
              <a:t>来</a:t>
            </a:r>
            <a:r>
              <a:rPr lang="en-US" altLang="zh-CN" sz="3600"/>
              <a:t>orz</a:t>
            </a:r>
            <a:endParaRPr lang="en-US" altLang="zh-CN" sz="3600"/>
          </a:p>
          <a:p>
            <a:r>
              <a:rPr lang="zh-CN" altLang="en-US" sz="3600"/>
              <a:t>思考对策的时候也是越急燥越难破局，保持情绪稳定才能跳出固有思维，从新思路去解题</a:t>
            </a:r>
            <a:endParaRPr lang="en-US" altLang="zh-CN" sz="3600"/>
          </a:p>
          <a:p>
            <a:endParaRPr lang="en-US" altLang="zh-CN" sz="3600"/>
          </a:p>
        </p:txBody>
      </p:sp>
      <p:pic>
        <p:nvPicPr>
          <p:cNvPr id="4" name="图片 3" descr="20987618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2030" y="2377440"/>
            <a:ext cx="3569970" cy="35699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640,&quot;width&quot;:10640}"/>
</p:tagLst>
</file>

<file path=ppt/tags/tag2.xml><?xml version="1.0" encoding="utf-8"?>
<p:tagLst xmlns:p="http://schemas.openxmlformats.org/presentationml/2006/main">
  <p:tag name="KSO_WPP_MARK_KEY" val="2d4ab917-d4db-4e7a-a813-e66ad2993ebc"/>
  <p:tag name="COMMONDATA" val="eyJoZGlkIjoiZTkyMGQ3NDhlZGMzYzQ4MTdiOTc0NGJiOTRkZmI3MTcifQ==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华文行楷</vt:lpstr>
      <vt:lpstr>楷体</vt:lpstr>
      <vt:lpstr>华文楷体</vt:lpstr>
      <vt:lpstr>华文中宋</vt:lpstr>
      <vt:lpstr>等线 Light</vt:lpstr>
      <vt:lpstr>Gill Sans MT</vt:lpstr>
      <vt:lpstr>等线</vt:lpstr>
      <vt:lpstr>微软雅黑</vt:lpstr>
      <vt:lpstr>Arial Unicode MS</vt:lpstr>
      <vt:lpstr>Calibri</vt:lpstr>
      <vt:lpstr>华文仿宋</vt:lpstr>
      <vt:lpstr>画廊</vt:lpstr>
      <vt:lpstr>四 控制情绪的好处</vt:lpstr>
      <vt:lpstr>健康</vt:lpstr>
      <vt:lpstr>PowerPoint 演示文稿</vt:lpstr>
      <vt:lpstr>PowerPoint 演示文稿</vt:lpstr>
      <vt:lpstr>PowerPoint 演示文稿</vt:lpstr>
      <vt:lpstr>人际交往</vt:lpstr>
      <vt:lpstr>PowerPoint 演示文稿</vt:lpstr>
      <vt:lpstr>学习工作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做情绪稳定的人</dc:title>
  <dc:creator>2996220136@qq.com</dc:creator>
  <cp:lastModifiedBy>lenovo</cp:lastModifiedBy>
  <cp:revision>5</cp:revision>
  <dcterms:created xsi:type="dcterms:W3CDTF">2022-10-19T14:34:00Z</dcterms:created>
  <dcterms:modified xsi:type="dcterms:W3CDTF">2022-10-25T16:48:52Z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B754F321ECC441C7A5B933C8BF1994E1</vt:lpwstr>
  </property>
  <property fmtid="{D5CDD505-2E9C-101B-9397-08002B2CF9AE}" pid="3" name="KSOProductBuildVer">
    <vt:lpwstr>2052-11.1.0.12598</vt:lpwstr>
  </property>
</Properties>
</file>