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5"/>
  </p:notesMasterIdLst>
  <p:sldIdLst>
    <p:sldId id="256" r:id="rId3"/>
    <p:sldId id="257" r:id="rId4"/>
    <p:sldId id="270" r:id="rId5"/>
    <p:sldId id="258" r:id="rId6"/>
    <p:sldId id="271" r:id="rId7"/>
    <p:sldId id="262" r:id="rId8"/>
    <p:sldId id="261" r:id="rId9"/>
    <p:sldId id="260" r:id="rId10"/>
    <p:sldId id="265" r:id="rId11"/>
    <p:sldId id="263" r:id="rId12"/>
    <p:sldId id="264" r:id="rId13"/>
    <p:sldId id="266" r:id="rId14"/>
    <p:sldId id="267" r:id="rId15"/>
    <p:sldId id="269" r:id="rId16"/>
    <p:sldId id="268" r:id="rId17"/>
    <p:sldId id="272" r:id="rId18"/>
    <p:sldId id="273" r:id="rId19"/>
    <p:sldId id="276" r:id="rId20"/>
    <p:sldId id="274" r:id="rId21"/>
    <p:sldId id="277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307" r:id="rId39"/>
    <p:sldId id="308" r:id="rId40"/>
    <p:sldId id="293" r:id="rId41"/>
    <p:sldId id="294" r:id="rId42"/>
    <p:sldId id="295" r:id="rId43"/>
    <p:sldId id="296" r:id="rId44"/>
    <p:sldId id="299" r:id="rId45"/>
    <p:sldId id="303" r:id="rId46"/>
    <p:sldId id="297" r:id="rId47"/>
    <p:sldId id="298" r:id="rId48"/>
    <p:sldId id="304" r:id="rId49"/>
    <p:sldId id="300" r:id="rId50"/>
    <p:sldId id="301" r:id="rId51"/>
    <p:sldId id="302" r:id="rId52"/>
    <p:sldId id="305" r:id="rId53"/>
    <p:sldId id="306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riswx\Dropbox\work_Dropbox\USTC\TEACHING%20RELATED\&#25968;&#25454;&#24605;&#32500;%20Fall%202022\AER2020_&#30011;&#2227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riswx\Dropbox\work_Dropbox\USTC\TEACHING%20RELATED\&#25968;&#25454;&#24605;&#32500;%20Fall%202022\AER2020_&#30011;&#2227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[AER2020_画图.xlsx]画图!数据透视表34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画图!$B$1:$B$2</c:f>
              <c:strCache>
                <c:ptCount val="1"/>
                <c:pt idx="0">
                  <c:v>Rural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画图!$A$3:$A$4</c:f>
              <c:strCache>
                <c:ptCount val="2"/>
                <c:pt idx="0">
                  <c:v>Control Group</c:v>
                </c:pt>
                <c:pt idx="1">
                  <c:v>Treatment Group</c:v>
                </c:pt>
              </c:strCache>
            </c:strRef>
          </c:cat>
          <c:val>
            <c:numRef>
              <c:f>画图!$B$3:$B$4</c:f>
              <c:numCache>
                <c:formatCode>General</c:formatCode>
                <c:ptCount val="2"/>
                <c:pt idx="0">
                  <c:v>5.0994876603347281</c:v>
                </c:pt>
                <c:pt idx="1">
                  <c:v>6.9565471940533037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78-4CD6-990C-D07C608BBBDA}"/>
            </c:ext>
          </c:extLst>
        </c:ser>
        <c:ser>
          <c:idx val="1"/>
          <c:order val="1"/>
          <c:tx>
            <c:strRef>
              <c:f>画图!$C$1:$C$2</c:f>
              <c:strCache>
                <c:ptCount val="1"/>
                <c:pt idx="0">
                  <c:v>Urban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画图!$A$3:$A$4</c:f>
              <c:strCache>
                <c:ptCount val="2"/>
                <c:pt idx="0">
                  <c:v>Control Group</c:v>
                </c:pt>
                <c:pt idx="1">
                  <c:v>Treatment Group</c:v>
                </c:pt>
              </c:strCache>
            </c:strRef>
          </c:cat>
          <c:val>
            <c:numRef>
              <c:f>画图!$C$3:$C$4</c:f>
              <c:numCache>
                <c:formatCode>General</c:formatCode>
                <c:ptCount val="2"/>
                <c:pt idx="0">
                  <c:v>8.8231982019415902</c:v>
                </c:pt>
                <c:pt idx="1">
                  <c:v>10.222304315168142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78-4CD6-990C-D07C608BBB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4475727"/>
        <c:axId val="404469071"/>
      </c:barChart>
      <c:catAx>
        <c:axId val="404475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4469071"/>
        <c:crosses val="autoZero"/>
        <c:auto val="1"/>
        <c:lblAlgn val="ctr"/>
        <c:lblOffset val="100"/>
        <c:noMultiLvlLbl val="0"/>
      </c:catAx>
      <c:valAx>
        <c:axId val="404469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4475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[AER2020_画图.xlsx]画图!数据透视表44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画图!$H$1:$H$2</c:f>
              <c:strCache>
                <c:ptCount val="1"/>
                <c:pt idx="0">
                  <c:v>High SDY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画图!$G$3:$G$4</c:f>
              <c:strCache>
                <c:ptCount val="2"/>
                <c:pt idx="0">
                  <c:v>Control Group</c:v>
                </c:pt>
                <c:pt idx="1">
                  <c:v>Treatment Group</c:v>
                </c:pt>
              </c:strCache>
            </c:strRef>
          </c:cat>
          <c:val>
            <c:numRef>
              <c:f>画图!$H$3:$H$4</c:f>
              <c:numCache>
                <c:formatCode>General</c:formatCode>
                <c:ptCount val="2"/>
                <c:pt idx="0">
                  <c:v>7.0878610301952465</c:v>
                </c:pt>
                <c:pt idx="1">
                  <c:v>8.7274624166034513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BF-46D4-B667-F6A00BF5D402}"/>
            </c:ext>
          </c:extLst>
        </c:ser>
        <c:ser>
          <c:idx val="1"/>
          <c:order val="1"/>
          <c:tx>
            <c:strRef>
              <c:f>画图!$I$1:$I$2</c:f>
              <c:strCache>
                <c:ptCount val="1"/>
                <c:pt idx="0">
                  <c:v>Low SDY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画图!$G$3:$G$4</c:f>
              <c:strCache>
                <c:ptCount val="2"/>
                <c:pt idx="0">
                  <c:v>Control Group</c:v>
                </c:pt>
                <c:pt idx="1">
                  <c:v>Treatment Group</c:v>
                </c:pt>
              </c:strCache>
            </c:strRef>
          </c:cat>
          <c:val>
            <c:numRef>
              <c:f>画图!$I$3:$I$4</c:f>
              <c:numCache>
                <c:formatCode>General</c:formatCode>
                <c:ptCount val="2"/>
                <c:pt idx="0">
                  <c:v>6.5927240890892893</c:v>
                </c:pt>
                <c:pt idx="1">
                  <c:v>8.248837564991792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BF-46D4-B667-F6A00BF5D4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2708783"/>
        <c:axId val="282706703"/>
      </c:barChart>
      <c:catAx>
        <c:axId val="282708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2706703"/>
        <c:crosses val="autoZero"/>
        <c:auto val="1"/>
        <c:lblAlgn val="ctr"/>
        <c:lblOffset val="100"/>
        <c:noMultiLvlLbl val="0"/>
      </c:catAx>
      <c:valAx>
        <c:axId val="282706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2708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B6A0F-FB7B-447A-BFB4-9D41E806BCD2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95AD7-0157-499E-998F-BA58AD739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73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726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084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4674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659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495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648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809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526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125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508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19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586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428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258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977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119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607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2489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9176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9658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1602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06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1005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7214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4890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360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5203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489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20489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496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0223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4441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002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3448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3475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1492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8652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3234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96243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781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2076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2569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1946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404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2250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3567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6150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546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633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483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393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37226D-821A-4DD8-BAB1-595C07841A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34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AEC4-9FD9-4319-A6FB-A501B9A13CCA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9FE2-D851-48BC-AB56-61A6A295E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06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AEC4-9FD9-4319-A6FB-A501B9A13CCA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9FE2-D851-48BC-AB56-61A6A295E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40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AEC4-9FD9-4319-A6FB-A501B9A13CCA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9FE2-D851-48BC-AB56-61A6A295E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377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999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56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5638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96963"/>
            <a:ext cx="5516563" cy="5230812"/>
          </a:xfrm>
        </p:spPr>
        <p:txBody>
          <a:bodyPr/>
          <a:lstStyle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3" y="1096963"/>
            <a:ext cx="5518150" cy="5230812"/>
          </a:xfrm>
        </p:spPr>
        <p:txBody>
          <a:bodyPr/>
          <a:lstStyle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236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591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4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477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AEC4-9FD9-4319-A6FB-A501B9A13CCA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9FE2-D851-48BC-AB56-61A6A295E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446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314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618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31275" y="185738"/>
            <a:ext cx="2795588" cy="6142037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185738"/>
            <a:ext cx="8239125" cy="6142037"/>
          </a:xfrm>
        </p:spPr>
        <p:txBody>
          <a:bodyPr vert="eaVert"/>
          <a:lstStyle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31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737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4803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58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AEC4-9FD9-4319-A6FB-A501B9A13CCA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9FE2-D851-48BC-AB56-61A6A295E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53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AEC4-9FD9-4319-A6FB-A501B9A13CCA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9FE2-D851-48BC-AB56-61A6A295E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1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AEC4-9FD9-4319-A6FB-A501B9A13CCA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9FE2-D851-48BC-AB56-61A6A295E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1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AEC4-9FD9-4319-A6FB-A501B9A13CCA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9FE2-D851-48BC-AB56-61A6A295E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06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AEC4-9FD9-4319-A6FB-A501B9A13CCA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9FE2-D851-48BC-AB56-61A6A295E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3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AEC4-9FD9-4319-A6FB-A501B9A13CCA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9FE2-D851-48BC-AB56-61A6A295E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88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AEC4-9FD9-4319-A6FB-A501B9A13CCA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9FE2-D851-48BC-AB56-61A6A295E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88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vmlDrawing" Target="../drawings/vmlDrawing1.v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DAEC4-9FD9-4319-A6FB-A501B9A13CCA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59FE2-D851-48BC-AB56-61A6A295E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26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科大校徽_水印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19031" b="29477"/>
          <a:stretch>
            <a:fillRect/>
          </a:stretch>
        </p:blipFill>
        <p:spPr bwMode="auto">
          <a:xfrm>
            <a:off x="6469063" y="1881188"/>
            <a:ext cx="5722937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677863" y="571500"/>
            <a:ext cx="10861675" cy="635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0815638" y="6565900"/>
            <a:ext cx="1154112" cy="277641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7078391-C80D-4EDA-ACC0-8C217BE383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539750" y="6565900"/>
            <a:ext cx="1118711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0" name="Line 9"/>
          <p:cNvSpPr>
            <a:spLocks noChangeShapeType="1"/>
          </p:cNvSpPr>
          <p:nvPr userDrawn="1"/>
        </p:nvSpPr>
        <p:spPr bwMode="auto">
          <a:xfrm>
            <a:off x="1754188" y="744538"/>
            <a:ext cx="9178925" cy="0"/>
          </a:xfrm>
          <a:prstGeom prst="line">
            <a:avLst/>
          </a:prstGeom>
          <a:noFill/>
          <a:ln w="19050">
            <a:solidFill>
              <a:srgbClr val="26376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792288" y="185738"/>
            <a:ext cx="90789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438" tIns="36512" rIns="71438" bIns="36512" numCol="1" anchor="t" anchorCtr="0" compatLnSpc="1">
            <a:spAutoFit/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96963"/>
            <a:ext cx="11187113" cy="5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438" tIns="36512" rIns="71438" bIns="36512" numCol="1" anchor="t" anchorCtr="0" compatLnSpc="1"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 userDrawn="1"/>
        </p:nvGraphicFramePr>
        <p:xfrm>
          <a:off x="474663" y="166688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" r:id="rId18" imgW="457200" imgH="457200" progId="">
                  <p:embed/>
                </p:oleObj>
              </mc:Choice>
              <mc:Fallback>
                <p:oleObj r:id="rId18" imgW="457200" imgH="457200" progId="">
                  <p:embed/>
                  <p:pic>
                    <p:nvPicPr>
                      <p:cNvPr id="10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166688"/>
                        <a:ext cx="68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0D1">
                                <a:alpha val="8117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2"/>
          <p:cNvGrpSpPr/>
          <p:nvPr userDrawn="1"/>
        </p:nvGrpSpPr>
        <p:grpSpPr bwMode="auto">
          <a:xfrm>
            <a:off x="10436225" y="220663"/>
            <a:ext cx="1755775" cy="554037"/>
            <a:chOff x="10436773" y="0"/>
            <a:chExt cx="1755227" cy="554679"/>
          </a:xfrm>
        </p:grpSpPr>
        <p:pic>
          <p:nvPicPr>
            <p:cNvPr id="1035" name="Picture 12"/>
            <p:cNvPicPr>
              <a:picLocks noChangeAspect="1" noChangeArrowheads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773" y="0"/>
              <a:ext cx="559676" cy="554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Picture 13"/>
            <p:cNvPicPr>
              <a:picLocks noChangeAspect="1" noChangeArrowheads="1"/>
            </p:cNvPicPr>
            <p:nvPr userDrawn="1"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2800" y="0"/>
              <a:ext cx="1219200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684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9pPr>
    </p:titleStyle>
    <p:bodyStyle>
      <a:lvl1pPr marL="179705" indent="-1797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Ü"/>
        <a:defRPr sz="2600" b="1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36575" indent="-177800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F"/>
        <a:defRPr sz="2400" b="1" kern="1200">
          <a:solidFill>
            <a:schemeClr val="tx1"/>
          </a:solidFill>
          <a:latin typeface="+mn-lt"/>
          <a:ea typeface="+mj-ea"/>
          <a:cs typeface="+mn-cs"/>
        </a:defRPr>
      </a:lvl2pPr>
      <a:lvl3pPr marL="984250" indent="-2686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000" b="1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343025" indent="-1797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□"/>
        <a:defRPr sz="2000" b="1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46605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400" b="1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riswx@ustc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mailto:2022&#24180;10&#26376;11&#26085;&#21069;&#21457;&#36865;&#33267;&#21161;&#25945;&#37038;&#31665;cl1998@mail.ustc.edu.cn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18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数据思维：经济金融模块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93826" y="937623"/>
            <a:ext cx="80282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授课教师：王潇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hlinkClick r:id="rId3"/>
              </a:rPr>
              <a:t>iriswx@ustc.edu.cn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)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b="1" noProof="0" dirty="0" smtClean="0">
                <a:solidFill>
                  <a:srgbClr val="000000"/>
                </a:solidFill>
                <a:latin typeface="+mn-ea"/>
              </a:rPr>
              <a:t>       </a:t>
            </a:r>
            <a:r>
              <a:rPr lang="zh-CN" altLang="en-US" sz="2400" b="1" noProof="0" dirty="0" smtClean="0">
                <a:solidFill>
                  <a:srgbClr val="000000"/>
                </a:solidFill>
                <a:latin typeface="+mn-ea"/>
              </a:rPr>
              <a:t>助教：罗用文 </a:t>
            </a:r>
            <a:r>
              <a:rPr lang="en-US" altLang="zh-CN" sz="2400" b="1" noProof="0" dirty="0" smtClean="0">
                <a:solidFill>
                  <a:srgbClr val="000000"/>
                </a:solidFill>
                <a:latin typeface="+mn-ea"/>
              </a:rPr>
              <a:t>(cl1998@mail.ustc.edu.cn)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课时安排：</a:t>
            </a:r>
            <a:r>
              <a:rPr kumimoji="0" lang="zh-CN" alt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+mn-ea"/>
              </a:rPr>
              <a:t>4-6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+mn-ea"/>
              </a:rPr>
              <a:t>周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教学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目标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：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1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了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解经济、金融学的基本框架，理解和本模块相关  的背景知识。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    2 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掌握本模块各个案例的关键思路。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 3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可以分析</a:t>
            </a:r>
            <a:r>
              <a:rPr kumimoji="0" lang="zh-CN" alt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相似案例。</a:t>
            </a:r>
            <a:endParaRPr kumimoji="0" lang="en-US" altLang="zh-CN" sz="2400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小组报告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：案例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后公布要求细节。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826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18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应用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计量经济学：处理效应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4618" y="937622"/>
            <a:ext cx="87274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noProof="0" dirty="0" smtClean="0">
                <a:solidFill>
                  <a:srgbClr val="000000"/>
                </a:solidFill>
                <a:latin typeface="+mn-ea"/>
              </a:rPr>
              <a:t>处理效应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treatment effect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）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720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经济、金融学中衡量处理效应的难点：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社会科学几乎不能做双盲（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double-blinded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）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实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验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92288" lvl="0" indent="-465138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）政策，特别是宏观政策，无法进行大规模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实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验。 例：货币政策；反例：数字人民币。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    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）研究对象能观察到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实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验，有自己的思考、行动。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80000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例：非洲“发放蚊帐”项目。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lvl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）在实验室进行的严格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实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验不能推广。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180000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例：股票模拟交易。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   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81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18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案例：断点回归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4618" y="937622"/>
            <a:ext cx="8727424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Chen, </a:t>
            </a:r>
            <a:r>
              <a:rPr lang="en-US" altLang="zh-CN" dirty="0" err="1"/>
              <a:t>Yuyu</a:t>
            </a:r>
            <a:r>
              <a:rPr lang="en-US" altLang="zh-CN" dirty="0"/>
              <a:t>, Avraham </a:t>
            </a:r>
            <a:r>
              <a:rPr lang="en-US" altLang="zh-CN" dirty="0" err="1"/>
              <a:t>Ebenstein</a:t>
            </a:r>
            <a:r>
              <a:rPr lang="en-US" altLang="zh-CN" dirty="0"/>
              <a:t>, Michael Greenstone, and </a:t>
            </a:r>
            <a:r>
              <a:rPr lang="en-US" altLang="zh-CN" dirty="0" err="1"/>
              <a:t>Hongbin</a:t>
            </a:r>
            <a:r>
              <a:rPr lang="en-US" altLang="zh-CN" dirty="0"/>
              <a:t> Li. 2013. 'Evidence on the impact of sustained exposure to air pollution on life expectancy from China’s </a:t>
            </a:r>
            <a:r>
              <a:rPr lang="en-US" altLang="zh-CN" dirty="0" err="1"/>
              <a:t>Huai</a:t>
            </a:r>
            <a:r>
              <a:rPr lang="en-US" altLang="zh-CN" dirty="0"/>
              <a:t> River policy', </a:t>
            </a:r>
            <a:r>
              <a:rPr lang="en-US" altLang="zh-CN" i="1" dirty="0"/>
              <a:t>Proceedings of the National Academy of Sciences, </a:t>
            </a:r>
            <a:r>
              <a:rPr lang="en-US" altLang="zh-CN" dirty="0"/>
              <a:t>110: 12936-41</a:t>
            </a:r>
            <a:r>
              <a:rPr lang="en-US" altLang="zh-CN" i="1" dirty="0" smtClean="0"/>
              <a:t>. </a:t>
            </a:r>
            <a:r>
              <a:rPr lang="en-US" altLang="zh-CN" dirty="0"/>
              <a:t>https://doi.org/10.1073/pnas.1300018110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   </a:t>
            </a:r>
          </a:p>
          <a:p>
            <a:pPr marL="6858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问题：如何衡量空气污染对期望寿命的影响？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6858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难点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: (1)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无法做实验（研究伦理）；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lvl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       (2)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如果只看空气污染和期望寿命的关系，只能证明相关性而非因果性。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6858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这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篇文章的解决方案：基于秦岭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-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淮河分界线的南北划分，集中供暖决策，以及对环境污染的直接影响。（断点：淮河南北；回归：计量经济学方法）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651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18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案例：断点回归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4618" y="937622"/>
            <a:ext cx="87274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实验组和对照组：淮河为分界线。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685800" lvl="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每个组内，利用到淮河的距离来控制差异。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lvl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（最相似的城市：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淮河北岸和淮河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南岸城市）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685800" lvl="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政策的外生性。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685800" lvl="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规模大，重要性。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6858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思考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：（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）是否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可以用黄河两岸？长江两岸？为什么？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lvl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       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）是否还需要其它假设条件？例如淮河南北的其它差异是否影响死亡率或者期望寿命？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lvl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       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）是否有其它外生性政策影响环境？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3709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18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案例：断点回归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4977" y="1134176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254" y="811851"/>
            <a:ext cx="8434699" cy="570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4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18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案例：断点回归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4618" y="937622"/>
            <a:ext cx="87274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断点回归包括两步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lvl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 1 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找到由于外生原因造成的断点；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lvl="0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  2 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进行回归。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</a:p>
          <a:p>
            <a:pPr marL="6858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本课重点介绍思想，进行第一步，第二步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需要计量经济学的知识。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755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18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案例：断点回归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4977" y="1134176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数据：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 目标：死亡率或预期寿命，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1991-2000</a:t>
            </a:r>
            <a:r>
              <a:rPr lang="zh-CN" altLang="en-US" sz="2400" dirty="0"/>
              <a:t> ，</a:t>
            </a:r>
            <a:r>
              <a:rPr lang="en-US" altLang="zh-CN" sz="2400" dirty="0"/>
              <a:t>145</a:t>
            </a:r>
            <a:r>
              <a:rPr lang="zh-CN" altLang="en-US" sz="2400" dirty="0"/>
              <a:t>个观测点</a:t>
            </a:r>
            <a:r>
              <a:rPr lang="zh-CN" altLang="en-US" sz="2400" dirty="0" smtClean="0"/>
              <a:t>； 来源：中国疾控。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</a:t>
            </a:r>
            <a:r>
              <a:rPr lang="zh-CN" altLang="en-US" sz="2400" dirty="0" smtClean="0"/>
              <a:t>死亡率：心血管及呼吸问题，与空气质量相关，如心脏病、肺癌等。（其它死亡率，如车祸、其它癌症等不相关。）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）空气污染：</a:t>
            </a:r>
            <a:r>
              <a:rPr lang="en-US" altLang="zh-CN" sz="2400" dirty="0" smtClean="0"/>
              <a:t>1981-2000</a:t>
            </a:r>
            <a:r>
              <a:rPr lang="zh-CN" altLang="en-US" sz="2400" dirty="0" smtClean="0"/>
              <a:t>， </a:t>
            </a:r>
            <a:r>
              <a:rPr lang="en-US" altLang="zh-CN" sz="2400" dirty="0" smtClean="0"/>
              <a:t>90</a:t>
            </a:r>
            <a:r>
              <a:rPr lang="zh-CN" altLang="en-US" sz="2400" dirty="0" smtClean="0"/>
              <a:t>个观测点；来源：世界银行项目、中国环境年鉴。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）其它控制：城市平均教育水平，工业比重等；可能对死亡率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预期寿命造成影响的因素；来源：中国人口普查。</a:t>
            </a:r>
            <a:endParaRPr lang="en-US" altLang="zh-CN" sz="2400" dirty="0"/>
          </a:p>
          <a:p>
            <a:r>
              <a:rPr lang="en-US" altLang="zh-CN" sz="2400" dirty="0" smtClean="0"/>
              <a:t>      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252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18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案例：断点回归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4977" y="1134176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数据收集和整理的思考路径：</a:t>
            </a:r>
            <a:endParaRPr lang="en-US" altLang="zh-CN" sz="2400" dirty="0" smtClean="0"/>
          </a:p>
          <a:p>
            <a:r>
              <a:rPr lang="en-US" altLang="zh-CN" sz="2400" dirty="0" smtClean="0"/>
              <a:t> 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）目标变量，主要解释变量，其它控制变量。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 数据来源：代表性、全面性、权威性。（问题重要、是普遍性的问题而不是个例，数据来源可靠、有说服力。）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）数据形式：横截面？时间序列？面板？这篇文章可以使用面板数据形式，但是由于断点回归方法，作者将每个城市的多年数据平均，形成横截面数据。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2999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18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案例：断点回归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4977" y="1134176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           </a:t>
            </a:r>
            <a:endParaRPr lang="zh-CN" altLang="en-US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212136"/>
              </p:ext>
            </p:extLst>
          </p:nvPr>
        </p:nvGraphicFramePr>
        <p:xfrm>
          <a:off x="1934484" y="1024675"/>
          <a:ext cx="9346179" cy="5569122"/>
        </p:xfrm>
        <a:graphic>
          <a:graphicData uri="http://schemas.openxmlformats.org/drawingml/2006/table">
            <a:tbl>
              <a:tblPr/>
              <a:tblGrid>
                <a:gridCol w="3440528">
                  <a:extLst>
                    <a:ext uri="{9D8B030D-6E8A-4147-A177-3AD203B41FA5}">
                      <a16:colId xmlns:a16="http://schemas.microsoft.com/office/drawing/2014/main" val="1773407530"/>
                    </a:ext>
                  </a:extLst>
                </a:gridCol>
                <a:gridCol w="1010877">
                  <a:extLst>
                    <a:ext uri="{9D8B030D-6E8A-4147-A177-3AD203B41FA5}">
                      <a16:colId xmlns:a16="http://schemas.microsoft.com/office/drawing/2014/main" val="723630597"/>
                    </a:ext>
                  </a:extLst>
                </a:gridCol>
                <a:gridCol w="922204">
                  <a:extLst>
                    <a:ext uri="{9D8B030D-6E8A-4147-A177-3AD203B41FA5}">
                      <a16:colId xmlns:a16="http://schemas.microsoft.com/office/drawing/2014/main" val="9073919"/>
                    </a:ext>
                  </a:extLst>
                </a:gridCol>
                <a:gridCol w="1383306">
                  <a:extLst>
                    <a:ext uri="{9D8B030D-6E8A-4147-A177-3AD203B41FA5}">
                      <a16:colId xmlns:a16="http://schemas.microsoft.com/office/drawing/2014/main" val="1876638930"/>
                    </a:ext>
                  </a:extLst>
                </a:gridCol>
                <a:gridCol w="1383306">
                  <a:extLst>
                    <a:ext uri="{9D8B030D-6E8A-4147-A177-3AD203B41FA5}">
                      <a16:colId xmlns:a16="http://schemas.microsoft.com/office/drawing/2014/main" val="3205351721"/>
                    </a:ext>
                  </a:extLst>
                </a:gridCol>
                <a:gridCol w="1205958">
                  <a:extLst>
                    <a:ext uri="{9D8B030D-6E8A-4147-A177-3AD203B41FA5}">
                      <a16:colId xmlns:a16="http://schemas.microsoft.com/office/drawing/2014/main" val="1475247116"/>
                    </a:ext>
                  </a:extLst>
                </a:gridCol>
              </a:tblGrid>
              <a:tr h="264968"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South</a:t>
                      </a:r>
                    </a:p>
                  </a:txBody>
                  <a:tcPr marL="2286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North</a:t>
                      </a:r>
                    </a:p>
                  </a:txBody>
                  <a:tcPr marL="2286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in means</a:t>
                      </a:r>
                    </a:p>
                  </a:txBody>
                  <a:tcPr marL="2286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in means</a:t>
                      </a:r>
                    </a:p>
                  </a:txBody>
                  <a:tcPr marL="3429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 value</a:t>
                      </a:r>
                    </a:p>
                  </a:txBody>
                  <a:tcPr marL="4572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533714"/>
                  </a:ext>
                </a:extLst>
              </a:tr>
              <a:tr h="29976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Variable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(1)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(2)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(3)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(4)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5715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704465"/>
                  </a:ext>
                </a:extLst>
              </a:tr>
              <a:tr h="26496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Panel 1: Air pollution exposure at China’s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Times New Roman" panose="02020603050405020304" pitchFamily="18" charset="0"/>
                        </a:rPr>
                        <a:t>　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Times New Roman" panose="02020603050405020304" pitchFamily="18" charset="0"/>
                        </a:rPr>
                        <a:t>　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Times New Roman" panose="02020603050405020304" pitchFamily="18" charset="0"/>
                        </a:rPr>
                        <a:t>　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Times New Roman" panose="02020603050405020304" pitchFamily="18" charset="0"/>
                        </a:rPr>
                        <a:t>　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Times New Roman" panose="02020603050405020304" pitchFamily="18" charset="0"/>
                        </a:rPr>
                        <a:t>　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046796"/>
                  </a:ext>
                </a:extLst>
              </a:tr>
              <a:tr h="26496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Disease Surveillance Points</a:t>
                      </a:r>
                    </a:p>
                  </a:txBody>
                  <a:tcPr marL="1143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886498"/>
                  </a:ext>
                </a:extLst>
              </a:tr>
              <a:tr h="21518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TSPs, </a:t>
                      </a: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μ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g/m3</a:t>
                      </a:r>
                    </a:p>
                  </a:txBody>
                  <a:tcPr marL="1143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354.7</a:t>
                      </a:r>
                    </a:p>
                  </a:txBody>
                  <a:tcPr marL="2286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551.6</a:t>
                      </a:r>
                    </a:p>
                  </a:txBody>
                  <a:tcPr marL="2286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196.8***</a:t>
                      </a:r>
                    </a:p>
                  </a:txBody>
                  <a:tcPr marL="2286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199.5***</a:t>
                      </a:r>
                    </a:p>
                  </a:txBody>
                  <a:tcPr marL="3429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&lt;0.001/0.002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59544"/>
                  </a:ext>
                </a:extLst>
              </a:tr>
              <a:tr h="21518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SO2, </a:t>
                      </a: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μ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g/m3</a:t>
                      </a:r>
                    </a:p>
                  </a:txBody>
                  <a:tcPr marL="1143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91.2</a:t>
                      </a:r>
                    </a:p>
                  </a:txBody>
                  <a:tcPr marL="3429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94.5</a:t>
                      </a:r>
                    </a:p>
                  </a:txBody>
                  <a:tcPr marL="3429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−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0.812/0.903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131370"/>
                  </a:ext>
                </a:extLst>
              </a:tr>
              <a:tr h="23552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NOx, </a:t>
                      </a:r>
                      <a:r>
                        <a:rPr lang="el-GR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μ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g/m3</a:t>
                      </a:r>
                    </a:p>
                  </a:txBody>
                  <a:tcPr marL="1143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37.9</a:t>
                      </a:r>
                    </a:p>
                  </a:txBody>
                  <a:tcPr marL="3429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50.2</a:t>
                      </a:r>
                    </a:p>
                  </a:txBody>
                  <a:tcPr marL="3429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12.3***</a:t>
                      </a:r>
                    </a:p>
                  </a:txBody>
                  <a:tcPr marL="3429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−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&lt;0.001/0.468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053407"/>
                  </a:ext>
                </a:extLst>
              </a:tr>
              <a:tr h="41912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Panel 2: Climate at the Disease Surveillance Points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665660"/>
                  </a:ext>
                </a:extLst>
              </a:tr>
              <a:tr h="23552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Heating degree days</a:t>
                      </a:r>
                    </a:p>
                  </a:txBody>
                  <a:tcPr marL="1143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2,876</a:t>
                      </a:r>
                    </a:p>
                  </a:txBody>
                  <a:tcPr marL="1143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6,220</a:t>
                      </a:r>
                    </a:p>
                  </a:txBody>
                  <a:tcPr marL="1143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3,344***</a:t>
                      </a:r>
                    </a:p>
                  </a:txBody>
                  <a:tcPr marL="1143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482</a:t>
                      </a:r>
                    </a:p>
                  </a:txBody>
                  <a:tcPr marL="3429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&lt;0.001/0.262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89161"/>
                  </a:ext>
                </a:extLst>
              </a:tr>
              <a:tr h="21518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Cooling degree days</a:t>
                      </a:r>
                    </a:p>
                  </a:txBody>
                  <a:tcPr marL="1143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2,050</a:t>
                      </a:r>
                    </a:p>
                  </a:txBody>
                  <a:tcPr marL="1143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1,141</a:t>
                      </a:r>
                    </a:p>
                  </a:txBody>
                  <a:tcPr marL="1143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−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910***</a:t>
                      </a:r>
                    </a:p>
                  </a:txBody>
                  <a:tcPr marL="1143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−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2286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&lt;0.001/0.371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118438"/>
                  </a:ext>
                </a:extLst>
              </a:tr>
              <a:tr h="26496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Panel 3: Demographic features of China’s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239499"/>
                  </a:ext>
                </a:extLst>
              </a:tr>
              <a:tr h="26496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Disease Surveillance Points</a:t>
                      </a:r>
                    </a:p>
                  </a:txBody>
                  <a:tcPr marL="1143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821728"/>
                  </a:ext>
                </a:extLst>
              </a:tr>
              <a:tr h="21518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Years of education</a:t>
                      </a:r>
                    </a:p>
                  </a:txBody>
                  <a:tcPr marL="1143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7.23</a:t>
                      </a:r>
                    </a:p>
                  </a:txBody>
                  <a:tcPr marL="4763" marR="114300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7.57</a:t>
                      </a:r>
                    </a:p>
                  </a:txBody>
                  <a:tcPr marL="4763" marR="114300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0.34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−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0.187/0.171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776140"/>
                  </a:ext>
                </a:extLst>
              </a:tr>
              <a:tr h="21518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Share in manufacturing</a:t>
                      </a:r>
                    </a:p>
                  </a:txBody>
                  <a:tcPr marL="1143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0.14</a:t>
                      </a:r>
                    </a:p>
                  </a:txBody>
                  <a:tcPr marL="4763" marR="114300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0.11</a:t>
                      </a:r>
                    </a:p>
                  </a:txBody>
                  <a:tcPr marL="4763" marR="114300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−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3429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−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0.15***</a:t>
                      </a:r>
                    </a:p>
                  </a:txBody>
                  <a:tcPr marL="3429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0.202/0.002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304101"/>
                  </a:ext>
                </a:extLst>
              </a:tr>
              <a:tr h="21518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Share minority</a:t>
                      </a:r>
                    </a:p>
                  </a:txBody>
                  <a:tcPr marL="1143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0.11</a:t>
                      </a:r>
                    </a:p>
                  </a:txBody>
                  <a:tcPr marL="4763" marR="114300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</a:t>
                      </a:r>
                    </a:p>
                  </a:txBody>
                  <a:tcPr marL="4763" marR="114300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−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3429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0.132/0.443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602760"/>
                  </a:ext>
                </a:extLst>
              </a:tr>
              <a:tr h="21518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Share urban</a:t>
                      </a:r>
                    </a:p>
                  </a:txBody>
                  <a:tcPr marL="1143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0.42</a:t>
                      </a:r>
                    </a:p>
                  </a:txBody>
                  <a:tcPr marL="4763" marR="114300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0.42</a:t>
                      </a:r>
                    </a:p>
                  </a:txBody>
                  <a:tcPr marL="4763" marR="114300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−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0.20*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0.999/0.088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066750"/>
                  </a:ext>
                </a:extLst>
              </a:tr>
              <a:tr h="21518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Share tap water</a:t>
                      </a:r>
                    </a:p>
                  </a:txBody>
                  <a:tcPr marL="1143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0.50</a:t>
                      </a:r>
                    </a:p>
                  </a:txBody>
                  <a:tcPr marL="4763" marR="114300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</a:t>
                      </a:r>
                    </a:p>
                  </a:txBody>
                  <a:tcPr marL="4763" marR="114300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−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0.32**</a:t>
                      </a:r>
                    </a:p>
                  </a:txBody>
                  <a:tcPr marL="3429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0.821/0.035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631617"/>
                  </a:ext>
                </a:extLst>
              </a:tr>
              <a:tr h="21518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Rural, poor</a:t>
                      </a:r>
                    </a:p>
                  </a:txBody>
                  <a:tcPr marL="1143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0.21</a:t>
                      </a:r>
                    </a:p>
                  </a:txBody>
                  <a:tcPr marL="4763" marR="114300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0.23</a:t>
                      </a:r>
                    </a:p>
                  </a:txBody>
                  <a:tcPr marL="4763" marR="114300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−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0.33*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0.879/0.09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531881"/>
                  </a:ext>
                </a:extLst>
              </a:tr>
              <a:tr h="21518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Rural, average income</a:t>
                      </a:r>
                    </a:p>
                  </a:txBody>
                  <a:tcPr marL="1143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0.34</a:t>
                      </a:r>
                    </a:p>
                  </a:txBody>
                  <a:tcPr marL="4763" marR="114300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0.33</a:t>
                      </a:r>
                    </a:p>
                  </a:txBody>
                  <a:tcPr marL="4763" marR="114300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0.24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0.979/0.308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704866"/>
                  </a:ext>
                </a:extLst>
              </a:tr>
              <a:tr h="21518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Rural, high income</a:t>
                      </a:r>
                    </a:p>
                  </a:txBody>
                  <a:tcPr marL="1143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0.21</a:t>
                      </a:r>
                    </a:p>
                  </a:txBody>
                  <a:tcPr marL="4763" marR="114300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0.19</a:t>
                      </a:r>
                    </a:p>
                  </a:txBody>
                  <a:tcPr marL="4763" marR="114300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−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3429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0.772/0.141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5664"/>
                  </a:ext>
                </a:extLst>
              </a:tr>
              <a:tr h="21518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Urban site</a:t>
                      </a:r>
                    </a:p>
                  </a:txBody>
                  <a:tcPr marL="1143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0.24</a:t>
                      </a:r>
                    </a:p>
                  </a:txBody>
                  <a:tcPr marL="4763" marR="114300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</a:p>
                  </a:txBody>
                  <a:tcPr marL="4763" marR="114300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−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0.859/0.241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048169"/>
                  </a:ext>
                </a:extLst>
              </a:tr>
              <a:tr h="21518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Predicted life expectancy</a:t>
                      </a:r>
                    </a:p>
                  </a:txBody>
                  <a:tcPr marL="1143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74.0</a:t>
                      </a:r>
                    </a:p>
                  </a:txBody>
                  <a:tcPr marL="3429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75.5</a:t>
                      </a:r>
                    </a:p>
                  </a:txBody>
                  <a:tcPr marL="3429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1.54***</a:t>
                      </a:r>
                    </a:p>
                  </a:txBody>
                  <a:tcPr marL="3429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−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&lt;0.001/0.811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345363"/>
                  </a:ext>
                </a:extLst>
              </a:tr>
              <a:tr h="25693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Actual life expectancy</a:t>
                      </a:r>
                    </a:p>
                  </a:txBody>
                  <a:tcPr marL="1143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74.0</a:t>
                      </a:r>
                    </a:p>
                  </a:txBody>
                  <a:tcPr marL="3429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75.5</a:t>
                      </a:r>
                    </a:p>
                  </a:txBody>
                  <a:tcPr marL="3429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1.55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−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5.04**</a:t>
                      </a:r>
                    </a:p>
                  </a:txBody>
                  <a:tcPr marL="342900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0.158/0.044</a:t>
                      </a:r>
                    </a:p>
                  </a:txBody>
                  <a:tcPr marL="4763" marR="4763" marT="47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68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90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18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案例：断点回归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4977" y="1134176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表格：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）空气污染， </a:t>
            </a:r>
            <a:r>
              <a:rPr lang="en-US" altLang="zh-CN" sz="2400" dirty="0" smtClean="0">
                <a:latin typeface="+mn-ea"/>
              </a:rPr>
              <a:t>TSP</a:t>
            </a:r>
            <a:r>
              <a:rPr lang="zh-CN" altLang="en-US" sz="2400" dirty="0" smtClean="0">
                <a:latin typeface="+mn-ea"/>
              </a:rPr>
              <a:t>（总悬浮颗粒物）北方高于南方。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）取暖</a:t>
            </a:r>
            <a:r>
              <a:rPr lang="en-US" altLang="zh-CN" sz="2400" dirty="0" smtClean="0">
                <a:latin typeface="+mn-ea"/>
              </a:rPr>
              <a:t>/</a:t>
            </a:r>
            <a:r>
              <a:rPr lang="zh-CN" altLang="en-US" sz="2400" dirty="0" smtClean="0">
                <a:latin typeface="+mn-ea"/>
              </a:rPr>
              <a:t>制冷天数</a:t>
            </a:r>
            <a:r>
              <a:rPr lang="en-US" altLang="zh-CN" sz="2400" dirty="0" smtClean="0">
                <a:latin typeface="+mn-ea"/>
              </a:rPr>
              <a:t>:</a:t>
            </a:r>
            <a:r>
              <a:rPr lang="zh-CN" altLang="en-US" sz="2400" dirty="0" smtClean="0">
                <a:latin typeface="+mn-ea"/>
              </a:rPr>
              <a:t>北方高于</a:t>
            </a:r>
            <a:r>
              <a:rPr lang="en-US" altLang="zh-CN" sz="2400" dirty="0" smtClean="0">
                <a:latin typeface="+mn-ea"/>
              </a:rPr>
              <a:t>/</a:t>
            </a:r>
            <a:r>
              <a:rPr lang="zh-CN" altLang="en-US" sz="2400" dirty="0" smtClean="0">
                <a:latin typeface="+mn-ea"/>
              </a:rPr>
              <a:t>低于南方。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）其它方面：平均受教育年限，工业比重，少数民族比重，城市占比，自来水占比，农村收入，城市占比，预期寿命，实际寿命等</a:t>
            </a:r>
            <a:r>
              <a:rPr lang="zh-CN" altLang="en-US" sz="2400" dirty="0" smtClean="0">
                <a:latin typeface="+mn-ea"/>
              </a:rPr>
              <a:t>，在平均值上没有</a:t>
            </a:r>
            <a:r>
              <a:rPr lang="zh-CN" altLang="en-US" sz="2400" dirty="0" smtClean="0">
                <a:latin typeface="+mn-ea"/>
              </a:rPr>
              <a:t>明显差别（除了预期寿命）。</a:t>
            </a:r>
            <a:r>
              <a:rPr lang="en-US" altLang="zh-CN" sz="2400" dirty="0" smtClean="0">
                <a:latin typeface="+mn-ea"/>
              </a:rPr>
              <a:t> </a:t>
            </a: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解读：淮河南北分界确实造成</a:t>
            </a:r>
            <a:r>
              <a:rPr lang="en-US" altLang="zh-CN" sz="2400" dirty="0" smtClean="0">
                <a:latin typeface="+mn-ea"/>
              </a:rPr>
              <a:t>TSP</a:t>
            </a:r>
            <a:r>
              <a:rPr lang="zh-CN" altLang="en-US" sz="2400" dirty="0" smtClean="0">
                <a:latin typeface="+mn-ea"/>
              </a:rPr>
              <a:t>的区别。</a:t>
            </a:r>
            <a:r>
              <a:rPr lang="en-US" altLang="zh-CN" sz="2400" dirty="0" smtClean="0">
                <a:latin typeface="+mn-ea"/>
              </a:rPr>
              <a:t>         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7340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18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案例：断点回归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4977" y="1134176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         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314" y="806715"/>
            <a:ext cx="7204921" cy="572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9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395333" y="125445"/>
            <a:ext cx="2983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模 块 概 要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6" name="组合 39"/>
          <p:cNvGrpSpPr/>
          <p:nvPr/>
        </p:nvGrpSpPr>
        <p:grpSpPr bwMode="auto">
          <a:xfrm>
            <a:off x="3771737" y="1817638"/>
            <a:ext cx="4863628" cy="496302"/>
            <a:chOff x="0" y="91333"/>
            <a:chExt cx="7030445" cy="661202"/>
          </a:xfrm>
        </p:grpSpPr>
        <p:sp>
          <p:nvSpPr>
            <p:cNvPr id="17" name="五边形 6"/>
            <p:cNvSpPr>
              <a:spLocks noChangeArrowheads="1"/>
            </p:cNvSpPr>
            <p:nvPr/>
          </p:nvSpPr>
          <p:spPr bwMode="auto">
            <a:xfrm>
              <a:off x="0" y="91333"/>
              <a:ext cx="1023937" cy="639762"/>
            </a:xfrm>
            <a:prstGeom prst="homePlate">
              <a:avLst>
                <a:gd name="adj" fmla="val 24378"/>
              </a:avLst>
            </a:prstGeom>
            <a:solidFill>
              <a:srgbClr val="306A9B"/>
            </a:solidFill>
            <a:ln>
              <a:noFill/>
            </a:ln>
            <a:effectLst>
              <a:outerShdw blurRad="50800" dist="50800" dir="5400000" algn="ctr" rotWithShape="0">
                <a:srgbClr val="174489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20" name="直接连接符 7"/>
            <p:cNvCxnSpPr>
              <a:cxnSpLocks noChangeShapeType="1"/>
            </p:cNvCxnSpPr>
            <p:nvPr/>
          </p:nvCxnSpPr>
          <p:spPr bwMode="auto">
            <a:xfrm>
              <a:off x="986980" y="728001"/>
              <a:ext cx="6043465" cy="24534"/>
            </a:xfrm>
            <a:prstGeom prst="line">
              <a:avLst/>
            </a:prstGeom>
            <a:noFill/>
            <a:ln w="3175">
              <a:solidFill>
                <a:srgbClr val="A5A5A5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五边形 12"/>
          <p:cNvSpPr>
            <a:spLocks noChangeArrowheads="1"/>
          </p:cNvSpPr>
          <p:nvPr/>
        </p:nvSpPr>
        <p:spPr bwMode="auto">
          <a:xfrm>
            <a:off x="3756497" y="3469904"/>
            <a:ext cx="708355" cy="479534"/>
          </a:xfrm>
          <a:prstGeom prst="homePlate">
            <a:avLst>
              <a:gd name="adj" fmla="val 24378"/>
            </a:avLst>
          </a:prstGeom>
          <a:solidFill>
            <a:srgbClr val="306A9B"/>
          </a:solidFill>
          <a:ln>
            <a:noFill/>
          </a:ln>
          <a:effectLst>
            <a:outerShdw blurRad="50800" dist="50800" dir="5400000" algn="ctr" rotWithShape="0">
              <a:srgbClr val="174489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36"/>
          <p:cNvGrpSpPr/>
          <p:nvPr/>
        </p:nvGrpSpPr>
        <p:grpSpPr bwMode="auto">
          <a:xfrm>
            <a:off x="3756842" y="2612446"/>
            <a:ext cx="4822661" cy="479954"/>
            <a:chOff x="0" y="68025"/>
            <a:chExt cx="6971226" cy="639763"/>
          </a:xfrm>
        </p:grpSpPr>
        <p:sp>
          <p:nvSpPr>
            <p:cNvPr id="4" name="五边形 37"/>
            <p:cNvSpPr>
              <a:spLocks noChangeArrowheads="1"/>
            </p:cNvSpPr>
            <p:nvPr/>
          </p:nvSpPr>
          <p:spPr bwMode="auto">
            <a:xfrm>
              <a:off x="0" y="68025"/>
              <a:ext cx="1023937" cy="639763"/>
            </a:xfrm>
            <a:prstGeom prst="homePlate">
              <a:avLst>
                <a:gd name="adj" fmla="val 24378"/>
              </a:avLst>
            </a:prstGeom>
            <a:solidFill>
              <a:srgbClr val="306A9B"/>
            </a:solidFill>
            <a:ln w="12700">
              <a:solidFill>
                <a:srgbClr val="41719C"/>
              </a:solidFill>
              <a:miter lim="800000"/>
            </a:ln>
            <a:effectLst>
              <a:outerShdw blurRad="50800" dist="50800" dir="5400000" algn="ctr" rotWithShape="0">
                <a:srgbClr val="174489"/>
              </a:outerShdw>
            </a:effectLst>
          </p:spPr>
          <p:txBody>
            <a:bodyPr anchor="ctr"/>
            <a:lstStyle/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5" name="直接连接符 43"/>
            <p:cNvCxnSpPr>
              <a:cxnSpLocks noChangeShapeType="1"/>
            </p:cNvCxnSpPr>
            <p:nvPr/>
          </p:nvCxnSpPr>
          <p:spPr bwMode="auto">
            <a:xfrm flipV="1">
              <a:off x="987425" y="666832"/>
              <a:ext cx="5983801" cy="7618"/>
            </a:xfrm>
            <a:prstGeom prst="line">
              <a:avLst/>
            </a:prstGeom>
            <a:noFill/>
            <a:ln w="3175">
              <a:solidFill>
                <a:srgbClr val="A5A5A5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6" name="直接连接符 43"/>
          <p:cNvCxnSpPr>
            <a:cxnSpLocks noChangeShapeType="1"/>
          </p:cNvCxnSpPr>
          <p:nvPr/>
        </p:nvCxnSpPr>
        <p:spPr bwMode="auto">
          <a:xfrm>
            <a:off x="4427786" y="3949438"/>
            <a:ext cx="4193540" cy="1270"/>
          </a:xfrm>
          <a:prstGeom prst="line">
            <a:avLst/>
          </a:prstGeom>
          <a:noFill/>
          <a:ln w="3175">
            <a:solidFill>
              <a:srgbClr val="A5A5A5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框 6"/>
          <p:cNvSpPr txBox="1"/>
          <p:nvPr/>
        </p:nvSpPr>
        <p:spPr>
          <a:xfrm>
            <a:off x="3813393" y="1853327"/>
            <a:ext cx="4672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826961" y="2642659"/>
            <a:ext cx="4672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3826616" y="3487773"/>
            <a:ext cx="4672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52645" y="1846580"/>
            <a:ext cx="410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经济、金融学的基本框架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67822" y="2643570"/>
            <a:ext cx="3874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案例：断点回归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52645" y="3478530"/>
            <a:ext cx="4292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案例：知青对农村教育的影响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2" name="五边形 12"/>
          <p:cNvSpPr>
            <a:spLocks noChangeArrowheads="1"/>
          </p:cNvSpPr>
          <p:nvPr/>
        </p:nvSpPr>
        <p:spPr bwMode="auto">
          <a:xfrm>
            <a:off x="3756497" y="4333233"/>
            <a:ext cx="708355" cy="479534"/>
          </a:xfrm>
          <a:prstGeom prst="homePlate">
            <a:avLst>
              <a:gd name="adj" fmla="val 24378"/>
            </a:avLst>
          </a:prstGeom>
          <a:solidFill>
            <a:srgbClr val="306A9B"/>
          </a:solidFill>
          <a:ln>
            <a:noFill/>
          </a:ln>
          <a:effectLst>
            <a:outerShdw blurRad="50800" dist="50800" dir="5400000" algn="ctr" rotWithShape="0">
              <a:srgbClr val="174489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直接连接符 43"/>
          <p:cNvCxnSpPr>
            <a:cxnSpLocks noChangeShapeType="1"/>
          </p:cNvCxnSpPr>
          <p:nvPr/>
        </p:nvCxnSpPr>
        <p:spPr bwMode="auto">
          <a:xfrm flipV="1">
            <a:off x="4427786" y="4811497"/>
            <a:ext cx="4207510" cy="1270"/>
          </a:xfrm>
          <a:prstGeom prst="line">
            <a:avLst/>
          </a:prstGeom>
          <a:noFill/>
          <a:ln w="3175">
            <a:solidFill>
              <a:srgbClr val="A5A5A5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文本框 13"/>
          <p:cNvSpPr txBox="1"/>
          <p:nvPr/>
        </p:nvSpPr>
        <p:spPr>
          <a:xfrm>
            <a:off x="3826616" y="4351102"/>
            <a:ext cx="4672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4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652645" y="4342130"/>
            <a:ext cx="3926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案例：金融依赖性和增长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006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18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案例：断点回归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4977" y="1134176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）图横轴：到淮河的纬度（</a:t>
            </a:r>
            <a:r>
              <a:rPr lang="en-US" altLang="zh-CN" sz="2400" dirty="0" smtClean="0">
                <a:latin typeface="+mn-ea"/>
              </a:rPr>
              <a:t>+</a:t>
            </a:r>
            <a:r>
              <a:rPr lang="zh-CN" altLang="en-US" sz="2400" dirty="0" smtClean="0">
                <a:latin typeface="+mn-ea"/>
              </a:rPr>
              <a:t>：北；</a:t>
            </a:r>
            <a:r>
              <a:rPr lang="en-US" altLang="zh-CN" sz="2400" dirty="0" smtClean="0">
                <a:latin typeface="+mn-ea"/>
              </a:rPr>
              <a:t>-</a:t>
            </a:r>
            <a:r>
              <a:rPr lang="zh-CN" altLang="en-US" sz="2400" dirty="0" smtClean="0">
                <a:latin typeface="+mn-ea"/>
              </a:rPr>
              <a:t>：南）；纵轴：</a:t>
            </a:r>
            <a:r>
              <a:rPr lang="en-US" altLang="zh-CN" sz="2400" dirty="0" smtClean="0">
                <a:latin typeface="+mn-ea"/>
              </a:rPr>
              <a:t>TSP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）绿圈（蓝圈）：人口加权北方（南方）城市。</a:t>
            </a:r>
            <a:r>
              <a:rPr lang="en-US" altLang="zh-CN" sz="2400" dirty="0" smtClean="0">
                <a:latin typeface="+mn-ea"/>
              </a:rPr>
              <a:t>  </a:t>
            </a: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）在南北分界线，</a:t>
            </a:r>
            <a:r>
              <a:rPr lang="en-US" altLang="zh-CN" sz="2400" dirty="0" smtClean="0">
                <a:latin typeface="+mn-ea"/>
              </a:rPr>
              <a:t>TSP</a:t>
            </a:r>
            <a:r>
              <a:rPr lang="zh-CN" altLang="en-US" sz="2400" dirty="0" smtClean="0">
                <a:latin typeface="+mn-ea"/>
              </a:rPr>
              <a:t>差异</a:t>
            </a:r>
            <a:r>
              <a:rPr lang="en-US" altLang="zh-CN" sz="2400" dirty="0" smtClean="0">
                <a:latin typeface="+mn-ea"/>
              </a:rPr>
              <a:t>247.5</a:t>
            </a:r>
            <a:r>
              <a:rPr lang="zh-CN" altLang="en-US" sz="2400" dirty="0" smtClean="0">
                <a:latin typeface="+mn-ea"/>
              </a:rPr>
              <a:t>，（统计上显著）。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）灰线：（对两边分别用三次方程的最优拟合）。</a:t>
            </a:r>
            <a:r>
              <a:rPr lang="en-US" altLang="zh-CN" sz="2400" dirty="0" smtClean="0">
                <a:latin typeface="+mn-ea"/>
              </a:rPr>
              <a:t> </a:t>
            </a: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总结：可以明显看出</a:t>
            </a:r>
            <a:r>
              <a:rPr lang="en-US" altLang="zh-CN" sz="2400" dirty="0" smtClean="0">
                <a:latin typeface="+mn-ea"/>
              </a:rPr>
              <a:t>TSP</a:t>
            </a:r>
            <a:r>
              <a:rPr lang="zh-CN" altLang="en-US" sz="2400" dirty="0" smtClean="0">
                <a:latin typeface="+mn-ea"/>
              </a:rPr>
              <a:t>在淮河分界线上的“跳跃”（</a:t>
            </a:r>
            <a:r>
              <a:rPr lang="en-US" altLang="zh-CN" sz="2400" dirty="0" smtClean="0">
                <a:latin typeface="+mn-ea"/>
              </a:rPr>
              <a:t>jump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en-US" altLang="zh-CN" sz="2400" dirty="0" smtClean="0">
                <a:latin typeface="+mn-ea"/>
              </a:rPr>
              <a:t>,</a:t>
            </a:r>
            <a:r>
              <a:rPr lang="zh-CN" altLang="en-US" sz="2400" dirty="0" smtClean="0">
                <a:latin typeface="+mn-ea"/>
              </a:rPr>
              <a:t>即断点。（）内结论为统计学和计量经济学下的结论。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     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3672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18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案例：断点回归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4977" y="1134176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         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021" y="777481"/>
            <a:ext cx="7439215" cy="560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17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18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案例：断点回归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4977" y="1134176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）图横轴：到淮河的纬度（</a:t>
            </a:r>
            <a:r>
              <a:rPr lang="en-US" altLang="zh-CN" sz="2400" dirty="0" smtClean="0">
                <a:latin typeface="+mn-ea"/>
              </a:rPr>
              <a:t>+</a:t>
            </a:r>
            <a:r>
              <a:rPr lang="zh-CN" altLang="en-US" sz="2400" dirty="0" smtClean="0">
                <a:latin typeface="+mn-ea"/>
              </a:rPr>
              <a:t>：北；</a:t>
            </a:r>
            <a:r>
              <a:rPr lang="en-US" altLang="zh-CN" sz="2400" dirty="0" smtClean="0">
                <a:latin typeface="+mn-ea"/>
              </a:rPr>
              <a:t>-</a:t>
            </a:r>
            <a:r>
              <a:rPr lang="zh-CN" altLang="en-US" sz="2400" dirty="0" smtClean="0">
                <a:latin typeface="+mn-ea"/>
              </a:rPr>
              <a:t>：南）；纵轴：期望寿命。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）绿圈（蓝圈）：人口加权北方（南方）城市。</a:t>
            </a:r>
            <a:r>
              <a:rPr lang="en-US" altLang="zh-CN" sz="2400" dirty="0" smtClean="0">
                <a:latin typeface="+mn-ea"/>
              </a:rPr>
              <a:t>  </a:t>
            </a: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）在南北分界线，期望寿命差异</a:t>
            </a:r>
            <a:r>
              <a:rPr lang="en-US" altLang="zh-CN" sz="2400" dirty="0" smtClean="0">
                <a:latin typeface="+mn-ea"/>
              </a:rPr>
              <a:t>5.04</a:t>
            </a:r>
            <a:r>
              <a:rPr lang="zh-CN" altLang="en-US" sz="2400" dirty="0" smtClean="0">
                <a:latin typeface="+mn-ea"/>
              </a:rPr>
              <a:t>年，（统计上显著）。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）灰线：（对两边分别用三次方程的最优拟合）。</a:t>
            </a:r>
            <a:r>
              <a:rPr lang="en-US" altLang="zh-CN" sz="2400" dirty="0" smtClean="0">
                <a:latin typeface="+mn-ea"/>
              </a:rPr>
              <a:t> </a:t>
            </a: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总结：可以明显看出</a:t>
            </a:r>
            <a:r>
              <a:rPr lang="en-US" altLang="zh-CN" sz="2400" dirty="0" smtClean="0">
                <a:latin typeface="+mn-ea"/>
              </a:rPr>
              <a:t>TSP</a:t>
            </a:r>
            <a:r>
              <a:rPr lang="zh-CN" altLang="en-US" sz="2400" dirty="0" smtClean="0">
                <a:latin typeface="+mn-ea"/>
              </a:rPr>
              <a:t>在淮河分界线上的“跳跃”（</a:t>
            </a:r>
            <a:r>
              <a:rPr lang="en-US" altLang="zh-CN" sz="2400" dirty="0" smtClean="0">
                <a:latin typeface="+mn-ea"/>
              </a:rPr>
              <a:t>jump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en-US" altLang="zh-CN" sz="2400" dirty="0" smtClean="0">
                <a:latin typeface="+mn-ea"/>
              </a:rPr>
              <a:t>,</a:t>
            </a:r>
            <a:r>
              <a:rPr lang="zh-CN" altLang="en-US" sz="2400" dirty="0" smtClean="0">
                <a:latin typeface="+mn-ea"/>
              </a:rPr>
              <a:t>即断点。（）内为统计学和计量经济学下的结论。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     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099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18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案例：断点回归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4977" y="1134176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总结：以淮河为分界线的供暖政策，由于使用煤炭等供暖，造成北方污染高于南方，提高死亡率，降低期望寿命。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学到并应用：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 外生因素（地理、政策）等造成的差异，“断点”；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 由“断点”导致的影响；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） 自然实验。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     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9018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61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案例：知青对农村教育的影响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4977" y="1134176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38227" y="944897"/>
            <a:ext cx="9396724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53C3F"/>
                </a:solidFill>
              </a:rPr>
              <a:t>Chen, Yi, </a:t>
            </a:r>
            <a:r>
              <a:rPr lang="en-US" altLang="zh-CN" dirty="0" err="1">
                <a:solidFill>
                  <a:srgbClr val="353C3F"/>
                </a:solidFill>
              </a:rPr>
              <a:t>Ziying</a:t>
            </a:r>
            <a:r>
              <a:rPr lang="en-US" altLang="zh-CN" dirty="0">
                <a:solidFill>
                  <a:srgbClr val="353C3F"/>
                </a:solidFill>
              </a:rPr>
              <a:t> Fan, </a:t>
            </a:r>
            <a:r>
              <a:rPr lang="en-US" altLang="zh-CN" dirty="0" err="1">
                <a:solidFill>
                  <a:srgbClr val="353C3F"/>
                </a:solidFill>
              </a:rPr>
              <a:t>Xiaomin</a:t>
            </a:r>
            <a:r>
              <a:rPr lang="en-US" altLang="zh-CN" dirty="0">
                <a:solidFill>
                  <a:srgbClr val="353C3F"/>
                </a:solidFill>
              </a:rPr>
              <a:t> </a:t>
            </a:r>
            <a:r>
              <a:rPr lang="en-US" altLang="zh-CN" dirty="0" err="1">
                <a:solidFill>
                  <a:srgbClr val="353C3F"/>
                </a:solidFill>
              </a:rPr>
              <a:t>Gu</a:t>
            </a:r>
            <a:r>
              <a:rPr lang="en-US" altLang="zh-CN" dirty="0">
                <a:solidFill>
                  <a:srgbClr val="353C3F"/>
                </a:solidFill>
              </a:rPr>
              <a:t>, and Li-An Zhou. 2020. "Arrival of Young Talent: The Send-Down Movement and Rural Education in China." </a:t>
            </a:r>
            <a:r>
              <a:rPr lang="en-US" altLang="zh-CN" i="1" dirty="0">
                <a:solidFill>
                  <a:srgbClr val="353C3F"/>
                </a:solidFill>
              </a:rPr>
              <a:t>American Economic Review</a:t>
            </a:r>
            <a:r>
              <a:rPr lang="en-US" altLang="zh-CN" dirty="0">
                <a:solidFill>
                  <a:srgbClr val="353C3F"/>
                </a:solidFill>
              </a:rPr>
              <a:t>, 110 (11): 3393-3430</a:t>
            </a:r>
            <a:r>
              <a:rPr lang="en-US" altLang="zh-CN" dirty="0" smtClean="0">
                <a:solidFill>
                  <a:srgbClr val="353C3F"/>
                </a:solidFill>
              </a:rPr>
              <a:t>.</a:t>
            </a:r>
          </a:p>
          <a:p>
            <a:endParaRPr lang="en-US" altLang="zh-CN" dirty="0">
              <a:solidFill>
                <a:srgbClr val="353C3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353C3F"/>
                </a:solidFill>
                <a:latin typeface="+mn-ea"/>
              </a:rPr>
              <a:t>问题：如何能提高农村教育水平以增加人力资本积累？</a:t>
            </a:r>
            <a:endParaRPr lang="en-US" altLang="zh-CN" sz="2400" dirty="0" smtClean="0">
              <a:solidFill>
                <a:srgbClr val="353C3F"/>
              </a:solidFill>
              <a:latin typeface="+mn-ea"/>
            </a:endParaRPr>
          </a:p>
          <a:p>
            <a:endParaRPr lang="en-US" altLang="zh-CN" sz="2400" dirty="0" smtClean="0">
              <a:solidFill>
                <a:srgbClr val="353C3F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353C3F"/>
                </a:solidFill>
                <a:latin typeface="+mn-ea"/>
              </a:rPr>
              <a:t>这个问题为什么重要？（研究这个问题的贡献）</a:t>
            </a:r>
            <a:endParaRPr lang="en-US" altLang="zh-CN" sz="2400" dirty="0" smtClean="0">
              <a:solidFill>
                <a:srgbClr val="353C3F"/>
              </a:solidFill>
              <a:latin typeface="+mn-ea"/>
            </a:endParaRPr>
          </a:p>
          <a:p>
            <a:r>
              <a:rPr lang="en-US" altLang="zh-CN" sz="2400" dirty="0">
                <a:solidFill>
                  <a:srgbClr val="353C3F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353C3F"/>
                </a:solidFill>
                <a:latin typeface="+mn-ea"/>
              </a:rPr>
              <a:t> </a:t>
            </a:r>
            <a:r>
              <a:rPr lang="zh-CN" altLang="en-US" sz="2400" dirty="0" smtClean="0">
                <a:solidFill>
                  <a:srgbClr val="353C3F"/>
                </a:solidFill>
                <a:latin typeface="+mn-ea"/>
              </a:rPr>
              <a:t>（</a:t>
            </a:r>
            <a:r>
              <a:rPr lang="en-US" altLang="zh-CN" sz="2400" dirty="0" smtClean="0">
                <a:solidFill>
                  <a:srgbClr val="353C3F"/>
                </a:solidFill>
                <a:latin typeface="+mn-ea"/>
              </a:rPr>
              <a:t>1</a:t>
            </a:r>
            <a:r>
              <a:rPr lang="zh-CN" altLang="en-US" sz="2400" dirty="0" smtClean="0">
                <a:solidFill>
                  <a:srgbClr val="353C3F"/>
                </a:solidFill>
                <a:latin typeface="+mn-ea"/>
              </a:rPr>
              <a:t>）对于发展中国家来说，人力资本积累，特别是农村地区的人力资本</a:t>
            </a:r>
            <a:r>
              <a:rPr lang="zh-CN" altLang="en-US" sz="2400" dirty="0">
                <a:solidFill>
                  <a:srgbClr val="353C3F"/>
                </a:solidFill>
                <a:latin typeface="+mn-ea"/>
              </a:rPr>
              <a:t>积累</a:t>
            </a:r>
            <a:r>
              <a:rPr lang="zh-CN" altLang="en-US" sz="2400" dirty="0" smtClean="0">
                <a:solidFill>
                  <a:srgbClr val="353C3F"/>
                </a:solidFill>
                <a:latin typeface="+mn-ea"/>
              </a:rPr>
              <a:t>，有利于经济和社会发展。</a:t>
            </a:r>
            <a:endParaRPr lang="en-US" altLang="zh-CN" sz="2400" dirty="0" smtClean="0">
              <a:solidFill>
                <a:srgbClr val="353C3F"/>
              </a:solidFill>
              <a:latin typeface="+mn-ea"/>
            </a:endParaRPr>
          </a:p>
          <a:p>
            <a:r>
              <a:rPr lang="en-US" altLang="zh-CN" sz="2400" dirty="0">
                <a:solidFill>
                  <a:srgbClr val="353C3F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353C3F"/>
                </a:solidFill>
                <a:latin typeface="+mn-ea"/>
              </a:rPr>
              <a:t> </a:t>
            </a:r>
            <a:r>
              <a:rPr lang="zh-CN" altLang="en-US" sz="2400" dirty="0" smtClean="0">
                <a:solidFill>
                  <a:srgbClr val="353C3F"/>
                </a:solidFill>
                <a:latin typeface="+mn-ea"/>
              </a:rPr>
              <a:t>（</a:t>
            </a:r>
            <a:r>
              <a:rPr lang="en-US" altLang="zh-CN" sz="2400" dirty="0" smtClean="0">
                <a:solidFill>
                  <a:srgbClr val="353C3F"/>
                </a:solidFill>
                <a:latin typeface="+mn-ea"/>
              </a:rPr>
              <a:t>2</a:t>
            </a:r>
            <a:r>
              <a:rPr lang="zh-CN" altLang="en-US" sz="2400" dirty="0" smtClean="0">
                <a:solidFill>
                  <a:srgbClr val="353C3F"/>
                </a:solidFill>
                <a:latin typeface="+mn-ea"/>
              </a:rPr>
              <a:t>）农村地区人力资本积累，有利于减少不平等。</a:t>
            </a:r>
            <a:endParaRPr lang="en-US" altLang="zh-CN" sz="2400" dirty="0" smtClean="0">
              <a:solidFill>
                <a:srgbClr val="353C3F"/>
              </a:solidFill>
              <a:latin typeface="+mn-ea"/>
            </a:endParaRPr>
          </a:p>
          <a:p>
            <a:endParaRPr lang="en-US" altLang="zh-CN" sz="2400" dirty="0">
              <a:solidFill>
                <a:srgbClr val="353C3F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353C3F"/>
                </a:solidFill>
                <a:latin typeface="+mn-ea"/>
              </a:rPr>
              <a:t>难点：证明影响因素对提高农村教育水平的因果性，而不是相关性。</a:t>
            </a:r>
            <a:endParaRPr lang="en-US" altLang="zh-CN" sz="2400" dirty="0" smtClean="0">
              <a:solidFill>
                <a:srgbClr val="353C3F"/>
              </a:solidFill>
              <a:latin typeface="+mn-ea"/>
            </a:endParaRPr>
          </a:p>
          <a:p>
            <a:r>
              <a:rPr lang="en-US" altLang="zh-CN" sz="2400" dirty="0">
                <a:solidFill>
                  <a:srgbClr val="353C3F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353C3F"/>
                </a:solidFill>
                <a:latin typeface="+mn-ea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353C3F"/>
                </a:solidFill>
                <a:latin typeface="+mn-ea"/>
              </a:rPr>
              <a:t>本文方法：利用</a:t>
            </a:r>
            <a:r>
              <a:rPr lang="en-US" altLang="zh-CN" sz="2400" dirty="0" smtClean="0">
                <a:solidFill>
                  <a:srgbClr val="353C3F"/>
                </a:solidFill>
                <a:latin typeface="+mn-ea"/>
              </a:rPr>
              <a:t>1960</a:t>
            </a:r>
            <a:r>
              <a:rPr lang="zh-CN" altLang="en-US" sz="2400" dirty="0" smtClean="0">
                <a:solidFill>
                  <a:srgbClr val="353C3F"/>
                </a:solidFill>
                <a:latin typeface="+mn-ea"/>
              </a:rPr>
              <a:t>年代的知青上山下乡运动对农村教育的影响。</a:t>
            </a:r>
            <a:endParaRPr lang="en-US" altLang="zh-CN" sz="2400" dirty="0" smtClean="0">
              <a:solidFill>
                <a:srgbClr val="353C3F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353C3F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353C3F"/>
                </a:solidFill>
                <a:latin typeface="+mn-ea"/>
              </a:rPr>
              <a:t>提示：文章仅讨论知青对农村教育的影响，不涉及上山下乡对知青的影响。</a:t>
            </a:r>
            <a:endParaRPr lang="en-US" altLang="zh-CN" sz="2400" dirty="0" smtClean="0">
              <a:solidFill>
                <a:srgbClr val="353C3F"/>
              </a:solidFill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2829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61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案例：知青对农村教育的影响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4977" y="1134176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527" y="943682"/>
            <a:ext cx="7445209" cy="537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49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61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案例：知青对农村教育的影响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4977" y="1134176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6125" y="979405"/>
            <a:ext cx="94863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背景：知青上山下乡的规模和时间趋势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1962-1979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1770</a:t>
            </a:r>
            <a:r>
              <a:rPr lang="zh-CN" altLang="en-US" sz="2400" dirty="0" smtClean="0"/>
              <a:t>万人。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第一个高峰：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1962-1966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129</a:t>
            </a:r>
            <a:r>
              <a:rPr lang="zh-CN" altLang="en-US" sz="2400" dirty="0" smtClean="0"/>
              <a:t>万人；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1967-1969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470</a:t>
            </a:r>
            <a:r>
              <a:rPr lang="zh-CN" altLang="en-US" sz="2400" dirty="0" smtClean="0"/>
              <a:t>万人。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   第二个高峰： </a:t>
            </a:r>
            <a:r>
              <a:rPr lang="en-US" altLang="zh-CN" sz="2400" dirty="0" smtClean="0"/>
              <a:t>1974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    1978</a:t>
            </a:r>
            <a:r>
              <a:rPr lang="zh-CN" altLang="en-US" sz="2400" dirty="0" smtClean="0"/>
              <a:t>年开始，知青大规模返城。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389578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61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案例：知青对农村教育的影响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4977" y="1134176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246" y="774484"/>
            <a:ext cx="5672747" cy="581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36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61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案例：知青对农村教育的影响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4977" y="1134176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6125" y="979405"/>
            <a:ext cx="94863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知青分布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 smtClean="0"/>
              <a:t>知青来源地： 城市化比率越高的地方，知青比例越高。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例：北京、天津、上海，知青占比</a:t>
            </a:r>
            <a:r>
              <a:rPr lang="en-US" altLang="zh-CN" sz="2400" dirty="0" smtClean="0"/>
              <a:t>13.2%</a:t>
            </a:r>
            <a:r>
              <a:rPr lang="zh-CN" altLang="en-US" sz="2400" dirty="0" smtClean="0"/>
              <a:t>，人口占比</a:t>
            </a:r>
            <a:r>
              <a:rPr lang="en-US" altLang="zh-CN" sz="2400" dirty="0" smtClean="0"/>
              <a:t>3.4%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大多数知青没有出省，只有</a:t>
            </a:r>
            <a:r>
              <a:rPr lang="en-US" altLang="zh-CN" sz="2400" dirty="0" smtClean="0"/>
              <a:t>7.9%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142</a:t>
            </a:r>
            <a:r>
              <a:rPr lang="zh-CN" altLang="en-US" sz="2400" dirty="0" smtClean="0"/>
              <a:t>万）知青出省。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142</a:t>
            </a:r>
            <a:r>
              <a:rPr lang="zh-CN" altLang="en-US" sz="2400" dirty="0" smtClean="0"/>
              <a:t>万出省知青中：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  87.3%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124</a:t>
            </a:r>
            <a:r>
              <a:rPr lang="zh-CN" altLang="en-US" sz="2400" dirty="0" smtClean="0"/>
              <a:t>万）来自北京、上海、天津。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75</a:t>
            </a:r>
            <a:r>
              <a:rPr lang="zh-CN" altLang="en-US" sz="2400" dirty="0" smtClean="0"/>
              <a:t>万去了内蒙古、黑龙江、云南、新疆。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以</a:t>
            </a:r>
            <a:r>
              <a:rPr lang="en-US" altLang="zh-CN" sz="2400" dirty="0" smtClean="0"/>
              <a:t>125</a:t>
            </a:r>
            <a:r>
              <a:rPr lang="zh-CN" altLang="en-US" sz="2400" dirty="0" smtClean="0"/>
              <a:t>万上海知青为例：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53</a:t>
            </a:r>
            <a:r>
              <a:rPr lang="zh-CN" altLang="en-US" sz="2400" dirty="0" smtClean="0"/>
              <a:t>万在城郊，</a:t>
            </a:r>
            <a:r>
              <a:rPr lang="en-US" altLang="zh-CN" sz="2400" dirty="0" smtClean="0"/>
              <a:t>72</a:t>
            </a:r>
            <a:r>
              <a:rPr lang="zh-CN" altLang="en-US" sz="2400" dirty="0" smtClean="0"/>
              <a:t>万去外地。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72</a:t>
            </a:r>
            <a:r>
              <a:rPr lang="zh-CN" altLang="en-US" sz="2400" dirty="0" smtClean="0"/>
              <a:t>万中：</a:t>
            </a:r>
            <a:r>
              <a:rPr lang="en-US" altLang="zh-CN" sz="2400" dirty="0" smtClean="0"/>
              <a:t>15</a:t>
            </a:r>
            <a:r>
              <a:rPr lang="zh-CN" altLang="en-US" sz="2400" dirty="0" smtClean="0"/>
              <a:t>万去安徽，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万去江西，</a:t>
            </a:r>
            <a:r>
              <a:rPr lang="en-US" altLang="zh-CN" sz="2400" dirty="0" smtClean="0"/>
              <a:t>17</a:t>
            </a:r>
            <a:r>
              <a:rPr lang="zh-CN" altLang="en-US" sz="2400" dirty="0" smtClean="0"/>
              <a:t>万去黑龙江，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万去云南，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万去新疆。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7897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61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案例：知青对农村教育的影响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4977" y="1134176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565" y="765670"/>
            <a:ext cx="5499897" cy="590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3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18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经济、金融基本框架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4618" y="937622"/>
            <a:ext cx="87274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经济学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720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基本问题：给定资源有限，如何达到资源的最优配置？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marR="0" lvl="0" indent="720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均衡：所有经济人都处在稳定的状态，没有任何人愿意偏离。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例如：靠右行驶；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均衡是否唯一？不一定。也可以靠左行驶，但必须所有人保持一致。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marR="0" lvl="0" indent="720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分支：微观经济学、宏观经济学、计量经济学等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marR="0" lvl="0" indent="720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marR="0" lvl="0" indent="720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606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61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案例：知青对农村教育的影响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4977" y="1134176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6125" y="979405"/>
            <a:ext cx="948635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总结：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知青上山下乡这一政策具有权威性。（个人选择有限；到不同地方的知青没有系统性差异。）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由于户口政策，人口流动被限制。（政策有效期内，知青不能返城；人口不能自由流动到农村地区。）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知青上山下乡是有期限的。（计算农村教育成果时，不会由于知青大规模留在农村并有后代而混淆在校人数。）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除了进行农业生产，有部分知青做了代课教师，提高了农村地区的教师供给。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一个比较好的外生冲击，符合自然实验的要求。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5369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61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案例：知青对农村教育的影响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4977" y="1134176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46135" y="1134176"/>
            <a:ext cx="947769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</a:rPr>
              <a:t>双重差分（</a:t>
            </a:r>
            <a:r>
              <a:rPr lang="en-US" altLang="zh-CN" sz="2400" dirty="0" smtClean="0">
                <a:latin typeface="+mn-ea"/>
              </a:rPr>
              <a:t>difference-in-difference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试验组（</a:t>
            </a:r>
            <a:r>
              <a:rPr lang="en-US" altLang="zh-CN" sz="2400" dirty="0" smtClean="0">
                <a:latin typeface="+mn-ea"/>
              </a:rPr>
              <a:t>treatment group</a:t>
            </a:r>
            <a:r>
              <a:rPr lang="zh-CN" altLang="en-US" sz="2400" dirty="0" smtClean="0">
                <a:latin typeface="+mn-ea"/>
              </a:rPr>
              <a:t>）和对照组（</a:t>
            </a:r>
            <a:r>
              <a:rPr lang="en-US" altLang="zh-CN" sz="2400" dirty="0" smtClean="0">
                <a:latin typeface="+mn-ea"/>
              </a:rPr>
              <a:t>control group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en-US" altLang="zh-CN" sz="2400" dirty="0" smtClean="0">
                <a:latin typeface="+mn-ea"/>
              </a:rPr>
              <a:t>:</a:t>
            </a: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(1) </a:t>
            </a:r>
            <a:r>
              <a:rPr lang="zh-CN" altLang="en-US" sz="2400" dirty="0" smtClean="0">
                <a:latin typeface="+mn-ea"/>
              </a:rPr>
              <a:t>随机分组，满足平行趋势假设（</a:t>
            </a:r>
            <a:r>
              <a:rPr lang="en-US" altLang="zh-CN" sz="2400" dirty="0" smtClean="0">
                <a:latin typeface="+mn-ea"/>
              </a:rPr>
              <a:t>parallel assumption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en-US" altLang="zh-CN" sz="2400" dirty="0" smtClean="0">
                <a:latin typeface="+mn-ea"/>
              </a:rPr>
              <a:t>:</a:t>
            </a:r>
            <a:r>
              <a:rPr lang="zh-CN" altLang="en-US" sz="2400" dirty="0" smtClean="0">
                <a:latin typeface="+mn-ea"/>
              </a:rPr>
              <a:t>两组的变化趋势相同。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）试验组受到外生冲击（随机试验），组内受到的冲击强度可能不同；而对照组没有受到冲击。</a:t>
            </a:r>
            <a:r>
              <a:rPr lang="en-US" altLang="zh-CN" sz="2400" dirty="0" smtClean="0">
                <a:latin typeface="+mn-ea"/>
              </a:rPr>
              <a:t>     </a:t>
            </a: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）其他名称：干预组（</a:t>
            </a:r>
            <a:r>
              <a:rPr lang="en-US" altLang="zh-CN" sz="2400" dirty="0" smtClean="0">
                <a:latin typeface="+mn-ea"/>
              </a:rPr>
              <a:t>intervention group</a:t>
            </a:r>
            <a:r>
              <a:rPr lang="zh-CN" altLang="en-US" sz="2400" dirty="0" smtClean="0">
                <a:latin typeface="+mn-ea"/>
              </a:rPr>
              <a:t>）和比较组</a:t>
            </a:r>
            <a:r>
              <a:rPr lang="en-US" altLang="zh-CN" sz="2400" dirty="0" smtClean="0">
                <a:latin typeface="+mn-ea"/>
              </a:rPr>
              <a:t>(comparison group)</a:t>
            </a:r>
            <a:r>
              <a:rPr lang="zh-CN" altLang="en-US" sz="2400" dirty="0" smtClean="0">
                <a:latin typeface="+mn-ea"/>
              </a:rPr>
              <a:t>等。</a:t>
            </a:r>
            <a:r>
              <a:rPr lang="en-US" altLang="zh-CN" sz="2400" dirty="0" smtClean="0">
                <a:latin typeface="+mn-ea"/>
              </a:rPr>
              <a:t> </a:t>
            </a:r>
          </a:p>
          <a:p>
            <a:endParaRPr lang="en-US" altLang="zh-CN" sz="24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ea"/>
              </a:rPr>
              <a:t>试验前：试验组结果</a:t>
            </a:r>
            <a:r>
              <a:rPr lang="en-US" altLang="zh-CN" sz="2400" dirty="0" smtClean="0">
                <a:latin typeface="+mn-ea"/>
              </a:rPr>
              <a:t>-</a:t>
            </a:r>
            <a:r>
              <a:rPr lang="zh-CN" altLang="en-US" sz="2400" dirty="0" smtClean="0">
                <a:latin typeface="+mn-ea"/>
              </a:rPr>
              <a:t>对照组结果</a:t>
            </a:r>
            <a:r>
              <a:rPr lang="en-US" altLang="zh-CN" sz="2400" dirty="0" smtClean="0">
                <a:latin typeface="+mn-ea"/>
              </a:rPr>
              <a:t>=</a:t>
            </a:r>
            <a:r>
              <a:rPr lang="zh-CN" altLang="en-US" sz="2400" dirty="0" smtClean="0">
                <a:latin typeface="+mn-ea"/>
              </a:rPr>
              <a:t>两组差异；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试验后：</a:t>
            </a:r>
            <a:r>
              <a:rPr lang="zh-CN" altLang="en-US" sz="2400" dirty="0">
                <a:latin typeface="+mn-ea"/>
              </a:rPr>
              <a:t>试验组结果</a:t>
            </a:r>
            <a:r>
              <a:rPr lang="en-US" altLang="zh-CN" sz="2400" dirty="0">
                <a:latin typeface="+mn-ea"/>
              </a:rPr>
              <a:t>-</a:t>
            </a:r>
            <a:r>
              <a:rPr lang="zh-CN" altLang="en-US" sz="2400" dirty="0">
                <a:latin typeface="+mn-ea"/>
              </a:rPr>
              <a:t>对照组结果</a:t>
            </a:r>
            <a:r>
              <a:rPr lang="en-US" altLang="zh-CN" sz="2400" dirty="0">
                <a:latin typeface="+mn-ea"/>
              </a:rPr>
              <a:t>=</a:t>
            </a:r>
            <a:r>
              <a:rPr lang="zh-CN" altLang="en-US" sz="2400" dirty="0">
                <a:latin typeface="+mn-ea"/>
              </a:rPr>
              <a:t>两组</a:t>
            </a:r>
            <a:r>
              <a:rPr lang="zh-CN" altLang="en-US" sz="2400" dirty="0" smtClean="0">
                <a:latin typeface="+mn-ea"/>
              </a:rPr>
              <a:t>差异</a:t>
            </a:r>
            <a:r>
              <a:rPr lang="en-US" altLang="zh-CN" sz="2400" dirty="0" smtClean="0">
                <a:latin typeface="+mn-ea"/>
              </a:rPr>
              <a:t>+</a:t>
            </a:r>
            <a:r>
              <a:rPr lang="zh-CN" altLang="en-US" sz="2400" dirty="0" smtClean="0">
                <a:latin typeface="+mn-ea"/>
              </a:rPr>
              <a:t>试验影响；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因此 （</a:t>
            </a:r>
            <a:r>
              <a:rPr lang="zh-CN" altLang="en-US" sz="2400" dirty="0">
                <a:latin typeface="+mn-ea"/>
              </a:rPr>
              <a:t>试验后：试验组结果</a:t>
            </a:r>
            <a:r>
              <a:rPr lang="en-US" altLang="zh-CN" sz="2400" dirty="0">
                <a:latin typeface="+mn-ea"/>
              </a:rPr>
              <a:t>-</a:t>
            </a:r>
            <a:r>
              <a:rPr lang="zh-CN" altLang="en-US" sz="2400" dirty="0">
                <a:latin typeface="+mn-ea"/>
              </a:rPr>
              <a:t>对照组结果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-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zh-CN" altLang="en-US" sz="2400" dirty="0">
                <a:latin typeface="+mn-ea"/>
              </a:rPr>
              <a:t>试验前：试验组结果</a:t>
            </a:r>
            <a:r>
              <a:rPr lang="en-US" altLang="zh-CN" sz="2400" dirty="0">
                <a:latin typeface="+mn-ea"/>
              </a:rPr>
              <a:t>-</a:t>
            </a:r>
            <a:r>
              <a:rPr lang="zh-CN" altLang="en-US" sz="2400" dirty="0">
                <a:latin typeface="+mn-ea"/>
              </a:rPr>
              <a:t>对照组结果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=</a:t>
            </a:r>
            <a:r>
              <a:rPr lang="zh-CN" altLang="en-US" sz="2400" dirty="0">
                <a:latin typeface="+mn-ea"/>
              </a:rPr>
              <a:t>试验</a:t>
            </a:r>
            <a:r>
              <a:rPr lang="zh-CN" altLang="en-US" sz="2400" dirty="0" smtClean="0">
                <a:latin typeface="+mn-ea"/>
              </a:rPr>
              <a:t>影响。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5998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61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案例：知青对农村教育的影响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4977" y="1134176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+mn-ea"/>
            </a:endParaRPr>
          </a:p>
        </p:txBody>
      </p:sp>
      <p:pic>
        <p:nvPicPr>
          <p:cNvPr id="6" name="Picture 2" descr="https://www.publichealth.columbia.edu/sites/default/files/png/DID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522" y="918735"/>
            <a:ext cx="8942284" cy="546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113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61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案例：知青对农村教育的影响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4977" y="1134176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74977" y="966404"/>
            <a:ext cx="981352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数据：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）地方志：</a:t>
            </a:r>
            <a:r>
              <a:rPr lang="en-US" altLang="zh-CN" sz="2400" dirty="0" smtClean="0"/>
              <a:t>1968-1977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</a:t>
            </a:r>
            <a:r>
              <a:rPr lang="zh-CN" altLang="en-US" sz="2400" dirty="0" smtClean="0"/>
              <a:t>知青人数、来源地；学校数量、教师人数；控制变量：粮食产量；     教育投入等。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1990 </a:t>
            </a:r>
            <a:r>
              <a:rPr lang="zh-CN" altLang="en-US" sz="2400" dirty="0" smtClean="0"/>
              <a:t>人口普查：</a:t>
            </a:r>
            <a:r>
              <a:rPr lang="en-US" altLang="zh-CN" sz="2400" dirty="0" smtClean="0"/>
              <a:t>1%</a:t>
            </a:r>
            <a:r>
              <a:rPr lang="zh-CN" altLang="en-US" sz="2400" dirty="0" smtClean="0"/>
              <a:t>抽样数据。所有观察对象至少已到完成中等教育的年龄，最早可用的人口数据。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试验组： </a:t>
            </a:r>
            <a:r>
              <a:rPr lang="en-US" altLang="zh-CN" sz="2400" dirty="0" smtClean="0"/>
              <a:t>1956-1969</a:t>
            </a:r>
            <a:r>
              <a:rPr lang="zh-CN" altLang="en-US" sz="2400" dirty="0" smtClean="0"/>
              <a:t>年出生</a:t>
            </a:r>
            <a:r>
              <a:rPr lang="zh-CN" altLang="en-US" sz="2400" dirty="0"/>
              <a:t>队列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cohort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 smtClean="0"/>
              <a:t>     </a:t>
            </a:r>
            <a:r>
              <a:rPr lang="zh-CN" altLang="en-US" sz="2400" dirty="0" smtClean="0"/>
              <a:t>原因：</a:t>
            </a:r>
            <a:r>
              <a:rPr lang="en-US" altLang="zh-CN" sz="2400" dirty="0" smtClean="0"/>
              <a:t>1956</a:t>
            </a:r>
            <a:r>
              <a:rPr lang="zh-CN" altLang="en-US" sz="2400" dirty="0" smtClean="0"/>
              <a:t>年出生队列在知青上山下乡第一个高峰（</a:t>
            </a:r>
            <a:r>
              <a:rPr lang="en-US" altLang="zh-CN" sz="2400" dirty="0" smtClean="0"/>
              <a:t>1968</a:t>
            </a:r>
            <a:r>
              <a:rPr lang="zh-CN" altLang="en-US" sz="2400" dirty="0" smtClean="0"/>
              <a:t>）时进入中学（当时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岁），是受知青影响的第一个队列；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1969</a:t>
            </a:r>
            <a:r>
              <a:rPr lang="zh-CN" altLang="en-US" sz="2400" dirty="0" smtClean="0"/>
              <a:t>年出生队列在知青大规模返城的前一年（</a:t>
            </a:r>
            <a:r>
              <a:rPr lang="en-US" altLang="zh-CN" sz="2400" dirty="0" smtClean="0"/>
              <a:t>1976</a:t>
            </a:r>
            <a:r>
              <a:rPr lang="zh-CN" altLang="en-US" sz="2400" dirty="0" smtClean="0"/>
              <a:t>）进入小学（当时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岁），是受知青影响的最后一个队列。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对照</a:t>
            </a:r>
            <a:r>
              <a:rPr lang="zh-CN" altLang="en-US" sz="2400" dirty="0" smtClean="0"/>
              <a:t>组： </a:t>
            </a:r>
            <a:r>
              <a:rPr lang="en-US" altLang="zh-CN" sz="2400" dirty="0" smtClean="0"/>
              <a:t>1946-1955</a:t>
            </a:r>
            <a:r>
              <a:rPr lang="zh-CN" altLang="en-US" sz="2400" dirty="0" smtClean="0"/>
              <a:t>年出生队列。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冲击强度：</a:t>
            </a:r>
            <a:r>
              <a:rPr lang="zh-CN" altLang="en-US" sz="2400" dirty="0"/>
              <a:t>知青在当地的比率</a:t>
            </a:r>
            <a:r>
              <a:rPr lang="zh-CN" altLang="en-US" sz="2400" dirty="0" smtClean="0"/>
              <a:t>（流入知青总数</a:t>
            </a:r>
            <a:r>
              <a:rPr lang="en-US" altLang="zh-CN" sz="2400" dirty="0"/>
              <a:t>/</a:t>
            </a:r>
            <a:r>
              <a:rPr lang="zh-CN" altLang="en-US" sz="2400" dirty="0"/>
              <a:t>该地区</a:t>
            </a:r>
            <a:r>
              <a:rPr lang="en-US" altLang="zh-CN" sz="2400" dirty="0"/>
              <a:t>1964</a:t>
            </a:r>
            <a:r>
              <a:rPr lang="zh-CN" altLang="en-US" sz="2400" dirty="0"/>
              <a:t>年人口）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5699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61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案例：知青对农村教育的影响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4977" y="1134176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512" y="794425"/>
            <a:ext cx="8013462" cy="576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97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61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案例：知青对农村教育的影响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4977" y="1134176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0067" y="1024678"/>
            <a:ext cx="10756118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（解读：为说明双重差分）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被解释变量（结果）：受教育年限（根据</a:t>
            </a:r>
            <a:r>
              <a:rPr lang="en-US" altLang="zh-CN" sz="2400" dirty="0" smtClean="0"/>
              <a:t>1990</a:t>
            </a:r>
            <a:r>
              <a:rPr lang="zh-CN" altLang="en-US" sz="2400" dirty="0" smtClean="0"/>
              <a:t>年人口普查数据），</a:t>
            </a:r>
            <a:r>
              <a:rPr lang="en-US" altLang="zh-CN" sz="2400" dirty="0" smtClean="0"/>
              <a:t>i:</a:t>
            </a:r>
            <a:r>
              <a:rPr lang="zh-CN" altLang="en-US" sz="2400" dirty="0" smtClean="0"/>
              <a:t>个人；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：出生队列；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：县；</a:t>
            </a:r>
            <a:r>
              <a:rPr lang="en-US" altLang="zh-CN" sz="2400" dirty="0" smtClean="0"/>
              <a:t>p: </a:t>
            </a:r>
            <a:r>
              <a:rPr lang="zh-CN" altLang="en-US" sz="2400" dirty="0" smtClean="0"/>
              <a:t>省。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主要解释变量：知青在当地的比率</a:t>
            </a:r>
            <a:r>
              <a:rPr lang="en-US" altLang="zh-CN" sz="2400" dirty="0" smtClean="0"/>
              <a:t>*</a:t>
            </a:r>
            <a:r>
              <a:rPr lang="zh-CN" altLang="en-US" sz="2400" dirty="0" smtClean="0"/>
              <a:t>是否属于试验组：是试验组，乘积为冲击强度；是对照组，乘积为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控制了初始趋势：每个队列</a:t>
            </a:r>
            <a:r>
              <a:rPr lang="en-US" altLang="zh-CN" sz="2400" dirty="0" smtClean="0"/>
              <a:t>*</a:t>
            </a:r>
            <a:r>
              <a:rPr lang="zh-CN" altLang="en-US" sz="2400" dirty="0" smtClean="0"/>
              <a:t>省份都可以有不同的趋势，以及每个县在知青到来前的平均受教育年限。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67" y="1531674"/>
            <a:ext cx="10629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08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61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案例：知青对农村教育的影响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4977" y="1134176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534" y="783686"/>
            <a:ext cx="7413133" cy="56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11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61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案例：知青对农村教育的影响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4977" y="1134176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+mn-ea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E7DB0C5A-AA6F-42FE-A713-77FD47A88C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848939"/>
              </p:ext>
            </p:extLst>
          </p:nvPr>
        </p:nvGraphicFramePr>
        <p:xfrm>
          <a:off x="3959844" y="3720171"/>
          <a:ext cx="4670425" cy="269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19308" y="955532"/>
            <a:ext cx="86535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运用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画图解释结果：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 smtClean="0"/>
              <a:t>试验组</a:t>
            </a:r>
            <a:r>
              <a:rPr lang="en-US" altLang="zh-CN" dirty="0" smtClean="0"/>
              <a:t>/</a:t>
            </a:r>
            <a:r>
              <a:rPr lang="zh-CN" altLang="en-US" dirty="0" smtClean="0"/>
              <a:t>对照组：出生年份</a:t>
            </a:r>
            <a:r>
              <a:rPr lang="en-US" altLang="zh-CN" dirty="0" smtClean="0"/>
              <a:t>1956-1969/</a:t>
            </a:r>
            <a:r>
              <a:rPr lang="zh-CN" altLang="en-US" dirty="0"/>
              <a:t>出生年份</a:t>
            </a:r>
            <a:r>
              <a:rPr lang="en-US" altLang="zh-CN" dirty="0" smtClean="0"/>
              <a:t>1946-1955</a:t>
            </a:r>
            <a:r>
              <a:rPr lang="zh-CN" altLang="en-US" dirty="0" smtClean="0"/>
              <a:t>， 考虑城乡</a:t>
            </a:r>
            <a:endParaRPr lang="en-US" altLang="zh-CN" dirty="0" smtClean="0"/>
          </a:p>
          <a:p>
            <a:r>
              <a:rPr lang="zh-CN" altLang="en-US" dirty="0" smtClean="0"/>
              <a:t>（对照组没有知青冲击；试验组城区</a:t>
            </a:r>
            <a:r>
              <a:rPr lang="zh-CN" altLang="en-US" dirty="0"/>
              <a:t>没有接受知青，无教师供给冲击）</a:t>
            </a:r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 smtClean="0"/>
              <a:t>纵轴：平均受教育年限</a:t>
            </a:r>
            <a:r>
              <a:rPr lang="en-US" altLang="zh-CN" dirty="0" smtClean="0"/>
              <a:t>(1990</a:t>
            </a:r>
            <a:r>
              <a:rPr lang="zh-CN" altLang="en-US" dirty="0" smtClean="0"/>
              <a:t>人口普查结果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 smtClean="0"/>
              <a:t>比较：试验组城乡差别小于对照组城乡差别。</a:t>
            </a:r>
            <a:endParaRPr lang="en-US" altLang="zh-CN" dirty="0" smtClean="0"/>
          </a:p>
          <a:p>
            <a:r>
              <a:rPr lang="zh-CN" altLang="en-US" dirty="0" smtClean="0"/>
              <a:t>（直观结果，需要统计检验和计量方法验证。）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971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61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案例：知青对农村教育的影响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4977" y="1134176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19308" y="955532"/>
            <a:ext cx="86535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进一步分析：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 smtClean="0"/>
              <a:t>试验组</a:t>
            </a:r>
            <a:r>
              <a:rPr lang="en-US" altLang="zh-CN" dirty="0" smtClean="0"/>
              <a:t>/</a:t>
            </a:r>
            <a:r>
              <a:rPr lang="zh-CN" altLang="en-US" dirty="0" smtClean="0"/>
              <a:t>对照组：出生年份</a:t>
            </a:r>
            <a:r>
              <a:rPr lang="en-US" altLang="zh-CN" dirty="0" smtClean="0"/>
              <a:t>1956-1969/</a:t>
            </a:r>
            <a:r>
              <a:rPr lang="zh-CN" altLang="en-US" dirty="0"/>
              <a:t>出生年份</a:t>
            </a:r>
            <a:r>
              <a:rPr lang="en-US" altLang="zh-CN" dirty="0" smtClean="0"/>
              <a:t>1946-1955</a:t>
            </a:r>
            <a:r>
              <a:rPr lang="zh-CN" altLang="en-US" dirty="0" smtClean="0"/>
              <a:t>，只考虑农村地区：高知青接受比率</a:t>
            </a:r>
            <a:r>
              <a:rPr lang="en-US" altLang="zh-CN" dirty="0" smtClean="0"/>
              <a:t>/</a:t>
            </a:r>
            <a:r>
              <a:rPr lang="zh-CN" altLang="en-US" dirty="0" smtClean="0"/>
              <a:t>低知青接受比率。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（对照组不存在</a:t>
            </a:r>
            <a:r>
              <a:rPr lang="zh-CN" altLang="en-US" dirty="0"/>
              <a:t>知青接受</a:t>
            </a:r>
            <a:r>
              <a:rPr lang="zh-CN" altLang="en-US" dirty="0" smtClean="0"/>
              <a:t>比率，使用的是试验组相同地点）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 smtClean="0"/>
              <a:t>纵轴：平均受教育年限</a:t>
            </a:r>
            <a:r>
              <a:rPr lang="en-US" altLang="zh-CN" dirty="0" smtClean="0"/>
              <a:t>(1990</a:t>
            </a:r>
            <a:r>
              <a:rPr lang="zh-CN" altLang="en-US" dirty="0" smtClean="0"/>
              <a:t>人口普查结果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比较：试验组</a:t>
            </a:r>
            <a:r>
              <a:rPr lang="zh-CN" altLang="en-US" dirty="0"/>
              <a:t>高知青接受比率</a:t>
            </a:r>
            <a:r>
              <a:rPr lang="en-US" altLang="zh-CN" dirty="0"/>
              <a:t>/</a:t>
            </a:r>
            <a:r>
              <a:rPr lang="zh-CN" altLang="en-US" dirty="0"/>
              <a:t>低知青接受比率</a:t>
            </a:r>
            <a:r>
              <a:rPr lang="zh-CN" altLang="en-US" dirty="0" smtClean="0"/>
              <a:t>差别小于对照组差别。</a:t>
            </a:r>
            <a:endParaRPr lang="en-US" altLang="zh-CN" dirty="0" smtClean="0"/>
          </a:p>
          <a:p>
            <a:r>
              <a:rPr lang="zh-CN" altLang="en-US" dirty="0" smtClean="0"/>
              <a:t>（直观结果，需要统计检验和计量方法验证。）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65C12BA2-C5EB-4F7D-8AD9-D96E0167AC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5037850"/>
              </p:ext>
            </p:extLst>
          </p:nvPr>
        </p:nvGraphicFramePr>
        <p:xfrm>
          <a:off x="3286054" y="3841140"/>
          <a:ext cx="4746625" cy="269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5698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61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案例：金融依赖性和增长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4977" y="1134176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59461" y="1024678"/>
            <a:ext cx="9577365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</a:rPr>
              <a:t>Rajan</a:t>
            </a:r>
            <a:r>
              <a:rPr lang="en-US" altLang="zh-CN" dirty="0">
                <a:solidFill>
                  <a:srgbClr val="000000"/>
                </a:solidFill>
              </a:rPr>
              <a:t>, R. G., &amp; </a:t>
            </a:r>
            <a:r>
              <a:rPr lang="en-US" altLang="zh-CN" dirty="0" err="1">
                <a:solidFill>
                  <a:srgbClr val="000000"/>
                </a:solidFill>
              </a:rPr>
              <a:t>Zingales</a:t>
            </a:r>
            <a:r>
              <a:rPr lang="en-US" altLang="zh-CN" dirty="0">
                <a:solidFill>
                  <a:srgbClr val="000000"/>
                </a:solidFill>
              </a:rPr>
              <a:t>, L. (1998). Financial Dependence and Growth. </a:t>
            </a:r>
            <a:r>
              <a:rPr lang="en-US" altLang="zh-CN" i="1" dirty="0">
                <a:solidFill>
                  <a:srgbClr val="000000"/>
                </a:solidFill>
              </a:rPr>
              <a:t>The American Economic Review</a:t>
            </a:r>
            <a:r>
              <a:rPr lang="en-US" altLang="zh-CN" dirty="0">
                <a:solidFill>
                  <a:srgbClr val="000000"/>
                </a:solidFill>
              </a:rPr>
              <a:t>, </a:t>
            </a:r>
            <a:r>
              <a:rPr lang="en-US" altLang="zh-CN" i="1" dirty="0">
                <a:solidFill>
                  <a:srgbClr val="000000"/>
                </a:solidFill>
              </a:rPr>
              <a:t>88</a:t>
            </a:r>
            <a:r>
              <a:rPr lang="en-US" altLang="zh-CN" dirty="0">
                <a:solidFill>
                  <a:srgbClr val="000000"/>
                </a:solidFill>
              </a:rPr>
              <a:t>(3), 559–586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</a:p>
          <a:p>
            <a:endParaRPr lang="en-US" altLang="zh-CN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问题：金融市场的发展是否能够促进经济增长？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难点：这是一个宏观金融问题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不能做试验，只能用观测数据；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以国家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区域为单位，观测量少；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可以直接观测到金融市场发展程度高，那么经济增长快，但可能是：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）由不能观测到的遗漏变量造成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(omitted variables)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：居民储蓄。即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居民储蓄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可以促进金融市场发展，同时促进经济增长，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居民储蓄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是金融市场发展和经济增长的共同原因，金融市场发展和经济增长之间为相关性。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）金融市场可能仅仅预测了经济增长，例如股市，仅是先导变量。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）可能是反向因果关系：经济增长促进金融市场的发展。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891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18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经济、金融基本框架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4618" y="937622"/>
            <a:ext cx="87274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微观经济学：考虑经济人在市场上最大化自己的“利益”。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6858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经济人：完全理性；消费者，厂商。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6858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给定收入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资源，消费者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厂商最大化自己的“效用”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利润。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6858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如果所有经济人都最大化自己的利益，市场达到均衡。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6858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这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就是亚当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•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斯密“看不见的手”。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6858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宏观经济学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6858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计量经济学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6858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金融学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94372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61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案例：金融依赖性和增长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4977" y="1134176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59461" y="1024678"/>
            <a:ext cx="957736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 背景知识：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企业需要融资：生产需要先获得资金购买原材料，支付工人工资，投资设备厂房等，生产、卖出产品、获得收入后才能偿付资金。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融资渠道：内部融资（自有资本）和外部融资（债务、股权）。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金融市场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金融市场的发展能够将其企业的外部融资成本。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这篇文章的解决办法：找到金融市场发展对经济增长的影响渠道并检验。</a:t>
            </a:r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如果金融市场发展，那么比较依赖外部融资的企业（行业）应该增长更快。</a:t>
            </a:r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如果对行业的外部融资依赖性进行排序？（我们只需要排序，不需要更多信息）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利用美国上市企业数据：美国金融市场最接近无摩擦的市场。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9908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61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案例：金融依赖性和增长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9953" y="1089880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59461" y="1024678"/>
            <a:ext cx="957736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度量和数据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研究行业对外部融资的依赖、各个国家金融发展程度以及这两个变量的交叉项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对经济增长的影响。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行业对外部融资的依赖：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无法直接观测到；即使能直接观测到，也是均衡结果，反映均衡需求和供给。而我们的问题是金融市场发展、金融供给增长对经济的作用，直接用观测到的融资数据，会同时包含行业依赖性和金融供给。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因此我们假设：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） 行业对外部融资的依赖有技术原因：例如化工行业对外部融资的依赖性高于食品行业，“重资产”、“轻资产”。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）行业间的技术差异在不同国家保持不变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只需要在一个国家衡量行业外部融资依赖排序，可以用到其他国家。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0647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61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案例：金融依赖性和增长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9953" y="1089880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59461" y="1024678"/>
            <a:ext cx="95773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度量和数据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ea"/>
              </a:rPr>
              <a:t>使用美国上市公司数据来计算行业的外部融资依赖性：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）理想情况下，我们应该在资本完全流动、无摩擦的市场中计算，美国金融市场是最接近理想状况的市场。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）美国上市公司公开信息完整。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ea"/>
              </a:rPr>
              <a:t>定义：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）外部融资依赖</a:t>
            </a:r>
            <a:r>
              <a:rPr lang="en-US" altLang="zh-CN" sz="2400" dirty="0" smtClean="0">
                <a:latin typeface="+mn-ea"/>
              </a:rPr>
              <a:t>=</a:t>
            </a:r>
            <a:r>
              <a:rPr lang="zh-CN" altLang="en-US" sz="2400" dirty="0" smtClean="0">
                <a:latin typeface="+mn-ea"/>
              </a:rPr>
              <a:t>（资本支出</a:t>
            </a:r>
            <a:r>
              <a:rPr lang="en-US" altLang="zh-CN" sz="2400" dirty="0" smtClean="0">
                <a:latin typeface="+mn-ea"/>
              </a:rPr>
              <a:t>-</a:t>
            </a:r>
            <a:r>
              <a:rPr lang="zh-CN" altLang="en-US" sz="2400" dirty="0" smtClean="0">
                <a:latin typeface="+mn-ea"/>
              </a:rPr>
              <a:t>现金流）</a:t>
            </a:r>
            <a:r>
              <a:rPr lang="en-US" altLang="zh-CN" sz="2400" dirty="0" smtClean="0">
                <a:latin typeface="+mn-ea"/>
              </a:rPr>
              <a:t>/</a:t>
            </a:r>
            <a:r>
              <a:rPr lang="zh-CN" altLang="en-US" sz="2400" dirty="0" smtClean="0">
                <a:latin typeface="+mn-ea"/>
              </a:rPr>
              <a:t>资本支出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）外部股权依赖</a:t>
            </a:r>
            <a:r>
              <a:rPr lang="en-US" altLang="zh-CN" sz="2400" dirty="0" smtClean="0">
                <a:latin typeface="+mn-ea"/>
              </a:rPr>
              <a:t>= </a:t>
            </a:r>
            <a:r>
              <a:rPr lang="zh-CN" altLang="en-US" sz="2400" dirty="0" smtClean="0">
                <a:latin typeface="+mn-ea"/>
              </a:rPr>
              <a:t>股票净发行量</a:t>
            </a:r>
            <a:r>
              <a:rPr lang="en-US" altLang="zh-CN" sz="2400" dirty="0" smtClean="0">
                <a:latin typeface="+mn-ea"/>
              </a:rPr>
              <a:t>/</a:t>
            </a:r>
            <a:r>
              <a:rPr lang="zh-CN" altLang="en-US" sz="2400" dirty="0" smtClean="0">
                <a:latin typeface="+mn-ea"/>
              </a:rPr>
              <a:t>资本支出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）投资强度</a:t>
            </a:r>
            <a:r>
              <a:rPr lang="en-US" altLang="zh-CN" sz="2400" dirty="0" smtClean="0">
                <a:latin typeface="+mn-ea"/>
              </a:rPr>
              <a:t>=</a:t>
            </a:r>
            <a:r>
              <a:rPr lang="zh-CN" altLang="en-US" sz="2400" dirty="0" smtClean="0">
                <a:latin typeface="+mn-ea"/>
              </a:rPr>
              <a:t>资本支出</a:t>
            </a:r>
            <a:r>
              <a:rPr lang="en-US" altLang="zh-CN" sz="2400" dirty="0" smtClean="0">
                <a:latin typeface="+mn-ea"/>
              </a:rPr>
              <a:t>/</a:t>
            </a:r>
            <a:r>
              <a:rPr lang="zh-CN" altLang="en-US" sz="2400" dirty="0" smtClean="0">
                <a:latin typeface="+mn-ea"/>
              </a:rPr>
              <a:t>净资本存量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17492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61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案例：金融依赖性和增长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9953" y="1089880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59461" y="1024678"/>
            <a:ext cx="9577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595" y="837538"/>
            <a:ext cx="7716401" cy="570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903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61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案例：金融依赖性和增长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9953" y="1089880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59461" y="1024678"/>
            <a:ext cx="95773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更多考虑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企业有生命周期（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life cycle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），一般初创企业需要外部融资更多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将企业分为年轻企业和成熟企业。</a:t>
            </a:r>
            <a:endParaRPr lang="en-US" altLang="zh-CN" sz="2400" dirty="0" smtClean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使用美国数据计算行业外部融资依赖性，但世界大多数发展中国家可能和美国的工业结构不一样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用美国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1970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年代的数据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0454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61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案例：金融依赖性和增长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9953" y="1089880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59461" y="1024678"/>
            <a:ext cx="9577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931" y="827901"/>
            <a:ext cx="4808533" cy="568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862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61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案例：金融依赖性和增长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9953" y="1089880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59461" y="1024678"/>
            <a:ext cx="9577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894" y="4671795"/>
            <a:ext cx="8455538" cy="17298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826" y="732890"/>
            <a:ext cx="8647593" cy="398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477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61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案例：金融依赖性和增长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9953" y="1089880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59461" y="1024678"/>
            <a:ext cx="957736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各个国家的金融发展程度：背景知识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一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个国家的企业可以从信贷市场融资，也可以从股票市场融资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国民生产总值（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gross national product, GDP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）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一个国家一年内生产的产品和服务。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金融发展程度：衡量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资本化比率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=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（本国信贷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+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股票市场规模）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/GDP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会计标准：信息披露等，反映市场信息的透明度。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326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61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案例：金融依赖性和增长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9953" y="1089880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59461" y="1024678"/>
            <a:ext cx="9577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572" y="754729"/>
            <a:ext cx="6123495" cy="594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13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61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案例：金融依赖性和增长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9953" y="1089880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59461" y="1024678"/>
            <a:ext cx="9577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574" y="4134266"/>
            <a:ext cx="5863427" cy="25776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973" y="652820"/>
            <a:ext cx="6056374" cy="351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2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18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经济、金融基本框架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4618" y="937622"/>
            <a:ext cx="87274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微观经济学的应用，与计量经济学相结合：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6858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分析政策的作用，外生冲击的影响。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6858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假设是经济本来处在均衡状态，政府政策、外生冲击使得经济偏离均衡状态。 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6858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政府政策、外生冲击等必须是“外生”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(exogenous)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市场上的经济人没有预料到，或者无法改变。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6858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如果经济人可以事先预料到，就会提前做准备或改变，政策、外生冲击的作用就会难以测量。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6858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例子：股票市场只有在“意外”政策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消息出台时才会有反应。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marR="0" lvl="0" indent="720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804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61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案例：金融依赖性和增长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9953" y="1089880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59461" y="1024678"/>
            <a:ext cx="9577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373" y="852293"/>
            <a:ext cx="7552226" cy="57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508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61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小组作业：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Chen et al.(2020)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9953" y="1089880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59461" y="1024678"/>
            <a:ext cx="9577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72426" y="1089880"/>
            <a:ext cx="976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主题：利用</a:t>
            </a:r>
            <a:r>
              <a:rPr lang="en-US" altLang="zh-CN" sz="2400" dirty="0" smtClean="0"/>
              <a:t>Chen et al. (2020)</a:t>
            </a:r>
            <a:r>
              <a:rPr lang="zh-CN" altLang="en-US" sz="2400" dirty="0" smtClean="0"/>
              <a:t>数据，复现部分结果，进一步理解处理效应。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数据：利用</a:t>
            </a:r>
            <a:r>
              <a:rPr lang="en-US" altLang="zh-CN" sz="2400" dirty="0"/>
              <a:t>Chen et al. (2020)</a:t>
            </a:r>
            <a:r>
              <a:rPr lang="zh-CN" altLang="en-US" sz="2400" dirty="0" smtClean="0"/>
              <a:t>数据整理的</a:t>
            </a:r>
            <a:r>
              <a:rPr lang="en-US" altLang="zh-CN" sz="2400" dirty="0" smtClean="0"/>
              <a:t>AER2020</a:t>
            </a:r>
            <a:r>
              <a:rPr lang="zh-CN" altLang="en-US" sz="2400" dirty="0" smtClean="0"/>
              <a:t>数据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xls</a:t>
            </a:r>
            <a:r>
              <a:rPr lang="zh-CN" altLang="en-US" sz="2400" dirty="0" smtClean="0"/>
              <a:t>（瀚海教学网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数据思维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资料）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</a:t>
            </a:r>
            <a:r>
              <a:rPr lang="zh-CN" altLang="en-US" sz="2400" dirty="0" smtClean="0"/>
              <a:t>注意：原文数据单位为个人，整理数据单位为城镇</a:t>
            </a:r>
            <a:r>
              <a:rPr lang="en-US" altLang="zh-CN" sz="2400" dirty="0" smtClean="0"/>
              <a:t>(county)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要求：</a:t>
            </a:r>
            <a:r>
              <a:rPr lang="en-US" altLang="zh-CN" sz="2400" dirty="0" smtClean="0"/>
              <a:t>1 </a:t>
            </a:r>
            <a:r>
              <a:rPr lang="zh-CN" altLang="en-US" sz="2400" dirty="0" smtClean="0"/>
              <a:t>在本数据中，做出基于全国总结表格（类似文中表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）；然后选择一个省份，做出该省份统计表格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2 </a:t>
            </a:r>
            <a:r>
              <a:rPr lang="zh-CN" altLang="en-US" sz="2400" dirty="0" smtClean="0"/>
              <a:t>分析：知青接受比例对当地受教育年限的影响。（例如：选择一个省份，做出和本课类似分析，并进一步拓展。）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62649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61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小组作业：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Chen et al.(2020)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9953" y="1089880"/>
            <a:ext cx="872742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484" y="1024678"/>
            <a:ext cx="851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59461" y="1024678"/>
            <a:ext cx="9577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72426" y="1089880"/>
            <a:ext cx="976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dirty="0" smtClean="0"/>
              <a:t>3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解释所有结果：用词准确简洁，数据结合和文字分析紧密结合；行文逻辑清晰，重点突出，详略得当。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格式规范完整，引文准确。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提交：以小组为单位，注明每人姓名、学号</a:t>
            </a:r>
            <a:r>
              <a:rPr lang="zh-CN" altLang="en-US" sz="2400" dirty="0" smtClean="0"/>
              <a:t>；（截止日期）前</a:t>
            </a:r>
            <a:r>
              <a:rPr lang="zh-CN" altLang="en-US" sz="2400" dirty="0" smtClean="0">
                <a:hlinkClick r:id="rId3"/>
              </a:rPr>
              <a:t>发送</a:t>
            </a:r>
            <a:r>
              <a:rPr lang="zh-CN" altLang="en-US" sz="2400" dirty="0" smtClean="0">
                <a:hlinkClick r:id="rId3"/>
              </a:rPr>
              <a:t>至助教邮箱</a:t>
            </a:r>
            <a:r>
              <a:rPr lang="en-US" altLang="zh-CN" sz="2400" dirty="0" smtClean="0">
                <a:hlinkClick r:id="rId3"/>
              </a:rPr>
              <a:t>cl1998@mail.ustc.edu.cn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110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18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经济、金融中的研究逻辑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4618" y="937622"/>
            <a:ext cx="87274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从经济、金融数据出发，通过数据科学、统计学、计量经济学等技术手段，总结数据规律。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如果现有理论不能解释数据规律，进行进一步研究。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因此数据分析是研究的起点。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理论研究为数据分析提供了方向。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19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18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经济、金融中的数据思维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8000" y="995608"/>
            <a:ext cx="87274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本模块教学模式：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提出重要思想，而不涉及过多的技术细节。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以案例为载体。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列出进一步学习需要掌握的知识及应用。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marR="0" lvl="0" indent="720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03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18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应用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计量经济学：处理效应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4618" y="937622"/>
            <a:ext cx="8727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noProof="0" dirty="0" smtClean="0">
                <a:solidFill>
                  <a:srgbClr val="000000"/>
                </a:solidFill>
                <a:latin typeface="+mn-ea"/>
              </a:rPr>
              <a:t>处理效应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treatment effect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）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720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例子：一种政策是否有效？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indent="7200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重要性：因果性，而不是相关性。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     1 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政策评价：例如金融市场开放是否有利于经济增长？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    </a:t>
            </a:r>
          </a:p>
          <a:p>
            <a:pPr marL="34290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    2 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分析影响因素：不确定性是否影响企业投资？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    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4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82482" y="125445"/>
            <a:ext cx="518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应用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/>
                <a:ea typeface="微软雅黑" panose="020B0503020204020204" pitchFamily="34" charset="-122"/>
              </a:rPr>
              <a:t>计量经济学：处理效应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4618" y="937622"/>
            <a:ext cx="8727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noProof="0" dirty="0" smtClean="0">
                <a:solidFill>
                  <a:srgbClr val="000000"/>
                </a:solidFill>
                <a:latin typeface="+mn-ea"/>
              </a:rPr>
              <a:t>处理效应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treatment effect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）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lvl="0" indent="7200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自然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实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验：药物有效性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  </a:t>
            </a:r>
            <a:r>
              <a:rPr lang="zh-CN" altLang="en-US" sz="2400" noProof="0" dirty="0" smtClean="0">
                <a:solidFill>
                  <a:srgbClr val="000000"/>
                </a:solidFill>
                <a:latin typeface="+mn-ea"/>
              </a:rPr>
              <a:t>实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验组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对照组：随机分组的小白鼠，特征无差异。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lvl="0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     实验药物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安慰剂：实验者不知道是否是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实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验药物，小白鼠也不知道。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marL="34290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在实验室严格可控的环境下进行，结果可以重复。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02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C General 1-Color">
  <a:themeElements>
    <a:clrScheme name="4_AC General 1-Color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A50021"/>
      </a:accent1>
      <a:accent2>
        <a:srgbClr val="000066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005C"/>
      </a:accent6>
      <a:hlink>
        <a:srgbClr val="000066"/>
      </a:hlink>
      <a:folHlink>
        <a:srgbClr val="000066"/>
      </a:folHlink>
    </a:clrScheme>
    <a:fontScheme name="4_AC General 1-Color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AC General 1-Color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000066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3785</Words>
  <Application>Microsoft Office PowerPoint</Application>
  <PresentationFormat>宽屏</PresentationFormat>
  <Paragraphs>576</Paragraphs>
  <Slides>52</Slides>
  <Notes>52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52</vt:i4>
      </vt:variant>
    </vt:vector>
  </HeadingPairs>
  <TitlesOfParts>
    <vt:vector size="68" baseType="lpstr">
      <vt:lpstr>等线</vt:lpstr>
      <vt:lpstr>等线 Light</vt:lpstr>
      <vt:lpstr>华文中宋</vt:lpstr>
      <vt:lpstr>楷体_GB2312</vt:lpstr>
      <vt:lpstr>宋体</vt:lpstr>
      <vt:lpstr>微软雅黑</vt:lpstr>
      <vt:lpstr>Arial</vt:lpstr>
      <vt:lpstr>Book Antiqua</vt:lpstr>
      <vt:lpstr>Calibri</vt:lpstr>
      <vt:lpstr>Leelawadee</vt:lpstr>
      <vt:lpstr>Lucida Sans</vt:lpstr>
      <vt:lpstr>Times New Roman</vt:lpstr>
      <vt:lpstr>Trebuchet MS</vt:lpstr>
      <vt:lpstr>Wingdings</vt:lpstr>
      <vt:lpstr>Office 主题​​</vt:lpstr>
      <vt:lpstr>1_AC General 1-Color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Sinopec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wang</dc:creator>
  <cp:lastModifiedBy>iriswx</cp:lastModifiedBy>
  <cp:revision>157</cp:revision>
  <dcterms:created xsi:type="dcterms:W3CDTF">2022-09-05T13:19:08Z</dcterms:created>
  <dcterms:modified xsi:type="dcterms:W3CDTF">2022-09-27T07:43:46Z</dcterms:modified>
</cp:coreProperties>
</file>