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4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7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7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3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7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7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E4B1-8FB6-406D-BFEE-2429B1D05922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F9402-0AF9-4568-9C29-BB296159D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7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代数结构习题课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46473"/>
            <a:ext cx="6858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徐亮亮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5.24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3 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求下列置换的阶：</a:t>
                </a:r>
                <a:endParaRPr lang="en-US" altLang="zh-CN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 smtClean="0"/>
                  <a:t>(47)(261)(567)(1234)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 smtClean="0"/>
                  <a:t>(163)(1357)(67)(12345)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1. (47</a:t>
                </a:r>
                <a:r>
                  <a:rPr lang="en-US" altLang="zh-CN" dirty="0"/>
                  <a:t>)(261)(567)(1234</a:t>
                </a:r>
                <a:r>
                  <a:rPr lang="en-US" altLang="zh-CN" dirty="0" smtClean="0"/>
                  <a:t>)=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1234567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6372145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=(16423751)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</m:oMath>
                </a14:m>
                <a:r>
                  <a:rPr lang="zh-CN" altLang="en-US" dirty="0" smtClean="0"/>
                  <a:t>阶为</a:t>
                </a:r>
                <a:r>
                  <a:rPr lang="en-US" altLang="zh-CN" dirty="0" smtClean="0"/>
                  <a:t>7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altLang="zh-CN" dirty="0" smtClean="0"/>
                  <a:t>2.</a:t>
                </a:r>
                <a:r>
                  <a:rPr lang="en-US" altLang="zh-CN" dirty="0"/>
                  <a:t> (163)(1357)(67)(12345</a:t>
                </a:r>
                <a:r>
                  <a:rPr lang="en-US" altLang="zh-CN" dirty="0" smtClean="0"/>
                  <a:t>)=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1234567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2547163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=(125)(347)(6)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/>
                      <m:t>∴</m:t>
                    </m:r>
                    <m:r>
                      <m:rPr>
                        <m:nor/>
                      </m:rPr>
                      <a:rPr lang="en-US" altLang="zh-CN" sz="2800" dirty="0"/>
                      <m:t>[3,3,1]=3,</m:t>
                    </m:r>
                    <m:r>
                      <a:rPr lang="zh-CN" altLang="en-US" sz="2800" dirty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sz="2800" dirty="0"/>
                  <a:t>阶为</a:t>
                </a:r>
                <a:r>
                  <a:rPr lang="en-US" altLang="zh-CN" sz="2800" dirty="0"/>
                  <a:t>3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7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3 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写出下列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元开关函数的小项表达式：</a:t>
                </a:r>
                <a:endParaRPr lang="en-US" altLang="zh-CN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dirty="0" smtClean="0"/>
                  <a:t>恒为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的函数</a:t>
                </a:r>
                <a:endParaRPr lang="en-US" altLang="zh-CN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dirty="0" smtClean="0"/>
                  <a:t>当且仅当两个变量的取值相同时函数值为</a:t>
                </a:r>
                <a:r>
                  <a:rPr lang="en-US" altLang="zh-CN" dirty="0" smtClean="0"/>
                  <a:t>1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解：由真值表得：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6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4 19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</a:t>
                </a:r>
                <a:r>
                  <a:rPr lang="en-US" altLang="zh-CN" dirty="0" smtClean="0"/>
                  <a:t>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是可数集合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是自然数集合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：由定义</a:t>
                </a:r>
                <a:r>
                  <a:rPr lang="en-US" altLang="zh-CN" dirty="0" smtClean="0"/>
                  <a:t>4.19, </a:t>
                </a:r>
                <a:r>
                  <a:rPr lang="zh-CN" altLang="en-US" dirty="0" smtClean="0"/>
                  <a:t>构造双射</a:t>
                </a:r>
                <a:r>
                  <a:rPr lang="en-US" altLang="zh-CN" dirty="0"/>
                  <a:t>: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N×N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 smtClean="0"/>
                  <a:t>N,</a:t>
                </a:r>
                <a:r>
                  <a:rPr lang="zh-CN" altLang="en-US" dirty="0" smtClean="0"/>
                  <a:t>取任意的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 N×N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证明是双射即可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4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4 19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947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/>
              <a:t>2</a:t>
            </a:r>
            <a:r>
              <a:rPr lang="zh-CN" altLang="en-US" dirty="0" smtClean="0"/>
              <a:t>：找到枚举方法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(0,0) (0,1) (0,2) (0,3) ...</a:t>
            </a:r>
          </a:p>
          <a:p>
            <a:pPr marL="0" indent="0">
              <a:buNone/>
            </a:pPr>
            <a:r>
              <a:rPr lang="en-US" altLang="zh-CN" dirty="0" smtClean="0"/>
              <a:t>(1,0) (1,1) (1,2) (1,3) ...</a:t>
            </a:r>
          </a:p>
          <a:p>
            <a:pPr marL="0" indent="0">
              <a:buNone/>
            </a:pPr>
            <a:r>
              <a:rPr lang="en-US" altLang="zh-CN" dirty="0" smtClean="0"/>
              <a:t>(2,0) (2,1) (2,2) (2,3) ...</a:t>
            </a:r>
          </a:p>
          <a:p>
            <a:pPr marL="0" indent="0">
              <a:buNone/>
            </a:pPr>
            <a:r>
              <a:rPr lang="en-US" altLang="zh-CN" dirty="0" smtClean="0"/>
              <a:t>(3,0) (3,1) (3,2) (3,3) ...</a:t>
            </a:r>
          </a:p>
          <a:p>
            <a:pPr marL="0" indent="0">
              <a:buNone/>
            </a:pPr>
            <a:r>
              <a:rPr lang="en-US" altLang="zh-CN" dirty="0" smtClean="0"/>
              <a:t> ...      ...      ...      ...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349829" y="2708366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097756" y="2708366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830752" y="2708366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578679" y="2708366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312509" y="3215982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312509" y="3733566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051727" y="3215981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830751" y="3215981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096516" y="3733566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830750" y="3733565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574952" y="3207272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553790" y="3733565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293219" y="4297678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041146" y="4297678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774142" y="4297678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522069" y="4297678"/>
            <a:ext cx="200297" cy="20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28650" y="512934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该排列方法不重复且无遗漏！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84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 </a:t>
            </a:r>
            <a:r>
              <a:rPr lang="en-US" altLang="zh-CN" dirty="0" smtClean="0"/>
              <a:t>24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找出所有与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 smtClean="0"/>
                  <a:t>群同构的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子群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解：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008" y="2472679"/>
            <a:ext cx="4608084" cy="3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 </a:t>
            </a:r>
            <a:r>
              <a:rPr lang="en-US" altLang="zh-CN" dirty="0" smtClean="0"/>
              <a:t>26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在群</a:t>
                </a:r>
                <a:r>
                  <a:rPr lang="en-US" altLang="zh-CN" dirty="0" smtClean="0"/>
                  <a:t>&lt;G,*&gt;</a:t>
                </a:r>
                <a:r>
                  <a:rPr lang="zh-CN" altLang="en-US" dirty="0" smtClean="0"/>
                  <a:t>中定义新的二元运算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marL="0" indent="0" algn="ctr">
                  <a:buNone/>
                </a:pPr>
                <a:r>
                  <a:rPr lang="en-US" altLang="zh-CN" dirty="0" smtClean="0"/>
                  <a:t>a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 smtClean="0"/>
                  <a:t>b=b*a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证明：</a:t>
                </a:r>
                <a:r>
                  <a:rPr lang="en-US" altLang="zh-CN" dirty="0"/>
                  <a:t> &lt;G,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dirty="0" smtClean="0"/>
                  <a:t>&gt;</a:t>
                </a:r>
                <a:r>
                  <a:rPr lang="zh-CN" altLang="en-US" dirty="0" smtClean="0"/>
                  <a:t>是群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并且</a:t>
                </a:r>
                <a:r>
                  <a:rPr lang="en-US" altLang="zh-CN" dirty="0"/>
                  <a:t>&lt;G</a:t>
                </a:r>
                <a:r>
                  <a:rPr lang="en-US" altLang="zh-CN" dirty="0" smtClean="0"/>
                  <a:t>,*&gt;</a:t>
                </a:r>
                <a:r>
                  <a:rPr lang="zh-CN" altLang="en-US" dirty="0" smtClean="0"/>
                  <a:t>与</a:t>
                </a:r>
                <a:r>
                  <a:rPr lang="en-US" altLang="zh-CN" dirty="0"/>
                  <a:t>&lt;G,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dirty="0" smtClean="0"/>
                  <a:t>&gt;</a:t>
                </a:r>
                <a:r>
                  <a:rPr lang="zh-CN" altLang="en-US" dirty="0" smtClean="0"/>
                  <a:t>同构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证</a:t>
                </a:r>
                <a:r>
                  <a:rPr lang="en-US" altLang="zh-CN" dirty="0" smtClean="0"/>
                  <a:t>: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首先证明</a:t>
                </a:r>
                <a:r>
                  <a:rPr lang="en-US" altLang="zh-CN" dirty="0" smtClean="0"/>
                  <a:t>&lt;</a:t>
                </a:r>
                <a:r>
                  <a:rPr lang="en-US" altLang="zh-CN" dirty="0"/>
                  <a:t>G,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dirty="0"/>
                  <a:t>&gt;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群</a:t>
                </a:r>
                <a:r>
                  <a:rPr lang="en-US" altLang="zh-CN" dirty="0" smtClean="0"/>
                  <a:t>:</a:t>
                </a:r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zh-CN" altLang="en-US" dirty="0" smtClean="0"/>
                  <a:t>封闭性</a:t>
                </a:r>
                <a:endParaRPr lang="en-US" altLang="zh-CN" dirty="0" smtClean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zh-CN" altLang="en-US" dirty="0" smtClean="0"/>
                  <a:t>结合律</a:t>
                </a:r>
                <a:endParaRPr lang="en-US" altLang="zh-CN" dirty="0" smtClean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zh-CN" altLang="en-US" dirty="0" smtClean="0"/>
                  <a:t>单位元</a:t>
                </a:r>
                <a:endParaRPr lang="en-US" altLang="zh-CN" dirty="0" smtClean="0"/>
              </a:p>
              <a:p>
                <a:pPr marL="914400" lvl="1" indent="-457200">
                  <a:buFont typeface="+mj-ea"/>
                  <a:buAutoNum type="circleNumDbPlain"/>
                </a:pPr>
                <a:r>
                  <a:rPr lang="zh-CN" altLang="en-US" dirty="0"/>
                  <a:t>逆元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4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 </a:t>
            </a:r>
            <a:r>
              <a:rPr lang="en-US" altLang="zh-CN" dirty="0" smtClean="0"/>
              <a:t>26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接下来证明</a:t>
                </a:r>
                <a:r>
                  <a:rPr lang="en-US" altLang="zh-CN" dirty="0"/>
                  <a:t>&lt;G,*&gt;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&lt;G,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dirty="0"/>
                  <a:t>&gt;</a:t>
                </a:r>
                <a:r>
                  <a:rPr lang="zh-CN" altLang="en-US" dirty="0"/>
                  <a:t>同构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构造映射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:r>
                  <a:rPr lang="en-US" altLang="zh-CN" dirty="0" smtClean="0"/>
                  <a:t>&lt;G,*&gt;</a:t>
                </a:r>
                <a:r>
                  <a:rPr lang="zh-CN" altLang="en-US" dirty="0" smtClean="0"/>
                  <a:t>是群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保证了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b="0" dirty="0" smtClean="0">
                    <a:ea typeface="Cambria Math" panose="02040503050406030204" pitchFamily="18" charset="0"/>
                  </a:rPr>
                  <a:t>是双射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ea typeface="Cambria Math" panose="02040503050406030204" pitchFamily="18" charset="0"/>
                  </a:rPr>
                  <a:t>又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因为对任意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 smtClean="0"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保持</m:t>
                    </m:r>
                  </m:oMath>
                </a14:m>
                <a:r>
                  <a:rPr lang="zh-CN" altLang="en-US" b="0" dirty="0" smtClean="0"/>
                  <a:t>运算</a:t>
                </a:r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</m:oMath>
                </a14:m>
                <a:r>
                  <a:rPr lang="en-US" altLang="zh-CN" dirty="0"/>
                  <a:t> &lt;G,*&gt;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&lt;G,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dirty="0"/>
                  <a:t>&gt;</a:t>
                </a:r>
                <a:r>
                  <a:rPr lang="zh-CN" altLang="en-US" dirty="0" smtClean="0"/>
                  <a:t>同构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6 3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写出</a:t>
            </a:r>
            <a:r>
              <a:rPr lang="en-US" altLang="zh-CN" dirty="0" smtClean="0"/>
              <a:t>A4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H={e,(12)(34),(13)(24),(14)(23)}</a:t>
            </a:r>
            <a:r>
              <a:rPr lang="zh-CN" altLang="en-US" dirty="0" smtClean="0"/>
              <a:t>的左陪集分解与右陪集分解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解：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A4={e,(12)(34),(14)(23),(13)(24),(123),(132),(234),(243),(134),(124),(143),(142)}</a:t>
            </a:r>
          </a:p>
          <a:p>
            <a:pPr marL="0" indent="0">
              <a:buNone/>
            </a:pPr>
            <a:r>
              <a:rPr lang="zh-CN" altLang="en-US" dirty="0" smtClean="0"/>
              <a:t>右陪集：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He={e,(12)(34),(13)(24),(14)(23)}</a:t>
            </a:r>
          </a:p>
          <a:p>
            <a:pPr marL="0" indent="0">
              <a:buNone/>
            </a:pPr>
            <a:r>
              <a:rPr lang="en-US" altLang="zh-CN" dirty="0" smtClean="0"/>
              <a:t>H(123)=H(243)=H(134)=H(142)={(123),(243),(142),(134)}</a:t>
            </a:r>
          </a:p>
          <a:p>
            <a:pPr marL="0" indent="0">
              <a:buNone/>
            </a:pPr>
            <a:r>
              <a:rPr lang="en-US" altLang="zh-CN" dirty="0" smtClean="0"/>
              <a:t>H(132)=H(234)=H(143)=H(124)={(132),(143),(234),(124)}</a:t>
            </a:r>
          </a:p>
          <a:p>
            <a:pPr marL="0" indent="0">
              <a:buNone/>
            </a:pPr>
            <a:r>
              <a:rPr lang="zh-CN" altLang="en-US" dirty="0" smtClean="0"/>
              <a:t>左陪集与右陪集对应相同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2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是群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的指数为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的子群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证明：对于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的任意元素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必有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的指数为</a:t>
                </a:r>
                <a:r>
                  <a:rPr lang="en-US" altLang="zh-CN" dirty="0" smtClean="0"/>
                  <a:t>3,</a:t>
                </a:r>
                <a:r>
                  <a:rPr lang="zh-CN" altLang="en-US" dirty="0" smtClean="0"/>
                  <a:t>是否对于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的任意元素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？</m:t>
                    </m:r>
                  </m:oMath>
                </a14:m>
                <a:r>
                  <a:rPr lang="zh-CN" altLang="en-US" dirty="0" smtClean="0"/>
                  <a:t>证明你的断言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封闭性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是群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的指数为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的子群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  <m:r>
                      <m:rPr>
                        <m:nor/>
                      </m:rPr>
                      <a:rPr lang="en-US" altLang="zh-CN" b="0" i="0" dirty="0" smtClean="0"/>
                      <m:t>G</m:t>
                    </m:r>
                    <m:r>
                      <m:rPr>
                        <m:nor/>
                      </m:rPr>
                      <a:rPr lang="en-US" altLang="zh-CN" b="0" i="0" dirty="0" smtClean="0"/>
                      <m:t>=</m:t>
                    </m:r>
                    <m:r>
                      <m:rPr>
                        <m:nor/>
                      </m:rPr>
                      <a:rPr lang="en-US" altLang="zh-CN" b="0" i="0" dirty="0" smtClean="0"/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/>
                  <a:t>aH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综上对于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的任意元素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必有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2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[G:H]=3,</a:t>
                </a:r>
                <a:r>
                  <a:rPr lang="zh-CN" altLang="en-US" dirty="0" smtClean="0"/>
                  <a:t>举一反例：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S3,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H={e,(12)},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(13)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dirty="0" smtClean="0"/>
                  <a:t>H,</a:t>
                </a:r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(13)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=(13)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 7(3)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不以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打头的二进制偶整数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它应该包括</a:t>
                </a:r>
                <a:r>
                  <a:rPr lang="en-US" altLang="zh-CN" dirty="0" smtClean="0"/>
                  <a:t>0, 110, 1010</a:t>
                </a:r>
                <a:r>
                  <a:rPr lang="zh-CN" altLang="en-US" dirty="0" smtClean="0"/>
                  <a:t>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证：设该集合为</a:t>
                </a:r>
                <a:r>
                  <a:rPr lang="en-US" altLang="zh-CN" dirty="0"/>
                  <a:t>E</a:t>
                </a:r>
                <a:endParaRPr lang="en-US" altLang="zh-CN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 smtClean="0"/>
                  <a:t>基础语句：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 smtClean="0"/>
                  <a:t>归纳语句：如果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 smtClean="0"/>
                  <a:t>终结语句：除了有限次使用</a:t>
                </a:r>
                <a:r>
                  <a:rPr lang="en-US" altLang="zh-CN" dirty="0" smtClean="0"/>
                  <a:t>1,2</a:t>
                </a:r>
                <a:r>
                  <a:rPr lang="zh-CN" altLang="en-US" dirty="0" smtClean="0"/>
                  <a:t>产生的元素外，再也没有其他元素属于</a:t>
                </a:r>
                <a:r>
                  <a:rPr lang="en-US" altLang="zh-CN" dirty="0"/>
                  <a:t>E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6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7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在环</a:t>
                </a:r>
                <a:r>
                  <a:rPr lang="en-US" altLang="zh-CN" dirty="0" smtClean="0"/>
                  <a:t>&lt;R,+,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 smtClean="0"/>
                  <a:t>,&gt;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&lt;R,+&gt;</a:t>
                </a:r>
                <a:r>
                  <a:rPr lang="zh-CN" altLang="en-US" dirty="0" smtClean="0"/>
                  <a:t>是循环群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r>
                  <a:rPr lang="en-US" altLang="zh-CN" dirty="0"/>
                  <a:t>&lt;R,+,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 smtClean="0"/>
                  <a:t>,&gt;</a:t>
                </a:r>
                <a:r>
                  <a:rPr lang="zh-CN" altLang="en-US" dirty="0" smtClean="0"/>
                  <a:t>是交换环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zh-CN" dirty="0"/>
                  <a:t> &lt;R,+&gt;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循环群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设</a:t>
                </a:r>
                <a:r>
                  <a:rPr lang="en-US" altLang="zh-CN" dirty="0"/>
                  <a:t>&lt;R</a:t>
                </a:r>
                <a:r>
                  <a:rPr lang="en-US" altLang="zh-CN" dirty="0" smtClean="0"/>
                  <a:t>,+&gt; = &lt;r&gt;.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取任意的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关于</a:t>
                </a:r>
                <a:r>
                  <a:rPr lang="en-US" altLang="zh-CN" dirty="0"/>
                  <a:t>&lt;R,+&gt; </a:t>
                </a:r>
                <a:r>
                  <a:rPr lang="zh-CN" altLang="en-US" dirty="0" smtClean="0"/>
                  <a:t>的阶是</a:t>
                </a:r>
                <a:r>
                  <a:rPr lang="en-US" altLang="zh-CN" dirty="0" smtClean="0"/>
                  <a:t>m, n.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记</a:t>
                </a:r>
                <a:r>
                  <a:rPr lang="en-US" altLang="zh-CN" dirty="0" smtClean="0"/>
                  <a:t>a=</a:t>
                </a:r>
                <a:r>
                  <a:rPr lang="en-US" altLang="zh-CN" dirty="0" err="1" smtClean="0"/>
                  <a:t>mr</a:t>
                </a:r>
                <a:r>
                  <a:rPr lang="en-US" altLang="zh-CN" dirty="0" smtClean="0"/>
                  <a:t>, b=</a:t>
                </a:r>
                <a:r>
                  <a:rPr lang="en-US" altLang="zh-CN" dirty="0" err="1" smtClean="0"/>
                  <a:t>nr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由加法与乘法间满足左右</a:t>
                </a:r>
                <a:r>
                  <a:rPr lang="zh-CN" altLang="en-US" dirty="0" smtClean="0"/>
                  <a:t>分配</a:t>
                </a:r>
                <a:r>
                  <a:rPr lang="zh-CN" altLang="en-US" dirty="0"/>
                  <a:t>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</a:t>
                </a:r>
                <a:r>
                  <a:rPr lang="en-US" altLang="zh-CN" dirty="0"/>
                  <a:t>&lt;R,+,⋅</a:t>
                </a:r>
                <a:r>
                  <a:rPr lang="en-US" altLang="zh-CN" dirty="0" smtClean="0"/>
                  <a:t>,&gt;</a:t>
                </a:r>
                <a:r>
                  <a:rPr lang="zh-CN" altLang="en-US" dirty="0" smtClean="0"/>
                  <a:t>是交换环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4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7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在环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如果对于任意的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R,</a:t>
                </a:r>
                <a:r>
                  <a:rPr lang="zh-CN" altLang="en-US" dirty="0" smtClean="0"/>
                  <a:t>均有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则称该环为布尔环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证明：</a:t>
                </a:r>
                <a:endParaRPr lang="en-US" altLang="zh-CN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i="0" dirty="0">
                        <a:latin typeface="Cambria Math" panose="02040503050406030204" pitchFamily="18" charset="0"/>
                      </a:rPr>
                      <m:t>任意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是交换环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证：由定理</a:t>
                </a:r>
                <a:r>
                  <a:rPr lang="en-US" altLang="zh-CN" dirty="0" smtClean="0"/>
                  <a:t>7.1</a:t>
                </a:r>
                <a:r>
                  <a:rPr lang="zh-CN" altLang="en-US" dirty="0" smtClean="0"/>
                  <a:t>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在环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对于任意的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(-a)b=-(ab)=a(-b);(-a)(-b)=ab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现</m:t>
                    </m:r>
                  </m:oMath>
                </a14:m>
                <a:r>
                  <a:rPr lang="zh-CN" altLang="en-US" dirty="0" smtClean="0"/>
                  <a:t>我们有：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&lt;R,+&gt;</a:t>
                </a:r>
                <a:r>
                  <a:rPr lang="zh-CN" altLang="en-US" dirty="0" smtClean="0"/>
                  <a:t>为群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/>
                        <m:t>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+(−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=2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 r="-696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1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7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/>
                  <a:t>由于</a:t>
                </a:r>
                <a:r>
                  <a:rPr lang="en-US" altLang="zh-CN" dirty="0"/>
                  <a:t>&lt;R,+&gt;</a:t>
                </a:r>
                <a:r>
                  <a:rPr lang="zh-CN" altLang="en-US" dirty="0"/>
                  <a:t>为群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取任意的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任意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𝑏𝑎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即</a:t>
                </a:r>
                <a:r>
                  <a:rPr lang="en-US" altLang="zh-CN" dirty="0" smtClean="0"/>
                  <a:t>R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交换环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4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7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是环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的可逆元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smtClean="0"/>
                  <a:t>-a</a:t>
                </a:r>
                <a:r>
                  <a:rPr lang="zh-CN" altLang="en-US" dirty="0" smtClean="0"/>
                  <a:t>也是可逆元</a:t>
                </a:r>
                <a:endParaRPr lang="en-US" altLang="zh-CN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a</a:t>
                </a:r>
                <a:r>
                  <a:rPr lang="zh-CN" altLang="en-US" dirty="0" smtClean="0"/>
                  <a:t>不是零因子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的逆元为</a:t>
                </a:r>
                <a:r>
                  <a:rPr lang="en-US" altLang="zh-CN" dirty="0" smtClean="0"/>
                  <a:t>a’,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&lt;R,+&gt;</a:t>
                </a:r>
                <a:r>
                  <a:rPr lang="zh-CN" altLang="en-US" dirty="0" smtClean="0"/>
                  <a:t>是群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由定理 </a:t>
                </a:r>
                <a:r>
                  <a:rPr lang="en-US" altLang="zh-CN" dirty="0" smtClean="0"/>
                  <a:t>7.1</a:t>
                </a:r>
                <a:r>
                  <a:rPr lang="zh-CN" altLang="en-US" dirty="0" smtClean="0"/>
                  <a:t>知：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 smtClean="0"/>
                  <a:t>a’=1=(-a)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 smtClean="0"/>
                  <a:t>(-a’)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en-US" altLang="zh-CN" dirty="0" smtClean="0"/>
                  <a:t>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 smtClean="0"/>
                  <a:t>a=1</a:t>
                </a:r>
                <a:r>
                  <a:rPr lang="en-US" altLang="zh-CN" dirty="0"/>
                  <a:t>=(-</a:t>
                </a:r>
                <a:r>
                  <a:rPr lang="en-US" altLang="zh-CN" dirty="0" smtClean="0"/>
                  <a:t>a’)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/>
                  <a:t>(-</a:t>
                </a:r>
                <a:r>
                  <a:rPr lang="en-US" altLang="zh-CN" dirty="0" smtClean="0"/>
                  <a:t>a)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由上得到</a:t>
                </a:r>
                <a:r>
                  <a:rPr lang="en-US" altLang="zh-CN" dirty="0" smtClean="0"/>
                  <a:t>-a</a:t>
                </a:r>
                <a:r>
                  <a:rPr lang="zh-CN" altLang="en-US" dirty="0" smtClean="0"/>
                  <a:t>的左右逆元</a:t>
                </a:r>
                <a:r>
                  <a:rPr lang="en-US" altLang="zh-CN" dirty="0"/>
                  <a:t>,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也是可逆元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7 6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反证：设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是零因子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由定义：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存在非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使得</m:t>
                    </m:r>
                  </m:oMath>
                </a14:m>
                <a:r>
                  <a:rPr lang="en-US" altLang="zh-CN" dirty="0" err="1"/>
                  <a:t>a</a:t>
                </a:r>
                <a:r>
                  <a:rPr lang="en-US" altLang="zh-CN" dirty="0" err="1" smtClean="0"/>
                  <a:t>⋅b</a:t>
                </a:r>
                <a:r>
                  <a:rPr lang="en-US" altLang="zh-CN" dirty="0" smtClean="0"/>
                  <a:t>=0;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又因为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存在逆元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设为</a:t>
                </a:r>
                <a:r>
                  <a:rPr lang="en-US" altLang="zh-CN" dirty="0" smtClean="0"/>
                  <a:t>a’,</a:t>
                </a:r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a’⋅</a:t>
                </a:r>
                <a:r>
                  <a:rPr lang="en-US" altLang="zh-CN" dirty="0" err="1" smtClean="0"/>
                  <a:t>a⋅b</a:t>
                </a:r>
                <a:r>
                  <a:rPr lang="en-US" altLang="zh-CN" dirty="0" smtClean="0"/>
                  <a:t>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</m:oMath>
                </a14:m>
                <a:r>
                  <a:rPr lang="en-US" altLang="zh-CN" dirty="0" smtClean="0"/>
                  <a:t>b=0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矛盾！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zh-CN" altLang="en-US" dirty="0"/>
                  <a:t>不是零因子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9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7 7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在交换环中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a*b</a:t>
                </a:r>
                <a:r>
                  <a:rPr lang="zh-CN" altLang="en-US" dirty="0" smtClean="0"/>
                  <a:t>是零因子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是零因子或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是零因子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证</a:t>
                </a:r>
                <a:r>
                  <a:rPr lang="zh-CN" altLang="en-US" dirty="0" smtClean="0"/>
                  <a:t>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交换环保证了这种情况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不存在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仅是左零因子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,b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仅是右零因子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a*b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是零因子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！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由</a:t>
                </a:r>
                <a:r>
                  <a:rPr lang="en-US" altLang="zh-CN" dirty="0"/>
                  <a:t>a*b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零因子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得到</a:t>
                </a:r>
                <a:r>
                  <a:rPr lang="en-US" altLang="zh-CN" dirty="0" smtClean="0"/>
                  <a:t>a*b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即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 smtClean="0"/>
                  <a:t>都不为</a:t>
                </a:r>
                <a:r>
                  <a:rPr lang="en-US" altLang="zh-CN" dirty="0" smtClean="0"/>
                  <a:t>0.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由零因子定义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设存在非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元素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1.(a*b)*c=a*(b*c)=0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不是零因子</a:t>
                </a:r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因为</a:t>
                </a:r>
                <a:r>
                  <a:rPr lang="en-US" altLang="zh-CN" dirty="0" smtClean="0"/>
                  <a:t>a</a:t>
                </a:r>
                <a:r>
                  <a:rPr lang="en-US" altLang="zh-CN" dirty="0"/>
                  <a:t>*(b*c</a:t>
                </a:r>
                <a:r>
                  <a:rPr lang="en-US" altLang="zh-CN" dirty="0" smtClean="0"/>
                  <a:t>)=0,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b*c=0,</a:t>
                </a:r>
                <a:r>
                  <a:rPr lang="zh-CN" altLang="en-US" dirty="0" smtClean="0"/>
                  <a:t>即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为零因子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同理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不是零因子时</a:t>
                </a:r>
                <a:r>
                  <a:rPr lang="en-US" altLang="zh-CN" dirty="0" smtClean="0"/>
                  <a:t>,a</a:t>
                </a:r>
                <a:r>
                  <a:rPr lang="zh-CN" altLang="en-US" dirty="0" smtClean="0"/>
                  <a:t>必为零因子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所以</a:t>
                </a:r>
                <a:r>
                  <a:rPr lang="en-US" altLang="zh-CN" dirty="0" err="1" smtClean="0"/>
                  <a:t>a,b</a:t>
                </a:r>
                <a:r>
                  <a:rPr lang="zh-CN" altLang="en-US" dirty="0" smtClean="0"/>
                  <a:t>至少有一个是零因子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6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2.c*(a*b)=(c*a)*b=0</a:t>
            </a:r>
          </a:p>
          <a:p>
            <a:pPr marL="0" indent="0">
              <a:buNone/>
            </a:pPr>
            <a:r>
              <a:rPr lang="zh-CN" altLang="en-US" dirty="0" smtClean="0"/>
              <a:t>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中证明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综</a:t>
            </a:r>
            <a:r>
              <a:rPr lang="en-US" altLang="zh-CN" dirty="0" smtClean="0"/>
              <a:t>1,2,</a:t>
            </a:r>
            <a:r>
              <a:rPr lang="zh-CN" altLang="en-US" dirty="0" smtClean="0"/>
              <a:t>若</a:t>
            </a:r>
            <a:r>
              <a:rPr lang="en-US" altLang="zh-CN" dirty="0"/>
              <a:t>a*b</a:t>
            </a:r>
            <a:r>
              <a:rPr lang="zh-CN" altLang="en-US" dirty="0"/>
              <a:t>是零因子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是零因子或</a:t>
            </a:r>
            <a:r>
              <a:rPr lang="en-US" altLang="zh-CN" dirty="0"/>
              <a:t>b</a:t>
            </a:r>
            <a:r>
              <a:rPr lang="zh-CN" altLang="en-US" dirty="0"/>
              <a:t>是零因子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77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157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1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 1(2)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((a, b),b)=(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证：设</a:t>
                </a:r>
                <a:r>
                  <a:rPr lang="en-US" altLang="zh-CN" dirty="0" smtClean="0"/>
                  <a:t>m=((</a:t>
                </a:r>
                <a:r>
                  <a:rPr lang="en-US" altLang="zh-CN" dirty="0"/>
                  <a:t>a, b),b</a:t>
                </a:r>
                <a:r>
                  <a:rPr lang="en-US" altLang="zh-CN" dirty="0" smtClean="0"/>
                  <a:t>), n=(</a:t>
                </a:r>
                <a:r>
                  <a:rPr lang="en-US" altLang="zh-CN" dirty="0" err="1"/>
                  <a:t>a,b</a:t>
                </a:r>
                <a:r>
                  <a:rPr lang="en-US" altLang="zh-CN" dirty="0" smtClean="0"/>
                  <a:t>).</a:t>
                </a:r>
                <a:r>
                  <a:rPr lang="zh-CN" altLang="en-US" dirty="0" smtClean="0"/>
                  <a:t>下证</a:t>
                </a:r>
                <a:r>
                  <a:rPr lang="en-US" altLang="zh-CN" dirty="0" err="1" smtClean="0"/>
                  <a:t>m|n&amp;n|m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err="1" smtClean="0"/>
                  <a:t>m|n</a:t>
                </a:r>
                <a:r>
                  <a:rPr lang="en-US" altLang="zh-CN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zh-CN" dirty="0"/>
                  <a:t>m</a:t>
                </a:r>
                <a:r>
                  <a:rPr lang="en-US" altLang="zh-CN" dirty="0" smtClean="0"/>
                  <a:t>=((</a:t>
                </a:r>
                <a:r>
                  <a:rPr lang="en-US" altLang="zh-CN" dirty="0"/>
                  <a:t>a, b),b</a:t>
                </a:r>
                <a:r>
                  <a:rPr lang="en-US" altLang="zh-CN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/>
                  <a:t>m</a:t>
                </a:r>
                <a:r>
                  <a:rPr lang="en-US" altLang="zh-CN" dirty="0" smtClean="0"/>
                  <a:t>|(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),</a:t>
                </a:r>
                <a:r>
                  <a:rPr lang="en-US" altLang="zh-CN" dirty="0" err="1" smtClean="0"/>
                  <a:t>m|b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 err="1" smtClean="0"/>
                  <a:t>m|n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err="1" smtClean="0"/>
                  <a:t>n|m</a:t>
                </a:r>
                <a:r>
                  <a:rPr lang="en-US" altLang="zh-CN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zh-CN" dirty="0" smtClean="0"/>
                  <a:t>n=(</a:t>
                </a:r>
                <a:r>
                  <a:rPr lang="en-US" altLang="zh-CN" dirty="0" err="1"/>
                  <a:t>a,b</a:t>
                </a:r>
                <a:r>
                  <a:rPr lang="en-US" altLang="zh-CN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 err="1"/>
                  <a:t>n</a:t>
                </a:r>
                <a:r>
                  <a:rPr lang="en-US" altLang="zh-CN" dirty="0" err="1" smtClean="0"/>
                  <a:t>|a&amp;n|b</a:t>
                </a:r>
                <a:r>
                  <a:rPr lang="en-US" altLang="zh-CN" dirty="0" smtClean="0"/>
                  <a:t>, n|(</a:t>
                </a:r>
                <a:r>
                  <a:rPr lang="en-US" altLang="zh-CN" dirty="0" err="1" smtClean="0"/>
                  <a:t>a,b</a:t>
                </a:r>
                <a:r>
                  <a:rPr lang="en-US" altLang="zh-CN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en-US" altLang="zh-CN" dirty="0" smtClean="0"/>
                  <a:t>|((</a:t>
                </a:r>
                <a:r>
                  <a:rPr lang="en-US" altLang="zh-CN" dirty="0"/>
                  <a:t>a, b),</a:t>
                </a:r>
                <a:r>
                  <a:rPr lang="en-US" altLang="zh-CN" dirty="0" smtClean="0"/>
                  <a:t>b)</a:t>
                </a:r>
                <a:r>
                  <a:rPr lang="zh-CN" altLang="en-US" dirty="0" smtClean="0"/>
                  <a:t>即</a:t>
                </a:r>
                <a:r>
                  <a:rPr lang="en-US" altLang="zh-CN" dirty="0" err="1" smtClean="0"/>
                  <a:t>n|m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/>
                  <a:t>m</a:t>
                </a:r>
                <a:r>
                  <a:rPr lang="en-US" altLang="zh-CN" dirty="0" smtClean="0"/>
                  <a:t>=n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9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证明：对于所有的</a:t>
                </a:r>
                <a:r>
                  <a:rPr lang="en-US" altLang="zh-CN" dirty="0" smtClean="0"/>
                  <a:t>n&gt;0,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6|(n^3-n).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证</a:t>
                </a:r>
                <a:r>
                  <a:rPr lang="en-US" altLang="zh-CN" dirty="0" smtClean="0"/>
                  <a:t>: 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任意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知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连续</m:t>
                    </m:r>
                  </m:oMath>
                </a14:m>
                <a:r>
                  <a:rPr lang="zh-CN" altLang="en-US" dirty="0" smtClean="0"/>
                  <a:t>的三数相乘</a:t>
                </a:r>
                <a:r>
                  <a:rPr lang="en-US" altLang="zh-CN" dirty="0"/>
                  <a:t>,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∴ </a:t>
                </a:r>
                <a:r>
                  <a:rPr lang="zh-CN" altLang="en-US" dirty="0" smtClean="0"/>
                  <a:t>必有</a:t>
                </a:r>
                <a:r>
                  <a:rPr lang="en-US" altLang="zh-CN" dirty="0" smtClean="0"/>
                  <a:t>2|m, 3|m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∴</a:t>
                </a:r>
                <a:r>
                  <a:rPr lang="en-US" altLang="zh-CN" dirty="0" smtClean="0"/>
                  <a:t>6|m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7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 </a:t>
            </a:r>
            <a:r>
              <a:rPr lang="en-US" altLang="zh-CN" dirty="0"/>
              <a:t>9(3)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求所有整数解</a:t>
                </a:r>
                <a:r>
                  <a:rPr lang="en-US" altLang="zh-CN" dirty="0" smtClean="0"/>
                  <a:t>15x+16y=17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zh-CN" dirty="0" smtClean="0"/>
                  <a:t>15x+16y=17,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(15,16</a:t>
                </a:r>
                <a:r>
                  <a:rPr lang="en-US" altLang="zh-CN" dirty="0"/>
                  <a:t>)</a:t>
                </a:r>
                <a:r>
                  <a:rPr lang="en-US" altLang="zh-CN" dirty="0" smtClean="0"/>
                  <a:t>=1|17,</a:t>
                </a:r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方程的一组解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∴通解为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+16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2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2 13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问</m:t>
                    </m:r>
                  </m:oMath>
                </a14:m>
                <a:r>
                  <a:rPr lang="en-US" altLang="zh-CN" dirty="0" smtClean="0"/>
                  <a:t>6k+5</a:t>
                </a:r>
                <a:r>
                  <a:rPr lang="zh-CN" altLang="en-US" dirty="0" smtClean="0"/>
                  <a:t>模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同余几？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+5≡3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4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 18(2)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18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解：由定理</a:t>
                </a:r>
                <a:r>
                  <a:rPr lang="en-US" altLang="zh-CN" dirty="0" smtClean="0"/>
                  <a:t>2.6: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/>
                  <a:t>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≡2, 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14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18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3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 19(3)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≡1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2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≡1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3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7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解：由中国剩余定理：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2 22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</m:e>
                    </m:d>
                  </m:oMath>
                </a14:m>
                <a:r>
                  <a:rPr lang="en-US" altLang="zh-CN" dirty="0" smtClean="0"/>
                  <a:t>=12,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96,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960.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8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1097</Words>
  <Application>Microsoft Office PowerPoint</Application>
  <PresentationFormat>全屏显示(4:3)</PresentationFormat>
  <Paragraphs>185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代数结构习题课</vt:lpstr>
      <vt:lpstr>习题1 7(3)</vt:lpstr>
      <vt:lpstr>习题2 1(2)</vt:lpstr>
      <vt:lpstr>习题2 4</vt:lpstr>
      <vt:lpstr>习题2 9(3)</vt:lpstr>
      <vt:lpstr>习题2 13</vt:lpstr>
      <vt:lpstr>习题2 18(2)</vt:lpstr>
      <vt:lpstr>习题2 19(3)</vt:lpstr>
      <vt:lpstr>习题2 22</vt:lpstr>
      <vt:lpstr>习题3 15</vt:lpstr>
      <vt:lpstr>习题3 19</vt:lpstr>
      <vt:lpstr>习题4 19</vt:lpstr>
      <vt:lpstr>习题4 19</vt:lpstr>
      <vt:lpstr>习题5 24</vt:lpstr>
      <vt:lpstr>习题5 26</vt:lpstr>
      <vt:lpstr>习题5 26</vt:lpstr>
      <vt:lpstr>习题6 3</vt:lpstr>
      <vt:lpstr>习题6 4</vt:lpstr>
      <vt:lpstr>习题6 4</vt:lpstr>
      <vt:lpstr>习题7 3</vt:lpstr>
      <vt:lpstr>习题7 4</vt:lpstr>
      <vt:lpstr>习题7 4</vt:lpstr>
      <vt:lpstr>习题7 6</vt:lpstr>
      <vt:lpstr>习题7 6</vt:lpstr>
      <vt:lpstr>习题7 7</vt:lpstr>
      <vt:lpstr>习题7 7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代数结构习题课</dc:title>
  <dc:creator>xu ll</dc:creator>
  <cp:lastModifiedBy>xu ll</cp:lastModifiedBy>
  <cp:revision>42</cp:revision>
  <dcterms:created xsi:type="dcterms:W3CDTF">2018-05-22T11:20:42Z</dcterms:created>
  <dcterms:modified xsi:type="dcterms:W3CDTF">2018-05-24T07:22:43Z</dcterms:modified>
</cp:coreProperties>
</file>