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80" r:id="rId24"/>
    <p:sldId id="281" r:id="rId25"/>
    <p:sldId id="282" r:id="rId26"/>
    <p:sldId id="283" r:id="rId27"/>
    <p:sldId id="279" r:id="rId28"/>
    <p:sldId id="284" r:id="rId29"/>
    <p:sldId id="277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D97AB6C-1EBA-4EF6-BF22-254260A4EA08}">
          <p14:sldIdLst>
            <p14:sldId id="256"/>
          </p14:sldIdLst>
        </p14:section>
        <p14:section name="第3次作业" id="{172C7C25-8726-4320-95F9-D77BA33BEB49}">
          <p14:sldIdLst>
            <p14:sldId id="257"/>
            <p14:sldId id="258"/>
            <p14:sldId id="260"/>
            <p14:sldId id="261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第6次作业" id="{C25E390E-2F45-4CEB-8DE7-7B44A4BF497D}">
          <p14:sldIdLst>
            <p14:sldId id="278"/>
            <p14:sldId id="276"/>
            <p14:sldId id="280"/>
            <p14:sldId id="281"/>
            <p14:sldId id="282"/>
            <p14:sldId id="283"/>
          </p14:sldIdLst>
        </p14:section>
        <p14:section name="第9次作业" id="{C912B4D6-93D2-4120-AAF0-FCC6360BF1C7}">
          <p14:sldIdLst>
            <p14:sldId id="279"/>
            <p14:sldId id="284"/>
            <p14:sldId id="277"/>
            <p14:sldId id="285"/>
            <p14:sldId id="286"/>
            <p14:sldId id="287"/>
            <p14:sldId id="288"/>
            <p14:sldId id="289"/>
          </p14:sldIdLst>
        </p14:section>
        <p14:section name="第12次作业" id="{17B2EDBF-4A58-4094-BE51-22EAB6B39B39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70" autoAdjust="0"/>
  </p:normalViewPr>
  <p:slideViewPr>
    <p:cSldViewPr snapToGrid="0">
      <p:cViewPr varScale="1">
        <p:scale>
          <a:sx n="66" d="100"/>
          <a:sy n="66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791F-1259-479F-8F22-82D16EB6A61E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A666-EE80-40E7-A916-B9451DD58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666-EE80-40E7-A916-B9451DD586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666-EE80-40E7-A916-B9451DD586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0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666-EE80-40E7-A916-B9451DD586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666-EE80-40E7-A916-B9451DD5866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666-EE80-40E7-A916-B9451DD5866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666-EE80-40E7-A916-B9451DD5866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5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1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0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4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0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63E2-2D6E-4621-A7CD-247EEB3016D5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7FE0-80AB-4B40-B2EC-0DDD83B54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5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代数结构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21138"/>
            <a:ext cx="6858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次作业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邵新洋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3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073276"/>
              </a:xfrm>
            </p:spPr>
            <p:txBody>
              <a:bodyPr/>
              <a:lstStyle/>
              <a:p>
                <a:r>
                  <a:rPr lang="zh-CN" altLang="en-US" b="1" dirty="0" smtClean="0"/>
                  <a:t>题目：令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 smtClean="0"/>
                  <a:t>子集，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dirty="0" smtClean="0"/>
                  <a:t>中的补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b="1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b="1" dirty="0" smtClean="0"/>
                  <a:t>是单射或满射时，讨论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和</m:t>
                    </m:r>
                    <m:acc>
                      <m:accPr>
                        <m:chr m:val="̃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r>
                  <a:rPr lang="zh-CN" altLang="en-US" b="1" dirty="0" smtClean="0"/>
                  <a:t>的关系。</a:t>
                </a:r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考察内容：集合的关系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073276"/>
              </a:xfrm>
              <a:blipFill rotWithShape="0">
                <a:blip r:embed="rId2"/>
                <a:stretch>
                  <a:fillRect l="-1391" t="-5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95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8626" y="1165429"/>
            <a:ext cx="5478493" cy="1577242"/>
            <a:chOff x="659657" y="4210186"/>
            <a:chExt cx="5478493" cy="1577242"/>
          </a:xfrm>
        </p:grpSpPr>
        <p:sp>
          <p:nvSpPr>
            <p:cNvPr id="5" name="矩形 4"/>
            <p:cNvSpPr/>
            <p:nvPr/>
          </p:nvSpPr>
          <p:spPr>
            <a:xfrm>
              <a:off x="1264596" y="4289898"/>
              <a:ext cx="846306" cy="31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64596" y="4601183"/>
              <a:ext cx="846306" cy="31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64596" y="4922145"/>
              <a:ext cx="846306" cy="3112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64596" y="5243107"/>
              <a:ext cx="846306" cy="3112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44757" y="5407175"/>
              <a:ext cx="846306" cy="311285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4757" y="5106868"/>
              <a:ext cx="846306" cy="311285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44757" y="4806561"/>
              <a:ext cx="846306" cy="311285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044757" y="4210186"/>
              <a:ext cx="846306" cy="31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44757" y="4500765"/>
              <a:ext cx="846306" cy="31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5" idx="3"/>
              <a:endCxn id="12" idx="1"/>
            </p:cNvCxnSpPr>
            <p:nvPr/>
          </p:nvCxnSpPr>
          <p:spPr>
            <a:xfrm flipV="1">
              <a:off x="2110902" y="4365829"/>
              <a:ext cx="933855" cy="797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13" idx="1"/>
            </p:cNvCxnSpPr>
            <p:nvPr/>
          </p:nvCxnSpPr>
          <p:spPr>
            <a:xfrm flipV="1">
              <a:off x="2110902" y="4656408"/>
              <a:ext cx="933855" cy="1004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3"/>
              <a:endCxn id="11" idx="1"/>
            </p:cNvCxnSpPr>
            <p:nvPr/>
          </p:nvCxnSpPr>
          <p:spPr>
            <a:xfrm flipV="1">
              <a:off x="2110902" y="4962204"/>
              <a:ext cx="933855" cy="1155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3"/>
              <a:endCxn id="10" idx="1"/>
            </p:cNvCxnSpPr>
            <p:nvPr/>
          </p:nvCxnSpPr>
          <p:spPr>
            <a:xfrm flipV="1">
              <a:off x="2110902" y="5262511"/>
              <a:ext cx="933855" cy="1362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59657" y="4471741"/>
                  <a:ext cx="4863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57" y="4471741"/>
                  <a:ext cx="48638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59657" y="5117846"/>
                  <a:ext cx="486383" cy="375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57" y="5117846"/>
                  <a:ext cx="486383" cy="3750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4839" r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891063" y="4327404"/>
                  <a:ext cx="1001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063" y="4327404"/>
                  <a:ext cx="10019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978612" y="4933180"/>
                  <a:ext cx="1001949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612" y="4933180"/>
                  <a:ext cx="1001949" cy="4049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3891063" y="4763903"/>
              <a:ext cx="593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}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17913" y="4679432"/>
              <a:ext cx="5933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/>
                <a:t>}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087561" y="5036711"/>
                  <a:ext cx="1050589" cy="45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561" y="5036711"/>
                  <a:ext cx="1050589" cy="4515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351" r="-184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/>
          <p:cNvGrpSpPr/>
          <p:nvPr/>
        </p:nvGrpSpPr>
        <p:grpSpPr>
          <a:xfrm>
            <a:off x="908626" y="3908628"/>
            <a:ext cx="5429853" cy="1562107"/>
            <a:chOff x="2007851" y="3966994"/>
            <a:chExt cx="5429853" cy="1562107"/>
          </a:xfrm>
        </p:grpSpPr>
        <p:sp>
          <p:nvSpPr>
            <p:cNvPr id="26" name="矩形 25"/>
            <p:cNvSpPr/>
            <p:nvPr/>
          </p:nvSpPr>
          <p:spPr>
            <a:xfrm>
              <a:off x="2612790" y="3966994"/>
              <a:ext cx="846306" cy="31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12790" y="4278279"/>
              <a:ext cx="846306" cy="311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612790" y="4599241"/>
              <a:ext cx="846306" cy="3112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12790" y="4920203"/>
              <a:ext cx="846306" cy="3112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612790" y="5217816"/>
              <a:ext cx="846306" cy="3112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92951" y="5019319"/>
              <a:ext cx="846306" cy="311285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392951" y="4719012"/>
              <a:ext cx="846306" cy="311285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392951" y="4122637"/>
              <a:ext cx="846306" cy="31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92951" y="4413216"/>
              <a:ext cx="846306" cy="31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6" idx="3"/>
              <a:endCxn id="33" idx="1"/>
            </p:cNvCxnSpPr>
            <p:nvPr/>
          </p:nvCxnSpPr>
          <p:spPr>
            <a:xfrm>
              <a:off x="3459096" y="4122637"/>
              <a:ext cx="933855" cy="1556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7" idx="3"/>
              <a:endCxn id="34" idx="1"/>
            </p:cNvCxnSpPr>
            <p:nvPr/>
          </p:nvCxnSpPr>
          <p:spPr>
            <a:xfrm>
              <a:off x="3459096" y="4433922"/>
              <a:ext cx="933855" cy="1349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8" idx="3"/>
              <a:endCxn id="34" idx="1"/>
            </p:cNvCxnSpPr>
            <p:nvPr/>
          </p:nvCxnSpPr>
          <p:spPr>
            <a:xfrm flipV="1">
              <a:off x="3459096" y="4568859"/>
              <a:ext cx="933855" cy="186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3"/>
              <a:endCxn id="32" idx="1"/>
            </p:cNvCxnSpPr>
            <p:nvPr/>
          </p:nvCxnSpPr>
          <p:spPr>
            <a:xfrm flipV="1">
              <a:off x="3459096" y="4874655"/>
              <a:ext cx="933855" cy="2011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2007851" y="4384192"/>
                  <a:ext cx="4863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51" y="4384192"/>
                  <a:ext cx="48638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2007851" y="5030297"/>
                  <a:ext cx="486383" cy="375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51" y="5030297"/>
                  <a:ext cx="486383" cy="3750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4918" r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239257" y="4239855"/>
                  <a:ext cx="1001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257" y="4239855"/>
                  <a:ext cx="100194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6435755" y="4637527"/>
                  <a:ext cx="1001949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755" y="4637527"/>
                  <a:ext cx="1001949" cy="40498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本框 42"/>
            <p:cNvSpPr txBox="1"/>
            <p:nvPr/>
          </p:nvSpPr>
          <p:spPr>
            <a:xfrm>
              <a:off x="5239257" y="4676354"/>
              <a:ext cx="593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}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199862" y="4239855"/>
              <a:ext cx="593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}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5326806" y="4793520"/>
                  <a:ext cx="1050589" cy="45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806" y="4793520"/>
                  <a:ext cx="1050589" cy="4515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351" r="-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/>
            <p:cNvCxnSpPr>
              <a:stCxn id="30" idx="3"/>
              <a:endCxn id="31" idx="1"/>
            </p:cNvCxnSpPr>
            <p:nvPr/>
          </p:nvCxnSpPr>
          <p:spPr>
            <a:xfrm flipV="1">
              <a:off x="3459096" y="5174962"/>
              <a:ext cx="933855" cy="1984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5988287" y="669621"/>
                <a:ext cx="2821021" cy="73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zh-CN" altLang="en-US" sz="32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acc>
                        <m:accPr>
                          <m:chr m:val="̃"/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</m:acc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87" y="669621"/>
                <a:ext cx="2821021" cy="73116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988287" y="5325874"/>
                <a:ext cx="2821021" cy="73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</m:acc>
                      <m:r>
                        <a:rPr lang="zh-CN" altLang="en-US" sz="3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87" y="5325874"/>
                <a:ext cx="2821021" cy="73116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87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严格证明：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zh-CN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̃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任取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原像是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单射，所以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acc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：任取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，即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 smtClean="0"/>
                  <a:t>。由于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满射，既然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的像集里面，则一定在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 smtClean="0"/>
                  <a:t>的像集里，即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 r="-6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1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183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考察内容：置换的运算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1 3 4 5 6 2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1 2 4 3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5 6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4 6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 2 4 5 6 3)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 3 4 5)(2 6)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𝜏𝜎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 2 6 3)(4 5)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18366"/>
              </a:xfrm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45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r>
              <a:rPr lang="zh-CN" altLang="en-US" dirty="0" smtClean="0"/>
              <a:t>拓展：快速计算置换积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3 4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1 3 4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69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r>
              <a:rPr lang="zh-CN" altLang="en-US" dirty="0" smtClean="0"/>
              <a:t>拓展：快速计算置换积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3 4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1 3 4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81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r>
              <a:rPr lang="zh-CN" altLang="en-US" dirty="0" smtClean="0"/>
              <a:t>拓展：快速计算置换积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3 4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1 3 4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→4→1→2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24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r>
              <a:rPr lang="zh-CN" altLang="en-US" dirty="0" smtClean="0"/>
              <a:t>拓展：快速计算置换积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3 4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1 3 4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→4→1→2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→2→2→1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7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r>
              <a:rPr lang="zh-CN" altLang="en-US" dirty="0" smtClean="0"/>
              <a:t>拓展：快速计算置换积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3 4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1 3 4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 2)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→4→1→2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→2→2→1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52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r>
              <a:rPr lang="zh-CN" altLang="en-US" dirty="0" smtClean="0"/>
              <a:t>拓展：快速计算置换积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3 4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1 3 4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 2)(3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→4→1→2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→2→2→1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→3→4→3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5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作业编号：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习题</a:t>
            </a:r>
            <a:r>
              <a:rPr lang="en-US" altLang="zh-CN" dirty="0" smtClean="0"/>
              <a:t>2	40</a:t>
            </a:r>
            <a:r>
              <a:rPr lang="en-US" altLang="zh-CN" dirty="0"/>
              <a:t>, </a:t>
            </a:r>
            <a:r>
              <a:rPr lang="en-US" altLang="zh-CN" dirty="0" smtClean="0"/>
              <a:t>42</a:t>
            </a:r>
            <a:endParaRPr lang="en-US" altLang="zh-CN" dirty="0"/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	8</a:t>
            </a:r>
            <a:r>
              <a:rPr lang="en-US" altLang="zh-CN" dirty="0"/>
              <a:t>,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3.12</a:t>
            </a:r>
            <a:r>
              <a:rPr lang="zh-CN" altLang="en-US" dirty="0" smtClean="0"/>
              <a:t>拓展：快速计算置换积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3 4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1 3 4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1 4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 2)(3)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→4→1→2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→2→2→1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→3→4→3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→1→3→4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69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作业编号：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r>
              <a:rPr lang="en-US" altLang="zh-CN" dirty="0"/>
              <a:t>	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题目：如果群</a:t>
                </a:r>
                <a:r>
                  <a:rPr lang="en-US" altLang="zh-CN" b="1" dirty="0" smtClean="0"/>
                  <a:t>G</a:t>
                </a:r>
                <a:r>
                  <a:rPr lang="zh-CN" altLang="en-US" b="1" dirty="0" smtClean="0"/>
                  <a:t>中只有一个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阶元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 smtClean="0"/>
                  <a:t>中任意元素都是交换的，即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考察内容：群论中阶的定义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观察到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（得证）或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（不可能 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95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1" dirty="0" smtClean="0"/>
                  <a:t>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 smtClean="0"/>
                  <a:t>非空子集，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,∗&gt;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,∗&gt;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 smtClean="0"/>
                  <a:t>子群当且仅当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考察内容：子群的性质与证明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（必要性）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 smtClean="0"/>
                  <a:t>存在逆元），则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（运算封闭）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（充分性）利用子群定义。（没有说集合有限，因此不可用定理</a:t>
                </a:r>
                <a:r>
                  <a:rPr lang="en-US" altLang="zh-CN" dirty="0" smtClean="0"/>
                  <a:t>5.9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661" r="-1159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67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（充分性）利用子群定义。（没有说集合有限，因此不可用定理</a:t>
                </a:r>
                <a:r>
                  <a:rPr lang="en-US" altLang="zh-CN" dirty="0" smtClean="0"/>
                  <a:t>5.9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（逆元）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 smtClean="0"/>
                  <a:t>运算封闭）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3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9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证明：只有一个生成元的循环群至多含有两个元素。</a:t>
                </a:r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考察内容：循环群、生成元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设生成元是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一个元素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逆元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也是生成元。由于生成元只有一个，则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阶为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，此时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35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题目：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1" dirty="0" smtClean="0"/>
                  <a:t>全体</a:t>
                </a:r>
                <a:r>
                  <a:rPr lang="en-US" altLang="zh-CN" b="1" dirty="0" smtClean="0"/>
                  <a:t>4</a:t>
                </a:r>
                <a:r>
                  <a:rPr lang="zh-CN" altLang="en-US" b="1" dirty="0" smtClean="0"/>
                  <a:t>元偶置换构成的群，请列出它的全部元素。</a:t>
                </a:r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考察内容：置换的奇偶性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dirty="0"/>
                  <a:t> 对换是奇置换，所以偶置换是含有偶数个对换的置换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(1)(2)(3)(4</a:t>
                </a:r>
                <a:r>
                  <a:rPr lang="en-US" altLang="zh-CN" dirty="0" smtClean="0"/>
                  <a:t>), (</a:t>
                </a:r>
                <a:r>
                  <a:rPr lang="en-US" altLang="zh-CN" dirty="0"/>
                  <a:t>1 2 3), (1 3 2), (1 </a:t>
                </a:r>
                <a:r>
                  <a:rPr lang="en-US" altLang="zh-CN" dirty="0" smtClean="0"/>
                  <a:t>2 4), (</a:t>
                </a:r>
                <a:r>
                  <a:rPr lang="en-US" altLang="zh-CN" dirty="0"/>
                  <a:t>1 4 2), (1 3 4), (1 4 3</a:t>
                </a:r>
                <a:r>
                  <a:rPr lang="en-US" altLang="zh-CN" dirty="0" smtClean="0"/>
                  <a:t>), (</a:t>
                </a:r>
                <a:r>
                  <a:rPr lang="en-US" altLang="zh-CN" dirty="0"/>
                  <a:t>2 3 4</a:t>
                </a:r>
                <a:r>
                  <a:rPr lang="en-US" altLang="zh-CN" dirty="0" smtClean="0"/>
                  <a:t>), (</a:t>
                </a:r>
                <a:r>
                  <a:rPr lang="en-US" altLang="zh-CN" dirty="0"/>
                  <a:t>2 4 3</a:t>
                </a:r>
                <a:r>
                  <a:rPr lang="en-US" altLang="zh-CN" dirty="0" smtClean="0"/>
                  <a:t>), (</a:t>
                </a:r>
                <a:r>
                  <a:rPr lang="en-US" altLang="zh-CN" dirty="0"/>
                  <a:t>1 2)(3 4), (1 3)(2 4), (1 4)(2 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 r="-2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35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作业编号：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6	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1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题目：令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b="1" dirty="0" smtClean="0"/>
                  <a:t>于矩阵乘法构成群。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证明：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1" dirty="0" smtClean="0"/>
                  <a:t>从群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b="1" dirty="0" smtClean="0"/>
                  <a:t>非零实数乘群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的同态映射。求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𝐊𝐞𝐫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b="1" i="1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考察内容：同态关系、核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62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题目：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 smtClean="0"/>
                  <a:t>是交换群，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是取定的正整数。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b="1" dirty="0" smtClean="0"/>
                  <a:t>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是同态映射，求出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𝐊𝐞𝐫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考察内容：同态关系、核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题目：求</a:t>
                </a:r>
                <a:r>
                  <a:rPr lang="en-US" altLang="zh-CN" b="1" dirty="0" smtClean="0"/>
                  <a:t>37</a:t>
                </a:r>
                <a:r>
                  <a:rPr lang="zh-CN" altLang="en-US" b="1" dirty="0" smtClean="0"/>
                  <a:t>的</a:t>
                </a:r>
                <a:r>
                  <a:rPr lang="en-US" altLang="zh-CN" b="1" dirty="0" smtClean="0"/>
                  <a:t>12</a:t>
                </a:r>
                <a:r>
                  <a:rPr lang="zh-CN" altLang="en-US" b="1" dirty="0" smtClean="0"/>
                  <a:t>个原根</a:t>
                </a:r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考察内容：原根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原根的性质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解答：查最小原根和指数表，得知</a:t>
                </a:r>
                <a:r>
                  <a:rPr lang="en-US" altLang="zh-CN" dirty="0" smtClean="0"/>
                  <a:t>37</a:t>
                </a:r>
                <a:r>
                  <a:rPr lang="zh-CN" altLang="en-US" dirty="0" smtClean="0"/>
                  <a:t>的最小原根</a:t>
                </a:r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。由于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=37−1=36</m:t>
                    </m:r>
                  </m:oMath>
                </a14:m>
                <a:r>
                  <a:rPr lang="zh-CN" altLang="en-US" dirty="0" smtClean="0"/>
                  <a:t>，所以</a:t>
                </a:r>
                <a:r>
                  <a:rPr lang="en-US" altLang="zh-CN" dirty="0" smtClean="0"/>
                  <a:t>37</a:t>
                </a:r>
                <a:r>
                  <a:rPr lang="zh-CN" altLang="en-US" dirty="0" smtClean="0"/>
                  <a:t>的原根都在缩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中。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如何</a:t>
                </a:r>
                <a:r>
                  <a:rPr lang="zh-CN" altLang="en-US" dirty="0" smtClean="0"/>
                  <a:t>找到其他的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个原根？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题目：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 smtClean="0"/>
                  <a:t>的正规子群，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b="1" dirty="0" smtClean="0"/>
                  <a:t>：对于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 smtClean="0"/>
                  <a:t>中的任意元素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考察内容：指数，正规子群，代表元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证明：</a:t>
                </a: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商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意味</m:t>
                    </m:r>
                  </m:oMath>
                </a14:m>
                <a:r>
                  <a:rPr lang="zh-CN" altLang="en-US" dirty="0" smtClean="0"/>
                  <a:t>着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根据推论</a:t>
                </a:r>
                <a:r>
                  <a:rPr lang="en-US" altLang="zh-CN" dirty="0" smtClean="0"/>
                  <a:t>6.1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任意元素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𝐻𝑥</m:t>
                    </m:r>
                  </m:oMath>
                </a14:m>
                <a:r>
                  <a:rPr lang="zh-CN" altLang="en-US" dirty="0" smtClean="0"/>
                  <a:t>的阶是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因子，所以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（单位元指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 r="-464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038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题目：在群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的元素，称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换位元。证明：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所有有限个换位元乘积构成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正规子群。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交换群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的正规子群且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是交换群，那么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子群。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考察内容：正规子群、商群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576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所有有限个换位元乘积构成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正规子群。</a:t>
                </a:r>
                <a:endParaRPr lang="en-US" altLang="zh-CN" dirty="0"/>
              </a:p>
              <a:p>
                <a:r>
                  <a:rPr lang="zh-CN" altLang="en-US" dirty="0" smtClean="0"/>
                  <a:t>先证明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群：封闭性、结合律、单位元、逆元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是正规子群：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可类推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是多个换位元乘积时情况。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949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交换</a:t>
                </a:r>
                <a:r>
                  <a:rPr lang="zh-CN" altLang="en-US" dirty="0" smtClean="0"/>
                  <a:t>群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证明：任取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967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6.20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的正规子群且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是交换群，那么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子群。</a:t>
                </a:r>
                <a:endParaRPr lang="en-US" altLang="zh-CN" dirty="0"/>
              </a:p>
              <a:p>
                <a:r>
                  <a:rPr lang="zh-CN" altLang="en-US" dirty="0" smtClean="0"/>
                  <a:t>只需证明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的子集。</m:t>
                    </m:r>
                  </m:oMath>
                </a14:m>
                <a:r>
                  <a:rPr lang="zh-CN" altLang="en-US" dirty="0" smtClean="0"/>
                  <a:t>任取元素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对于一个换位元的简单情况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是交换</a:t>
                </a:r>
                <a:r>
                  <a:rPr lang="zh-CN" altLang="en-US" dirty="0" smtClean="0"/>
                  <a:t>群，所以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对于由多个换位元构成的元素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运算封闭，所以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一定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02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习题编号：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7 16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8 3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8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7.16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是有理数域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 smtClean="0"/>
                  <a:t>的一元多项式环，证明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主理想。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考察内容：多项式主理想环。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证明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上的理想（利用定义）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结合定理</a:t>
                </a:r>
                <a:r>
                  <a:rPr lang="en-US" altLang="zh-CN" dirty="0" smtClean="0"/>
                  <a:t>7.12</a:t>
                </a:r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是主理想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218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7.22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(3)/(6)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/(6)</m:t>
                    </m:r>
                  </m:oMath>
                </a14:m>
                <a:r>
                  <a:rPr lang="zh-CN" altLang="en-US" dirty="0" smtClean="0"/>
                  <a:t>的理想，并且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/(6)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(3)/(6)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/(3)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考察内容：环同态定理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证明：见书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7.16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175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证明：在格中，如果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考察内容：格的基本性质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8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270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,≤ &gt;为</m:t>
                    </m:r>
                  </m:oMath>
                </a14:m>
                <a:r>
                  <a:rPr lang="zh-CN" altLang="en-US" dirty="0" smtClean="0"/>
                  <a:t>格。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.令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,≤ &gt;</m:t>
                    </m:r>
                  </m:oMath>
                </a14:m>
                <a:r>
                  <a:rPr lang="zh-CN" altLang="en-US" dirty="0" smtClean="0"/>
                  <a:t>是格。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考察内容：格的定义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是部分序集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格（最大下界和最小上界）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270376"/>
              </a:xfrm>
              <a:blipFill rotWithShape="0">
                <a:blip r:embed="rId2"/>
                <a:stretch>
                  <a:fillRect l="-1546" t="-2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2.40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错误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错误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错误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错误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8.6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任取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证明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存在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逻辑上要注意的点：（以最大下界为例）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1</a:t>
                </a:r>
                <a:r>
                  <a:rPr lang="en-US" altLang="zh-CN" dirty="0" smtClean="0"/>
                  <a:t>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一定在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吗？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如果在，则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的这个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仍然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最大下界吗？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如果不在，那么显然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mtClean="0"/>
                  <a:t>一个下界，那么为什么一定有最大下界？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00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2.40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4590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dirty="0" smtClean="0"/>
                  <a:t>一个原根。则使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的最小</a:t>
                </a:r>
                <a:r>
                  <a:rPr lang="en-US" altLang="zh-CN" dirty="0" smtClean="0"/>
                  <a:t>n=36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,36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dirty="0" smtClean="0"/>
                  <a:t>，即有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必须和</a:t>
                </a:r>
                <a:r>
                  <a:rPr lang="en-US" altLang="zh-CN" dirty="0" smtClean="0"/>
                  <a:t>36</a:t>
                </a:r>
                <a:r>
                  <a:rPr lang="zh-CN" altLang="en-US" dirty="0" smtClean="0"/>
                  <a:t>互素：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∈{1,5,7,11,13,17,19,23,25,29,31,35}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根据指数的定义：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。</a:t>
                </a:r>
                <a:r>
                  <a:rPr lang="zh-CN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举例：如何求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去指数表内查得为</a:t>
                </a: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35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59062"/>
              </a:xfrm>
              <a:blipFill rotWithShape="0">
                <a:blip r:embed="rId2"/>
                <a:stretch>
                  <a:fillRect l="-1391" t="-2596" r="-6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0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2.40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观察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36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阶循环群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实际上在模</a:t>
                </a:r>
                <a:r>
                  <a:rPr lang="en-US" altLang="zh-CN" dirty="0" smtClean="0"/>
                  <a:t>37</a:t>
                </a:r>
                <a:r>
                  <a:rPr lang="zh-CN" altLang="en-US" dirty="0" smtClean="0"/>
                  <a:t>运算下，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×&gt;</m:t>
                    </m:r>
                  </m:oMath>
                </a14:m>
                <a:r>
                  <a:rPr lang="zh-CN" altLang="en-US" dirty="0" smtClean="0"/>
                  <a:t>构成一个乘法群。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对于数</a:t>
                </a:r>
                <a:r>
                  <a:rPr lang="en-US" altLang="zh-CN" dirty="0" smtClean="0"/>
                  <a:t>m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令集合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,×&gt;</m:t>
                    </m:r>
                  </m:oMath>
                </a14:m>
                <a:r>
                  <a:rPr lang="zh-CN" altLang="en-US" dirty="0" smtClean="0"/>
                  <a:t>在模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乘法运算下构成群。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原根的意义</a:t>
                </a:r>
                <a:r>
                  <a:rPr lang="zh-CN" altLang="en-US" dirty="0" smtClean="0"/>
                  <a:t>：上述乘法群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 smtClean="0"/>
                  <a:t>阶</a:t>
                </a:r>
                <a:r>
                  <a:rPr lang="zh-CN" altLang="en-US" dirty="0"/>
                  <a:t>子</a:t>
                </a:r>
                <a:r>
                  <a:rPr lang="zh-CN" altLang="en-US" dirty="0" smtClean="0"/>
                  <a:t>群的所有生成元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66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9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2.42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57277"/>
              </a:xfrm>
            </p:spPr>
            <p:txBody>
              <a:bodyPr/>
              <a:lstStyle/>
              <a:p>
                <a:r>
                  <a:rPr lang="zh-CN" altLang="en-US" b="1" dirty="0" smtClean="0"/>
                  <a:t>证明：若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 smtClean="0"/>
                  <a:t>阶为</a:t>
                </a:r>
                <a:r>
                  <a:rPr lang="en-US" altLang="zh-CN" b="1" dirty="0" smtClean="0"/>
                  <a:t>3</a:t>
                </a:r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 smtClean="0"/>
                  <a:t>阶为</a:t>
                </a:r>
                <a:r>
                  <a:rPr lang="en-US" altLang="zh-CN" b="1" dirty="0" smtClean="0"/>
                  <a:t>6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考察内容：阶的定义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阶的定义：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是满足式子的</a:t>
                </a:r>
                <a:r>
                  <a:rPr lang="zh-CN" altLang="en-US" u="sng" dirty="0" smtClean="0"/>
                  <a:t>最小整数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u="sng" dirty="0"/>
              </a:p>
              <a:p>
                <a:r>
                  <a:rPr lang="zh-CN" altLang="en-US" dirty="0" smtClean="0"/>
                  <a:t>所以，需要证明：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阶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不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57277"/>
              </a:xfrm>
              <a:blipFill rotWithShape="0">
                <a:blip r:embed="rId3"/>
                <a:stretch>
                  <a:fillRect l="-1546" t="-2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2.42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阶为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+1)。</m:t>
                    </m:r>
                  </m:oMath>
                </a14:m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阶为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不是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−1≢0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所以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≡−1(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所以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13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2.42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的阶不为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之前推导过程中可以看出阶不为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阶不为</a:t>
                </a:r>
                <a:r>
                  <a:rPr lang="en-US" altLang="zh-CN" dirty="0" smtClean="0"/>
                  <a:t>1</a:t>
                </a:r>
                <a:r>
                  <a:rPr lang="zh-CN" altLang="en-US" dirty="0"/>
                  <a:t>：</a:t>
                </a:r>
                <a:r>
                  <a:rPr lang="zh-CN" altLang="en-US" dirty="0" smtClean="0"/>
                  <a:t>很简单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阶不为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45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894</Words>
  <Application>Microsoft Office PowerPoint</Application>
  <PresentationFormat>全屏显示(4:3)</PresentationFormat>
  <Paragraphs>264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《代数结构》 习题解答</vt:lpstr>
      <vt:lpstr>第3次作业</vt:lpstr>
      <vt:lpstr>习题2.40</vt:lpstr>
      <vt:lpstr>习题2.40</vt:lpstr>
      <vt:lpstr>习题2.40</vt:lpstr>
      <vt:lpstr>习题2.40</vt:lpstr>
      <vt:lpstr>习题2.42</vt:lpstr>
      <vt:lpstr>习题2.42</vt:lpstr>
      <vt:lpstr>习题2.42</vt:lpstr>
      <vt:lpstr>习题3.8</vt:lpstr>
      <vt:lpstr>PowerPoint 演示文稿</vt:lpstr>
      <vt:lpstr>习题3.8</vt:lpstr>
      <vt:lpstr>习题3.12</vt:lpstr>
      <vt:lpstr>习题3.12拓展：快速计算置换积</vt:lpstr>
      <vt:lpstr>习题3.12拓展：快速计算置换积</vt:lpstr>
      <vt:lpstr>习题3.12拓展：快速计算置换积</vt:lpstr>
      <vt:lpstr>习题3.12拓展：快速计算置换积</vt:lpstr>
      <vt:lpstr>习题3.12拓展：快速计算置换积</vt:lpstr>
      <vt:lpstr>习题3.12拓展：快速计算置换积</vt:lpstr>
      <vt:lpstr>习题3.12拓展：快速计算置换积</vt:lpstr>
      <vt:lpstr>第6次作业</vt:lpstr>
      <vt:lpstr>习题5.7</vt:lpstr>
      <vt:lpstr>习题5.9</vt:lpstr>
      <vt:lpstr>习题5.9</vt:lpstr>
      <vt:lpstr>习题5.16</vt:lpstr>
      <vt:lpstr>习题5.20</vt:lpstr>
      <vt:lpstr>第9次作业</vt:lpstr>
      <vt:lpstr>习题6.15</vt:lpstr>
      <vt:lpstr>习题6.16</vt:lpstr>
      <vt:lpstr>习题6.18</vt:lpstr>
      <vt:lpstr>习题6.20</vt:lpstr>
      <vt:lpstr>习题6.20</vt:lpstr>
      <vt:lpstr>习题6.20</vt:lpstr>
      <vt:lpstr>习题6.20</vt:lpstr>
      <vt:lpstr>第12次作业</vt:lpstr>
      <vt:lpstr>习题7.16</vt:lpstr>
      <vt:lpstr>习题7.22</vt:lpstr>
      <vt:lpstr>习题8.3</vt:lpstr>
      <vt:lpstr>习题8.6</vt:lpstr>
      <vt:lpstr>习题8.6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《代数结构》 习题解答</dc:title>
  <dc:creator>Shao Daniel</dc:creator>
  <cp:lastModifiedBy>Shao Daniel</cp:lastModifiedBy>
  <cp:revision>89</cp:revision>
  <dcterms:created xsi:type="dcterms:W3CDTF">2018-05-22T13:14:42Z</dcterms:created>
  <dcterms:modified xsi:type="dcterms:W3CDTF">2018-06-13T14:40:10Z</dcterms:modified>
</cp:coreProperties>
</file>