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7" r:id="rId2"/>
    <p:sldMasterId id="2147483740" r:id="rId3"/>
  </p:sldMasterIdLst>
  <p:notesMasterIdLst>
    <p:notesMasterId r:id="rId48"/>
  </p:notesMasterIdLst>
  <p:sldIdLst>
    <p:sldId id="349" r:id="rId4"/>
    <p:sldId id="558" r:id="rId5"/>
    <p:sldId id="598" r:id="rId6"/>
    <p:sldId id="613" r:id="rId7"/>
    <p:sldId id="600" r:id="rId8"/>
    <p:sldId id="601" r:id="rId9"/>
    <p:sldId id="599" r:id="rId10"/>
    <p:sldId id="603" r:id="rId11"/>
    <p:sldId id="614" r:id="rId12"/>
    <p:sldId id="549" r:id="rId13"/>
    <p:sldId id="597" r:id="rId14"/>
    <p:sldId id="559" r:id="rId15"/>
    <p:sldId id="560" r:id="rId16"/>
    <p:sldId id="561" r:id="rId17"/>
    <p:sldId id="562" r:id="rId18"/>
    <p:sldId id="551" r:id="rId19"/>
    <p:sldId id="554" r:id="rId20"/>
    <p:sldId id="555" r:id="rId21"/>
    <p:sldId id="556" r:id="rId22"/>
    <p:sldId id="564" r:id="rId23"/>
    <p:sldId id="563" r:id="rId24"/>
    <p:sldId id="569" r:id="rId25"/>
    <p:sldId id="571" r:id="rId26"/>
    <p:sldId id="576" r:id="rId27"/>
    <p:sldId id="577" r:id="rId28"/>
    <p:sldId id="578" r:id="rId29"/>
    <p:sldId id="579" r:id="rId30"/>
    <p:sldId id="607" r:id="rId31"/>
    <p:sldId id="604" r:id="rId32"/>
    <p:sldId id="608" r:id="rId33"/>
    <p:sldId id="605" r:id="rId34"/>
    <p:sldId id="606" r:id="rId35"/>
    <p:sldId id="609" r:id="rId36"/>
    <p:sldId id="610" r:id="rId37"/>
    <p:sldId id="611" r:id="rId38"/>
    <p:sldId id="612" r:id="rId39"/>
    <p:sldId id="591" r:id="rId40"/>
    <p:sldId id="593" r:id="rId41"/>
    <p:sldId id="594" r:id="rId42"/>
    <p:sldId id="595" r:id="rId43"/>
    <p:sldId id="596" r:id="rId44"/>
    <p:sldId id="592" r:id="rId45"/>
    <p:sldId id="557" r:id="rId46"/>
    <p:sldId id="54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5931B"/>
    <a:srgbClr val="CC3300"/>
    <a:srgbClr val="FFFF00"/>
    <a:srgbClr val="FF00FF"/>
    <a:srgbClr val="D3C7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5736" autoAdjust="0"/>
  </p:normalViewPr>
  <p:slideViewPr>
    <p:cSldViewPr snapToGrid="0">
      <p:cViewPr varScale="1">
        <p:scale>
          <a:sx n="91" d="100"/>
          <a:sy n="91" d="100"/>
        </p:scale>
        <p:origin x="114" y="22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5E098-7670-44BF-8B6B-1411291DCDBD}" type="datetimeFigureOut">
              <a:rPr lang="zh-CN" altLang="en-US" smtClean="0"/>
              <a:pPr/>
              <a:t>2021/5/24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A050B-5E47-4EDD-8D7D-09C64D1E8867}" type="slidenum">
              <a:rPr lang="zh-CN" altLang="en-US" smtClean="0"/>
              <a:pPr/>
              <a:t>‹#›</a:t>
            </a:fld>
            <a:endParaRPr lang="zh-CN" altLang="en-US"/>
          </a:p>
        </p:txBody>
      </p:sp>
    </p:spTree>
    <p:extLst>
      <p:ext uri="{BB962C8B-B14F-4D97-AF65-F5344CB8AC3E}">
        <p14:creationId xmlns:p14="http://schemas.microsoft.com/office/powerpoint/2010/main" val="77817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2</a:t>
            </a:fld>
            <a:endParaRPr lang="zh-CN" altLang="en-US"/>
          </a:p>
        </p:txBody>
      </p:sp>
    </p:spTree>
    <p:extLst>
      <p:ext uri="{BB962C8B-B14F-4D97-AF65-F5344CB8AC3E}">
        <p14:creationId xmlns:p14="http://schemas.microsoft.com/office/powerpoint/2010/main" val="413930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233715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90339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995706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38</a:t>
            </a:fld>
            <a:endParaRPr lang="zh-CN" altLang="en-US"/>
          </a:p>
        </p:txBody>
      </p:sp>
    </p:spTree>
    <p:extLst>
      <p:ext uri="{BB962C8B-B14F-4D97-AF65-F5344CB8AC3E}">
        <p14:creationId xmlns:p14="http://schemas.microsoft.com/office/powerpoint/2010/main" val="758850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451024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3</a:t>
            </a:fld>
            <a:endParaRPr lang="zh-CN" altLang="en-US"/>
          </a:p>
        </p:txBody>
      </p:sp>
    </p:spTree>
    <p:extLst>
      <p:ext uri="{BB962C8B-B14F-4D97-AF65-F5344CB8AC3E}">
        <p14:creationId xmlns:p14="http://schemas.microsoft.com/office/powerpoint/2010/main" val="415411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4</a:t>
            </a:fld>
            <a:endParaRPr lang="zh-CN" altLang="en-US"/>
          </a:p>
        </p:txBody>
      </p:sp>
    </p:spTree>
    <p:extLst>
      <p:ext uri="{BB962C8B-B14F-4D97-AF65-F5344CB8AC3E}">
        <p14:creationId xmlns:p14="http://schemas.microsoft.com/office/powerpoint/2010/main" val="263223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5</a:t>
            </a:fld>
            <a:endParaRPr lang="zh-CN" altLang="en-US"/>
          </a:p>
        </p:txBody>
      </p:sp>
    </p:spTree>
    <p:extLst>
      <p:ext uri="{BB962C8B-B14F-4D97-AF65-F5344CB8AC3E}">
        <p14:creationId xmlns:p14="http://schemas.microsoft.com/office/powerpoint/2010/main" val="1323965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6</a:t>
            </a:fld>
            <a:endParaRPr lang="zh-CN" altLang="en-US"/>
          </a:p>
        </p:txBody>
      </p:sp>
    </p:spTree>
    <p:extLst>
      <p:ext uri="{BB962C8B-B14F-4D97-AF65-F5344CB8AC3E}">
        <p14:creationId xmlns:p14="http://schemas.microsoft.com/office/powerpoint/2010/main" val="249314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7</a:t>
            </a:fld>
            <a:endParaRPr lang="zh-CN" altLang="en-US"/>
          </a:p>
        </p:txBody>
      </p:sp>
    </p:spTree>
    <p:extLst>
      <p:ext uri="{BB962C8B-B14F-4D97-AF65-F5344CB8AC3E}">
        <p14:creationId xmlns:p14="http://schemas.microsoft.com/office/powerpoint/2010/main" val="28068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8</a:t>
            </a:fld>
            <a:endParaRPr lang="zh-CN" altLang="en-US"/>
          </a:p>
        </p:txBody>
      </p:sp>
    </p:spTree>
    <p:extLst>
      <p:ext uri="{BB962C8B-B14F-4D97-AF65-F5344CB8AC3E}">
        <p14:creationId xmlns:p14="http://schemas.microsoft.com/office/powerpoint/2010/main" val="197684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9</a:t>
            </a:fld>
            <a:endParaRPr lang="zh-CN" altLang="en-US"/>
          </a:p>
        </p:txBody>
      </p:sp>
    </p:spTree>
    <p:extLst>
      <p:ext uri="{BB962C8B-B14F-4D97-AF65-F5344CB8AC3E}">
        <p14:creationId xmlns:p14="http://schemas.microsoft.com/office/powerpoint/2010/main" val="3943837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A050B-5E47-4EDD-8D7D-09C64D1E8867}" type="slidenum">
              <a:rPr lang="zh-CN" altLang="en-US" smtClean="0"/>
              <a:pPr/>
              <a:t>11</a:t>
            </a:fld>
            <a:endParaRPr lang="zh-CN" altLang="en-US"/>
          </a:p>
        </p:txBody>
      </p:sp>
    </p:spTree>
    <p:extLst>
      <p:ext uri="{BB962C8B-B14F-4D97-AF65-F5344CB8AC3E}">
        <p14:creationId xmlns:p14="http://schemas.microsoft.com/office/powerpoint/2010/main" val="197672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138513-EE8C-4FCF-90C0-83359CB55299}" type="slidenum">
              <a:rPr lang="en-US" altLang="zh-CN"/>
              <a:pPr>
                <a:defRPr/>
              </a:pPr>
              <a:t>‹#›</a:t>
            </a:fld>
            <a:endParaRPr lang="en-US" altLang="zh-CN"/>
          </a:p>
        </p:txBody>
      </p:sp>
    </p:spTree>
    <p:extLst>
      <p:ext uri="{BB962C8B-B14F-4D97-AF65-F5344CB8AC3E}">
        <p14:creationId xmlns:p14="http://schemas.microsoft.com/office/powerpoint/2010/main" val="176071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F0DE9D-6F83-4CCB-A5F8-441EF7BDC190}" type="slidenum">
              <a:rPr lang="en-US" altLang="zh-CN"/>
              <a:pPr>
                <a:defRPr/>
              </a:pPr>
              <a:t>‹#›</a:t>
            </a:fld>
            <a:endParaRPr lang="en-US" altLang="zh-CN"/>
          </a:p>
        </p:txBody>
      </p:sp>
    </p:spTree>
    <p:extLst>
      <p:ext uri="{BB962C8B-B14F-4D97-AF65-F5344CB8AC3E}">
        <p14:creationId xmlns:p14="http://schemas.microsoft.com/office/powerpoint/2010/main" val="106962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
            <a:ext cx="28956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
            <a:ext cx="84836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A27AD6-B7CA-4EB0-989E-4EAF3FE7C514}" type="slidenum">
              <a:rPr lang="en-US" altLang="zh-CN"/>
              <a:pPr>
                <a:defRPr/>
              </a:pPr>
              <a:t>‹#›</a:t>
            </a:fld>
            <a:endParaRPr lang="en-US" altLang="zh-CN"/>
          </a:p>
        </p:txBody>
      </p:sp>
    </p:spTree>
    <p:extLst>
      <p:ext uri="{BB962C8B-B14F-4D97-AF65-F5344CB8AC3E}">
        <p14:creationId xmlns:p14="http://schemas.microsoft.com/office/powerpoint/2010/main" val="278988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5626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4806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2577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972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6164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2619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332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372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F02B17-5A53-4DFF-9FEA-215580030A47}" type="slidenum">
              <a:rPr lang="en-US" altLang="zh-CN"/>
              <a:pPr>
                <a:defRPr/>
              </a:pPr>
              <a:t>‹#›</a:t>
            </a:fld>
            <a:endParaRPr lang="en-US" altLang="zh-CN"/>
          </a:p>
        </p:txBody>
      </p:sp>
    </p:spTree>
    <p:extLst>
      <p:ext uri="{BB962C8B-B14F-4D97-AF65-F5344CB8AC3E}">
        <p14:creationId xmlns:p14="http://schemas.microsoft.com/office/powerpoint/2010/main" val="2034252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6705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3274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3315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6" name="直接连接符 5"/>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Group 7"/>
          <p:cNvGrpSpPr>
            <a:grpSpLocks/>
          </p:cNvGrpSpPr>
          <p:nvPr userDrawn="1"/>
        </p:nvGrpSpPr>
        <p:grpSpPr bwMode="auto">
          <a:xfrm>
            <a:off x="431371" y="390528"/>
            <a:ext cx="520496" cy="274639"/>
            <a:chOff x="0" y="0"/>
            <a:chExt cx="1041399" cy="549275"/>
          </a:xfrm>
        </p:grpSpPr>
        <p:sp>
          <p:nvSpPr>
            <p:cNvPr id="8"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prstClr val="black"/>
                </a:solidFill>
              </a:endParaRPr>
            </a:p>
          </p:txBody>
        </p:sp>
        <p:sp>
          <p:nvSpPr>
            <p:cNvPr id="9"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prstClr val="black"/>
                </a:solidFill>
              </a:endParaRPr>
            </a:p>
          </p:txBody>
        </p:sp>
        <p:sp>
          <p:nvSpPr>
            <p:cNvPr id="10"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prstClr val="black"/>
                </a:solidFill>
              </a:endParaRPr>
            </a:p>
          </p:txBody>
        </p:sp>
      </p:grpSp>
      <p:sp>
        <p:nvSpPr>
          <p:cNvPr id="11" name="Title 1"/>
          <p:cNvSpPr txBox="1">
            <a:spLocks/>
          </p:cNvSpPr>
          <p:nvPr userDrawn="1"/>
        </p:nvSpPr>
        <p:spPr>
          <a:xfrm>
            <a:off x="1111348" y="338108"/>
            <a:ext cx="28399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en-GB" altLang="zh-CN"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1111348" y="286722"/>
            <a:ext cx="5093677" cy="482247"/>
          </a:xfrm>
        </p:spPr>
        <p:txBody>
          <a:bodyPr>
            <a:noAutofit/>
          </a:bodyPr>
          <a:lstStyle>
            <a:lvl1pPr>
              <a:defRPr sz="20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119872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10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5667" name="Rectangle 2"/>
          <p:cNvSpPr>
            <a:spLocks noGrp="1" noChangeArrowheads="1"/>
          </p:cNvSpPr>
          <p:nvPr>
            <p:ph type="ctrTitle"/>
          </p:nvPr>
        </p:nvSpPr>
        <p:spPr>
          <a:xfrm>
            <a:off x="912879" y="2130315"/>
            <a:ext cx="10366243" cy="1470052"/>
          </a:xfrm>
        </p:spPr>
        <p:txBody>
          <a:bodyPr/>
          <a:lstStyle>
            <a:lvl1pPr algn="ctr">
              <a:defRPr sz="3810">
                <a:ea typeface="黑体" pitchFamily="2" charset="-122"/>
              </a:defRPr>
            </a:lvl1pPr>
          </a:lstStyle>
          <a:p>
            <a:r>
              <a:rPr lang="zh-CN" altLang="en-US"/>
              <a:t>单击此处编辑母版标题样式</a:t>
            </a:r>
          </a:p>
        </p:txBody>
      </p:sp>
      <p:sp>
        <p:nvSpPr>
          <p:cNvPr id="1265670" name="Rectangle 3"/>
          <p:cNvSpPr>
            <a:spLocks noGrp="1" noChangeArrowheads="1"/>
          </p:cNvSpPr>
          <p:nvPr>
            <p:ph type="subTitle" idx="1"/>
          </p:nvPr>
        </p:nvSpPr>
        <p:spPr>
          <a:xfrm>
            <a:off x="1829815" y="3885976"/>
            <a:ext cx="8532371" cy="1752301"/>
          </a:xfrm>
        </p:spPr>
        <p:txBody>
          <a:bodyPr/>
          <a:lstStyle>
            <a:lvl1pPr marL="0" indent="0" algn="ctr">
              <a:buFont typeface="Wingdings" pitchFamily="2" charset="2"/>
              <a:buNone/>
              <a:defRPr/>
            </a:lvl1pPr>
          </a:lstStyle>
          <a:p>
            <a:r>
              <a:rPr lang="zh-CN" altLang="en-US"/>
              <a:t>单击此处编辑母版副标题样式</a:t>
            </a:r>
          </a:p>
        </p:txBody>
      </p:sp>
      <p:sp>
        <p:nvSpPr>
          <p:cNvPr id="5" name="Rectangle 6"/>
          <p:cNvSpPr>
            <a:spLocks noGrp="1" noChangeArrowheads="1"/>
          </p:cNvSpPr>
          <p:nvPr>
            <p:ph type="sldNum" sz="quarter" idx="10"/>
          </p:nvPr>
        </p:nvSpPr>
        <p:spPr bwMode="auto">
          <a:xfrm>
            <a:off x="8737263" y="6244779"/>
            <a:ext cx="2844124" cy="477137"/>
          </a:xfrm>
          <a:prstGeom prst="rect">
            <a:avLst/>
          </a:prstGeom>
          <a:ln>
            <a:miter lim="800000"/>
            <a:headEnd/>
            <a:tailEnd/>
          </a:ln>
        </p:spPr>
        <p:txBody>
          <a:bodyPr vert="horz" wrap="square" lIns="91423" tIns="45711" rIns="91423" bIns="45711" numCol="1" anchor="t" anchorCtr="0" compatLnSpc="1">
            <a:prstTxWarp prst="textNoShape">
              <a:avLst/>
            </a:prstTxWarp>
          </a:bodyPr>
          <a:lstStyle>
            <a:lvl1pPr algn="r" eaLnBrk="1" hangingPunct="1">
              <a:lnSpc>
                <a:spcPct val="100000"/>
              </a:lnSpc>
              <a:spcBef>
                <a:spcPct val="0"/>
              </a:spcBef>
              <a:spcAft>
                <a:spcPct val="0"/>
              </a:spcAft>
              <a:buClrTx/>
              <a:buFontTx/>
              <a:buNone/>
              <a:defRPr sz="1693" b="1">
                <a:solidFill>
                  <a:srgbClr val="000000"/>
                </a:solidFill>
                <a:latin typeface="Arial" panose="020B0604020202020204" pitchFamily="34" charset="0"/>
                <a:ea typeface="宋体" panose="02010600030101010101" pitchFamily="2" charset="-122"/>
              </a:defRPr>
            </a:lvl1pPr>
          </a:lstStyle>
          <a:p>
            <a:pPr fontAlgn="base">
              <a:defRPr/>
            </a:pPr>
            <a:fld id="{9D07114F-3469-4F95-818A-B3C834228D44}" type="slidenum">
              <a:rPr lang="zh-CN" altLang="en-US"/>
              <a:pPr fontAlgn="base">
                <a:defRPr/>
              </a:pPr>
              <a:t>‹#›</a:t>
            </a:fld>
            <a:endParaRPr lang="en-US" altLang="zh-CN"/>
          </a:p>
        </p:txBody>
      </p:sp>
    </p:spTree>
    <p:extLst>
      <p:ext uri="{BB962C8B-B14F-4D97-AF65-F5344CB8AC3E}">
        <p14:creationId xmlns:p14="http://schemas.microsoft.com/office/powerpoint/2010/main" val="21222842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69757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94" y="4406795"/>
            <a:ext cx="10362186" cy="1362527"/>
          </a:xfrm>
        </p:spPr>
        <p:txBody>
          <a:bodyPr anchor="t"/>
          <a:lstStyle>
            <a:lvl1pPr algn="l">
              <a:defRPr sz="42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594" y="2906502"/>
            <a:ext cx="10362186" cy="1500293"/>
          </a:xfrm>
        </p:spPr>
        <p:txBody>
          <a:bodyPr anchor="b"/>
          <a:lstStyle>
            <a:lvl1pPr marL="0" indent="0">
              <a:buNone/>
              <a:defRPr sz="2117"/>
            </a:lvl1pPr>
            <a:lvl2pPr marL="483855" indent="0">
              <a:buNone/>
              <a:defRPr sz="1905"/>
            </a:lvl2pPr>
            <a:lvl3pPr marL="967710" indent="0">
              <a:buNone/>
              <a:defRPr sz="1693"/>
            </a:lvl3pPr>
            <a:lvl4pPr marL="1451564" indent="0">
              <a:buNone/>
              <a:defRPr sz="1482"/>
            </a:lvl4pPr>
            <a:lvl5pPr marL="1935419" indent="0">
              <a:buNone/>
              <a:defRPr sz="1482"/>
            </a:lvl5pPr>
            <a:lvl6pPr marL="2419274" indent="0">
              <a:buNone/>
              <a:defRPr sz="1482"/>
            </a:lvl6pPr>
            <a:lvl7pPr marL="2903129" indent="0">
              <a:buNone/>
              <a:defRPr sz="1482"/>
            </a:lvl7pPr>
            <a:lvl8pPr marL="3386983" indent="0">
              <a:buNone/>
              <a:defRPr sz="1482"/>
            </a:lvl8pPr>
            <a:lvl9pPr marL="3870838" indent="0">
              <a:buNone/>
              <a:defRPr sz="1482"/>
            </a:lvl9pPr>
          </a:lstStyle>
          <a:p>
            <a:pPr lvl="0"/>
            <a:r>
              <a:rPr lang="zh-CN" altLang="en-US" smtClean="0"/>
              <a:t>单击此处编辑母版文本样式</a:t>
            </a:r>
          </a:p>
        </p:txBody>
      </p:sp>
    </p:spTree>
    <p:extLst>
      <p:ext uri="{BB962C8B-B14F-4D97-AF65-F5344CB8AC3E}">
        <p14:creationId xmlns:p14="http://schemas.microsoft.com/office/powerpoint/2010/main" val="599892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2046" y="1251644"/>
            <a:ext cx="5388012" cy="5161141"/>
          </a:xfrm>
        </p:spPr>
        <p:txBody>
          <a:bodyPr/>
          <a:lstStyle>
            <a:lvl1pPr>
              <a:defRPr sz="2963"/>
            </a:lvl1pPr>
            <a:lvl2pPr>
              <a:defRPr sz="2540"/>
            </a:lvl2pPr>
            <a:lvl3pPr>
              <a:defRPr sz="2117"/>
            </a:lvl3pPr>
            <a:lvl4pPr>
              <a:defRPr sz="1905"/>
            </a:lvl4pPr>
            <a:lvl5pPr>
              <a:defRPr sz="1905"/>
            </a:lvl5pPr>
            <a:lvl6pPr>
              <a:defRPr sz="1905"/>
            </a:lvl6pPr>
            <a:lvl7pPr>
              <a:defRPr sz="1905"/>
            </a:lvl7pPr>
            <a:lvl8pPr>
              <a:defRPr sz="1905"/>
            </a:lvl8pPr>
            <a:lvl9pPr>
              <a:defRPr sz="190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4805" y="1251644"/>
            <a:ext cx="5388012" cy="5161141"/>
          </a:xfrm>
        </p:spPr>
        <p:txBody>
          <a:bodyPr/>
          <a:lstStyle>
            <a:lvl1pPr>
              <a:defRPr sz="2963"/>
            </a:lvl1pPr>
            <a:lvl2pPr>
              <a:defRPr sz="2540"/>
            </a:lvl2pPr>
            <a:lvl3pPr>
              <a:defRPr sz="2117"/>
            </a:lvl3pPr>
            <a:lvl4pPr>
              <a:defRPr sz="1905"/>
            </a:lvl4pPr>
            <a:lvl5pPr>
              <a:defRPr sz="1905"/>
            </a:lvl5pPr>
            <a:lvl6pPr>
              <a:defRPr sz="1905"/>
            </a:lvl6pPr>
            <a:lvl7pPr>
              <a:defRPr sz="1905"/>
            </a:lvl7pPr>
            <a:lvl8pPr>
              <a:defRPr sz="1905"/>
            </a:lvl8pPr>
            <a:lvl9pPr>
              <a:defRPr sz="190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325764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616" y="273850"/>
            <a:ext cx="10972799" cy="114412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615" y="1535574"/>
            <a:ext cx="5385983" cy="640103"/>
          </a:xfrm>
        </p:spPr>
        <p:txBody>
          <a:bodyPr anchor="b"/>
          <a:lstStyle>
            <a:lvl1pPr marL="0" indent="0">
              <a:buNone/>
              <a:defRPr sz="2540" b="1"/>
            </a:lvl1pPr>
            <a:lvl2pPr marL="483855" indent="0">
              <a:buNone/>
              <a:defRPr sz="2117" b="1"/>
            </a:lvl2pPr>
            <a:lvl3pPr marL="967710" indent="0">
              <a:buNone/>
              <a:defRPr sz="1905" b="1"/>
            </a:lvl3pPr>
            <a:lvl4pPr marL="1451564" indent="0">
              <a:buNone/>
              <a:defRPr sz="1693" b="1"/>
            </a:lvl4pPr>
            <a:lvl5pPr marL="1935419" indent="0">
              <a:buNone/>
              <a:defRPr sz="1693" b="1"/>
            </a:lvl5pPr>
            <a:lvl6pPr marL="2419274" indent="0">
              <a:buNone/>
              <a:defRPr sz="1693" b="1"/>
            </a:lvl6pPr>
            <a:lvl7pPr marL="2903129" indent="0">
              <a:buNone/>
              <a:defRPr sz="1693" b="1"/>
            </a:lvl7pPr>
            <a:lvl8pPr marL="3386983" indent="0">
              <a:buNone/>
              <a:defRPr sz="1693" b="1"/>
            </a:lvl8pPr>
            <a:lvl9pPr marL="3870838" indent="0">
              <a:buNone/>
              <a:defRPr sz="1693" b="1"/>
            </a:lvl9pPr>
          </a:lstStyle>
          <a:p>
            <a:pPr lvl="0"/>
            <a:r>
              <a:rPr lang="zh-CN" altLang="en-US" smtClean="0"/>
              <a:t>单击此处编辑母版文本样式</a:t>
            </a:r>
          </a:p>
        </p:txBody>
      </p:sp>
      <p:sp>
        <p:nvSpPr>
          <p:cNvPr id="4" name="内容占位符 3"/>
          <p:cNvSpPr>
            <a:spLocks noGrp="1"/>
          </p:cNvSpPr>
          <p:nvPr>
            <p:ph sz="half" idx="2"/>
          </p:nvPr>
        </p:nvSpPr>
        <p:spPr>
          <a:xfrm>
            <a:off x="610615" y="2175677"/>
            <a:ext cx="5385983" cy="3949818"/>
          </a:xfrm>
        </p:spPr>
        <p:txBody>
          <a:bodyPr/>
          <a:lstStyle>
            <a:lvl1pPr>
              <a:defRPr sz="2540"/>
            </a:lvl1pPr>
            <a:lvl2pPr>
              <a:defRPr sz="2117"/>
            </a:lvl2pPr>
            <a:lvl3pPr>
              <a:defRPr sz="1905"/>
            </a:lvl3pPr>
            <a:lvl4pPr>
              <a:defRPr sz="1693"/>
            </a:lvl4pPr>
            <a:lvl5pPr>
              <a:defRPr sz="1693"/>
            </a:lvl5pPr>
            <a:lvl6pPr>
              <a:defRPr sz="1693"/>
            </a:lvl6pPr>
            <a:lvl7pPr>
              <a:defRPr sz="1693"/>
            </a:lvl7pPr>
            <a:lvl8pPr>
              <a:defRPr sz="1693"/>
            </a:lvl8pPr>
            <a:lvl9pPr>
              <a:defRPr sz="169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5" y="1535574"/>
            <a:ext cx="5390040" cy="640103"/>
          </a:xfrm>
        </p:spPr>
        <p:txBody>
          <a:bodyPr anchor="b"/>
          <a:lstStyle>
            <a:lvl1pPr marL="0" indent="0">
              <a:buNone/>
              <a:defRPr sz="2540" b="1"/>
            </a:lvl1pPr>
            <a:lvl2pPr marL="483855" indent="0">
              <a:buNone/>
              <a:defRPr sz="2117" b="1"/>
            </a:lvl2pPr>
            <a:lvl3pPr marL="967710" indent="0">
              <a:buNone/>
              <a:defRPr sz="1905" b="1"/>
            </a:lvl3pPr>
            <a:lvl4pPr marL="1451564" indent="0">
              <a:buNone/>
              <a:defRPr sz="1693" b="1"/>
            </a:lvl4pPr>
            <a:lvl5pPr marL="1935419" indent="0">
              <a:buNone/>
              <a:defRPr sz="1693" b="1"/>
            </a:lvl5pPr>
            <a:lvl6pPr marL="2419274" indent="0">
              <a:buNone/>
              <a:defRPr sz="1693" b="1"/>
            </a:lvl6pPr>
            <a:lvl7pPr marL="2903129" indent="0">
              <a:buNone/>
              <a:defRPr sz="1693" b="1"/>
            </a:lvl7pPr>
            <a:lvl8pPr marL="3386983" indent="0">
              <a:buNone/>
              <a:defRPr sz="1693" b="1"/>
            </a:lvl8pPr>
            <a:lvl9pPr marL="3870838" indent="0">
              <a:buNone/>
              <a:defRPr sz="1693" b="1"/>
            </a:lvl9pPr>
          </a:lstStyle>
          <a:p>
            <a:pPr lvl="0"/>
            <a:r>
              <a:rPr lang="zh-CN" altLang="en-US" smtClean="0"/>
              <a:t>单击此处编辑母版文本样式</a:t>
            </a:r>
          </a:p>
        </p:txBody>
      </p:sp>
      <p:sp>
        <p:nvSpPr>
          <p:cNvPr id="6" name="内容占位符 5"/>
          <p:cNvSpPr>
            <a:spLocks noGrp="1"/>
          </p:cNvSpPr>
          <p:nvPr>
            <p:ph sz="quarter" idx="4"/>
          </p:nvPr>
        </p:nvSpPr>
        <p:spPr>
          <a:xfrm>
            <a:off x="6193375" y="2175677"/>
            <a:ext cx="5390040" cy="3949818"/>
          </a:xfrm>
        </p:spPr>
        <p:txBody>
          <a:bodyPr/>
          <a:lstStyle>
            <a:lvl1pPr>
              <a:defRPr sz="2540"/>
            </a:lvl1pPr>
            <a:lvl2pPr>
              <a:defRPr sz="2117"/>
            </a:lvl2pPr>
            <a:lvl3pPr>
              <a:defRPr sz="1905"/>
            </a:lvl3pPr>
            <a:lvl4pPr>
              <a:defRPr sz="1693"/>
            </a:lvl4pPr>
            <a:lvl5pPr>
              <a:defRPr sz="1693"/>
            </a:lvl5pPr>
            <a:lvl6pPr>
              <a:defRPr sz="1693"/>
            </a:lvl6pPr>
            <a:lvl7pPr>
              <a:defRPr sz="1693"/>
            </a:lvl7pPr>
            <a:lvl8pPr>
              <a:defRPr sz="1693"/>
            </a:lvl8pPr>
            <a:lvl9pPr>
              <a:defRPr sz="169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02370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4704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A8B1A0-1772-48DF-96F9-194863EFFAE3}" type="slidenum">
              <a:rPr lang="en-US" altLang="zh-CN"/>
              <a:pPr>
                <a:defRPr/>
              </a:pPr>
              <a:t>‹#›</a:t>
            </a:fld>
            <a:endParaRPr lang="en-US" altLang="zh-CN"/>
          </a:p>
        </p:txBody>
      </p:sp>
    </p:spTree>
    <p:extLst>
      <p:ext uri="{BB962C8B-B14F-4D97-AF65-F5344CB8AC3E}">
        <p14:creationId xmlns:p14="http://schemas.microsoft.com/office/powerpoint/2010/main" val="23061127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706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616" y="273850"/>
            <a:ext cx="4010579" cy="1160920"/>
          </a:xfrm>
        </p:spPr>
        <p:txBody>
          <a:bodyPr anchor="b"/>
          <a:lstStyle>
            <a:lvl1pPr algn="l">
              <a:defRPr sz="211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54" y="273850"/>
            <a:ext cx="6816160" cy="5851644"/>
          </a:xfrm>
        </p:spPr>
        <p:txBody>
          <a:bodyPr/>
          <a:lstStyle>
            <a:lvl1pPr>
              <a:defRPr sz="3387"/>
            </a:lvl1pPr>
            <a:lvl2pPr>
              <a:defRPr sz="2963"/>
            </a:lvl2pPr>
            <a:lvl3pPr>
              <a:defRPr sz="2540"/>
            </a:lvl3pPr>
            <a:lvl4pPr>
              <a:defRPr sz="2117"/>
            </a:lvl4pPr>
            <a:lvl5pPr>
              <a:defRPr sz="2117"/>
            </a:lvl5pPr>
            <a:lvl6pPr>
              <a:defRPr sz="2117"/>
            </a:lvl6pPr>
            <a:lvl7pPr>
              <a:defRPr sz="2117"/>
            </a:lvl7pPr>
            <a:lvl8pPr>
              <a:defRPr sz="2117"/>
            </a:lvl8pPr>
            <a:lvl9pPr>
              <a:defRPr sz="211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0616" y="1434770"/>
            <a:ext cx="4010579" cy="4690724"/>
          </a:xfrm>
        </p:spPr>
        <p:txBody>
          <a:bodyPr/>
          <a:lstStyle>
            <a:lvl1pPr marL="0" indent="0">
              <a:buNone/>
              <a:defRPr sz="1482"/>
            </a:lvl1pPr>
            <a:lvl2pPr marL="483855" indent="0">
              <a:buNone/>
              <a:defRPr sz="1270"/>
            </a:lvl2pPr>
            <a:lvl3pPr marL="967710" indent="0">
              <a:buNone/>
              <a:defRPr sz="1058"/>
            </a:lvl3pPr>
            <a:lvl4pPr marL="1451564" indent="0">
              <a:buNone/>
              <a:defRPr sz="952"/>
            </a:lvl4pPr>
            <a:lvl5pPr marL="1935419" indent="0">
              <a:buNone/>
              <a:defRPr sz="952"/>
            </a:lvl5pPr>
            <a:lvl6pPr marL="2419274" indent="0">
              <a:buNone/>
              <a:defRPr sz="952"/>
            </a:lvl6pPr>
            <a:lvl7pPr marL="2903129" indent="0">
              <a:buNone/>
              <a:defRPr sz="952"/>
            </a:lvl7pPr>
            <a:lvl8pPr marL="3386983" indent="0">
              <a:buNone/>
              <a:defRPr sz="952"/>
            </a:lvl8pPr>
            <a:lvl9pPr marL="3870838" indent="0">
              <a:buNone/>
              <a:defRPr sz="952"/>
            </a:lvl9pPr>
          </a:lstStyle>
          <a:p>
            <a:pPr lvl="0"/>
            <a:r>
              <a:rPr lang="zh-CN" altLang="en-US" smtClean="0"/>
              <a:t>单击此处编辑母版文本样式</a:t>
            </a:r>
          </a:p>
        </p:txBody>
      </p:sp>
    </p:spTree>
    <p:extLst>
      <p:ext uri="{BB962C8B-B14F-4D97-AF65-F5344CB8AC3E}">
        <p14:creationId xmlns:p14="http://schemas.microsoft.com/office/powerpoint/2010/main" val="13878538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4" y="4799929"/>
            <a:ext cx="7315200" cy="567860"/>
          </a:xfrm>
        </p:spPr>
        <p:txBody>
          <a:bodyPr anchor="b"/>
          <a:lstStyle>
            <a:lvl1pPr algn="l">
              <a:defRPr sz="211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4" y="613223"/>
            <a:ext cx="7315200" cy="4114463"/>
          </a:xfrm>
        </p:spPr>
        <p:txBody>
          <a:bodyPr/>
          <a:lstStyle>
            <a:lvl1pPr marL="0" indent="0">
              <a:buNone/>
              <a:defRPr sz="3387"/>
            </a:lvl1pPr>
            <a:lvl2pPr marL="483855" indent="0">
              <a:buNone/>
              <a:defRPr sz="2963"/>
            </a:lvl2pPr>
            <a:lvl3pPr marL="967710" indent="0">
              <a:buNone/>
              <a:defRPr sz="2540"/>
            </a:lvl3pPr>
            <a:lvl4pPr marL="1451564" indent="0">
              <a:buNone/>
              <a:defRPr sz="2117"/>
            </a:lvl4pPr>
            <a:lvl5pPr marL="1935419" indent="0">
              <a:buNone/>
              <a:defRPr sz="2117"/>
            </a:lvl5pPr>
            <a:lvl6pPr marL="2419274" indent="0">
              <a:buNone/>
              <a:defRPr sz="2117"/>
            </a:lvl6pPr>
            <a:lvl7pPr marL="2903129" indent="0">
              <a:buNone/>
              <a:defRPr sz="2117"/>
            </a:lvl7pPr>
            <a:lvl8pPr marL="3386983" indent="0">
              <a:buNone/>
              <a:defRPr sz="2117"/>
            </a:lvl8pPr>
            <a:lvl9pPr marL="3870838" indent="0">
              <a:buNone/>
              <a:defRPr sz="2117"/>
            </a:lvl9pPr>
          </a:lstStyle>
          <a:p>
            <a:pPr lvl="0"/>
            <a:endParaRPr lang="zh-CN" altLang="en-US" noProof="0" smtClean="0"/>
          </a:p>
        </p:txBody>
      </p:sp>
      <p:sp>
        <p:nvSpPr>
          <p:cNvPr id="4" name="文本占位符 3"/>
          <p:cNvSpPr>
            <a:spLocks noGrp="1"/>
          </p:cNvSpPr>
          <p:nvPr>
            <p:ph type="body" sz="half" idx="2"/>
          </p:nvPr>
        </p:nvSpPr>
        <p:spPr>
          <a:xfrm>
            <a:off x="2389714" y="5367788"/>
            <a:ext cx="7315200" cy="804748"/>
          </a:xfrm>
        </p:spPr>
        <p:txBody>
          <a:bodyPr/>
          <a:lstStyle>
            <a:lvl1pPr marL="0" indent="0">
              <a:buNone/>
              <a:defRPr sz="1482"/>
            </a:lvl1pPr>
            <a:lvl2pPr marL="483855" indent="0">
              <a:buNone/>
              <a:defRPr sz="1270"/>
            </a:lvl2pPr>
            <a:lvl3pPr marL="967710" indent="0">
              <a:buNone/>
              <a:defRPr sz="1058"/>
            </a:lvl3pPr>
            <a:lvl4pPr marL="1451564" indent="0">
              <a:buNone/>
              <a:defRPr sz="952"/>
            </a:lvl4pPr>
            <a:lvl5pPr marL="1935419" indent="0">
              <a:buNone/>
              <a:defRPr sz="952"/>
            </a:lvl5pPr>
            <a:lvl6pPr marL="2419274" indent="0">
              <a:buNone/>
              <a:defRPr sz="952"/>
            </a:lvl6pPr>
            <a:lvl7pPr marL="2903129" indent="0">
              <a:buNone/>
              <a:defRPr sz="952"/>
            </a:lvl7pPr>
            <a:lvl8pPr marL="3386983" indent="0">
              <a:buNone/>
              <a:defRPr sz="952"/>
            </a:lvl8pPr>
            <a:lvl9pPr marL="3870838" indent="0">
              <a:buNone/>
              <a:defRPr sz="952"/>
            </a:lvl9pPr>
          </a:lstStyle>
          <a:p>
            <a:pPr lvl="0"/>
            <a:r>
              <a:rPr lang="zh-CN" altLang="en-US" smtClean="0"/>
              <a:t>单击此处编辑母版文本样式</a:t>
            </a:r>
          </a:p>
        </p:txBody>
      </p:sp>
    </p:spTree>
    <p:extLst>
      <p:ext uri="{BB962C8B-B14F-4D97-AF65-F5344CB8AC3E}">
        <p14:creationId xmlns:p14="http://schemas.microsoft.com/office/powerpoint/2010/main" val="8155135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08836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0124" y="497297"/>
            <a:ext cx="2742693" cy="59154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2046" y="497297"/>
            <a:ext cx="8033331" cy="59154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4980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8417" y="497297"/>
            <a:ext cx="10915999" cy="50401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2046" y="1251644"/>
            <a:ext cx="5388012" cy="51611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4805" y="1251644"/>
            <a:ext cx="5388012" cy="51611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5775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5809F24-04BD-48D9-9A96-DFEC5D3569A0}" type="slidenum">
              <a:rPr lang="en-US" altLang="zh-CN"/>
              <a:pPr>
                <a:defRPr/>
              </a:pPr>
              <a:t>‹#›</a:t>
            </a:fld>
            <a:endParaRPr lang="en-US" altLang="zh-CN"/>
          </a:p>
        </p:txBody>
      </p:sp>
    </p:spTree>
    <p:extLst>
      <p:ext uri="{BB962C8B-B14F-4D97-AF65-F5344CB8AC3E}">
        <p14:creationId xmlns:p14="http://schemas.microsoft.com/office/powerpoint/2010/main" val="386275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9CFAF38-695B-464F-B90C-69BFE7235F41}" type="slidenum">
              <a:rPr lang="en-US" altLang="zh-CN"/>
              <a:pPr>
                <a:defRPr/>
              </a:pPr>
              <a:t>‹#›</a:t>
            </a:fld>
            <a:endParaRPr lang="en-US" altLang="zh-CN"/>
          </a:p>
        </p:txBody>
      </p:sp>
    </p:spTree>
    <p:extLst>
      <p:ext uri="{BB962C8B-B14F-4D97-AF65-F5344CB8AC3E}">
        <p14:creationId xmlns:p14="http://schemas.microsoft.com/office/powerpoint/2010/main" val="191831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C95252A-A54E-4BAF-9231-34C942E8B740}" type="slidenum">
              <a:rPr lang="en-US" altLang="zh-CN"/>
              <a:pPr>
                <a:defRPr/>
              </a:pPr>
              <a:t>‹#›</a:t>
            </a:fld>
            <a:endParaRPr lang="en-US" altLang="zh-CN"/>
          </a:p>
        </p:txBody>
      </p:sp>
    </p:spTree>
    <p:extLst>
      <p:ext uri="{BB962C8B-B14F-4D97-AF65-F5344CB8AC3E}">
        <p14:creationId xmlns:p14="http://schemas.microsoft.com/office/powerpoint/2010/main" val="264844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C5CE47-FA6E-40BF-B4D3-5B22CE6DC339}" type="slidenum">
              <a:rPr lang="en-US" altLang="zh-CN"/>
              <a:pPr>
                <a:defRPr/>
              </a:pPr>
              <a:t>‹#›</a:t>
            </a:fld>
            <a:endParaRPr lang="en-US" altLang="zh-CN"/>
          </a:p>
        </p:txBody>
      </p:sp>
    </p:spTree>
    <p:extLst>
      <p:ext uri="{BB962C8B-B14F-4D97-AF65-F5344CB8AC3E}">
        <p14:creationId xmlns:p14="http://schemas.microsoft.com/office/powerpoint/2010/main" val="380876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BA734F-848D-4B76-82CA-2779900768B5}" type="slidenum">
              <a:rPr lang="en-US" altLang="zh-CN"/>
              <a:pPr>
                <a:defRPr/>
              </a:pPr>
              <a:t>‹#›</a:t>
            </a:fld>
            <a:endParaRPr lang="en-US" altLang="zh-CN"/>
          </a:p>
        </p:txBody>
      </p:sp>
    </p:spTree>
    <p:extLst>
      <p:ext uri="{BB962C8B-B14F-4D97-AF65-F5344CB8AC3E}">
        <p14:creationId xmlns:p14="http://schemas.microsoft.com/office/powerpoint/2010/main" val="370852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85D44F-3701-49A9-B0C5-58DF3002FB7C}" type="slidenum">
              <a:rPr lang="en-US" altLang="zh-CN"/>
              <a:pPr>
                <a:defRPr/>
              </a:pPr>
              <a:t>‹#›</a:t>
            </a:fld>
            <a:endParaRPr lang="en-US" altLang="zh-CN"/>
          </a:p>
        </p:txBody>
      </p:sp>
    </p:spTree>
    <p:extLst>
      <p:ext uri="{BB962C8B-B14F-4D97-AF65-F5344CB8AC3E}">
        <p14:creationId xmlns:p14="http://schemas.microsoft.com/office/powerpoint/2010/main" val="3114766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7" descr="PPT内页副本1"/>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8"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9" name="Rectangle 4"/>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baseline="0">
                <a:latin typeface="Arial" pitchFamily="34" charset="0"/>
              </a:defRPr>
            </a:lvl1pPr>
          </a:lstStyle>
          <a:p>
            <a:pPr>
              <a:defRPr/>
            </a:pPr>
            <a:endParaRPr lang="en-US"/>
          </a:p>
        </p:txBody>
      </p:sp>
      <p:sp>
        <p:nvSpPr>
          <p:cNvPr id="1030" name="Rectangle 5"/>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baseline="0">
                <a:latin typeface="Arial" pitchFamily="34" charset="0"/>
              </a:defRPr>
            </a:lvl1pPr>
          </a:lstStyle>
          <a:p>
            <a:pPr>
              <a:defRPr/>
            </a:pPr>
            <a:endParaRPr lang="en-US"/>
          </a:p>
        </p:txBody>
      </p:sp>
      <p:sp>
        <p:nvSpPr>
          <p:cNvPr id="1031" name="Rectangle 6"/>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aseline="0"/>
            </a:lvl1pPr>
          </a:lstStyle>
          <a:p>
            <a:pPr>
              <a:defRPr/>
            </a:pPr>
            <a:fld id="{B629E473-9C2E-4841-BA72-CE9385BD60AB}" type="slidenum">
              <a:rPr lang="en-US" altLang="zh-CN"/>
              <a:pPr>
                <a:defRPr/>
              </a:pPr>
              <a:t>‹#›</a:t>
            </a:fld>
            <a:endParaRPr lang="en-US" altLang="zh-CN"/>
          </a:p>
        </p:txBody>
      </p:sp>
    </p:spTree>
    <p:extLst>
      <p:ext uri="{BB962C8B-B14F-4D97-AF65-F5344CB8AC3E}">
        <p14:creationId xmlns:p14="http://schemas.microsoft.com/office/powerpoint/2010/main" val="11422415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Arial" pitchFamily="34" charset="0"/>
          <a:ea typeface="黑体" pitchFamily="49" charset="-122"/>
        </a:defRPr>
      </a:lvl2pPr>
      <a:lvl3pPr algn="ctr" rtl="0" eaLnBrk="0" fontAlgn="base" hangingPunct="0">
        <a:spcBef>
          <a:spcPct val="0"/>
        </a:spcBef>
        <a:spcAft>
          <a:spcPct val="0"/>
        </a:spcAft>
        <a:defRPr sz="4000">
          <a:solidFill>
            <a:schemeClr val="bg1"/>
          </a:solidFill>
          <a:latin typeface="Arial" pitchFamily="34" charset="0"/>
          <a:ea typeface="黑体" pitchFamily="49" charset="-122"/>
        </a:defRPr>
      </a:lvl3pPr>
      <a:lvl4pPr algn="ctr" rtl="0" eaLnBrk="0" fontAlgn="base" hangingPunct="0">
        <a:spcBef>
          <a:spcPct val="0"/>
        </a:spcBef>
        <a:spcAft>
          <a:spcPct val="0"/>
        </a:spcAft>
        <a:defRPr sz="4000">
          <a:solidFill>
            <a:schemeClr val="bg1"/>
          </a:solidFill>
          <a:latin typeface="Arial" pitchFamily="34" charset="0"/>
          <a:ea typeface="黑体" pitchFamily="49" charset="-122"/>
        </a:defRPr>
      </a:lvl4pPr>
      <a:lvl5pPr algn="ctr" rtl="0" eaLnBrk="0" fontAlgn="base" hangingPunct="0">
        <a:spcBef>
          <a:spcPct val="0"/>
        </a:spcBef>
        <a:spcAft>
          <a:spcPct val="0"/>
        </a:spcAft>
        <a:defRPr sz="4000">
          <a:solidFill>
            <a:schemeClr val="bg1"/>
          </a:solidFill>
          <a:latin typeface="Arial" pitchFamily="34" charset="0"/>
          <a:ea typeface="黑体" pitchFamily="49" charset="-122"/>
        </a:defRPr>
      </a:lvl5pPr>
      <a:lvl6pPr marL="457200" algn="ctr" rtl="0" eaLnBrk="0" fontAlgn="base" hangingPunct="0">
        <a:spcBef>
          <a:spcPct val="0"/>
        </a:spcBef>
        <a:spcAft>
          <a:spcPct val="0"/>
        </a:spcAft>
        <a:defRPr sz="4000">
          <a:solidFill>
            <a:schemeClr val="bg1"/>
          </a:solidFill>
          <a:latin typeface="Arial" pitchFamily="34" charset="0"/>
          <a:ea typeface="黑体" pitchFamily="49" charset="-122"/>
        </a:defRPr>
      </a:lvl6pPr>
      <a:lvl7pPr marL="914400" algn="ctr" rtl="0" eaLnBrk="0" fontAlgn="base" hangingPunct="0">
        <a:spcBef>
          <a:spcPct val="0"/>
        </a:spcBef>
        <a:spcAft>
          <a:spcPct val="0"/>
        </a:spcAft>
        <a:defRPr sz="4000">
          <a:solidFill>
            <a:schemeClr val="bg1"/>
          </a:solidFill>
          <a:latin typeface="Arial" pitchFamily="34" charset="0"/>
          <a:ea typeface="黑体" pitchFamily="49" charset="-122"/>
        </a:defRPr>
      </a:lvl7pPr>
      <a:lvl8pPr marL="1371600" algn="ctr" rtl="0" eaLnBrk="0" fontAlgn="base" hangingPunct="0">
        <a:spcBef>
          <a:spcPct val="0"/>
        </a:spcBef>
        <a:spcAft>
          <a:spcPct val="0"/>
        </a:spcAft>
        <a:defRPr sz="4000">
          <a:solidFill>
            <a:schemeClr val="bg1"/>
          </a:solidFill>
          <a:latin typeface="Arial" pitchFamily="34" charset="0"/>
          <a:ea typeface="黑体" pitchFamily="49" charset="-122"/>
        </a:defRPr>
      </a:lvl8pPr>
      <a:lvl9pPr marL="1828800" algn="ctr" rtl="0" eaLnBrk="0" fontAlgn="base" hangingPunct="0">
        <a:spcBef>
          <a:spcPct val="0"/>
        </a:spcBef>
        <a:spcAft>
          <a:spcPct val="0"/>
        </a:spcAft>
        <a:defRPr sz="4000">
          <a:solidFill>
            <a:schemeClr val="bg1"/>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rgbClr val="000066"/>
        </a:buClr>
        <a:buSzPct val="120000"/>
        <a:buFont typeface="Wingdings" pitchFamily="2" charset="2"/>
        <a:buChar char="p"/>
        <a:defRPr sz="3200">
          <a:solidFill>
            <a:schemeClr val="tx1"/>
          </a:solidFill>
          <a:latin typeface="+mn-lt"/>
          <a:ea typeface="+mn-ea"/>
          <a:cs typeface="+mn-cs"/>
        </a:defRPr>
      </a:lvl1pPr>
      <a:lvl2pPr marL="742950" indent="-285750" algn="l" rtl="0" eaLnBrk="0" fontAlgn="base" hangingPunct="0">
        <a:lnSpc>
          <a:spcPct val="140000"/>
        </a:lnSpc>
        <a:spcBef>
          <a:spcPct val="20000"/>
        </a:spcBef>
        <a:spcAft>
          <a:spcPct val="0"/>
        </a:spcAft>
        <a:buClr>
          <a:srgbClr val="000066"/>
        </a:buClr>
        <a:buSzPct val="120000"/>
        <a:buFont typeface="Wingdings" pitchFamily="2" charset="2"/>
        <a:buChar char="l"/>
        <a:defRPr sz="2800">
          <a:solidFill>
            <a:schemeClr val="tx1"/>
          </a:solidFill>
          <a:latin typeface="+mn-lt"/>
          <a:ea typeface="+mn-ea"/>
        </a:defRPr>
      </a:lvl2pPr>
      <a:lvl3pPr marL="1143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400">
          <a:solidFill>
            <a:schemeClr val="tx1"/>
          </a:solidFill>
          <a:latin typeface="+mn-lt"/>
          <a:ea typeface="+mn-ea"/>
        </a:defRPr>
      </a:lvl3pPr>
      <a:lvl4pPr marL="1600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4pPr>
      <a:lvl5pPr marL="20574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5pPr>
      <a:lvl6pPr marL="25146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6pPr>
      <a:lvl7pPr marL="29718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7pPr>
      <a:lvl8pPr marL="3429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8pPr>
      <a:lvl9pPr marL="3886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031509B-77CA-46B6-99B7-B0B735BE00D3}" type="datetimeFigureOut">
              <a:rPr lang="zh-CN" altLang="en-US" smtClean="0">
                <a:solidFill>
                  <a:prstClr val="black">
                    <a:tint val="75000"/>
                  </a:prstClr>
                </a:solidFill>
              </a:rPr>
              <a:pPr/>
              <a:t>2021/5/24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D64594-0073-4C6F-9BFD-4C22DA1529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646828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38417" y="497297"/>
            <a:ext cx="10915999" cy="50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12046" y="1251644"/>
            <a:ext cx="10970771" cy="5161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7"/>
          <p:cNvSpPr>
            <a:spLocks noChangeArrowheads="1"/>
          </p:cNvSpPr>
          <p:nvPr/>
        </p:nvSpPr>
        <p:spPr bwMode="auto">
          <a:xfrm>
            <a:off x="11279122" y="6579111"/>
            <a:ext cx="588300" cy="27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2"/>
                </a:solidFill>
                <a:latin typeface="Baskerville Old Face" panose="02020602080505020303" pitchFamily="18" charset="0"/>
                <a:ea typeface="楷体_GB2312" pitchFamily="49" charset="-122"/>
              </a:defRPr>
            </a:lvl1pPr>
            <a:lvl2pPr marL="742950" indent="-285750">
              <a:defRPr sz="1700">
                <a:solidFill>
                  <a:schemeClr val="tx2"/>
                </a:solidFill>
                <a:latin typeface="Baskerville Old Face" panose="02020602080505020303" pitchFamily="18" charset="0"/>
                <a:ea typeface="楷体_GB2312" pitchFamily="49" charset="-122"/>
              </a:defRPr>
            </a:lvl2pPr>
            <a:lvl3pPr marL="1143000" indent="-228600">
              <a:defRPr sz="1700">
                <a:solidFill>
                  <a:schemeClr val="tx2"/>
                </a:solidFill>
                <a:latin typeface="Baskerville Old Face" panose="02020602080505020303" pitchFamily="18" charset="0"/>
                <a:ea typeface="楷体_GB2312" pitchFamily="49" charset="-122"/>
              </a:defRPr>
            </a:lvl3pPr>
            <a:lvl4pPr marL="1600200" indent="-228600">
              <a:defRPr sz="1700">
                <a:solidFill>
                  <a:schemeClr val="tx2"/>
                </a:solidFill>
                <a:latin typeface="Baskerville Old Face" panose="02020602080505020303" pitchFamily="18" charset="0"/>
                <a:ea typeface="楷体_GB2312" pitchFamily="49" charset="-122"/>
              </a:defRPr>
            </a:lvl4pPr>
            <a:lvl5pPr marL="2057400" indent="-228600">
              <a:defRPr sz="1700">
                <a:solidFill>
                  <a:schemeClr val="tx2"/>
                </a:solidFill>
                <a:latin typeface="Baskerville Old Face" panose="02020602080505020303" pitchFamily="18" charset="0"/>
                <a:ea typeface="楷体_GB2312" pitchFamily="49" charset="-122"/>
              </a:defRPr>
            </a:lvl5pPr>
            <a:lvl6pPr marL="2514600" indent="-228600" eaLnBrk="0" fontAlgn="base" hangingPunct="0">
              <a:lnSpc>
                <a:spcPct val="140000"/>
              </a:lnSpc>
              <a:spcBef>
                <a:spcPct val="20000"/>
              </a:spcBef>
              <a:spcAft>
                <a:spcPct val="20000"/>
              </a:spcAft>
              <a:buClr>
                <a:srgbClr val="CC0000"/>
              </a:buClr>
              <a:buFont typeface="Wingdings" panose="05000000000000000000" pitchFamily="2" charset="2"/>
              <a:buChar char="p"/>
              <a:defRPr sz="1700">
                <a:solidFill>
                  <a:schemeClr val="tx2"/>
                </a:solidFill>
                <a:latin typeface="Baskerville Old Face" panose="02020602080505020303" pitchFamily="18" charset="0"/>
                <a:ea typeface="楷体_GB2312" pitchFamily="49" charset="-122"/>
              </a:defRPr>
            </a:lvl6pPr>
            <a:lvl7pPr marL="2971800" indent="-228600" eaLnBrk="0" fontAlgn="base" hangingPunct="0">
              <a:lnSpc>
                <a:spcPct val="140000"/>
              </a:lnSpc>
              <a:spcBef>
                <a:spcPct val="20000"/>
              </a:spcBef>
              <a:spcAft>
                <a:spcPct val="20000"/>
              </a:spcAft>
              <a:buClr>
                <a:srgbClr val="CC0000"/>
              </a:buClr>
              <a:buFont typeface="Wingdings" panose="05000000000000000000" pitchFamily="2" charset="2"/>
              <a:buChar char="p"/>
              <a:defRPr sz="1700">
                <a:solidFill>
                  <a:schemeClr val="tx2"/>
                </a:solidFill>
                <a:latin typeface="Baskerville Old Face" panose="02020602080505020303" pitchFamily="18" charset="0"/>
                <a:ea typeface="楷体_GB2312" pitchFamily="49" charset="-122"/>
              </a:defRPr>
            </a:lvl7pPr>
            <a:lvl8pPr marL="3429000" indent="-228600" eaLnBrk="0" fontAlgn="base" hangingPunct="0">
              <a:lnSpc>
                <a:spcPct val="140000"/>
              </a:lnSpc>
              <a:spcBef>
                <a:spcPct val="20000"/>
              </a:spcBef>
              <a:spcAft>
                <a:spcPct val="20000"/>
              </a:spcAft>
              <a:buClr>
                <a:srgbClr val="CC0000"/>
              </a:buClr>
              <a:buFont typeface="Wingdings" panose="05000000000000000000" pitchFamily="2" charset="2"/>
              <a:buChar char="p"/>
              <a:defRPr sz="1700">
                <a:solidFill>
                  <a:schemeClr val="tx2"/>
                </a:solidFill>
                <a:latin typeface="Baskerville Old Face" panose="02020602080505020303" pitchFamily="18" charset="0"/>
                <a:ea typeface="楷体_GB2312" pitchFamily="49" charset="-122"/>
              </a:defRPr>
            </a:lvl8pPr>
            <a:lvl9pPr marL="3886200" indent="-228600" eaLnBrk="0" fontAlgn="base" hangingPunct="0">
              <a:lnSpc>
                <a:spcPct val="140000"/>
              </a:lnSpc>
              <a:spcBef>
                <a:spcPct val="20000"/>
              </a:spcBef>
              <a:spcAft>
                <a:spcPct val="20000"/>
              </a:spcAft>
              <a:buClr>
                <a:srgbClr val="CC0000"/>
              </a:buClr>
              <a:buFont typeface="Wingdings" panose="05000000000000000000" pitchFamily="2" charset="2"/>
              <a:buChar char="p"/>
              <a:defRPr sz="1700">
                <a:solidFill>
                  <a:schemeClr val="tx2"/>
                </a:solidFill>
                <a:latin typeface="Baskerville Old Face" panose="02020602080505020303" pitchFamily="18" charset="0"/>
                <a:ea typeface="楷体_GB2312" pitchFamily="49" charset="-122"/>
              </a:defRPr>
            </a:lvl9pPr>
          </a:lstStyle>
          <a:p>
            <a:pPr algn="r" fontAlgn="base">
              <a:spcBef>
                <a:spcPct val="0"/>
              </a:spcBef>
              <a:spcAft>
                <a:spcPct val="0"/>
              </a:spcAft>
              <a:defRPr/>
            </a:pPr>
            <a:fld id="{8764EF98-D935-483F-90BB-BDE387CCEAC3}" type="slidenum">
              <a:rPr lang="zh-CN" altLang="en-US" sz="1270" b="1" smtClean="0">
                <a:solidFill>
                  <a:srgbClr val="000000"/>
                </a:solidFill>
                <a:latin typeface="Arial" panose="020B0604020202020204" pitchFamily="34" charset="0"/>
                <a:ea typeface="宋体" panose="02010600030101010101" pitchFamily="2" charset="-122"/>
              </a:rPr>
              <a:pPr algn="r" fontAlgn="base">
                <a:spcBef>
                  <a:spcPct val="0"/>
                </a:spcBef>
                <a:spcAft>
                  <a:spcPct val="0"/>
                </a:spcAft>
                <a:defRPr/>
              </a:pPr>
              <a:t>‹#›</a:t>
            </a:fld>
            <a:endParaRPr lang="en-US" altLang="zh-CN" sz="1270" b="1" smtClean="0">
              <a:solidFill>
                <a:srgbClr val="000000"/>
              </a:solidFill>
              <a:latin typeface="Arial" panose="020B0604020202020204" pitchFamily="34" charset="0"/>
              <a:ea typeface="宋体" panose="02010600030101010101" pitchFamily="2" charset="-122"/>
            </a:endParaRPr>
          </a:p>
        </p:txBody>
      </p:sp>
      <p:sp>
        <p:nvSpPr>
          <p:cNvPr id="1029" name="Line 10"/>
          <p:cNvSpPr>
            <a:spLocks noChangeShapeType="1"/>
          </p:cNvSpPr>
          <p:nvPr userDrawn="1"/>
        </p:nvSpPr>
        <p:spPr bwMode="auto">
          <a:xfrm>
            <a:off x="740446" y="1115559"/>
            <a:ext cx="10905856" cy="0"/>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799" smtClean="0">
              <a:solidFill>
                <a:srgbClr val="000000"/>
              </a:solidFill>
              <a:latin typeface="Baskerville Old Face" panose="02020602080505020303" pitchFamily="18" charset="0"/>
            </a:endParaRPr>
          </a:p>
        </p:txBody>
      </p:sp>
    </p:spTree>
    <p:extLst>
      <p:ext uri="{BB962C8B-B14F-4D97-AF65-F5344CB8AC3E}">
        <p14:creationId xmlns:p14="http://schemas.microsoft.com/office/powerpoint/2010/main" val="3857997603"/>
      </p:ext>
    </p:extLst>
  </p:cSld>
  <p:clrMap bg1="dk2" tx1="lt1" bg2="dk1"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iming>
    <p:tnLst>
      <p:par>
        <p:cTn id="1" dur="indefinite" restart="never" nodeType="tmRoot"/>
      </p:par>
    </p:tnLst>
  </p:timing>
  <p:txStyles>
    <p:titleStyle>
      <a:lvl1pPr algn="r" rtl="0" eaLnBrk="0" fontAlgn="base" hangingPunct="0">
        <a:lnSpc>
          <a:spcPct val="90000"/>
        </a:lnSpc>
        <a:spcBef>
          <a:spcPct val="0"/>
        </a:spcBef>
        <a:spcAft>
          <a:spcPct val="0"/>
        </a:spcAft>
        <a:defRPr sz="2540" b="1">
          <a:solidFill>
            <a:schemeClr val="tx1"/>
          </a:solidFill>
          <a:latin typeface="+mj-lt"/>
          <a:ea typeface="+mj-ea"/>
          <a:cs typeface="+mj-cs"/>
        </a:defRPr>
      </a:lvl1pPr>
      <a:lvl2pPr algn="r" rtl="0" eaLnBrk="0" fontAlgn="base" hangingPunct="0">
        <a:lnSpc>
          <a:spcPct val="90000"/>
        </a:lnSpc>
        <a:spcBef>
          <a:spcPct val="0"/>
        </a:spcBef>
        <a:spcAft>
          <a:spcPct val="0"/>
        </a:spcAft>
        <a:defRPr sz="2540" b="1">
          <a:solidFill>
            <a:schemeClr val="tx1"/>
          </a:solidFill>
          <a:latin typeface="Baskerville Old Face" pitchFamily="18" charset="0"/>
          <a:ea typeface="华文中宋" pitchFamily="2" charset="-122"/>
        </a:defRPr>
      </a:lvl2pPr>
      <a:lvl3pPr algn="r" rtl="0" eaLnBrk="0" fontAlgn="base" hangingPunct="0">
        <a:lnSpc>
          <a:spcPct val="90000"/>
        </a:lnSpc>
        <a:spcBef>
          <a:spcPct val="0"/>
        </a:spcBef>
        <a:spcAft>
          <a:spcPct val="0"/>
        </a:spcAft>
        <a:defRPr sz="2540" b="1">
          <a:solidFill>
            <a:schemeClr val="tx1"/>
          </a:solidFill>
          <a:latin typeface="Baskerville Old Face" pitchFamily="18" charset="0"/>
          <a:ea typeface="华文中宋" pitchFamily="2" charset="-122"/>
        </a:defRPr>
      </a:lvl3pPr>
      <a:lvl4pPr algn="r" rtl="0" eaLnBrk="0" fontAlgn="base" hangingPunct="0">
        <a:lnSpc>
          <a:spcPct val="90000"/>
        </a:lnSpc>
        <a:spcBef>
          <a:spcPct val="0"/>
        </a:spcBef>
        <a:spcAft>
          <a:spcPct val="0"/>
        </a:spcAft>
        <a:defRPr sz="2540" b="1">
          <a:solidFill>
            <a:schemeClr val="tx1"/>
          </a:solidFill>
          <a:latin typeface="Baskerville Old Face" pitchFamily="18" charset="0"/>
          <a:ea typeface="华文中宋" pitchFamily="2" charset="-122"/>
        </a:defRPr>
      </a:lvl4pPr>
      <a:lvl5pPr algn="r" rtl="0" eaLnBrk="0" fontAlgn="base" hangingPunct="0">
        <a:lnSpc>
          <a:spcPct val="90000"/>
        </a:lnSpc>
        <a:spcBef>
          <a:spcPct val="0"/>
        </a:spcBef>
        <a:spcAft>
          <a:spcPct val="0"/>
        </a:spcAft>
        <a:defRPr sz="2540" b="1">
          <a:solidFill>
            <a:schemeClr val="tx1"/>
          </a:solidFill>
          <a:latin typeface="Baskerville Old Face" pitchFamily="18" charset="0"/>
          <a:ea typeface="华文中宋" pitchFamily="2" charset="-122"/>
        </a:defRPr>
      </a:lvl5pPr>
      <a:lvl6pPr marL="483855" algn="r" rtl="0" fontAlgn="base">
        <a:lnSpc>
          <a:spcPct val="90000"/>
        </a:lnSpc>
        <a:spcBef>
          <a:spcPct val="0"/>
        </a:spcBef>
        <a:spcAft>
          <a:spcPct val="0"/>
        </a:spcAft>
        <a:defRPr sz="2540" b="1">
          <a:solidFill>
            <a:schemeClr val="tx1"/>
          </a:solidFill>
          <a:latin typeface="Baskerville Old Face" pitchFamily="18" charset="0"/>
          <a:ea typeface="华文中宋" pitchFamily="2" charset="-122"/>
        </a:defRPr>
      </a:lvl6pPr>
      <a:lvl7pPr marL="967710" algn="r" rtl="0" fontAlgn="base">
        <a:lnSpc>
          <a:spcPct val="90000"/>
        </a:lnSpc>
        <a:spcBef>
          <a:spcPct val="0"/>
        </a:spcBef>
        <a:spcAft>
          <a:spcPct val="0"/>
        </a:spcAft>
        <a:defRPr sz="2540" b="1">
          <a:solidFill>
            <a:schemeClr val="tx1"/>
          </a:solidFill>
          <a:latin typeface="Baskerville Old Face" pitchFamily="18" charset="0"/>
          <a:ea typeface="华文中宋" pitchFamily="2" charset="-122"/>
        </a:defRPr>
      </a:lvl7pPr>
      <a:lvl8pPr marL="1451564" algn="r" rtl="0" fontAlgn="base">
        <a:lnSpc>
          <a:spcPct val="90000"/>
        </a:lnSpc>
        <a:spcBef>
          <a:spcPct val="0"/>
        </a:spcBef>
        <a:spcAft>
          <a:spcPct val="0"/>
        </a:spcAft>
        <a:defRPr sz="2540" b="1">
          <a:solidFill>
            <a:schemeClr val="tx1"/>
          </a:solidFill>
          <a:latin typeface="Baskerville Old Face" pitchFamily="18" charset="0"/>
          <a:ea typeface="华文中宋" pitchFamily="2" charset="-122"/>
        </a:defRPr>
      </a:lvl8pPr>
      <a:lvl9pPr marL="1935419" algn="r" rtl="0" fontAlgn="base">
        <a:lnSpc>
          <a:spcPct val="90000"/>
        </a:lnSpc>
        <a:spcBef>
          <a:spcPct val="0"/>
        </a:spcBef>
        <a:spcAft>
          <a:spcPct val="0"/>
        </a:spcAft>
        <a:defRPr sz="2540" b="1">
          <a:solidFill>
            <a:schemeClr val="tx1"/>
          </a:solidFill>
          <a:latin typeface="Baskerville Old Face" pitchFamily="18" charset="0"/>
          <a:ea typeface="华文中宋" pitchFamily="2" charset="-122"/>
        </a:defRPr>
      </a:lvl9pPr>
    </p:titleStyle>
    <p:bodyStyle>
      <a:lvl1pPr marL="362891" indent="-362891" algn="l" rtl="0" eaLnBrk="0" fontAlgn="base" hangingPunct="0">
        <a:lnSpc>
          <a:spcPct val="120000"/>
        </a:lnSpc>
        <a:spcBef>
          <a:spcPct val="10000"/>
        </a:spcBef>
        <a:spcAft>
          <a:spcPct val="10000"/>
        </a:spcAft>
        <a:buClr>
          <a:srgbClr val="1A525A"/>
        </a:buClr>
        <a:buFont typeface="Wingdings" panose="05000000000000000000" pitchFamily="2" charset="2"/>
        <a:buChar char="ã"/>
        <a:defRPr sz="1693" b="1">
          <a:solidFill>
            <a:schemeClr val="tx2"/>
          </a:solidFill>
          <a:latin typeface="+mn-lt"/>
          <a:ea typeface="+mn-ea"/>
          <a:cs typeface="+mn-cs"/>
        </a:defRPr>
      </a:lvl1pPr>
      <a:lvl2pPr marL="786264" indent="-302409" algn="l" rtl="0" eaLnBrk="0" fontAlgn="base" hangingPunct="0">
        <a:lnSpc>
          <a:spcPct val="120000"/>
        </a:lnSpc>
        <a:spcBef>
          <a:spcPct val="10000"/>
        </a:spcBef>
        <a:spcAft>
          <a:spcPct val="10000"/>
        </a:spcAft>
        <a:buClr>
          <a:srgbClr val="5F5F5F"/>
        </a:buClr>
        <a:buSzPct val="85000"/>
        <a:buFont typeface="Wingdings" pitchFamily="2" charset="2"/>
        <a:buChar char="p"/>
        <a:defRPr sz="1693" b="1">
          <a:solidFill>
            <a:schemeClr val="tx2"/>
          </a:solidFill>
          <a:latin typeface="+mn-lt"/>
          <a:ea typeface="+mn-ea"/>
        </a:defRPr>
      </a:lvl2pPr>
      <a:lvl3pPr marL="1209637" indent="-241927" algn="l" rtl="0" eaLnBrk="0" fontAlgn="base" hangingPunct="0">
        <a:lnSpc>
          <a:spcPct val="120000"/>
        </a:lnSpc>
        <a:spcBef>
          <a:spcPct val="10000"/>
        </a:spcBef>
        <a:spcAft>
          <a:spcPct val="10000"/>
        </a:spcAft>
        <a:buClr>
          <a:srgbClr val="C0C0C0"/>
        </a:buClr>
        <a:buFont typeface="Wingdings" panose="05000000000000000000" pitchFamily="2" charset="2"/>
        <a:buChar char="§"/>
        <a:defRPr sz="1693" b="1">
          <a:solidFill>
            <a:schemeClr val="tx2"/>
          </a:solidFill>
          <a:latin typeface="+mn-lt"/>
          <a:ea typeface="+mn-ea"/>
        </a:defRPr>
      </a:lvl3pPr>
      <a:lvl4pPr marL="1693492" indent="-241927" algn="l" rtl="0" eaLnBrk="0" fontAlgn="base" hangingPunct="0">
        <a:lnSpc>
          <a:spcPct val="120000"/>
        </a:lnSpc>
        <a:spcBef>
          <a:spcPct val="10000"/>
        </a:spcBef>
        <a:spcAft>
          <a:spcPct val="10000"/>
        </a:spcAft>
        <a:buClr>
          <a:srgbClr val="800000"/>
        </a:buClr>
        <a:buFont typeface="Wingdings" panose="05000000000000000000" pitchFamily="2" charset="2"/>
        <a:buBlip>
          <a:blip r:embed="rId14"/>
        </a:buBlip>
        <a:defRPr sz="1693" b="1">
          <a:solidFill>
            <a:schemeClr val="tx2"/>
          </a:solidFill>
          <a:latin typeface="+mn-lt"/>
          <a:ea typeface="+mn-ea"/>
        </a:defRPr>
      </a:lvl4pPr>
      <a:lvl5pPr marL="2177346" indent="-241927" algn="l" rtl="0" eaLnBrk="0" fontAlgn="base" hangingPunct="0">
        <a:lnSpc>
          <a:spcPct val="120000"/>
        </a:lnSpc>
        <a:spcBef>
          <a:spcPct val="10000"/>
        </a:spcBef>
        <a:spcAft>
          <a:spcPct val="10000"/>
        </a:spcAft>
        <a:buClr>
          <a:srgbClr val="800000"/>
        </a:buClr>
        <a:buFont typeface="Wingdings" panose="05000000000000000000" pitchFamily="2" charset="2"/>
        <a:buBlip>
          <a:blip r:embed="rId14"/>
        </a:buBlip>
        <a:defRPr sz="1693" b="1">
          <a:solidFill>
            <a:schemeClr val="tx2"/>
          </a:solidFill>
          <a:latin typeface="+mn-lt"/>
          <a:ea typeface="+mn-ea"/>
        </a:defRPr>
      </a:lvl5pPr>
      <a:lvl6pPr marL="2661201" indent="-241927" algn="l" rtl="0" fontAlgn="base">
        <a:lnSpc>
          <a:spcPct val="120000"/>
        </a:lnSpc>
        <a:spcBef>
          <a:spcPct val="10000"/>
        </a:spcBef>
        <a:spcAft>
          <a:spcPct val="10000"/>
        </a:spcAft>
        <a:buClr>
          <a:srgbClr val="800000"/>
        </a:buClr>
        <a:buFont typeface="Wingdings" pitchFamily="2" charset="2"/>
        <a:buBlip>
          <a:blip r:embed="rId14"/>
        </a:buBlip>
        <a:defRPr sz="1693" b="1">
          <a:solidFill>
            <a:schemeClr val="tx2"/>
          </a:solidFill>
          <a:latin typeface="+mn-lt"/>
          <a:ea typeface="+mn-ea"/>
        </a:defRPr>
      </a:lvl6pPr>
      <a:lvl7pPr marL="3145056" indent="-241927" algn="l" rtl="0" fontAlgn="base">
        <a:lnSpc>
          <a:spcPct val="120000"/>
        </a:lnSpc>
        <a:spcBef>
          <a:spcPct val="10000"/>
        </a:spcBef>
        <a:spcAft>
          <a:spcPct val="10000"/>
        </a:spcAft>
        <a:buClr>
          <a:srgbClr val="800000"/>
        </a:buClr>
        <a:buFont typeface="Wingdings" pitchFamily="2" charset="2"/>
        <a:buBlip>
          <a:blip r:embed="rId14"/>
        </a:buBlip>
        <a:defRPr sz="1693" b="1">
          <a:solidFill>
            <a:schemeClr val="tx2"/>
          </a:solidFill>
          <a:latin typeface="+mn-lt"/>
          <a:ea typeface="+mn-ea"/>
        </a:defRPr>
      </a:lvl7pPr>
      <a:lvl8pPr marL="3628911" indent="-241927" algn="l" rtl="0" fontAlgn="base">
        <a:lnSpc>
          <a:spcPct val="120000"/>
        </a:lnSpc>
        <a:spcBef>
          <a:spcPct val="10000"/>
        </a:spcBef>
        <a:spcAft>
          <a:spcPct val="10000"/>
        </a:spcAft>
        <a:buClr>
          <a:srgbClr val="800000"/>
        </a:buClr>
        <a:buFont typeface="Wingdings" pitchFamily="2" charset="2"/>
        <a:buBlip>
          <a:blip r:embed="rId14"/>
        </a:buBlip>
        <a:defRPr sz="1693" b="1">
          <a:solidFill>
            <a:schemeClr val="tx2"/>
          </a:solidFill>
          <a:latin typeface="+mn-lt"/>
          <a:ea typeface="+mn-ea"/>
        </a:defRPr>
      </a:lvl8pPr>
      <a:lvl9pPr marL="4112765" indent="-241927" algn="l" rtl="0" fontAlgn="base">
        <a:lnSpc>
          <a:spcPct val="120000"/>
        </a:lnSpc>
        <a:spcBef>
          <a:spcPct val="10000"/>
        </a:spcBef>
        <a:spcAft>
          <a:spcPct val="10000"/>
        </a:spcAft>
        <a:buClr>
          <a:srgbClr val="800000"/>
        </a:buClr>
        <a:buFont typeface="Wingdings" pitchFamily="2" charset="2"/>
        <a:buBlip>
          <a:blip r:embed="rId14"/>
        </a:buBlip>
        <a:defRPr sz="1693" b="1">
          <a:solidFill>
            <a:schemeClr val="tx2"/>
          </a:solidFill>
          <a:latin typeface="+mn-lt"/>
          <a:ea typeface="+mn-ea"/>
        </a:defRPr>
      </a:lvl9pPr>
    </p:bodyStyle>
    <p:otherStyle>
      <a:defPPr>
        <a:defRPr lang="zh-CN"/>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package" Target="../embeddings/Microsoft_Visio___1.vsdx"/></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3.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package" Target="../embeddings/Microsoft_Visio___2.vsdx"/></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package" Target="../embeddings/Microsoft_Visio___3.vsdx"/></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7828" y="1879269"/>
            <a:ext cx="8928100" cy="1470025"/>
          </a:xfrm>
        </p:spPr>
        <p:txBody>
          <a:bodyPr/>
          <a:lstStyle/>
          <a:p>
            <a:pPr eaLnBrk="1" hangingPunct="1">
              <a:spcBef>
                <a:spcPts val="600"/>
              </a:spcBef>
              <a:defRPr/>
            </a:pPr>
            <a:r>
              <a:rPr lang="zh-CN" altLang="en-US" sz="4300" dirty="0">
                <a:solidFill>
                  <a:srgbClr val="632523"/>
                </a:solidFill>
                <a:effectLst>
                  <a:outerShdw blurRad="38100" dist="38100" dir="2700000" algn="tl">
                    <a:srgbClr val="C0C0C0"/>
                  </a:outerShdw>
                </a:effectLst>
                <a:latin typeface="Times New Roman" panose="02020603050405020304" pitchFamily="18" charset="0"/>
              </a:rPr>
              <a:t>商业</a:t>
            </a:r>
            <a:r>
              <a:rPr lang="zh-CN" altLang="en-US" sz="4300" dirty="0" smtClean="0">
                <a:solidFill>
                  <a:srgbClr val="632523"/>
                </a:solidFill>
                <a:effectLst>
                  <a:outerShdw blurRad="38100" dist="38100" dir="2700000" algn="tl">
                    <a:srgbClr val="C0C0C0"/>
                  </a:outerShdw>
                </a:effectLst>
                <a:latin typeface="Times New Roman" panose="02020603050405020304" pitchFamily="18" charset="0"/>
              </a:rPr>
              <a:t>模式与企业绩效的关系研究</a:t>
            </a:r>
          </a:p>
        </p:txBody>
      </p:sp>
      <p:sp>
        <p:nvSpPr>
          <p:cNvPr id="34819" name="副标题 2"/>
          <p:cNvSpPr>
            <a:spLocks noGrp="1"/>
          </p:cNvSpPr>
          <p:nvPr>
            <p:ph type="subTitle" idx="1"/>
          </p:nvPr>
        </p:nvSpPr>
        <p:spPr>
          <a:xfrm>
            <a:off x="3099598" y="4823381"/>
            <a:ext cx="6162675" cy="812800"/>
          </a:xfrm>
        </p:spPr>
        <p:txBody>
          <a:bodyPr/>
          <a:lstStyle/>
          <a:p>
            <a:pPr eaLnBrk="1" hangingPunct="1">
              <a:lnSpc>
                <a:spcPct val="125000"/>
              </a:lnSpc>
            </a:pPr>
            <a:r>
              <a:rPr kumimoji="0" lang="zh-CN" altLang="en-US" b="1" dirty="0" smtClean="0">
                <a:latin typeface="华文中宋" panose="02010600040101010101" pitchFamily="2" charset="-122"/>
                <a:ea typeface="华文中宋" panose="02010600040101010101" pitchFamily="2" charset="-122"/>
              </a:rPr>
              <a:t> </a:t>
            </a:r>
            <a:r>
              <a:rPr kumimoji="0" lang="en-US" altLang="zh-CN" sz="2800" b="1" dirty="0" smtClean="0">
                <a:latin typeface="华文中宋" panose="02010600040101010101" pitchFamily="2" charset="-122"/>
                <a:ea typeface="华文中宋" panose="02010600040101010101" pitchFamily="2" charset="-122"/>
              </a:rPr>
              <a:t>2021 </a:t>
            </a:r>
            <a:r>
              <a:rPr kumimoji="0" lang="zh-CN" altLang="en-US" sz="2800" b="1" dirty="0" smtClean="0">
                <a:latin typeface="华文中宋" panose="02010600040101010101" pitchFamily="2" charset="-122"/>
                <a:ea typeface="华文中宋" panose="02010600040101010101" pitchFamily="2" charset="-122"/>
              </a:rPr>
              <a:t>年 </a:t>
            </a:r>
            <a:r>
              <a:rPr lang="en-US" altLang="zh-CN" sz="2800" b="1" dirty="0" smtClean="0">
                <a:latin typeface="华文中宋" panose="02010600040101010101" pitchFamily="2" charset="-122"/>
                <a:ea typeface="华文中宋" panose="02010600040101010101" pitchFamily="2" charset="-122"/>
              </a:rPr>
              <a:t>5 </a:t>
            </a:r>
            <a:r>
              <a:rPr kumimoji="0" lang="zh-CN" altLang="en-US" sz="2800" b="1" dirty="0" smtClean="0">
                <a:latin typeface="华文中宋" panose="02010600040101010101" pitchFamily="2" charset="-122"/>
                <a:ea typeface="华文中宋" panose="02010600040101010101" pitchFamily="2" charset="-122"/>
              </a:rPr>
              <a:t>月</a:t>
            </a:r>
            <a:endParaRPr kumimoji="0" lang="en-US" altLang="zh-CN" sz="2800" b="1" dirty="0" smtClean="0">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pPr>
                <a:defRPr/>
              </a:pPr>
              <a:t>1</a:t>
            </a:fld>
            <a:endParaRPr lang="en-US" altLang="zh-CN" dirty="0"/>
          </a:p>
        </p:txBody>
      </p:sp>
      <p:sp>
        <p:nvSpPr>
          <p:cNvPr id="4" name="文本框 3"/>
          <p:cNvSpPr txBox="1"/>
          <p:nvPr/>
        </p:nvSpPr>
        <p:spPr>
          <a:xfrm>
            <a:off x="4695991" y="3990161"/>
            <a:ext cx="3051775" cy="584775"/>
          </a:xfrm>
          <a:prstGeom prst="rect">
            <a:avLst/>
          </a:prstGeom>
          <a:noFill/>
        </p:spPr>
        <p:txBody>
          <a:bodyPr wrap="square" rtlCol="0">
            <a:spAutoFit/>
          </a:bodyPr>
          <a:lstStyle/>
          <a:p>
            <a:r>
              <a:rPr lang="zh-CN" altLang="en-US" sz="3200" dirty="0" smtClean="0"/>
              <a:t>汇报人：刘阿龙</a:t>
            </a:r>
            <a:endParaRPr lang="zh-CN" altLang="en-US" sz="3200" dirty="0"/>
          </a:p>
        </p:txBody>
      </p:sp>
      <p:pic>
        <p:nvPicPr>
          <p:cNvPr id="6" name="图片 3" descr="校名加校徽.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740" y="193253"/>
            <a:ext cx="3979863"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2941507"/>
      </p:ext>
    </p:extLst>
  </p:cSld>
  <p:clrMapOvr>
    <a:masterClrMapping/>
  </p:clrMapOvr>
  <mc:AlternateContent xmlns:mc="http://schemas.openxmlformats.org/markup-compatibility/2006" xmlns:p14="http://schemas.microsoft.com/office/powerpoint/2010/main">
    <mc:Choice Requires="p14">
      <p:transition spd="slow" p14:dur="2000" advTm="10788"/>
    </mc:Choice>
    <mc:Fallback xmlns="">
      <p:transition spd="slow" advTm="1078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目录</a:t>
            </a:r>
            <a:endParaRPr lang="zh-CN" altLang="en-US" sz="2800" dirty="0"/>
          </a:p>
        </p:txBody>
      </p:sp>
      <p:sp>
        <p:nvSpPr>
          <p:cNvPr id="4" name="内容占位符 5"/>
          <p:cNvSpPr txBox="1">
            <a:spLocks/>
          </p:cNvSpPr>
          <p:nvPr/>
        </p:nvSpPr>
        <p:spPr bwMode="auto">
          <a:xfrm>
            <a:off x="3658186" y="1669592"/>
            <a:ext cx="5582128" cy="428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lnSpc>
                <a:spcPct val="140000"/>
              </a:lnSpc>
              <a:spcBef>
                <a:spcPct val="20000"/>
              </a:spcBef>
              <a:spcAft>
                <a:spcPct val="0"/>
              </a:spcAft>
              <a:buClr>
                <a:srgbClr val="000066"/>
              </a:buClr>
              <a:buSzPct val="120000"/>
              <a:buFont typeface="Wingdings" pitchFamily="2" charset="2"/>
              <a:buChar char="p"/>
              <a:defRPr sz="3200">
                <a:solidFill>
                  <a:schemeClr val="tx1"/>
                </a:solidFill>
                <a:latin typeface="+mn-lt"/>
                <a:ea typeface="+mn-ea"/>
                <a:cs typeface="+mn-cs"/>
              </a:defRPr>
            </a:lvl1pPr>
            <a:lvl2pPr marL="742950" indent="-285750" algn="l" rtl="0" eaLnBrk="0" fontAlgn="base" hangingPunct="0">
              <a:lnSpc>
                <a:spcPct val="140000"/>
              </a:lnSpc>
              <a:spcBef>
                <a:spcPct val="20000"/>
              </a:spcBef>
              <a:spcAft>
                <a:spcPct val="0"/>
              </a:spcAft>
              <a:buClr>
                <a:srgbClr val="000066"/>
              </a:buClr>
              <a:buSzPct val="120000"/>
              <a:buFont typeface="Wingdings" pitchFamily="2" charset="2"/>
              <a:buChar char="l"/>
              <a:defRPr sz="2800">
                <a:solidFill>
                  <a:schemeClr val="tx1"/>
                </a:solidFill>
                <a:latin typeface="+mn-lt"/>
                <a:ea typeface="+mn-ea"/>
              </a:defRPr>
            </a:lvl2pPr>
            <a:lvl3pPr marL="1143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400">
                <a:solidFill>
                  <a:schemeClr val="tx1"/>
                </a:solidFill>
                <a:latin typeface="+mn-lt"/>
                <a:ea typeface="+mn-ea"/>
              </a:defRPr>
            </a:lvl3pPr>
            <a:lvl4pPr marL="1600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4pPr>
            <a:lvl5pPr marL="20574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5pPr>
            <a:lvl6pPr marL="25146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6pPr>
            <a:lvl7pPr marL="29718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7pPr>
            <a:lvl8pPr marL="3429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8pPr>
            <a:lvl9pPr marL="3886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9pPr>
          </a:lstStyle>
          <a:p>
            <a:pPr marL="0" indent="0" eaLnBrk="1" hangingPunct="1">
              <a:lnSpc>
                <a:spcPct val="150000"/>
              </a:lnSpc>
              <a:buFont typeface="Arial" panose="020B0604020202020204" pitchFamily="34" charset="0"/>
              <a:buNone/>
            </a:pPr>
            <a:r>
              <a:rPr lang="zh-CN" altLang="en-US" sz="2800" b="1" kern="0" dirty="0" smtClean="0">
                <a:latin typeface="微软雅黑" panose="020B0503020204020204" pitchFamily="34" charset="-122"/>
                <a:ea typeface="微软雅黑" panose="020B0503020204020204" pitchFamily="34" charset="-122"/>
              </a:rPr>
              <a:t>第一部分  </a:t>
            </a:r>
            <a:r>
              <a:rPr lang="zh-CN" altLang="en-US" sz="2800" b="1" kern="0" dirty="0">
                <a:latin typeface="微软雅黑" panose="020B0503020204020204" pitchFamily="34" charset="-122"/>
                <a:ea typeface="微软雅黑" panose="020B0503020204020204" pitchFamily="34" charset="-122"/>
              </a:rPr>
              <a:t>绪论</a:t>
            </a:r>
            <a:endParaRPr lang="zh-CN" altLang="en-US" sz="2800" b="1" kern="0" dirty="0" smtClean="0">
              <a:latin typeface="微软雅黑" panose="020B0503020204020204" pitchFamily="34" charset="-122"/>
              <a:ea typeface="微软雅黑" panose="020B0503020204020204" pitchFamily="34" charset="-122"/>
            </a:endParaRPr>
          </a:p>
          <a:p>
            <a:pPr marL="0" indent="0" eaLnBrk="1" hangingPunct="1">
              <a:lnSpc>
                <a:spcPct val="150000"/>
              </a:lnSpc>
              <a:buFont typeface="Wingdings" pitchFamily="2" charset="2"/>
              <a:buNone/>
            </a:pPr>
            <a:r>
              <a:rPr lang="zh-CN" altLang="en-US" sz="2800" b="1" kern="0" dirty="0" smtClean="0">
                <a:solidFill>
                  <a:srgbClr val="000000"/>
                </a:solidFill>
                <a:latin typeface="微软雅黑" panose="020B0503020204020204" pitchFamily="34" charset="-122"/>
                <a:ea typeface="微软雅黑" panose="020B0503020204020204" pitchFamily="34" charset="-122"/>
              </a:rPr>
              <a:t>第二部分  文献综述</a:t>
            </a:r>
            <a:endParaRPr lang="en-US" altLang="zh-CN" sz="2800" b="1" kern="0" dirty="0" smtClean="0">
              <a:solidFill>
                <a:srgbClr val="000000"/>
              </a:solidFill>
              <a:latin typeface="微软雅黑" panose="020B0503020204020204" pitchFamily="34" charset="-122"/>
              <a:ea typeface="微软雅黑" panose="020B0503020204020204" pitchFamily="34" charset="-122"/>
            </a:endParaRPr>
          </a:p>
          <a:p>
            <a:pPr marL="0" indent="0" eaLnBrk="1" hangingPunct="1">
              <a:lnSpc>
                <a:spcPct val="150000"/>
              </a:lnSpc>
              <a:buFont typeface="Wingdings" pitchFamily="2" charset="2"/>
              <a:buNone/>
            </a:pPr>
            <a:r>
              <a:rPr lang="zh-CN" altLang="en-US" sz="2800" b="1" kern="0" dirty="0" smtClean="0">
                <a:solidFill>
                  <a:srgbClr val="000000"/>
                </a:solidFill>
                <a:latin typeface="微软雅黑" panose="020B0503020204020204" pitchFamily="34" charset="-122"/>
                <a:ea typeface="微软雅黑" panose="020B0503020204020204" pitchFamily="34" charset="-122"/>
              </a:rPr>
              <a:t>第三部分  研究内容 </a:t>
            </a:r>
            <a:endParaRPr lang="en-US" altLang="zh-CN" sz="2800" b="1" kern="0" dirty="0" smtClean="0">
              <a:solidFill>
                <a:srgbClr val="000000"/>
              </a:solidFill>
              <a:latin typeface="微软雅黑" panose="020B0503020204020204" pitchFamily="34" charset="-122"/>
              <a:ea typeface="微软雅黑" panose="020B0503020204020204" pitchFamily="34" charset="-122"/>
            </a:endParaRPr>
          </a:p>
          <a:p>
            <a:pPr marL="0" indent="0" eaLnBrk="1" hangingPunct="1">
              <a:lnSpc>
                <a:spcPct val="150000"/>
              </a:lnSpc>
              <a:buFont typeface="Wingdings" pitchFamily="2" charset="2"/>
              <a:buNone/>
            </a:pPr>
            <a:r>
              <a:rPr lang="zh-CN" altLang="en-US" sz="2800" b="1" kern="0" dirty="0" smtClean="0">
                <a:latin typeface="微软雅黑" panose="020B0503020204020204" pitchFamily="34" charset="-122"/>
                <a:ea typeface="微软雅黑" panose="020B0503020204020204" pitchFamily="34" charset="-122"/>
              </a:rPr>
              <a:t>第四部分  研究结论、贡献与局限  </a:t>
            </a:r>
            <a:endParaRPr lang="en-US" altLang="zh-CN" sz="2800" b="1" kern="0" dirty="0" smtClean="0">
              <a:latin typeface="微软雅黑" panose="020B0503020204020204" pitchFamily="34" charset="-122"/>
              <a:ea typeface="微软雅黑" panose="020B0503020204020204" pitchFamily="34" charset="-122"/>
            </a:endParaRPr>
          </a:p>
          <a:p>
            <a:pPr marL="0" indent="0" eaLnBrk="1" hangingPunct="1">
              <a:lnSpc>
                <a:spcPct val="150000"/>
              </a:lnSpc>
              <a:buFont typeface="Wingdings" pitchFamily="2" charset="2"/>
              <a:buNone/>
            </a:pPr>
            <a:r>
              <a:rPr lang="zh-CN" altLang="en-US" sz="2800" b="1" kern="0" dirty="0" smtClean="0">
                <a:latin typeface="微软雅黑" panose="020B0503020204020204" pitchFamily="34" charset="-122"/>
                <a:ea typeface="微软雅黑" panose="020B0503020204020204" pitchFamily="34" charset="-122"/>
              </a:rPr>
              <a:t>第五部分  个人成果</a:t>
            </a:r>
            <a:endParaRPr lang="en-US" altLang="zh-CN" sz="2800" b="1" kern="0" dirty="0" smtClean="0">
              <a:latin typeface="微软雅黑" panose="020B0503020204020204" pitchFamily="34" charset="-122"/>
              <a:ea typeface="微软雅黑" panose="020B0503020204020204" pitchFamily="34" charset="-122"/>
            </a:endParaRPr>
          </a:p>
        </p:txBody>
      </p:sp>
      <p:sp>
        <p:nvSpPr>
          <p:cNvPr id="5"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10</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1619992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11</a:t>
            </a:fld>
            <a:endParaRPr lang="en-US" altLang="zh-CN" dirty="0">
              <a:solidFill>
                <a:srgbClr val="000000"/>
              </a:solidFill>
            </a:endParaRPr>
          </a:p>
        </p:txBody>
      </p:sp>
      <p:sp>
        <p:nvSpPr>
          <p:cNvPr id="8" name="文本框 6"/>
          <p:cNvSpPr txBox="1">
            <a:spLocks noChangeArrowheads="1"/>
          </p:cNvSpPr>
          <p:nvPr/>
        </p:nvSpPr>
        <p:spPr bwMode="auto">
          <a:xfrm>
            <a:off x="1724737" y="1993535"/>
            <a:ext cx="874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a:solidFill>
                  <a:srgbClr val="000000"/>
                </a:solidFill>
                <a:latin typeface="微软雅黑" panose="020B0503020204020204" pitchFamily="34" charset="-122"/>
                <a:ea typeface="微软雅黑" panose="020B0503020204020204" pitchFamily="34" charset="-122"/>
              </a:rPr>
              <a:t>第一部分  绪论</a:t>
            </a:r>
          </a:p>
        </p:txBody>
      </p:sp>
      <p:sp>
        <p:nvSpPr>
          <p:cNvPr id="9" name="内容占位符 5"/>
          <p:cNvSpPr txBox="1">
            <a:spLocks/>
          </p:cNvSpPr>
          <p:nvPr/>
        </p:nvSpPr>
        <p:spPr bwMode="auto">
          <a:xfrm>
            <a:off x="5153519" y="3174566"/>
            <a:ext cx="5115087" cy="307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lnSpc>
                <a:spcPct val="140000"/>
              </a:lnSpc>
              <a:spcBef>
                <a:spcPct val="20000"/>
              </a:spcBef>
              <a:spcAft>
                <a:spcPct val="0"/>
              </a:spcAft>
              <a:buClr>
                <a:srgbClr val="000066"/>
              </a:buClr>
              <a:buSzPct val="120000"/>
              <a:buFont typeface="Wingdings" pitchFamily="2" charset="2"/>
              <a:buChar char="p"/>
              <a:defRPr sz="2800">
                <a:solidFill>
                  <a:schemeClr val="tx1"/>
                </a:solidFill>
                <a:latin typeface="+mn-lt"/>
                <a:ea typeface="+mn-ea"/>
                <a:cs typeface="+mn-cs"/>
              </a:defRPr>
            </a:lvl1pPr>
            <a:lvl2pPr marL="742950" indent="-285750" algn="l" rtl="0" eaLnBrk="0" fontAlgn="base" hangingPunct="0">
              <a:lnSpc>
                <a:spcPct val="140000"/>
              </a:lnSpc>
              <a:spcBef>
                <a:spcPct val="20000"/>
              </a:spcBef>
              <a:spcAft>
                <a:spcPct val="0"/>
              </a:spcAft>
              <a:buClr>
                <a:srgbClr val="000066"/>
              </a:buClr>
              <a:buSzPct val="120000"/>
              <a:buFont typeface="Wingdings" pitchFamily="2" charset="2"/>
              <a:buChar char="l"/>
              <a:defRPr sz="2400">
                <a:solidFill>
                  <a:schemeClr val="tx1"/>
                </a:solidFill>
                <a:latin typeface="+mn-lt"/>
                <a:ea typeface="+mn-ea"/>
              </a:defRPr>
            </a:lvl2pPr>
            <a:lvl3pPr marL="1143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3pPr>
            <a:lvl4pPr marL="1600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4pPr>
            <a:lvl5pPr marL="20574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5pPr>
            <a:lvl6pPr marL="25146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6pPr>
            <a:lvl7pPr marL="29718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7pPr>
            <a:lvl8pPr marL="3429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8pPr>
            <a:lvl9pPr marL="3886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000066"/>
              </a:buClr>
              <a:buSzPct val="120000"/>
              <a:buFont typeface="Wingdings" pitchFamily="2" charset="2"/>
              <a:buChar char="n"/>
              <a:tabLst/>
              <a:defRPr/>
            </a:pPr>
            <a:r>
              <a:rPr kumimoji="0" lang="zh-CN" altLang="en-US" sz="3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lang="zh-CN" altLang="en-US" sz="3000" kern="0" dirty="0">
                <a:solidFill>
                  <a:srgbClr val="000000"/>
                </a:solidFill>
                <a:latin typeface="微软雅黑" panose="020B0503020204020204" pitchFamily="34" charset="-122"/>
                <a:ea typeface="微软雅黑" panose="020B0503020204020204" pitchFamily="34" charset="-122"/>
              </a:rPr>
              <a:t>研究</a:t>
            </a:r>
            <a:r>
              <a:rPr kumimoji="0" lang="zh-CN" altLang="en-US" sz="3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背景</a:t>
            </a:r>
            <a:endParaRPr kumimoji="0" lang="en-US" altLang="zh-CN" sz="3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rgbClr val="000066"/>
              </a:buClr>
              <a:buSzPct val="120000"/>
              <a:buFont typeface="Wingdings" pitchFamily="2" charset="2"/>
              <a:buChar char="n"/>
              <a:tabLst/>
              <a:defRPr/>
            </a:pPr>
            <a:r>
              <a:rPr kumimoji="0" lang="zh-CN" altLang="en-US" sz="3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lang="zh-CN" altLang="en-US" sz="3000" kern="0" dirty="0">
                <a:solidFill>
                  <a:srgbClr val="000000"/>
                </a:solidFill>
                <a:latin typeface="微软雅黑" panose="020B0503020204020204" pitchFamily="34" charset="-122"/>
                <a:ea typeface="微软雅黑" panose="020B0503020204020204" pitchFamily="34" charset="-122"/>
              </a:rPr>
              <a:t>研究问题</a:t>
            </a:r>
            <a:endParaRPr kumimoji="0" lang="zh-CN" altLang="en-US" sz="3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rgbClr val="000066"/>
              </a:buClr>
              <a:buSzPct val="120000"/>
              <a:buFont typeface="Wingdings" pitchFamily="2" charset="2"/>
              <a:buNone/>
              <a:tabLst/>
              <a:defRPr/>
            </a:pPr>
            <a:endParaRPr kumimoji="0" lang="zh-CN" altLang="en-US" sz="1600" b="0" i="0" u="none" strike="noStrike" kern="0" cap="none" spc="0" normalizeH="0" baseline="0" noProof="0" dirty="0">
              <a:ln>
                <a:noFill/>
              </a:ln>
              <a:solidFill>
                <a:srgbClr val="000000"/>
              </a:solidFill>
              <a:effectLst/>
              <a:uLnTx/>
              <a:uFillTx/>
              <a:latin typeface="Times New Roman"/>
              <a:cs typeface="+mn-cs"/>
            </a:endParaRPr>
          </a:p>
        </p:txBody>
      </p:sp>
    </p:spTree>
    <p:extLst>
      <p:ext uri="{BB962C8B-B14F-4D97-AF65-F5344CB8AC3E}">
        <p14:creationId xmlns:p14="http://schemas.microsoft.com/office/powerpoint/2010/main" val="432838746"/>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a:t>
            </a:r>
            <a:r>
              <a:rPr lang="zh-CN" altLang="en-US" sz="2800" dirty="0" smtClean="0"/>
              <a:t>、研究背景</a:t>
            </a:r>
            <a:r>
              <a:rPr lang="en-US" altLang="zh-CN" sz="2800" dirty="0" smtClean="0"/>
              <a:t>——</a:t>
            </a:r>
            <a:r>
              <a:rPr lang="zh-CN" altLang="en-US" sz="2800" dirty="0" smtClean="0"/>
              <a:t>现实</a:t>
            </a:r>
            <a:r>
              <a:rPr lang="zh-CN" altLang="en-US" sz="2800" dirty="0"/>
              <a:t>背景</a:t>
            </a:r>
          </a:p>
        </p:txBody>
      </p:sp>
      <p:sp>
        <p:nvSpPr>
          <p:cNvPr id="3" name="文本框 2"/>
          <p:cNvSpPr txBox="1"/>
          <p:nvPr/>
        </p:nvSpPr>
        <p:spPr>
          <a:xfrm>
            <a:off x="696036" y="4049612"/>
            <a:ext cx="9307774"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现实中存在诸多问题</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宋体" panose="02010600030101010101" pitchFamily="2" charset="-122"/>
              </a:rPr>
              <a:t>对企业的商业模式认识不够清晰</a:t>
            </a:r>
            <a:endParaRPr lang="en-US" altLang="zh-CN"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宋体" panose="02010600030101010101" pitchFamily="2" charset="-122"/>
              </a:rPr>
              <a:t>采用同一种商业模式，有的成功有的失败</a:t>
            </a:r>
            <a:endParaRPr lang="en-US" altLang="zh-CN" dirty="0" smtClean="0">
              <a:solidFill>
                <a:srgbClr val="000000"/>
              </a:solidFill>
              <a:latin typeface="宋体" panose="02010600030101010101" pitchFamily="2" charset="-122"/>
            </a:endParaRPr>
          </a:p>
          <a:p>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96036" y="1324649"/>
            <a:ext cx="9935570"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当前，我国处于经济转型时期，互联网</a:t>
            </a: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、供给侧改革、工业</a:t>
            </a:r>
            <a:r>
              <a:rPr lang="en-US" altLang="zh-CN" b="1" dirty="0" smtClean="0">
                <a:solidFill>
                  <a:srgbClr val="000000"/>
                </a:solidFill>
                <a:latin typeface="Times New Roman" panose="02020603050405020304" pitchFamily="18" charset="0"/>
                <a:cs typeface="Times New Roman" panose="02020603050405020304" pitchFamily="18" charset="0"/>
              </a:rPr>
              <a:t>4.0</a:t>
            </a:r>
            <a:r>
              <a:rPr lang="zh-CN" altLang="en-US" b="1" dirty="0" smtClean="0">
                <a:solidFill>
                  <a:srgbClr val="000000"/>
                </a:solidFill>
                <a:latin typeface="宋体" panose="02010600030101010101" pitchFamily="2" charset="-122"/>
              </a:rPr>
              <a:t>成为国家经济发展的主旋律</a:t>
            </a:r>
            <a:endParaRPr lang="zh-CN" altLang="en-US" b="1" dirty="0">
              <a:solidFill>
                <a:srgbClr val="000000"/>
              </a:solidFill>
              <a:latin typeface="宋体" panose="02010600030101010101" pitchFamily="2" charset="-122"/>
            </a:endParaRPr>
          </a:p>
        </p:txBody>
      </p:sp>
      <p:sp>
        <p:nvSpPr>
          <p:cNvPr id="5" name="文本框 4"/>
          <p:cNvSpPr txBox="1"/>
          <p:nvPr/>
        </p:nvSpPr>
        <p:spPr>
          <a:xfrm>
            <a:off x="1778758" y="5700944"/>
            <a:ext cx="8457063" cy="553998"/>
          </a:xfrm>
          <a:prstGeom prst="rect">
            <a:avLst/>
          </a:prstGeom>
          <a:noFill/>
          <a:ln w="25400">
            <a:solidFill>
              <a:srgbClr val="E5931B"/>
            </a:solidFill>
          </a:ln>
        </p:spPr>
        <p:txBody>
          <a:bodyPr wrap="square" rtlCol="0">
            <a:spAutoFit/>
          </a:bodyPr>
          <a:lstStyle/>
          <a:p>
            <a:pPr>
              <a:lnSpc>
                <a:spcPct val="150000"/>
              </a:lnSpc>
            </a:pPr>
            <a:r>
              <a:rPr lang="zh-CN" altLang="en-US" sz="2000" dirty="0" smtClean="0">
                <a:solidFill>
                  <a:srgbClr val="000000"/>
                </a:solidFill>
                <a:latin typeface="黑体" panose="02010609060101010101" pitchFamily="49" charset="-122"/>
                <a:ea typeface="黑体" panose="02010609060101010101" pitchFamily="49" charset="-122"/>
              </a:rPr>
              <a:t>因此，深刻理解商业模式及其与企业绩效之间的关系有着重要的现实意义。</a:t>
            </a:r>
            <a:endParaRPr lang="en-US" altLang="zh-CN" sz="2000" dirty="0" smtClean="0">
              <a:solidFill>
                <a:srgbClr val="000000"/>
              </a:solidFill>
              <a:latin typeface="黑体" panose="02010609060101010101" pitchFamily="49" charset="-122"/>
              <a:ea typeface="黑体" panose="02010609060101010101" pitchFamily="49" charset="-122"/>
            </a:endParaRPr>
          </a:p>
        </p:txBody>
      </p:sp>
      <p:sp>
        <p:nvSpPr>
          <p:cNvPr id="6" name="文本框 5"/>
          <p:cNvSpPr txBox="1"/>
          <p:nvPr/>
        </p:nvSpPr>
        <p:spPr>
          <a:xfrm>
            <a:off x="696036" y="2976540"/>
            <a:ext cx="11000095"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设计合理的商业模式</a:t>
            </a:r>
            <a:r>
              <a:rPr lang="zh-CN" altLang="en-US" b="1" dirty="0">
                <a:solidFill>
                  <a:srgbClr val="000000"/>
                </a:solidFill>
                <a:latin typeface="宋体" panose="02010600030101010101" pitchFamily="2" charset="-122"/>
              </a:rPr>
              <a:t>是</a:t>
            </a:r>
            <a:r>
              <a:rPr lang="zh-CN" altLang="en-US" b="1" dirty="0" smtClean="0">
                <a:solidFill>
                  <a:srgbClr val="000000"/>
                </a:solidFill>
                <a:latin typeface="宋体" panose="02010600030101010101" pitchFamily="2" charset="-122"/>
              </a:rPr>
              <a:t>企业转型成功的关键</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a:solidFill>
                  <a:srgbClr val="000000"/>
                </a:solidFill>
                <a:latin typeface="宋体" panose="02010600030101010101" pitchFamily="2" charset="-122"/>
              </a:rPr>
              <a:t>商业模式已经成为企业在新时期获得可持续竞争优势的重要</a:t>
            </a:r>
            <a:r>
              <a:rPr lang="zh-CN" altLang="en-US" dirty="0" smtClean="0">
                <a:solidFill>
                  <a:srgbClr val="000000"/>
                </a:solidFill>
                <a:latin typeface="宋体" panose="02010600030101010101" pitchFamily="2" charset="-122"/>
              </a:rPr>
              <a:t>来源</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Chen</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2020; </a:t>
            </a:r>
            <a:r>
              <a:rPr lang="en-US" altLang="zh-CN" dirty="0">
                <a:solidFill>
                  <a:srgbClr val="000000"/>
                </a:solidFill>
                <a:latin typeface="Times New Roman" panose="02020603050405020304" pitchFamily="18" charset="0"/>
                <a:cs typeface="Times New Roman" panose="02020603050405020304" pitchFamily="18" charset="0"/>
              </a:rPr>
              <a:t>Wei</a:t>
            </a:r>
            <a:r>
              <a:rPr lang="zh-CN" altLang="en-US" dirty="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2017</a:t>
            </a:r>
            <a:r>
              <a:rPr lang="zh-CN" altLang="en-US" dirty="0" smtClean="0">
                <a:solidFill>
                  <a:srgbClr val="000000"/>
                </a:solidFill>
                <a:latin typeface="Times New Roman" panose="02020603050405020304" pitchFamily="18" charset="0"/>
                <a:cs typeface="Times New Roman" panose="02020603050405020304" pitchFamily="18" charset="0"/>
              </a:rPr>
              <a:t>）</a:t>
            </a:r>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en-US" dirty="0">
              <a:solidFill>
                <a:srgbClr val="000000"/>
              </a:solidFill>
              <a:latin typeface="Arial"/>
              <a:ea typeface="黑体"/>
            </a:endParaRPr>
          </a:p>
        </p:txBody>
      </p:sp>
      <p:sp>
        <p:nvSpPr>
          <p:cNvPr id="7" name="文本框 6"/>
          <p:cNvSpPr txBox="1"/>
          <p:nvPr/>
        </p:nvSpPr>
        <p:spPr>
          <a:xfrm>
            <a:off x="696036" y="2034982"/>
            <a:ext cx="9935570"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企业转型升级成为适应国家发展战略的必由之路</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宋体" panose="02010600030101010101" pitchFamily="2" charset="-122"/>
              </a:rPr>
              <a:t>向哪转？如何转？</a:t>
            </a:r>
            <a:endParaRPr lang="zh-CN" altLang="en-US" dirty="0">
              <a:solidFill>
                <a:srgbClr val="000000"/>
              </a:solidFill>
              <a:latin typeface="宋体" panose="02010600030101010101" pitchFamily="2" charset="-122"/>
            </a:endParaRPr>
          </a:p>
        </p:txBody>
      </p:sp>
      <p:sp>
        <p:nvSpPr>
          <p:cNvPr id="8"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12</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602631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a:t>
            </a:r>
            <a:r>
              <a:rPr lang="zh-CN" altLang="en-US" sz="2800" dirty="0" smtClean="0"/>
              <a:t>、研究背景</a:t>
            </a:r>
            <a:r>
              <a:rPr lang="en-US" altLang="zh-CN" sz="2800" dirty="0" smtClean="0"/>
              <a:t>——</a:t>
            </a:r>
            <a:r>
              <a:rPr lang="zh-CN" altLang="en-US" sz="2800" dirty="0" smtClean="0"/>
              <a:t>理论</a:t>
            </a:r>
            <a:r>
              <a:rPr lang="zh-CN" altLang="en-US" sz="2800" dirty="0"/>
              <a:t>背景</a:t>
            </a:r>
          </a:p>
        </p:txBody>
      </p:sp>
      <p:sp>
        <p:nvSpPr>
          <p:cNvPr id="3" name="文本框 2"/>
          <p:cNvSpPr txBox="1"/>
          <p:nvPr/>
        </p:nvSpPr>
        <p:spPr>
          <a:xfrm>
            <a:off x="696035" y="5091080"/>
            <a:ext cx="11041040"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smtClean="0">
                <a:solidFill>
                  <a:srgbClr val="000000"/>
                </a:solidFill>
                <a:latin typeface="宋体" panose="02010600030101010101" pitchFamily="2" charset="-122"/>
              </a:rPr>
              <a:t>然而</a:t>
            </a:r>
            <a:r>
              <a:rPr lang="zh-CN" altLang="en-US" b="1" dirty="0">
                <a:solidFill>
                  <a:srgbClr val="000000"/>
                </a:solidFill>
                <a:latin typeface="宋体" panose="02010600030101010101" pitchFamily="2" charset="-122"/>
              </a:rPr>
              <a:t>，到目前为止，尤其是在中国情境下，全面系统</a:t>
            </a:r>
            <a:r>
              <a:rPr lang="zh-CN" altLang="en-US" b="1" dirty="0" smtClean="0">
                <a:solidFill>
                  <a:srgbClr val="000000"/>
                </a:solidFill>
                <a:latin typeface="宋体" panose="02010600030101010101" pitchFamily="2" charset="-122"/>
              </a:rPr>
              <a:t>地</a:t>
            </a:r>
            <a:r>
              <a:rPr lang="zh-CN" altLang="en-US" b="1" dirty="0">
                <a:solidFill>
                  <a:srgbClr val="000000"/>
                </a:solidFill>
                <a:latin typeface="宋体" panose="02010600030101010101" pitchFamily="2" charset="-122"/>
              </a:rPr>
              <a:t>探究</a:t>
            </a:r>
            <a:r>
              <a:rPr lang="zh-CN" altLang="en-US" b="1" dirty="0" smtClean="0">
                <a:solidFill>
                  <a:srgbClr val="000000"/>
                </a:solidFill>
                <a:latin typeface="宋体" panose="02010600030101010101" pitchFamily="2" charset="-122"/>
              </a:rPr>
              <a:t>商业模式与企业绩效关系的</a:t>
            </a:r>
            <a:r>
              <a:rPr lang="zh-CN" altLang="en-US" b="1" dirty="0">
                <a:solidFill>
                  <a:srgbClr val="000000"/>
                </a:solidFill>
                <a:latin typeface="宋体" panose="02010600030101010101" pitchFamily="2" charset="-122"/>
              </a:rPr>
              <a:t>研究还十分</a:t>
            </a:r>
            <a:r>
              <a:rPr lang="zh-CN" altLang="en-US" b="1" dirty="0" smtClean="0">
                <a:solidFill>
                  <a:srgbClr val="000000"/>
                </a:solidFill>
                <a:latin typeface="宋体" panose="02010600030101010101" pitchFamily="2" charset="-122"/>
              </a:rPr>
              <a:t>匮乏</a:t>
            </a:r>
            <a:endParaRPr lang="zh-CN" altLang="en-US" b="1" dirty="0">
              <a:solidFill>
                <a:srgbClr val="000000"/>
              </a:solidFill>
              <a:latin typeface="宋体" panose="02010600030101010101" pitchFamily="2" charset="-122"/>
            </a:endParaRPr>
          </a:p>
          <a:p>
            <a:endParaRPr lang="zh-CN" altLang="en-US" dirty="0">
              <a:solidFill>
                <a:srgbClr val="000000"/>
              </a:solidFill>
              <a:latin typeface="Arial"/>
              <a:ea typeface="黑体"/>
            </a:endParaRPr>
          </a:p>
        </p:txBody>
      </p:sp>
      <p:sp>
        <p:nvSpPr>
          <p:cNvPr id="4" name="文本框 3"/>
          <p:cNvSpPr txBox="1"/>
          <p:nvPr/>
        </p:nvSpPr>
        <p:spPr>
          <a:xfrm>
            <a:off x="696035" y="1049410"/>
            <a:ext cx="10112991" cy="1528624"/>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商业</a:t>
            </a:r>
            <a:r>
              <a:rPr lang="zh-CN" altLang="en-US" b="1" dirty="0">
                <a:solidFill>
                  <a:srgbClr val="000000"/>
                </a:solidFill>
                <a:latin typeface="宋体" panose="02010600030101010101" pitchFamily="2" charset="-122"/>
              </a:rPr>
              <a:t>模式受到越来越</a:t>
            </a:r>
            <a:r>
              <a:rPr lang="zh-CN" altLang="en-US" b="1" dirty="0" smtClean="0">
                <a:solidFill>
                  <a:srgbClr val="000000"/>
                </a:solidFill>
                <a:latin typeface="宋体" panose="02010600030101010101" pitchFamily="2" charset="-122"/>
              </a:rPr>
              <a:t>多</a:t>
            </a:r>
            <a:r>
              <a:rPr lang="zh-CN" altLang="en-US" b="1" dirty="0">
                <a:solidFill>
                  <a:srgbClr val="000000"/>
                </a:solidFill>
                <a:latin typeface="宋体" panose="02010600030101010101" pitchFamily="2" charset="-122"/>
              </a:rPr>
              <a:t>领域</a:t>
            </a:r>
            <a:r>
              <a:rPr lang="zh-CN" altLang="en-US" b="1" dirty="0" smtClean="0">
                <a:solidFill>
                  <a:srgbClr val="000000"/>
                </a:solidFill>
                <a:latin typeface="宋体" panose="02010600030101010101" pitchFamily="2" charset="-122"/>
              </a:rPr>
              <a:t>学者</a:t>
            </a:r>
            <a:r>
              <a:rPr lang="zh-CN" altLang="en-US" b="1" dirty="0">
                <a:solidFill>
                  <a:srgbClr val="000000"/>
                </a:solidFill>
                <a:latin typeface="宋体" panose="02010600030101010101" pitchFamily="2" charset="-122"/>
              </a:rPr>
              <a:t>的</a:t>
            </a:r>
            <a:r>
              <a:rPr lang="zh-CN" altLang="en-US" b="1" dirty="0" smtClean="0">
                <a:solidFill>
                  <a:srgbClr val="000000"/>
                </a:solidFill>
                <a:latin typeface="宋体" panose="02010600030101010101" pitchFamily="2" charset="-122"/>
              </a:rPr>
              <a:t>关注</a:t>
            </a:r>
            <a:endParaRPr lang="zh-CN" altLang="en-US" b="1" dirty="0">
              <a:solidFill>
                <a:srgbClr val="000000"/>
              </a:solidFill>
              <a:latin typeface="宋体" panose="02010600030101010101" pitchFamily="2" charset="-122"/>
            </a:endParaRPr>
          </a:p>
          <a:p>
            <a:pPr marL="742950" lvl="1" indent="-285750">
              <a:lnSpc>
                <a:spcPts val="2800"/>
              </a:lnSpc>
              <a:buFont typeface="Wingdings" panose="05000000000000000000" pitchFamily="2" charset="2"/>
              <a:buChar char="Ø"/>
            </a:pPr>
            <a:r>
              <a:rPr lang="zh-CN" altLang="en-US" dirty="0" smtClean="0">
                <a:solidFill>
                  <a:srgbClr val="000000"/>
                </a:solidFill>
                <a:latin typeface="宋体" panose="02010600030101010101" pitchFamily="2" charset="-122"/>
              </a:rPr>
              <a:t>电子商务</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Amit</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2015</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Clemons</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2009</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Zott</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dirty="0" smtClean="0">
                <a:solidFill>
                  <a:srgbClr val="000000"/>
                </a:solidFill>
                <a:latin typeface="Times New Roman" panose="02020603050405020304" pitchFamily="18" charset="0"/>
                <a:cs typeface="Times New Roman" panose="02020603050405020304" pitchFamily="18" charset="0"/>
              </a:rPr>
              <a:t>Amit</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2007</a:t>
            </a:r>
            <a:r>
              <a:rPr lang="zh-CN" altLang="en-US" dirty="0">
                <a:solidFill>
                  <a:srgbClr val="000000"/>
                </a:solidFill>
                <a:latin typeface="Times New Roman" panose="02020603050405020304" pitchFamily="18" charset="0"/>
                <a:cs typeface="Times New Roman" panose="02020603050405020304" pitchFamily="18" charset="0"/>
              </a:rPr>
              <a:t>）</a:t>
            </a:r>
            <a:endParaRPr lang="en-US" altLang="zh-CN"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ts val="2800"/>
              </a:lnSpc>
              <a:buFont typeface="Wingdings" panose="05000000000000000000" pitchFamily="2" charset="2"/>
              <a:buChar char="Ø"/>
            </a:pPr>
            <a:r>
              <a:rPr lang="zh-CN" altLang="en-US" dirty="0" smtClean="0">
                <a:solidFill>
                  <a:srgbClr val="000000"/>
                </a:solidFill>
                <a:latin typeface="宋体" panose="02010600030101010101" pitchFamily="2" charset="-122"/>
              </a:rPr>
              <a:t>战略管理</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err="1" smtClean="0">
                <a:solidFill>
                  <a:srgbClr val="000000"/>
                </a:solidFill>
                <a:latin typeface="Times New Roman" panose="02020603050405020304" pitchFamily="18" charset="0"/>
                <a:cs typeface="Times New Roman" panose="02020603050405020304" pitchFamily="18" charset="0"/>
              </a:rPr>
              <a:t>Teece</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2010</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Wei</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2017</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Zott</a:t>
            </a:r>
            <a:r>
              <a:rPr lang="zh-CN" altLang="en-US" dirty="0" smtClean="0">
                <a:solidFill>
                  <a:srgbClr val="000000"/>
                </a:solidFill>
                <a:latin typeface="Times New Roman" panose="02020603050405020304" pitchFamily="18" charset="0"/>
                <a:cs typeface="Times New Roman" panose="02020603050405020304" pitchFamily="18" charset="0"/>
              </a:rPr>
              <a:t>和</a:t>
            </a:r>
            <a:r>
              <a:rPr lang="en-US" altLang="zh-CN" dirty="0" smtClean="0">
                <a:solidFill>
                  <a:srgbClr val="000000"/>
                </a:solidFill>
                <a:latin typeface="Times New Roman" panose="02020603050405020304" pitchFamily="18" charset="0"/>
                <a:cs typeface="Times New Roman" panose="02020603050405020304" pitchFamily="18" charset="0"/>
              </a:rPr>
              <a:t>Amit</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2008</a:t>
            </a:r>
            <a:r>
              <a:rPr lang="zh-CN" altLang="en-US" dirty="0">
                <a:solidFill>
                  <a:srgbClr val="000000"/>
                </a:solidFill>
                <a:latin typeface="Times New Roman" panose="02020603050405020304" pitchFamily="18" charset="0"/>
                <a:cs typeface="Times New Roman" panose="02020603050405020304" pitchFamily="18" charset="0"/>
              </a:rPr>
              <a:t>）</a:t>
            </a:r>
            <a:endParaRPr lang="en-US" altLang="zh-CN"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ts val="2800"/>
              </a:lnSpc>
              <a:buFont typeface="Wingdings" panose="05000000000000000000" pitchFamily="2" charset="2"/>
              <a:buChar char="Ø"/>
            </a:pPr>
            <a:r>
              <a:rPr lang="zh-CN" altLang="en-US" dirty="0" smtClean="0">
                <a:solidFill>
                  <a:srgbClr val="000000"/>
                </a:solidFill>
                <a:latin typeface="宋体" panose="02010600030101010101" pitchFamily="2" charset="-122"/>
              </a:rPr>
              <a:t>技术与创新管理</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err="1" smtClean="0">
                <a:solidFill>
                  <a:srgbClr val="000000"/>
                </a:solidFill>
                <a:latin typeface="Times New Roman" panose="02020603050405020304" pitchFamily="18" charset="0"/>
                <a:cs typeface="Times New Roman" panose="02020603050405020304" pitchFamily="18" charset="0"/>
              </a:rPr>
              <a:t>Calia</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2007</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err="1" smtClean="0">
                <a:solidFill>
                  <a:srgbClr val="000000"/>
                </a:solidFill>
                <a:latin typeface="Times New Roman" panose="02020603050405020304" pitchFamily="18" charset="0"/>
                <a:cs typeface="Times New Roman" panose="02020603050405020304" pitchFamily="18" charset="0"/>
              </a:rPr>
              <a:t>Bjorkdahl</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 2009</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Foss</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dirty="0" err="1">
                <a:solidFill>
                  <a:srgbClr val="000000"/>
                </a:solidFill>
                <a:latin typeface="Times New Roman" panose="02020603050405020304" pitchFamily="18" charset="0"/>
                <a:cs typeface="Times New Roman" panose="02020603050405020304" pitchFamily="18" charset="0"/>
              </a:rPr>
              <a:t>Saebi</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2017</a:t>
            </a:r>
            <a:r>
              <a:rPr lang="zh-CN" altLang="en-US" dirty="0" smtClean="0">
                <a:solidFill>
                  <a:srgbClr val="000000"/>
                </a:solidFill>
                <a:latin typeface="Times New Roman" panose="02020603050405020304" pitchFamily="18" charset="0"/>
                <a:cs typeface="Times New Roman" panose="02020603050405020304" pitchFamily="18" charset="0"/>
              </a:rPr>
              <a:t>）</a:t>
            </a:r>
            <a:endParaRPr lang="en-US" altLang="zh-CN" dirty="0">
              <a:solidFill>
                <a:srgbClr val="000000"/>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696035" y="2762176"/>
            <a:ext cx="10304060" cy="1169551"/>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商业模式与企业</a:t>
            </a:r>
            <a:r>
              <a:rPr lang="zh-CN" altLang="en-US" b="1" dirty="0">
                <a:solidFill>
                  <a:srgbClr val="000000"/>
                </a:solidFill>
                <a:latin typeface="宋体" panose="02010600030101010101" pitchFamily="2" charset="-122"/>
              </a:rPr>
              <a:t>绩效之间的关系</a:t>
            </a:r>
            <a:r>
              <a:rPr lang="zh-CN" altLang="en-US" b="1" dirty="0" smtClean="0">
                <a:solidFill>
                  <a:srgbClr val="000000"/>
                </a:solidFill>
                <a:latin typeface="宋体" panose="02010600030101010101" pitchFamily="2" charset="-122"/>
              </a:rPr>
              <a:t>：研究结论不一致</a:t>
            </a:r>
            <a:endParaRPr lang="zh-CN" altLang="en-US" b="1" dirty="0">
              <a:solidFill>
                <a:srgbClr val="000000"/>
              </a:solidFill>
              <a:latin typeface="宋体" panose="02010600030101010101" pitchFamily="2" charset="-122"/>
            </a:endParaRPr>
          </a:p>
          <a:p>
            <a:pPr marL="742950" lvl="1" indent="-285750">
              <a:lnSpc>
                <a:spcPts val="2800"/>
              </a:lnSpc>
              <a:buFont typeface="Wingdings" panose="05000000000000000000" pitchFamily="2" charset="2"/>
              <a:buChar char="Ø"/>
            </a:pPr>
            <a:r>
              <a:rPr lang="zh-CN" altLang="en-US" dirty="0" smtClean="0">
                <a:solidFill>
                  <a:srgbClr val="000000"/>
                </a:solidFill>
                <a:latin typeface="宋体" panose="02010600030101010101" pitchFamily="2" charset="-122"/>
              </a:rPr>
              <a:t>正向关系 </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err="1" smtClean="0">
                <a:solidFill>
                  <a:srgbClr val="000000"/>
                </a:solidFill>
                <a:latin typeface="Times New Roman" panose="02020603050405020304" pitchFamily="18" charset="0"/>
                <a:cs typeface="Times New Roman" panose="02020603050405020304" pitchFamily="18" charset="0"/>
              </a:rPr>
              <a:t>Teece</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2007</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err="1" smtClean="0">
                <a:solidFill>
                  <a:srgbClr val="000000"/>
                </a:solidFill>
                <a:latin typeface="Times New Roman" panose="02020603050405020304" pitchFamily="18" charset="0"/>
                <a:cs typeface="Times New Roman" panose="02020603050405020304" pitchFamily="18" charset="0"/>
              </a:rPr>
              <a:t>Brettel</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2012</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Wei</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2017</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 </a:t>
            </a:r>
          </a:p>
          <a:p>
            <a:pPr marL="742950" lvl="1" indent="-285750">
              <a:lnSpc>
                <a:spcPts val="2800"/>
              </a:lnSpc>
              <a:buFont typeface="Wingdings" panose="05000000000000000000" pitchFamily="2" charset="2"/>
              <a:buChar char="Ø"/>
            </a:pPr>
            <a:r>
              <a:rPr lang="zh-CN" altLang="en-US" dirty="0" smtClean="0">
                <a:solidFill>
                  <a:srgbClr val="000000"/>
                </a:solidFill>
                <a:latin typeface="宋体" panose="02010600030101010101" pitchFamily="2" charset="-122"/>
              </a:rPr>
              <a:t>无影响 </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Zott</a:t>
            </a:r>
            <a:r>
              <a:rPr lang="zh-CN" altLang="en-US" dirty="0" smtClean="0">
                <a:solidFill>
                  <a:srgbClr val="000000"/>
                </a:solidFill>
                <a:latin typeface="Times New Roman" panose="02020603050405020304" pitchFamily="18" charset="0"/>
                <a:cs typeface="Times New Roman" panose="02020603050405020304" pitchFamily="18" charset="0"/>
              </a:rPr>
              <a:t>和</a:t>
            </a:r>
            <a:r>
              <a:rPr lang="en-US" altLang="zh-CN" dirty="0" smtClean="0">
                <a:solidFill>
                  <a:srgbClr val="000000"/>
                </a:solidFill>
                <a:latin typeface="Times New Roman" panose="02020603050405020304" pitchFamily="18" charset="0"/>
                <a:cs typeface="Times New Roman" panose="02020603050405020304" pitchFamily="18" charset="0"/>
              </a:rPr>
              <a:t>Amit</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2007</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2008</a:t>
            </a:r>
            <a:r>
              <a:rPr lang="zh-CN" altLang="en-US" dirty="0">
                <a:solidFill>
                  <a:srgbClr val="000000"/>
                </a:solidFill>
                <a:latin typeface="Times New Roman" panose="02020603050405020304" pitchFamily="18" charset="0"/>
                <a:cs typeface="Times New Roman" panose="02020603050405020304" pitchFamily="18" charset="0"/>
              </a:rPr>
              <a:t>）</a:t>
            </a:r>
          </a:p>
        </p:txBody>
      </p:sp>
      <p:sp>
        <p:nvSpPr>
          <p:cNvPr id="6" name="文本框 5"/>
          <p:cNvSpPr txBox="1"/>
          <p:nvPr/>
        </p:nvSpPr>
        <p:spPr>
          <a:xfrm>
            <a:off x="696035" y="4194888"/>
            <a:ext cx="10549720"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smtClean="0">
                <a:solidFill>
                  <a:srgbClr val="000000"/>
                </a:solidFill>
                <a:latin typeface="宋体" panose="02010600030101010101" pitchFamily="2" charset="-122"/>
              </a:rPr>
              <a:t>针对</a:t>
            </a:r>
            <a:r>
              <a:rPr lang="zh-CN" altLang="en-US" b="1" dirty="0">
                <a:solidFill>
                  <a:srgbClr val="000000"/>
                </a:solidFill>
                <a:latin typeface="宋体" panose="02010600030101010101" pitchFamily="2" charset="-122"/>
              </a:rPr>
              <a:t>这种不一致的研究结论，有学者</a:t>
            </a:r>
            <a:r>
              <a:rPr lang="zh-CN" altLang="en-US" b="1" dirty="0" smtClean="0">
                <a:solidFill>
                  <a:srgbClr val="000000"/>
                </a:solidFill>
                <a:latin typeface="宋体" panose="02010600030101010101" pitchFamily="2" charset="-122"/>
              </a:rPr>
              <a:t>指出</a:t>
            </a:r>
            <a:r>
              <a:rPr lang="zh-CN" altLang="en-US" b="1" dirty="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有</a:t>
            </a:r>
            <a:r>
              <a:rPr lang="zh-CN" altLang="en-US" b="1" dirty="0">
                <a:solidFill>
                  <a:srgbClr val="000000"/>
                </a:solidFill>
                <a:latin typeface="宋体" panose="02010600030101010101" pitchFamily="2" charset="-122"/>
              </a:rPr>
              <a:t>必要进一步探究商业模式影响企业绩效的边界条件、中间机制及其</a:t>
            </a:r>
            <a:r>
              <a:rPr lang="zh-CN" altLang="en-US" b="1" dirty="0" smtClean="0">
                <a:solidFill>
                  <a:srgbClr val="000000"/>
                </a:solidFill>
                <a:latin typeface="宋体" panose="02010600030101010101" pitchFamily="2" charset="-122"/>
              </a:rPr>
              <a:t>前因</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Foss</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dirty="0" err="1">
                <a:solidFill>
                  <a:srgbClr val="000000"/>
                </a:solidFill>
                <a:latin typeface="Times New Roman" panose="02020603050405020304" pitchFamily="18" charset="0"/>
                <a:cs typeface="Times New Roman" panose="02020603050405020304" pitchFamily="18" charset="0"/>
              </a:rPr>
              <a:t>Saebi</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2017</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Zott</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2011</a:t>
            </a:r>
            <a:r>
              <a:rPr lang="zh-CN" altLang="en-US" dirty="0">
                <a:solidFill>
                  <a:srgbClr val="000000"/>
                </a:solidFill>
                <a:latin typeface="Times New Roman" panose="02020603050405020304" pitchFamily="18" charset="0"/>
                <a:cs typeface="Times New Roman" panose="02020603050405020304" pitchFamily="18" charset="0"/>
              </a:rPr>
              <a:t>）</a:t>
            </a:r>
            <a:endParaRPr lang="zh-CN" altLang="en-US" dirty="0">
              <a:solidFill>
                <a:srgbClr val="000000"/>
              </a:solidFill>
              <a:latin typeface="宋体" panose="02010600030101010101" pitchFamily="2" charset="-122"/>
            </a:endParaRPr>
          </a:p>
        </p:txBody>
      </p:sp>
      <p:sp>
        <p:nvSpPr>
          <p:cNvPr id="7" name="文本框 6"/>
          <p:cNvSpPr txBox="1"/>
          <p:nvPr/>
        </p:nvSpPr>
        <p:spPr>
          <a:xfrm>
            <a:off x="1788045" y="5910404"/>
            <a:ext cx="7560671" cy="553998"/>
          </a:xfrm>
          <a:prstGeom prst="rect">
            <a:avLst/>
          </a:prstGeom>
          <a:noFill/>
          <a:ln w="25400">
            <a:solidFill>
              <a:srgbClr val="E5931B"/>
            </a:solidFill>
          </a:ln>
        </p:spPr>
        <p:txBody>
          <a:bodyPr wrap="square" rtlCol="0">
            <a:spAutoFit/>
          </a:bodyPr>
          <a:lstStyle/>
          <a:p>
            <a:pPr>
              <a:lnSpc>
                <a:spcPct val="150000"/>
              </a:lnSpc>
            </a:pPr>
            <a:r>
              <a:rPr lang="zh-CN" altLang="en-US" sz="2000" dirty="0" smtClean="0">
                <a:solidFill>
                  <a:srgbClr val="000000"/>
                </a:solidFill>
                <a:latin typeface="黑体" panose="02010609060101010101" pitchFamily="49" charset="-122"/>
                <a:ea typeface="黑体" panose="02010609060101010101" pitchFamily="49" charset="-122"/>
              </a:rPr>
              <a:t>因此</a:t>
            </a:r>
            <a:r>
              <a:rPr lang="zh-CN" altLang="en-US" sz="2000" dirty="0">
                <a:solidFill>
                  <a:srgbClr val="000000"/>
                </a:solidFill>
                <a:latin typeface="黑体" panose="02010609060101010101" pitchFamily="49" charset="-122"/>
                <a:ea typeface="黑体" panose="02010609060101010101" pitchFamily="49" charset="-122"/>
              </a:rPr>
              <a:t>，深入探究商业</a:t>
            </a:r>
            <a:r>
              <a:rPr lang="zh-CN" altLang="en-US" sz="2000" dirty="0" smtClean="0">
                <a:solidFill>
                  <a:srgbClr val="000000"/>
                </a:solidFill>
                <a:latin typeface="黑体" panose="02010609060101010101" pitchFamily="49" charset="-122"/>
                <a:ea typeface="黑体" panose="02010609060101010101" pitchFamily="49" charset="-122"/>
              </a:rPr>
              <a:t>模式与</a:t>
            </a:r>
            <a:r>
              <a:rPr lang="zh-CN" altLang="en-US" sz="2000" dirty="0">
                <a:solidFill>
                  <a:srgbClr val="000000"/>
                </a:solidFill>
                <a:latin typeface="黑体" panose="02010609060101010101" pitchFamily="49" charset="-122"/>
                <a:ea typeface="黑体" panose="02010609060101010101" pitchFamily="49" charset="-122"/>
              </a:rPr>
              <a:t>企业绩效的</a:t>
            </a:r>
            <a:r>
              <a:rPr lang="zh-CN" altLang="en-US" sz="2000" dirty="0" smtClean="0">
                <a:solidFill>
                  <a:srgbClr val="000000"/>
                </a:solidFill>
                <a:latin typeface="黑体" panose="02010609060101010101" pitchFamily="49" charset="-122"/>
                <a:ea typeface="黑体" panose="02010609060101010101" pitchFamily="49" charset="-122"/>
              </a:rPr>
              <a:t>关系具有重要的理论意义。</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8"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13</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042534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a:t>
            </a:r>
            <a:r>
              <a:rPr lang="zh-CN" altLang="en-US" sz="2800" dirty="0" smtClean="0"/>
              <a:t>、研究问题</a:t>
            </a:r>
            <a:endParaRPr lang="zh-CN" altLang="en-US" sz="2800" dirty="0"/>
          </a:p>
        </p:txBody>
      </p:sp>
      <p:grpSp>
        <p:nvGrpSpPr>
          <p:cNvPr id="3" name="Group 64"/>
          <p:cNvGrpSpPr>
            <a:grpSpLocks/>
          </p:cNvGrpSpPr>
          <p:nvPr/>
        </p:nvGrpSpPr>
        <p:grpSpPr bwMode="auto">
          <a:xfrm>
            <a:off x="930211" y="2155747"/>
            <a:ext cx="1758950" cy="1736725"/>
            <a:chOff x="2662" y="1859"/>
            <a:chExt cx="1506" cy="1486"/>
          </a:xfrm>
          <a:noFill/>
        </p:grpSpPr>
        <p:pic>
          <p:nvPicPr>
            <p:cNvPr id="4" name="Picture 65" descr="circuler_1"/>
            <p:cNvPicPr>
              <a:picLocks noChangeAspect="1" noChangeArrowheads="1"/>
            </p:cNvPicPr>
            <p:nvPr/>
          </p:nvPicPr>
          <p:blipFill>
            <a:blip r:embed="rId2"/>
            <a:srcRect/>
            <a:stretch>
              <a:fillRect/>
            </a:stretch>
          </p:blipFill>
          <p:spPr bwMode="gray">
            <a:xfrm>
              <a:off x="2662" y="1870"/>
              <a:ext cx="1506" cy="1466"/>
            </a:xfrm>
            <a:prstGeom prst="rect">
              <a:avLst/>
            </a:prstGeom>
            <a:grpFill/>
          </p:spPr>
        </p:pic>
        <p:sp>
          <p:nvSpPr>
            <p:cNvPr id="5" name="Oval 66"/>
            <p:cNvSpPr>
              <a:spLocks noChangeArrowheads="1"/>
            </p:cNvSpPr>
            <p:nvPr/>
          </p:nvSpPr>
          <p:spPr bwMode="gray">
            <a:xfrm>
              <a:off x="2682" y="1859"/>
              <a:ext cx="1486" cy="1486"/>
            </a:xfrm>
            <a:prstGeom prst="ellipse">
              <a:avLst/>
            </a:prstGeom>
            <a:grpFill/>
            <a:ln w="76200" algn="ctr">
              <a:solidFill>
                <a:srgbClr val="FFFFFF">
                  <a:alpha val="80000"/>
                </a:srgbClr>
              </a:solidFill>
              <a:round/>
              <a:headEnd/>
              <a:tailEnd/>
            </a:ln>
            <a:effectLst/>
          </p:spPr>
          <p:txBody>
            <a:bodyPr wrap="none" anchor="ctr"/>
            <a:lstStyle/>
            <a:p>
              <a:pPr fontAlgn="base">
                <a:spcBef>
                  <a:spcPct val="0"/>
                </a:spcBef>
                <a:spcAft>
                  <a:spcPct val="0"/>
                </a:spcAft>
                <a:defRPr/>
              </a:pPr>
              <a:endParaRPr lang="zh-CN" altLang="en-US">
                <a:solidFill>
                  <a:srgbClr val="000000"/>
                </a:solidFill>
                <a:latin typeface="Times New Roman" pitchFamily="18" charset="0"/>
              </a:endParaRPr>
            </a:p>
          </p:txBody>
        </p:sp>
      </p:grpSp>
      <p:grpSp>
        <p:nvGrpSpPr>
          <p:cNvPr id="6" name="Group 67"/>
          <p:cNvGrpSpPr>
            <a:grpSpLocks/>
          </p:cNvGrpSpPr>
          <p:nvPr/>
        </p:nvGrpSpPr>
        <p:grpSpPr bwMode="auto">
          <a:xfrm>
            <a:off x="9588720" y="2213630"/>
            <a:ext cx="1758950" cy="1736725"/>
            <a:chOff x="2662" y="1859"/>
            <a:chExt cx="1506" cy="1486"/>
          </a:xfrm>
          <a:noFill/>
        </p:grpSpPr>
        <p:pic>
          <p:nvPicPr>
            <p:cNvPr id="7" name="Picture 68" descr="circuler_1"/>
            <p:cNvPicPr>
              <a:picLocks noChangeAspect="1" noChangeArrowheads="1"/>
            </p:cNvPicPr>
            <p:nvPr/>
          </p:nvPicPr>
          <p:blipFill>
            <a:blip r:embed="rId2"/>
            <a:srcRect/>
            <a:stretch>
              <a:fillRect/>
            </a:stretch>
          </p:blipFill>
          <p:spPr bwMode="gray">
            <a:xfrm>
              <a:off x="2662" y="1870"/>
              <a:ext cx="1506" cy="1466"/>
            </a:xfrm>
            <a:prstGeom prst="rect">
              <a:avLst/>
            </a:prstGeom>
            <a:grpFill/>
          </p:spPr>
        </p:pic>
        <p:sp>
          <p:nvSpPr>
            <p:cNvPr id="8" name="Oval 69"/>
            <p:cNvSpPr>
              <a:spLocks noChangeArrowheads="1"/>
            </p:cNvSpPr>
            <p:nvPr/>
          </p:nvSpPr>
          <p:spPr bwMode="gray">
            <a:xfrm>
              <a:off x="2682" y="1859"/>
              <a:ext cx="1486" cy="1486"/>
            </a:xfrm>
            <a:prstGeom prst="ellipse">
              <a:avLst/>
            </a:prstGeom>
            <a:grpFill/>
            <a:ln w="76200" algn="ctr">
              <a:solidFill>
                <a:srgbClr val="FFFFFF">
                  <a:alpha val="80000"/>
                </a:srgbClr>
              </a:solidFill>
              <a:round/>
              <a:headEnd/>
              <a:tailEnd/>
            </a:ln>
            <a:effectLst/>
          </p:spPr>
          <p:txBody>
            <a:bodyPr wrap="none" anchor="ctr"/>
            <a:lstStyle/>
            <a:p>
              <a:pPr fontAlgn="base">
                <a:spcBef>
                  <a:spcPct val="0"/>
                </a:spcBef>
                <a:spcAft>
                  <a:spcPct val="0"/>
                </a:spcAft>
                <a:defRPr/>
              </a:pPr>
              <a:endParaRPr lang="zh-CN" altLang="en-US">
                <a:solidFill>
                  <a:srgbClr val="000000"/>
                </a:solidFill>
                <a:latin typeface="Times New Roman" pitchFamily="18" charset="0"/>
              </a:endParaRPr>
            </a:p>
          </p:txBody>
        </p:sp>
      </p:grpSp>
      <p:sp>
        <p:nvSpPr>
          <p:cNvPr id="9" name="AutoShape 71"/>
          <p:cNvSpPr>
            <a:spLocks noChangeArrowheads="1"/>
          </p:cNvSpPr>
          <p:nvPr/>
        </p:nvSpPr>
        <p:spPr bwMode="gray">
          <a:xfrm rot="10800000">
            <a:off x="5079179" y="2038397"/>
            <a:ext cx="1612900" cy="695605"/>
          </a:xfrm>
          <a:prstGeom prst="upArrow">
            <a:avLst>
              <a:gd name="adj1" fmla="val 65157"/>
              <a:gd name="adj2" fmla="val 48347"/>
            </a:avLst>
          </a:prstGeom>
          <a:gradFill rotWithShape="1">
            <a:gsLst>
              <a:gs pos="0">
                <a:srgbClr val="FF9933"/>
              </a:gs>
              <a:gs pos="100000">
                <a:srgbClr val="FCFBE4"/>
              </a:gs>
            </a:gsLst>
            <a:lin ang="5400000" scaled="1"/>
          </a:gradFill>
          <a:ln w="9525" algn="ctr">
            <a:noFill/>
            <a:miter lim="800000"/>
            <a:headEnd/>
            <a:tailEnd/>
          </a:ln>
        </p:spPr>
        <p:txBody>
          <a:bodyPr wrap="none" anchor="ctr"/>
          <a:lstStyle/>
          <a:p>
            <a:pPr fontAlgn="base">
              <a:spcBef>
                <a:spcPct val="0"/>
              </a:spcBef>
              <a:spcAft>
                <a:spcPct val="0"/>
              </a:spcAft>
            </a:pPr>
            <a:endParaRPr lang="zh-CN" altLang="en-US">
              <a:solidFill>
                <a:srgbClr val="000000"/>
              </a:solidFill>
              <a:latin typeface="Times New Roman" pitchFamily="18" charset="0"/>
            </a:endParaRPr>
          </a:p>
        </p:txBody>
      </p:sp>
      <p:sp>
        <p:nvSpPr>
          <p:cNvPr id="10" name="AutoShape 72"/>
          <p:cNvSpPr>
            <a:spLocks noChangeArrowheads="1"/>
          </p:cNvSpPr>
          <p:nvPr/>
        </p:nvSpPr>
        <p:spPr bwMode="gray">
          <a:xfrm flipV="1">
            <a:off x="5079179" y="3316022"/>
            <a:ext cx="1612900" cy="730783"/>
          </a:xfrm>
          <a:prstGeom prst="upArrow">
            <a:avLst>
              <a:gd name="adj1" fmla="val 65157"/>
              <a:gd name="adj2" fmla="val 48347"/>
            </a:avLst>
          </a:prstGeom>
          <a:gradFill rotWithShape="1">
            <a:gsLst>
              <a:gs pos="0">
                <a:srgbClr val="66CCFF"/>
              </a:gs>
              <a:gs pos="100000">
                <a:srgbClr val="FCFBE4"/>
              </a:gs>
            </a:gsLst>
            <a:lin ang="5400000" scaled="1"/>
          </a:gradFill>
          <a:ln w="9525" algn="ctr">
            <a:noFill/>
            <a:miter lim="800000"/>
            <a:headEnd/>
            <a:tailEnd/>
          </a:ln>
        </p:spPr>
        <p:txBody>
          <a:bodyPr wrap="none" anchor="ctr"/>
          <a:lstStyle/>
          <a:p>
            <a:pPr fontAlgn="base">
              <a:spcBef>
                <a:spcPct val="0"/>
              </a:spcBef>
              <a:spcAft>
                <a:spcPct val="0"/>
              </a:spcAft>
            </a:pPr>
            <a:endParaRPr lang="zh-CN" altLang="en-US">
              <a:solidFill>
                <a:srgbClr val="000000"/>
              </a:solidFill>
              <a:latin typeface="Times New Roman" pitchFamily="18" charset="0"/>
            </a:endParaRPr>
          </a:p>
        </p:txBody>
      </p:sp>
      <p:sp>
        <p:nvSpPr>
          <p:cNvPr id="11" name="AutoShape 73"/>
          <p:cNvSpPr>
            <a:spLocks noChangeArrowheads="1"/>
          </p:cNvSpPr>
          <p:nvPr/>
        </p:nvSpPr>
        <p:spPr bwMode="gray">
          <a:xfrm>
            <a:off x="4023492" y="4072435"/>
            <a:ext cx="4118376" cy="911893"/>
          </a:xfrm>
          <a:prstGeom prst="roundRect">
            <a:avLst>
              <a:gd name="adj" fmla="val 0"/>
            </a:avLst>
          </a:prstGeom>
          <a:solidFill>
            <a:srgbClr val="F3FBFF"/>
          </a:solidFill>
          <a:ln w="19050">
            <a:noFill/>
            <a:round/>
            <a:headEnd/>
            <a:tailEnd/>
          </a:ln>
          <a:effectLst>
            <a:outerShdw dist="107763" dir="2700000" algn="ctr" rotWithShape="0">
              <a:srgbClr val="808080">
                <a:alpha val="50000"/>
              </a:srgbClr>
            </a:outerShdw>
          </a:effectLst>
        </p:spPr>
        <p:txBody>
          <a:bodyPr wrap="none" anchor="ctr"/>
          <a:lstStyle/>
          <a:p>
            <a:pPr fontAlgn="base">
              <a:spcBef>
                <a:spcPct val="0"/>
              </a:spcBef>
              <a:spcAft>
                <a:spcPct val="0"/>
              </a:spcAft>
            </a:pPr>
            <a:endParaRPr lang="zh-CN" altLang="en-US">
              <a:solidFill>
                <a:srgbClr val="000000"/>
              </a:solidFill>
              <a:latin typeface="Times New Roman" pitchFamily="18" charset="0"/>
            </a:endParaRPr>
          </a:p>
        </p:txBody>
      </p:sp>
      <p:cxnSp>
        <p:nvCxnSpPr>
          <p:cNvPr id="12" name="AutoShape 74"/>
          <p:cNvCxnSpPr>
            <a:cxnSpLocks noChangeShapeType="1"/>
            <a:stCxn id="5" idx="4"/>
            <a:endCxn id="11" idx="1"/>
          </p:cNvCxnSpPr>
          <p:nvPr/>
        </p:nvCxnSpPr>
        <p:spPr bwMode="auto">
          <a:xfrm rot="16200000" flipH="1">
            <a:off x="2604474" y="3109364"/>
            <a:ext cx="635910" cy="2202126"/>
          </a:xfrm>
          <a:prstGeom prst="bentConnector2">
            <a:avLst/>
          </a:prstGeom>
          <a:noFill/>
          <a:ln w="28575" cap="rnd">
            <a:solidFill>
              <a:srgbClr val="000000"/>
            </a:solidFill>
            <a:prstDash val="sysDot"/>
            <a:miter lim="800000"/>
            <a:headEnd/>
            <a:tailEnd/>
          </a:ln>
        </p:spPr>
      </p:cxnSp>
      <p:cxnSp>
        <p:nvCxnSpPr>
          <p:cNvPr id="13" name="AutoShape 75"/>
          <p:cNvCxnSpPr>
            <a:cxnSpLocks noChangeShapeType="1"/>
            <a:stCxn id="8" idx="4"/>
            <a:endCxn id="11" idx="3"/>
          </p:cNvCxnSpPr>
          <p:nvPr/>
        </p:nvCxnSpPr>
        <p:spPr bwMode="auto">
          <a:xfrm rot="5400000">
            <a:off x="9021859" y="3070365"/>
            <a:ext cx="578027" cy="2338007"/>
          </a:xfrm>
          <a:prstGeom prst="bentConnector2">
            <a:avLst/>
          </a:prstGeom>
          <a:noFill/>
          <a:ln w="28575" cap="rnd">
            <a:solidFill>
              <a:srgbClr val="000000"/>
            </a:solidFill>
            <a:prstDash val="sysDot"/>
            <a:miter lim="800000"/>
            <a:headEnd/>
            <a:tailEnd/>
          </a:ln>
        </p:spPr>
      </p:cxnSp>
      <p:sp>
        <p:nvSpPr>
          <p:cNvPr id="14" name="Text Box 77"/>
          <p:cNvSpPr txBox="1">
            <a:spLocks noChangeArrowheads="1"/>
          </p:cNvSpPr>
          <p:nvPr/>
        </p:nvSpPr>
        <p:spPr bwMode="auto">
          <a:xfrm>
            <a:off x="1082943" y="2387061"/>
            <a:ext cx="1435100" cy="1200329"/>
          </a:xfrm>
          <a:prstGeom prst="rect">
            <a:avLst/>
          </a:prstGeom>
          <a:noFill/>
          <a:ln w="9525" algn="ctr">
            <a:noFill/>
            <a:miter lim="800000"/>
            <a:headEnd/>
            <a:tailEnd/>
          </a:ln>
        </p:spPr>
        <p:txBody>
          <a:bodyPr>
            <a:spAutoFit/>
          </a:bodyPr>
          <a:lstStyle/>
          <a:p>
            <a:pPr algn="ctr" fontAlgn="base">
              <a:spcBef>
                <a:spcPct val="50000"/>
              </a:spcBef>
              <a:spcAft>
                <a:spcPct val="0"/>
              </a:spcAft>
            </a:pPr>
            <a:r>
              <a:rPr lang="zh-CN" altLang="en-US" sz="3600" dirty="0" smtClean="0">
                <a:solidFill>
                  <a:srgbClr val="CC3300"/>
                </a:solidFill>
                <a:latin typeface="Times New Roman" pitchFamily="18" charset="0"/>
              </a:rPr>
              <a:t>商业模式</a:t>
            </a:r>
            <a:endParaRPr lang="en-US" altLang="zh-CN" sz="3600" dirty="0">
              <a:solidFill>
                <a:srgbClr val="CC3300"/>
              </a:solidFill>
              <a:latin typeface="Times New Roman" pitchFamily="18" charset="0"/>
            </a:endParaRPr>
          </a:p>
        </p:txBody>
      </p:sp>
      <p:sp>
        <p:nvSpPr>
          <p:cNvPr id="15" name="Text Box 78"/>
          <p:cNvSpPr txBox="1">
            <a:spLocks noChangeArrowheads="1"/>
          </p:cNvSpPr>
          <p:nvPr/>
        </p:nvSpPr>
        <p:spPr bwMode="auto">
          <a:xfrm>
            <a:off x="9839335" y="2481827"/>
            <a:ext cx="1435100" cy="1200329"/>
          </a:xfrm>
          <a:prstGeom prst="rect">
            <a:avLst/>
          </a:prstGeom>
          <a:noFill/>
          <a:ln w="9525" algn="ctr">
            <a:noFill/>
            <a:miter lim="800000"/>
            <a:headEnd/>
            <a:tailEnd/>
          </a:ln>
        </p:spPr>
        <p:txBody>
          <a:bodyPr>
            <a:spAutoFit/>
          </a:bodyPr>
          <a:lstStyle/>
          <a:p>
            <a:pPr algn="ctr" fontAlgn="base">
              <a:spcBef>
                <a:spcPct val="50000"/>
              </a:spcBef>
              <a:spcAft>
                <a:spcPct val="0"/>
              </a:spcAft>
            </a:pPr>
            <a:r>
              <a:rPr lang="zh-CN" altLang="en-US" sz="3600" dirty="0" smtClean="0">
                <a:solidFill>
                  <a:srgbClr val="CC3300"/>
                </a:solidFill>
                <a:latin typeface="Times New Roman" pitchFamily="18" charset="0"/>
              </a:rPr>
              <a:t>企业绩效</a:t>
            </a:r>
            <a:endParaRPr lang="en-US" altLang="zh-CN" sz="3600" dirty="0">
              <a:solidFill>
                <a:srgbClr val="CC3300"/>
              </a:solidFill>
              <a:latin typeface="Times New Roman" pitchFamily="18" charset="0"/>
            </a:endParaRPr>
          </a:p>
        </p:txBody>
      </p:sp>
      <p:sp>
        <p:nvSpPr>
          <p:cNvPr id="16" name="AutoShape 82"/>
          <p:cNvSpPr>
            <a:spLocks noChangeArrowheads="1"/>
          </p:cNvSpPr>
          <p:nvPr/>
        </p:nvSpPr>
        <p:spPr bwMode="gray">
          <a:xfrm>
            <a:off x="3977453" y="1185036"/>
            <a:ext cx="4071841" cy="654871"/>
          </a:xfrm>
          <a:prstGeom prst="roundRect">
            <a:avLst>
              <a:gd name="adj" fmla="val 0"/>
            </a:avLst>
          </a:prstGeom>
          <a:solidFill>
            <a:srgbClr val="F3FBFF"/>
          </a:solidFill>
          <a:ln w="19050">
            <a:noFill/>
            <a:round/>
            <a:headEnd/>
            <a:tailEnd/>
          </a:ln>
          <a:effectLst>
            <a:outerShdw dist="107763" dir="2700000" algn="ctr" rotWithShape="0">
              <a:srgbClr val="808080">
                <a:alpha val="50000"/>
              </a:srgbClr>
            </a:outerShdw>
          </a:effectLst>
        </p:spPr>
        <p:txBody>
          <a:bodyPr wrap="none" anchor="ctr"/>
          <a:lstStyle/>
          <a:p>
            <a:pPr fontAlgn="base">
              <a:spcBef>
                <a:spcPct val="0"/>
              </a:spcBef>
              <a:spcAft>
                <a:spcPct val="0"/>
              </a:spcAft>
            </a:pPr>
            <a:endParaRPr lang="zh-CN" altLang="en-US">
              <a:solidFill>
                <a:srgbClr val="000000"/>
              </a:solidFill>
              <a:latin typeface="Times New Roman" pitchFamily="18" charset="0"/>
            </a:endParaRPr>
          </a:p>
        </p:txBody>
      </p:sp>
      <p:sp>
        <p:nvSpPr>
          <p:cNvPr id="17" name="Rectangle 83"/>
          <p:cNvSpPr>
            <a:spLocks noChangeArrowheads="1"/>
          </p:cNvSpPr>
          <p:nvPr/>
        </p:nvSpPr>
        <p:spPr bwMode="auto">
          <a:xfrm>
            <a:off x="4091755" y="4103236"/>
            <a:ext cx="4214025" cy="1138773"/>
          </a:xfrm>
          <a:prstGeom prst="rect">
            <a:avLst/>
          </a:prstGeom>
          <a:noFill/>
          <a:ln w="9525" algn="ctr">
            <a:noFill/>
            <a:miter lim="800000"/>
            <a:headEnd/>
            <a:tailEnd/>
          </a:ln>
        </p:spPr>
        <p:txBody>
          <a:bodyPr wrap="square">
            <a:spAutoFit/>
          </a:bodyPr>
          <a:lstStyle/>
          <a:p>
            <a:pPr fontAlgn="base">
              <a:spcBef>
                <a:spcPct val="0"/>
              </a:spcBef>
              <a:spcAft>
                <a:spcPct val="0"/>
              </a:spcAft>
            </a:pPr>
            <a:r>
              <a:rPr lang="en-US" altLang="zh-CN" dirty="0" smtClean="0">
                <a:solidFill>
                  <a:srgbClr val="000000"/>
                </a:solidFill>
                <a:latin typeface="Times New Roman" pitchFamily="18" charset="0"/>
              </a:rPr>
              <a:t>2</a:t>
            </a:r>
            <a:r>
              <a:rPr lang="zh-CN" altLang="en-US" dirty="0" smtClean="0">
                <a:solidFill>
                  <a:srgbClr val="000000"/>
                </a:solidFill>
                <a:latin typeface="Times New Roman" pitchFamily="18" charset="0"/>
              </a:rPr>
              <a:t>、供应链整合：基于动态能力理论，商业模式影响企业绩效的</a:t>
            </a:r>
            <a:r>
              <a:rPr lang="zh-CN" altLang="en-US" dirty="0">
                <a:solidFill>
                  <a:srgbClr val="000000"/>
                </a:solidFill>
                <a:latin typeface="Times New Roman" pitchFamily="18" charset="0"/>
              </a:rPr>
              <a:t>关键媒介</a:t>
            </a:r>
            <a:r>
              <a:rPr lang="zh-CN" altLang="en-US" dirty="0" smtClean="0">
                <a:solidFill>
                  <a:srgbClr val="000000"/>
                </a:solidFill>
                <a:latin typeface="Times New Roman" pitchFamily="18" charset="0"/>
              </a:rPr>
              <a:t>在于供应链整合水平的提升。</a:t>
            </a:r>
            <a:endParaRPr lang="en-US" altLang="zh-CN" dirty="0">
              <a:solidFill>
                <a:srgbClr val="000000"/>
              </a:solidFill>
              <a:latin typeface="Times New Roman" pitchFamily="18" charset="0"/>
            </a:endParaRPr>
          </a:p>
          <a:p>
            <a:pPr fontAlgn="base">
              <a:spcBef>
                <a:spcPct val="0"/>
              </a:spcBef>
              <a:spcAft>
                <a:spcPct val="0"/>
              </a:spcAft>
            </a:pPr>
            <a:endParaRPr lang="en-US" altLang="zh-CN" sz="1400" dirty="0">
              <a:solidFill>
                <a:srgbClr val="000000"/>
              </a:solidFill>
              <a:latin typeface="Times New Roman" pitchFamily="18" charset="0"/>
            </a:endParaRPr>
          </a:p>
        </p:txBody>
      </p:sp>
      <p:cxnSp>
        <p:nvCxnSpPr>
          <p:cNvPr id="18" name="AutoShape 85"/>
          <p:cNvCxnSpPr>
            <a:cxnSpLocks noChangeShapeType="1"/>
            <a:stCxn id="8" idx="0"/>
            <a:endCxn id="16" idx="3"/>
          </p:cNvCxnSpPr>
          <p:nvPr/>
        </p:nvCxnSpPr>
        <p:spPr bwMode="auto">
          <a:xfrm rot="16200000" flipV="1">
            <a:off x="8914006" y="647760"/>
            <a:ext cx="701158" cy="2430581"/>
          </a:xfrm>
          <a:prstGeom prst="bentConnector2">
            <a:avLst/>
          </a:prstGeom>
          <a:noFill/>
          <a:ln w="28575" cap="rnd">
            <a:solidFill>
              <a:srgbClr val="000000"/>
            </a:solidFill>
            <a:prstDash val="sysDot"/>
            <a:miter lim="800000"/>
            <a:headEnd/>
            <a:tailEnd/>
          </a:ln>
        </p:spPr>
      </p:cxnSp>
      <p:sp>
        <p:nvSpPr>
          <p:cNvPr id="19" name="右箭头 24"/>
          <p:cNvSpPr>
            <a:spLocks noChangeArrowheads="1"/>
          </p:cNvSpPr>
          <p:nvPr/>
        </p:nvSpPr>
        <p:spPr bwMode="auto">
          <a:xfrm>
            <a:off x="2830388" y="2613833"/>
            <a:ext cx="6736760" cy="838200"/>
          </a:xfrm>
          <a:prstGeom prst="rightArrow">
            <a:avLst>
              <a:gd name="adj1" fmla="val 50000"/>
              <a:gd name="adj2" fmla="val 50000"/>
            </a:avLst>
          </a:prstGeom>
          <a:solidFill>
            <a:srgbClr val="BBE0E3">
              <a:lumMod val="90000"/>
            </a:srgbClr>
          </a:solidFill>
          <a:ln w="9525" algn="ctr">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Times New Roman" pitchFamily="18" charset="0"/>
            </a:endParaRPr>
          </a:p>
        </p:txBody>
      </p:sp>
      <p:sp>
        <p:nvSpPr>
          <p:cNvPr id="20" name="TextBox 25"/>
          <p:cNvSpPr txBox="1">
            <a:spLocks noChangeArrowheads="1"/>
          </p:cNvSpPr>
          <p:nvPr/>
        </p:nvSpPr>
        <p:spPr bwMode="auto">
          <a:xfrm>
            <a:off x="4255668" y="2886247"/>
            <a:ext cx="3886200" cy="381000"/>
          </a:xfrm>
          <a:prstGeom prst="rect">
            <a:avLst/>
          </a:prstGeom>
          <a:noFill/>
          <a:ln w="9525">
            <a:noFill/>
            <a:miter lim="800000"/>
            <a:headEnd/>
            <a:tailEnd/>
          </a:ln>
        </p:spPr>
        <p:txBody>
          <a:bodyPr>
            <a:spAutoFit/>
          </a:bodyPr>
          <a:lstStyle/>
          <a:p>
            <a:pPr fontAlgn="base">
              <a:spcBef>
                <a:spcPct val="0"/>
              </a:spcBef>
              <a:spcAft>
                <a:spcPct val="0"/>
              </a:spcAft>
            </a:pPr>
            <a:r>
              <a:rPr lang="zh-CN" altLang="en-US" dirty="0">
                <a:solidFill>
                  <a:srgbClr val="000000"/>
                </a:solidFill>
                <a:latin typeface="Times New Roman" pitchFamily="18" charset="0"/>
              </a:rPr>
              <a:t>在中国情境下</a:t>
            </a:r>
            <a:r>
              <a:rPr lang="zh-CN" altLang="en-US" dirty="0" smtClean="0">
                <a:solidFill>
                  <a:srgbClr val="000000"/>
                </a:solidFill>
                <a:latin typeface="Times New Roman" pitchFamily="18" charset="0"/>
              </a:rPr>
              <a:t>，二者之间</a:t>
            </a:r>
            <a:r>
              <a:rPr lang="zh-CN" altLang="en-US" dirty="0">
                <a:solidFill>
                  <a:srgbClr val="000000"/>
                </a:solidFill>
                <a:latin typeface="Times New Roman" pitchFamily="18" charset="0"/>
              </a:rPr>
              <a:t>的关系如何？</a:t>
            </a:r>
          </a:p>
        </p:txBody>
      </p:sp>
      <p:sp>
        <p:nvSpPr>
          <p:cNvPr id="21" name="TextBox 26"/>
          <p:cNvSpPr txBox="1">
            <a:spLocks noChangeArrowheads="1"/>
          </p:cNvSpPr>
          <p:nvPr/>
        </p:nvSpPr>
        <p:spPr bwMode="auto">
          <a:xfrm>
            <a:off x="5483493" y="3328393"/>
            <a:ext cx="838200" cy="646112"/>
          </a:xfrm>
          <a:prstGeom prst="rect">
            <a:avLst/>
          </a:prstGeom>
          <a:noFill/>
          <a:ln w="9525">
            <a:noFill/>
            <a:miter lim="800000"/>
            <a:headEnd/>
            <a:tailEnd/>
          </a:ln>
        </p:spPr>
        <p:txBody>
          <a:bodyPr>
            <a:spAutoFit/>
          </a:bodyPr>
          <a:lstStyle/>
          <a:p>
            <a:pPr algn="ctr" fontAlgn="base">
              <a:spcBef>
                <a:spcPct val="0"/>
              </a:spcBef>
              <a:spcAft>
                <a:spcPct val="0"/>
              </a:spcAft>
            </a:pPr>
            <a:r>
              <a:rPr lang="zh-CN" altLang="en-US" dirty="0">
                <a:solidFill>
                  <a:srgbClr val="333399"/>
                </a:solidFill>
                <a:latin typeface="Times New Roman" pitchFamily="18" charset="0"/>
              </a:rPr>
              <a:t>中介机制</a:t>
            </a:r>
          </a:p>
        </p:txBody>
      </p:sp>
      <p:sp>
        <p:nvSpPr>
          <p:cNvPr id="22" name="TextBox 29"/>
          <p:cNvSpPr txBox="1">
            <a:spLocks noChangeArrowheads="1"/>
          </p:cNvSpPr>
          <p:nvPr/>
        </p:nvSpPr>
        <p:spPr bwMode="auto">
          <a:xfrm>
            <a:off x="5470461" y="2028108"/>
            <a:ext cx="838200" cy="646113"/>
          </a:xfrm>
          <a:prstGeom prst="rect">
            <a:avLst/>
          </a:prstGeom>
          <a:noFill/>
          <a:ln w="9525">
            <a:noFill/>
            <a:miter lim="800000"/>
            <a:headEnd/>
            <a:tailEnd/>
          </a:ln>
        </p:spPr>
        <p:txBody>
          <a:bodyPr>
            <a:spAutoFit/>
          </a:bodyPr>
          <a:lstStyle/>
          <a:p>
            <a:pPr algn="ctr" fontAlgn="base">
              <a:spcBef>
                <a:spcPct val="0"/>
              </a:spcBef>
              <a:spcAft>
                <a:spcPct val="0"/>
              </a:spcAft>
            </a:pPr>
            <a:r>
              <a:rPr lang="zh-CN" altLang="en-US" dirty="0">
                <a:solidFill>
                  <a:srgbClr val="333399"/>
                </a:solidFill>
                <a:latin typeface="Times New Roman" pitchFamily="18" charset="0"/>
              </a:rPr>
              <a:t>调节机制</a:t>
            </a:r>
          </a:p>
        </p:txBody>
      </p:sp>
      <p:cxnSp>
        <p:nvCxnSpPr>
          <p:cNvPr id="23" name="AutoShape 74"/>
          <p:cNvCxnSpPr>
            <a:cxnSpLocks noChangeShapeType="1"/>
            <a:stCxn id="5" idx="0"/>
            <a:endCxn id="16" idx="1"/>
          </p:cNvCxnSpPr>
          <p:nvPr/>
        </p:nvCxnSpPr>
        <p:spPr bwMode="auto">
          <a:xfrm rot="5400000" flipH="1" flipV="1">
            <a:off x="2577772" y="756067"/>
            <a:ext cx="643275" cy="2156087"/>
          </a:xfrm>
          <a:prstGeom prst="bentConnector2">
            <a:avLst/>
          </a:prstGeom>
          <a:noFill/>
          <a:ln w="28575" cap="rnd">
            <a:solidFill>
              <a:srgbClr val="000000"/>
            </a:solidFill>
            <a:prstDash val="sysDot"/>
            <a:miter lim="800000"/>
            <a:headEnd/>
            <a:tailEnd/>
          </a:ln>
        </p:spPr>
      </p:cxnSp>
      <p:sp>
        <p:nvSpPr>
          <p:cNvPr id="24" name="Rectangle 81"/>
          <p:cNvSpPr>
            <a:spLocks noChangeArrowheads="1"/>
          </p:cNvSpPr>
          <p:nvPr/>
        </p:nvSpPr>
        <p:spPr bwMode="auto">
          <a:xfrm>
            <a:off x="4023492" y="1239473"/>
            <a:ext cx="4164415" cy="861774"/>
          </a:xfrm>
          <a:prstGeom prst="rect">
            <a:avLst/>
          </a:prstGeom>
          <a:noFill/>
          <a:ln w="9525" algn="ctr">
            <a:noFill/>
            <a:miter lim="800000"/>
            <a:headEnd/>
            <a:tailEnd/>
          </a:ln>
        </p:spPr>
        <p:txBody>
          <a:bodyPr wrap="square">
            <a:spAutoFit/>
          </a:bodyPr>
          <a:lstStyle/>
          <a:p>
            <a:pPr fontAlgn="base">
              <a:spcBef>
                <a:spcPct val="0"/>
              </a:spcBef>
              <a:spcAft>
                <a:spcPct val="0"/>
              </a:spcAft>
            </a:pPr>
            <a:r>
              <a:rPr lang="en-US" altLang="zh-CN" dirty="0" smtClean="0">
                <a:solidFill>
                  <a:srgbClr val="000000"/>
                </a:solidFill>
                <a:latin typeface="Times New Roman" pitchFamily="18" charset="0"/>
              </a:rPr>
              <a:t>1</a:t>
            </a:r>
            <a:r>
              <a:rPr lang="zh-CN" altLang="en-US" dirty="0" smtClean="0">
                <a:solidFill>
                  <a:srgbClr val="000000"/>
                </a:solidFill>
                <a:latin typeface="Times New Roman" pitchFamily="18" charset="0"/>
              </a:rPr>
              <a:t>、企业能力：基于资源编排理论，营销能力、技术能力是重要的情境因素。</a:t>
            </a:r>
            <a:endParaRPr lang="en-US" altLang="zh-CN" dirty="0" smtClean="0">
              <a:solidFill>
                <a:srgbClr val="000000"/>
              </a:solidFill>
              <a:latin typeface="Times New Roman" pitchFamily="18" charset="0"/>
            </a:endParaRPr>
          </a:p>
          <a:p>
            <a:pPr fontAlgn="base">
              <a:spcBef>
                <a:spcPct val="0"/>
              </a:spcBef>
              <a:spcAft>
                <a:spcPct val="0"/>
              </a:spcAft>
            </a:pPr>
            <a:endParaRPr lang="en-US" altLang="zh-CN" sz="1400" dirty="0">
              <a:solidFill>
                <a:srgbClr val="000000"/>
              </a:solidFill>
              <a:latin typeface="Times New Roman" pitchFamily="18" charset="0"/>
            </a:endParaRPr>
          </a:p>
        </p:txBody>
      </p:sp>
      <p:sp>
        <p:nvSpPr>
          <p:cNvPr id="25" name="AutoShape 72"/>
          <p:cNvSpPr>
            <a:spLocks noChangeArrowheads="1"/>
          </p:cNvSpPr>
          <p:nvPr/>
        </p:nvSpPr>
        <p:spPr bwMode="gray">
          <a:xfrm flipV="1">
            <a:off x="5079179" y="5113686"/>
            <a:ext cx="1612900" cy="677211"/>
          </a:xfrm>
          <a:prstGeom prst="upArrow">
            <a:avLst>
              <a:gd name="adj1" fmla="val 65157"/>
              <a:gd name="adj2" fmla="val 48347"/>
            </a:avLst>
          </a:prstGeom>
          <a:gradFill rotWithShape="1">
            <a:gsLst>
              <a:gs pos="0">
                <a:srgbClr val="2D2D8A">
                  <a:lumMod val="60000"/>
                  <a:lumOff val="40000"/>
                </a:srgbClr>
              </a:gs>
              <a:gs pos="100000">
                <a:srgbClr val="FCFBE4"/>
              </a:gs>
            </a:gsLst>
            <a:lin ang="5400000" scaled="1"/>
          </a:gradFill>
          <a:ln w="9525" algn="ctr">
            <a:no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Times New Roman" pitchFamily="18" charset="0"/>
            </a:endParaRPr>
          </a:p>
        </p:txBody>
      </p:sp>
      <p:sp>
        <p:nvSpPr>
          <p:cNvPr id="26" name="TextBox 26"/>
          <p:cNvSpPr txBox="1">
            <a:spLocks noChangeArrowheads="1"/>
          </p:cNvSpPr>
          <p:nvPr/>
        </p:nvSpPr>
        <p:spPr bwMode="auto">
          <a:xfrm>
            <a:off x="5470505" y="5129144"/>
            <a:ext cx="838200" cy="646331"/>
          </a:xfrm>
          <a:prstGeom prst="rect">
            <a:avLst/>
          </a:prstGeom>
          <a:noFill/>
          <a:ln w="9525">
            <a:noFill/>
            <a:miter lim="800000"/>
            <a:headEnd/>
            <a:tailEnd/>
          </a:ln>
        </p:spPr>
        <p:txBody>
          <a:bodyPr>
            <a:spAutoFit/>
          </a:bodyPr>
          <a:lstStyle/>
          <a:p>
            <a:pPr algn="ctr" fontAlgn="base">
              <a:spcBef>
                <a:spcPct val="0"/>
              </a:spcBef>
              <a:spcAft>
                <a:spcPct val="0"/>
              </a:spcAft>
            </a:pPr>
            <a:r>
              <a:rPr lang="zh-CN" altLang="en-US" dirty="0" smtClean="0">
                <a:solidFill>
                  <a:srgbClr val="333399"/>
                </a:solidFill>
                <a:latin typeface="Times New Roman" pitchFamily="18" charset="0"/>
              </a:rPr>
              <a:t>前因研究</a:t>
            </a:r>
            <a:endParaRPr lang="zh-CN" altLang="en-US" dirty="0">
              <a:solidFill>
                <a:srgbClr val="333399"/>
              </a:solidFill>
              <a:latin typeface="Times New Roman" pitchFamily="18" charset="0"/>
            </a:endParaRPr>
          </a:p>
        </p:txBody>
      </p:sp>
      <p:sp>
        <p:nvSpPr>
          <p:cNvPr id="27" name="AutoShape 73"/>
          <p:cNvSpPr>
            <a:spLocks noChangeArrowheads="1"/>
          </p:cNvSpPr>
          <p:nvPr/>
        </p:nvSpPr>
        <p:spPr bwMode="gray">
          <a:xfrm>
            <a:off x="4027682" y="5778424"/>
            <a:ext cx="4114186" cy="911893"/>
          </a:xfrm>
          <a:prstGeom prst="roundRect">
            <a:avLst>
              <a:gd name="adj" fmla="val 0"/>
            </a:avLst>
          </a:prstGeom>
          <a:solidFill>
            <a:srgbClr val="F3FBFF"/>
          </a:solidFill>
          <a:ln w="19050">
            <a:noFill/>
            <a:round/>
            <a:headEnd/>
            <a:tailEnd/>
          </a:ln>
          <a:effectLst>
            <a:outerShdw dist="107763" dir="2700000" algn="ctr" rotWithShape="0">
              <a:srgbClr val="808080">
                <a:alpha val="50000"/>
              </a:srgbClr>
            </a:outerShdw>
          </a:effectLst>
        </p:spPr>
        <p:txBody>
          <a:bodyPr wrap="none" anchor="ctr"/>
          <a:lstStyle/>
          <a:p>
            <a:pPr fontAlgn="base">
              <a:spcBef>
                <a:spcPct val="0"/>
              </a:spcBef>
              <a:spcAft>
                <a:spcPct val="0"/>
              </a:spcAft>
            </a:pPr>
            <a:endParaRPr lang="zh-CN" altLang="en-US">
              <a:solidFill>
                <a:srgbClr val="000000"/>
              </a:solidFill>
              <a:latin typeface="Times New Roman" pitchFamily="18" charset="0"/>
            </a:endParaRPr>
          </a:p>
        </p:txBody>
      </p:sp>
      <p:sp>
        <p:nvSpPr>
          <p:cNvPr id="28" name="Rectangle 83"/>
          <p:cNvSpPr>
            <a:spLocks noChangeArrowheads="1"/>
          </p:cNvSpPr>
          <p:nvPr/>
        </p:nvSpPr>
        <p:spPr bwMode="auto">
          <a:xfrm>
            <a:off x="4141675" y="6009396"/>
            <a:ext cx="3886200" cy="861774"/>
          </a:xfrm>
          <a:prstGeom prst="rect">
            <a:avLst/>
          </a:prstGeom>
          <a:noFill/>
          <a:ln w="9525" algn="ctr">
            <a:noFill/>
            <a:miter lim="800000"/>
            <a:headEnd/>
            <a:tailEnd/>
          </a:ln>
        </p:spPr>
        <p:txBody>
          <a:bodyPr>
            <a:spAutoFit/>
          </a:bodyPr>
          <a:lstStyle/>
          <a:p>
            <a:pPr fontAlgn="base">
              <a:spcBef>
                <a:spcPct val="0"/>
              </a:spcBef>
              <a:spcAft>
                <a:spcPct val="0"/>
              </a:spcAft>
            </a:pPr>
            <a:r>
              <a:rPr lang="en-US" altLang="zh-CN" dirty="0" smtClean="0">
                <a:solidFill>
                  <a:srgbClr val="000000"/>
                </a:solidFill>
                <a:latin typeface="Times New Roman" pitchFamily="18" charset="0"/>
              </a:rPr>
              <a:t>3</a:t>
            </a:r>
            <a:r>
              <a:rPr lang="zh-CN" altLang="en-US" dirty="0" smtClean="0">
                <a:solidFill>
                  <a:srgbClr val="000000"/>
                </a:solidFill>
                <a:latin typeface="Times New Roman" pitchFamily="18" charset="0"/>
              </a:rPr>
              <a:t>、制度因素：基于制度理论，制度因素是影响商业模式的关键因素。</a:t>
            </a:r>
            <a:endParaRPr lang="en-US" altLang="zh-CN" dirty="0">
              <a:solidFill>
                <a:srgbClr val="000000"/>
              </a:solidFill>
              <a:latin typeface="Times New Roman" pitchFamily="18" charset="0"/>
            </a:endParaRPr>
          </a:p>
          <a:p>
            <a:pPr fontAlgn="base">
              <a:spcBef>
                <a:spcPct val="0"/>
              </a:spcBef>
              <a:spcAft>
                <a:spcPct val="0"/>
              </a:spcAft>
            </a:pPr>
            <a:endParaRPr lang="en-US" altLang="zh-CN" sz="1400" dirty="0">
              <a:solidFill>
                <a:srgbClr val="000000"/>
              </a:solidFill>
              <a:latin typeface="Times New Roman" pitchFamily="18" charset="0"/>
            </a:endParaRPr>
          </a:p>
        </p:txBody>
      </p:sp>
      <p:cxnSp>
        <p:nvCxnSpPr>
          <p:cNvPr id="29" name="AutoShape 74"/>
          <p:cNvCxnSpPr>
            <a:cxnSpLocks noChangeShapeType="1"/>
            <a:stCxn id="5" idx="4"/>
            <a:endCxn id="27" idx="1"/>
          </p:cNvCxnSpPr>
          <p:nvPr/>
        </p:nvCxnSpPr>
        <p:spPr bwMode="auto">
          <a:xfrm rot="16200000" flipH="1">
            <a:off x="1753575" y="3960263"/>
            <a:ext cx="2341899" cy="2206316"/>
          </a:xfrm>
          <a:prstGeom prst="bentConnector2">
            <a:avLst/>
          </a:prstGeom>
          <a:noFill/>
          <a:ln w="28575" cap="rnd">
            <a:solidFill>
              <a:srgbClr val="000000"/>
            </a:solidFill>
            <a:prstDash val="sysDot"/>
            <a:miter lim="800000"/>
            <a:headEnd/>
            <a:tailEnd/>
          </a:ln>
        </p:spPr>
      </p:cxnSp>
      <p:cxnSp>
        <p:nvCxnSpPr>
          <p:cNvPr id="30" name="AutoShape 75"/>
          <p:cNvCxnSpPr>
            <a:cxnSpLocks noChangeShapeType="1"/>
            <a:stCxn id="7" idx="2"/>
            <a:endCxn id="27" idx="3"/>
          </p:cNvCxnSpPr>
          <p:nvPr/>
        </p:nvCxnSpPr>
        <p:spPr bwMode="auto">
          <a:xfrm rot="5400000">
            <a:off x="8157765" y="3923941"/>
            <a:ext cx="2294534" cy="2326327"/>
          </a:xfrm>
          <a:prstGeom prst="bentConnector2">
            <a:avLst/>
          </a:prstGeom>
          <a:noFill/>
          <a:ln w="28575" cap="rnd">
            <a:solidFill>
              <a:srgbClr val="000000"/>
            </a:solidFill>
            <a:prstDash val="sysDot"/>
            <a:miter lim="800000"/>
            <a:headEnd/>
            <a:tailEnd/>
          </a:ln>
        </p:spPr>
      </p:cxnSp>
      <p:sp>
        <p:nvSpPr>
          <p:cNvPr id="31" name="文本框 30"/>
          <p:cNvSpPr txBox="1"/>
          <p:nvPr/>
        </p:nvSpPr>
        <p:spPr>
          <a:xfrm>
            <a:off x="3067436" y="2115003"/>
            <a:ext cx="1101726" cy="369332"/>
          </a:xfrm>
          <a:prstGeom prst="rect">
            <a:avLst/>
          </a:prstGeom>
          <a:noFill/>
        </p:spPr>
        <p:txBody>
          <a:bodyPr wrap="square" rtlCol="0">
            <a:spAutoFit/>
          </a:bodyPr>
          <a:lstStyle/>
          <a:p>
            <a:r>
              <a:rPr lang="zh-CN" altLang="en-US" b="1" dirty="0" smtClean="0">
                <a:solidFill>
                  <a:srgbClr val="FF0000"/>
                </a:solidFill>
                <a:latin typeface="Arial"/>
                <a:ea typeface="黑体"/>
              </a:rPr>
              <a:t>是什么？</a:t>
            </a:r>
            <a:endParaRPr lang="zh-CN" altLang="en-US" b="1" dirty="0">
              <a:solidFill>
                <a:srgbClr val="FF0000"/>
              </a:solidFill>
              <a:latin typeface="Arial"/>
              <a:ea typeface="黑体"/>
            </a:endParaRPr>
          </a:p>
        </p:txBody>
      </p:sp>
      <p:sp>
        <p:nvSpPr>
          <p:cNvPr id="32" name="文本框 31"/>
          <p:cNvSpPr txBox="1"/>
          <p:nvPr/>
        </p:nvSpPr>
        <p:spPr>
          <a:xfrm>
            <a:off x="3067436" y="3441440"/>
            <a:ext cx="1101726" cy="369332"/>
          </a:xfrm>
          <a:prstGeom prst="rect">
            <a:avLst/>
          </a:prstGeom>
          <a:noFill/>
        </p:spPr>
        <p:txBody>
          <a:bodyPr wrap="square" rtlCol="0">
            <a:spAutoFit/>
          </a:bodyPr>
          <a:lstStyle/>
          <a:p>
            <a:r>
              <a:rPr lang="zh-CN" altLang="en-US" b="1" dirty="0">
                <a:solidFill>
                  <a:srgbClr val="FF0000"/>
                </a:solidFill>
                <a:latin typeface="Arial"/>
                <a:ea typeface="黑体"/>
              </a:rPr>
              <a:t>为</a:t>
            </a:r>
            <a:r>
              <a:rPr lang="zh-CN" altLang="en-US" b="1" dirty="0" smtClean="0">
                <a:solidFill>
                  <a:srgbClr val="FF0000"/>
                </a:solidFill>
                <a:latin typeface="Arial"/>
                <a:ea typeface="黑体"/>
              </a:rPr>
              <a:t>什么？</a:t>
            </a:r>
            <a:endParaRPr lang="zh-CN" altLang="en-US" b="1" dirty="0">
              <a:solidFill>
                <a:srgbClr val="FF0000"/>
              </a:solidFill>
              <a:latin typeface="Arial"/>
              <a:ea typeface="黑体"/>
            </a:endParaRPr>
          </a:p>
        </p:txBody>
      </p:sp>
      <p:sp>
        <p:nvSpPr>
          <p:cNvPr id="33" name="文本框 32"/>
          <p:cNvSpPr txBox="1"/>
          <p:nvPr/>
        </p:nvSpPr>
        <p:spPr>
          <a:xfrm>
            <a:off x="3067436" y="5086910"/>
            <a:ext cx="1101726" cy="369332"/>
          </a:xfrm>
          <a:prstGeom prst="rect">
            <a:avLst/>
          </a:prstGeom>
          <a:noFill/>
        </p:spPr>
        <p:txBody>
          <a:bodyPr wrap="square" rtlCol="0">
            <a:spAutoFit/>
          </a:bodyPr>
          <a:lstStyle/>
          <a:p>
            <a:r>
              <a:rPr lang="zh-CN" altLang="en-US" b="1" dirty="0">
                <a:solidFill>
                  <a:srgbClr val="FF0000"/>
                </a:solidFill>
                <a:latin typeface="Arial"/>
                <a:ea typeface="黑体"/>
              </a:rPr>
              <a:t>怎么样</a:t>
            </a:r>
            <a:r>
              <a:rPr lang="zh-CN" altLang="en-US" b="1" dirty="0" smtClean="0">
                <a:solidFill>
                  <a:srgbClr val="FF0000"/>
                </a:solidFill>
                <a:latin typeface="Arial"/>
                <a:ea typeface="黑体"/>
              </a:rPr>
              <a:t>？</a:t>
            </a:r>
            <a:endParaRPr lang="zh-CN" altLang="en-US" b="1" dirty="0">
              <a:solidFill>
                <a:srgbClr val="FF0000"/>
              </a:solidFill>
              <a:latin typeface="Arial"/>
              <a:ea typeface="黑体"/>
            </a:endParaRPr>
          </a:p>
        </p:txBody>
      </p:sp>
      <p:sp>
        <p:nvSpPr>
          <p:cNvPr id="34"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14</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3634907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15</a:t>
            </a:fld>
            <a:endParaRPr lang="en-US" altLang="zh-CN" dirty="0">
              <a:solidFill>
                <a:srgbClr val="000000"/>
              </a:solidFill>
            </a:endParaRPr>
          </a:p>
        </p:txBody>
      </p:sp>
      <p:sp>
        <p:nvSpPr>
          <p:cNvPr id="9" name="内容占位符 5"/>
          <p:cNvSpPr txBox="1">
            <a:spLocks/>
          </p:cNvSpPr>
          <p:nvPr/>
        </p:nvSpPr>
        <p:spPr bwMode="auto">
          <a:xfrm>
            <a:off x="3707637" y="3132970"/>
            <a:ext cx="5688607" cy="270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lnSpc>
                <a:spcPct val="140000"/>
              </a:lnSpc>
              <a:spcBef>
                <a:spcPct val="20000"/>
              </a:spcBef>
              <a:spcAft>
                <a:spcPct val="0"/>
              </a:spcAft>
              <a:buClr>
                <a:srgbClr val="000066"/>
              </a:buClr>
              <a:buSzPct val="120000"/>
              <a:buFont typeface="Wingdings" pitchFamily="2" charset="2"/>
              <a:buChar char="p"/>
              <a:defRPr sz="2800">
                <a:solidFill>
                  <a:schemeClr val="tx1"/>
                </a:solidFill>
                <a:latin typeface="+mn-lt"/>
                <a:ea typeface="+mn-ea"/>
                <a:cs typeface="+mn-cs"/>
              </a:defRPr>
            </a:lvl1pPr>
            <a:lvl2pPr marL="742950" indent="-285750" algn="l" rtl="0" eaLnBrk="0" fontAlgn="base" hangingPunct="0">
              <a:lnSpc>
                <a:spcPct val="140000"/>
              </a:lnSpc>
              <a:spcBef>
                <a:spcPct val="20000"/>
              </a:spcBef>
              <a:spcAft>
                <a:spcPct val="0"/>
              </a:spcAft>
              <a:buClr>
                <a:srgbClr val="000066"/>
              </a:buClr>
              <a:buSzPct val="120000"/>
              <a:buFont typeface="Wingdings" pitchFamily="2" charset="2"/>
              <a:buChar char="l"/>
              <a:defRPr sz="2400">
                <a:solidFill>
                  <a:schemeClr val="tx1"/>
                </a:solidFill>
                <a:latin typeface="+mn-lt"/>
                <a:ea typeface="+mn-ea"/>
              </a:defRPr>
            </a:lvl2pPr>
            <a:lvl3pPr marL="1143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3pPr>
            <a:lvl4pPr marL="1600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4pPr>
            <a:lvl5pPr marL="20574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5pPr>
            <a:lvl6pPr marL="25146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6pPr>
            <a:lvl7pPr marL="29718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7pPr>
            <a:lvl8pPr marL="3429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8pPr>
            <a:lvl9pPr marL="3886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9pPr>
          </a:lstStyle>
          <a:p>
            <a:pPr>
              <a:lnSpc>
                <a:spcPct val="100000"/>
              </a:lnSpc>
              <a:buFont typeface="Wingdings" pitchFamily="2" charset="2"/>
              <a:buChar char="n"/>
            </a:pPr>
            <a:r>
              <a:rPr lang="zh-CN" altLang="en-US" sz="3000" kern="0" dirty="0" smtClean="0">
                <a:solidFill>
                  <a:srgbClr val="000000"/>
                </a:solidFill>
                <a:latin typeface="微软雅黑" panose="020B0503020204020204" pitchFamily="34" charset="-122"/>
                <a:ea typeface="微软雅黑" panose="020B0503020204020204" pitchFamily="34" charset="-122"/>
              </a:rPr>
              <a:t> 商业</a:t>
            </a:r>
            <a:r>
              <a:rPr lang="zh-CN" altLang="en-US" sz="3000" kern="0" dirty="0">
                <a:solidFill>
                  <a:srgbClr val="000000"/>
                </a:solidFill>
                <a:latin typeface="微软雅黑" panose="020B0503020204020204" pitchFamily="34" charset="-122"/>
                <a:ea typeface="微软雅黑" panose="020B0503020204020204" pitchFamily="34" charset="-122"/>
              </a:rPr>
              <a:t>模式的概念研究综述</a:t>
            </a:r>
            <a:endParaRPr lang="en-US" altLang="zh-CN" sz="3000" kern="0" dirty="0" smtClean="0">
              <a:solidFill>
                <a:srgbClr val="000000"/>
              </a:solidFill>
              <a:latin typeface="微软雅黑" panose="020B0503020204020204" pitchFamily="34" charset="-122"/>
              <a:ea typeface="微软雅黑" panose="020B0503020204020204" pitchFamily="34" charset="-122"/>
            </a:endParaRPr>
          </a:p>
          <a:p>
            <a:pPr>
              <a:lnSpc>
                <a:spcPct val="100000"/>
              </a:lnSpc>
              <a:buFont typeface="Wingdings" pitchFamily="2" charset="2"/>
              <a:buChar char="n"/>
            </a:pPr>
            <a:r>
              <a:rPr lang="zh-CN" altLang="en-US" sz="3000" kern="0" dirty="0" smtClean="0">
                <a:solidFill>
                  <a:srgbClr val="000000"/>
                </a:solidFill>
                <a:latin typeface="微软雅黑" panose="020B0503020204020204" pitchFamily="34" charset="-122"/>
                <a:ea typeface="微软雅黑" panose="020B0503020204020204" pitchFamily="34" charset="-122"/>
              </a:rPr>
              <a:t> 商业</a:t>
            </a:r>
            <a:r>
              <a:rPr lang="zh-CN" altLang="en-US" sz="3000" kern="0" dirty="0">
                <a:solidFill>
                  <a:srgbClr val="000000"/>
                </a:solidFill>
                <a:latin typeface="微软雅黑" panose="020B0503020204020204" pitchFamily="34" charset="-122"/>
                <a:ea typeface="微软雅黑" panose="020B0503020204020204" pitchFamily="34" charset="-122"/>
              </a:rPr>
              <a:t>模式与企业绩效研究</a:t>
            </a:r>
            <a:r>
              <a:rPr lang="zh-CN" altLang="en-US" sz="3000" kern="0" dirty="0" smtClean="0">
                <a:solidFill>
                  <a:srgbClr val="000000"/>
                </a:solidFill>
                <a:latin typeface="微软雅黑" panose="020B0503020204020204" pitchFamily="34" charset="-122"/>
                <a:ea typeface="微软雅黑" panose="020B0503020204020204" pitchFamily="34" charset="-122"/>
              </a:rPr>
              <a:t>综述</a:t>
            </a:r>
            <a:endParaRPr lang="en-US" altLang="zh-CN" sz="3000" kern="0" dirty="0" smtClean="0">
              <a:solidFill>
                <a:srgbClr val="000000"/>
              </a:solidFill>
              <a:latin typeface="微软雅黑" panose="020B0503020204020204" pitchFamily="34" charset="-122"/>
              <a:ea typeface="微软雅黑" panose="020B0503020204020204" pitchFamily="34" charset="-122"/>
            </a:endParaRPr>
          </a:p>
          <a:p>
            <a:pPr>
              <a:lnSpc>
                <a:spcPct val="100000"/>
              </a:lnSpc>
              <a:buFont typeface="Wingdings" pitchFamily="2" charset="2"/>
              <a:buChar char="n"/>
            </a:pPr>
            <a:r>
              <a:rPr lang="zh-CN" altLang="en-US" sz="3000" kern="0" dirty="0" smtClean="0">
                <a:solidFill>
                  <a:srgbClr val="000000"/>
                </a:solidFill>
                <a:latin typeface="微软雅黑" panose="020B0503020204020204" pitchFamily="34" charset="-122"/>
                <a:ea typeface="微软雅黑" panose="020B0503020204020204" pitchFamily="34" charset="-122"/>
              </a:rPr>
              <a:t> 商业</a:t>
            </a:r>
            <a:r>
              <a:rPr lang="zh-CN" altLang="en-US" sz="3000" kern="0" dirty="0">
                <a:solidFill>
                  <a:srgbClr val="000000"/>
                </a:solidFill>
                <a:latin typeface="微软雅黑" panose="020B0503020204020204" pitchFamily="34" charset="-122"/>
                <a:ea typeface="微软雅黑" panose="020B0503020204020204" pitchFamily="34" charset="-122"/>
              </a:rPr>
              <a:t>模式的前因研究</a:t>
            </a:r>
            <a:r>
              <a:rPr lang="zh-CN" altLang="en-US" sz="3000" kern="0" dirty="0" smtClean="0">
                <a:solidFill>
                  <a:srgbClr val="000000"/>
                </a:solidFill>
                <a:latin typeface="微软雅黑" panose="020B0503020204020204" pitchFamily="34" charset="-122"/>
                <a:ea typeface="微软雅黑" panose="020B0503020204020204" pitchFamily="34" charset="-122"/>
              </a:rPr>
              <a:t>综述</a:t>
            </a:r>
            <a:endParaRPr lang="en-US" altLang="zh-CN" sz="3000" kern="0" dirty="0" smtClean="0">
              <a:solidFill>
                <a:srgbClr val="000000"/>
              </a:solidFill>
              <a:latin typeface="微软雅黑" panose="020B0503020204020204" pitchFamily="34" charset="-122"/>
              <a:ea typeface="微软雅黑" panose="020B0503020204020204" pitchFamily="34" charset="-122"/>
            </a:endParaRPr>
          </a:p>
          <a:p>
            <a:pPr>
              <a:lnSpc>
                <a:spcPct val="100000"/>
              </a:lnSpc>
              <a:buFont typeface="Wingdings" pitchFamily="2" charset="2"/>
              <a:buChar char="n"/>
            </a:pPr>
            <a:r>
              <a:rPr lang="zh-CN" altLang="en-US" sz="3000" kern="0" dirty="0" smtClean="0">
                <a:solidFill>
                  <a:srgbClr val="000000"/>
                </a:solidFill>
                <a:latin typeface="微软雅黑" panose="020B0503020204020204" pitchFamily="34" charset="-122"/>
                <a:ea typeface="微软雅黑" panose="020B0503020204020204" pitchFamily="34" charset="-122"/>
              </a:rPr>
              <a:t> 商业</a:t>
            </a:r>
            <a:r>
              <a:rPr lang="zh-CN" altLang="en-US" sz="3000" kern="0" dirty="0">
                <a:solidFill>
                  <a:srgbClr val="000000"/>
                </a:solidFill>
                <a:latin typeface="微软雅黑" panose="020B0503020204020204" pitchFamily="34" charset="-122"/>
                <a:ea typeface="微软雅黑" panose="020B0503020204020204" pitchFamily="34" charset="-122"/>
              </a:rPr>
              <a:t>模式研究评述</a:t>
            </a:r>
            <a:endParaRPr lang="en-US" altLang="zh-CN" sz="3000" kern="0" dirty="0" smtClean="0">
              <a:solidFill>
                <a:srgbClr val="000000"/>
              </a:solidFill>
              <a:latin typeface="微软雅黑" panose="020B0503020204020204" pitchFamily="34" charset="-122"/>
              <a:ea typeface="微软雅黑" panose="020B0503020204020204" pitchFamily="34" charset="-122"/>
            </a:endParaRPr>
          </a:p>
          <a:p>
            <a:pPr>
              <a:lnSpc>
                <a:spcPct val="100000"/>
              </a:lnSpc>
              <a:buFont typeface="Wingdings" pitchFamily="2" charset="2"/>
              <a:buChar char="n"/>
            </a:pPr>
            <a:endParaRPr lang="zh-CN" altLang="en-US" sz="1600" kern="0" dirty="0">
              <a:solidFill>
                <a:srgbClr val="000000"/>
              </a:solidFill>
              <a:latin typeface="Times New Roman"/>
            </a:endParaRPr>
          </a:p>
        </p:txBody>
      </p:sp>
      <p:sp>
        <p:nvSpPr>
          <p:cNvPr id="5" name="文本框 6"/>
          <p:cNvSpPr txBox="1">
            <a:spLocks noChangeArrowheads="1"/>
          </p:cNvSpPr>
          <p:nvPr/>
        </p:nvSpPr>
        <p:spPr bwMode="auto">
          <a:xfrm>
            <a:off x="1903413" y="1983025"/>
            <a:ext cx="874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smtClean="0">
                <a:solidFill>
                  <a:srgbClr val="000000"/>
                </a:solidFill>
                <a:latin typeface="微软雅黑" panose="020B0503020204020204" pitchFamily="34" charset="-122"/>
                <a:ea typeface="微软雅黑" panose="020B0503020204020204" pitchFamily="34" charset="-122"/>
              </a:rPr>
              <a:t>第二部分  文献综述</a:t>
            </a:r>
            <a:endParaRPr kumimoji="0" lang="zh-CN" altLang="en-US" sz="4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841075"/>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a:t>
            </a:r>
            <a:r>
              <a:rPr lang="zh-CN" altLang="en-US" sz="2800" dirty="0"/>
              <a:t>、商业模式的概念研究综述</a:t>
            </a:r>
          </a:p>
        </p:txBody>
      </p:sp>
      <p:sp>
        <p:nvSpPr>
          <p:cNvPr id="5" name="文本框 4"/>
          <p:cNvSpPr txBox="1"/>
          <p:nvPr/>
        </p:nvSpPr>
        <p:spPr>
          <a:xfrm>
            <a:off x="696035" y="1028398"/>
            <a:ext cx="10886365"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商业模式的概念</a:t>
            </a:r>
          </a:p>
        </p:txBody>
      </p:sp>
      <p:sp>
        <p:nvSpPr>
          <p:cNvPr id="6" name="文本框 5"/>
          <p:cNvSpPr txBox="1"/>
          <p:nvPr/>
        </p:nvSpPr>
        <p:spPr>
          <a:xfrm>
            <a:off x="696035" y="4611231"/>
            <a:ext cx="10304060" cy="1887696"/>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商业模式的类型</a:t>
            </a:r>
          </a:p>
          <a:p>
            <a:pPr marL="742950" lvl="1" indent="-285750">
              <a:lnSpc>
                <a:spcPts val="2800"/>
              </a:lnSpc>
              <a:buFont typeface="Wingdings" panose="05000000000000000000" pitchFamily="2" charset="2"/>
              <a:buChar char="Ø"/>
            </a:pPr>
            <a:r>
              <a:rPr lang="zh-CN" altLang="en-US" dirty="0">
                <a:solidFill>
                  <a:srgbClr val="000000"/>
                </a:solidFill>
                <a:latin typeface="宋体" panose="02010600030101010101" pitchFamily="2" charset="-122"/>
              </a:rPr>
              <a:t>效率</a:t>
            </a:r>
            <a:r>
              <a:rPr lang="zh-CN" altLang="en-US" dirty="0" smtClean="0">
                <a:solidFill>
                  <a:srgbClr val="000000"/>
                </a:solidFill>
                <a:latin typeface="宋体" panose="02010600030101010101" pitchFamily="2" charset="-122"/>
              </a:rPr>
              <a:t>型商业模式</a:t>
            </a:r>
            <a:endParaRPr lang="en-US" altLang="zh-CN" dirty="0" smtClean="0">
              <a:solidFill>
                <a:srgbClr val="000000"/>
              </a:solidFill>
              <a:latin typeface="宋体" panose="02010600030101010101" pitchFamily="2" charset="-122"/>
            </a:endParaRPr>
          </a:p>
          <a:p>
            <a:pPr marL="1200150" lvl="2" indent="-285750">
              <a:lnSpc>
                <a:spcPts val="2800"/>
              </a:lnSpc>
              <a:buFont typeface="Arial" panose="020B0604020202020204" pitchFamily="34" charset="0"/>
              <a:buChar char="•"/>
            </a:pPr>
            <a:r>
              <a:rPr lang="zh-CN" altLang="en-US" dirty="0">
                <a:solidFill>
                  <a:srgbClr val="000000"/>
                </a:solidFill>
                <a:latin typeface="Times New Roman" panose="02020603050405020304" pitchFamily="18" charset="0"/>
                <a:cs typeface="Times New Roman" panose="02020603050405020304" pitchFamily="18" charset="0"/>
              </a:rPr>
              <a:t>设计更有效的方式与利益相关者进行交易以创造</a:t>
            </a:r>
            <a:r>
              <a:rPr lang="zh-CN" altLang="en-US" dirty="0" smtClean="0">
                <a:solidFill>
                  <a:srgbClr val="000000"/>
                </a:solidFill>
                <a:latin typeface="Times New Roman" panose="02020603050405020304" pitchFamily="18" charset="0"/>
                <a:cs typeface="Times New Roman" panose="02020603050405020304" pitchFamily="18" charset="0"/>
              </a:rPr>
              <a:t>价值</a:t>
            </a:r>
            <a:endParaRPr lang="en-US" altLang="zh-CN"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ts val="2800"/>
              </a:lnSpc>
              <a:buFont typeface="Wingdings" panose="05000000000000000000" pitchFamily="2" charset="2"/>
              <a:buChar char="Ø"/>
            </a:pPr>
            <a:r>
              <a:rPr lang="zh-CN" altLang="en-US" dirty="0">
                <a:solidFill>
                  <a:srgbClr val="000000"/>
                </a:solidFill>
                <a:latin typeface="宋体" panose="02010600030101010101" pitchFamily="2" charset="-122"/>
              </a:rPr>
              <a:t>新颖</a:t>
            </a:r>
            <a:r>
              <a:rPr lang="zh-CN" altLang="en-US" dirty="0" smtClean="0">
                <a:solidFill>
                  <a:srgbClr val="000000"/>
                </a:solidFill>
                <a:latin typeface="宋体" panose="02010600030101010101" pitchFamily="2" charset="-122"/>
              </a:rPr>
              <a:t>型商业模式</a:t>
            </a:r>
            <a:endParaRPr lang="en-US" altLang="zh-CN" dirty="0" smtClean="0">
              <a:solidFill>
                <a:srgbClr val="000000"/>
              </a:solidFill>
              <a:latin typeface="宋体" panose="02010600030101010101" pitchFamily="2" charset="-122"/>
            </a:endParaRPr>
          </a:p>
          <a:p>
            <a:pPr marL="1200150" lvl="2" indent="-285750">
              <a:lnSpc>
                <a:spcPts val="2800"/>
              </a:lnSpc>
              <a:buFont typeface="Arial" panose="020B0604020202020204" pitchFamily="34" charset="0"/>
              <a:buChar char="•"/>
            </a:pPr>
            <a:r>
              <a:rPr lang="zh-CN" altLang="en-US" dirty="0" smtClean="0">
                <a:solidFill>
                  <a:srgbClr val="000000"/>
                </a:solidFill>
                <a:latin typeface="Times New Roman" panose="02020603050405020304" pitchFamily="18" charset="0"/>
                <a:cs typeface="Times New Roman" panose="02020603050405020304" pitchFamily="18" charset="0"/>
              </a:rPr>
              <a:t>设计</a:t>
            </a:r>
            <a:r>
              <a:rPr lang="zh-CN" altLang="en-US" dirty="0">
                <a:solidFill>
                  <a:srgbClr val="000000"/>
                </a:solidFill>
                <a:latin typeface="Times New Roman" panose="02020603050405020304" pitchFamily="18" charset="0"/>
                <a:cs typeface="Times New Roman" panose="02020603050405020304" pitchFamily="18" charset="0"/>
              </a:rPr>
              <a:t>新的方式与利益相关者进行交易以创造价值</a:t>
            </a:r>
          </a:p>
        </p:txBody>
      </p:sp>
      <p:graphicFrame>
        <p:nvGraphicFramePr>
          <p:cNvPr id="7" name="表格 6"/>
          <p:cNvGraphicFramePr>
            <a:graphicFrameLocks noGrp="1"/>
          </p:cNvGraphicFramePr>
          <p:nvPr>
            <p:extLst>
              <p:ext uri="{D42A27DB-BD31-4B8C-83A1-F6EECF244321}">
                <p14:modId xmlns:p14="http://schemas.microsoft.com/office/powerpoint/2010/main" val="585682433"/>
              </p:ext>
            </p:extLst>
          </p:nvPr>
        </p:nvGraphicFramePr>
        <p:xfrm>
          <a:off x="1513492" y="1529162"/>
          <a:ext cx="8965324" cy="2898140"/>
        </p:xfrm>
        <a:graphic>
          <a:graphicData uri="http://schemas.openxmlformats.org/drawingml/2006/table">
            <a:tbl>
              <a:tblPr firstRow="1" firstCol="1" bandRow="1"/>
              <a:tblGrid>
                <a:gridCol w="2973810"/>
                <a:gridCol w="5991514"/>
              </a:tblGrid>
              <a:tr h="24701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just">
                        <a:lnSpc>
                          <a:spcPts val="1600"/>
                        </a:lnSpc>
                        <a:spcAft>
                          <a:spcPts val="0"/>
                        </a:spcAf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学者（年份）</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ctr">
                        <a:lnSpc>
                          <a:spcPts val="1600"/>
                        </a:lnSpc>
                        <a:spcAft>
                          <a:spcPts val="0"/>
                        </a:spcAft>
                      </a:pPr>
                      <a:r>
                        <a:rPr lang="zh-CN"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272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Amit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Zott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2001</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商业模式是企业与利益相关者交易的内容、结构和治理机制。</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Chesbrough</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Rosenbloom</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2002</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商业模式是指企业将技术潜力与实现经济价值联系起来的逻辑。</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Magretta</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2002</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商业模式是解释企业运作方式的故事。</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Morris</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等（</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2005</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商业模式是企业为在特定市场中创建可持续竞争优势所设计的战略体系。</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Johnson</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等（</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2008</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创造</a:t>
                      </a:r>
                      <a:r>
                        <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和传递</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价值</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的设计。</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Casadeus-Masanell</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Ricart</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2010</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商业模式是企业已实现的战略的一种反应。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Teece</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2010</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商业模式是企业对其</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价值创造</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、交付和</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获取</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机制的设计或架构。</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Sorescu</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等（</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2011</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商业模式是企业为</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创造和获取价值</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所设计的结构、</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活动</a:t>
                      </a:r>
                      <a:r>
                        <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和流程</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系统</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Wirtz</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等（</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2016</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商业模式是企业相关</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活动</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的整体代表。</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刘志迎等（</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2018</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商业模式是企业的</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活动系统</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，包括价值链、顾客、产品与服务活动等。</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Yu</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等（</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2019</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商业模式是企业设计的创造和获取价值的</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活动系统</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杨俊等（</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2020</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商业模式是企业</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创造</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、传递和</a:t>
                      </a:r>
                      <a:r>
                        <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获取价值</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的基础架构。</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本研究</a:t>
                      </a: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ts val="1600"/>
                        </a:lnSpc>
                        <a:spcAft>
                          <a:spcPts val="0"/>
                        </a:spcAft>
                      </a:pPr>
                      <a:r>
                        <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企业为所有的利益相关者创造价值并为其自身获取</a:t>
                      </a:r>
                      <a:r>
                        <a:rPr lang="zh-CN" sz="1400"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价值的</a:t>
                      </a:r>
                      <a:r>
                        <a:rPr lang="zh-CN" altLang="en-US" sz="1400"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活动系统</a:t>
                      </a:r>
                      <a:r>
                        <a:rPr lang="zh-CN" sz="1400"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16</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1567811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5594252" cy="482247"/>
          </a:xfrm>
        </p:spPr>
        <p:txBody>
          <a:bodyPr/>
          <a:lstStyle/>
          <a:p>
            <a:r>
              <a:rPr lang="en-US" altLang="zh-CN" sz="2800" dirty="0"/>
              <a:t>2</a:t>
            </a:r>
            <a:r>
              <a:rPr lang="zh-CN" altLang="en-US" sz="2800" dirty="0"/>
              <a:t>、商业模式与企业绩效研究综述</a:t>
            </a:r>
          </a:p>
        </p:txBody>
      </p:sp>
      <p:graphicFrame>
        <p:nvGraphicFramePr>
          <p:cNvPr id="3" name="表格 2"/>
          <p:cNvGraphicFramePr>
            <a:graphicFrameLocks noGrp="1"/>
          </p:cNvGraphicFramePr>
          <p:nvPr>
            <p:extLst>
              <p:ext uri="{D42A27DB-BD31-4B8C-83A1-F6EECF244321}">
                <p14:modId xmlns:p14="http://schemas.microsoft.com/office/powerpoint/2010/main" val="1774719325"/>
              </p:ext>
            </p:extLst>
          </p:nvPr>
        </p:nvGraphicFramePr>
        <p:xfrm>
          <a:off x="1587062" y="1058332"/>
          <a:ext cx="8660523" cy="3657600"/>
        </p:xfrm>
        <a:graphic>
          <a:graphicData uri="http://schemas.openxmlformats.org/drawingml/2006/table">
            <a:tbl>
              <a:tblPr firstRow="1" firstCol="1" bandRow="1"/>
              <a:tblGrid>
                <a:gridCol w="2343807"/>
                <a:gridCol w="1565390"/>
                <a:gridCol w="2516564"/>
                <a:gridCol w="2234762"/>
              </a:tblGrid>
              <a:tr h="24701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just">
                        <a:lnSpc>
                          <a:spcPct val="150000"/>
                        </a:lnSpc>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学者（年份）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ctr">
                        <a:lnSpc>
                          <a:spcPct val="150000"/>
                        </a:lnSpc>
                        <a:spcAft>
                          <a:spcPts val="0"/>
                        </a:spcAft>
                      </a:pPr>
                      <a:r>
                        <a:rPr lang="en-US" altLang="zh-CN" sz="1600" b="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600" b="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调节</a:t>
                      </a:r>
                      <a:r>
                        <a:rPr 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变量</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理论视角</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6700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Pati</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2018</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1">
                        <a:lumMod val="20000"/>
                        <a:lumOff val="80000"/>
                      </a:schemeClr>
                    </a:solidFill>
                  </a:tcPr>
                </a:tc>
                <a:tc rowSpan="3">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行业层面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环境动荡性</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权变理论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1">
                        <a:lumMod val="20000"/>
                        <a:lumOff val="80000"/>
                      </a:schemeClr>
                    </a:solidFill>
                  </a:tcPr>
                </a:tc>
              </a:tr>
              <a:tr h="16700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罗兴武等（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2017</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政策导向</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制度理论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r>
              <a:tr h="21272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Zott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Amit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2007</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资源丰富性</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资源基础理论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r>
              <a:tr h="21272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Sun</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Liu</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rowSpan="5">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企业层面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大数据分析能力</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能力基础理论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21272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魏泽龙等（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2019</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战略柔性</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商业生态系统理论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Pati</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2018</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企业年限</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权变理论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Brettel</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2012</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关键客户的关系投资</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交易成本理论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Zott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Amit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2008</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产品市场战略</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权变理论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Guo</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2018</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团队层面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高管团队多样性</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高阶理论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bl>
          </a:graphicData>
        </a:graphic>
      </p:graphicFrame>
      <p:sp>
        <p:nvSpPr>
          <p:cNvPr id="4"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17</a:t>
            </a:r>
            <a:endParaRPr lang="en-US" altLang="zh-CN" dirty="0">
              <a:solidFill>
                <a:srgbClr val="000000"/>
              </a:solidFill>
              <a:latin typeface="Arial"/>
              <a:ea typeface="黑体"/>
            </a:endParaRPr>
          </a:p>
        </p:txBody>
      </p:sp>
      <p:graphicFrame>
        <p:nvGraphicFramePr>
          <p:cNvPr id="6" name="表格 5"/>
          <p:cNvGraphicFramePr>
            <a:graphicFrameLocks noGrp="1"/>
          </p:cNvGraphicFramePr>
          <p:nvPr>
            <p:extLst>
              <p:ext uri="{D42A27DB-BD31-4B8C-83A1-F6EECF244321}">
                <p14:modId xmlns:p14="http://schemas.microsoft.com/office/powerpoint/2010/main" val="99171672"/>
              </p:ext>
            </p:extLst>
          </p:nvPr>
        </p:nvGraphicFramePr>
        <p:xfrm>
          <a:off x="1587062" y="5462360"/>
          <a:ext cx="8660523" cy="731520"/>
        </p:xfrm>
        <a:graphic>
          <a:graphicData uri="http://schemas.openxmlformats.org/drawingml/2006/table">
            <a:tbl>
              <a:tblPr firstRow="1" firstCol="1" bandRow="1"/>
              <a:tblGrid>
                <a:gridCol w="2343807"/>
                <a:gridCol w="1565390"/>
                <a:gridCol w="2516564"/>
                <a:gridCol w="2234762"/>
              </a:tblGrid>
              <a:tr h="24701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just">
                        <a:lnSpc>
                          <a:spcPct val="150000"/>
                        </a:lnSpc>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学者（年份）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ctr">
                        <a:lnSpc>
                          <a:spcPct val="150000"/>
                        </a:lnSpc>
                        <a:spcAft>
                          <a:spcPts val="0"/>
                        </a:spcAft>
                      </a:pPr>
                      <a:r>
                        <a:rPr lang="en-US" altLang="zh-CN" sz="1600" b="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b="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中介</a:t>
                      </a:r>
                      <a:r>
                        <a:rPr lang="zh-CN" sz="1600" b="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变量</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理论视角</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71450">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Anwar</a:t>
                      </a:r>
                      <a:r>
                        <a:rPr lang="zh-CN"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2018</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altLang="en-US"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企业</a:t>
                      </a:r>
                      <a:r>
                        <a:rPr lang="zh-CN"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层面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alt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竞争优势</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altLang="en-US"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资源基础</a:t>
                      </a:r>
                      <a:r>
                        <a:rPr lang="zh-CN"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理论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2363719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3</a:t>
            </a:r>
            <a:r>
              <a:rPr lang="zh-CN" altLang="en-US" sz="2800" dirty="0"/>
              <a:t>、商业模式的前因研究综述</a:t>
            </a:r>
          </a:p>
        </p:txBody>
      </p:sp>
      <p:graphicFrame>
        <p:nvGraphicFramePr>
          <p:cNvPr id="3" name="表格 2"/>
          <p:cNvGraphicFramePr>
            <a:graphicFrameLocks noGrp="1"/>
          </p:cNvGraphicFramePr>
          <p:nvPr>
            <p:extLst>
              <p:ext uri="{D42A27DB-BD31-4B8C-83A1-F6EECF244321}">
                <p14:modId xmlns:p14="http://schemas.microsoft.com/office/powerpoint/2010/main" val="4213677755"/>
              </p:ext>
            </p:extLst>
          </p:nvPr>
        </p:nvGraphicFramePr>
        <p:xfrm>
          <a:off x="1391289" y="920754"/>
          <a:ext cx="9501351" cy="5852160"/>
        </p:xfrm>
        <a:graphic>
          <a:graphicData uri="http://schemas.openxmlformats.org/drawingml/2006/table">
            <a:tbl>
              <a:tblPr firstRow="1" firstCol="1" bandRow="1"/>
              <a:tblGrid>
                <a:gridCol w="2928465"/>
                <a:gridCol w="1378095"/>
                <a:gridCol w="2576247"/>
                <a:gridCol w="2618544"/>
              </a:tblGrid>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just">
                        <a:lnSpc>
                          <a:spcPct val="150000"/>
                        </a:lnSpc>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学者（年份）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ctr">
                        <a:lnSpc>
                          <a:spcPct val="150000"/>
                        </a:lnSpc>
                        <a:spcAft>
                          <a:spcPts val="0"/>
                        </a:spcAft>
                      </a:pPr>
                      <a:r>
                        <a:rPr lang="zh-CN" sz="16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前因变量</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ctr">
                        <a:lnSpc>
                          <a:spcPct val="150000"/>
                        </a:lnSpc>
                        <a:spcAft>
                          <a:spcPts val="0"/>
                        </a:spcAft>
                      </a:pPr>
                      <a:r>
                        <a:rPr lang="zh-CN" sz="16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理论视角</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Chen</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1">
                        <a:lumMod val="20000"/>
                        <a:lumOff val="80000"/>
                      </a:schemeClr>
                    </a:solidFill>
                  </a:tcPr>
                </a:tc>
                <a:tc rowSpan="5">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企业层面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能力</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组织学习理论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1">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Yang</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市场导向</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动态能力理论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Yu</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组织搜寻</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知识管理理论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Yu</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2019</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外部关系</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资源获取视角</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Wei</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2017</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制造柔性</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商业生态系统理论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1">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单标安等（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rowSpan="10">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团队层面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高管创造力</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高阶理论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Snihur</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Zott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企业家创新导向</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印记理论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Zhao</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企业家警觉性</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知识基础理论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Frankenberger</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Sauer</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2019</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高管团队注意力</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注意力视角</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王玲玲等（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2019</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决策逻辑方式</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效果理论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Wu</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2019</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整体认知框架</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商业生态系统理论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薛鸿博等（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2019</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创业者先前行业工作经验</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战略认知理论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张金艳等（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2019</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高管建议寻求</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领导特质理论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352517">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刘怡等（</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2018</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高管团队失败学习</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经验学习和组织惯性理论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r>
              <a:tr h="307902">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阎婧等（</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2016</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变革型领导</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indent="127000" algn="l">
                        <a:lnSpc>
                          <a:spcPct val="1500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高阶理论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4"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18</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3390368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a:t>
            </a:r>
            <a:r>
              <a:rPr lang="zh-CN" altLang="en-US" sz="2800" dirty="0"/>
              <a:t>、商业模式研究评述</a:t>
            </a:r>
          </a:p>
        </p:txBody>
      </p:sp>
      <p:sp>
        <p:nvSpPr>
          <p:cNvPr id="3" name="文本框 2"/>
          <p:cNvSpPr txBox="1"/>
          <p:nvPr/>
        </p:nvSpPr>
        <p:spPr>
          <a:xfrm>
            <a:off x="696035" y="1333188"/>
            <a:ext cx="10886365" cy="1169551"/>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a:solidFill>
                  <a:srgbClr val="000000"/>
                </a:solidFill>
                <a:latin typeface="宋体" panose="02010600030101010101" pitchFamily="2" charset="-122"/>
              </a:rPr>
              <a:t>商业模式与企业绩效关系的实证研究较少</a:t>
            </a:r>
            <a:r>
              <a:rPr lang="zh-CN" altLang="en-US" b="1" dirty="0" smtClean="0">
                <a:solidFill>
                  <a:srgbClr val="000000"/>
                </a:solidFill>
                <a:latin typeface="宋体" panose="02010600030101010101" pitchFamily="2" charset="-122"/>
              </a:rPr>
              <a:t>，且</a:t>
            </a:r>
            <a:r>
              <a:rPr lang="zh-CN" altLang="en-US" b="1" dirty="0">
                <a:solidFill>
                  <a:srgbClr val="000000"/>
                </a:solidFill>
                <a:latin typeface="宋体" panose="02010600030101010101" pitchFamily="2" charset="-122"/>
              </a:rPr>
              <a:t>研究</a:t>
            </a:r>
            <a:r>
              <a:rPr lang="zh-CN" altLang="en-US" b="1" dirty="0" smtClean="0">
                <a:solidFill>
                  <a:srgbClr val="000000"/>
                </a:solidFill>
                <a:latin typeface="宋体" panose="02010600030101010101" pitchFamily="2" charset="-122"/>
              </a:rPr>
              <a:t>结论存在不一致</a:t>
            </a:r>
            <a:endParaRPr lang="en-US" altLang="zh-CN" b="1" dirty="0" smtClean="0">
              <a:solidFill>
                <a:srgbClr val="000000"/>
              </a:solidFill>
              <a:latin typeface="宋体" panose="02010600030101010101" pitchFamily="2" charset="-122"/>
            </a:endParaRPr>
          </a:p>
          <a:p>
            <a:pPr marL="742950" lvl="1" indent="-285750">
              <a:lnSpc>
                <a:spcPts val="2800"/>
              </a:lnSpc>
              <a:buFont typeface="Wingdings" panose="05000000000000000000" pitchFamily="2" charset="2"/>
              <a:buChar char="Ø"/>
            </a:pPr>
            <a:r>
              <a:rPr lang="zh-CN" altLang="en-US" dirty="0" smtClean="0">
                <a:solidFill>
                  <a:srgbClr val="000000"/>
                </a:solidFill>
                <a:latin typeface="宋体" panose="02010600030101010101" pitchFamily="2" charset="-122"/>
              </a:rPr>
              <a:t>一些学者提出商业模式对绩效的影响取决于企业能力（</a:t>
            </a:r>
            <a:r>
              <a:rPr lang="en-US" altLang="zh-CN" dirty="0" smtClean="0">
                <a:solidFill>
                  <a:srgbClr val="000000"/>
                </a:solidFill>
                <a:latin typeface="Times New Roman" panose="02020603050405020304" pitchFamily="18" charset="0"/>
                <a:cs typeface="Times New Roman" panose="02020603050405020304" pitchFamily="18" charset="0"/>
              </a:rPr>
              <a:t>Foss</a:t>
            </a:r>
            <a:r>
              <a:rPr lang="zh-CN" altLang="en-US" dirty="0" smtClean="0">
                <a:solidFill>
                  <a:srgbClr val="000000"/>
                </a:solidFill>
                <a:latin typeface="Times New Roman" panose="02020603050405020304" pitchFamily="18" charset="0"/>
                <a:cs typeface="Times New Roman" panose="02020603050405020304" pitchFamily="18" charset="0"/>
              </a:rPr>
              <a:t>和</a:t>
            </a:r>
            <a:r>
              <a:rPr lang="en-US" altLang="zh-CN" dirty="0" err="1" smtClean="0">
                <a:solidFill>
                  <a:srgbClr val="000000"/>
                </a:solidFill>
                <a:latin typeface="Times New Roman" panose="02020603050405020304" pitchFamily="18" charset="0"/>
                <a:cs typeface="Times New Roman" panose="02020603050405020304" pitchFamily="18" charset="0"/>
              </a:rPr>
              <a:t>Saebi</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2017</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err="1" smtClean="0">
                <a:solidFill>
                  <a:srgbClr val="000000"/>
                </a:solidFill>
                <a:latin typeface="Times New Roman" panose="02020603050405020304" pitchFamily="18" charset="0"/>
                <a:cs typeface="Times New Roman" panose="02020603050405020304" pitchFamily="18" charset="0"/>
              </a:rPr>
              <a:t>Teece</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2018</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marL="742950" lvl="1" indent="-285750">
              <a:lnSpc>
                <a:spcPts val="2800"/>
              </a:lnSpc>
              <a:buFont typeface="Wingdings" panose="05000000000000000000" pitchFamily="2" charset="2"/>
              <a:buChar char="Ø"/>
            </a:pPr>
            <a:r>
              <a:rPr lang="zh-CN" altLang="en-US" dirty="0">
                <a:solidFill>
                  <a:srgbClr val="000000"/>
                </a:solidFill>
                <a:latin typeface="宋体" panose="02010600030101010101" pitchFamily="2" charset="-122"/>
              </a:rPr>
              <a:t>企业能力的调节作用缺乏理论架构和实证检验</a:t>
            </a:r>
          </a:p>
        </p:txBody>
      </p:sp>
      <p:sp>
        <p:nvSpPr>
          <p:cNvPr id="4" name="文本框 3"/>
          <p:cNvSpPr txBox="1"/>
          <p:nvPr/>
        </p:nvSpPr>
        <p:spPr>
          <a:xfrm>
            <a:off x="696035" y="2738357"/>
            <a:ext cx="10886365" cy="1169551"/>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商业模式影响企业绩效的中间机制研究匮乏</a:t>
            </a:r>
            <a:endParaRPr lang="en-US" altLang="zh-CN" b="1" dirty="0" smtClean="0">
              <a:solidFill>
                <a:srgbClr val="000000"/>
              </a:solidFill>
              <a:latin typeface="宋体" panose="02010600030101010101" pitchFamily="2" charset="-122"/>
            </a:endParaRPr>
          </a:p>
          <a:p>
            <a:pPr marL="742950" lvl="1" indent="-285750">
              <a:lnSpc>
                <a:spcPts val="2800"/>
              </a:lnSpc>
              <a:buFont typeface="Wingdings" panose="05000000000000000000" pitchFamily="2" charset="2"/>
              <a:buChar char="Ø"/>
            </a:pPr>
            <a:r>
              <a:rPr lang="zh-CN" altLang="en-US" dirty="0" smtClean="0">
                <a:solidFill>
                  <a:srgbClr val="000000"/>
                </a:solidFill>
                <a:latin typeface="宋体" panose="02010600030101010101" pitchFamily="2" charset="-122"/>
              </a:rPr>
              <a:t>尚未有研究探讨商业</a:t>
            </a:r>
            <a:r>
              <a:rPr lang="zh-CN" altLang="en-US" dirty="0">
                <a:solidFill>
                  <a:srgbClr val="000000"/>
                </a:solidFill>
                <a:latin typeface="宋体" panose="02010600030101010101" pitchFamily="2" charset="-122"/>
              </a:rPr>
              <a:t>模式对企业运营绩效的</a:t>
            </a:r>
            <a:r>
              <a:rPr lang="zh-CN" altLang="en-US" dirty="0" smtClean="0">
                <a:solidFill>
                  <a:srgbClr val="000000"/>
                </a:solidFill>
                <a:latin typeface="宋体" panose="02010600030101010101" pitchFamily="2" charset="-122"/>
              </a:rPr>
              <a:t>影响</a:t>
            </a:r>
            <a:endParaRPr lang="en-US" altLang="zh-CN" dirty="0" smtClean="0">
              <a:solidFill>
                <a:srgbClr val="000000"/>
              </a:solidFill>
              <a:latin typeface="宋体" panose="02010600030101010101" pitchFamily="2" charset="-122"/>
            </a:endParaRPr>
          </a:p>
          <a:p>
            <a:pPr marL="742950" lvl="1" indent="-285750">
              <a:lnSpc>
                <a:spcPts val="2800"/>
              </a:lnSpc>
              <a:buFont typeface="Wingdings" panose="05000000000000000000" pitchFamily="2" charset="2"/>
              <a:buChar char="Ø"/>
            </a:pPr>
            <a:r>
              <a:rPr lang="zh-CN" altLang="en-US" dirty="0" smtClean="0">
                <a:solidFill>
                  <a:srgbClr val="000000"/>
                </a:solidFill>
                <a:latin typeface="宋体" panose="02010600030101010101" pitchFamily="2" charset="-122"/>
              </a:rPr>
              <a:t>中间机制仍不清晰</a:t>
            </a:r>
            <a:endParaRPr lang="zh-CN" altLang="en-US" dirty="0">
              <a:solidFill>
                <a:srgbClr val="000000"/>
              </a:solidFill>
              <a:latin typeface="宋体" panose="02010600030101010101" pitchFamily="2" charset="-122"/>
            </a:endParaRPr>
          </a:p>
        </p:txBody>
      </p:sp>
      <p:sp>
        <p:nvSpPr>
          <p:cNvPr id="5" name="文本框 4"/>
          <p:cNvSpPr txBox="1"/>
          <p:nvPr/>
        </p:nvSpPr>
        <p:spPr>
          <a:xfrm>
            <a:off x="696034" y="4236084"/>
            <a:ext cx="10886365" cy="451406"/>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鲜有研究从外部制度环境角度关注商业模式的前因</a:t>
            </a:r>
            <a:endParaRPr lang="en-US" altLang="zh-CN" b="1" dirty="0" smtClean="0">
              <a:solidFill>
                <a:srgbClr val="000000"/>
              </a:solidFill>
              <a:latin typeface="宋体" panose="02010600030101010101" pitchFamily="2" charset="-122"/>
            </a:endParaRPr>
          </a:p>
        </p:txBody>
      </p:sp>
      <p:sp>
        <p:nvSpPr>
          <p:cNvPr id="6"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19</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1028485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2</a:t>
            </a:fld>
            <a:endParaRPr lang="en-US" altLang="zh-CN" dirty="0">
              <a:solidFill>
                <a:srgbClr val="000000"/>
              </a:solidFill>
            </a:endParaRPr>
          </a:p>
        </p:txBody>
      </p:sp>
      <p:sp>
        <p:nvSpPr>
          <p:cNvPr id="8" name="文本框 6"/>
          <p:cNvSpPr txBox="1">
            <a:spLocks noChangeArrowheads="1"/>
          </p:cNvSpPr>
          <p:nvPr/>
        </p:nvSpPr>
        <p:spPr bwMode="auto">
          <a:xfrm>
            <a:off x="1738385" y="2798742"/>
            <a:ext cx="874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smtClean="0">
                <a:solidFill>
                  <a:srgbClr val="000000"/>
                </a:solidFill>
                <a:latin typeface="微软雅黑" panose="020B0503020204020204" pitchFamily="34" charset="-122"/>
                <a:ea typeface="微软雅黑" panose="020B0503020204020204" pitchFamily="34" charset="-122"/>
              </a:rPr>
              <a:t>什么是商业模式？</a:t>
            </a:r>
            <a:endParaRPr kumimoji="0" lang="zh-CN" altLang="en-US" sz="4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4625169"/>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20</a:t>
            </a:fld>
            <a:endParaRPr lang="en-US" altLang="zh-CN" dirty="0">
              <a:solidFill>
                <a:srgbClr val="000000"/>
              </a:solidFill>
            </a:endParaRPr>
          </a:p>
        </p:txBody>
      </p:sp>
      <p:sp>
        <p:nvSpPr>
          <p:cNvPr id="8" name="文本框 6"/>
          <p:cNvSpPr txBox="1">
            <a:spLocks noChangeArrowheads="1"/>
          </p:cNvSpPr>
          <p:nvPr/>
        </p:nvSpPr>
        <p:spPr bwMode="auto">
          <a:xfrm>
            <a:off x="1714233" y="1856905"/>
            <a:ext cx="874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smtClean="0">
                <a:solidFill>
                  <a:srgbClr val="000000"/>
                </a:solidFill>
                <a:latin typeface="微软雅黑" panose="020B0503020204020204" pitchFamily="34" charset="-122"/>
                <a:ea typeface="微软雅黑" panose="020B0503020204020204" pitchFamily="34" charset="-122"/>
              </a:rPr>
              <a:t>第三部分  研究内容</a:t>
            </a:r>
            <a:endParaRPr kumimoji="0" lang="zh-CN" altLang="en-US" sz="4800" dirty="0">
              <a:solidFill>
                <a:srgbClr val="000000"/>
              </a:solidFill>
              <a:latin typeface="微软雅黑" panose="020B0503020204020204" pitchFamily="34" charset="-122"/>
              <a:ea typeface="微软雅黑" panose="020B0503020204020204" pitchFamily="34" charset="-122"/>
            </a:endParaRPr>
          </a:p>
        </p:txBody>
      </p:sp>
      <p:sp>
        <p:nvSpPr>
          <p:cNvPr id="9" name="内容占位符 5"/>
          <p:cNvSpPr txBox="1">
            <a:spLocks/>
          </p:cNvSpPr>
          <p:nvPr/>
        </p:nvSpPr>
        <p:spPr bwMode="auto">
          <a:xfrm>
            <a:off x="1355841" y="2974877"/>
            <a:ext cx="9858704" cy="19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lnSpc>
                <a:spcPct val="140000"/>
              </a:lnSpc>
              <a:spcBef>
                <a:spcPct val="20000"/>
              </a:spcBef>
              <a:spcAft>
                <a:spcPct val="0"/>
              </a:spcAft>
              <a:buClr>
                <a:srgbClr val="000066"/>
              </a:buClr>
              <a:buSzPct val="120000"/>
              <a:buFont typeface="Wingdings" pitchFamily="2" charset="2"/>
              <a:buChar char="p"/>
              <a:defRPr sz="2800">
                <a:solidFill>
                  <a:schemeClr val="tx1"/>
                </a:solidFill>
                <a:latin typeface="+mn-lt"/>
                <a:ea typeface="+mn-ea"/>
                <a:cs typeface="+mn-cs"/>
              </a:defRPr>
            </a:lvl1pPr>
            <a:lvl2pPr marL="742950" indent="-285750" algn="l" rtl="0" eaLnBrk="0" fontAlgn="base" hangingPunct="0">
              <a:lnSpc>
                <a:spcPct val="140000"/>
              </a:lnSpc>
              <a:spcBef>
                <a:spcPct val="20000"/>
              </a:spcBef>
              <a:spcAft>
                <a:spcPct val="0"/>
              </a:spcAft>
              <a:buClr>
                <a:srgbClr val="000066"/>
              </a:buClr>
              <a:buSzPct val="120000"/>
              <a:buFont typeface="Wingdings" pitchFamily="2" charset="2"/>
              <a:buChar char="l"/>
              <a:defRPr sz="2400">
                <a:solidFill>
                  <a:schemeClr val="tx1"/>
                </a:solidFill>
                <a:latin typeface="+mn-lt"/>
                <a:ea typeface="+mn-ea"/>
              </a:defRPr>
            </a:lvl2pPr>
            <a:lvl3pPr marL="1143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2000">
                <a:solidFill>
                  <a:schemeClr val="tx1"/>
                </a:solidFill>
                <a:latin typeface="+mn-lt"/>
                <a:ea typeface="+mn-ea"/>
              </a:defRPr>
            </a:lvl3pPr>
            <a:lvl4pPr marL="1600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4pPr>
            <a:lvl5pPr marL="20574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5pPr>
            <a:lvl6pPr marL="25146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6pPr>
            <a:lvl7pPr marL="29718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7pPr>
            <a:lvl8pPr marL="34290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8pPr>
            <a:lvl9pPr marL="3886200" indent="-228600" algn="l" rtl="0" eaLnBrk="0" fontAlgn="base" hangingPunct="0">
              <a:lnSpc>
                <a:spcPct val="140000"/>
              </a:lnSpc>
              <a:spcBef>
                <a:spcPct val="20000"/>
              </a:spcBef>
              <a:spcAft>
                <a:spcPct val="0"/>
              </a:spcAft>
              <a:buClr>
                <a:srgbClr val="000066"/>
              </a:buClr>
              <a:buSzPct val="120000"/>
              <a:buFont typeface="Wingdings" pitchFamily="2" charset="2"/>
              <a:buChar char="l"/>
              <a:defRPr sz="1800">
                <a:solidFill>
                  <a:schemeClr val="tx1"/>
                </a:solidFill>
                <a:latin typeface="+mn-lt"/>
                <a:ea typeface="+mn-ea"/>
              </a:defRPr>
            </a:lvl9pPr>
          </a:lstStyle>
          <a:p>
            <a:pPr>
              <a:lnSpc>
                <a:spcPct val="100000"/>
              </a:lnSpc>
              <a:buFont typeface="Wingdings" pitchFamily="2" charset="2"/>
              <a:buChar char="n"/>
            </a:pPr>
            <a:r>
              <a:rPr lang="zh-CN" altLang="en-US" sz="3000" kern="0" dirty="0" smtClean="0">
                <a:solidFill>
                  <a:srgbClr val="000000"/>
                </a:solidFill>
                <a:latin typeface="微软雅黑" panose="020B0503020204020204" pitchFamily="34" charset="-122"/>
                <a:ea typeface="微软雅黑" panose="020B0503020204020204" pitchFamily="34" charset="-122"/>
              </a:rPr>
              <a:t> 研究</a:t>
            </a:r>
            <a:r>
              <a:rPr lang="en-US" altLang="zh-CN" sz="3000" kern="0" dirty="0" smtClean="0">
                <a:solidFill>
                  <a:srgbClr val="000000"/>
                </a:solidFill>
                <a:latin typeface="微软雅黑" panose="020B0503020204020204" pitchFamily="34" charset="-122"/>
                <a:ea typeface="微软雅黑" panose="020B0503020204020204" pitchFamily="34" charset="-122"/>
              </a:rPr>
              <a:t>1</a:t>
            </a:r>
            <a:r>
              <a:rPr lang="zh-CN" altLang="en-US" sz="3000" kern="0" dirty="0" smtClean="0">
                <a:solidFill>
                  <a:srgbClr val="000000"/>
                </a:solidFill>
                <a:latin typeface="微软雅黑" panose="020B0503020204020204" pitchFamily="34" charset="-122"/>
                <a:ea typeface="微软雅黑" panose="020B0503020204020204" pitchFamily="34" charset="-122"/>
              </a:rPr>
              <a:t>：商业</a:t>
            </a:r>
            <a:r>
              <a:rPr lang="zh-CN" altLang="en-US" sz="3000" kern="0" dirty="0">
                <a:solidFill>
                  <a:srgbClr val="000000"/>
                </a:solidFill>
                <a:latin typeface="微软雅黑" panose="020B0503020204020204" pitchFamily="34" charset="-122"/>
                <a:ea typeface="微软雅黑" panose="020B0503020204020204" pitchFamily="34" charset="-122"/>
              </a:rPr>
              <a:t>模式与企业绩效：企业能力的调节</a:t>
            </a:r>
            <a:r>
              <a:rPr lang="zh-CN" altLang="en-US" sz="3000" kern="0" dirty="0" smtClean="0">
                <a:solidFill>
                  <a:srgbClr val="000000"/>
                </a:solidFill>
                <a:latin typeface="微软雅黑" panose="020B0503020204020204" pitchFamily="34" charset="-122"/>
                <a:ea typeface="微软雅黑" panose="020B0503020204020204" pitchFamily="34" charset="-122"/>
              </a:rPr>
              <a:t>作用</a:t>
            </a:r>
            <a:endParaRPr lang="en-US" altLang="zh-CN" sz="3000" kern="0" dirty="0" smtClean="0">
              <a:solidFill>
                <a:srgbClr val="000000"/>
              </a:solidFill>
              <a:latin typeface="微软雅黑" panose="020B0503020204020204" pitchFamily="34" charset="-122"/>
              <a:ea typeface="微软雅黑" panose="020B0503020204020204" pitchFamily="34" charset="-122"/>
            </a:endParaRPr>
          </a:p>
          <a:p>
            <a:pPr>
              <a:lnSpc>
                <a:spcPct val="100000"/>
              </a:lnSpc>
              <a:buFont typeface="Wingdings" pitchFamily="2" charset="2"/>
              <a:buChar char="n"/>
            </a:pPr>
            <a:r>
              <a:rPr lang="zh-CN" altLang="en-US" sz="3000" kern="0" dirty="0" smtClean="0">
                <a:solidFill>
                  <a:srgbClr val="000000"/>
                </a:solidFill>
                <a:latin typeface="微软雅黑" panose="020B0503020204020204" pitchFamily="34" charset="-122"/>
                <a:ea typeface="微软雅黑" panose="020B0503020204020204" pitchFamily="34" charset="-122"/>
              </a:rPr>
              <a:t> 研究</a:t>
            </a:r>
            <a:r>
              <a:rPr lang="en-US" altLang="zh-CN" sz="3000" kern="0" dirty="0" smtClean="0">
                <a:solidFill>
                  <a:srgbClr val="000000"/>
                </a:solidFill>
                <a:latin typeface="微软雅黑" panose="020B0503020204020204" pitchFamily="34" charset="-122"/>
                <a:ea typeface="微软雅黑" panose="020B0503020204020204" pitchFamily="34" charset="-122"/>
              </a:rPr>
              <a:t>2</a:t>
            </a:r>
            <a:r>
              <a:rPr lang="zh-CN" altLang="en-US" sz="3000" kern="0" dirty="0" smtClean="0">
                <a:solidFill>
                  <a:srgbClr val="000000"/>
                </a:solidFill>
                <a:latin typeface="微软雅黑" panose="020B0503020204020204" pitchFamily="34" charset="-122"/>
                <a:ea typeface="微软雅黑" panose="020B0503020204020204" pitchFamily="34" charset="-122"/>
              </a:rPr>
              <a:t>：商业</a:t>
            </a:r>
            <a:r>
              <a:rPr lang="zh-CN" altLang="en-US" sz="3000" kern="0" dirty="0">
                <a:solidFill>
                  <a:srgbClr val="000000"/>
                </a:solidFill>
                <a:latin typeface="微软雅黑" panose="020B0503020204020204" pitchFamily="34" charset="-122"/>
                <a:ea typeface="微软雅黑" panose="020B0503020204020204" pitchFamily="34" charset="-122"/>
              </a:rPr>
              <a:t>模式与企业绩效：供应链整合的中介作用</a:t>
            </a:r>
            <a:endParaRPr lang="en-US" altLang="zh-CN" sz="3000" kern="0" dirty="0" smtClean="0">
              <a:solidFill>
                <a:srgbClr val="000000"/>
              </a:solidFill>
              <a:latin typeface="微软雅黑" panose="020B0503020204020204" pitchFamily="34" charset="-122"/>
              <a:ea typeface="微软雅黑" panose="020B0503020204020204" pitchFamily="34" charset="-122"/>
            </a:endParaRPr>
          </a:p>
          <a:p>
            <a:pPr>
              <a:lnSpc>
                <a:spcPct val="100000"/>
              </a:lnSpc>
              <a:buFont typeface="Wingdings" pitchFamily="2" charset="2"/>
              <a:buChar char="n"/>
            </a:pPr>
            <a:r>
              <a:rPr lang="zh-CN" altLang="en-US" sz="3000" kern="0" dirty="0" smtClean="0">
                <a:solidFill>
                  <a:srgbClr val="000000"/>
                </a:solidFill>
                <a:latin typeface="微软雅黑" panose="020B0503020204020204" pitchFamily="34" charset="-122"/>
                <a:ea typeface="微软雅黑" panose="020B0503020204020204" pitchFamily="34" charset="-122"/>
              </a:rPr>
              <a:t> 研究</a:t>
            </a:r>
            <a:r>
              <a:rPr lang="en-US" altLang="zh-CN" sz="3000" kern="0" dirty="0" smtClean="0">
                <a:solidFill>
                  <a:srgbClr val="000000"/>
                </a:solidFill>
                <a:latin typeface="微软雅黑" panose="020B0503020204020204" pitchFamily="34" charset="-122"/>
                <a:ea typeface="微软雅黑" panose="020B0503020204020204" pitchFamily="34" charset="-122"/>
              </a:rPr>
              <a:t>3</a:t>
            </a:r>
            <a:r>
              <a:rPr lang="zh-CN" altLang="en-US" sz="3000" kern="0" dirty="0" smtClean="0">
                <a:solidFill>
                  <a:srgbClr val="000000"/>
                </a:solidFill>
                <a:latin typeface="微软雅黑" panose="020B0503020204020204" pitchFamily="34" charset="-122"/>
                <a:ea typeface="微软雅黑" panose="020B0503020204020204" pitchFamily="34" charset="-122"/>
              </a:rPr>
              <a:t>：制度</a:t>
            </a:r>
            <a:r>
              <a:rPr lang="zh-CN" altLang="en-US" sz="3000" kern="0" dirty="0">
                <a:solidFill>
                  <a:srgbClr val="000000"/>
                </a:solidFill>
                <a:latin typeface="微软雅黑" panose="020B0503020204020204" pitchFamily="34" charset="-122"/>
                <a:ea typeface="微软雅黑" panose="020B0503020204020204" pitchFamily="34" charset="-122"/>
              </a:rPr>
              <a:t>因素与企业家创业激情对商业模式的</a:t>
            </a:r>
            <a:r>
              <a:rPr lang="zh-CN" altLang="en-US" sz="3000" kern="0" dirty="0" smtClean="0">
                <a:solidFill>
                  <a:srgbClr val="000000"/>
                </a:solidFill>
                <a:latin typeface="微软雅黑" panose="020B0503020204020204" pitchFamily="34" charset="-122"/>
                <a:ea typeface="微软雅黑" panose="020B0503020204020204" pitchFamily="34" charset="-122"/>
              </a:rPr>
              <a:t>影响</a:t>
            </a:r>
            <a:endParaRPr lang="zh-CN" altLang="en-US" sz="1600" kern="0" dirty="0">
              <a:solidFill>
                <a:srgbClr val="000000"/>
              </a:solidFill>
              <a:latin typeface="Times New Roman"/>
            </a:endParaRPr>
          </a:p>
        </p:txBody>
      </p:sp>
    </p:spTree>
    <p:extLst>
      <p:ext uri="{BB962C8B-B14F-4D97-AF65-F5344CB8AC3E}">
        <p14:creationId xmlns:p14="http://schemas.microsoft.com/office/powerpoint/2010/main" val="3067139886"/>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484597" cy="482247"/>
          </a:xfrm>
        </p:spPr>
        <p:txBody>
          <a:bodyPr/>
          <a:lstStyle/>
          <a:p>
            <a:r>
              <a:rPr lang="zh-CN" altLang="en-US" sz="2800" dirty="0"/>
              <a:t>研究</a:t>
            </a:r>
            <a:r>
              <a:rPr lang="en-US" altLang="zh-CN" sz="2800" dirty="0"/>
              <a:t>1</a:t>
            </a:r>
            <a:r>
              <a:rPr lang="zh-CN" altLang="en-US" sz="2800" dirty="0"/>
              <a:t>：商业模式与企业绩效：企业能力的调节作用</a:t>
            </a:r>
          </a:p>
        </p:txBody>
      </p:sp>
      <p:sp>
        <p:nvSpPr>
          <p:cNvPr id="3" name="文本框 2"/>
          <p:cNvSpPr txBox="1"/>
          <p:nvPr/>
        </p:nvSpPr>
        <p:spPr>
          <a:xfrm>
            <a:off x="646484" y="900101"/>
            <a:ext cx="10854028" cy="3285515"/>
          </a:xfrm>
          <a:prstGeom prst="rect">
            <a:avLst/>
          </a:prstGeom>
          <a:noFill/>
        </p:spPr>
        <p:txBody>
          <a:bodyPr wrap="square" rtlCol="0">
            <a:spAutoFit/>
          </a:bodyPr>
          <a:lstStyle/>
          <a:p>
            <a:pPr marL="285750" indent="-285750">
              <a:lnSpc>
                <a:spcPts val="2300"/>
              </a:lnSpc>
              <a:spcAft>
                <a:spcPts val="600"/>
              </a:spcAft>
              <a:buFont typeface="Wingdings" panose="05000000000000000000" pitchFamily="2" charset="2"/>
              <a:buChar char="n"/>
            </a:pPr>
            <a:r>
              <a:rPr lang="zh-CN" altLang="en-US" b="1" dirty="0" smtClean="0">
                <a:solidFill>
                  <a:srgbClr val="000000"/>
                </a:solidFill>
                <a:latin typeface="宋体" panose="02010600030101010101" pitchFamily="2" charset="-122"/>
              </a:rPr>
              <a:t>研究动机</a:t>
            </a:r>
            <a:endParaRPr lang="en-US" altLang="zh-CN" b="1" dirty="0" smtClean="0">
              <a:solidFill>
                <a:srgbClr val="000000"/>
              </a:solidFill>
              <a:latin typeface="宋体" panose="02010600030101010101" pitchFamily="2" charset="-122"/>
            </a:endParaRPr>
          </a:p>
          <a:p>
            <a:pPr marL="742950" lvl="1" indent="-285750">
              <a:lnSpc>
                <a:spcPts val="2300"/>
              </a:lnSpc>
              <a:spcAft>
                <a:spcPts val="1200"/>
              </a:spcAft>
              <a:buFont typeface="Wingdings" panose="05000000000000000000" pitchFamily="2" charset="2"/>
              <a:buChar char="Ø"/>
            </a:pPr>
            <a:r>
              <a:rPr lang="zh-CN" altLang="en-US" dirty="0" smtClean="0">
                <a:solidFill>
                  <a:srgbClr val="000000"/>
                </a:solidFill>
                <a:latin typeface="宋体" panose="02010600030101010101" pitchFamily="2" charset="-122"/>
              </a:rPr>
              <a:t>商业模式与企业绩效的关系</a:t>
            </a:r>
            <a:r>
              <a:rPr lang="zh-CN" altLang="en-US" dirty="0">
                <a:solidFill>
                  <a:srgbClr val="FF0000"/>
                </a:solidFill>
                <a:latin typeface="宋体" panose="02010600030101010101" pitchFamily="2" charset="-122"/>
              </a:rPr>
              <a:t>尚未得到一致的结论</a:t>
            </a:r>
            <a:r>
              <a:rPr lang="zh-CN" altLang="en-US" dirty="0" smtClean="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正向</a:t>
            </a:r>
            <a:r>
              <a:rPr lang="zh-CN" altLang="en-US" dirty="0" smtClean="0">
                <a:solidFill>
                  <a:srgbClr val="000000"/>
                </a:solidFill>
                <a:latin typeface="宋体" panose="02010600030101010101" pitchFamily="2" charset="-122"/>
              </a:rPr>
              <a:t>和</a:t>
            </a:r>
            <a:r>
              <a:rPr lang="zh-CN" altLang="en-US" dirty="0">
                <a:solidFill>
                  <a:srgbClr val="000000"/>
                </a:solidFill>
                <a:latin typeface="宋体" panose="02010600030101010101" pitchFamily="2" charset="-122"/>
              </a:rPr>
              <a:t>无</a:t>
            </a:r>
            <a:r>
              <a:rPr lang="zh-CN" altLang="en-US" dirty="0" smtClean="0">
                <a:solidFill>
                  <a:srgbClr val="000000"/>
                </a:solidFill>
                <a:latin typeface="宋体" panose="02010600030101010101" pitchFamily="2" charset="-122"/>
              </a:rPr>
              <a:t>影响（</a:t>
            </a:r>
            <a:r>
              <a:rPr lang="en-US" altLang="zh-CN" dirty="0" smtClean="0">
                <a:solidFill>
                  <a:srgbClr val="000000"/>
                </a:solidFill>
                <a:latin typeface="Times New Roman" panose="02020603050405020304" pitchFamily="18" charset="0"/>
                <a:cs typeface="Times New Roman" panose="02020603050405020304" pitchFamily="18" charset="0"/>
              </a:rPr>
              <a:t>Zott</a:t>
            </a:r>
            <a:r>
              <a:rPr lang="zh-CN" altLang="en-US" dirty="0" smtClean="0">
                <a:solidFill>
                  <a:srgbClr val="000000"/>
                </a:solidFill>
                <a:latin typeface="Times New Roman" panose="02020603050405020304" pitchFamily="18" charset="0"/>
                <a:cs typeface="Times New Roman" panose="02020603050405020304" pitchFamily="18" charset="0"/>
              </a:rPr>
              <a:t>和</a:t>
            </a:r>
            <a:r>
              <a:rPr lang="en-US" altLang="zh-CN" dirty="0" smtClean="0">
                <a:solidFill>
                  <a:srgbClr val="000000"/>
                </a:solidFill>
                <a:latin typeface="Times New Roman" panose="02020603050405020304" pitchFamily="18" charset="0"/>
                <a:cs typeface="Times New Roman" panose="02020603050405020304" pitchFamily="18" charset="0"/>
              </a:rPr>
              <a:t>Amit</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2007</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2008</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err="1" smtClean="0">
                <a:solidFill>
                  <a:srgbClr val="000000"/>
                </a:solidFill>
                <a:latin typeface="Times New Roman" panose="02020603050405020304" pitchFamily="18" charset="0"/>
                <a:cs typeface="Times New Roman" panose="02020603050405020304" pitchFamily="18" charset="0"/>
              </a:rPr>
              <a:t>Brettel</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2012</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Wei</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2017</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marL="285750" indent="-285750">
              <a:lnSpc>
                <a:spcPts val="2300"/>
              </a:lnSpc>
              <a:spcAft>
                <a:spcPts val="600"/>
              </a:spcAft>
              <a:buFont typeface="Wingdings" panose="05000000000000000000" pitchFamily="2" charset="2"/>
              <a:buChar char="n"/>
            </a:pPr>
            <a:r>
              <a:rPr lang="zh-CN" altLang="en-US" b="1" dirty="0">
                <a:solidFill>
                  <a:srgbClr val="000000"/>
                </a:solidFill>
                <a:latin typeface="宋体" panose="02010600030101010101" pitchFamily="2" charset="-122"/>
              </a:rPr>
              <a:t>理论视角</a:t>
            </a:r>
            <a:endParaRPr lang="en-US" altLang="zh-CN" b="1" dirty="0" smtClean="0">
              <a:solidFill>
                <a:srgbClr val="000000"/>
              </a:solidFill>
              <a:latin typeface="宋体" panose="02010600030101010101" pitchFamily="2" charset="-122"/>
            </a:endParaRPr>
          </a:p>
          <a:p>
            <a:pPr marL="742950" lvl="1" indent="-285750">
              <a:lnSpc>
                <a:spcPts val="2300"/>
              </a:lnSpc>
              <a:spcAft>
                <a:spcPts val="1200"/>
              </a:spcAft>
              <a:buFont typeface="Wingdings" panose="05000000000000000000" pitchFamily="2" charset="2"/>
              <a:buChar char="Ø"/>
            </a:pPr>
            <a:r>
              <a:rPr lang="zh-CN" altLang="en-US" dirty="0" smtClean="0">
                <a:solidFill>
                  <a:srgbClr val="000000"/>
                </a:solidFill>
                <a:latin typeface="宋体" panose="02010600030101010101" pitchFamily="2" charset="-122"/>
              </a:rPr>
              <a:t>从</a:t>
            </a:r>
            <a:r>
              <a:rPr lang="zh-CN" altLang="en-US" dirty="0" smtClean="0">
                <a:solidFill>
                  <a:srgbClr val="FF0000"/>
                </a:solidFill>
                <a:latin typeface="宋体" panose="02010600030101010101" pitchFamily="2" charset="-122"/>
              </a:rPr>
              <a:t>资源编排理论</a:t>
            </a:r>
            <a:r>
              <a:rPr lang="zh-CN" altLang="en-US" dirty="0">
                <a:solidFill>
                  <a:srgbClr val="000000"/>
                </a:solidFill>
                <a:latin typeface="宋体" panose="02010600030101010101" pitchFamily="2" charset="-122"/>
              </a:rPr>
              <a:t>出发，企业应将其</a:t>
            </a:r>
            <a:r>
              <a:rPr lang="zh-CN" altLang="en-US" dirty="0">
                <a:solidFill>
                  <a:srgbClr val="FF0000"/>
                </a:solidFill>
                <a:latin typeface="宋体" panose="02010600030101010101" pitchFamily="2" charset="-122"/>
              </a:rPr>
              <a:t>资源编排能力</a:t>
            </a:r>
            <a:r>
              <a:rPr lang="zh-CN" altLang="en-US" dirty="0">
                <a:solidFill>
                  <a:srgbClr val="000000"/>
                </a:solidFill>
                <a:latin typeface="宋体" panose="02010600030101010101" pitchFamily="2" charset="-122"/>
              </a:rPr>
              <a:t>与商业模式的</a:t>
            </a:r>
            <a:r>
              <a:rPr lang="zh-CN" altLang="en-US" dirty="0">
                <a:solidFill>
                  <a:srgbClr val="FF0000"/>
                </a:solidFill>
                <a:latin typeface="宋体" panose="02010600030101010101" pitchFamily="2" charset="-122"/>
              </a:rPr>
              <a:t>资源编排需求</a:t>
            </a:r>
            <a:r>
              <a:rPr lang="zh-CN" altLang="en-US" dirty="0">
                <a:solidFill>
                  <a:srgbClr val="000000"/>
                </a:solidFill>
                <a:latin typeface="宋体" panose="02010600030101010101" pitchFamily="2" charset="-122"/>
              </a:rPr>
              <a:t>匹配以提高企业</a:t>
            </a:r>
            <a:r>
              <a:rPr lang="zh-CN" altLang="en-US" dirty="0" smtClean="0">
                <a:solidFill>
                  <a:srgbClr val="000000"/>
                </a:solidFill>
                <a:latin typeface="宋体" panose="02010600030101010101" pitchFamily="2" charset="-122"/>
              </a:rPr>
              <a:t>绩效</a:t>
            </a:r>
          </a:p>
          <a:p>
            <a:pPr marL="285750" indent="-285750">
              <a:lnSpc>
                <a:spcPts val="2300"/>
              </a:lnSpc>
              <a:spcAft>
                <a:spcPts val="600"/>
              </a:spcAft>
              <a:buFont typeface="Wingdings" panose="05000000000000000000" pitchFamily="2" charset="2"/>
              <a:buChar char="n"/>
            </a:pPr>
            <a:r>
              <a:rPr lang="zh-CN" altLang="en-US" b="1" dirty="0" smtClean="0">
                <a:solidFill>
                  <a:srgbClr val="000000"/>
                </a:solidFill>
                <a:latin typeface="宋体" panose="02010600030101010101" pitchFamily="2" charset="-122"/>
              </a:rPr>
              <a:t>研究问题</a:t>
            </a:r>
            <a:endParaRPr lang="en-US" altLang="zh-CN" b="1" dirty="0" smtClean="0">
              <a:solidFill>
                <a:srgbClr val="000000"/>
              </a:solidFill>
              <a:latin typeface="宋体" panose="02010600030101010101" pitchFamily="2" charset="-122"/>
            </a:endParaRPr>
          </a:p>
          <a:p>
            <a:pPr marL="742950" lvl="1" indent="-285750">
              <a:lnSpc>
                <a:spcPts val="2300"/>
              </a:lnSpc>
              <a:buFont typeface="Wingdings" panose="05000000000000000000" pitchFamily="2" charset="2"/>
              <a:buChar char="Ø"/>
            </a:pPr>
            <a:r>
              <a:rPr lang="zh-CN" altLang="en-US" dirty="0" smtClean="0">
                <a:solidFill>
                  <a:srgbClr val="000000"/>
                </a:solidFill>
                <a:latin typeface="宋体" panose="02010600030101010101" pitchFamily="2" charset="-122"/>
              </a:rPr>
              <a:t>在</a:t>
            </a:r>
            <a:r>
              <a:rPr lang="zh-CN" altLang="en-US" dirty="0">
                <a:solidFill>
                  <a:srgbClr val="000000"/>
                </a:solidFill>
                <a:latin typeface="宋体" panose="02010600030101010101" pitchFamily="2" charset="-122"/>
              </a:rPr>
              <a:t>中国情境下，商业模式与企业绩效</a:t>
            </a:r>
            <a:r>
              <a:rPr lang="zh-CN" altLang="en-US" dirty="0" smtClean="0">
                <a:solidFill>
                  <a:srgbClr val="000000"/>
                </a:solidFill>
                <a:latin typeface="宋体" panose="02010600030101010101" pitchFamily="2" charset="-122"/>
              </a:rPr>
              <a:t>之间是什么关系？</a:t>
            </a:r>
            <a:endParaRPr lang="zh-CN" altLang="en-US" dirty="0">
              <a:solidFill>
                <a:srgbClr val="000000"/>
              </a:solidFill>
              <a:latin typeface="宋体" panose="02010600030101010101" pitchFamily="2" charset="-122"/>
            </a:endParaRPr>
          </a:p>
          <a:p>
            <a:pPr marL="742950" lvl="1" indent="-285750">
              <a:lnSpc>
                <a:spcPts val="2300"/>
              </a:lnSpc>
              <a:buFont typeface="Wingdings" panose="05000000000000000000" pitchFamily="2" charset="2"/>
              <a:buChar char="Ø"/>
            </a:pPr>
            <a:r>
              <a:rPr lang="zh-CN" altLang="en-US" dirty="0" smtClean="0">
                <a:solidFill>
                  <a:srgbClr val="000000"/>
                </a:solidFill>
                <a:latin typeface="宋体" panose="02010600030101010101" pitchFamily="2" charset="-122"/>
              </a:rPr>
              <a:t>企业能力，如营销能力和技术能力在商业模式影响企业绩效的关系中</a:t>
            </a:r>
            <a:r>
              <a:rPr lang="zh-CN" altLang="en-US" dirty="0">
                <a:solidFill>
                  <a:srgbClr val="000000"/>
                </a:solidFill>
                <a:latin typeface="宋体" panose="02010600030101010101" pitchFamily="2" charset="-122"/>
              </a:rPr>
              <a:t>发挥着怎样的调节作用？</a:t>
            </a:r>
          </a:p>
          <a:p>
            <a:pPr marL="285750" indent="-285750">
              <a:lnSpc>
                <a:spcPts val="2300"/>
              </a:lnSpc>
              <a:buFont typeface="Wingdings" panose="05000000000000000000" pitchFamily="2" charset="2"/>
              <a:buChar char="n"/>
            </a:pPr>
            <a:endParaRPr lang="zh-CN" altLang="en-US" dirty="0">
              <a:solidFill>
                <a:srgbClr val="000000"/>
              </a:solidFill>
              <a:latin typeface="Arial"/>
              <a:ea typeface="黑体"/>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017180721"/>
              </p:ext>
            </p:extLst>
          </p:nvPr>
        </p:nvGraphicFramePr>
        <p:xfrm>
          <a:off x="2974416" y="3994374"/>
          <a:ext cx="5674426" cy="2653426"/>
        </p:xfrm>
        <a:graphic>
          <a:graphicData uri="http://schemas.openxmlformats.org/presentationml/2006/ole">
            <mc:AlternateContent xmlns:mc="http://schemas.openxmlformats.org/markup-compatibility/2006">
              <mc:Choice xmlns:v="urn:schemas-microsoft-com:vml" Requires="v">
                <p:oleObj spid="_x0000_s6207" name="Visio" r:id="rId4" imgW="5638795" imgH="2619435" progId="Visio.Drawing.15">
                  <p:embed/>
                </p:oleObj>
              </mc:Choice>
              <mc:Fallback>
                <p:oleObj name="Visio" r:id="rId4" imgW="5638795" imgH="261943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416" y="3994374"/>
                        <a:ext cx="5674426" cy="2653426"/>
                      </a:xfrm>
                      <a:prstGeom prst="rect">
                        <a:avLst/>
                      </a:prstGeom>
                      <a:noFill/>
                      <a:extLst/>
                    </p:spPr>
                  </p:pic>
                </p:oleObj>
              </mc:Fallback>
            </mc:AlternateContent>
          </a:graphicData>
        </a:graphic>
      </p:graphicFrame>
      <p:sp>
        <p:nvSpPr>
          <p:cNvPr id="4" name="文本框 3"/>
          <p:cNvSpPr txBox="1"/>
          <p:nvPr/>
        </p:nvSpPr>
        <p:spPr>
          <a:xfrm>
            <a:off x="5669739" y="5279047"/>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6" name="文本框 5"/>
          <p:cNvSpPr txBox="1"/>
          <p:nvPr/>
        </p:nvSpPr>
        <p:spPr>
          <a:xfrm>
            <a:off x="6188519" y="4887581"/>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7" name="文本框 6"/>
          <p:cNvSpPr txBox="1"/>
          <p:nvPr/>
        </p:nvSpPr>
        <p:spPr>
          <a:xfrm>
            <a:off x="4671258" y="4872996"/>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8" name="文本框 7"/>
          <p:cNvSpPr txBox="1"/>
          <p:nvPr/>
        </p:nvSpPr>
        <p:spPr>
          <a:xfrm>
            <a:off x="5274816" y="4872996"/>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9" name="文本框 8"/>
          <p:cNvSpPr txBox="1"/>
          <p:nvPr/>
        </p:nvSpPr>
        <p:spPr>
          <a:xfrm>
            <a:off x="6789990" y="4887581"/>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0" name="文本框 9"/>
          <p:cNvSpPr txBox="1"/>
          <p:nvPr/>
        </p:nvSpPr>
        <p:spPr>
          <a:xfrm>
            <a:off x="5669738" y="6081663"/>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1"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21</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4052040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947052" cy="482247"/>
          </a:xfrm>
        </p:spPr>
        <p:txBody>
          <a:bodyPr/>
          <a:lstStyle/>
          <a:p>
            <a:r>
              <a:rPr lang="zh-CN" altLang="en-US" sz="2800" dirty="0" smtClean="0"/>
              <a:t>研究</a:t>
            </a:r>
            <a:r>
              <a:rPr lang="en-US" altLang="zh-CN" sz="2800" dirty="0" smtClean="0"/>
              <a:t>2</a:t>
            </a:r>
            <a:r>
              <a:rPr lang="zh-CN" altLang="en-US" sz="2800" dirty="0"/>
              <a:t>：商业模式与企业绩效：供应链整合的中介</a:t>
            </a:r>
            <a:r>
              <a:rPr lang="zh-CN" altLang="en-US" sz="2800" dirty="0" smtClean="0"/>
              <a:t>作用</a:t>
            </a:r>
            <a:endParaRPr lang="zh-CN" altLang="en-US" sz="2800" dirty="0"/>
          </a:p>
        </p:txBody>
      </p:sp>
      <p:sp>
        <p:nvSpPr>
          <p:cNvPr id="7" name="文本框 6"/>
          <p:cNvSpPr txBox="1"/>
          <p:nvPr/>
        </p:nvSpPr>
        <p:spPr>
          <a:xfrm>
            <a:off x="619192" y="886089"/>
            <a:ext cx="10735255" cy="343170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研究动机</a:t>
            </a:r>
            <a:endParaRPr lang="en-US" altLang="zh-CN" b="1" dirty="0" smtClean="0">
              <a:solidFill>
                <a:srgbClr val="000000"/>
              </a:solidFill>
              <a:latin typeface="宋体" panose="02010600030101010101" pitchFamily="2" charset="-122"/>
            </a:endParaRPr>
          </a:p>
          <a:p>
            <a:pPr marL="742950" lvl="1" indent="-285750">
              <a:lnSpc>
                <a:spcPct val="150000"/>
              </a:lnSpc>
              <a:spcAft>
                <a:spcPts val="600"/>
              </a:spcAft>
              <a:buFont typeface="Wingdings" panose="05000000000000000000" pitchFamily="2" charset="2"/>
              <a:buChar char="Ø"/>
            </a:pPr>
            <a:r>
              <a:rPr lang="zh-CN" altLang="en-US" dirty="0" smtClean="0">
                <a:solidFill>
                  <a:srgbClr val="000000"/>
                </a:solidFill>
                <a:latin typeface="宋体" panose="02010600030101010101" pitchFamily="2" charset="-122"/>
              </a:rPr>
              <a:t>越来越</a:t>
            </a:r>
            <a:r>
              <a:rPr lang="zh-CN" altLang="en-US" dirty="0">
                <a:solidFill>
                  <a:srgbClr val="000000"/>
                </a:solidFill>
                <a:latin typeface="宋体" panose="02010600030101010101" pitchFamily="2" charset="-122"/>
              </a:rPr>
              <a:t>多的</a:t>
            </a:r>
            <a:r>
              <a:rPr lang="zh-CN" altLang="en-US" dirty="0" smtClean="0">
                <a:solidFill>
                  <a:srgbClr val="000000"/>
                </a:solidFill>
                <a:latin typeface="宋体" panose="02010600030101010101" pitchFamily="2" charset="-122"/>
              </a:rPr>
              <a:t>学者呼吁研究商业</a:t>
            </a:r>
            <a:r>
              <a:rPr lang="zh-CN" altLang="en-US" dirty="0">
                <a:solidFill>
                  <a:srgbClr val="000000"/>
                </a:solidFill>
                <a:latin typeface="宋体" panose="02010600030101010101" pitchFamily="2" charset="-122"/>
              </a:rPr>
              <a:t>模式影响企业绩效的中介</a:t>
            </a:r>
            <a:r>
              <a:rPr lang="zh-CN" altLang="en-US" dirty="0" smtClean="0">
                <a:solidFill>
                  <a:srgbClr val="000000"/>
                </a:solidFill>
                <a:latin typeface="宋体" panose="02010600030101010101" pitchFamily="2" charset="-122"/>
              </a:rPr>
              <a:t>机制（</a:t>
            </a:r>
            <a:r>
              <a:rPr lang="en-US" altLang="zh-CN" dirty="0" smtClean="0">
                <a:solidFill>
                  <a:srgbClr val="000000"/>
                </a:solidFill>
                <a:latin typeface="Times New Roman" panose="02020603050405020304" pitchFamily="18" charset="0"/>
                <a:cs typeface="Times New Roman" panose="02020603050405020304" pitchFamily="18" charset="0"/>
              </a:rPr>
              <a:t>Zott</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2011</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err="1" smtClean="0">
                <a:solidFill>
                  <a:srgbClr val="000000"/>
                </a:solidFill>
                <a:latin typeface="Times New Roman" panose="02020603050405020304" pitchFamily="18" charset="0"/>
                <a:cs typeface="Times New Roman" panose="02020603050405020304" pitchFamily="18" charset="0"/>
              </a:rPr>
              <a:t>Demil</a:t>
            </a:r>
            <a:r>
              <a:rPr lang="zh-CN" altLang="en-US" dirty="0" smtClean="0">
                <a:solidFill>
                  <a:srgbClr val="000000"/>
                </a:solidFill>
                <a:latin typeface="Times New Roman" panose="02020603050405020304" pitchFamily="18" charset="0"/>
                <a:cs typeface="Times New Roman" panose="02020603050405020304" pitchFamily="18" charset="0"/>
              </a:rPr>
              <a:t> 等，</a:t>
            </a:r>
            <a:r>
              <a:rPr lang="en-US" altLang="zh-CN" dirty="0" smtClean="0">
                <a:solidFill>
                  <a:srgbClr val="000000"/>
                </a:solidFill>
                <a:latin typeface="Times New Roman" panose="02020603050405020304" pitchFamily="18" charset="0"/>
                <a:cs typeface="Times New Roman" panose="02020603050405020304" pitchFamily="18" charset="0"/>
              </a:rPr>
              <a:t>2015</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marL="285750" indent="-285750">
              <a:lnSpc>
                <a:spcPct val="150000"/>
              </a:lnSpc>
              <a:buFont typeface="Wingdings" panose="05000000000000000000" pitchFamily="2" charset="2"/>
              <a:buChar char="n"/>
            </a:pPr>
            <a:r>
              <a:rPr lang="zh-CN" altLang="en-US" b="1" dirty="0">
                <a:solidFill>
                  <a:srgbClr val="000000"/>
                </a:solidFill>
                <a:latin typeface="宋体" panose="02010600030101010101" pitchFamily="2" charset="-122"/>
              </a:rPr>
              <a:t>理论视角</a:t>
            </a:r>
            <a:endParaRPr lang="en-US" altLang="zh-CN" b="1" dirty="0" smtClean="0">
              <a:solidFill>
                <a:srgbClr val="000000"/>
              </a:solidFill>
              <a:latin typeface="宋体" panose="02010600030101010101" pitchFamily="2" charset="-122"/>
            </a:endParaRPr>
          </a:p>
          <a:p>
            <a:pPr marL="800100" lvl="1" indent="-342900">
              <a:lnSpc>
                <a:spcPct val="150000"/>
              </a:lnSpc>
              <a:spcAft>
                <a:spcPts val="600"/>
              </a:spcAft>
              <a:buFont typeface="Wingdings" panose="05000000000000000000" pitchFamily="2" charset="2"/>
              <a:buChar char="Ø"/>
            </a:pPr>
            <a:r>
              <a:rPr lang="zh-CN" altLang="en-US" dirty="0">
                <a:solidFill>
                  <a:srgbClr val="000000"/>
                </a:solidFill>
                <a:latin typeface="宋体" panose="02010600030101010101" pitchFamily="2" charset="-122"/>
              </a:rPr>
              <a:t>动态能力</a:t>
            </a:r>
            <a:r>
              <a:rPr lang="zh-CN" altLang="en-US" dirty="0" smtClean="0">
                <a:solidFill>
                  <a:srgbClr val="000000"/>
                </a:solidFill>
                <a:latin typeface="宋体" panose="02010600030101010101" pitchFamily="2" charset="-122"/>
              </a:rPr>
              <a:t>理论</a:t>
            </a:r>
            <a:r>
              <a:rPr lang="zh-CN" altLang="en-US" dirty="0">
                <a:solidFill>
                  <a:srgbClr val="000000"/>
                </a:solidFill>
                <a:latin typeface="宋体" panose="02010600030101010101" pitchFamily="2" charset="-122"/>
              </a:rPr>
              <a:t>认为</a:t>
            </a:r>
            <a:r>
              <a:rPr lang="zh-CN" altLang="en-US" dirty="0" smtClean="0">
                <a:solidFill>
                  <a:srgbClr val="000000"/>
                </a:solidFill>
                <a:latin typeface="宋体" panose="02010600030101010101" pitchFamily="2" charset="-122"/>
              </a:rPr>
              <a:t>，动态</a:t>
            </a:r>
            <a:r>
              <a:rPr lang="zh-CN" altLang="en-US" dirty="0">
                <a:solidFill>
                  <a:srgbClr val="000000"/>
                </a:solidFill>
                <a:latin typeface="宋体" panose="02010600030101010101" pitchFamily="2" charset="-122"/>
              </a:rPr>
              <a:t>能力通过影响运营能力间接影响企业</a:t>
            </a:r>
            <a:r>
              <a:rPr lang="zh-CN" altLang="en-US" dirty="0" smtClean="0">
                <a:solidFill>
                  <a:srgbClr val="000000"/>
                </a:solidFill>
                <a:latin typeface="宋体" panose="02010600030101010101" pitchFamily="2" charset="-122"/>
              </a:rPr>
              <a:t>绩效（</a:t>
            </a:r>
            <a:r>
              <a:rPr lang="en-US" altLang="zh-CN" dirty="0" err="1">
                <a:solidFill>
                  <a:srgbClr val="000000"/>
                </a:solidFill>
                <a:latin typeface="Times New Roman" panose="02020603050405020304" pitchFamily="18" charset="0"/>
                <a:cs typeface="Times New Roman" panose="02020603050405020304" pitchFamily="18" charset="0"/>
              </a:rPr>
              <a:t>Kortmann</a:t>
            </a:r>
            <a:r>
              <a:rPr lang="zh-CN" altLang="en-US" dirty="0">
                <a:solidFill>
                  <a:srgbClr val="000000"/>
                </a:solidFill>
                <a:latin typeface="Times New Roman" panose="02020603050405020304" pitchFamily="18" charset="0"/>
                <a:cs typeface="Times New Roman" panose="02020603050405020304" pitchFamily="18" charset="0"/>
              </a:rPr>
              <a:t>等，</a:t>
            </a:r>
            <a:r>
              <a:rPr lang="en-US" altLang="zh-CN" dirty="0">
                <a:solidFill>
                  <a:srgbClr val="000000"/>
                </a:solidFill>
                <a:latin typeface="Times New Roman" panose="02020603050405020304" pitchFamily="18" charset="0"/>
                <a:cs typeface="Times New Roman" panose="02020603050405020304" pitchFamily="18" charset="0"/>
              </a:rPr>
              <a:t>2014</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研究问题</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a:solidFill>
                  <a:srgbClr val="000000"/>
                </a:solidFill>
                <a:latin typeface="宋体" panose="02010600030101010101" pitchFamily="2" charset="-122"/>
              </a:rPr>
              <a:t>商业</a:t>
            </a:r>
            <a:r>
              <a:rPr lang="zh-CN" altLang="en-US" dirty="0" smtClean="0">
                <a:solidFill>
                  <a:srgbClr val="000000"/>
                </a:solidFill>
                <a:latin typeface="宋体" panose="02010600030101010101" pitchFamily="2" charset="-122"/>
              </a:rPr>
              <a:t>模式如何影响企业运营绩效？</a:t>
            </a:r>
            <a:endParaRPr lang="en-US" altLang="zh-CN"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宋体" panose="02010600030101010101" pitchFamily="2" charset="-122"/>
              </a:rPr>
              <a:t>供应链整合能否</a:t>
            </a:r>
            <a:r>
              <a:rPr lang="zh-CN" altLang="en-US" dirty="0">
                <a:solidFill>
                  <a:srgbClr val="000000"/>
                </a:solidFill>
                <a:latin typeface="宋体" panose="02010600030101010101" pitchFamily="2" charset="-122"/>
              </a:rPr>
              <a:t>扮演中介</a:t>
            </a:r>
            <a:r>
              <a:rPr lang="zh-CN" altLang="en-US" dirty="0" smtClean="0">
                <a:solidFill>
                  <a:srgbClr val="000000"/>
                </a:solidFill>
                <a:latin typeface="宋体" panose="02010600030101010101" pitchFamily="2" charset="-122"/>
              </a:rPr>
              <a:t>角色？</a:t>
            </a:r>
            <a:endParaRPr lang="zh-CN" altLang="en-US" dirty="0">
              <a:solidFill>
                <a:srgbClr val="000000"/>
              </a:solidFill>
              <a:latin typeface="宋体" panose="02010600030101010101" pitchFamily="2" charset="-122"/>
            </a:endParaRPr>
          </a:p>
          <a:p>
            <a:pPr marL="285750" indent="-285750">
              <a:buFont typeface="Wingdings" panose="05000000000000000000" pitchFamily="2" charset="2"/>
              <a:buChar char="n"/>
            </a:pPr>
            <a:endParaRPr lang="zh-CN" altLang="en-US" dirty="0">
              <a:solidFill>
                <a:srgbClr val="000000"/>
              </a:solidFill>
              <a:latin typeface="宋体" panose="0201060003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264730694"/>
              </p:ext>
            </p:extLst>
          </p:nvPr>
        </p:nvGraphicFramePr>
        <p:xfrm>
          <a:off x="2675075" y="4679600"/>
          <a:ext cx="6782720" cy="1742228"/>
        </p:xfrm>
        <a:graphic>
          <a:graphicData uri="http://schemas.openxmlformats.org/presentationml/2006/ole">
            <mc:AlternateContent xmlns:mc="http://schemas.openxmlformats.org/markup-compatibility/2006">
              <mc:Choice xmlns:v="urn:schemas-microsoft-com:vml" Requires="v">
                <p:oleObj spid="_x0000_s13354" name="Visio" r:id="rId4" imgW="6038847" imgH="1533493" progId="Visio.Drawing.15">
                  <p:embed/>
                </p:oleObj>
              </mc:Choice>
              <mc:Fallback>
                <p:oleObj name="Visio" r:id="rId4" imgW="6038847" imgH="1533493"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5075" y="4679600"/>
                        <a:ext cx="6782720" cy="1742228"/>
                      </a:xfrm>
                      <a:prstGeom prst="rect">
                        <a:avLst/>
                      </a:prstGeom>
                      <a:noFill/>
                      <a:extLst/>
                    </p:spPr>
                  </p:pic>
                </p:oleObj>
              </mc:Fallback>
            </mc:AlternateContent>
          </a:graphicData>
        </a:graphic>
      </p:graphicFrame>
      <p:sp>
        <p:nvSpPr>
          <p:cNvPr id="5" name="文本框 4"/>
          <p:cNvSpPr txBox="1"/>
          <p:nvPr/>
        </p:nvSpPr>
        <p:spPr>
          <a:xfrm>
            <a:off x="4692279" y="4640692"/>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6" name="文本框 5"/>
          <p:cNvSpPr txBox="1"/>
          <p:nvPr/>
        </p:nvSpPr>
        <p:spPr>
          <a:xfrm>
            <a:off x="2887591" y="4282089"/>
            <a:ext cx="1156136" cy="338554"/>
          </a:xfrm>
          <a:prstGeom prst="rect">
            <a:avLst/>
          </a:prstGeom>
          <a:noFill/>
        </p:spPr>
        <p:txBody>
          <a:bodyPr wrap="square" rtlCol="0">
            <a:spAutoFit/>
          </a:bodyPr>
          <a:lstStyle/>
          <a:p>
            <a:r>
              <a:rPr lang="zh-CN" altLang="en-US" sz="1600" dirty="0">
                <a:solidFill>
                  <a:srgbClr val="FF0000"/>
                </a:solidFill>
              </a:rPr>
              <a:t>动态能力</a:t>
            </a:r>
          </a:p>
        </p:txBody>
      </p:sp>
      <p:sp>
        <p:nvSpPr>
          <p:cNvPr id="8" name="文本框 7"/>
          <p:cNvSpPr txBox="1"/>
          <p:nvPr/>
        </p:nvSpPr>
        <p:spPr>
          <a:xfrm>
            <a:off x="4329670" y="5102630"/>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9" name="文本框 8"/>
          <p:cNvSpPr txBox="1"/>
          <p:nvPr/>
        </p:nvSpPr>
        <p:spPr>
          <a:xfrm>
            <a:off x="4329671" y="5599538"/>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0" name="文本框 9"/>
          <p:cNvSpPr txBox="1"/>
          <p:nvPr/>
        </p:nvSpPr>
        <p:spPr>
          <a:xfrm>
            <a:off x="7408419" y="5784204"/>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1" name="文本框 10"/>
          <p:cNvSpPr txBox="1"/>
          <p:nvPr/>
        </p:nvSpPr>
        <p:spPr>
          <a:xfrm>
            <a:off x="4692279" y="6052496"/>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2" name="文本框 11"/>
          <p:cNvSpPr txBox="1"/>
          <p:nvPr/>
        </p:nvSpPr>
        <p:spPr>
          <a:xfrm>
            <a:off x="7408420" y="4938984"/>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3" name="文本框 12"/>
          <p:cNvSpPr txBox="1"/>
          <p:nvPr/>
        </p:nvSpPr>
        <p:spPr>
          <a:xfrm>
            <a:off x="8301659" y="4282089"/>
            <a:ext cx="1156136" cy="338554"/>
          </a:xfrm>
          <a:prstGeom prst="rect">
            <a:avLst/>
          </a:prstGeom>
          <a:noFill/>
        </p:spPr>
        <p:txBody>
          <a:bodyPr wrap="square" rtlCol="0">
            <a:spAutoFit/>
          </a:bodyPr>
          <a:lstStyle/>
          <a:p>
            <a:r>
              <a:rPr lang="zh-CN" altLang="en-US" sz="1600" dirty="0" smtClean="0">
                <a:solidFill>
                  <a:srgbClr val="FF0000"/>
                </a:solidFill>
              </a:rPr>
              <a:t>企业绩效</a:t>
            </a:r>
            <a:endParaRPr lang="zh-CN" altLang="en-US" sz="1600" dirty="0">
              <a:solidFill>
                <a:srgbClr val="FF0000"/>
              </a:solidFill>
            </a:endParaRPr>
          </a:p>
        </p:txBody>
      </p:sp>
      <p:sp>
        <p:nvSpPr>
          <p:cNvPr id="14" name="文本框 13"/>
          <p:cNvSpPr txBox="1"/>
          <p:nvPr/>
        </p:nvSpPr>
        <p:spPr>
          <a:xfrm>
            <a:off x="5706527" y="4285157"/>
            <a:ext cx="1156136" cy="338554"/>
          </a:xfrm>
          <a:prstGeom prst="rect">
            <a:avLst/>
          </a:prstGeom>
          <a:noFill/>
        </p:spPr>
        <p:txBody>
          <a:bodyPr wrap="square" rtlCol="0">
            <a:spAutoFit/>
          </a:bodyPr>
          <a:lstStyle/>
          <a:p>
            <a:r>
              <a:rPr lang="zh-CN" altLang="en-US" sz="1600" dirty="0">
                <a:solidFill>
                  <a:srgbClr val="FF0000"/>
                </a:solidFill>
              </a:rPr>
              <a:t>运营</a:t>
            </a:r>
            <a:r>
              <a:rPr lang="zh-CN" altLang="en-US" sz="1600" dirty="0" smtClean="0">
                <a:solidFill>
                  <a:srgbClr val="FF0000"/>
                </a:solidFill>
              </a:rPr>
              <a:t>能力</a:t>
            </a:r>
            <a:endParaRPr lang="zh-CN" altLang="en-US" sz="1600" dirty="0">
              <a:solidFill>
                <a:srgbClr val="FF0000"/>
              </a:solidFill>
            </a:endParaRPr>
          </a:p>
        </p:txBody>
      </p:sp>
      <p:cxnSp>
        <p:nvCxnSpPr>
          <p:cNvPr id="15" name="直接箭头连接符 14"/>
          <p:cNvCxnSpPr>
            <a:stCxn id="6" idx="3"/>
          </p:cNvCxnSpPr>
          <p:nvPr/>
        </p:nvCxnSpPr>
        <p:spPr>
          <a:xfrm>
            <a:off x="4043727" y="4451366"/>
            <a:ext cx="1541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739625" y="4456626"/>
            <a:ext cx="1541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22</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365967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947052" cy="482247"/>
          </a:xfrm>
        </p:spPr>
        <p:txBody>
          <a:bodyPr/>
          <a:lstStyle/>
          <a:p>
            <a:r>
              <a:rPr lang="zh-CN" altLang="en-US" sz="2800" dirty="0" smtClean="0"/>
              <a:t>研究</a:t>
            </a:r>
            <a:r>
              <a:rPr lang="en-US" altLang="zh-CN" sz="2800" dirty="0"/>
              <a:t>3</a:t>
            </a:r>
            <a:r>
              <a:rPr lang="zh-CN" altLang="en-US" sz="2800" dirty="0"/>
              <a:t>：制度因素与企业家创业激情对商业模式的</a:t>
            </a:r>
            <a:r>
              <a:rPr lang="zh-CN" altLang="en-US" sz="2800" dirty="0" smtClean="0"/>
              <a:t>影响</a:t>
            </a:r>
            <a:endParaRPr lang="zh-CN" altLang="en-US" sz="2800" dirty="0"/>
          </a:p>
        </p:txBody>
      </p:sp>
      <p:sp>
        <p:nvSpPr>
          <p:cNvPr id="7" name="文本框 6"/>
          <p:cNvSpPr txBox="1"/>
          <p:nvPr/>
        </p:nvSpPr>
        <p:spPr>
          <a:xfrm>
            <a:off x="619192" y="844047"/>
            <a:ext cx="10735255"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研究动机</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a:solidFill>
                  <a:srgbClr val="000000"/>
                </a:solidFill>
                <a:latin typeface="宋体" panose="02010600030101010101" pitchFamily="2" charset="-122"/>
              </a:rPr>
              <a:t>商业</a:t>
            </a:r>
            <a:r>
              <a:rPr lang="zh-CN" altLang="en-US" dirty="0" smtClean="0">
                <a:solidFill>
                  <a:srgbClr val="000000"/>
                </a:solidFill>
                <a:latin typeface="宋体" panose="02010600030101010101" pitchFamily="2" charset="-122"/>
              </a:rPr>
              <a:t>模式的前因研究大多集中</a:t>
            </a:r>
            <a:r>
              <a:rPr lang="zh-CN" altLang="en-US" dirty="0">
                <a:solidFill>
                  <a:srgbClr val="000000"/>
                </a:solidFill>
                <a:latin typeface="宋体" panose="02010600030101010101" pitchFamily="2" charset="-122"/>
              </a:rPr>
              <a:t>在内部</a:t>
            </a:r>
            <a:r>
              <a:rPr lang="zh-CN" altLang="en-US" dirty="0" smtClean="0">
                <a:solidFill>
                  <a:srgbClr val="000000"/>
                </a:solidFill>
                <a:latin typeface="宋体" panose="02010600030101010101" pitchFamily="2" charset="-122"/>
              </a:rPr>
              <a:t>因素，忽视了</a:t>
            </a:r>
            <a:r>
              <a:rPr lang="zh-CN" altLang="en-US" dirty="0">
                <a:solidFill>
                  <a:srgbClr val="000000"/>
                </a:solidFill>
                <a:latin typeface="宋体" panose="02010600030101010101" pitchFamily="2" charset="-122"/>
              </a:rPr>
              <a:t>外部制度因素的潜在</a:t>
            </a:r>
            <a:r>
              <a:rPr lang="zh-CN" altLang="en-US" dirty="0" smtClean="0">
                <a:solidFill>
                  <a:srgbClr val="000000"/>
                </a:solidFill>
                <a:latin typeface="宋体" panose="02010600030101010101" pitchFamily="2" charset="-122"/>
              </a:rPr>
              <a:t>影响</a:t>
            </a:r>
            <a:endParaRPr lang="en-US" altLang="zh-CN" dirty="0" smtClean="0">
              <a:solidFill>
                <a:srgbClr val="000000"/>
              </a:solidFill>
              <a:latin typeface="宋体" panose="02010600030101010101" pitchFamily="2" charset="-122"/>
            </a:endParaRPr>
          </a:p>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理论视角</a:t>
            </a:r>
            <a:endParaRPr lang="en-US" altLang="zh-CN" b="1" dirty="0" smtClean="0">
              <a:solidFill>
                <a:srgbClr val="000000"/>
              </a:solidFill>
              <a:latin typeface="宋体" panose="02010600030101010101" pitchFamily="2" charset="-122"/>
            </a:endParaRPr>
          </a:p>
          <a:p>
            <a:pPr marL="800100" lvl="1" indent="-342900">
              <a:buFont typeface="Wingdings" panose="05000000000000000000" pitchFamily="2" charset="2"/>
              <a:buChar char="Ø"/>
            </a:pPr>
            <a:r>
              <a:rPr lang="zh-CN" altLang="en-US" dirty="0">
                <a:solidFill>
                  <a:srgbClr val="000000"/>
                </a:solidFill>
                <a:latin typeface="宋体" panose="02010600030101010101" pitchFamily="2" charset="-122"/>
              </a:rPr>
              <a:t>制度</a:t>
            </a:r>
            <a:r>
              <a:rPr lang="zh-CN" altLang="en-US" dirty="0" smtClean="0">
                <a:solidFill>
                  <a:srgbClr val="000000"/>
                </a:solidFill>
                <a:latin typeface="宋体" panose="02010600030101010101" pitchFamily="2" charset="-122"/>
              </a:rPr>
              <a:t>理论</a:t>
            </a:r>
            <a:r>
              <a:rPr lang="zh-CN" altLang="en-US" dirty="0">
                <a:solidFill>
                  <a:srgbClr val="000000"/>
                </a:solidFill>
                <a:latin typeface="宋体" panose="02010600030101010101" pitchFamily="2" charset="-122"/>
              </a:rPr>
              <a:t>认为，制度因素对企业决策有重要影响，</a:t>
            </a:r>
            <a:r>
              <a:rPr lang="zh-CN" altLang="en-US" dirty="0" smtClean="0">
                <a:solidFill>
                  <a:srgbClr val="000000"/>
                </a:solidFill>
                <a:latin typeface="宋体" panose="02010600030101010101" pitchFamily="2" charset="-122"/>
              </a:rPr>
              <a:t>同时企业家</a:t>
            </a:r>
            <a:r>
              <a:rPr lang="zh-CN" altLang="en-US" dirty="0">
                <a:solidFill>
                  <a:srgbClr val="000000"/>
                </a:solidFill>
                <a:latin typeface="宋体" panose="02010600030101010101" pitchFamily="2" charset="-122"/>
              </a:rPr>
              <a:t>在应对</a:t>
            </a:r>
            <a:r>
              <a:rPr lang="zh-CN" altLang="en-US" dirty="0" smtClean="0">
                <a:solidFill>
                  <a:srgbClr val="000000"/>
                </a:solidFill>
                <a:latin typeface="宋体" panose="02010600030101010101" pitchFamily="2" charset="-122"/>
              </a:rPr>
              <a:t>制度力量时具有主观能动性（</a:t>
            </a:r>
            <a:r>
              <a:rPr lang="en-US" altLang="zh-CN" dirty="0" smtClean="0">
                <a:solidFill>
                  <a:srgbClr val="000000"/>
                </a:solidFill>
                <a:latin typeface="Times New Roman" panose="02020603050405020304" pitchFamily="18" charset="0"/>
                <a:cs typeface="Times New Roman" panose="02020603050405020304" pitchFamily="18" charset="0"/>
              </a:rPr>
              <a:t>Greenwood</a:t>
            </a:r>
            <a:r>
              <a:rPr lang="zh-CN" altLang="en-US" dirty="0" smtClean="0">
                <a:solidFill>
                  <a:srgbClr val="000000"/>
                </a:solidFill>
                <a:latin typeface="Times New Roman" panose="02020603050405020304" pitchFamily="18" charset="0"/>
                <a:cs typeface="Times New Roman" panose="02020603050405020304" pitchFamily="18" charset="0"/>
              </a:rPr>
              <a:t>等，</a:t>
            </a:r>
            <a:r>
              <a:rPr lang="en-US" altLang="zh-CN" dirty="0" smtClean="0">
                <a:solidFill>
                  <a:srgbClr val="000000"/>
                </a:solidFill>
                <a:latin typeface="Times New Roman" panose="02020603050405020304" pitchFamily="18" charset="0"/>
                <a:cs typeface="Times New Roman" panose="02020603050405020304" pitchFamily="18" charset="0"/>
              </a:rPr>
              <a:t>2017</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Heugens</a:t>
            </a:r>
            <a:r>
              <a:rPr lang="zh-CN" altLang="en-US" dirty="0" smtClean="0">
                <a:solidFill>
                  <a:srgbClr val="000000"/>
                </a:solidFill>
                <a:latin typeface="Times New Roman" panose="02020603050405020304" pitchFamily="18" charset="0"/>
                <a:cs typeface="Times New Roman" panose="02020603050405020304" pitchFamily="18" charset="0"/>
              </a:rPr>
              <a:t>和</a:t>
            </a:r>
            <a:r>
              <a:rPr lang="en-US" altLang="zh-CN" dirty="0" smtClean="0">
                <a:solidFill>
                  <a:srgbClr val="000000"/>
                </a:solidFill>
                <a:latin typeface="Times New Roman" panose="02020603050405020304" pitchFamily="18" charset="0"/>
                <a:cs typeface="Times New Roman" panose="02020603050405020304" pitchFamily="18" charset="0"/>
              </a:rPr>
              <a:t>Lander</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2009</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Oliver</a:t>
            </a:r>
            <a:r>
              <a:rPr lang="zh-CN" altLang="en-US"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Times New Roman" panose="02020603050405020304" pitchFamily="18" charset="0"/>
                <a:cs typeface="Times New Roman" panose="02020603050405020304" pitchFamily="18" charset="0"/>
              </a:rPr>
              <a:t>1991</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研究问题</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宋体" panose="02010600030101010101" pitchFamily="2" charset="-122"/>
              </a:rPr>
              <a:t>制度</a:t>
            </a:r>
            <a:r>
              <a:rPr lang="zh-CN" altLang="en-US" dirty="0">
                <a:solidFill>
                  <a:srgbClr val="000000"/>
                </a:solidFill>
                <a:latin typeface="宋体" panose="02010600030101010101" pitchFamily="2" charset="-122"/>
              </a:rPr>
              <a:t>因素，如法律保障、政府支持和关系重要性等如何影响企业的商业模式</a:t>
            </a:r>
            <a:r>
              <a:rPr lang="zh-CN" altLang="en-US" dirty="0" smtClean="0">
                <a:solidFill>
                  <a:srgbClr val="000000"/>
                </a:solidFill>
                <a:latin typeface="宋体" panose="02010600030101010101" pitchFamily="2" charset="-122"/>
              </a:rPr>
              <a:t>设计？</a:t>
            </a:r>
            <a:endParaRPr lang="en-US" altLang="zh-CN"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a:solidFill>
                  <a:srgbClr val="000000"/>
                </a:solidFill>
                <a:latin typeface="宋体" panose="02010600030101010101" pitchFamily="2" charset="-122"/>
              </a:rPr>
              <a:t>企业家创业激情如何调节制度因素与商业模式设计之间的关系</a:t>
            </a:r>
            <a:r>
              <a:rPr lang="zh-CN" altLang="en-US" dirty="0" smtClean="0">
                <a:solidFill>
                  <a:srgbClr val="000000"/>
                </a:solidFill>
                <a:latin typeface="宋体" panose="02010600030101010101" pitchFamily="2" charset="-122"/>
              </a:rPr>
              <a:t>？</a:t>
            </a:r>
            <a:endParaRPr lang="zh-CN" altLang="en-US" dirty="0">
              <a:solidFill>
                <a:srgbClr val="000000"/>
              </a:solidFill>
              <a:latin typeface="宋体" panose="02010600030101010101" pitchFamily="2" charset="-122"/>
            </a:endParaRPr>
          </a:p>
          <a:p>
            <a:pPr marL="285750" indent="-285750">
              <a:buFont typeface="Wingdings" panose="05000000000000000000" pitchFamily="2" charset="2"/>
              <a:buChar char="n"/>
            </a:pPr>
            <a:endParaRPr lang="zh-CN" altLang="en-US" dirty="0">
              <a:solidFill>
                <a:srgbClr val="000000"/>
              </a:solidFill>
              <a:latin typeface="宋体" panose="0201060003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686148544"/>
              </p:ext>
            </p:extLst>
          </p:nvPr>
        </p:nvGraphicFramePr>
        <p:xfrm>
          <a:off x="3173348" y="3949596"/>
          <a:ext cx="6009224" cy="2876874"/>
        </p:xfrm>
        <a:graphic>
          <a:graphicData uri="http://schemas.openxmlformats.org/presentationml/2006/ole">
            <mc:AlternateContent xmlns:mc="http://schemas.openxmlformats.org/markup-compatibility/2006">
              <mc:Choice xmlns:v="urn:schemas-microsoft-com:vml" Requires="v">
                <p:oleObj spid="_x0000_s14376" name="Visio" r:id="rId4" imgW="6410286" imgH="3057538" progId="Visio.Drawing.15">
                  <p:embed/>
                </p:oleObj>
              </mc:Choice>
              <mc:Fallback>
                <p:oleObj name="Visio" r:id="rId4" imgW="6410286" imgH="3057538"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3348" y="3949596"/>
                        <a:ext cx="6009224" cy="2876874"/>
                      </a:xfrm>
                      <a:prstGeom prst="rect">
                        <a:avLst/>
                      </a:prstGeom>
                      <a:noFill/>
                      <a:extLst/>
                    </p:spPr>
                  </p:pic>
                </p:oleObj>
              </mc:Fallback>
            </mc:AlternateContent>
          </a:graphicData>
        </a:graphic>
      </p:graphicFrame>
      <p:sp>
        <p:nvSpPr>
          <p:cNvPr id="5" name="文本框 4"/>
          <p:cNvSpPr txBox="1"/>
          <p:nvPr/>
        </p:nvSpPr>
        <p:spPr>
          <a:xfrm>
            <a:off x="4769170" y="4751737"/>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6" name="文本框 5"/>
          <p:cNvSpPr txBox="1"/>
          <p:nvPr/>
        </p:nvSpPr>
        <p:spPr>
          <a:xfrm>
            <a:off x="7440285" y="5959694"/>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8" name="文本框 7"/>
          <p:cNvSpPr txBox="1"/>
          <p:nvPr/>
        </p:nvSpPr>
        <p:spPr>
          <a:xfrm>
            <a:off x="7440286" y="5069676"/>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9" name="文本框 8"/>
          <p:cNvSpPr txBox="1"/>
          <p:nvPr/>
        </p:nvSpPr>
        <p:spPr>
          <a:xfrm>
            <a:off x="5217478" y="4751737"/>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0" name="文本框 9"/>
          <p:cNvSpPr txBox="1"/>
          <p:nvPr/>
        </p:nvSpPr>
        <p:spPr>
          <a:xfrm>
            <a:off x="4774427" y="5427452"/>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1" name="文本框 10"/>
          <p:cNvSpPr txBox="1"/>
          <p:nvPr/>
        </p:nvSpPr>
        <p:spPr>
          <a:xfrm>
            <a:off x="4769171" y="6284041"/>
            <a:ext cx="283779"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2"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23</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73174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484597" cy="482247"/>
          </a:xfrm>
        </p:spPr>
        <p:txBody>
          <a:bodyPr/>
          <a:lstStyle/>
          <a:p>
            <a:r>
              <a:rPr lang="zh-CN" altLang="en-US" sz="2800" dirty="0" smtClean="0"/>
              <a:t>研究设计</a:t>
            </a:r>
            <a:endParaRPr lang="zh-CN" altLang="en-US" sz="2800" dirty="0"/>
          </a:p>
        </p:txBody>
      </p:sp>
      <p:sp>
        <p:nvSpPr>
          <p:cNvPr id="7" name="圆角矩形 6"/>
          <p:cNvSpPr/>
          <p:nvPr/>
        </p:nvSpPr>
        <p:spPr bwMode="auto">
          <a:xfrm>
            <a:off x="975009" y="2864958"/>
            <a:ext cx="2437185" cy="2595872"/>
          </a:xfrm>
          <a:prstGeom prst="round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3200" b="0" i="0" u="none" strike="noStrike" kern="0" cap="none" spc="0" normalizeH="0" baseline="-25000" noProof="0" dirty="0" smtClean="0">
                <a:ln>
                  <a:noFill/>
                </a:ln>
                <a:solidFill>
                  <a:srgbClr val="000000"/>
                </a:solidFill>
                <a:effectLst/>
                <a:uLnTx/>
                <a:uFillTx/>
                <a:latin typeface="宋体" panose="02010600030101010101" pitchFamily="2" charset="-122"/>
              </a:rPr>
              <a:t>制造</a:t>
            </a:r>
            <a:r>
              <a:rPr lang="zh-CN" altLang="en-US" sz="3200" kern="0" baseline="-25000" dirty="0" smtClean="0">
                <a:solidFill>
                  <a:srgbClr val="000000"/>
                </a:solidFill>
                <a:latin typeface="宋体" panose="02010600030101010101" pitchFamily="2" charset="-122"/>
              </a:rPr>
              <a:t>型中小</a:t>
            </a:r>
            <a:r>
              <a:rPr kumimoji="0" lang="zh-CN" altLang="en-US" sz="3200" b="0" i="0" u="none" strike="noStrike" kern="0" cap="none" spc="0" normalizeH="0" baseline="-25000" noProof="0" dirty="0" smtClean="0">
                <a:ln>
                  <a:noFill/>
                </a:ln>
                <a:solidFill>
                  <a:srgbClr val="000000"/>
                </a:solidFill>
                <a:effectLst/>
                <a:uLnTx/>
                <a:uFillTx/>
                <a:latin typeface="宋体" panose="02010600030101010101" pitchFamily="2" charset="-122"/>
              </a:rPr>
              <a:t>企业</a:t>
            </a:r>
          </a:p>
        </p:txBody>
      </p:sp>
      <p:sp>
        <p:nvSpPr>
          <p:cNvPr id="8" name="圆角矩形 7"/>
          <p:cNvSpPr/>
          <p:nvPr/>
        </p:nvSpPr>
        <p:spPr bwMode="auto">
          <a:xfrm>
            <a:off x="6154179" y="2864958"/>
            <a:ext cx="2437185" cy="2595872"/>
          </a:xfrm>
          <a:prstGeom prst="round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3200" b="0" i="0" u="none" strike="noStrike" kern="0" cap="none" spc="0" normalizeH="0" baseline="-25000" noProof="0" dirty="0" smtClean="0">
                <a:ln>
                  <a:noFill/>
                </a:ln>
                <a:solidFill>
                  <a:srgbClr val="000000"/>
                </a:solidFill>
                <a:effectLst/>
                <a:uLnTx/>
                <a:uFillTx/>
                <a:latin typeface="Arial"/>
              </a:rPr>
              <a:t>均改编自顶级期刊的成熟量表</a:t>
            </a:r>
          </a:p>
        </p:txBody>
      </p:sp>
      <p:sp>
        <p:nvSpPr>
          <p:cNvPr id="9" name="圆角矩形 8"/>
          <p:cNvSpPr/>
          <p:nvPr/>
        </p:nvSpPr>
        <p:spPr bwMode="auto">
          <a:xfrm>
            <a:off x="8743764" y="2864958"/>
            <a:ext cx="2437185" cy="2595872"/>
          </a:xfrm>
          <a:prstGeom prst="round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25000" noProof="0" dirty="0" smtClean="0">
                <a:ln>
                  <a:noFill/>
                </a:ln>
                <a:solidFill>
                  <a:srgbClr val="000000"/>
                </a:solidFill>
                <a:effectLst/>
                <a:uLnTx/>
                <a:uFillTx/>
                <a:latin typeface="Arial"/>
              </a:rPr>
              <a:t>便利抽样，每家企业由四个职位填写，分别为董事长、行政副总、市场副总和生产研发副总</a:t>
            </a:r>
          </a:p>
        </p:txBody>
      </p:sp>
      <p:sp>
        <p:nvSpPr>
          <p:cNvPr id="10" name="圆角矩形 9"/>
          <p:cNvSpPr/>
          <p:nvPr/>
        </p:nvSpPr>
        <p:spPr bwMode="auto">
          <a:xfrm>
            <a:off x="3564594" y="2870006"/>
            <a:ext cx="2437185" cy="2595872"/>
          </a:xfrm>
          <a:prstGeom prst="round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25000" noProof="0" dirty="0" smtClean="0">
                <a:ln>
                  <a:noFill/>
                </a:ln>
                <a:solidFill>
                  <a:srgbClr val="000000"/>
                </a:solidFill>
                <a:effectLst/>
                <a:uLnTx/>
                <a:uFillTx/>
                <a:latin typeface="Arial"/>
              </a:rPr>
              <a:t>问卷调查</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25000" noProof="0" dirty="0" smtClean="0">
                <a:ln>
                  <a:noFill/>
                </a:ln>
                <a:solidFill>
                  <a:srgbClr val="000000"/>
                </a:solidFill>
                <a:effectLst/>
                <a:uLnTx/>
                <a:uFillTx/>
                <a:latin typeface="Arial"/>
              </a:rPr>
              <a:t>客观经营数据</a:t>
            </a:r>
          </a:p>
        </p:txBody>
      </p:sp>
      <p:sp>
        <p:nvSpPr>
          <p:cNvPr id="11" name="椭圆 10"/>
          <p:cNvSpPr/>
          <p:nvPr/>
        </p:nvSpPr>
        <p:spPr bwMode="auto">
          <a:xfrm>
            <a:off x="3711135" y="1841497"/>
            <a:ext cx="2144101" cy="885579"/>
          </a:xfrm>
          <a:prstGeom prst="ellipse">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3200" b="0" i="0" u="none" strike="noStrike" kern="0" cap="none" spc="0" normalizeH="0" baseline="-25000" noProof="0" dirty="0" smtClean="0">
                <a:ln>
                  <a:noFill/>
                </a:ln>
                <a:solidFill>
                  <a:srgbClr val="000000"/>
                </a:solidFill>
                <a:effectLst/>
                <a:uLnTx/>
                <a:uFillTx/>
                <a:latin typeface="Arial"/>
              </a:rPr>
              <a:t>数据收集</a:t>
            </a:r>
          </a:p>
        </p:txBody>
      </p:sp>
      <p:sp>
        <p:nvSpPr>
          <p:cNvPr id="12" name="椭圆 11"/>
          <p:cNvSpPr/>
          <p:nvPr/>
        </p:nvSpPr>
        <p:spPr bwMode="auto">
          <a:xfrm>
            <a:off x="1121550" y="1841954"/>
            <a:ext cx="2144101" cy="885579"/>
          </a:xfrm>
          <a:prstGeom prst="ellipse">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3200" b="0" i="0" u="none" strike="noStrike" kern="0" cap="none" spc="0" normalizeH="0" baseline="-25000" noProof="0" dirty="0" smtClean="0">
                <a:ln>
                  <a:noFill/>
                </a:ln>
                <a:solidFill>
                  <a:srgbClr val="000000"/>
                </a:solidFill>
                <a:effectLst/>
                <a:uLnTx/>
                <a:uFillTx/>
                <a:latin typeface="Arial"/>
              </a:rPr>
              <a:t>研究对象</a:t>
            </a:r>
          </a:p>
        </p:txBody>
      </p:sp>
      <p:sp>
        <p:nvSpPr>
          <p:cNvPr id="13" name="椭圆 12"/>
          <p:cNvSpPr/>
          <p:nvPr/>
        </p:nvSpPr>
        <p:spPr bwMode="auto">
          <a:xfrm>
            <a:off x="8890305" y="1841497"/>
            <a:ext cx="2144101" cy="885579"/>
          </a:xfrm>
          <a:prstGeom prst="ellipse">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3200" b="0" i="0" u="none" strike="noStrike" kern="0" cap="none" spc="0" normalizeH="0" baseline="-25000" noProof="0" dirty="0" smtClean="0">
                <a:ln>
                  <a:noFill/>
                </a:ln>
                <a:solidFill>
                  <a:srgbClr val="000000"/>
                </a:solidFill>
                <a:effectLst/>
                <a:uLnTx/>
                <a:uFillTx/>
                <a:latin typeface="Arial"/>
              </a:rPr>
              <a:t>抽样方法</a:t>
            </a:r>
          </a:p>
        </p:txBody>
      </p:sp>
      <p:sp>
        <p:nvSpPr>
          <p:cNvPr id="14" name="椭圆 13"/>
          <p:cNvSpPr/>
          <p:nvPr/>
        </p:nvSpPr>
        <p:spPr bwMode="auto">
          <a:xfrm>
            <a:off x="6357430" y="1841497"/>
            <a:ext cx="2144101" cy="885579"/>
          </a:xfrm>
          <a:prstGeom prst="ellipse">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3200" b="0" i="0" u="none" strike="noStrike" kern="0" cap="none" spc="0" normalizeH="0" baseline="-25000" noProof="0" dirty="0" smtClean="0">
                <a:ln>
                  <a:noFill/>
                </a:ln>
                <a:solidFill>
                  <a:srgbClr val="000000"/>
                </a:solidFill>
                <a:effectLst/>
                <a:uLnTx/>
                <a:uFillTx/>
                <a:latin typeface="Arial"/>
              </a:rPr>
              <a:t>量表来源</a:t>
            </a:r>
          </a:p>
        </p:txBody>
      </p:sp>
      <p:sp>
        <p:nvSpPr>
          <p:cNvPr id="15"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24</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093599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484597" cy="482247"/>
          </a:xfrm>
        </p:spPr>
        <p:txBody>
          <a:bodyPr/>
          <a:lstStyle/>
          <a:p>
            <a:r>
              <a:rPr lang="zh-CN" altLang="en-US" sz="2800" dirty="0">
                <a:solidFill>
                  <a:prstClr val="black"/>
                </a:solidFill>
              </a:rPr>
              <a:t>研究设计</a:t>
            </a:r>
            <a:endParaRPr lang="zh-CN" altLang="en-US" sz="2800" dirty="0"/>
          </a:p>
        </p:txBody>
      </p:sp>
      <p:cxnSp>
        <p:nvCxnSpPr>
          <p:cNvPr id="3" name="直接连接符 2"/>
          <p:cNvCxnSpPr/>
          <p:nvPr/>
        </p:nvCxnSpPr>
        <p:spPr>
          <a:xfrm>
            <a:off x="0" y="2993470"/>
            <a:ext cx="12192000" cy="0"/>
          </a:xfrm>
          <a:prstGeom prst="line">
            <a:avLst/>
          </a:prstGeom>
          <a:noFill/>
          <a:ln w="57150" cap="flat" cmpd="sng" algn="ctr">
            <a:solidFill>
              <a:srgbClr val="BBE0E3">
                <a:shade val="95000"/>
                <a:satMod val="105000"/>
              </a:srgbClr>
            </a:solidFill>
            <a:prstDash val="solid"/>
          </a:ln>
          <a:effectLst/>
        </p:spPr>
      </p:cxnSp>
      <p:sp>
        <p:nvSpPr>
          <p:cNvPr id="4" name="文本框 3"/>
          <p:cNvSpPr txBox="1"/>
          <p:nvPr/>
        </p:nvSpPr>
        <p:spPr>
          <a:xfrm>
            <a:off x="679501" y="2450100"/>
            <a:ext cx="1226392" cy="400110"/>
          </a:xfrm>
          <a:prstGeom prst="rect">
            <a:avLst/>
          </a:prstGeom>
          <a:noFill/>
        </p:spPr>
        <p:txBody>
          <a:bodyPr wrap="square" rtlCol="0">
            <a:spAutoFit/>
          </a:bodyPr>
          <a:lstStyle/>
          <a:p>
            <a:r>
              <a:rPr lang="en-US" altLang="zh-CN" sz="2000" b="1" dirty="0" smtClean="0">
                <a:solidFill>
                  <a:prstClr val="black"/>
                </a:solidFill>
                <a:latin typeface="微软雅黑" panose="020B0503020204020204" pitchFamily="34" charset="-122"/>
                <a:ea typeface="微软雅黑" panose="020B0503020204020204" pitchFamily="34" charset="-122"/>
              </a:rPr>
              <a:t>2016</a:t>
            </a:r>
            <a:r>
              <a:rPr lang="zh-CN" altLang="en-US" sz="2000" b="1" dirty="0" smtClean="0">
                <a:solidFill>
                  <a:prstClr val="black"/>
                </a:solidFill>
                <a:latin typeface="微软雅黑" panose="020B0503020204020204" pitchFamily="34" charset="-122"/>
                <a:ea typeface="微软雅黑" panose="020B0503020204020204" pitchFamily="34" charset="-122"/>
              </a:rPr>
              <a:t>年</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179837" y="2465109"/>
            <a:ext cx="1230355" cy="400110"/>
          </a:xfrm>
          <a:prstGeom prst="rect">
            <a:avLst/>
          </a:prstGeom>
          <a:noFill/>
        </p:spPr>
        <p:txBody>
          <a:bodyPr wrap="square" rtlCol="0">
            <a:spAutoFit/>
          </a:bodyPr>
          <a:lstStyle/>
          <a:p>
            <a:r>
              <a:rPr lang="en-US" altLang="zh-CN" sz="2000" b="1" dirty="0" smtClean="0">
                <a:solidFill>
                  <a:prstClr val="black"/>
                </a:solidFill>
                <a:latin typeface="微软雅黑" panose="020B0503020204020204" pitchFamily="34" charset="-122"/>
                <a:ea typeface="微软雅黑" panose="020B0503020204020204" pitchFamily="34" charset="-122"/>
              </a:rPr>
              <a:t>2017</a:t>
            </a:r>
            <a:r>
              <a:rPr lang="zh-CN" altLang="en-US" sz="2000" b="1" dirty="0" smtClean="0">
                <a:solidFill>
                  <a:prstClr val="black"/>
                </a:solidFill>
                <a:latin typeface="微软雅黑" panose="020B0503020204020204" pitchFamily="34" charset="-122"/>
                <a:ea typeface="微软雅黑" panose="020B0503020204020204" pitchFamily="34" charset="-122"/>
              </a:rPr>
              <a:t>年</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116572" y="2452865"/>
            <a:ext cx="1249029" cy="400110"/>
          </a:xfrm>
          <a:prstGeom prst="rect">
            <a:avLst/>
          </a:prstGeom>
          <a:noFill/>
        </p:spPr>
        <p:txBody>
          <a:bodyPr wrap="square" rtlCol="0">
            <a:spAutoFit/>
          </a:bodyPr>
          <a:lstStyle/>
          <a:p>
            <a:r>
              <a:rPr lang="en-US" altLang="zh-CN" sz="2000" b="1" dirty="0" smtClean="0">
                <a:solidFill>
                  <a:prstClr val="black"/>
                </a:solidFill>
                <a:latin typeface="微软雅黑" panose="020B0503020204020204" pitchFamily="34" charset="-122"/>
                <a:ea typeface="微软雅黑" panose="020B0503020204020204" pitchFamily="34" charset="-122"/>
              </a:rPr>
              <a:t>2018</a:t>
            </a:r>
            <a:r>
              <a:rPr lang="zh-CN" altLang="en-US" sz="2000" b="1" dirty="0" smtClean="0">
                <a:solidFill>
                  <a:prstClr val="black"/>
                </a:solidFill>
                <a:latin typeface="微软雅黑" panose="020B0503020204020204" pitchFamily="34" charset="-122"/>
                <a:ea typeface="微软雅黑" panose="020B0503020204020204" pitchFamily="34" charset="-122"/>
              </a:rPr>
              <a:t>年</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00991" y="3374935"/>
            <a:ext cx="3498650" cy="2759730"/>
          </a:xfrm>
          <a:prstGeom prst="rect">
            <a:avLst/>
          </a:prstGeom>
          <a:noFill/>
        </p:spPr>
        <p:txBody>
          <a:bodyPr wrap="square" rtlCol="0">
            <a:spAutoFit/>
          </a:bodyPr>
          <a:lstStyle/>
          <a:p>
            <a:pPr>
              <a:lnSpc>
                <a:spcPts val="2600"/>
              </a:lnSpc>
            </a:pPr>
            <a:r>
              <a:rPr lang="zh-CN" altLang="en-US" sz="2000" b="1" dirty="0">
                <a:solidFill>
                  <a:prstClr val="black"/>
                </a:solidFill>
                <a:latin typeface="宋体" panose="02010600030101010101" pitchFamily="2" charset="-122"/>
              </a:rPr>
              <a:t>第一</a:t>
            </a:r>
            <a:r>
              <a:rPr lang="zh-CN" altLang="en-US" sz="2000" b="1" dirty="0" smtClean="0">
                <a:solidFill>
                  <a:prstClr val="black"/>
                </a:solidFill>
                <a:latin typeface="宋体" panose="02010600030101010101" pitchFamily="2" charset="-122"/>
              </a:rPr>
              <a:t>轮问卷调查</a:t>
            </a:r>
            <a:endParaRPr lang="en-US" altLang="zh-CN" sz="2000" b="1" dirty="0" smtClean="0">
              <a:solidFill>
                <a:prstClr val="black"/>
              </a:solidFill>
              <a:latin typeface="宋体" panose="02010600030101010101" pitchFamily="2" charset="-122"/>
            </a:endParaRPr>
          </a:p>
          <a:p>
            <a:pPr>
              <a:lnSpc>
                <a:spcPts val="2600"/>
              </a:lnSpc>
            </a:pPr>
            <a:r>
              <a:rPr lang="zh-CN" altLang="en-US" dirty="0">
                <a:solidFill>
                  <a:prstClr val="black"/>
                </a:solidFill>
                <a:latin typeface="宋体" panose="02010600030101010101" pitchFamily="2" charset="-122"/>
              </a:rPr>
              <a:t>董事长</a:t>
            </a:r>
            <a:r>
              <a:rPr lang="zh-CN" altLang="en-US" dirty="0" smtClean="0">
                <a:solidFill>
                  <a:prstClr val="black"/>
                </a:solidFill>
                <a:latin typeface="宋体" panose="02010600030101010101" pitchFamily="2" charset="-122"/>
              </a:rPr>
              <a:t>：商业模式、法律保障、关系重要性、创业激情</a:t>
            </a:r>
            <a:endParaRPr lang="en-US" altLang="zh-CN" dirty="0" smtClean="0">
              <a:solidFill>
                <a:prstClr val="black"/>
              </a:solidFill>
              <a:latin typeface="宋体" panose="02010600030101010101" pitchFamily="2" charset="-122"/>
            </a:endParaRPr>
          </a:p>
          <a:p>
            <a:pPr>
              <a:lnSpc>
                <a:spcPts val="2600"/>
              </a:lnSpc>
            </a:pPr>
            <a:r>
              <a:rPr lang="zh-CN" altLang="en-US" dirty="0" smtClean="0">
                <a:solidFill>
                  <a:prstClr val="black"/>
                </a:solidFill>
                <a:latin typeface="宋体" panose="02010600030101010101" pitchFamily="2" charset="-122"/>
              </a:rPr>
              <a:t>行政副总：政府支持</a:t>
            </a:r>
            <a:endParaRPr lang="en-US" altLang="zh-CN" dirty="0" smtClean="0">
              <a:solidFill>
                <a:prstClr val="black"/>
              </a:solidFill>
              <a:latin typeface="宋体" panose="02010600030101010101" pitchFamily="2" charset="-122"/>
            </a:endParaRPr>
          </a:p>
          <a:p>
            <a:pPr>
              <a:lnSpc>
                <a:spcPts val="2600"/>
              </a:lnSpc>
            </a:pPr>
            <a:r>
              <a:rPr lang="zh-CN" altLang="en-US" dirty="0" smtClean="0">
                <a:solidFill>
                  <a:prstClr val="black"/>
                </a:solidFill>
                <a:latin typeface="宋体" panose="02010600030101010101" pitchFamily="2" charset="-122"/>
              </a:rPr>
              <a:t>市场副总：营销能力</a:t>
            </a:r>
            <a:endParaRPr lang="en-US" altLang="zh-CN" dirty="0" smtClean="0">
              <a:solidFill>
                <a:prstClr val="black"/>
              </a:solidFill>
              <a:latin typeface="宋体" panose="02010600030101010101" pitchFamily="2" charset="-122"/>
            </a:endParaRPr>
          </a:p>
          <a:p>
            <a:pPr>
              <a:lnSpc>
                <a:spcPts val="2600"/>
              </a:lnSpc>
            </a:pPr>
            <a:r>
              <a:rPr lang="zh-CN" altLang="en-US" dirty="0" smtClean="0">
                <a:solidFill>
                  <a:prstClr val="black"/>
                </a:solidFill>
                <a:latin typeface="宋体" panose="02010600030101010101" pitchFamily="2" charset="-122"/>
              </a:rPr>
              <a:t>生产研发副总：技术能力</a:t>
            </a:r>
            <a:endParaRPr lang="en-US" altLang="zh-CN" dirty="0" smtClean="0">
              <a:solidFill>
                <a:prstClr val="black"/>
              </a:solidFill>
              <a:latin typeface="宋体" panose="02010600030101010101" pitchFamily="2" charset="-122"/>
            </a:endParaRPr>
          </a:p>
          <a:p>
            <a:pPr>
              <a:lnSpc>
                <a:spcPts val="2600"/>
              </a:lnSpc>
            </a:pPr>
            <a:endParaRPr lang="en-US" altLang="zh-CN" sz="2000" dirty="0" smtClean="0">
              <a:solidFill>
                <a:prstClr val="black"/>
              </a:solidFill>
              <a:latin typeface="宋体" panose="02010600030101010101" pitchFamily="2" charset="-122"/>
            </a:endParaRPr>
          </a:p>
          <a:p>
            <a:pPr>
              <a:lnSpc>
                <a:spcPts val="2600"/>
              </a:lnSpc>
            </a:pPr>
            <a:endParaRPr lang="zh-CN" altLang="en-US" sz="2000" dirty="0">
              <a:solidFill>
                <a:prstClr val="black"/>
              </a:solidFill>
              <a:latin typeface="宋体" panose="02010600030101010101" pitchFamily="2" charset="-122"/>
            </a:endParaRPr>
          </a:p>
        </p:txBody>
      </p:sp>
      <p:sp>
        <p:nvSpPr>
          <p:cNvPr id="12" name="文本框 11"/>
          <p:cNvSpPr txBox="1"/>
          <p:nvPr/>
        </p:nvSpPr>
        <p:spPr>
          <a:xfrm>
            <a:off x="3442694" y="1333148"/>
            <a:ext cx="2518863" cy="1092607"/>
          </a:xfrm>
          <a:prstGeom prst="rect">
            <a:avLst/>
          </a:prstGeom>
          <a:noFill/>
        </p:spPr>
        <p:txBody>
          <a:bodyPr wrap="square" rtlCol="0">
            <a:spAutoFit/>
          </a:bodyPr>
          <a:lstStyle/>
          <a:p>
            <a:pPr>
              <a:lnSpc>
                <a:spcPts val="2600"/>
              </a:lnSpc>
            </a:pPr>
            <a:r>
              <a:rPr lang="zh-CN" altLang="en-US" sz="2000" b="1" dirty="0" smtClean="0">
                <a:solidFill>
                  <a:prstClr val="black"/>
                </a:solidFill>
                <a:latin typeface="宋体" panose="02010600030101010101" pitchFamily="2" charset="-122"/>
              </a:rPr>
              <a:t>第一轮客观数据收集</a:t>
            </a:r>
            <a:endParaRPr lang="en-US" altLang="zh-CN" sz="2000" b="1" dirty="0" smtClean="0">
              <a:solidFill>
                <a:prstClr val="black"/>
              </a:solidFill>
              <a:latin typeface="宋体" panose="02010600030101010101" pitchFamily="2" charset="-122"/>
            </a:endParaRPr>
          </a:p>
          <a:p>
            <a:pPr>
              <a:lnSpc>
                <a:spcPts val="2600"/>
              </a:lnSpc>
            </a:pPr>
            <a:r>
              <a:rPr lang="zh-CN" altLang="en-US" dirty="0">
                <a:solidFill>
                  <a:prstClr val="black"/>
                </a:solidFill>
                <a:latin typeface="宋体" panose="02010600030101010101" pitchFamily="2" charset="-122"/>
              </a:rPr>
              <a:t>营业</a:t>
            </a:r>
            <a:r>
              <a:rPr lang="zh-CN" altLang="en-US" dirty="0" smtClean="0">
                <a:solidFill>
                  <a:prstClr val="black"/>
                </a:solidFill>
                <a:latin typeface="宋体" panose="02010600030101010101" pitchFamily="2" charset="-122"/>
              </a:rPr>
              <a:t>收入、营业成本、员工人数等</a:t>
            </a:r>
            <a:endParaRPr lang="zh-CN" altLang="en-US" dirty="0">
              <a:solidFill>
                <a:prstClr val="black"/>
              </a:solidFill>
              <a:latin typeface="宋体" panose="02010600030101010101" pitchFamily="2" charset="-122"/>
            </a:endParaRPr>
          </a:p>
        </p:txBody>
      </p:sp>
      <p:sp>
        <p:nvSpPr>
          <p:cNvPr id="13" name="椭圆 12"/>
          <p:cNvSpPr/>
          <p:nvPr/>
        </p:nvSpPr>
        <p:spPr>
          <a:xfrm>
            <a:off x="1065172" y="2847711"/>
            <a:ext cx="291517" cy="291517"/>
          </a:xfrm>
          <a:prstGeom prst="ellipse">
            <a:avLst/>
          </a:prstGeom>
          <a:solidFill>
            <a:srgbClr val="CC3300"/>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黑体"/>
              <a:cs typeface="+mn-cs"/>
            </a:endParaRPr>
          </a:p>
        </p:txBody>
      </p:sp>
      <p:sp>
        <p:nvSpPr>
          <p:cNvPr id="15" name="椭圆 14"/>
          <p:cNvSpPr/>
          <p:nvPr/>
        </p:nvSpPr>
        <p:spPr>
          <a:xfrm>
            <a:off x="4556368" y="2834325"/>
            <a:ext cx="291517" cy="291517"/>
          </a:xfrm>
          <a:prstGeom prst="ellipse">
            <a:avLst/>
          </a:prstGeom>
          <a:solidFill>
            <a:srgbClr val="CC3300"/>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黑体"/>
              <a:cs typeface="+mn-cs"/>
            </a:endParaRPr>
          </a:p>
        </p:txBody>
      </p:sp>
      <p:sp>
        <p:nvSpPr>
          <p:cNvPr id="16" name="椭圆 15"/>
          <p:cNvSpPr/>
          <p:nvPr/>
        </p:nvSpPr>
        <p:spPr>
          <a:xfrm>
            <a:off x="7518443" y="2834245"/>
            <a:ext cx="291517" cy="291517"/>
          </a:xfrm>
          <a:prstGeom prst="ellipse">
            <a:avLst/>
          </a:prstGeom>
          <a:solidFill>
            <a:srgbClr val="CC3300"/>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黑体"/>
              <a:cs typeface="+mn-cs"/>
            </a:endParaRPr>
          </a:p>
        </p:txBody>
      </p:sp>
      <p:sp>
        <p:nvSpPr>
          <p:cNvPr id="19" name="文本框 18"/>
          <p:cNvSpPr txBox="1"/>
          <p:nvPr/>
        </p:nvSpPr>
        <p:spPr>
          <a:xfrm>
            <a:off x="10466504" y="2458949"/>
            <a:ext cx="1280506" cy="400110"/>
          </a:xfrm>
          <a:prstGeom prst="rect">
            <a:avLst/>
          </a:prstGeom>
          <a:noFill/>
        </p:spPr>
        <p:txBody>
          <a:bodyPr wrap="square" rtlCol="0">
            <a:spAutoFit/>
          </a:bodyPr>
          <a:lstStyle/>
          <a:p>
            <a:r>
              <a:rPr lang="en-US" altLang="zh-CN" sz="2000" b="1" dirty="0" smtClean="0">
                <a:solidFill>
                  <a:prstClr val="black"/>
                </a:solidFill>
                <a:latin typeface="微软雅黑" panose="020B0503020204020204" pitchFamily="34" charset="-122"/>
                <a:ea typeface="微软雅黑" panose="020B0503020204020204" pitchFamily="34" charset="-122"/>
              </a:rPr>
              <a:t>2019</a:t>
            </a:r>
            <a:r>
              <a:rPr lang="zh-CN" altLang="en-US" sz="2000" b="1" dirty="0" smtClean="0">
                <a:solidFill>
                  <a:prstClr val="black"/>
                </a:solidFill>
                <a:latin typeface="微软雅黑" panose="020B0503020204020204" pitchFamily="34" charset="-122"/>
                <a:ea typeface="微软雅黑" panose="020B0503020204020204" pitchFamily="34" charset="-122"/>
              </a:rPr>
              <a:t>年</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20" name="椭圆 19"/>
          <p:cNvSpPr/>
          <p:nvPr/>
        </p:nvSpPr>
        <p:spPr>
          <a:xfrm>
            <a:off x="10852177" y="2859059"/>
            <a:ext cx="291517" cy="291517"/>
          </a:xfrm>
          <a:prstGeom prst="ellipse">
            <a:avLst/>
          </a:prstGeom>
          <a:solidFill>
            <a:srgbClr val="CC3300"/>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黑体"/>
              <a:cs typeface="+mn-cs"/>
            </a:endParaRPr>
          </a:p>
        </p:txBody>
      </p:sp>
      <p:sp>
        <p:nvSpPr>
          <p:cNvPr id="28" name="文本框 27"/>
          <p:cNvSpPr txBox="1"/>
          <p:nvPr/>
        </p:nvSpPr>
        <p:spPr>
          <a:xfrm>
            <a:off x="6404769" y="3374935"/>
            <a:ext cx="3498650" cy="2426305"/>
          </a:xfrm>
          <a:prstGeom prst="rect">
            <a:avLst/>
          </a:prstGeom>
          <a:noFill/>
        </p:spPr>
        <p:txBody>
          <a:bodyPr wrap="square" rtlCol="0">
            <a:spAutoFit/>
          </a:bodyPr>
          <a:lstStyle/>
          <a:p>
            <a:pPr>
              <a:lnSpc>
                <a:spcPts val="2600"/>
              </a:lnSpc>
            </a:pPr>
            <a:r>
              <a:rPr lang="zh-CN" altLang="en-US" sz="2000" b="1" dirty="0" smtClean="0">
                <a:solidFill>
                  <a:prstClr val="black"/>
                </a:solidFill>
                <a:latin typeface="宋体" panose="02010600030101010101" pitchFamily="2" charset="-122"/>
              </a:rPr>
              <a:t>第二轮问卷调查</a:t>
            </a:r>
            <a:endParaRPr lang="en-US" altLang="zh-CN" sz="2000" b="1" dirty="0" smtClean="0">
              <a:solidFill>
                <a:prstClr val="black"/>
              </a:solidFill>
              <a:latin typeface="宋体" panose="02010600030101010101" pitchFamily="2" charset="-122"/>
            </a:endParaRPr>
          </a:p>
          <a:p>
            <a:pPr>
              <a:lnSpc>
                <a:spcPts val="2600"/>
              </a:lnSpc>
            </a:pPr>
            <a:r>
              <a:rPr lang="zh-CN" altLang="en-US" dirty="0">
                <a:solidFill>
                  <a:prstClr val="black"/>
                </a:solidFill>
                <a:latin typeface="宋体" panose="02010600030101010101" pitchFamily="2" charset="-122"/>
              </a:rPr>
              <a:t>董事长</a:t>
            </a:r>
            <a:r>
              <a:rPr lang="zh-CN" altLang="en-US" dirty="0" smtClean="0">
                <a:solidFill>
                  <a:prstClr val="black"/>
                </a:solidFill>
                <a:latin typeface="宋体" panose="02010600030101010101" pitchFamily="2" charset="-122"/>
              </a:rPr>
              <a:t>：商业模式</a:t>
            </a:r>
            <a:endParaRPr lang="en-US" altLang="zh-CN" dirty="0" smtClean="0">
              <a:solidFill>
                <a:prstClr val="black"/>
              </a:solidFill>
              <a:latin typeface="宋体" panose="02010600030101010101" pitchFamily="2" charset="-122"/>
            </a:endParaRPr>
          </a:p>
          <a:p>
            <a:pPr>
              <a:lnSpc>
                <a:spcPts val="2600"/>
              </a:lnSpc>
            </a:pPr>
            <a:r>
              <a:rPr lang="zh-CN" altLang="en-US" dirty="0" smtClean="0">
                <a:solidFill>
                  <a:prstClr val="black"/>
                </a:solidFill>
                <a:latin typeface="宋体" panose="02010600030101010101" pitchFamily="2" charset="-122"/>
              </a:rPr>
              <a:t>行政副总：内部整合</a:t>
            </a:r>
            <a:endParaRPr lang="en-US" altLang="zh-CN" dirty="0" smtClean="0">
              <a:solidFill>
                <a:prstClr val="black"/>
              </a:solidFill>
              <a:latin typeface="宋体" panose="02010600030101010101" pitchFamily="2" charset="-122"/>
            </a:endParaRPr>
          </a:p>
          <a:p>
            <a:pPr>
              <a:lnSpc>
                <a:spcPts val="2600"/>
              </a:lnSpc>
            </a:pPr>
            <a:r>
              <a:rPr lang="zh-CN" altLang="en-US" dirty="0" smtClean="0">
                <a:solidFill>
                  <a:prstClr val="black"/>
                </a:solidFill>
                <a:latin typeface="宋体" panose="02010600030101010101" pitchFamily="2" charset="-122"/>
              </a:rPr>
              <a:t>市场副总：客户整合</a:t>
            </a:r>
            <a:endParaRPr lang="en-US" altLang="zh-CN" dirty="0" smtClean="0">
              <a:solidFill>
                <a:prstClr val="black"/>
              </a:solidFill>
              <a:latin typeface="宋体" panose="02010600030101010101" pitchFamily="2" charset="-122"/>
            </a:endParaRPr>
          </a:p>
          <a:p>
            <a:pPr>
              <a:lnSpc>
                <a:spcPts val="2600"/>
              </a:lnSpc>
            </a:pPr>
            <a:r>
              <a:rPr lang="zh-CN" altLang="en-US" dirty="0" smtClean="0">
                <a:solidFill>
                  <a:prstClr val="black"/>
                </a:solidFill>
                <a:latin typeface="宋体" panose="02010600030101010101" pitchFamily="2" charset="-122"/>
              </a:rPr>
              <a:t>生产研发副总：供应商整合</a:t>
            </a:r>
            <a:endParaRPr lang="en-US" altLang="zh-CN" dirty="0" smtClean="0">
              <a:solidFill>
                <a:prstClr val="black"/>
              </a:solidFill>
              <a:latin typeface="宋体" panose="02010600030101010101" pitchFamily="2" charset="-122"/>
            </a:endParaRPr>
          </a:p>
          <a:p>
            <a:pPr>
              <a:lnSpc>
                <a:spcPts val="2600"/>
              </a:lnSpc>
            </a:pPr>
            <a:endParaRPr lang="en-US" altLang="zh-CN" sz="2000" dirty="0" smtClean="0">
              <a:solidFill>
                <a:prstClr val="black"/>
              </a:solidFill>
              <a:latin typeface="宋体" panose="02010600030101010101" pitchFamily="2" charset="-122"/>
            </a:endParaRPr>
          </a:p>
          <a:p>
            <a:pPr>
              <a:lnSpc>
                <a:spcPts val="2600"/>
              </a:lnSpc>
            </a:pPr>
            <a:endParaRPr lang="zh-CN" altLang="en-US" sz="2000" dirty="0">
              <a:solidFill>
                <a:prstClr val="black"/>
              </a:solidFill>
              <a:latin typeface="宋体" panose="02010600030101010101" pitchFamily="2" charset="-122"/>
            </a:endParaRPr>
          </a:p>
        </p:txBody>
      </p:sp>
      <p:sp>
        <p:nvSpPr>
          <p:cNvPr id="29" name="文本框 28"/>
          <p:cNvSpPr txBox="1"/>
          <p:nvPr/>
        </p:nvSpPr>
        <p:spPr>
          <a:xfrm>
            <a:off x="6404769" y="1333148"/>
            <a:ext cx="2518863" cy="1092607"/>
          </a:xfrm>
          <a:prstGeom prst="rect">
            <a:avLst/>
          </a:prstGeom>
          <a:noFill/>
        </p:spPr>
        <p:txBody>
          <a:bodyPr wrap="square" rtlCol="0">
            <a:spAutoFit/>
          </a:bodyPr>
          <a:lstStyle/>
          <a:p>
            <a:pPr>
              <a:lnSpc>
                <a:spcPts val="2600"/>
              </a:lnSpc>
            </a:pPr>
            <a:r>
              <a:rPr lang="zh-CN" altLang="en-US" sz="2000" b="1" dirty="0" smtClean="0">
                <a:solidFill>
                  <a:prstClr val="black"/>
                </a:solidFill>
                <a:latin typeface="宋体" panose="02010600030101010101" pitchFamily="2" charset="-122"/>
              </a:rPr>
              <a:t>第二轮客观数据收集</a:t>
            </a:r>
            <a:endParaRPr lang="en-US" altLang="zh-CN" sz="2000" b="1" dirty="0" smtClean="0">
              <a:solidFill>
                <a:prstClr val="black"/>
              </a:solidFill>
              <a:latin typeface="宋体" panose="02010600030101010101" pitchFamily="2" charset="-122"/>
            </a:endParaRPr>
          </a:p>
          <a:p>
            <a:pPr>
              <a:lnSpc>
                <a:spcPts val="2600"/>
              </a:lnSpc>
            </a:pPr>
            <a:r>
              <a:rPr lang="zh-CN" altLang="en-US" dirty="0">
                <a:solidFill>
                  <a:prstClr val="black"/>
                </a:solidFill>
                <a:latin typeface="宋体" panose="02010600030101010101" pitchFamily="2" charset="-122"/>
              </a:rPr>
              <a:t>营业</a:t>
            </a:r>
            <a:r>
              <a:rPr lang="zh-CN" altLang="en-US" dirty="0" smtClean="0">
                <a:solidFill>
                  <a:prstClr val="black"/>
                </a:solidFill>
                <a:latin typeface="宋体" panose="02010600030101010101" pitchFamily="2" charset="-122"/>
              </a:rPr>
              <a:t>收入、营业成本、员工人数等</a:t>
            </a:r>
            <a:endParaRPr lang="zh-CN" altLang="en-US" dirty="0">
              <a:solidFill>
                <a:prstClr val="black"/>
              </a:solidFill>
              <a:latin typeface="宋体" panose="02010600030101010101" pitchFamily="2" charset="-122"/>
            </a:endParaRPr>
          </a:p>
        </p:txBody>
      </p:sp>
      <p:sp>
        <p:nvSpPr>
          <p:cNvPr id="30" name="文本框 29"/>
          <p:cNvSpPr txBox="1"/>
          <p:nvPr/>
        </p:nvSpPr>
        <p:spPr>
          <a:xfrm>
            <a:off x="9380029" y="1333147"/>
            <a:ext cx="2518863" cy="1092607"/>
          </a:xfrm>
          <a:prstGeom prst="rect">
            <a:avLst/>
          </a:prstGeom>
          <a:noFill/>
        </p:spPr>
        <p:txBody>
          <a:bodyPr wrap="square" rtlCol="0">
            <a:spAutoFit/>
          </a:bodyPr>
          <a:lstStyle/>
          <a:p>
            <a:pPr>
              <a:lnSpc>
                <a:spcPts val="2600"/>
              </a:lnSpc>
            </a:pPr>
            <a:r>
              <a:rPr lang="zh-CN" altLang="en-US" sz="2000" b="1" dirty="0" smtClean="0">
                <a:solidFill>
                  <a:prstClr val="black"/>
                </a:solidFill>
                <a:latin typeface="宋体" panose="02010600030101010101" pitchFamily="2" charset="-122"/>
              </a:rPr>
              <a:t>第三轮客观数据收集</a:t>
            </a:r>
            <a:endParaRPr lang="en-US" altLang="zh-CN" sz="2000" b="1" dirty="0" smtClean="0">
              <a:solidFill>
                <a:prstClr val="black"/>
              </a:solidFill>
              <a:latin typeface="宋体" panose="02010600030101010101" pitchFamily="2" charset="-122"/>
            </a:endParaRPr>
          </a:p>
          <a:p>
            <a:pPr>
              <a:lnSpc>
                <a:spcPts val="2600"/>
              </a:lnSpc>
            </a:pPr>
            <a:r>
              <a:rPr lang="zh-CN" altLang="en-US" dirty="0">
                <a:solidFill>
                  <a:prstClr val="black"/>
                </a:solidFill>
                <a:latin typeface="宋体" panose="02010600030101010101" pitchFamily="2" charset="-122"/>
              </a:rPr>
              <a:t>营业</a:t>
            </a:r>
            <a:r>
              <a:rPr lang="zh-CN" altLang="en-US" dirty="0" smtClean="0">
                <a:solidFill>
                  <a:prstClr val="black"/>
                </a:solidFill>
                <a:latin typeface="宋体" panose="02010600030101010101" pitchFamily="2" charset="-122"/>
              </a:rPr>
              <a:t>收入、营业成本、员工人数等</a:t>
            </a:r>
            <a:endParaRPr lang="zh-CN" altLang="en-US" dirty="0">
              <a:solidFill>
                <a:prstClr val="black"/>
              </a:solidFill>
              <a:latin typeface="宋体" panose="02010600030101010101" pitchFamily="2" charset="-122"/>
            </a:endParaRPr>
          </a:p>
        </p:txBody>
      </p:sp>
      <p:sp>
        <p:nvSpPr>
          <p:cNvPr id="17"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25</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1100091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484597" cy="482247"/>
          </a:xfrm>
        </p:spPr>
        <p:txBody>
          <a:bodyPr/>
          <a:lstStyle/>
          <a:p>
            <a:r>
              <a:rPr lang="zh-CN" altLang="en-US" sz="2800" dirty="0"/>
              <a:t>研究</a:t>
            </a:r>
            <a:r>
              <a:rPr lang="en-US" altLang="zh-CN" sz="2800" dirty="0"/>
              <a:t>1</a:t>
            </a:r>
            <a:r>
              <a:rPr lang="zh-CN" altLang="en-US" sz="2800" dirty="0"/>
              <a:t>：商业模式与企业绩效：企业能力的调节作用</a:t>
            </a:r>
          </a:p>
        </p:txBody>
      </p:sp>
      <p:graphicFrame>
        <p:nvGraphicFramePr>
          <p:cNvPr id="4" name="表格 3"/>
          <p:cNvGraphicFramePr>
            <a:graphicFrameLocks noGrp="1"/>
          </p:cNvGraphicFramePr>
          <p:nvPr>
            <p:extLst>
              <p:ext uri="{D42A27DB-BD31-4B8C-83A1-F6EECF244321}">
                <p14:modId xmlns:p14="http://schemas.microsoft.com/office/powerpoint/2010/main" val="1137629888"/>
              </p:ext>
            </p:extLst>
          </p:nvPr>
        </p:nvGraphicFramePr>
        <p:xfrm>
          <a:off x="609600" y="1458614"/>
          <a:ext cx="10972800" cy="2053549"/>
        </p:xfrm>
        <a:graphic>
          <a:graphicData uri="http://schemas.openxmlformats.org/drawingml/2006/table">
            <a:tbl>
              <a:tblPr firstRow="1" firstCol="1" bandRow="1"/>
              <a:tblGrid>
                <a:gridCol w="1954924"/>
                <a:gridCol w="1671145"/>
                <a:gridCol w="1597572"/>
                <a:gridCol w="1923393"/>
                <a:gridCol w="2133600"/>
                <a:gridCol w="1692166"/>
              </a:tblGrid>
              <a:tr h="49440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lnSpc>
                          <a:spcPts val="2000"/>
                        </a:lnSpc>
                        <a:spcAft>
                          <a:spcPts val="0"/>
                        </a:spcAft>
                      </a:pPr>
                      <a:r>
                        <a:rPr lang="zh-CN" altLang="en-US" sz="1800" b="1" kern="100" dirty="0" smtClean="0">
                          <a:effectLst/>
                          <a:latin typeface="Times New Roman" panose="02020603050405020304" pitchFamily="18" charset="0"/>
                          <a:ea typeface="宋体" panose="02010600030101010101" pitchFamily="2" charset="-122"/>
                          <a:cs typeface="Times New Roman" panose="02020603050405020304" pitchFamily="18" charset="0"/>
                        </a:rPr>
                        <a:t>变量</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zh-CN" altLang="en-US" sz="1800" b="1" kern="100" dirty="0" smtClean="0">
                          <a:effectLst/>
                          <a:latin typeface="Times New Roman" panose="02020603050405020304" pitchFamily="18" charset="0"/>
                          <a:ea typeface="宋体" panose="02010600030101010101" pitchFamily="2" charset="-122"/>
                          <a:cs typeface="Times New Roman" panose="02020603050405020304" pitchFamily="18" charset="0"/>
                        </a:rPr>
                        <a:t>题项数</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lnSpc>
                          <a:spcPts val="2000"/>
                        </a:lnSpc>
                        <a:spcAft>
                          <a:spcPts val="0"/>
                        </a:spcAft>
                      </a:pPr>
                      <a:r>
                        <a:rPr lang="zh-CN" altLang="en-US" sz="1800" b="1" kern="100" dirty="0" smtClean="0">
                          <a:effectLst/>
                          <a:latin typeface="Times New Roman" panose="02020603050405020304" pitchFamily="18" charset="0"/>
                          <a:ea typeface="宋体" panose="02010600030101010101" pitchFamily="2" charset="-122"/>
                          <a:cs typeface="Times New Roman" panose="02020603050405020304" pitchFamily="18" charset="0"/>
                        </a:rPr>
                        <a:t>因子载荷</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Cronbach’s </a:t>
                      </a:r>
                      <a:r>
                        <a:rPr lang="el-GR" sz="1800" b="1"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α</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AVE</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80278">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效率型商业模式</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0.60-0.82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tabLst>
                          <a:tab pos="314325" algn="l"/>
                        </a:tabLs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411808">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新颖型商业模式</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spcAft>
                          <a:spcPts val="0"/>
                        </a:spcAft>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0.60-0.79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r>
              <a:tr h="401298">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营销能力</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0.71-0.85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31273">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技术能力</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0.82-0.90</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0.89</a:t>
                      </a: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572810" y="3617149"/>
            <a:ext cx="10841423" cy="369332"/>
          </a:xfrm>
          <a:prstGeom prst="rect">
            <a:avLst/>
          </a:prstGeom>
        </p:spPr>
        <p:txBody>
          <a:bodyPr wrap="square">
            <a:spAutoFit/>
          </a:bodyPr>
          <a:lstStyle/>
          <a:p>
            <a:r>
              <a:rPr lang="en-US" altLang="zh-CN" kern="100" dirty="0">
                <a:solidFill>
                  <a:srgbClr val="000000"/>
                </a:solidFill>
                <a:latin typeface="Times New Roman" panose="02020603050405020304" pitchFamily="18" charset="0"/>
                <a:cs typeface="Times New Roman" panose="02020603050405020304" pitchFamily="18" charset="0"/>
                <a:sym typeface="Symbol Tiger" panose="05050102010706020507" pitchFamily="18" charset="2"/>
              </a:rPr>
              <a:t></a:t>
            </a:r>
            <a:r>
              <a:rPr lang="en-US" altLang="zh-CN" kern="100" baseline="30000" dirty="0">
                <a:solidFill>
                  <a:srgbClr val="000000"/>
                </a:solidFill>
                <a:latin typeface="Times New Roman" panose="02020603050405020304" pitchFamily="18" charset="0"/>
              </a:rPr>
              <a:t>2</a:t>
            </a:r>
            <a:r>
              <a:rPr lang="en-US" altLang="zh-CN" kern="100" dirty="0">
                <a:solidFill>
                  <a:srgbClr val="000000"/>
                </a:solidFill>
                <a:latin typeface="Times New Roman" panose="02020603050405020304" pitchFamily="18" charset="0"/>
              </a:rPr>
              <a:t>/</a:t>
            </a:r>
            <a:r>
              <a:rPr lang="en-US" altLang="zh-CN" i="1" kern="100" dirty="0" err="1">
                <a:solidFill>
                  <a:srgbClr val="000000"/>
                </a:solidFill>
                <a:latin typeface="Times New Roman" panose="02020603050405020304" pitchFamily="18" charset="0"/>
              </a:rPr>
              <a:t>df</a:t>
            </a:r>
            <a:r>
              <a:rPr lang="en-US" altLang="zh-CN" i="1" kern="100" dirty="0">
                <a:solidFill>
                  <a:srgbClr val="000000"/>
                </a:solidFill>
                <a:latin typeface="Times New Roman" panose="02020603050405020304" pitchFamily="18" charset="0"/>
              </a:rPr>
              <a:t>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288.09 </a:t>
            </a:r>
            <a:r>
              <a:rPr lang="en-US" altLang="zh-CN" kern="100" dirty="0">
                <a:solidFill>
                  <a:srgbClr val="000000"/>
                </a:solidFill>
                <a:latin typeface="Times New Roman" panose="02020603050405020304" pitchFamily="18" charset="0"/>
              </a:rPr>
              <a:t>/ 160 = </a:t>
            </a:r>
            <a:r>
              <a:rPr lang="en-US" altLang="zh-CN" kern="100" dirty="0" smtClean="0">
                <a:solidFill>
                  <a:srgbClr val="000000"/>
                </a:solidFill>
                <a:latin typeface="Times New Roman" panose="02020603050405020304" pitchFamily="18" charset="0"/>
              </a:rPr>
              <a:t>1.80, </a:t>
            </a:r>
            <a:r>
              <a:rPr lang="en-US" altLang="zh-CN" kern="100" dirty="0">
                <a:solidFill>
                  <a:srgbClr val="000000"/>
                </a:solidFill>
                <a:latin typeface="Times New Roman" panose="02020603050405020304" pitchFamily="18" charset="0"/>
              </a:rPr>
              <a:t>CFI = </a:t>
            </a:r>
            <a:r>
              <a:rPr lang="en-US" altLang="zh-CN" kern="100" dirty="0" smtClean="0">
                <a:solidFill>
                  <a:srgbClr val="000000"/>
                </a:solidFill>
                <a:latin typeface="Times New Roman" panose="02020603050405020304" pitchFamily="18" charset="0"/>
              </a:rPr>
              <a:t>0.95, </a:t>
            </a:r>
            <a:r>
              <a:rPr lang="en-US" altLang="zh-CN" kern="100" dirty="0">
                <a:solidFill>
                  <a:srgbClr val="000000"/>
                </a:solidFill>
                <a:latin typeface="Times New Roman" panose="02020603050405020304" pitchFamily="18" charset="0"/>
              </a:rPr>
              <a:t>IFI = </a:t>
            </a:r>
            <a:r>
              <a:rPr lang="en-US" altLang="zh-CN" kern="100" dirty="0" smtClean="0">
                <a:solidFill>
                  <a:srgbClr val="000000"/>
                </a:solidFill>
                <a:latin typeface="Times New Roman" panose="02020603050405020304" pitchFamily="18" charset="0"/>
              </a:rPr>
              <a:t>0.95, NNFI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0.95, </a:t>
            </a:r>
            <a:r>
              <a:rPr lang="en-US" altLang="zh-CN" kern="100" dirty="0">
                <a:solidFill>
                  <a:srgbClr val="000000"/>
                </a:solidFill>
                <a:latin typeface="Times New Roman" panose="02020603050405020304" pitchFamily="18" charset="0"/>
              </a:rPr>
              <a:t>RMSEA = </a:t>
            </a:r>
            <a:r>
              <a:rPr lang="en-US" altLang="zh-CN" kern="100" dirty="0" smtClean="0">
                <a:solidFill>
                  <a:srgbClr val="000000"/>
                </a:solidFill>
                <a:latin typeface="Times New Roman" panose="02020603050405020304" pitchFamily="18" charset="0"/>
              </a:rPr>
              <a:t>0.076, </a:t>
            </a:r>
            <a:r>
              <a:rPr lang="en-US" altLang="zh-CN" kern="100" dirty="0">
                <a:solidFill>
                  <a:srgbClr val="000000"/>
                </a:solidFill>
                <a:latin typeface="Times New Roman" panose="02020603050405020304" pitchFamily="18" charset="0"/>
              </a:rPr>
              <a:t>SRMR = </a:t>
            </a:r>
            <a:r>
              <a:rPr lang="en-US" altLang="zh-CN" kern="100" dirty="0" smtClean="0">
                <a:solidFill>
                  <a:srgbClr val="000000"/>
                </a:solidFill>
                <a:latin typeface="Times New Roman" panose="02020603050405020304" pitchFamily="18" charset="0"/>
              </a:rPr>
              <a:t>0.074</a:t>
            </a:r>
            <a:endParaRPr lang="zh-CN" altLang="en-US" dirty="0">
              <a:solidFill>
                <a:srgbClr val="000000"/>
              </a:solidFill>
              <a:latin typeface="Arial"/>
              <a:ea typeface="黑体"/>
            </a:endParaRPr>
          </a:p>
        </p:txBody>
      </p:sp>
      <p:sp>
        <p:nvSpPr>
          <p:cNvPr id="6" name="文本框 5"/>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信度与效度检验</a:t>
            </a:r>
          </a:p>
        </p:txBody>
      </p:sp>
      <p:sp>
        <p:nvSpPr>
          <p:cNvPr id="7" name="文本框 6"/>
          <p:cNvSpPr txBox="1"/>
          <p:nvPr/>
        </p:nvSpPr>
        <p:spPr>
          <a:xfrm>
            <a:off x="5364626" y="2530819"/>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0.5</a:t>
            </a:r>
            <a:endParaRPr lang="zh-CN" altLang="en-US" dirty="0">
              <a:solidFill>
                <a:srgbClr val="FF0000"/>
              </a:solidFill>
            </a:endParaRPr>
          </a:p>
        </p:txBody>
      </p:sp>
      <p:sp>
        <p:nvSpPr>
          <p:cNvPr id="8" name="文本框 7"/>
          <p:cNvSpPr txBox="1"/>
          <p:nvPr/>
        </p:nvSpPr>
        <p:spPr>
          <a:xfrm>
            <a:off x="7083069" y="2530819"/>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0.7</a:t>
            </a:r>
            <a:endParaRPr lang="zh-CN" altLang="en-US" dirty="0">
              <a:solidFill>
                <a:srgbClr val="FF0000"/>
              </a:solidFill>
            </a:endParaRPr>
          </a:p>
        </p:txBody>
      </p:sp>
      <p:sp>
        <p:nvSpPr>
          <p:cNvPr id="9" name="文本框 8"/>
          <p:cNvSpPr txBox="1"/>
          <p:nvPr/>
        </p:nvSpPr>
        <p:spPr>
          <a:xfrm>
            <a:off x="10936825" y="2530819"/>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0.5</a:t>
            </a:r>
            <a:endParaRPr lang="zh-CN" altLang="en-US" dirty="0">
              <a:solidFill>
                <a:srgbClr val="FF0000"/>
              </a:solidFill>
            </a:endParaRPr>
          </a:p>
        </p:txBody>
      </p:sp>
      <p:sp>
        <p:nvSpPr>
          <p:cNvPr id="10" name="文本框 9"/>
          <p:cNvSpPr txBox="1"/>
          <p:nvPr/>
        </p:nvSpPr>
        <p:spPr>
          <a:xfrm>
            <a:off x="9085286" y="2530819"/>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0.7</a:t>
            </a:r>
            <a:endParaRPr lang="zh-CN" altLang="en-US" dirty="0">
              <a:solidFill>
                <a:srgbClr val="FF0000"/>
              </a:solidFill>
            </a:endParaRPr>
          </a:p>
        </p:txBody>
      </p:sp>
      <p:sp>
        <p:nvSpPr>
          <p:cNvPr id="11" name="文本框 10"/>
          <p:cNvSpPr txBox="1"/>
          <p:nvPr/>
        </p:nvSpPr>
        <p:spPr>
          <a:xfrm>
            <a:off x="696035" y="4278901"/>
            <a:ext cx="10854028" cy="2182649"/>
          </a:xfrm>
          <a:prstGeom prst="rect">
            <a:avLst/>
          </a:prstGeom>
          <a:noFill/>
        </p:spPr>
        <p:txBody>
          <a:bodyPr wrap="square" rtlCol="0">
            <a:spAutoFit/>
          </a:bodyPr>
          <a:lstStyle/>
          <a:p>
            <a:pPr marL="285750" indent="-285750">
              <a:lnSpc>
                <a:spcPts val="2300"/>
              </a:lnSpc>
              <a:spcAft>
                <a:spcPts val="600"/>
              </a:spcAft>
              <a:buFont typeface="Wingdings" panose="05000000000000000000" pitchFamily="2" charset="2"/>
              <a:buChar char="n"/>
            </a:pPr>
            <a:r>
              <a:rPr lang="zh-CN" altLang="en-US" b="1" dirty="0">
                <a:solidFill>
                  <a:srgbClr val="000000"/>
                </a:solidFill>
                <a:latin typeface="宋体" panose="02010600030101010101" pitchFamily="2" charset="-122"/>
              </a:rPr>
              <a:t>无应答偏</a:t>
            </a:r>
            <a:r>
              <a:rPr lang="zh-CN" altLang="en-US" b="1" dirty="0" smtClean="0">
                <a:solidFill>
                  <a:srgbClr val="000000"/>
                </a:solidFill>
                <a:latin typeface="宋体" panose="02010600030101010101" pitchFamily="2" charset="-122"/>
              </a:rPr>
              <a:t>误检验</a:t>
            </a:r>
            <a:endParaRPr lang="en-US" altLang="zh-CN" b="1" dirty="0" smtClean="0">
              <a:solidFill>
                <a:srgbClr val="000000"/>
              </a:solidFill>
              <a:latin typeface="宋体" panose="02010600030101010101" pitchFamily="2" charset="-122"/>
            </a:endParaRPr>
          </a:p>
          <a:p>
            <a:pPr marL="742950" lvl="1" indent="-285750">
              <a:lnSpc>
                <a:spcPts val="2300"/>
              </a:lnSpc>
              <a:spcAft>
                <a:spcPts val="2400"/>
              </a:spcAft>
              <a:buFont typeface="Wingdings" panose="05000000000000000000" pitchFamily="2" charset="2"/>
              <a:buChar char="Ø"/>
            </a:pPr>
            <a:r>
              <a:rPr lang="zh-CN" altLang="en-US" dirty="0">
                <a:solidFill>
                  <a:srgbClr val="000000"/>
                </a:solidFill>
                <a:latin typeface="宋体" panose="02010600030101010101" pitchFamily="2" charset="-122"/>
              </a:rPr>
              <a:t>完成问卷调查的样本</a:t>
            </a:r>
            <a:r>
              <a:rPr lang="zh-CN" altLang="en-US" dirty="0" smtClean="0">
                <a:solidFill>
                  <a:srgbClr val="000000"/>
                </a:solidFill>
                <a:latin typeface="宋体" panose="02010600030101010101" pitchFamily="2" charset="-122"/>
              </a:rPr>
              <a:t>和未完成的</a:t>
            </a:r>
            <a:r>
              <a:rPr lang="zh-CN" altLang="en-US" dirty="0">
                <a:solidFill>
                  <a:srgbClr val="000000"/>
                </a:solidFill>
                <a:latin typeface="宋体" panose="02010600030101010101" pitchFamily="2" charset="-122"/>
              </a:rPr>
              <a:t>样本在企业年龄和企业规模方面没有显著</a:t>
            </a:r>
            <a:r>
              <a:rPr lang="zh-CN" altLang="en-US" dirty="0" smtClean="0">
                <a:solidFill>
                  <a:srgbClr val="000000"/>
                </a:solidFill>
                <a:latin typeface="宋体" panose="02010600030101010101" pitchFamily="2" charset="-122"/>
              </a:rPr>
              <a:t>差异（</a:t>
            </a:r>
            <a:r>
              <a:rPr lang="en-US" altLang="zh-CN" dirty="0" smtClean="0">
                <a:solidFill>
                  <a:srgbClr val="000000"/>
                </a:solidFill>
                <a:latin typeface="Times New Roman" panose="02020603050405020304" pitchFamily="18" charset="0"/>
                <a:cs typeface="Times New Roman" panose="02020603050405020304" pitchFamily="18" charset="0"/>
              </a:rPr>
              <a:t>max |t| = 1.32</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marL="285750" indent="-285750">
              <a:lnSpc>
                <a:spcPts val="2300"/>
              </a:lnSpc>
              <a:spcAft>
                <a:spcPts val="600"/>
              </a:spcAft>
              <a:buFont typeface="Wingdings" panose="05000000000000000000" pitchFamily="2" charset="2"/>
              <a:buChar char="n"/>
            </a:pPr>
            <a:r>
              <a:rPr lang="zh-CN" altLang="en-US" b="1" dirty="0">
                <a:solidFill>
                  <a:srgbClr val="000000"/>
                </a:solidFill>
                <a:latin typeface="宋体" panose="02010600030101010101" pitchFamily="2" charset="-122"/>
              </a:rPr>
              <a:t>共同方法偏</a:t>
            </a:r>
            <a:r>
              <a:rPr lang="zh-CN" altLang="en-US" b="1" dirty="0" smtClean="0">
                <a:solidFill>
                  <a:srgbClr val="000000"/>
                </a:solidFill>
                <a:latin typeface="宋体" panose="02010600030101010101" pitchFamily="2" charset="-122"/>
              </a:rPr>
              <a:t>误检验</a:t>
            </a:r>
            <a:endParaRPr lang="en-US" altLang="zh-CN" b="1" dirty="0" smtClean="0">
              <a:solidFill>
                <a:srgbClr val="000000"/>
              </a:solidFill>
              <a:latin typeface="宋体" panose="02010600030101010101" pitchFamily="2" charset="-122"/>
            </a:endParaRPr>
          </a:p>
          <a:p>
            <a:pPr marL="742950" lvl="1" indent="-285750">
              <a:lnSpc>
                <a:spcPts val="2300"/>
              </a:lnSpc>
              <a:spcAft>
                <a:spcPts val="1200"/>
              </a:spcAft>
              <a:buFont typeface="Wingdings" panose="05000000000000000000" pitchFamily="2" charset="2"/>
              <a:buChar char="Ø"/>
            </a:pPr>
            <a:r>
              <a:rPr lang="en-US" altLang="zh-CN" dirty="0">
                <a:solidFill>
                  <a:srgbClr val="000000"/>
                </a:solidFill>
                <a:latin typeface="Times New Roman" panose="02020603050405020304" pitchFamily="18" charset="0"/>
                <a:cs typeface="Times New Roman" panose="02020603050405020304" pitchFamily="18" charset="0"/>
              </a:rPr>
              <a:t>Harman</a:t>
            </a:r>
            <a:r>
              <a:rPr lang="zh-CN" altLang="en-US" dirty="0">
                <a:solidFill>
                  <a:srgbClr val="000000"/>
                </a:solidFill>
                <a:latin typeface="宋体" panose="02010600030101010101" pitchFamily="2" charset="-122"/>
              </a:rPr>
              <a:t>单因素检验：第一个提取的因素仅占总方差的</a:t>
            </a:r>
            <a:r>
              <a:rPr lang="en-US" altLang="zh-CN" dirty="0" smtClean="0">
                <a:solidFill>
                  <a:srgbClr val="000000"/>
                </a:solidFill>
                <a:latin typeface="Times New Roman" panose="02020603050405020304" pitchFamily="18" charset="0"/>
                <a:cs typeface="Times New Roman" panose="02020603050405020304" pitchFamily="18" charset="0"/>
              </a:rPr>
              <a:t>16.05%</a:t>
            </a:r>
          </a:p>
          <a:p>
            <a:pPr marL="742950" lvl="1" indent="-285750">
              <a:lnSpc>
                <a:spcPts val="2300"/>
              </a:lnSpc>
              <a:spcAft>
                <a:spcPts val="1200"/>
              </a:spcAft>
              <a:buFont typeface="Wingdings" panose="05000000000000000000" pitchFamily="2" charset="2"/>
              <a:buChar char="Ø"/>
            </a:pPr>
            <a:r>
              <a:rPr lang="zh-CN" altLang="en-US" dirty="0">
                <a:solidFill>
                  <a:srgbClr val="000000"/>
                </a:solidFill>
                <a:latin typeface="宋体" panose="02010600030101010101" pitchFamily="2" charset="-122"/>
              </a:rPr>
              <a:t>标记变量法：调整后的相关系数的显著性保持不变</a:t>
            </a:r>
            <a:endParaRPr lang="zh-CN" altLang="en-US" dirty="0">
              <a:solidFill>
                <a:srgbClr val="000000"/>
              </a:solidFill>
              <a:latin typeface="Arial"/>
              <a:ea typeface="黑体"/>
            </a:endParaRPr>
          </a:p>
        </p:txBody>
      </p:sp>
      <p:sp>
        <p:nvSpPr>
          <p:cNvPr id="12"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26</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858478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484597" cy="482247"/>
          </a:xfrm>
        </p:spPr>
        <p:txBody>
          <a:bodyPr/>
          <a:lstStyle/>
          <a:p>
            <a:r>
              <a:rPr lang="zh-CN" altLang="en-US" sz="2800" dirty="0"/>
              <a:t>研究</a:t>
            </a:r>
            <a:r>
              <a:rPr lang="en-US" altLang="zh-CN" sz="2800" dirty="0"/>
              <a:t>1</a:t>
            </a:r>
            <a:r>
              <a:rPr lang="zh-CN" altLang="en-US" sz="2800" dirty="0"/>
              <a:t>：商业模式与企业绩效：企业能力的调节作用</a:t>
            </a:r>
          </a:p>
        </p:txBody>
      </p:sp>
      <p:sp>
        <p:nvSpPr>
          <p:cNvPr id="5" name="文本框 4"/>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a:solidFill>
                  <a:srgbClr val="000000"/>
                </a:solidFill>
                <a:latin typeface="宋体" panose="02010600030101010101" pitchFamily="2" charset="-122"/>
              </a:rPr>
              <a:t>假设</a:t>
            </a:r>
            <a:r>
              <a:rPr lang="zh-CN" altLang="en-US" b="1" dirty="0" smtClean="0">
                <a:solidFill>
                  <a:srgbClr val="000000"/>
                </a:solidFill>
                <a:latin typeface="宋体" panose="02010600030101010101" pitchFamily="2" charset="-122"/>
              </a:rPr>
              <a:t>检验</a:t>
            </a:r>
          </a:p>
        </p:txBody>
      </p:sp>
      <p:sp>
        <p:nvSpPr>
          <p:cNvPr id="6"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27</a:t>
            </a:r>
            <a:endParaRPr lang="en-US" altLang="zh-CN" dirty="0">
              <a:solidFill>
                <a:srgbClr val="000000"/>
              </a:solidFill>
              <a:latin typeface="Arial"/>
              <a:ea typeface="黑体"/>
            </a:endParaRPr>
          </a:p>
        </p:txBody>
      </p:sp>
      <p:pic>
        <p:nvPicPr>
          <p:cNvPr id="7" name="图片 6"/>
          <p:cNvPicPr>
            <a:picLocks noChangeAspect="1"/>
          </p:cNvPicPr>
          <p:nvPr/>
        </p:nvPicPr>
        <p:blipFill>
          <a:blip r:embed="rId2"/>
          <a:stretch>
            <a:fillRect/>
          </a:stretch>
        </p:blipFill>
        <p:spPr>
          <a:xfrm>
            <a:off x="2417379" y="928559"/>
            <a:ext cx="7020912" cy="5870690"/>
          </a:xfrm>
          <a:prstGeom prst="rect">
            <a:avLst/>
          </a:prstGeom>
        </p:spPr>
      </p:pic>
    </p:spTree>
    <p:extLst>
      <p:ext uri="{BB962C8B-B14F-4D97-AF65-F5344CB8AC3E}">
        <p14:creationId xmlns:p14="http://schemas.microsoft.com/office/powerpoint/2010/main" val="2758957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484597" cy="482247"/>
          </a:xfrm>
        </p:spPr>
        <p:txBody>
          <a:bodyPr/>
          <a:lstStyle/>
          <a:p>
            <a:r>
              <a:rPr lang="zh-CN" altLang="en-US" sz="2800" dirty="0"/>
              <a:t>研究</a:t>
            </a:r>
            <a:r>
              <a:rPr lang="en-US" altLang="zh-CN" sz="2800" dirty="0"/>
              <a:t>1</a:t>
            </a:r>
            <a:r>
              <a:rPr lang="zh-CN" altLang="en-US" sz="2800" dirty="0"/>
              <a:t>：商业模式与企业绩效：企业能力的调节作用</a:t>
            </a:r>
          </a:p>
        </p:txBody>
      </p:sp>
      <p:sp>
        <p:nvSpPr>
          <p:cNvPr id="5" name="文本框 4"/>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a:solidFill>
                  <a:srgbClr val="000000"/>
                </a:solidFill>
                <a:latin typeface="宋体" panose="02010600030101010101" pitchFamily="2" charset="-122"/>
              </a:rPr>
              <a:t>鲁棒性</a:t>
            </a:r>
            <a:r>
              <a:rPr lang="zh-CN" altLang="en-US" b="1" dirty="0" smtClean="0">
                <a:solidFill>
                  <a:srgbClr val="000000"/>
                </a:solidFill>
                <a:latin typeface="宋体" panose="02010600030101010101" pitchFamily="2" charset="-122"/>
              </a:rPr>
              <a:t>检验</a:t>
            </a:r>
          </a:p>
        </p:txBody>
      </p:sp>
      <p:sp>
        <p:nvSpPr>
          <p:cNvPr id="6"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28</a:t>
            </a:r>
            <a:endParaRPr lang="en-US" altLang="zh-CN" dirty="0">
              <a:solidFill>
                <a:srgbClr val="000000"/>
              </a:solidFill>
              <a:latin typeface="Arial"/>
              <a:ea typeface="黑体"/>
            </a:endParaRPr>
          </a:p>
        </p:txBody>
      </p:sp>
      <p:pic>
        <p:nvPicPr>
          <p:cNvPr id="3" name="图片 2"/>
          <p:cNvPicPr>
            <a:picLocks noChangeAspect="1"/>
          </p:cNvPicPr>
          <p:nvPr/>
        </p:nvPicPr>
        <p:blipFill>
          <a:blip r:embed="rId2"/>
          <a:stretch>
            <a:fillRect/>
          </a:stretch>
        </p:blipFill>
        <p:spPr>
          <a:xfrm>
            <a:off x="2337491" y="945933"/>
            <a:ext cx="6979468" cy="5836036"/>
          </a:xfrm>
          <a:prstGeom prst="rect">
            <a:avLst/>
          </a:prstGeom>
        </p:spPr>
      </p:pic>
    </p:spTree>
    <p:extLst>
      <p:ext uri="{BB962C8B-B14F-4D97-AF65-F5344CB8AC3E}">
        <p14:creationId xmlns:p14="http://schemas.microsoft.com/office/powerpoint/2010/main" val="1631031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736846" cy="482247"/>
          </a:xfrm>
        </p:spPr>
        <p:txBody>
          <a:bodyPr/>
          <a:lstStyle/>
          <a:p>
            <a:r>
              <a:rPr lang="zh-CN" altLang="en-US" sz="2800" dirty="0" smtClean="0"/>
              <a:t>研究</a:t>
            </a:r>
            <a:r>
              <a:rPr lang="en-US" altLang="zh-CN" sz="2800" dirty="0"/>
              <a:t>2</a:t>
            </a:r>
            <a:r>
              <a:rPr lang="zh-CN" altLang="en-US" sz="2800" dirty="0"/>
              <a:t>：商业模式与企业绩效：供应链整合的中介作用</a:t>
            </a:r>
          </a:p>
        </p:txBody>
      </p:sp>
      <p:graphicFrame>
        <p:nvGraphicFramePr>
          <p:cNvPr id="4" name="表格 3"/>
          <p:cNvGraphicFramePr>
            <a:graphicFrameLocks noGrp="1"/>
          </p:cNvGraphicFramePr>
          <p:nvPr>
            <p:extLst>
              <p:ext uri="{D42A27DB-BD31-4B8C-83A1-F6EECF244321}">
                <p14:modId xmlns:p14="http://schemas.microsoft.com/office/powerpoint/2010/main" val="3995641741"/>
              </p:ext>
            </p:extLst>
          </p:nvPr>
        </p:nvGraphicFramePr>
        <p:xfrm>
          <a:off x="609600" y="1458614"/>
          <a:ext cx="10972800" cy="2419309"/>
        </p:xfrm>
        <a:graphic>
          <a:graphicData uri="http://schemas.openxmlformats.org/drawingml/2006/table">
            <a:tbl>
              <a:tblPr firstRow="1" firstCol="1" bandRow="1"/>
              <a:tblGrid>
                <a:gridCol w="1954924"/>
                <a:gridCol w="1671145"/>
                <a:gridCol w="1597572"/>
                <a:gridCol w="1923393"/>
                <a:gridCol w="2133600"/>
                <a:gridCol w="1692166"/>
              </a:tblGrid>
              <a:tr h="49440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lnSpc>
                          <a:spcPts val="2000"/>
                        </a:lnSpc>
                        <a:spcAft>
                          <a:spcPts val="0"/>
                        </a:spcAft>
                      </a:pPr>
                      <a:r>
                        <a:rPr lang="zh-CN" altLang="en-US" sz="1800" b="1" kern="100" dirty="0" smtClean="0">
                          <a:effectLst/>
                          <a:latin typeface="Times New Roman" panose="02020603050405020304" pitchFamily="18" charset="0"/>
                          <a:ea typeface="宋体" panose="02010600030101010101" pitchFamily="2" charset="-122"/>
                          <a:cs typeface="Times New Roman" panose="02020603050405020304" pitchFamily="18" charset="0"/>
                        </a:rPr>
                        <a:t>变量</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zh-CN" altLang="en-US" sz="1800" b="1" kern="100" dirty="0" smtClean="0">
                          <a:effectLst/>
                          <a:latin typeface="Times New Roman" panose="02020603050405020304" pitchFamily="18" charset="0"/>
                          <a:ea typeface="宋体" panose="02010600030101010101" pitchFamily="2" charset="-122"/>
                          <a:cs typeface="Times New Roman" panose="02020603050405020304" pitchFamily="18" charset="0"/>
                        </a:rPr>
                        <a:t>题项数</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lnSpc>
                          <a:spcPts val="2000"/>
                        </a:lnSpc>
                        <a:spcAft>
                          <a:spcPts val="0"/>
                        </a:spcAft>
                      </a:pPr>
                      <a:r>
                        <a:rPr lang="zh-CN" altLang="en-US" sz="1800" b="1" kern="100" dirty="0" smtClean="0">
                          <a:effectLst/>
                          <a:latin typeface="Times New Roman" panose="02020603050405020304" pitchFamily="18" charset="0"/>
                          <a:ea typeface="宋体" panose="02010600030101010101" pitchFamily="2" charset="-122"/>
                          <a:cs typeface="Times New Roman" panose="02020603050405020304" pitchFamily="18" charset="0"/>
                        </a:rPr>
                        <a:t>因子载荷</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Cronbach’s </a:t>
                      </a:r>
                      <a:r>
                        <a:rPr lang="el-GR" sz="1800" b="1"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α</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AVE</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80278">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效率型商业模式</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0.58-0.87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tabLst>
                          <a:tab pos="314325" algn="l"/>
                        </a:tabLs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411808">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新颖型商业模式</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spcAft>
                          <a:spcPts val="0"/>
                        </a:spcAft>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0.68-0.86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r>
              <a:tr h="401298">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顾客整合</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0.68-0.92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31273">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供应商整合</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0.81-0.88</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0.92</a:t>
                      </a: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31273">
                <a:tc>
                  <a:txBody>
                    <a:body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内部整合</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0.76-0.91</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0.87</a:t>
                      </a: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572810" y="4027048"/>
            <a:ext cx="10841423" cy="369332"/>
          </a:xfrm>
          <a:prstGeom prst="rect">
            <a:avLst/>
          </a:prstGeom>
        </p:spPr>
        <p:txBody>
          <a:bodyPr wrap="square">
            <a:spAutoFit/>
          </a:bodyPr>
          <a:lstStyle/>
          <a:p>
            <a:r>
              <a:rPr lang="en-US" altLang="zh-CN" kern="100" dirty="0">
                <a:solidFill>
                  <a:srgbClr val="000000"/>
                </a:solidFill>
                <a:latin typeface="Times New Roman" panose="02020603050405020304" pitchFamily="18" charset="0"/>
                <a:cs typeface="Times New Roman" panose="02020603050405020304" pitchFamily="18" charset="0"/>
                <a:sym typeface="Symbol Tiger" panose="05050102010706020507" pitchFamily="18" charset="2"/>
              </a:rPr>
              <a:t></a:t>
            </a:r>
            <a:r>
              <a:rPr lang="en-US" altLang="zh-CN" kern="100" baseline="30000" dirty="0">
                <a:solidFill>
                  <a:srgbClr val="000000"/>
                </a:solidFill>
                <a:latin typeface="Times New Roman" panose="02020603050405020304" pitchFamily="18" charset="0"/>
              </a:rPr>
              <a:t>2</a:t>
            </a:r>
            <a:r>
              <a:rPr lang="en-US" altLang="zh-CN" kern="100" dirty="0">
                <a:solidFill>
                  <a:srgbClr val="000000"/>
                </a:solidFill>
                <a:latin typeface="Times New Roman" panose="02020603050405020304" pitchFamily="18" charset="0"/>
              </a:rPr>
              <a:t>/</a:t>
            </a:r>
            <a:r>
              <a:rPr lang="en-US" altLang="zh-CN" i="1" kern="100" dirty="0" err="1">
                <a:solidFill>
                  <a:srgbClr val="000000"/>
                </a:solidFill>
                <a:latin typeface="Times New Roman" panose="02020603050405020304" pitchFamily="18" charset="0"/>
              </a:rPr>
              <a:t>df</a:t>
            </a:r>
            <a:r>
              <a:rPr lang="en-US" altLang="zh-CN" i="1" kern="100" dirty="0">
                <a:solidFill>
                  <a:srgbClr val="000000"/>
                </a:solidFill>
                <a:latin typeface="Times New Roman" panose="02020603050405020304" pitchFamily="18" charset="0"/>
              </a:rPr>
              <a:t>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440.92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289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1.53, </a:t>
            </a:r>
            <a:r>
              <a:rPr lang="en-US" altLang="zh-CN" kern="100" dirty="0">
                <a:solidFill>
                  <a:srgbClr val="000000"/>
                </a:solidFill>
                <a:latin typeface="Times New Roman" panose="02020603050405020304" pitchFamily="18" charset="0"/>
              </a:rPr>
              <a:t>CFI = </a:t>
            </a:r>
            <a:r>
              <a:rPr lang="en-US" altLang="zh-CN" kern="100" dirty="0" smtClean="0">
                <a:solidFill>
                  <a:srgbClr val="000000"/>
                </a:solidFill>
                <a:latin typeface="Times New Roman" panose="02020603050405020304" pitchFamily="18" charset="0"/>
              </a:rPr>
              <a:t>0.95, </a:t>
            </a:r>
            <a:r>
              <a:rPr lang="en-US" altLang="zh-CN" kern="100" dirty="0">
                <a:solidFill>
                  <a:srgbClr val="000000"/>
                </a:solidFill>
                <a:latin typeface="Times New Roman" panose="02020603050405020304" pitchFamily="18" charset="0"/>
              </a:rPr>
              <a:t>IFI = </a:t>
            </a:r>
            <a:r>
              <a:rPr lang="en-US" altLang="zh-CN" kern="100" dirty="0" smtClean="0">
                <a:solidFill>
                  <a:srgbClr val="000000"/>
                </a:solidFill>
                <a:latin typeface="Times New Roman" panose="02020603050405020304" pitchFamily="18" charset="0"/>
              </a:rPr>
              <a:t>0.95, NNFI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0.95, </a:t>
            </a:r>
            <a:r>
              <a:rPr lang="en-US" altLang="zh-CN" kern="100" dirty="0">
                <a:solidFill>
                  <a:srgbClr val="000000"/>
                </a:solidFill>
                <a:latin typeface="Times New Roman" panose="02020603050405020304" pitchFamily="18" charset="0"/>
              </a:rPr>
              <a:t>RMSEA = </a:t>
            </a:r>
            <a:r>
              <a:rPr lang="en-US" altLang="zh-CN" kern="100" dirty="0" smtClean="0">
                <a:solidFill>
                  <a:srgbClr val="000000"/>
                </a:solidFill>
                <a:latin typeface="Times New Roman" panose="02020603050405020304" pitchFamily="18" charset="0"/>
              </a:rPr>
              <a:t>0.06, </a:t>
            </a:r>
            <a:r>
              <a:rPr lang="en-US" altLang="zh-CN" kern="100" dirty="0">
                <a:solidFill>
                  <a:srgbClr val="000000"/>
                </a:solidFill>
                <a:latin typeface="Times New Roman" panose="02020603050405020304" pitchFamily="18" charset="0"/>
              </a:rPr>
              <a:t>SRMR = </a:t>
            </a:r>
            <a:r>
              <a:rPr lang="en-US" altLang="zh-CN" kern="100" dirty="0" smtClean="0">
                <a:solidFill>
                  <a:srgbClr val="000000"/>
                </a:solidFill>
                <a:latin typeface="Times New Roman" panose="02020603050405020304" pitchFamily="18" charset="0"/>
              </a:rPr>
              <a:t>0.06</a:t>
            </a:r>
            <a:endParaRPr lang="zh-CN" altLang="en-US" dirty="0">
              <a:solidFill>
                <a:srgbClr val="000000"/>
              </a:solidFill>
              <a:latin typeface="Arial"/>
              <a:ea typeface="黑体"/>
            </a:endParaRPr>
          </a:p>
        </p:txBody>
      </p:sp>
      <p:sp>
        <p:nvSpPr>
          <p:cNvPr id="6" name="文本框 5"/>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信度与效度检验</a:t>
            </a:r>
          </a:p>
        </p:txBody>
      </p:sp>
      <p:sp>
        <p:nvSpPr>
          <p:cNvPr id="7" name="文本框 6"/>
          <p:cNvSpPr txBox="1"/>
          <p:nvPr/>
        </p:nvSpPr>
        <p:spPr>
          <a:xfrm>
            <a:off x="5364626" y="2783065"/>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0.5</a:t>
            </a:r>
            <a:endParaRPr lang="zh-CN" altLang="en-US" dirty="0">
              <a:solidFill>
                <a:srgbClr val="FF0000"/>
              </a:solidFill>
            </a:endParaRPr>
          </a:p>
        </p:txBody>
      </p:sp>
      <p:sp>
        <p:nvSpPr>
          <p:cNvPr id="8" name="文本框 7"/>
          <p:cNvSpPr txBox="1"/>
          <p:nvPr/>
        </p:nvSpPr>
        <p:spPr>
          <a:xfrm>
            <a:off x="7083069" y="2772557"/>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0.7</a:t>
            </a:r>
            <a:endParaRPr lang="zh-CN" altLang="en-US" dirty="0">
              <a:solidFill>
                <a:srgbClr val="FF0000"/>
              </a:solidFill>
            </a:endParaRPr>
          </a:p>
        </p:txBody>
      </p:sp>
      <p:sp>
        <p:nvSpPr>
          <p:cNvPr id="9" name="文本框 8"/>
          <p:cNvSpPr txBox="1"/>
          <p:nvPr/>
        </p:nvSpPr>
        <p:spPr>
          <a:xfrm>
            <a:off x="10989375" y="2772557"/>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0.5</a:t>
            </a:r>
            <a:endParaRPr lang="zh-CN" altLang="en-US" dirty="0">
              <a:solidFill>
                <a:srgbClr val="FF0000"/>
              </a:solidFill>
            </a:endParaRPr>
          </a:p>
        </p:txBody>
      </p:sp>
      <p:sp>
        <p:nvSpPr>
          <p:cNvPr id="10" name="文本框 9"/>
          <p:cNvSpPr txBox="1"/>
          <p:nvPr/>
        </p:nvSpPr>
        <p:spPr>
          <a:xfrm>
            <a:off x="9085286" y="2783065"/>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0.7</a:t>
            </a:r>
            <a:endParaRPr lang="zh-CN" altLang="en-US" dirty="0">
              <a:solidFill>
                <a:srgbClr val="FF0000"/>
              </a:solidFill>
            </a:endParaRPr>
          </a:p>
        </p:txBody>
      </p:sp>
      <p:sp>
        <p:nvSpPr>
          <p:cNvPr id="11" name="文本框 10"/>
          <p:cNvSpPr txBox="1"/>
          <p:nvPr/>
        </p:nvSpPr>
        <p:spPr>
          <a:xfrm>
            <a:off x="696035" y="4562679"/>
            <a:ext cx="10854028" cy="2182649"/>
          </a:xfrm>
          <a:prstGeom prst="rect">
            <a:avLst/>
          </a:prstGeom>
          <a:noFill/>
        </p:spPr>
        <p:txBody>
          <a:bodyPr wrap="square" rtlCol="0">
            <a:spAutoFit/>
          </a:bodyPr>
          <a:lstStyle/>
          <a:p>
            <a:pPr marL="285750" indent="-285750">
              <a:lnSpc>
                <a:spcPts val="2300"/>
              </a:lnSpc>
              <a:spcAft>
                <a:spcPts val="600"/>
              </a:spcAft>
              <a:buFont typeface="Wingdings" panose="05000000000000000000" pitchFamily="2" charset="2"/>
              <a:buChar char="n"/>
            </a:pPr>
            <a:r>
              <a:rPr lang="zh-CN" altLang="en-US" b="1" dirty="0">
                <a:solidFill>
                  <a:srgbClr val="000000"/>
                </a:solidFill>
                <a:latin typeface="宋体" panose="02010600030101010101" pitchFamily="2" charset="-122"/>
              </a:rPr>
              <a:t>无应答偏</a:t>
            </a:r>
            <a:r>
              <a:rPr lang="zh-CN" altLang="en-US" b="1" dirty="0" smtClean="0">
                <a:solidFill>
                  <a:srgbClr val="000000"/>
                </a:solidFill>
                <a:latin typeface="宋体" panose="02010600030101010101" pitchFamily="2" charset="-122"/>
              </a:rPr>
              <a:t>误检验</a:t>
            </a:r>
            <a:endParaRPr lang="en-US" altLang="zh-CN" b="1" dirty="0" smtClean="0">
              <a:solidFill>
                <a:srgbClr val="000000"/>
              </a:solidFill>
              <a:latin typeface="宋体" panose="02010600030101010101" pitchFamily="2" charset="-122"/>
            </a:endParaRPr>
          </a:p>
          <a:p>
            <a:pPr marL="742950" lvl="1" indent="-285750">
              <a:lnSpc>
                <a:spcPts val="2300"/>
              </a:lnSpc>
              <a:spcAft>
                <a:spcPts val="1800"/>
              </a:spcAft>
              <a:buFont typeface="Wingdings" panose="05000000000000000000" pitchFamily="2" charset="2"/>
              <a:buChar char="Ø"/>
            </a:pPr>
            <a:r>
              <a:rPr lang="zh-CN" altLang="en-US" dirty="0">
                <a:solidFill>
                  <a:srgbClr val="000000"/>
                </a:solidFill>
                <a:latin typeface="宋体" panose="02010600030101010101" pitchFamily="2" charset="-122"/>
              </a:rPr>
              <a:t>完成问卷调查的样本</a:t>
            </a:r>
            <a:r>
              <a:rPr lang="zh-CN" altLang="en-US" dirty="0" smtClean="0">
                <a:solidFill>
                  <a:srgbClr val="000000"/>
                </a:solidFill>
                <a:latin typeface="宋体" panose="02010600030101010101" pitchFamily="2" charset="-122"/>
              </a:rPr>
              <a:t>和未完成的</a:t>
            </a:r>
            <a:r>
              <a:rPr lang="zh-CN" altLang="en-US" dirty="0">
                <a:solidFill>
                  <a:srgbClr val="000000"/>
                </a:solidFill>
                <a:latin typeface="宋体" panose="02010600030101010101" pitchFamily="2" charset="-122"/>
              </a:rPr>
              <a:t>样本在企业年龄和企业规模</a:t>
            </a:r>
            <a:r>
              <a:rPr lang="zh-CN" altLang="en-US" dirty="0" smtClean="0">
                <a:solidFill>
                  <a:srgbClr val="000000"/>
                </a:solidFill>
                <a:latin typeface="宋体" panose="02010600030101010101" pitchFamily="2" charset="-122"/>
              </a:rPr>
              <a:t>方面</a:t>
            </a:r>
            <a:r>
              <a:rPr lang="zh-CN" altLang="en-US" dirty="0">
                <a:solidFill>
                  <a:srgbClr val="000000"/>
                </a:solidFill>
                <a:latin typeface="宋体" panose="02010600030101010101" pitchFamily="2" charset="-122"/>
              </a:rPr>
              <a:t>无</a:t>
            </a:r>
            <a:r>
              <a:rPr lang="zh-CN" altLang="en-US" dirty="0" smtClean="0">
                <a:solidFill>
                  <a:srgbClr val="000000"/>
                </a:solidFill>
                <a:latin typeface="宋体" panose="02010600030101010101" pitchFamily="2" charset="-122"/>
              </a:rPr>
              <a:t>显著差异（</a:t>
            </a:r>
            <a:r>
              <a:rPr lang="en-US" altLang="zh-CN" dirty="0" smtClean="0">
                <a:solidFill>
                  <a:srgbClr val="000000"/>
                </a:solidFill>
                <a:latin typeface="Times New Roman" panose="02020603050405020304" pitchFamily="18" charset="0"/>
                <a:cs typeface="Times New Roman" panose="02020603050405020304" pitchFamily="18" charset="0"/>
              </a:rPr>
              <a:t>max |t| = 1.26</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marL="285750" indent="-285750">
              <a:lnSpc>
                <a:spcPts val="2300"/>
              </a:lnSpc>
              <a:spcAft>
                <a:spcPts val="600"/>
              </a:spcAft>
              <a:buFont typeface="Wingdings" panose="05000000000000000000" pitchFamily="2" charset="2"/>
              <a:buChar char="n"/>
            </a:pPr>
            <a:r>
              <a:rPr lang="zh-CN" altLang="en-US" b="1" dirty="0">
                <a:solidFill>
                  <a:srgbClr val="000000"/>
                </a:solidFill>
                <a:latin typeface="宋体" panose="02010600030101010101" pitchFamily="2" charset="-122"/>
              </a:rPr>
              <a:t>共同方法偏</a:t>
            </a:r>
            <a:r>
              <a:rPr lang="zh-CN" altLang="en-US" b="1" dirty="0" smtClean="0">
                <a:solidFill>
                  <a:srgbClr val="000000"/>
                </a:solidFill>
                <a:latin typeface="宋体" panose="02010600030101010101" pitchFamily="2" charset="-122"/>
              </a:rPr>
              <a:t>误检验</a:t>
            </a:r>
            <a:endParaRPr lang="en-US" altLang="zh-CN" b="1" dirty="0" smtClean="0">
              <a:solidFill>
                <a:srgbClr val="000000"/>
              </a:solidFill>
              <a:latin typeface="宋体" panose="02010600030101010101" pitchFamily="2" charset="-122"/>
            </a:endParaRPr>
          </a:p>
          <a:p>
            <a:pPr marL="742950" lvl="1" indent="-285750">
              <a:lnSpc>
                <a:spcPts val="2300"/>
              </a:lnSpc>
              <a:spcAft>
                <a:spcPts val="1200"/>
              </a:spcAft>
              <a:buFont typeface="Wingdings" panose="05000000000000000000" pitchFamily="2" charset="2"/>
              <a:buChar char="Ø"/>
            </a:pPr>
            <a:r>
              <a:rPr lang="en-US" altLang="zh-CN" dirty="0">
                <a:solidFill>
                  <a:srgbClr val="000000"/>
                </a:solidFill>
                <a:latin typeface="Times New Roman" panose="02020603050405020304" pitchFamily="18" charset="0"/>
                <a:cs typeface="Times New Roman" panose="02020603050405020304" pitchFamily="18" charset="0"/>
              </a:rPr>
              <a:t>Harman</a:t>
            </a:r>
            <a:r>
              <a:rPr lang="zh-CN" altLang="en-US" dirty="0">
                <a:solidFill>
                  <a:srgbClr val="000000"/>
                </a:solidFill>
                <a:latin typeface="宋体" panose="02010600030101010101" pitchFamily="2" charset="-122"/>
              </a:rPr>
              <a:t>单因素检验：第一个提取的因素仅占总方差的</a:t>
            </a:r>
            <a:r>
              <a:rPr lang="en-US" altLang="zh-CN" dirty="0">
                <a:solidFill>
                  <a:srgbClr val="000000"/>
                </a:solidFill>
                <a:latin typeface="Times New Roman" panose="02020603050405020304" pitchFamily="18" charset="0"/>
                <a:cs typeface="Times New Roman" panose="02020603050405020304" pitchFamily="18" charset="0"/>
              </a:rPr>
              <a:t>15.80%</a:t>
            </a:r>
            <a:endParaRPr lang="en-US" altLang="zh-CN"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ts val="2300"/>
              </a:lnSpc>
              <a:spcAft>
                <a:spcPts val="1200"/>
              </a:spcAft>
              <a:buFont typeface="Wingdings" panose="05000000000000000000" pitchFamily="2" charset="2"/>
              <a:buChar char="Ø"/>
            </a:pPr>
            <a:r>
              <a:rPr lang="zh-CN" altLang="en-US" dirty="0">
                <a:solidFill>
                  <a:srgbClr val="000000"/>
                </a:solidFill>
                <a:latin typeface="宋体" panose="02010600030101010101" pitchFamily="2" charset="-122"/>
              </a:rPr>
              <a:t>标记变量法：调整后的相关系数的显著性保持不变</a:t>
            </a:r>
            <a:endParaRPr lang="zh-CN" altLang="en-US" dirty="0">
              <a:solidFill>
                <a:srgbClr val="000000"/>
              </a:solidFill>
              <a:latin typeface="Arial"/>
              <a:ea typeface="黑体"/>
            </a:endParaRPr>
          </a:p>
        </p:txBody>
      </p:sp>
      <p:sp>
        <p:nvSpPr>
          <p:cNvPr id="12"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29</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3929316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3</a:t>
            </a:fld>
            <a:endParaRPr lang="en-US" altLang="zh-CN" dirty="0">
              <a:solidFill>
                <a:srgbClr val="000000"/>
              </a:solidFill>
            </a:endParaRPr>
          </a:p>
        </p:txBody>
      </p:sp>
      <p:sp>
        <p:nvSpPr>
          <p:cNvPr id="8" name="文本框 6"/>
          <p:cNvSpPr txBox="1">
            <a:spLocks noChangeArrowheads="1"/>
          </p:cNvSpPr>
          <p:nvPr/>
        </p:nvSpPr>
        <p:spPr bwMode="auto">
          <a:xfrm>
            <a:off x="1738385" y="1850759"/>
            <a:ext cx="874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smtClean="0">
                <a:solidFill>
                  <a:srgbClr val="000000"/>
                </a:solidFill>
                <a:latin typeface="微软雅黑" panose="020B0503020204020204" pitchFamily="34" charset="-122"/>
                <a:ea typeface="微软雅黑" panose="020B0503020204020204" pitchFamily="34" charset="-122"/>
              </a:rPr>
              <a:t>什么是商业模式？</a:t>
            </a:r>
            <a:endParaRPr kumimoji="0" lang="zh-CN" altLang="en-US" sz="4800" dirty="0">
              <a:solidFill>
                <a:srgbClr val="000000"/>
              </a:solidFill>
              <a:latin typeface="微软雅黑" panose="020B0503020204020204" pitchFamily="34" charset="-122"/>
              <a:ea typeface="微软雅黑" panose="020B0503020204020204" pitchFamily="34" charset="-122"/>
            </a:endParaRPr>
          </a:p>
        </p:txBody>
      </p:sp>
      <p:sp>
        <p:nvSpPr>
          <p:cNvPr id="4" name="文本框 6"/>
          <p:cNvSpPr txBox="1">
            <a:spLocks noChangeArrowheads="1"/>
          </p:cNvSpPr>
          <p:nvPr/>
        </p:nvSpPr>
        <p:spPr bwMode="auto">
          <a:xfrm>
            <a:off x="761160" y="3269592"/>
            <a:ext cx="10960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400" dirty="0" smtClean="0">
                <a:solidFill>
                  <a:srgbClr val="000000"/>
                </a:solidFill>
                <a:latin typeface="微软雅黑" panose="020B0503020204020204" pitchFamily="34" charset="-122"/>
                <a:ea typeface="微软雅黑" panose="020B0503020204020204" pitchFamily="34" charset="-122"/>
              </a:rPr>
              <a:t>商业</a:t>
            </a:r>
            <a:r>
              <a:rPr kumimoji="0" lang="zh-CN" altLang="en-US" sz="2400" dirty="0">
                <a:solidFill>
                  <a:srgbClr val="000000"/>
                </a:solidFill>
                <a:latin typeface="微软雅黑" panose="020B0503020204020204" pitchFamily="34" charset="-122"/>
                <a:ea typeface="微软雅黑" panose="020B0503020204020204" pitchFamily="34" charset="-122"/>
              </a:rPr>
              <a:t>模式是企业为所有的利益相关者创造价值并为其自身获取价值的</a:t>
            </a:r>
            <a:r>
              <a:rPr kumimoji="0" lang="zh-CN" altLang="en-US" sz="2400" dirty="0">
                <a:solidFill>
                  <a:srgbClr val="FF0000"/>
                </a:solidFill>
                <a:latin typeface="微软雅黑" panose="020B0503020204020204" pitchFamily="34" charset="-122"/>
                <a:ea typeface="微软雅黑" panose="020B0503020204020204" pitchFamily="34" charset="-122"/>
              </a:rPr>
              <a:t>活动</a:t>
            </a:r>
            <a:r>
              <a:rPr kumimoji="0" lang="zh-CN" altLang="en-US" sz="2400" dirty="0" smtClean="0">
                <a:solidFill>
                  <a:srgbClr val="FF0000"/>
                </a:solidFill>
                <a:latin typeface="微软雅黑" panose="020B0503020204020204" pitchFamily="34" charset="-122"/>
                <a:ea typeface="微软雅黑" panose="020B0503020204020204" pitchFamily="34" charset="-122"/>
              </a:rPr>
              <a:t>系统</a:t>
            </a:r>
            <a:r>
              <a:rPr kumimoji="0" lang="zh-CN" altLang="en-US" sz="2400" dirty="0" smtClean="0">
                <a:solidFill>
                  <a:srgbClr val="000000"/>
                </a:solidFill>
                <a:latin typeface="微软雅黑" panose="020B0503020204020204" pitchFamily="34" charset="-122"/>
                <a:ea typeface="微软雅黑" panose="020B0503020204020204" pitchFamily="34" charset="-122"/>
              </a:rPr>
              <a:t>。</a:t>
            </a:r>
            <a:endParaRPr kumimoji="0"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447115"/>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621231" cy="482247"/>
          </a:xfrm>
        </p:spPr>
        <p:txBody>
          <a:bodyPr/>
          <a:lstStyle/>
          <a:p>
            <a:r>
              <a:rPr lang="zh-CN" altLang="en-US" sz="2800" dirty="0" smtClean="0"/>
              <a:t>研究</a:t>
            </a:r>
            <a:r>
              <a:rPr lang="en-US" altLang="zh-CN" sz="2800" dirty="0"/>
              <a:t>2</a:t>
            </a:r>
            <a:r>
              <a:rPr lang="zh-CN" altLang="en-US" sz="2800" dirty="0"/>
              <a:t>：商业模式与企业绩效：供应链整合的中介作用</a:t>
            </a:r>
          </a:p>
        </p:txBody>
      </p:sp>
      <p:sp>
        <p:nvSpPr>
          <p:cNvPr id="5" name="文本框 4"/>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a:solidFill>
                  <a:srgbClr val="000000"/>
                </a:solidFill>
                <a:latin typeface="宋体" panose="02010600030101010101" pitchFamily="2" charset="-122"/>
              </a:rPr>
              <a:t>假设</a:t>
            </a:r>
            <a:r>
              <a:rPr lang="zh-CN" altLang="en-US" b="1" dirty="0" smtClean="0">
                <a:solidFill>
                  <a:srgbClr val="000000"/>
                </a:solidFill>
                <a:latin typeface="宋体" panose="02010600030101010101" pitchFamily="2" charset="-122"/>
              </a:rPr>
              <a:t>检验</a:t>
            </a:r>
          </a:p>
        </p:txBody>
      </p:sp>
      <p:graphicFrame>
        <p:nvGraphicFramePr>
          <p:cNvPr id="4" name="表格 3"/>
          <p:cNvGraphicFramePr>
            <a:graphicFrameLocks noGrp="1"/>
          </p:cNvGraphicFramePr>
          <p:nvPr>
            <p:extLst>
              <p:ext uri="{D42A27DB-BD31-4B8C-83A1-F6EECF244321}">
                <p14:modId xmlns:p14="http://schemas.microsoft.com/office/powerpoint/2010/main" val="4129136261"/>
              </p:ext>
            </p:extLst>
          </p:nvPr>
        </p:nvGraphicFramePr>
        <p:xfrm>
          <a:off x="838200" y="1371084"/>
          <a:ext cx="10515600" cy="3810000"/>
        </p:xfrm>
        <a:graphic>
          <a:graphicData uri="http://schemas.openxmlformats.org/drawingml/2006/table">
            <a:tbl>
              <a:tblPr firstRow="1" firstCol="1" bandRow="1"/>
              <a:tblGrid>
                <a:gridCol w="2567910"/>
                <a:gridCol w="2244029"/>
                <a:gridCol w="317571"/>
                <a:gridCol w="2408072"/>
                <a:gridCol w="317571"/>
                <a:gridCol w="2660447"/>
              </a:tblGrid>
              <a:tr h="162560">
                <a:tc>
                  <a:txBody>
                    <a:bodyPr/>
                    <a:lstStyle/>
                    <a:p>
                      <a:pPr indent="127000" algn="l">
                        <a:lnSpc>
                          <a:spcPts val="2000"/>
                        </a:lnSpc>
                        <a:spcAft>
                          <a:spcPts val="0"/>
                        </a:spcAft>
                      </a:pPr>
                      <a:r>
                        <a:rPr lang="en-US" sz="16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zh-CN" sz="16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外部整合</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b="1" kern="0">
                          <a:solidFill>
                            <a:srgbClr val="000000"/>
                          </a:solidFill>
                          <a:effectLst/>
                          <a:latin typeface="Times New Roman" panose="02020603050405020304" pitchFamily="18" charset="0"/>
                          <a:ea typeface="等线"/>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zh-CN" sz="16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内部整合</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b="1" kern="0">
                          <a:solidFill>
                            <a:srgbClr val="000000"/>
                          </a:solidFill>
                          <a:effectLst/>
                          <a:latin typeface="Times New Roman" panose="02020603050405020304" pitchFamily="18" charset="0"/>
                          <a:ea typeface="等线"/>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zh-CN" sz="16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运营绩效</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l">
                        <a:lnSpc>
                          <a:spcPts val="2000"/>
                        </a:lnSpc>
                        <a:spcAft>
                          <a:spcPts val="0"/>
                        </a:spcAft>
                      </a:pPr>
                      <a:r>
                        <a:rPr lang="en-US" sz="1600" kern="0">
                          <a:solidFill>
                            <a:srgbClr val="000000"/>
                          </a:solidFill>
                          <a:effectLst/>
                          <a:latin typeface="Times New Roman" panose="02020603050405020304" pitchFamily="18" charset="0"/>
                          <a:ea typeface="等线"/>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600" kern="0">
                          <a:solidFill>
                            <a:srgbClr val="000000"/>
                          </a:solidFill>
                          <a:effectLst/>
                          <a:latin typeface="Times New Roman" panose="02020603050405020304" pitchFamily="18" charset="0"/>
                          <a:ea typeface="等线"/>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等线"/>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600" kern="0">
                          <a:solidFill>
                            <a:srgbClr val="000000"/>
                          </a:solidFill>
                          <a:effectLst/>
                          <a:latin typeface="Times New Roman" panose="02020603050405020304" pitchFamily="18" charset="0"/>
                          <a:ea typeface="等线"/>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等线"/>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600" kern="0">
                          <a:solidFill>
                            <a:srgbClr val="000000"/>
                          </a:solidFill>
                          <a:effectLst/>
                          <a:latin typeface="Times New Roman" panose="02020603050405020304" pitchFamily="18" charset="0"/>
                          <a:ea typeface="等线"/>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企业年限</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企业规模</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0.15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0.06***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消费品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-0.12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-0.05*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石油化工</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机械制造</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-0.22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-0.08***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电子</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-0.28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-0.14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环境包容性</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0.14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环境动态性</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-0.04**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新颖型商业模式</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0.26** </a:t>
                      </a:r>
                      <a:endParaRPr 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chemeClr val="accent1">
                        <a:lumMod val="20000"/>
                        <a:lumOff val="80000"/>
                      </a:schemeClr>
                    </a:solidFill>
                  </a:tcPr>
                </a:tc>
                <a:tc>
                  <a:txBody>
                    <a:bodyPr/>
                    <a:lstStyle/>
                    <a:p>
                      <a:pPr indent="127000" algn="ctr">
                        <a:lnSpc>
                          <a:spcPts val="2000"/>
                        </a:lnSpc>
                        <a:spcAft>
                          <a:spcPts val="0"/>
                        </a:spcAft>
                      </a:pPr>
                      <a:r>
                        <a:rPr lang="en-US" sz="16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chemeClr val="accent1">
                        <a:lumMod val="20000"/>
                        <a:lumOff val="80000"/>
                      </a:schemeClr>
                    </a:solidFill>
                  </a:tcPr>
                </a:tc>
                <a:tc>
                  <a:txBody>
                    <a:bodyPr/>
                    <a:lstStyle/>
                    <a:p>
                      <a:pPr indent="127000" algn="ctr">
                        <a:lnSpc>
                          <a:spcPts val="2000"/>
                        </a:lnSpc>
                        <a:spcAft>
                          <a:spcPts val="0"/>
                        </a:spcAft>
                      </a:pPr>
                      <a:r>
                        <a:rPr lang="en-US"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chemeClr val="accent1">
                        <a:lumMod val="20000"/>
                        <a:lumOff val="80000"/>
                      </a:schemeClr>
                    </a:solidFill>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效率型商业模式</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-0.16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-0.12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0.05** </a:t>
                      </a:r>
                      <a:endParaRPr 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chemeClr val="accent1">
                        <a:lumMod val="20000"/>
                        <a:lumOff val="80000"/>
                      </a:schemeClr>
                    </a:solidFill>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外部整合</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0.04** </a:t>
                      </a:r>
                      <a:endParaRPr 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chemeClr val="accent1">
                        <a:lumMod val="20000"/>
                        <a:lumOff val="80000"/>
                      </a:schemeClr>
                    </a:solidFill>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内部整合</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indent="127000" algn="just">
                        <a:lnSpc>
                          <a:spcPts val="2000"/>
                        </a:lnSpc>
                        <a:spcAft>
                          <a:spcPts val="0"/>
                        </a:spcAft>
                      </a:pPr>
                      <a:r>
                        <a:rPr lang="en-US" sz="1600" i="1" kern="0">
                          <a:solidFill>
                            <a:srgbClr val="000000"/>
                          </a:solidFill>
                          <a:effectLst/>
                          <a:latin typeface="Times New Roman" panose="02020603050405020304" pitchFamily="18" charset="0"/>
                          <a:ea typeface="等线"/>
                          <a:cs typeface="Times New Roman" panose="02020603050405020304" pitchFamily="18" charset="0"/>
                        </a:rPr>
                        <a:t>R</a:t>
                      </a:r>
                      <a:r>
                        <a:rPr lang="en-US" sz="1600" kern="0" baseline="30000">
                          <a:solidFill>
                            <a:srgbClr val="000000"/>
                          </a:solidFill>
                          <a:effectLst/>
                          <a:latin typeface="Times New Roman" panose="02020603050405020304" pitchFamily="18" charset="0"/>
                          <a:ea typeface="等线"/>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81346614"/>
              </p:ext>
            </p:extLst>
          </p:nvPr>
        </p:nvGraphicFramePr>
        <p:xfrm>
          <a:off x="838200" y="5426315"/>
          <a:ext cx="10515600" cy="1270000"/>
        </p:xfrm>
        <a:graphic>
          <a:graphicData uri="http://schemas.openxmlformats.org/drawingml/2006/table">
            <a:tbl>
              <a:tblPr firstRow="1" firstCol="1" bandRow="1"/>
              <a:tblGrid>
                <a:gridCol w="5613227"/>
                <a:gridCol w="2450135"/>
                <a:gridCol w="2452238"/>
              </a:tblGrid>
              <a:tr h="0">
                <a:tc>
                  <a:txBody>
                    <a:bodyPr/>
                    <a:lstStyle/>
                    <a:p>
                      <a:pPr indent="127000" algn="l">
                        <a:lnSpc>
                          <a:spcPts val="2000"/>
                        </a:lnSpc>
                        <a:spcAft>
                          <a:spcPts val="0"/>
                        </a:spcAft>
                      </a:pPr>
                      <a:r>
                        <a:rPr lang="zh-CN" sz="16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影响路径</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b="1" kern="0">
                          <a:solidFill>
                            <a:srgbClr val="000000"/>
                          </a:solidFill>
                          <a:effectLst/>
                          <a:latin typeface="Times New Roman" panose="02020603050405020304" pitchFamily="18" charset="0"/>
                          <a:ea typeface="等线"/>
                          <a:cs typeface="Times New Roman" panose="02020603050405020304" pitchFamily="18" charset="0"/>
                        </a:rPr>
                        <a:t>LLCI</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b="1" kern="0">
                          <a:solidFill>
                            <a:srgbClr val="000000"/>
                          </a:solidFill>
                          <a:effectLst/>
                          <a:latin typeface="Times New Roman" panose="02020603050405020304" pitchFamily="18" charset="0"/>
                          <a:ea typeface="等线"/>
                          <a:cs typeface="Times New Roman" panose="02020603050405020304" pitchFamily="18" charset="0"/>
                        </a:rPr>
                        <a:t>ULCI</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新颖型商业模式</a:t>
                      </a: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外部整合</a:t>
                      </a: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运营绩效</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0.0007 </a:t>
                      </a:r>
                      <a:endParaRPr 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indent="127000" algn="ctr">
                        <a:lnSpc>
                          <a:spcPts val="2000"/>
                        </a:lnSpc>
                        <a:spcAft>
                          <a:spcPts val="0"/>
                        </a:spcAft>
                      </a:pPr>
                      <a:r>
                        <a:rPr lang="en-US"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0.0270 </a:t>
                      </a:r>
                      <a:endParaRPr 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新颖型商业模式</a:t>
                      </a: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内部整合</a:t>
                      </a: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运营绩效</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-0.0108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0.0068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效率型商业模式</a:t>
                      </a: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外部整合</a:t>
                      </a: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运营绩效</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-0.0201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0.0024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indent="127000" algn="just">
                        <a:lnSpc>
                          <a:spcPts val="2000"/>
                        </a:lnSpc>
                        <a:spcAft>
                          <a:spcPts val="0"/>
                        </a:spcAft>
                      </a:pP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效率型商业模式</a:t>
                      </a: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内部整合</a:t>
                      </a: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zh-CN"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运营绩效</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-0.0051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0.0083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7"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30</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100311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831438" cy="482247"/>
          </a:xfrm>
        </p:spPr>
        <p:txBody>
          <a:bodyPr/>
          <a:lstStyle/>
          <a:p>
            <a:r>
              <a:rPr lang="zh-CN" altLang="en-US" sz="2800" dirty="0" smtClean="0"/>
              <a:t>研究</a:t>
            </a:r>
            <a:r>
              <a:rPr lang="en-US" altLang="zh-CN" sz="2800" dirty="0"/>
              <a:t>3</a:t>
            </a:r>
            <a:r>
              <a:rPr lang="zh-CN" altLang="en-US" sz="2800" dirty="0"/>
              <a:t>：制度因素与企业家创业激情对商业模式的影响</a:t>
            </a:r>
          </a:p>
        </p:txBody>
      </p:sp>
      <p:graphicFrame>
        <p:nvGraphicFramePr>
          <p:cNvPr id="4" name="表格 3"/>
          <p:cNvGraphicFramePr>
            <a:graphicFrameLocks noGrp="1"/>
          </p:cNvGraphicFramePr>
          <p:nvPr>
            <p:extLst>
              <p:ext uri="{D42A27DB-BD31-4B8C-83A1-F6EECF244321}">
                <p14:modId xmlns:p14="http://schemas.microsoft.com/office/powerpoint/2010/main" val="2091938640"/>
              </p:ext>
            </p:extLst>
          </p:nvPr>
        </p:nvGraphicFramePr>
        <p:xfrm>
          <a:off x="609600" y="1458614"/>
          <a:ext cx="10972800" cy="3516589"/>
        </p:xfrm>
        <a:graphic>
          <a:graphicData uri="http://schemas.openxmlformats.org/drawingml/2006/table">
            <a:tbl>
              <a:tblPr firstRow="1" firstCol="1" bandRow="1"/>
              <a:tblGrid>
                <a:gridCol w="1954924"/>
                <a:gridCol w="1671145"/>
                <a:gridCol w="1597572"/>
                <a:gridCol w="1923393"/>
                <a:gridCol w="2133600"/>
                <a:gridCol w="1692166"/>
              </a:tblGrid>
              <a:tr h="494405">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lnSpc>
                          <a:spcPts val="2000"/>
                        </a:lnSpc>
                        <a:spcAft>
                          <a:spcPts val="0"/>
                        </a:spcAft>
                      </a:pPr>
                      <a:r>
                        <a:rPr lang="zh-CN" altLang="en-US" sz="1800" b="1" kern="100" dirty="0" smtClean="0">
                          <a:effectLst/>
                          <a:latin typeface="Times New Roman" panose="02020603050405020304" pitchFamily="18" charset="0"/>
                          <a:ea typeface="宋体" panose="02010600030101010101" pitchFamily="2" charset="-122"/>
                          <a:cs typeface="Times New Roman" panose="02020603050405020304" pitchFamily="18" charset="0"/>
                        </a:rPr>
                        <a:t>变量</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zh-CN" altLang="en-US" sz="1800" b="1" kern="100" dirty="0" smtClean="0">
                          <a:effectLst/>
                          <a:latin typeface="Times New Roman" panose="02020603050405020304" pitchFamily="18" charset="0"/>
                          <a:ea typeface="宋体" panose="02010600030101010101" pitchFamily="2" charset="-122"/>
                          <a:cs typeface="Times New Roman" panose="02020603050405020304" pitchFamily="18" charset="0"/>
                        </a:rPr>
                        <a:t>题项数</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lnSpc>
                          <a:spcPts val="2000"/>
                        </a:lnSpc>
                        <a:spcAft>
                          <a:spcPts val="0"/>
                        </a:spcAft>
                      </a:pPr>
                      <a:r>
                        <a:rPr lang="zh-CN" altLang="en-US" sz="1800" b="1" kern="100" dirty="0" smtClean="0">
                          <a:effectLst/>
                          <a:latin typeface="Times New Roman" panose="02020603050405020304" pitchFamily="18" charset="0"/>
                          <a:ea typeface="宋体" panose="02010600030101010101" pitchFamily="2" charset="-122"/>
                          <a:cs typeface="Times New Roman" panose="02020603050405020304" pitchFamily="18" charset="0"/>
                        </a:rPr>
                        <a:t>因子载荷</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Cronbach’s </a:t>
                      </a:r>
                      <a:r>
                        <a:rPr lang="el-GR" sz="1800" b="1"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α</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AVE</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80278">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效率型商业模式</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0.79-0.88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tabLst>
                          <a:tab pos="314325" algn="l"/>
                        </a:tabLs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411808">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新颖型商业模式</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spcAft>
                          <a:spcPts val="0"/>
                        </a:spcAft>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0.59-0.84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a:noFill/>
                    </a:lnB>
                    <a:lnTlToBr w="12700" cmpd="sng">
                      <a:noFill/>
                      <a:prstDash val="solid"/>
                    </a:lnTlToBr>
                    <a:lnBlToTr w="12700" cmpd="sng">
                      <a:noFill/>
                      <a:prstDash val="solid"/>
                    </a:lnBlToTr>
                    <a:noFill/>
                  </a:tcPr>
                </a:tc>
              </a:tr>
              <a:tr h="401298">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法律保障</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l">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0.76-0.91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31273">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政府支持</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0.77-0.85</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0.82</a:t>
                      </a: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31273">
                <a:tc>
                  <a:txBody>
                    <a:body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关系重要性</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0.87-0.88</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0.83</a:t>
                      </a: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31273">
                <a:tc>
                  <a:txBody>
                    <a:body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发明激情</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0.80-0.90</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0.91</a:t>
                      </a: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31273">
                <a:tc>
                  <a:txBody>
                    <a:body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建立激情</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0.78-0.89</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0.87</a:t>
                      </a: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31273">
                <a:tc>
                  <a:txBody>
                    <a:bodyPr/>
                    <a:lstStyle/>
                    <a:p>
                      <a:pPr marL="0" algn="l" defTabSz="914400" rtl="0" eaLnBrk="1" latinLnBrk="0" hangingPunct="1">
                        <a:spcAft>
                          <a:spcPts val="0"/>
                        </a:spcAft>
                      </a:pPr>
                      <a:r>
                        <a:rPr lang="zh-CN" alt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发展激情</a:t>
                      </a:r>
                      <a:endPar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0.83-0.91</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0.89</a:t>
                      </a: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ea typeface="黑体"/>
                        </a:defRPr>
                      </a:lvl1pPr>
                      <a:lvl2pPr marL="342900" algn="l" defTabSz="685800" rtl="0" eaLnBrk="1" latinLnBrk="0" hangingPunct="1">
                        <a:defRPr sz="1350" kern="1200">
                          <a:solidFill>
                            <a:schemeClr val="tx1"/>
                          </a:solidFill>
                          <a:latin typeface="Arial"/>
                          <a:ea typeface="黑体"/>
                        </a:defRPr>
                      </a:lvl2pPr>
                      <a:lvl3pPr marL="685800" algn="l" defTabSz="685800" rtl="0" eaLnBrk="1" latinLnBrk="0" hangingPunct="1">
                        <a:defRPr sz="1350" kern="1200">
                          <a:solidFill>
                            <a:schemeClr val="tx1"/>
                          </a:solidFill>
                          <a:latin typeface="Arial"/>
                          <a:ea typeface="黑体"/>
                        </a:defRPr>
                      </a:lvl3pPr>
                      <a:lvl4pPr marL="1028700" algn="l" defTabSz="685800" rtl="0" eaLnBrk="1" latinLnBrk="0" hangingPunct="1">
                        <a:defRPr sz="1350" kern="1200">
                          <a:solidFill>
                            <a:schemeClr val="tx1"/>
                          </a:solidFill>
                          <a:latin typeface="Arial"/>
                          <a:ea typeface="黑体"/>
                        </a:defRPr>
                      </a:lvl4pPr>
                      <a:lvl5pPr marL="1371600" algn="l" defTabSz="685800" rtl="0" eaLnBrk="1" latinLnBrk="0" hangingPunct="1">
                        <a:defRPr sz="1350" kern="1200">
                          <a:solidFill>
                            <a:schemeClr val="tx1"/>
                          </a:solidFill>
                          <a:latin typeface="Arial"/>
                          <a:ea typeface="黑体"/>
                        </a:defRPr>
                      </a:lvl5pPr>
                      <a:lvl6pPr marL="1714500" algn="l" defTabSz="685800" rtl="0" eaLnBrk="1" latinLnBrk="0" hangingPunct="1">
                        <a:defRPr sz="1350" kern="1200">
                          <a:solidFill>
                            <a:schemeClr val="tx1"/>
                          </a:solidFill>
                          <a:latin typeface="Arial"/>
                          <a:ea typeface="黑体"/>
                        </a:defRPr>
                      </a:lvl6pPr>
                      <a:lvl7pPr marL="2057400" algn="l" defTabSz="685800" rtl="0" eaLnBrk="1" latinLnBrk="0" hangingPunct="1">
                        <a:defRPr sz="1350" kern="1200">
                          <a:solidFill>
                            <a:schemeClr val="tx1"/>
                          </a:solidFill>
                          <a:latin typeface="Arial"/>
                          <a:ea typeface="黑体"/>
                        </a:defRPr>
                      </a:lvl7pPr>
                      <a:lvl8pPr marL="2400300" algn="l" defTabSz="685800" rtl="0" eaLnBrk="1" latinLnBrk="0" hangingPunct="1">
                        <a:defRPr sz="1350" kern="1200">
                          <a:solidFill>
                            <a:schemeClr val="tx1"/>
                          </a:solidFill>
                          <a:latin typeface="Arial"/>
                          <a:ea typeface="黑体"/>
                        </a:defRPr>
                      </a:lvl8pPr>
                      <a:lvl9pPr marL="2743200" algn="l" defTabSz="685800" rtl="0" eaLnBrk="1" latinLnBrk="0" hangingPunct="1">
                        <a:defRPr sz="1350" kern="1200">
                          <a:solidFill>
                            <a:schemeClr val="tx1"/>
                          </a:solidFill>
                          <a:latin typeface="Arial"/>
                          <a:ea typeface="黑体"/>
                        </a:defRPr>
                      </a:lvl9pPr>
                    </a:lstStyle>
                    <a:p>
                      <a:pPr algn="ctr">
                        <a:lnSpc>
                          <a:spcPts val="2000"/>
                        </a:lnSpc>
                        <a:spcAft>
                          <a:spcPts val="0"/>
                        </a:spcAft>
                      </a:pPr>
                      <a:r>
                        <a:rPr lang="en-US" sz="1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nchor="ctr">
                    <a:lnL>
                      <a:noFill/>
                    </a:lnL>
                    <a:lnR>
                      <a:noFill/>
                    </a:lnR>
                    <a:lnT>
                      <a:noFill/>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572813" y="5090124"/>
            <a:ext cx="10841423" cy="369332"/>
          </a:xfrm>
          <a:prstGeom prst="rect">
            <a:avLst/>
          </a:prstGeom>
        </p:spPr>
        <p:txBody>
          <a:bodyPr wrap="square">
            <a:spAutoFit/>
          </a:bodyPr>
          <a:lstStyle/>
          <a:p>
            <a:r>
              <a:rPr lang="zh-CN" altLang="en-US" kern="100" dirty="0" smtClean="0">
                <a:solidFill>
                  <a:srgbClr val="000000"/>
                </a:solidFill>
                <a:latin typeface="Times New Roman" panose="02020603050405020304" pitchFamily="18" charset="0"/>
                <a:cs typeface="Times New Roman" panose="02020603050405020304" pitchFamily="18" charset="0"/>
                <a:sym typeface="Symbol Tiger" panose="05050102010706020507" pitchFamily="18" charset="2"/>
              </a:rPr>
              <a:t>总体拟合度：</a:t>
            </a:r>
            <a:r>
              <a:rPr lang="en-US" altLang="zh-CN" kern="100" dirty="0" smtClean="0">
                <a:solidFill>
                  <a:srgbClr val="000000"/>
                </a:solidFill>
                <a:latin typeface="Times New Roman" panose="02020603050405020304" pitchFamily="18" charset="0"/>
                <a:cs typeface="Times New Roman" panose="02020603050405020304" pitchFamily="18" charset="0"/>
                <a:sym typeface="Symbol Tiger" panose="05050102010706020507" pitchFamily="18" charset="2"/>
              </a:rPr>
              <a:t></a:t>
            </a:r>
            <a:r>
              <a:rPr lang="en-US" altLang="zh-CN" kern="100" baseline="30000" dirty="0">
                <a:solidFill>
                  <a:srgbClr val="000000"/>
                </a:solidFill>
                <a:latin typeface="Times New Roman" panose="02020603050405020304" pitchFamily="18" charset="0"/>
              </a:rPr>
              <a:t>2</a:t>
            </a:r>
            <a:r>
              <a:rPr lang="en-US" altLang="zh-CN" kern="100" dirty="0">
                <a:solidFill>
                  <a:srgbClr val="000000"/>
                </a:solidFill>
                <a:latin typeface="Times New Roman" panose="02020603050405020304" pitchFamily="18" charset="0"/>
              </a:rPr>
              <a:t>/</a:t>
            </a:r>
            <a:r>
              <a:rPr lang="en-US" altLang="zh-CN" i="1" kern="100" dirty="0" err="1">
                <a:solidFill>
                  <a:srgbClr val="000000"/>
                </a:solidFill>
                <a:latin typeface="Times New Roman" panose="02020603050405020304" pitchFamily="18" charset="0"/>
              </a:rPr>
              <a:t>df</a:t>
            </a:r>
            <a:r>
              <a:rPr lang="en-US" altLang="zh-CN" i="1" kern="100" dirty="0">
                <a:solidFill>
                  <a:srgbClr val="000000"/>
                </a:solidFill>
                <a:latin typeface="Times New Roman" panose="02020603050405020304" pitchFamily="18" charset="0"/>
              </a:rPr>
              <a:t>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868.88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566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1.54, </a:t>
            </a:r>
            <a:r>
              <a:rPr lang="en-US" altLang="zh-CN" kern="100" dirty="0">
                <a:solidFill>
                  <a:srgbClr val="000000"/>
                </a:solidFill>
                <a:latin typeface="Times New Roman" panose="02020603050405020304" pitchFamily="18" charset="0"/>
              </a:rPr>
              <a:t>CFI = </a:t>
            </a:r>
            <a:r>
              <a:rPr lang="en-US" altLang="zh-CN" kern="100" dirty="0" smtClean="0">
                <a:solidFill>
                  <a:srgbClr val="000000"/>
                </a:solidFill>
                <a:latin typeface="Times New Roman" panose="02020603050405020304" pitchFamily="18" charset="0"/>
              </a:rPr>
              <a:t>0.94, </a:t>
            </a:r>
            <a:r>
              <a:rPr lang="en-US" altLang="zh-CN" kern="100" dirty="0">
                <a:solidFill>
                  <a:srgbClr val="000000"/>
                </a:solidFill>
                <a:latin typeface="Times New Roman" panose="02020603050405020304" pitchFamily="18" charset="0"/>
              </a:rPr>
              <a:t>IFI = </a:t>
            </a:r>
            <a:r>
              <a:rPr lang="en-US" altLang="zh-CN" kern="100" dirty="0" smtClean="0">
                <a:solidFill>
                  <a:srgbClr val="000000"/>
                </a:solidFill>
                <a:latin typeface="Times New Roman" panose="02020603050405020304" pitchFamily="18" charset="0"/>
              </a:rPr>
              <a:t>0.94, NNFI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0.93, </a:t>
            </a:r>
            <a:r>
              <a:rPr lang="en-US" altLang="zh-CN" kern="100" dirty="0">
                <a:solidFill>
                  <a:srgbClr val="000000"/>
                </a:solidFill>
                <a:latin typeface="Times New Roman" panose="02020603050405020304" pitchFamily="18" charset="0"/>
              </a:rPr>
              <a:t>RMSEA = </a:t>
            </a:r>
            <a:r>
              <a:rPr lang="en-US" altLang="zh-CN" kern="100" dirty="0" smtClean="0">
                <a:solidFill>
                  <a:srgbClr val="000000"/>
                </a:solidFill>
                <a:latin typeface="Times New Roman" panose="02020603050405020304" pitchFamily="18" charset="0"/>
              </a:rPr>
              <a:t>0.065, </a:t>
            </a:r>
            <a:r>
              <a:rPr lang="en-US" altLang="zh-CN" kern="100" dirty="0">
                <a:solidFill>
                  <a:srgbClr val="000000"/>
                </a:solidFill>
                <a:latin typeface="Times New Roman" panose="02020603050405020304" pitchFamily="18" charset="0"/>
              </a:rPr>
              <a:t>SRMR = </a:t>
            </a:r>
            <a:r>
              <a:rPr lang="en-US" altLang="zh-CN" kern="100" dirty="0" smtClean="0">
                <a:solidFill>
                  <a:srgbClr val="000000"/>
                </a:solidFill>
                <a:latin typeface="Times New Roman" panose="02020603050405020304" pitchFamily="18" charset="0"/>
              </a:rPr>
              <a:t>0.066</a:t>
            </a:r>
            <a:endParaRPr lang="zh-CN" altLang="en-US" dirty="0">
              <a:solidFill>
                <a:srgbClr val="000000"/>
              </a:solidFill>
              <a:latin typeface="Arial"/>
              <a:ea typeface="黑体"/>
            </a:endParaRPr>
          </a:p>
        </p:txBody>
      </p:sp>
      <p:sp>
        <p:nvSpPr>
          <p:cNvPr id="6" name="文本框 5"/>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信度与效度检验</a:t>
            </a:r>
          </a:p>
        </p:txBody>
      </p:sp>
      <p:sp>
        <p:nvSpPr>
          <p:cNvPr id="7" name="文本框 6"/>
          <p:cNvSpPr txBox="1"/>
          <p:nvPr/>
        </p:nvSpPr>
        <p:spPr>
          <a:xfrm>
            <a:off x="5364626" y="3350625"/>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0.5</a:t>
            </a:r>
            <a:endParaRPr lang="zh-CN" altLang="en-US" dirty="0">
              <a:solidFill>
                <a:srgbClr val="FF0000"/>
              </a:solidFill>
            </a:endParaRPr>
          </a:p>
        </p:txBody>
      </p:sp>
      <p:sp>
        <p:nvSpPr>
          <p:cNvPr id="8" name="文本框 7"/>
          <p:cNvSpPr txBox="1"/>
          <p:nvPr/>
        </p:nvSpPr>
        <p:spPr>
          <a:xfrm>
            <a:off x="7083069" y="3350625"/>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0.7</a:t>
            </a:r>
            <a:endParaRPr lang="zh-CN" altLang="en-US" dirty="0">
              <a:solidFill>
                <a:srgbClr val="FF0000"/>
              </a:solidFill>
            </a:endParaRPr>
          </a:p>
        </p:txBody>
      </p:sp>
      <p:sp>
        <p:nvSpPr>
          <p:cNvPr id="9" name="文本框 8"/>
          <p:cNvSpPr txBox="1"/>
          <p:nvPr/>
        </p:nvSpPr>
        <p:spPr>
          <a:xfrm>
            <a:off x="10936825" y="3350625"/>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0.5</a:t>
            </a:r>
            <a:endParaRPr lang="zh-CN" altLang="en-US" dirty="0">
              <a:solidFill>
                <a:srgbClr val="FF0000"/>
              </a:solidFill>
            </a:endParaRPr>
          </a:p>
        </p:txBody>
      </p:sp>
      <p:sp>
        <p:nvSpPr>
          <p:cNvPr id="10" name="文本框 9"/>
          <p:cNvSpPr txBox="1"/>
          <p:nvPr/>
        </p:nvSpPr>
        <p:spPr>
          <a:xfrm>
            <a:off x="9085286" y="3350625"/>
            <a:ext cx="762908" cy="369332"/>
          </a:xfrm>
          <a:prstGeom prst="rect">
            <a:avLst/>
          </a:prstGeom>
          <a:noFill/>
        </p:spPr>
        <p:txBody>
          <a:bodyPr wrap="square" rtlCol="0">
            <a:spAutoFit/>
          </a:bodyPr>
          <a:lstStyle/>
          <a:p>
            <a:r>
              <a:rPr lang="zh-CN" altLang="en-US" dirty="0" smtClean="0">
                <a:solidFill>
                  <a:srgbClr val="FF0000"/>
                </a:solidFill>
              </a:rPr>
              <a:t>＞</a:t>
            </a:r>
            <a:r>
              <a:rPr lang="en-US" altLang="zh-CN" dirty="0" smtClean="0">
                <a:solidFill>
                  <a:srgbClr val="FF0000"/>
                </a:solidFill>
              </a:rPr>
              <a:t>0.7</a:t>
            </a:r>
            <a:endParaRPr lang="zh-CN" altLang="en-US" dirty="0">
              <a:solidFill>
                <a:srgbClr val="FF0000"/>
              </a:solidFill>
            </a:endParaRPr>
          </a:p>
        </p:txBody>
      </p:sp>
      <p:sp>
        <p:nvSpPr>
          <p:cNvPr id="12" name="矩形 11"/>
          <p:cNvSpPr/>
          <p:nvPr/>
        </p:nvSpPr>
        <p:spPr>
          <a:xfrm>
            <a:off x="572812" y="5459456"/>
            <a:ext cx="11261836" cy="369332"/>
          </a:xfrm>
          <a:prstGeom prst="rect">
            <a:avLst/>
          </a:prstGeom>
        </p:spPr>
        <p:txBody>
          <a:bodyPr wrap="square">
            <a:spAutoFit/>
          </a:bodyPr>
          <a:lstStyle/>
          <a:p>
            <a:r>
              <a:rPr lang="zh-CN" altLang="en-US" kern="100" dirty="0">
                <a:solidFill>
                  <a:srgbClr val="000000"/>
                </a:solidFill>
                <a:latin typeface="Times New Roman" panose="02020603050405020304" pitchFamily="18" charset="0"/>
                <a:cs typeface="Times New Roman" panose="02020603050405020304" pitchFamily="18" charset="0"/>
                <a:sym typeface="Symbol Tiger" panose="05050102010706020507" pitchFamily="18" charset="2"/>
              </a:rPr>
              <a:t>创业激情</a:t>
            </a:r>
            <a:r>
              <a:rPr lang="zh-CN" altLang="en-US" kern="100" dirty="0" smtClean="0">
                <a:solidFill>
                  <a:srgbClr val="000000"/>
                </a:solidFill>
                <a:latin typeface="Times New Roman" panose="02020603050405020304" pitchFamily="18" charset="0"/>
                <a:cs typeface="Times New Roman" panose="02020603050405020304" pitchFamily="18" charset="0"/>
                <a:sym typeface="Symbol Tiger" panose="05050102010706020507" pitchFamily="18" charset="2"/>
              </a:rPr>
              <a:t>拟合度：</a:t>
            </a:r>
            <a:r>
              <a:rPr lang="en-US" altLang="zh-CN" kern="100" dirty="0" smtClean="0">
                <a:solidFill>
                  <a:srgbClr val="000000"/>
                </a:solidFill>
                <a:latin typeface="Times New Roman" panose="02020603050405020304" pitchFamily="18" charset="0"/>
                <a:cs typeface="Times New Roman" panose="02020603050405020304" pitchFamily="18" charset="0"/>
                <a:sym typeface="Symbol Tiger" panose="05050102010706020507" pitchFamily="18" charset="2"/>
              </a:rPr>
              <a:t></a:t>
            </a:r>
            <a:r>
              <a:rPr lang="en-US" altLang="zh-CN" kern="100" baseline="30000" dirty="0">
                <a:solidFill>
                  <a:srgbClr val="000000"/>
                </a:solidFill>
                <a:latin typeface="Times New Roman" panose="02020603050405020304" pitchFamily="18" charset="0"/>
              </a:rPr>
              <a:t>2</a:t>
            </a:r>
            <a:r>
              <a:rPr lang="en-US" altLang="zh-CN" kern="100" dirty="0">
                <a:solidFill>
                  <a:srgbClr val="000000"/>
                </a:solidFill>
                <a:latin typeface="Times New Roman" panose="02020603050405020304" pitchFamily="18" charset="0"/>
              </a:rPr>
              <a:t>/</a:t>
            </a:r>
            <a:r>
              <a:rPr lang="en-US" altLang="zh-CN" i="1" kern="100" dirty="0" err="1">
                <a:solidFill>
                  <a:srgbClr val="000000"/>
                </a:solidFill>
                <a:latin typeface="Times New Roman" panose="02020603050405020304" pitchFamily="18" charset="0"/>
              </a:rPr>
              <a:t>df</a:t>
            </a:r>
            <a:r>
              <a:rPr lang="en-US" altLang="zh-CN" i="1" kern="100" dirty="0">
                <a:solidFill>
                  <a:srgbClr val="000000"/>
                </a:solidFill>
                <a:latin typeface="Times New Roman" panose="02020603050405020304" pitchFamily="18" charset="0"/>
              </a:rPr>
              <a:t>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95.31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60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1.59, </a:t>
            </a:r>
            <a:r>
              <a:rPr lang="en-US" altLang="zh-CN" kern="100" dirty="0">
                <a:solidFill>
                  <a:srgbClr val="000000"/>
                </a:solidFill>
                <a:latin typeface="Times New Roman" panose="02020603050405020304" pitchFamily="18" charset="0"/>
              </a:rPr>
              <a:t>CFI = </a:t>
            </a:r>
            <a:r>
              <a:rPr lang="en-US" altLang="zh-CN" kern="100" dirty="0" smtClean="0">
                <a:solidFill>
                  <a:srgbClr val="000000"/>
                </a:solidFill>
                <a:latin typeface="Times New Roman" panose="02020603050405020304" pitchFamily="18" charset="0"/>
              </a:rPr>
              <a:t>0.98, </a:t>
            </a:r>
            <a:r>
              <a:rPr lang="en-US" altLang="zh-CN" kern="100" dirty="0">
                <a:solidFill>
                  <a:srgbClr val="000000"/>
                </a:solidFill>
                <a:latin typeface="Times New Roman" panose="02020603050405020304" pitchFamily="18" charset="0"/>
              </a:rPr>
              <a:t>IFI = </a:t>
            </a:r>
            <a:r>
              <a:rPr lang="en-US" altLang="zh-CN" kern="100" dirty="0" smtClean="0">
                <a:solidFill>
                  <a:srgbClr val="000000"/>
                </a:solidFill>
                <a:latin typeface="Times New Roman" panose="02020603050405020304" pitchFamily="18" charset="0"/>
              </a:rPr>
              <a:t>0.98, NNFI </a:t>
            </a:r>
            <a:r>
              <a:rPr lang="en-US" altLang="zh-CN" kern="100" dirty="0">
                <a:solidFill>
                  <a:srgbClr val="000000"/>
                </a:solidFill>
                <a:latin typeface="Times New Roman" panose="02020603050405020304" pitchFamily="18" charset="0"/>
              </a:rPr>
              <a:t>= </a:t>
            </a:r>
            <a:r>
              <a:rPr lang="en-US" altLang="zh-CN" kern="100" dirty="0" smtClean="0">
                <a:solidFill>
                  <a:srgbClr val="000000"/>
                </a:solidFill>
                <a:latin typeface="Times New Roman" panose="02020603050405020304" pitchFamily="18" charset="0"/>
              </a:rPr>
              <a:t>0.98, </a:t>
            </a:r>
            <a:r>
              <a:rPr lang="en-US" altLang="zh-CN" kern="100" dirty="0">
                <a:solidFill>
                  <a:srgbClr val="000000"/>
                </a:solidFill>
                <a:latin typeface="Times New Roman" panose="02020603050405020304" pitchFamily="18" charset="0"/>
              </a:rPr>
              <a:t>RMSEA = </a:t>
            </a:r>
            <a:r>
              <a:rPr lang="en-US" altLang="zh-CN" kern="100" dirty="0" smtClean="0">
                <a:solidFill>
                  <a:srgbClr val="000000"/>
                </a:solidFill>
                <a:latin typeface="Times New Roman" panose="02020603050405020304" pitchFamily="18" charset="0"/>
              </a:rPr>
              <a:t>0.068, </a:t>
            </a:r>
            <a:r>
              <a:rPr lang="en-US" altLang="zh-CN" kern="100" dirty="0">
                <a:solidFill>
                  <a:srgbClr val="000000"/>
                </a:solidFill>
                <a:latin typeface="Times New Roman" panose="02020603050405020304" pitchFamily="18" charset="0"/>
              </a:rPr>
              <a:t>SRMR = </a:t>
            </a:r>
            <a:r>
              <a:rPr lang="en-US" altLang="zh-CN" kern="100" dirty="0" smtClean="0">
                <a:solidFill>
                  <a:srgbClr val="000000"/>
                </a:solidFill>
                <a:latin typeface="Times New Roman" panose="02020603050405020304" pitchFamily="18" charset="0"/>
              </a:rPr>
              <a:t>0.046</a:t>
            </a:r>
            <a:endParaRPr lang="zh-CN" altLang="en-US" dirty="0">
              <a:solidFill>
                <a:srgbClr val="000000"/>
              </a:solidFill>
              <a:latin typeface="Arial"/>
              <a:ea typeface="黑体"/>
            </a:endParaRPr>
          </a:p>
        </p:txBody>
      </p:sp>
      <p:sp>
        <p:nvSpPr>
          <p:cNvPr id="11"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31</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3856818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831438" cy="482247"/>
          </a:xfrm>
        </p:spPr>
        <p:txBody>
          <a:bodyPr/>
          <a:lstStyle/>
          <a:p>
            <a:r>
              <a:rPr lang="zh-CN" altLang="en-US" sz="2800" dirty="0" smtClean="0"/>
              <a:t>研究</a:t>
            </a:r>
            <a:r>
              <a:rPr lang="en-US" altLang="zh-CN" sz="2800" dirty="0"/>
              <a:t>3</a:t>
            </a:r>
            <a:r>
              <a:rPr lang="zh-CN" altLang="en-US" sz="2800" dirty="0"/>
              <a:t>：制度因素与企业家创业激情对商业模式的影响</a:t>
            </a:r>
          </a:p>
        </p:txBody>
      </p:sp>
      <p:sp>
        <p:nvSpPr>
          <p:cNvPr id="11" name="文本框 10"/>
          <p:cNvSpPr txBox="1"/>
          <p:nvPr/>
        </p:nvSpPr>
        <p:spPr>
          <a:xfrm>
            <a:off x="696035" y="1209888"/>
            <a:ext cx="10854028" cy="2477601"/>
          </a:xfrm>
          <a:prstGeom prst="rect">
            <a:avLst/>
          </a:prstGeom>
          <a:noFill/>
        </p:spPr>
        <p:txBody>
          <a:bodyPr wrap="square" rtlCol="0">
            <a:spAutoFit/>
          </a:bodyPr>
          <a:lstStyle/>
          <a:p>
            <a:pPr marL="285750" indent="-285750">
              <a:lnSpc>
                <a:spcPts val="2300"/>
              </a:lnSpc>
              <a:spcAft>
                <a:spcPts val="600"/>
              </a:spcAft>
              <a:buFont typeface="Wingdings" panose="05000000000000000000" pitchFamily="2" charset="2"/>
              <a:buChar char="n"/>
            </a:pPr>
            <a:r>
              <a:rPr lang="zh-CN" altLang="en-US" b="1" dirty="0">
                <a:solidFill>
                  <a:srgbClr val="000000"/>
                </a:solidFill>
                <a:latin typeface="宋体" panose="02010600030101010101" pitchFamily="2" charset="-122"/>
              </a:rPr>
              <a:t>无应答偏</a:t>
            </a:r>
            <a:r>
              <a:rPr lang="zh-CN" altLang="en-US" b="1" dirty="0" smtClean="0">
                <a:solidFill>
                  <a:srgbClr val="000000"/>
                </a:solidFill>
                <a:latin typeface="宋体" panose="02010600030101010101" pitchFamily="2" charset="-122"/>
              </a:rPr>
              <a:t>误检验</a:t>
            </a:r>
            <a:endParaRPr lang="en-US" altLang="zh-CN" b="1" dirty="0" smtClean="0">
              <a:solidFill>
                <a:srgbClr val="000000"/>
              </a:solidFill>
              <a:latin typeface="宋体" panose="02010600030101010101" pitchFamily="2" charset="-122"/>
            </a:endParaRPr>
          </a:p>
          <a:p>
            <a:pPr marL="742950" lvl="1" indent="-285750">
              <a:lnSpc>
                <a:spcPts val="2300"/>
              </a:lnSpc>
              <a:spcAft>
                <a:spcPts val="2400"/>
              </a:spcAft>
              <a:buFont typeface="Wingdings" panose="05000000000000000000" pitchFamily="2" charset="2"/>
              <a:buChar char="Ø"/>
            </a:pPr>
            <a:r>
              <a:rPr lang="zh-CN" altLang="en-US" dirty="0">
                <a:solidFill>
                  <a:srgbClr val="000000"/>
                </a:solidFill>
                <a:latin typeface="宋体" panose="02010600030101010101" pitchFamily="2" charset="-122"/>
              </a:rPr>
              <a:t>完成问卷调查的样本</a:t>
            </a:r>
            <a:r>
              <a:rPr lang="zh-CN" altLang="en-US" dirty="0" smtClean="0">
                <a:solidFill>
                  <a:srgbClr val="000000"/>
                </a:solidFill>
                <a:latin typeface="宋体" panose="02010600030101010101" pitchFamily="2" charset="-122"/>
              </a:rPr>
              <a:t>和未完成的</a:t>
            </a:r>
            <a:r>
              <a:rPr lang="zh-CN" altLang="en-US" dirty="0">
                <a:solidFill>
                  <a:srgbClr val="000000"/>
                </a:solidFill>
                <a:latin typeface="宋体" panose="02010600030101010101" pitchFamily="2" charset="-122"/>
              </a:rPr>
              <a:t>样本在企业</a:t>
            </a:r>
            <a:r>
              <a:rPr lang="zh-CN" altLang="en-US" dirty="0" smtClean="0">
                <a:solidFill>
                  <a:srgbClr val="000000"/>
                </a:solidFill>
                <a:latin typeface="宋体" panose="02010600030101010101" pitchFamily="2" charset="-122"/>
              </a:rPr>
              <a:t>年龄，企业规模，行业类型，企业家年龄、受</a:t>
            </a:r>
            <a:r>
              <a:rPr lang="zh-CN" altLang="en-US" dirty="0">
                <a:solidFill>
                  <a:srgbClr val="000000"/>
                </a:solidFill>
                <a:latin typeface="宋体" panose="02010600030101010101" pitchFamily="2" charset="-122"/>
              </a:rPr>
              <a:t>教育程度和性别等方面均无显著差异（</a:t>
            </a:r>
            <a:r>
              <a:rPr lang="en-US" altLang="zh-CN" dirty="0" smtClean="0">
                <a:solidFill>
                  <a:srgbClr val="000000"/>
                </a:solidFill>
                <a:latin typeface="Times New Roman" panose="02020603050405020304" pitchFamily="18" charset="0"/>
                <a:cs typeface="Times New Roman" panose="02020603050405020304" pitchFamily="18" charset="0"/>
              </a:rPr>
              <a:t>max |t| = 1.59</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marL="285750" indent="-285750">
              <a:lnSpc>
                <a:spcPts val="2300"/>
              </a:lnSpc>
              <a:spcAft>
                <a:spcPts val="600"/>
              </a:spcAft>
              <a:buFont typeface="Wingdings" panose="05000000000000000000" pitchFamily="2" charset="2"/>
              <a:buChar char="n"/>
            </a:pPr>
            <a:r>
              <a:rPr lang="zh-CN" altLang="en-US" b="1" dirty="0">
                <a:solidFill>
                  <a:srgbClr val="000000"/>
                </a:solidFill>
                <a:latin typeface="宋体" panose="02010600030101010101" pitchFamily="2" charset="-122"/>
              </a:rPr>
              <a:t>共同方法偏</a:t>
            </a:r>
            <a:r>
              <a:rPr lang="zh-CN" altLang="en-US" b="1" dirty="0" smtClean="0">
                <a:solidFill>
                  <a:srgbClr val="000000"/>
                </a:solidFill>
                <a:latin typeface="宋体" panose="02010600030101010101" pitchFamily="2" charset="-122"/>
              </a:rPr>
              <a:t>误检验</a:t>
            </a:r>
            <a:endParaRPr lang="en-US" altLang="zh-CN" b="1" dirty="0" smtClean="0">
              <a:solidFill>
                <a:srgbClr val="000000"/>
              </a:solidFill>
              <a:latin typeface="宋体" panose="02010600030101010101" pitchFamily="2" charset="-122"/>
            </a:endParaRPr>
          </a:p>
          <a:p>
            <a:pPr marL="742950" lvl="1" indent="-285750">
              <a:lnSpc>
                <a:spcPts val="2300"/>
              </a:lnSpc>
              <a:spcAft>
                <a:spcPts val="1200"/>
              </a:spcAft>
              <a:buFont typeface="Wingdings" panose="05000000000000000000" pitchFamily="2" charset="2"/>
              <a:buChar char="Ø"/>
            </a:pPr>
            <a:r>
              <a:rPr lang="en-US" altLang="zh-CN" dirty="0">
                <a:solidFill>
                  <a:srgbClr val="000000"/>
                </a:solidFill>
                <a:latin typeface="Times New Roman" panose="02020603050405020304" pitchFamily="18" charset="0"/>
                <a:cs typeface="Times New Roman" panose="02020603050405020304" pitchFamily="18" charset="0"/>
              </a:rPr>
              <a:t>Harman</a:t>
            </a:r>
            <a:r>
              <a:rPr lang="zh-CN" altLang="en-US" dirty="0">
                <a:solidFill>
                  <a:srgbClr val="000000"/>
                </a:solidFill>
                <a:latin typeface="宋体" panose="02010600030101010101" pitchFamily="2" charset="-122"/>
              </a:rPr>
              <a:t>单因素检验：第一个提取的因素仅占总方差的</a:t>
            </a:r>
            <a:r>
              <a:rPr lang="en-US" altLang="zh-CN" dirty="0" smtClean="0">
                <a:solidFill>
                  <a:srgbClr val="000000"/>
                </a:solidFill>
                <a:latin typeface="Times New Roman" panose="02020603050405020304" pitchFamily="18" charset="0"/>
                <a:cs typeface="Times New Roman" panose="02020603050405020304" pitchFamily="18" charset="0"/>
              </a:rPr>
              <a:t>15.76%</a:t>
            </a:r>
          </a:p>
          <a:p>
            <a:pPr marL="742950" lvl="1" indent="-285750">
              <a:lnSpc>
                <a:spcPts val="2300"/>
              </a:lnSpc>
              <a:spcAft>
                <a:spcPts val="1200"/>
              </a:spcAft>
              <a:buFont typeface="Wingdings" panose="05000000000000000000" pitchFamily="2" charset="2"/>
              <a:buChar char="Ø"/>
            </a:pPr>
            <a:r>
              <a:rPr lang="zh-CN" altLang="en-US" dirty="0">
                <a:solidFill>
                  <a:srgbClr val="000000"/>
                </a:solidFill>
                <a:latin typeface="宋体" panose="02010600030101010101" pitchFamily="2" charset="-122"/>
              </a:rPr>
              <a:t>标记变量法：调整后的相关系数的显著性保持不变</a:t>
            </a:r>
            <a:endParaRPr lang="zh-CN" altLang="en-US" dirty="0">
              <a:solidFill>
                <a:srgbClr val="000000"/>
              </a:solidFill>
              <a:latin typeface="Arial"/>
              <a:ea typeface="黑体"/>
            </a:endParaRPr>
          </a:p>
        </p:txBody>
      </p:sp>
      <p:sp>
        <p:nvSpPr>
          <p:cNvPr id="4"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32</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4226461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694804" cy="482247"/>
          </a:xfrm>
        </p:spPr>
        <p:txBody>
          <a:bodyPr/>
          <a:lstStyle/>
          <a:p>
            <a:r>
              <a:rPr lang="zh-CN" altLang="en-US" sz="2800" dirty="0" smtClean="0"/>
              <a:t>研究</a:t>
            </a:r>
            <a:r>
              <a:rPr lang="en-US" altLang="zh-CN" sz="2800" dirty="0"/>
              <a:t>3</a:t>
            </a:r>
            <a:r>
              <a:rPr lang="zh-CN" altLang="en-US" sz="2800" dirty="0"/>
              <a:t>：制度因素与企业家创业激情对商业模式的影响</a:t>
            </a:r>
          </a:p>
        </p:txBody>
      </p:sp>
      <p:sp>
        <p:nvSpPr>
          <p:cNvPr id="5" name="文本框 4"/>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a:solidFill>
                  <a:srgbClr val="000000"/>
                </a:solidFill>
                <a:latin typeface="宋体" panose="02010600030101010101" pitchFamily="2" charset="-122"/>
              </a:rPr>
              <a:t>假设</a:t>
            </a:r>
            <a:r>
              <a:rPr lang="zh-CN" altLang="en-US" b="1" dirty="0" smtClean="0">
                <a:solidFill>
                  <a:srgbClr val="000000"/>
                </a:solidFill>
                <a:latin typeface="宋体" panose="02010600030101010101" pitchFamily="2" charset="-122"/>
              </a:rPr>
              <a:t>检验</a:t>
            </a:r>
          </a:p>
        </p:txBody>
      </p:sp>
      <p:graphicFrame>
        <p:nvGraphicFramePr>
          <p:cNvPr id="8" name="表格 7"/>
          <p:cNvGraphicFramePr>
            <a:graphicFrameLocks noGrp="1"/>
          </p:cNvGraphicFramePr>
          <p:nvPr>
            <p:extLst>
              <p:ext uri="{D42A27DB-BD31-4B8C-83A1-F6EECF244321}">
                <p14:modId xmlns:p14="http://schemas.microsoft.com/office/powerpoint/2010/main" val="988957538"/>
              </p:ext>
            </p:extLst>
          </p:nvPr>
        </p:nvGraphicFramePr>
        <p:xfrm>
          <a:off x="1545024" y="1343699"/>
          <a:ext cx="9101958" cy="5176517"/>
        </p:xfrm>
        <a:graphic>
          <a:graphicData uri="http://schemas.openxmlformats.org/drawingml/2006/table">
            <a:tbl>
              <a:tblPr firstRow="1" firstCol="1" bandRow="1"/>
              <a:tblGrid>
                <a:gridCol w="1786688"/>
                <a:gridCol w="914243"/>
                <a:gridCol w="914243"/>
                <a:gridCol w="914243"/>
                <a:gridCol w="916235"/>
                <a:gridCol w="913579"/>
                <a:gridCol w="913579"/>
                <a:gridCol w="913579"/>
                <a:gridCol w="915569"/>
              </a:tblGrid>
              <a:tr h="177043">
                <a:tc>
                  <a:txBody>
                    <a:bodyPr/>
                    <a:lstStyle/>
                    <a:p>
                      <a:pPr indent="127000" algn="l">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043">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1a</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1b</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2a</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2b</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3a</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3b</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4a</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4b</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043">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043">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法律保障</a:t>
                      </a:r>
                      <a:r>
                        <a:rPr lang="en-US" sz="1200" kern="0">
                          <a:solidFill>
                            <a:srgbClr val="000000"/>
                          </a:solidFill>
                          <a:effectLst/>
                          <a:latin typeface="Times New Roman" panose="02020603050405020304" pitchFamily="18" charset="0"/>
                          <a:ea typeface="等线"/>
                          <a:cs typeface="Times New Roman" panose="02020603050405020304" pitchFamily="18" charset="0"/>
                        </a:rPr>
                        <a:t> (LP)</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0.24** </a:t>
                      </a:r>
                      <a:endParaRPr 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-1.07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-1.41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r>
              <a:tr h="177043">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政府支持</a:t>
                      </a:r>
                      <a:r>
                        <a:rPr lang="en-US" sz="1200" kern="0">
                          <a:solidFill>
                            <a:srgbClr val="000000"/>
                          </a:solidFill>
                          <a:effectLst/>
                          <a:latin typeface="Times New Roman" panose="02020603050405020304" pitchFamily="18" charset="0"/>
                          <a:ea typeface="等线"/>
                          <a:cs typeface="Times New Roman" panose="02020603050405020304" pitchFamily="18" charset="0"/>
                        </a:rPr>
                        <a:t> (GS)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solidFill>
                      <a:schemeClr val="accent1">
                        <a:lumMod val="20000"/>
                        <a:lumOff val="80000"/>
                      </a:schemeClr>
                    </a:solidFill>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1.58*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1.83*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关系重要性 </a:t>
                      </a:r>
                      <a:r>
                        <a:rPr lang="en-US" sz="1200" kern="0">
                          <a:solidFill>
                            <a:srgbClr val="000000"/>
                          </a:solidFill>
                          <a:effectLst/>
                          <a:latin typeface="Times New Roman" panose="02020603050405020304" pitchFamily="18" charset="0"/>
                          <a:ea typeface="等线"/>
                          <a:cs typeface="Times New Roman" panose="02020603050405020304" pitchFamily="18" charset="0"/>
                        </a:rPr>
                        <a:t>(IG)</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0.14* </a:t>
                      </a:r>
                      <a:endParaRPr 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solidFill>
                      <a:schemeClr val="accent1">
                        <a:lumMod val="20000"/>
                        <a:lumOff val="80000"/>
                      </a:schemeClr>
                    </a:solidFill>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-2.25**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-1.66*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创业激情 </a:t>
                      </a:r>
                      <a:r>
                        <a:rPr lang="en-US" sz="1200" kern="0">
                          <a:solidFill>
                            <a:srgbClr val="000000"/>
                          </a:solidFill>
                          <a:effectLst/>
                          <a:latin typeface="Times New Roman" panose="02020603050405020304" pitchFamily="18" charset="0"/>
                          <a:ea typeface="等线"/>
                          <a:cs typeface="Times New Roman" panose="02020603050405020304" pitchFamily="18" charset="0"/>
                        </a:rPr>
                        <a:t>(EP)</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-1.75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-1.49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EP × LP</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0.27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0.36* </a:t>
                      </a:r>
                      <a:endParaRPr 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solidFill>
                      <a:schemeClr val="accent1">
                        <a:lumMod val="20000"/>
                        <a:lumOff val="80000"/>
                      </a:schemeClr>
                    </a:solidFill>
                  </a:tcPr>
                </a:tc>
              </a:tr>
              <a:tr h="177043">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GS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-0.32* </a:t>
                      </a:r>
                      <a:endParaRPr 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solidFill>
                      <a:schemeClr val="accent1">
                        <a:lumMod val="20000"/>
                        <a:lumOff val="80000"/>
                      </a:schemeClr>
                    </a:solidFill>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-0.40*</a:t>
                      </a:r>
                      <a:endParaRPr 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solidFill>
                      <a:schemeClr val="accent1">
                        <a:lumMod val="20000"/>
                        <a:lumOff val="80000"/>
                      </a:schemeClr>
                    </a:solidFill>
                  </a:tcPr>
                </a:tc>
              </a:tr>
              <a:tr h="177043">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IG</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0.51* </a:t>
                      </a:r>
                      <a:endParaRPr 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solidFill>
                      <a:schemeClr val="accent1">
                        <a:lumMod val="20000"/>
                        <a:lumOff val="80000"/>
                      </a:schemeClr>
                    </a:solidFill>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0.40** </a:t>
                      </a:r>
                      <a:endParaRPr 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solidFill>
                      <a:schemeClr val="accent1">
                        <a:lumMod val="20000"/>
                        <a:lumOff val="80000"/>
                      </a:schemeClr>
                    </a:solidFill>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企业家年龄</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0.16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0.14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大专</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0.14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本科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研究生</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0.32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企业家性别</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企业家工作年限</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-0.17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210976">
                <a:tc>
                  <a:txBody>
                    <a:bodyPr/>
                    <a:lstStyle/>
                    <a:p>
                      <a:pPr indent="127000" algn="l">
                        <a:lnSpc>
                          <a:spcPts val="12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边际利润率</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200" kern="0" dirty="0" smtClean="0">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-0.46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200" kern="0" dirty="0" smtClean="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-0.52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-0.55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200" kern="0" dirty="0" smtClea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-0.54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杠杆</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-0.34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-0.34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企业年限</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企业规模</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消费品</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-0.06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-0.11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石油化工</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-0.27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-0.24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机械制造</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电子</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3.63**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3.99**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1.74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1.79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1.71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2.08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10.97*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9.76*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r>
              <a:tr h="177043">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R</a:t>
                      </a:r>
                      <a:r>
                        <a:rPr lang="en-US" sz="1200" kern="0" baseline="30000">
                          <a:solidFill>
                            <a:srgbClr val="000000"/>
                          </a:solidFill>
                          <a:effectLst/>
                          <a:latin typeface="Times New Roman" panose="02020603050405020304" pitchFamily="18" charset="0"/>
                          <a:ea typeface="等线"/>
                          <a:cs typeface="Times New Roman" panose="02020603050405020304" pitchFamily="18" charset="0"/>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0.19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w="12700" cap="flat" cmpd="sng" algn="ctr">
                      <a:solidFill>
                        <a:srgbClr val="000000"/>
                      </a:solidFill>
                      <a:prstDash val="solid"/>
                      <a:round/>
                      <a:headEnd type="none" w="med" len="med"/>
                      <a:tailEnd type="none" w="med" len="med"/>
                    </a:lnT>
                    <a:lnB>
                      <a:noFill/>
                    </a:lnB>
                  </a:tcPr>
                </a:tc>
              </a:tr>
              <a:tr h="177043">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RMSE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0.44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0.45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0.43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0.38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0.40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77043">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df</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a:noFill/>
                    </a:lnB>
                  </a:tcPr>
                </a:tc>
              </a:tr>
              <a:tr h="185380">
                <a:tc>
                  <a:txBody>
                    <a:bodyPr/>
                    <a:lstStyle/>
                    <a:p>
                      <a:pPr indent="127000" algn="l">
                        <a:lnSpc>
                          <a:spcPts val="1200"/>
                        </a:lnSpc>
                        <a:spcAft>
                          <a:spcPts val="0"/>
                        </a:spcAft>
                      </a:pPr>
                      <a:r>
                        <a:rPr lang="en-US" sz="12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en-US" sz="1200" i="1" kern="100" baseline="30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12.94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11.21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28.14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30.39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28.15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31.15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54.31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53.38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75" marR="63575"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33</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3602654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694804" cy="482247"/>
          </a:xfrm>
        </p:spPr>
        <p:txBody>
          <a:bodyPr/>
          <a:lstStyle/>
          <a:p>
            <a:r>
              <a:rPr lang="zh-CN" altLang="en-US" sz="2800" dirty="0" smtClean="0"/>
              <a:t>研究</a:t>
            </a:r>
            <a:r>
              <a:rPr lang="en-US" altLang="zh-CN" sz="2800" dirty="0"/>
              <a:t>3</a:t>
            </a:r>
            <a:r>
              <a:rPr lang="zh-CN" altLang="en-US" sz="2800" dirty="0"/>
              <a:t>：制度因素与企业家创业激情对商业模式的影响</a:t>
            </a:r>
          </a:p>
        </p:txBody>
      </p:sp>
      <p:sp>
        <p:nvSpPr>
          <p:cNvPr id="5" name="文本框 4"/>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a:solidFill>
                  <a:srgbClr val="000000"/>
                </a:solidFill>
                <a:latin typeface="宋体" panose="02010600030101010101" pitchFamily="2" charset="-122"/>
              </a:rPr>
              <a:t>鲁棒性</a:t>
            </a:r>
            <a:r>
              <a:rPr lang="zh-CN" altLang="en-US" b="1" dirty="0" smtClean="0">
                <a:solidFill>
                  <a:srgbClr val="000000"/>
                </a:solidFill>
                <a:latin typeface="宋体" panose="02010600030101010101" pitchFamily="2" charset="-122"/>
              </a:rPr>
              <a:t>检验</a:t>
            </a:r>
          </a:p>
        </p:txBody>
      </p:sp>
      <p:graphicFrame>
        <p:nvGraphicFramePr>
          <p:cNvPr id="3" name="表格 2"/>
          <p:cNvGraphicFramePr>
            <a:graphicFrameLocks noGrp="1"/>
          </p:cNvGraphicFramePr>
          <p:nvPr>
            <p:extLst>
              <p:ext uri="{D42A27DB-BD31-4B8C-83A1-F6EECF244321}">
                <p14:modId xmlns:p14="http://schemas.microsoft.com/office/powerpoint/2010/main" val="3876159140"/>
              </p:ext>
            </p:extLst>
          </p:nvPr>
        </p:nvGraphicFramePr>
        <p:xfrm>
          <a:off x="1500947" y="1360578"/>
          <a:ext cx="9177565" cy="5066503"/>
        </p:xfrm>
        <a:graphic>
          <a:graphicData uri="http://schemas.openxmlformats.org/drawingml/2006/table">
            <a:tbl>
              <a:tblPr firstRow="1" firstCol="1" bandRow="1"/>
              <a:tblGrid>
                <a:gridCol w="1801530"/>
                <a:gridCol w="921837"/>
                <a:gridCol w="921837"/>
                <a:gridCol w="921837"/>
                <a:gridCol w="923845"/>
                <a:gridCol w="921168"/>
                <a:gridCol w="921168"/>
                <a:gridCol w="921168"/>
                <a:gridCol w="923175"/>
              </a:tblGrid>
              <a:tr h="174707">
                <a:tc>
                  <a:txBody>
                    <a:bodyPr/>
                    <a:lstStyle/>
                    <a:p>
                      <a:pPr indent="127000" algn="l">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707">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1a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1b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2a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2b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3a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3b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4a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4b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707">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707">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法律保障</a:t>
                      </a:r>
                      <a:r>
                        <a:rPr lang="en-US" sz="1200" kern="0">
                          <a:solidFill>
                            <a:srgbClr val="000000"/>
                          </a:solidFill>
                          <a:effectLst/>
                          <a:latin typeface="Times New Roman" panose="02020603050405020304" pitchFamily="18" charset="0"/>
                          <a:ea typeface="等线"/>
                          <a:cs typeface="Times New Roman" panose="02020603050405020304" pitchFamily="18" charset="0"/>
                        </a:rPr>
                        <a:t> (LP)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0.24* </a:t>
                      </a:r>
                      <a:endParaRPr lang="zh-CN"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-1.07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-1.41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r>
              <a:tr h="174707">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政府支持</a:t>
                      </a:r>
                      <a:r>
                        <a:rPr lang="en-US" sz="1200" kern="0">
                          <a:solidFill>
                            <a:srgbClr val="000000"/>
                          </a:solidFill>
                          <a:effectLst/>
                          <a:latin typeface="Times New Roman" panose="02020603050405020304" pitchFamily="18" charset="0"/>
                          <a:ea typeface="等线"/>
                          <a:cs typeface="Times New Roman" panose="02020603050405020304" pitchFamily="18" charset="0"/>
                        </a:rPr>
                        <a:t> (GS)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solidFill>
                      <a:schemeClr val="accent1">
                        <a:lumMod val="20000"/>
                        <a:lumOff val="80000"/>
                      </a:schemeClr>
                    </a:solidFill>
                  </a:tcPr>
                </a:tc>
                <a:tc>
                  <a:txBody>
                    <a:bodyPr/>
                    <a:lstStyle/>
                    <a:p>
                      <a:pPr indent="127000" algn="ctr">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0.05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1.58*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1.83*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关系重要性 </a:t>
                      </a:r>
                      <a:r>
                        <a:rPr lang="en-US" sz="1200" kern="0">
                          <a:solidFill>
                            <a:srgbClr val="000000"/>
                          </a:solidFill>
                          <a:effectLst/>
                          <a:latin typeface="Times New Roman" panose="02020603050405020304" pitchFamily="18" charset="0"/>
                          <a:ea typeface="等线"/>
                          <a:cs typeface="Times New Roman" panose="02020603050405020304" pitchFamily="18" charset="0"/>
                        </a:rPr>
                        <a:t>(IG)</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0.14* </a:t>
                      </a:r>
                      <a:endParaRPr lang="zh-CN"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solidFill>
                      <a:schemeClr val="accent1">
                        <a:lumMod val="20000"/>
                        <a:lumOff val="80000"/>
                      </a:schemeClr>
                    </a:solidFill>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-2.24**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-1.66*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创业激情 </a:t>
                      </a:r>
                      <a:r>
                        <a:rPr lang="en-US" sz="1200" kern="0">
                          <a:solidFill>
                            <a:srgbClr val="000000"/>
                          </a:solidFill>
                          <a:effectLst/>
                          <a:latin typeface="Times New Roman" panose="02020603050405020304" pitchFamily="18" charset="0"/>
                          <a:ea typeface="等线"/>
                          <a:cs typeface="Times New Roman" panose="02020603050405020304" pitchFamily="18" charset="0"/>
                        </a:rPr>
                        <a:t>(EP)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-1.74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-1.50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LP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0.27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0.36* </a:t>
                      </a:r>
                      <a:endParaRPr lang="zh-CN"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solidFill>
                      <a:schemeClr val="accent1">
                        <a:lumMod val="20000"/>
                        <a:lumOff val="80000"/>
                      </a:schemeClr>
                    </a:solidFill>
                  </a:tcPr>
                </a:tc>
              </a:tr>
              <a:tr h="174707">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GS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-0.32* </a:t>
                      </a:r>
                      <a:endParaRPr lang="zh-CN"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solidFill>
                      <a:schemeClr val="accent1">
                        <a:lumMod val="20000"/>
                        <a:lumOff val="80000"/>
                      </a:schemeClr>
                    </a:solidFill>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-0.40** </a:t>
                      </a:r>
                      <a:endParaRPr lang="zh-CN"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solidFill>
                      <a:schemeClr val="accent1">
                        <a:lumMod val="20000"/>
                        <a:lumOff val="80000"/>
                      </a:schemeClr>
                    </a:solidFill>
                  </a:tcPr>
                </a:tc>
              </a:tr>
              <a:tr h="174707">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IG</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0.51** </a:t>
                      </a:r>
                      <a:endParaRPr lang="zh-CN"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solidFill>
                      <a:schemeClr val="accent1">
                        <a:lumMod val="20000"/>
                        <a:lumOff val="80000"/>
                      </a:schemeClr>
                    </a:solidFill>
                  </a:tcPr>
                </a:tc>
                <a:tc>
                  <a:txBody>
                    <a:bodyPr/>
                    <a:lstStyle/>
                    <a:p>
                      <a:pPr indent="127000" algn="ctr">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0.40** </a:t>
                      </a:r>
                      <a:endParaRPr lang="zh-CN"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solidFill>
                      <a:schemeClr val="accent1">
                        <a:lumMod val="20000"/>
                        <a:lumOff val="80000"/>
                      </a:schemeClr>
                    </a:solidFill>
                  </a:tcPr>
                </a:tc>
              </a:tr>
              <a:tr h="174707">
                <a:tc>
                  <a:txBody>
                    <a:bodyPr/>
                    <a:lstStyle/>
                    <a:p>
                      <a:pPr indent="127000" algn="l">
                        <a:lnSpc>
                          <a:spcPts val="12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企业家年龄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0.26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0.16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大专</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本科</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研究生</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0.06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企业家性别</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企业家工作年限</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边际利润率</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-0.46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-0.52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-0.55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-0.54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杠杆</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-0.34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企业年限</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企业规模</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消费品</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-0.06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石油化工</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-0.24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-0.33*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机械制造</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电子</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-0.23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3.52**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3.94**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1.69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1.77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1.65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2.07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10.90*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9.77*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r>
              <a:tr h="174707">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R</a:t>
                      </a:r>
                      <a:r>
                        <a:rPr lang="en-US" sz="1200" kern="0" baseline="30000">
                          <a:solidFill>
                            <a:srgbClr val="000000"/>
                          </a:solidFill>
                          <a:effectLst/>
                          <a:latin typeface="Times New Roman" panose="02020603050405020304" pitchFamily="18" charset="0"/>
                          <a:ea typeface="等线"/>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0.19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w="12700" cap="flat" cmpd="sng" algn="ctr">
                      <a:solidFill>
                        <a:srgbClr val="000000"/>
                      </a:solidFill>
                      <a:prstDash val="solid"/>
                      <a:round/>
                      <a:headEnd type="none" w="med" len="med"/>
                      <a:tailEnd type="none" w="med" len="med"/>
                    </a:lnT>
                    <a:lnB>
                      <a:noFill/>
                    </a:lnB>
                  </a:tcPr>
                </a:tc>
              </a:tr>
              <a:tr h="174707">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RMSE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0.44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0.45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0.41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0.38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0.40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df</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a:noFill/>
                    </a:lnB>
                  </a:tcPr>
                </a:tc>
              </a:tr>
              <a:tr h="174707">
                <a:tc>
                  <a:txBody>
                    <a:bodyPr/>
                    <a:lstStyle/>
                    <a:p>
                      <a:pPr indent="127000" algn="l">
                        <a:lnSpc>
                          <a:spcPts val="1200"/>
                        </a:lnSpc>
                        <a:spcAft>
                          <a:spcPts val="0"/>
                        </a:spcAft>
                      </a:pPr>
                      <a:r>
                        <a:rPr lang="en-US" sz="12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en-US" sz="1200" i="1" kern="100" baseline="30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13.51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11.33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28.46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30.41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28.48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31.17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54.41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53.38</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49" marR="63549"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34</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0321620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694804" cy="482247"/>
          </a:xfrm>
        </p:spPr>
        <p:txBody>
          <a:bodyPr/>
          <a:lstStyle/>
          <a:p>
            <a:r>
              <a:rPr lang="zh-CN" altLang="en-US" sz="2800" dirty="0" smtClean="0"/>
              <a:t>研究</a:t>
            </a:r>
            <a:r>
              <a:rPr lang="en-US" altLang="zh-CN" sz="2800" dirty="0"/>
              <a:t>3</a:t>
            </a:r>
            <a:r>
              <a:rPr lang="zh-CN" altLang="en-US" sz="2800" dirty="0"/>
              <a:t>：制度因素与企业家创业激情对商业模式的影响</a:t>
            </a:r>
          </a:p>
        </p:txBody>
      </p:sp>
      <p:sp>
        <p:nvSpPr>
          <p:cNvPr id="5" name="文本框 4"/>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进一步分析</a:t>
            </a:r>
          </a:p>
        </p:txBody>
      </p:sp>
      <p:graphicFrame>
        <p:nvGraphicFramePr>
          <p:cNvPr id="4" name="表格 3"/>
          <p:cNvGraphicFramePr>
            <a:graphicFrameLocks noGrp="1"/>
          </p:cNvGraphicFramePr>
          <p:nvPr>
            <p:extLst>
              <p:ext uri="{D42A27DB-BD31-4B8C-83A1-F6EECF244321}">
                <p14:modId xmlns:p14="http://schemas.microsoft.com/office/powerpoint/2010/main" val="1850066"/>
              </p:ext>
            </p:extLst>
          </p:nvPr>
        </p:nvGraphicFramePr>
        <p:xfrm>
          <a:off x="855092" y="1481444"/>
          <a:ext cx="10496082" cy="5098024"/>
        </p:xfrm>
        <a:graphic>
          <a:graphicData uri="http://schemas.openxmlformats.org/drawingml/2006/table">
            <a:tbl>
              <a:tblPr firstRow="1" firstCol="1" bandRow="1"/>
              <a:tblGrid>
                <a:gridCol w="1398918"/>
                <a:gridCol w="745669"/>
                <a:gridCol w="745669"/>
                <a:gridCol w="743569"/>
                <a:gridCol w="745669"/>
                <a:gridCol w="745669"/>
                <a:gridCol w="745669"/>
                <a:gridCol w="745669"/>
                <a:gridCol w="745669"/>
                <a:gridCol w="745669"/>
                <a:gridCol w="796081"/>
                <a:gridCol w="796081"/>
                <a:gridCol w="796081"/>
              </a:tblGrid>
              <a:tr h="164183">
                <a:tc>
                  <a:txBody>
                    <a:bodyPr/>
                    <a:lstStyle/>
                    <a:p>
                      <a:pPr indent="254000" algn="l">
                        <a:lnSpc>
                          <a:spcPts val="1200"/>
                        </a:lnSpc>
                        <a:spcAft>
                          <a:spcPts val="0"/>
                        </a:spcAft>
                      </a:pPr>
                      <a:r>
                        <a:rPr lang="en-US" sz="11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SUR(1)</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83">
                <a:tc>
                  <a:txBody>
                    <a:bodyPr/>
                    <a:lstStyle/>
                    <a:p>
                      <a:pPr indent="254000" algn="l">
                        <a:lnSpc>
                          <a:spcPts val="1200"/>
                        </a:lnSpc>
                        <a:spcAft>
                          <a:spcPts val="0"/>
                        </a:spcAft>
                      </a:pPr>
                      <a:r>
                        <a:rPr lang="en-US" sz="11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1a</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1b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1c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2a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2b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sz="1200" kern="0">
                          <a:solidFill>
                            <a:srgbClr val="000000"/>
                          </a:solidFill>
                          <a:effectLst/>
                          <a:latin typeface="Times New Roman" panose="02020603050405020304" pitchFamily="18" charset="0"/>
                          <a:ea typeface="等线"/>
                          <a:cs typeface="Times New Roman" panose="02020603050405020304" pitchFamily="18" charset="0"/>
                        </a:rPr>
                        <a:t>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3a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3b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3c</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4a</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4b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c</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83">
                <a:tc>
                  <a:txBody>
                    <a:bodyPr/>
                    <a:lstStyle/>
                    <a:p>
                      <a:pPr indent="254000" algn="l">
                        <a:lnSpc>
                          <a:spcPts val="1200"/>
                        </a:lnSpc>
                        <a:spcAft>
                          <a:spcPts val="0"/>
                        </a:spcAft>
                      </a:pPr>
                      <a:r>
                        <a:rPr lang="en-US" sz="1100" kern="0">
                          <a:solidFill>
                            <a:srgbClr val="000000"/>
                          </a:solidFill>
                          <a:effectLst/>
                          <a:latin typeface="Times New Roman" panose="02020603050405020304" pitchFamily="18" charset="0"/>
                          <a:ea typeface="等线"/>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ROA</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NBM</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ROA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EBM</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NBM</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ROA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EBM</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ROA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NBM</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83">
                <a:tc>
                  <a:txBody>
                    <a:bodyPr/>
                    <a:lstStyle/>
                    <a:p>
                      <a:pPr indent="127000" algn="l">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效率型商业模式</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b="0" kern="0">
                          <a:solidFill>
                            <a:schemeClr val="tx1"/>
                          </a:solidFill>
                          <a:effectLst/>
                          <a:latin typeface="Times New Roman" panose="02020603050405020304" pitchFamily="18" charset="0"/>
                          <a:ea typeface="等线"/>
                          <a:cs typeface="Times New Roman" panose="02020603050405020304" pitchFamily="18" charset="0"/>
                        </a:rPr>
                        <a:t> </a:t>
                      </a:r>
                      <a:endParaRPr lang="zh-CN" sz="14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indent="127000" algn="just">
                        <a:lnSpc>
                          <a:spcPts val="1200"/>
                        </a:lnSpc>
                        <a:spcAft>
                          <a:spcPts val="0"/>
                        </a:spcAft>
                      </a:pPr>
                      <a:r>
                        <a:rPr lang="en-US" sz="12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r>
              <a:tr h="164183">
                <a:tc>
                  <a:txBody>
                    <a:bodyPr/>
                    <a:lstStyle/>
                    <a:p>
                      <a:pPr indent="127000" algn="l">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新颖型商业模式</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法律保障</a:t>
                      </a:r>
                      <a:r>
                        <a:rPr lang="en-US" sz="1200" kern="0">
                          <a:solidFill>
                            <a:srgbClr val="000000"/>
                          </a:solidFill>
                          <a:effectLst/>
                          <a:latin typeface="Times New Roman" panose="02020603050405020304" pitchFamily="18" charset="0"/>
                          <a:ea typeface="等线"/>
                          <a:cs typeface="Times New Roman" panose="02020603050405020304" pitchFamily="18" charset="0"/>
                        </a:rPr>
                        <a:t> (LP)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0.24*</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政府支持</a:t>
                      </a:r>
                      <a:r>
                        <a:rPr lang="en-US" sz="1200" kern="0">
                          <a:solidFill>
                            <a:srgbClr val="000000"/>
                          </a:solidFill>
                          <a:effectLst/>
                          <a:latin typeface="Times New Roman" panose="02020603050405020304" pitchFamily="18" charset="0"/>
                          <a:ea typeface="等线"/>
                          <a:cs typeface="Times New Roman" panose="02020603050405020304" pitchFamily="18" charset="0"/>
                        </a:rPr>
                        <a:t> (GS)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1.57*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1.83*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关系重要性 </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(IG)</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l">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-2.26**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-1.66*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创业激情 </a:t>
                      </a:r>
                      <a:r>
                        <a:rPr lang="en-US" sz="1200" kern="0">
                          <a:solidFill>
                            <a:srgbClr val="000000"/>
                          </a:solidFill>
                          <a:effectLst/>
                          <a:latin typeface="Times New Roman" panose="02020603050405020304" pitchFamily="18" charset="0"/>
                          <a:ea typeface="等线"/>
                          <a:cs typeface="Times New Roman" panose="02020603050405020304" pitchFamily="18" charset="0"/>
                        </a:rPr>
                        <a:t>(EP)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-1.76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LP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0.36*</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r>
              <a:tr h="164183">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GS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-0.32*</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-0.40**</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r>
              <a:tr h="164183">
                <a:tc>
                  <a:txBody>
                    <a:bodyPr/>
                    <a:lstStyle/>
                    <a:p>
                      <a:pPr indent="127000" algn="l">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EP × IG</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0.51**</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127000" algn="just">
                        <a:lnSpc>
                          <a:spcPts val="1200"/>
                        </a:lnSpc>
                        <a:spcAft>
                          <a:spcPts val="0"/>
                        </a:spcAft>
                      </a:pPr>
                      <a:r>
                        <a:rPr lang="en-US" sz="1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0.40**</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r>
              <a:tr h="164183">
                <a:tc>
                  <a:txBody>
                    <a:bodyPr/>
                    <a:lstStyle/>
                    <a:p>
                      <a:pPr indent="127000" algn="l">
                        <a:lnSpc>
                          <a:spcPts val="12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企业家年龄</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大专</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本科</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研究生</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企业家性别</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企业家工作年限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边际利润率</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0.51**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-0.52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0.53**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-0.55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0.53**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杠杆</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企业年限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企业规模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消费品</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石油化工</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机械制造</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电子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3.63**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3.99**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1.74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1.78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11.05*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9.76*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r>
              <a:tr h="164183">
                <a:tc>
                  <a:txBody>
                    <a:bodyPr/>
                    <a:lstStyle/>
                    <a:p>
                      <a:pPr indent="127000" algn="l">
                        <a:lnSpc>
                          <a:spcPts val="1200"/>
                        </a:lnSpc>
                        <a:spcAft>
                          <a:spcPts val="0"/>
                        </a:spcAft>
                      </a:pPr>
                      <a:r>
                        <a:rPr lang="en-US" sz="1200" i="1" kern="0" dirty="0">
                          <a:solidFill>
                            <a:srgbClr val="000000"/>
                          </a:solidFill>
                          <a:effectLst/>
                          <a:latin typeface="Times New Roman" panose="02020603050405020304" pitchFamily="18" charset="0"/>
                          <a:ea typeface="等线"/>
                          <a:cs typeface="Times New Roman" panose="02020603050405020304" pitchFamily="18" charset="0"/>
                        </a:rPr>
                        <a:t>R</a:t>
                      </a:r>
                      <a:r>
                        <a:rPr lang="en-US" sz="1200" kern="0" baseline="30000" dirty="0">
                          <a:solidFill>
                            <a:srgbClr val="000000"/>
                          </a:solidFill>
                          <a:effectLst/>
                          <a:latin typeface="Times New Roman" panose="02020603050405020304" pitchFamily="18" charset="0"/>
                          <a:ea typeface="等线"/>
                          <a:cs typeface="Times New Roman" panose="02020603050405020304" pitchFamily="18" charset="0"/>
                        </a:rPr>
                        <a:t>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r>
              <a:tr h="164183">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RMSE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4183">
                <a:tc>
                  <a:txBody>
                    <a:bodyPr/>
                    <a:lstStyle/>
                    <a:p>
                      <a:pPr indent="127000" algn="l">
                        <a:lnSpc>
                          <a:spcPts val="1200"/>
                        </a:lnSpc>
                        <a:spcAft>
                          <a:spcPts val="0"/>
                        </a:spcAft>
                      </a:pPr>
                      <a:r>
                        <a:rPr lang="en-US" sz="1200" i="1" kern="0" dirty="0" err="1">
                          <a:solidFill>
                            <a:srgbClr val="000000"/>
                          </a:solidFill>
                          <a:effectLst/>
                          <a:latin typeface="Times New Roman" panose="02020603050405020304" pitchFamily="18" charset="0"/>
                          <a:ea typeface="等线"/>
                          <a:cs typeface="Times New Roman" panose="02020603050405020304" pitchFamily="18" charset="0"/>
                        </a:rPr>
                        <a:t>df</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72534">
                <a:tc>
                  <a:txBody>
                    <a:bodyPr/>
                    <a:lstStyle/>
                    <a:p>
                      <a:pPr indent="127000" algn="l">
                        <a:lnSpc>
                          <a:spcPts val="1200"/>
                        </a:lnSpc>
                        <a:spcAft>
                          <a:spcPts val="0"/>
                        </a:spcAft>
                      </a:pPr>
                      <a:r>
                        <a:rPr lang="en-US" sz="12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en-US" sz="1200" i="1" kern="100" baseline="30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35.34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12.94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11.21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44.54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28.14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30.51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43.69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28.15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31.17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43.35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54.36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53.38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35</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14653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694804" cy="482247"/>
          </a:xfrm>
        </p:spPr>
        <p:txBody>
          <a:bodyPr/>
          <a:lstStyle/>
          <a:p>
            <a:r>
              <a:rPr lang="zh-CN" altLang="en-US" sz="2800" dirty="0" smtClean="0"/>
              <a:t>研究</a:t>
            </a:r>
            <a:r>
              <a:rPr lang="en-US" altLang="zh-CN" sz="2800" dirty="0"/>
              <a:t>3</a:t>
            </a:r>
            <a:r>
              <a:rPr lang="zh-CN" altLang="en-US" sz="2800" dirty="0"/>
              <a:t>：制度因素与企业家创业激情对商业模式的影响</a:t>
            </a:r>
          </a:p>
        </p:txBody>
      </p:sp>
      <p:sp>
        <p:nvSpPr>
          <p:cNvPr id="5" name="文本框 4"/>
          <p:cNvSpPr txBox="1"/>
          <p:nvPr/>
        </p:nvSpPr>
        <p:spPr>
          <a:xfrm>
            <a:off x="696035" y="943134"/>
            <a:ext cx="10304060" cy="400559"/>
          </a:xfrm>
          <a:prstGeom prst="rect">
            <a:avLst/>
          </a:prstGeom>
          <a:noFill/>
        </p:spPr>
        <p:txBody>
          <a:bodyPr wrap="square" rtlCol="0">
            <a:spAutoFit/>
          </a:bodyPr>
          <a:lstStyle/>
          <a:p>
            <a:pPr marL="285750" indent="-285750">
              <a:lnSpc>
                <a:spcPts val="2800"/>
              </a:lnSpc>
              <a:buFont typeface="Wingdings" panose="05000000000000000000" pitchFamily="2" charset="2"/>
              <a:buChar char="n"/>
            </a:pPr>
            <a:r>
              <a:rPr lang="zh-CN" altLang="en-US" b="1" dirty="0" smtClean="0">
                <a:solidFill>
                  <a:srgbClr val="000000"/>
                </a:solidFill>
                <a:latin typeface="宋体" panose="02010600030101010101" pitchFamily="2" charset="-122"/>
              </a:rPr>
              <a:t>鲁棒性</a:t>
            </a:r>
            <a:r>
              <a:rPr lang="zh-CN" altLang="en-US" b="1" dirty="0">
                <a:solidFill>
                  <a:srgbClr val="000000"/>
                </a:solidFill>
                <a:latin typeface="宋体" panose="02010600030101010101" pitchFamily="2" charset="-122"/>
              </a:rPr>
              <a:t>检验</a:t>
            </a:r>
            <a:endParaRPr lang="zh-CN" altLang="en-US" b="1" dirty="0" smtClean="0">
              <a:solidFill>
                <a:srgbClr val="000000"/>
              </a:solidFill>
              <a:latin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87373129"/>
              </p:ext>
            </p:extLst>
          </p:nvPr>
        </p:nvGraphicFramePr>
        <p:xfrm>
          <a:off x="844581" y="1428894"/>
          <a:ext cx="10548658" cy="5218912"/>
        </p:xfrm>
        <a:graphic>
          <a:graphicData uri="http://schemas.openxmlformats.org/drawingml/2006/table">
            <a:tbl>
              <a:tblPr firstRow="1" firstCol="1" bandRow="1"/>
              <a:tblGrid>
                <a:gridCol w="1405925"/>
                <a:gridCol w="749404"/>
                <a:gridCol w="749404"/>
                <a:gridCol w="747294"/>
                <a:gridCol w="749404"/>
                <a:gridCol w="749404"/>
                <a:gridCol w="749404"/>
                <a:gridCol w="749404"/>
                <a:gridCol w="749404"/>
                <a:gridCol w="749404"/>
                <a:gridCol w="800069"/>
                <a:gridCol w="800069"/>
                <a:gridCol w="800069"/>
              </a:tblGrid>
              <a:tr h="168352">
                <a:tc>
                  <a:txBody>
                    <a:bodyPr/>
                    <a:lstStyle/>
                    <a:p>
                      <a:pPr indent="254000" algn="l">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SUR(1</a:t>
                      </a:r>
                      <a:r>
                        <a:rPr lang="en-US" sz="1200" kern="0" dirty="0" smtClean="0">
                          <a:solidFill>
                            <a:srgbClr val="000000"/>
                          </a:solidFill>
                          <a:effectLst/>
                          <a:latin typeface="Times New Roman" panose="02020603050405020304" pitchFamily="18" charset="0"/>
                          <a:ea typeface="等线"/>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SUR(4)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352">
                <a:tc>
                  <a:txBody>
                    <a:bodyPr/>
                    <a:lstStyle/>
                    <a:p>
                      <a:pPr indent="254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1a</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1b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dirty="0">
                          <a:solidFill>
                            <a:srgbClr val="000000"/>
                          </a:solidFill>
                          <a:effectLst/>
                          <a:latin typeface="Times New Roman" panose="02020603050405020304" pitchFamily="18" charset="0"/>
                          <a:ea typeface="等线"/>
                          <a:cs typeface="Times New Roman" panose="02020603050405020304" pitchFamily="18" charset="0"/>
                        </a:rPr>
                        <a:t>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2a</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2b</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sz="1200" kern="0">
                          <a:solidFill>
                            <a:srgbClr val="000000"/>
                          </a:solidFill>
                          <a:effectLst/>
                          <a:latin typeface="Times New Roman" panose="02020603050405020304" pitchFamily="18" charset="0"/>
                          <a:ea typeface="等线"/>
                          <a:cs typeface="Times New Roman" panose="02020603050405020304" pitchFamily="18" charset="0"/>
                        </a:rPr>
                        <a:t>c</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3a</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3b</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3c</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4a</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等线"/>
                          <a:cs typeface="Times New Roman" panose="02020603050405020304" pitchFamily="18" charset="0"/>
                        </a:rPr>
                        <a:t>4b</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lang="en-US" sz="1200" kern="0">
                          <a:solidFill>
                            <a:srgbClr val="000000"/>
                          </a:solidFill>
                          <a:effectLst/>
                          <a:latin typeface="Times New Roman" panose="02020603050405020304" pitchFamily="18" charset="0"/>
                          <a:ea typeface="等线"/>
                          <a:cs typeface="Times New Roman" panose="02020603050405020304" pitchFamily="18" charset="0"/>
                        </a:rPr>
                        <a:t>c</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352">
                <a:tc>
                  <a:txBody>
                    <a:bodyPr/>
                    <a:lstStyle/>
                    <a:p>
                      <a:pPr indent="254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ROS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ROS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ROS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ROS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EBM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NBM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352">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效率型商业模式</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r>
              <a:tr h="168352">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新颖型商业模式</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法律保障</a:t>
                      </a:r>
                      <a:r>
                        <a:rPr lang="en-US" sz="1200" kern="0">
                          <a:solidFill>
                            <a:srgbClr val="000000"/>
                          </a:solidFill>
                          <a:effectLst/>
                          <a:latin typeface="Times New Roman" panose="02020603050405020304" pitchFamily="18" charset="0"/>
                          <a:ea typeface="等线"/>
                          <a:cs typeface="Times New Roman" panose="02020603050405020304" pitchFamily="18" charset="0"/>
                        </a:rPr>
                        <a:t> (LP)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0.24*</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-1.41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政府支持</a:t>
                      </a:r>
                      <a:r>
                        <a:rPr lang="en-US" sz="1200" kern="0">
                          <a:solidFill>
                            <a:srgbClr val="000000"/>
                          </a:solidFill>
                          <a:effectLst/>
                          <a:latin typeface="Times New Roman" panose="02020603050405020304" pitchFamily="18" charset="0"/>
                          <a:ea typeface="等线"/>
                          <a:cs typeface="Times New Roman" panose="02020603050405020304" pitchFamily="18" charset="0"/>
                        </a:rPr>
                        <a:t> (GS)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b="1" kern="0">
                          <a:solidFill>
                            <a:srgbClr val="FF0000"/>
                          </a:solidFill>
                          <a:effectLst/>
                          <a:latin typeface="Times New Roman" panose="02020603050405020304" pitchFamily="18" charset="0"/>
                          <a:ea typeface="等线"/>
                          <a:cs typeface="Times New Roman" panose="02020603050405020304" pitchFamily="18" charset="0"/>
                        </a:rPr>
                        <a:t> </a:t>
                      </a:r>
                      <a:endParaRPr lang="zh-CN" sz="1400" b="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1.56*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1.83*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关系重要性 </a:t>
                      </a:r>
                      <a:r>
                        <a:rPr lang="en-US" sz="1200" kern="0">
                          <a:solidFill>
                            <a:srgbClr val="000000"/>
                          </a:solidFill>
                          <a:effectLst/>
                          <a:latin typeface="Times New Roman" panose="02020603050405020304" pitchFamily="18" charset="0"/>
                          <a:ea typeface="等线"/>
                          <a:cs typeface="Times New Roman" panose="02020603050405020304" pitchFamily="18" charset="0"/>
                        </a:rPr>
                        <a:t>(IG)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l">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-2.33*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-1.67*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创业激情 </a:t>
                      </a:r>
                      <a:r>
                        <a:rPr lang="en-US" sz="1200" kern="0">
                          <a:solidFill>
                            <a:srgbClr val="000000"/>
                          </a:solidFill>
                          <a:effectLst/>
                          <a:latin typeface="Times New Roman" panose="02020603050405020304" pitchFamily="18" charset="0"/>
                          <a:ea typeface="等线"/>
                          <a:cs typeface="Times New Roman" panose="02020603050405020304" pitchFamily="18" charset="0"/>
                        </a:rPr>
                        <a:t>(EP)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dirty="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LP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0.36*</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r>
              <a:tr h="168352">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GS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-0.32*</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-0.40*</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r>
              <a:tr h="168352">
                <a:tc>
                  <a:txBody>
                    <a:bodyPr/>
                    <a:lstStyle/>
                    <a:p>
                      <a:pPr indent="127000" algn="l">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EP × IG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254000" algn="ctr">
                        <a:lnSpc>
                          <a:spcPts val="1200"/>
                        </a:lnSpc>
                        <a:spcAft>
                          <a:spcPts val="0"/>
                        </a:spcAft>
                      </a:pPr>
                      <a:r>
                        <a:rPr lang="en-US" sz="1200" kern="0">
                          <a:solidFill>
                            <a:srgbClr val="000000"/>
                          </a:solidFill>
                          <a:effectLst/>
                          <a:latin typeface="Times New Roman" panose="02020603050405020304" pitchFamily="18" charset="0"/>
                          <a:ea typeface="等线"/>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0.53**</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c>
                  <a:txBody>
                    <a:bodyPr/>
                    <a:lstStyle/>
                    <a:p>
                      <a:pPr indent="127000" algn="just">
                        <a:lnSpc>
                          <a:spcPts val="1200"/>
                        </a:lnSpc>
                        <a:spcAft>
                          <a:spcPts val="0"/>
                        </a:spcAft>
                      </a:pPr>
                      <a:r>
                        <a:rPr lang="en-US" sz="12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0.40**</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solidFill>
                      <a:schemeClr val="accent1">
                        <a:lumMod val="20000"/>
                        <a:lumOff val="80000"/>
                      </a:schemeClr>
                    </a:solidFill>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企业家年龄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大专</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本科</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研究生</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企业家性别</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企业家工作年限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边际利润率</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0.73***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0.74***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-0.52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0.74***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-0.55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0.74***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杠杆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企业年限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企业规模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消费品</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l">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石油化工</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-0.40*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机械制造</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电子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3.63**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3.99**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1.74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1.78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1.71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2.08*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11.25*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9.78*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r>
              <a:tr h="168352">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R</a:t>
                      </a:r>
                      <a:r>
                        <a:rPr lang="en-US" sz="1200" kern="0" baseline="30000">
                          <a:solidFill>
                            <a:srgbClr val="000000"/>
                          </a:solidFill>
                          <a:effectLst/>
                          <a:latin typeface="Times New Roman" panose="02020603050405020304" pitchFamily="18" charset="0"/>
                          <a:ea typeface="等线"/>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0.18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0.20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w="12700" cap="flat" cmpd="sng" algn="ctr">
                      <a:solidFill>
                        <a:srgbClr val="000000"/>
                      </a:solidFill>
                      <a:prstDash val="solid"/>
                      <a:round/>
                      <a:headEnd type="none" w="med" len="med"/>
                      <a:tailEnd type="none" w="med" len="med"/>
                    </a:lnT>
                    <a:lnB>
                      <a:noFill/>
                    </a:lnB>
                  </a:tcPr>
                </a:tc>
              </a:tr>
              <a:tr h="168352">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RMSE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0.07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0.38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0.40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en-US" sz="1200" i="1" kern="0">
                          <a:solidFill>
                            <a:srgbClr val="000000"/>
                          </a:solidFill>
                          <a:effectLst/>
                          <a:latin typeface="Times New Roman" panose="02020603050405020304" pitchFamily="18" charset="0"/>
                          <a:ea typeface="等线"/>
                          <a:cs typeface="Times New Roman" panose="02020603050405020304" pitchFamily="18" charset="0"/>
                        </a:rPr>
                        <a:t>df</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a:noFill/>
                    </a:lnB>
                  </a:tcPr>
                </a:tc>
              </a:tr>
              <a:tr h="168352">
                <a:tc>
                  <a:txBody>
                    <a:bodyPr/>
                    <a:lstStyle/>
                    <a:p>
                      <a:pPr indent="127000" algn="l">
                        <a:lnSpc>
                          <a:spcPts val="1200"/>
                        </a:lnSpc>
                        <a:spcAft>
                          <a:spcPts val="0"/>
                        </a:spcAft>
                      </a:pPr>
                      <a:r>
                        <a:rPr lang="en-US" sz="12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Tiger" panose="05050102010706020507" pitchFamily="18" charset="2"/>
                        </a:rPr>
                        <a:t></a:t>
                      </a:r>
                      <a:r>
                        <a:rPr lang="en-US" sz="1200" i="1" kern="100" baseline="30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59.75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12.94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11.21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65.7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28.19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30.62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66.02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28.2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31.46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66.07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54.97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27000" algn="just">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53.37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449" marR="59449"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36</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490004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37</a:t>
            </a:fld>
            <a:endParaRPr lang="en-US" altLang="zh-CN" dirty="0">
              <a:solidFill>
                <a:srgbClr val="000000"/>
              </a:solidFill>
            </a:endParaRPr>
          </a:p>
        </p:txBody>
      </p:sp>
      <p:sp>
        <p:nvSpPr>
          <p:cNvPr id="6" name="内容占位符 5"/>
          <p:cNvSpPr txBox="1">
            <a:spLocks/>
          </p:cNvSpPr>
          <p:nvPr/>
        </p:nvSpPr>
        <p:spPr bwMode="auto">
          <a:xfrm>
            <a:off x="4243721" y="2938292"/>
            <a:ext cx="5006480" cy="270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lnSpc>
                <a:spcPct val="140000"/>
              </a:lnSpc>
              <a:spcBef>
                <a:spcPct val="20000"/>
              </a:spcBef>
              <a:spcAft>
                <a:spcPct val="0"/>
              </a:spcAft>
              <a:buClr>
                <a:srgbClr val="000066"/>
              </a:buClr>
              <a:buSzPct val="120000"/>
              <a:buFont typeface="Wingdings" pitchFamily="2" charset="2"/>
              <a:buNone/>
              <a:defRPr sz="3200">
                <a:solidFill>
                  <a:schemeClr val="tx1"/>
                </a:solidFill>
                <a:latin typeface="+mn-lt"/>
                <a:ea typeface="+mn-ea"/>
                <a:cs typeface="+mn-cs"/>
              </a:defRPr>
            </a:lvl1pPr>
            <a:lvl2pPr marL="457200" indent="0" algn="ctr" rtl="0" eaLnBrk="0" fontAlgn="base" hangingPunct="0">
              <a:lnSpc>
                <a:spcPct val="140000"/>
              </a:lnSpc>
              <a:spcBef>
                <a:spcPct val="20000"/>
              </a:spcBef>
              <a:spcAft>
                <a:spcPct val="0"/>
              </a:spcAft>
              <a:buClr>
                <a:srgbClr val="000066"/>
              </a:buClr>
              <a:buSzPct val="120000"/>
              <a:buFont typeface="Wingdings" pitchFamily="2" charset="2"/>
              <a:buNone/>
              <a:defRPr sz="2800">
                <a:solidFill>
                  <a:schemeClr val="tx1"/>
                </a:solidFill>
                <a:latin typeface="+mn-lt"/>
                <a:ea typeface="+mn-ea"/>
              </a:defRPr>
            </a:lvl2pPr>
            <a:lvl3pPr marL="914400" indent="0" algn="ctr" rtl="0" eaLnBrk="0" fontAlgn="base" hangingPunct="0">
              <a:lnSpc>
                <a:spcPct val="140000"/>
              </a:lnSpc>
              <a:spcBef>
                <a:spcPct val="20000"/>
              </a:spcBef>
              <a:spcAft>
                <a:spcPct val="0"/>
              </a:spcAft>
              <a:buClr>
                <a:srgbClr val="000066"/>
              </a:buClr>
              <a:buSzPct val="120000"/>
              <a:buFont typeface="Wingdings" pitchFamily="2" charset="2"/>
              <a:buNone/>
              <a:defRPr sz="2400">
                <a:solidFill>
                  <a:schemeClr val="tx1"/>
                </a:solidFill>
                <a:latin typeface="+mn-lt"/>
                <a:ea typeface="+mn-ea"/>
              </a:defRPr>
            </a:lvl3pPr>
            <a:lvl4pPr marL="1371600" indent="0" algn="ctr" rtl="0" eaLnBrk="0" fontAlgn="base" hangingPunct="0">
              <a:lnSpc>
                <a:spcPct val="140000"/>
              </a:lnSpc>
              <a:spcBef>
                <a:spcPct val="20000"/>
              </a:spcBef>
              <a:spcAft>
                <a:spcPct val="0"/>
              </a:spcAft>
              <a:buClr>
                <a:srgbClr val="000066"/>
              </a:buClr>
              <a:buSzPct val="120000"/>
              <a:buFont typeface="Wingdings" pitchFamily="2" charset="2"/>
              <a:buNone/>
              <a:defRPr sz="2000">
                <a:solidFill>
                  <a:schemeClr val="tx1"/>
                </a:solidFill>
                <a:latin typeface="+mn-lt"/>
                <a:ea typeface="+mn-ea"/>
              </a:defRPr>
            </a:lvl4pPr>
            <a:lvl5pPr marL="1828800" indent="0" algn="ctr" rtl="0" eaLnBrk="0" fontAlgn="base" hangingPunct="0">
              <a:lnSpc>
                <a:spcPct val="140000"/>
              </a:lnSpc>
              <a:spcBef>
                <a:spcPct val="20000"/>
              </a:spcBef>
              <a:spcAft>
                <a:spcPct val="0"/>
              </a:spcAft>
              <a:buClr>
                <a:srgbClr val="000066"/>
              </a:buClr>
              <a:buSzPct val="120000"/>
              <a:buFont typeface="Wingdings" pitchFamily="2" charset="2"/>
              <a:buNone/>
              <a:defRPr sz="2000">
                <a:solidFill>
                  <a:schemeClr val="tx1"/>
                </a:solidFill>
                <a:latin typeface="+mn-lt"/>
                <a:ea typeface="+mn-ea"/>
              </a:defRPr>
            </a:lvl5pPr>
            <a:lvl6pPr marL="2286000" indent="0" algn="ctr" rtl="0" eaLnBrk="0" fontAlgn="base" hangingPunct="0">
              <a:lnSpc>
                <a:spcPct val="140000"/>
              </a:lnSpc>
              <a:spcBef>
                <a:spcPct val="20000"/>
              </a:spcBef>
              <a:spcAft>
                <a:spcPct val="0"/>
              </a:spcAft>
              <a:buClr>
                <a:srgbClr val="000066"/>
              </a:buClr>
              <a:buSzPct val="120000"/>
              <a:buFont typeface="Wingdings" pitchFamily="2" charset="2"/>
              <a:buNone/>
              <a:defRPr sz="2000">
                <a:solidFill>
                  <a:schemeClr val="tx1"/>
                </a:solidFill>
                <a:latin typeface="+mn-lt"/>
                <a:ea typeface="+mn-ea"/>
              </a:defRPr>
            </a:lvl6pPr>
            <a:lvl7pPr marL="2743200" indent="0" algn="ctr" rtl="0" eaLnBrk="0" fontAlgn="base" hangingPunct="0">
              <a:lnSpc>
                <a:spcPct val="140000"/>
              </a:lnSpc>
              <a:spcBef>
                <a:spcPct val="20000"/>
              </a:spcBef>
              <a:spcAft>
                <a:spcPct val="0"/>
              </a:spcAft>
              <a:buClr>
                <a:srgbClr val="000066"/>
              </a:buClr>
              <a:buSzPct val="120000"/>
              <a:buFont typeface="Wingdings" pitchFamily="2" charset="2"/>
              <a:buNone/>
              <a:defRPr sz="2000">
                <a:solidFill>
                  <a:schemeClr val="tx1"/>
                </a:solidFill>
                <a:latin typeface="+mn-lt"/>
                <a:ea typeface="+mn-ea"/>
              </a:defRPr>
            </a:lvl7pPr>
            <a:lvl8pPr marL="3200400" indent="0" algn="ctr" rtl="0" eaLnBrk="0" fontAlgn="base" hangingPunct="0">
              <a:lnSpc>
                <a:spcPct val="140000"/>
              </a:lnSpc>
              <a:spcBef>
                <a:spcPct val="20000"/>
              </a:spcBef>
              <a:spcAft>
                <a:spcPct val="0"/>
              </a:spcAft>
              <a:buClr>
                <a:srgbClr val="000066"/>
              </a:buClr>
              <a:buSzPct val="120000"/>
              <a:buFont typeface="Wingdings" pitchFamily="2" charset="2"/>
              <a:buNone/>
              <a:defRPr sz="2000">
                <a:solidFill>
                  <a:schemeClr val="tx1"/>
                </a:solidFill>
                <a:latin typeface="+mn-lt"/>
                <a:ea typeface="+mn-ea"/>
              </a:defRPr>
            </a:lvl8pPr>
            <a:lvl9pPr marL="3657600" indent="0" algn="ctr" rtl="0" eaLnBrk="0" fontAlgn="base" hangingPunct="0">
              <a:lnSpc>
                <a:spcPct val="140000"/>
              </a:lnSpc>
              <a:spcBef>
                <a:spcPct val="20000"/>
              </a:spcBef>
              <a:spcAft>
                <a:spcPct val="0"/>
              </a:spcAft>
              <a:buClr>
                <a:srgbClr val="000066"/>
              </a:buClr>
              <a:buSzPct val="120000"/>
              <a:buFont typeface="Wingdings" pitchFamily="2" charset="2"/>
              <a:buNone/>
              <a:defRPr sz="2000">
                <a:solidFill>
                  <a:schemeClr val="tx1"/>
                </a:solidFill>
                <a:latin typeface="+mn-lt"/>
                <a:ea typeface="+mn-ea"/>
              </a:defRPr>
            </a:lvl9pPr>
          </a:lstStyle>
          <a:p>
            <a:pPr algn="l">
              <a:lnSpc>
                <a:spcPct val="100000"/>
              </a:lnSpc>
              <a:buFont typeface="Wingdings" panose="05000000000000000000" pitchFamily="2" charset="2"/>
              <a:buChar char="n"/>
            </a:pPr>
            <a:r>
              <a:rPr lang="zh-CN" altLang="en-US" sz="3000" kern="0" dirty="0" smtClean="0">
                <a:latin typeface="微软雅黑" panose="020B0503020204020204" pitchFamily="34" charset="-122"/>
                <a:ea typeface="微软雅黑" panose="020B0503020204020204" pitchFamily="34" charset="-122"/>
              </a:rPr>
              <a:t> 研究结论 </a:t>
            </a:r>
          </a:p>
          <a:p>
            <a:pPr algn="l">
              <a:lnSpc>
                <a:spcPct val="100000"/>
              </a:lnSpc>
              <a:buFont typeface="Wingdings" panose="05000000000000000000" pitchFamily="2" charset="2"/>
              <a:buChar char="n"/>
            </a:pPr>
            <a:r>
              <a:rPr lang="zh-CN" altLang="en-US" sz="3000" kern="0" dirty="0" smtClean="0">
                <a:solidFill>
                  <a:srgbClr val="FF0000"/>
                </a:solidFill>
                <a:latin typeface="微软雅黑" panose="020B0503020204020204" pitchFamily="34" charset="-122"/>
                <a:ea typeface="微软雅黑" panose="020B0503020204020204" pitchFamily="34" charset="-122"/>
              </a:rPr>
              <a:t> </a:t>
            </a:r>
            <a:r>
              <a:rPr lang="zh-CN" altLang="en-US" sz="3000" kern="0" dirty="0" smtClean="0">
                <a:latin typeface="微软雅黑" panose="020B0503020204020204" pitchFamily="34" charset="-122"/>
                <a:ea typeface="微软雅黑" panose="020B0503020204020204" pitchFamily="34" charset="-122"/>
              </a:rPr>
              <a:t>理论贡献</a:t>
            </a:r>
            <a:endParaRPr lang="en-US" altLang="zh-CN" sz="3000" kern="0" dirty="0" smtClean="0">
              <a:latin typeface="微软雅黑" panose="020B0503020204020204" pitchFamily="34" charset="-122"/>
              <a:ea typeface="微软雅黑" panose="020B0503020204020204" pitchFamily="34" charset="-122"/>
            </a:endParaRPr>
          </a:p>
          <a:p>
            <a:pPr algn="l">
              <a:lnSpc>
                <a:spcPct val="100000"/>
              </a:lnSpc>
              <a:buFont typeface="Wingdings" panose="05000000000000000000" pitchFamily="2" charset="2"/>
              <a:buChar char="n"/>
            </a:pPr>
            <a:r>
              <a:rPr lang="zh-CN" altLang="en-US" sz="3000" kern="0" dirty="0" smtClean="0">
                <a:latin typeface="微软雅黑" panose="020B0503020204020204" pitchFamily="34" charset="-122"/>
                <a:ea typeface="微软雅黑" panose="020B0503020204020204" pitchFamily="34" charset="-122"/>
              </a:rPr>
              <a:t> 管理启示</a:t>
            </a:r>
            <a:endParaRPr lang="en-US" altLang="zh-CN" sz="3000" kern="0" dirty="0" smtClean="0">
              <a:latin typeface="微软雅黑" panose="020B0503020204020204" pitchFamily="34" charset="-122"/>
              <a:ea typeface="微软雅黑" panose="020B0503020204020204" pitchFamily="34" charset="-122"/>
            </a:endParaRPr>
          </a:p>
          <a:p>
            <a:pPr algn="l">
              <a:lnSpc>
                <a:spcPct val="100000"/>
              </a:lnSpc>
              <a:buFont typeface="Wingdings" panose="05000000000000000000" pitchFamily="2" charset="2"/>
              <a:buChar char="n"/>
            </a:pPr>
            <a:r>
              <a:rPr lang="en-US" altLang="zh-CN" sz="3000" kern="0" dirty="0" smtClean="0">
                <a:latin typeface="微软雅黑" panose="020B0503020204020204" pitchFamily="34" charset="-122"/>
                <a:ea typeface="微软雅黑" panose="020B0503020204020204" pitchFamily="34" charset="-122"/>
              </a:rPr>
              <a:t> </a:t>
            </a:r>
            <a:r>
              <a:rPr lang="zh-CN" altLang="en-US" sz="3000" kern="0" dirty="0" smtClean="0">
                <a:latin typeface="微软雅黑" panose="020B0503020204020204" pitchFamily="34" charset="-122"/>
                <a:ea typeface="微软雅黑" panose="020B0503020204020204" pitchFamily="34" charset="-122"/>
              </a:rPr>
              <a:t>研究局限与未来展望</a:t>
            </a:r>
            <a:endParaRPr lang="en-US" altLang="zh-CN" sz="3000" kern="0" dirty="0" smtClean="0">
              <a:latin typeface="微软雅黑" panose="020B0503020204020204" pitchFamily="34" charset="-122"/>
              <a:ea typeface="微软雅黑" panose="020B0503020204020204" pitchFamily="34" charset="-122"/>
            </a:endParaRPr>
          </a:p>
          <a:p>
            <a:pPr algn="l">
              <a:lnSpc>
                <a:spcPct val="100000"/>
              </a:lnSpc>
            </a:pPr>
            <a:endParaRPr lang="zh-CN" altLang="en-US" sz="1600" kern="0" dirty="0"/>
          </a:p>
        </p:txBody>
      </p:sp>
      <p:sp>
        <p:nvSpPr>
          <p:cNvPr id="7" name="文本框 6"/>
          <p:cNvSpPr txBox="1">
            <a:spLocks noChangeArrowheads="1"/>
          </p:cNvSpPr>
          <p:nvPr/>
        </p:nvSpPr>
        <p:spPr bwMode="auto">
          <a:xfrm>
            <a:off x="1514530" y="1939135"/>
            <a:ext cx="91114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smtClean="0">
                <a:solidFill>
                  <a:srgbClr val="000000"/>
                </a:solidFill>
                <a:latin typeface="微软雅黑" panose="020B0503020204020204" pitchFamily="34" charset="-122"/>
                <a:ea typeface="微软雅黑" panose="020B0503020204020204" pitchFamily="34" charset="-122"/>
              </a:rPr>
              <a:t>第四部分  研究结论、贡献与局限</a:t>
            </a:r>
            <a:endParaRPr kumimoji="0" lang="zh-CN" altLang="en-US" sz="4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0870013"/>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a:t>
            </a:r>
            <a:r>
              <a:rPr lang="zh-CN" altLang="en-US" sz="2800" dirty="0" smtClean="0"/>
              <a:t>、研究结论</a:t>
            </a:r>
            <a:endParaRPr lang="zh-CN" altLang="en-US" sz="2800" dirty="0"/>
          </a:p>
        </p:txBody>
      </p:sp>
      <p:sp>
        <p:nvSpPr>
          <p:cNvPr id="10" name="文本框 9"/>
          <p:cNvSpPr txBox="1"/>
          <p:nvPr/>
        </p:nvSpPr>
        <p:spPr>
          <a:xfrm>
            <a:off x="696036" y="1116220"/>
            <a:ext cx="11000095"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Times New Roman" panose="02020603050405020304" pitchFamily="18" charset="0"/>
                <a:cs typeface="Times New Roman" panose="02020603050405020304" pitchFamily="18" charset="0"/>
              </a:rPr>
              <a:t>研究</a:t>
            </a:r>
            <a:r>
              <a:rPr lang="en-US" altLang="zh-CN" b="1" dirty="0" smtClean="0">
                <a:solidFill>
                  <a:srgbClr val="000000"/>
                </a:solidFill>
                <a:latin typeface="Times New Roman" panose="02020603050405020304" pitchFamily="18" charset="0"/>
                <a:cs typeface="Times New Roman" panose="02020603050405020304" pitchFamily="18" charset="0"/>
              </a:rPr>
              <a:t>1  </a:t>
            </a:r>
            <a:r>
              <a:rPr lang="zh-CN" altLang="en-US" b="1" dirty="0" smtClean="0">
                <a:solidFill>
                  <a:srgbClr val="000000"/>
                </a:solidFill>
                <a:latin typeface="Times New Roman" panose="02020603050405020304" pitchFamily="18" charset="0"/>
                <a:cs typeface="Times New Roman" panose="02020603050405020304" pitchFamily="18" charset="0"/>
              </a:rPr>
              <a:t>营销能力和技术能力的不同调节作用</a:t>
            </a:r>
            <a:endParaRPr lang="en-US" altLang="zh-CN" b="1"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Times New Roman" panose="02020603050405020304" pitchFamily="18" charset="0"/>
                <a:cs typeface="Times New Roman" panose="02020603050405020304" pitchFamily="18" charset="0"/>
              </a:rPr>
              <a:t>技术</a:t>
            </a:r>
            <a:r>
              <a:rPr lang="zh-CN" altLang="en-US" dirty="0">
                <a:solidFill>
                  <a:srgbClr val="000000"/>
                </a:solidFill>
                <a:latin typeface="Times New Roman" panose="02020603050405020304" pitchFamily="18" charset="0"/>
                <a:cs typeface="Times New Roman" panose="02020603050405020304" pitchFamily="18" charset="0"/>
              </a:rPr>
              <a:t>能力增强了效率型商业模式与企业绩效的</a:t>
            </a:r>
            <a:r>
              <a:rPr lang="zh-CN" altLang="en-US" dirty="0" smtClean="0">
                <a:solidFill>
                  <a:srgbClr val="000000"/>
                </a:solidFill>
                <a:latin typeface="Times New Roman" panose="02020603050405020304" pitchFamily="18" charset="0"/>
                <a:cs typeface="Times New Roman" panose="02020603050405020304" pitchFamily="18" charset="0"/>
              </a:rPr>
              <a:t>关系</a:t>
            </a:r>
            <a:endPar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rgbClr val="000000"/>
                </a:solidFill>
                <a:latin typeface="Times New Roman" panose="02020603050405020304" pitchFamily="18" charset="0"/>
                <a:cs typeface="Times New Roman" panose="02020603050405020304" pitchFamily="18" charset="0"/>
              </a:rPr>
              <a:t>营销能力增强了新颖型商业模式与企业绩效的</a:t>
            </a:r>
            <a:r>
              <a:rPr lang="zh-CN" altLang="en-US" dirty="0" smtClean="0">
                <a:solidFill>
                  <a:srgbClr val="000000"/>
                </a:solidFill>
                <a:latin typeface="Times New Roman" panose="02020603050405020304" pitchFamily="18" charset="0"/>
                <a:cs typeface="Times New Roman" panose="02020603050405020304" pitchFamily="18" charset="0"/>
              </a:rPr>
              <a:t>关系</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zh-CN" altLang="en-US" dirty="0">
              <a:solidFill>
                <a:srgbClr val="000000"/>
              </a:solidFill>
              <a:latin typeface="Times New Roman" panose="02020603050405020304" pitchFamily="18" charset="0"/>
              <a:ea typeface="黑体"/>
              <a:cs typeface="Times New Roman" panose="02020603050405020304" pitchFamily="18" charset="0"/>
            </a:endParaRPr>
          </a:p>
        </p:txBody>
      </p:sp>
      <p:sp>
        <p:nvSpPr>
          <p:cNvPr id="5" name="文本框 4"/>
          <p:cNvSpPr txBox="1"/>
          <p:nvPr/>
        </p:nvSpPr>
        <p:spPr>
          <a:xfrm>
            <a:off x="696035" y="2529866"/>
            <a:ext cx="11000095"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Times New Roman" panose="02020603050405020304" pitchFamily="18" charset="0"/>
                <a:cs typeface="Times New Roman" panose="02020603050405020304" pitchFamily="18" charset="0"/>
              </a:rPr>
              <a:t>研究</a:t>
            </a:r>
            <a:r>
              <a:rPr lang="en-US" altLang="zh-CN" b="1" dirty="0">
                <a:solidFill>
                  <a:srgbClr val="000000"/>
                </a:solidFill>
                <a:latin typeface="Times New Roman" panose="02020603050405020304" pitchFamily="18" charset="0"/>
                <a:cs typeface="Times New Roman" panose="02020603050405020304" pitchFamily="18" charset="0"/>
              </a:rPr>
              <a:t>2</a:t>
            </a:r>
            <a:r>
              <a:rPr lang="en-US" altLang="zh-CN" b="1" dirty="0" smtClean="0">
                <a:solidFill>
                  <a:srgbClr val="000000"/>
                </a:solidFill>
                <a:latin typeface="Times New Roman" panose="02020603050405020304" pitchFamily="18" charset="0"/>
                <a:cs typeface="Times New Roman" panose="02020603050405020304" pitchFamily="18" charset="0"/>
              </a:rPr>
              <a:t>  </a:t>
            </a:r>
            <a:r>
              <a:rPr lang="zh-CN" altLang="en-US" b="1" dirty="0" smtClean="0">
                <a:solidFill>
                  <a:srgbClr val="000000"/>
                </a:solidFill>
                <a:latin typeface="Times New Roman" panose="02020603050405020304" pitchFamily="18" charset="0"/>
                <a:cs typeface="Times New Roman" panose="02020603050405020304" pitchFamily="18" charset="0"/>
              </a:rPr>
              <a:t>外部整合和内部整合的不同中介作用</a:t>
            </a:r>
            <a:endParaRPr lang="en-US" altLang="zh-CN" b="1"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rgbClr val="000000"/>
                </a:solidFill>
                <a:latin typeface="Times New Roman" panose="02020603050405020304" pitchFamily="18" charset="0"/>
                <a:cs typeface="Times New Roman" panose="02020603050405020304" pitchFamily="18" charset="0"/>
              </a:rPr>
              <a:t>外部整合水平完全中介了新颖型商业模式对</a:t>
            </a:r>
            <a:r>
              <a:rPr lang="zh-CN" altLang="en-US" dirty="0" smtClean="0">
                <a:solidFill>
                  <a:srgbClr val="000000"/>
                </a:solidFill>
                <a:latin typeface="Times New Roman" panose="02020603050405020304" pitchFamily="18" charset="0"/>
                <a:cs typeface="Times New Roman" panose="02020603050405020304" pitchFamily="18" charset="0"/>
              </a:rPr>
              <a:t>企业运营绩效</a:t>
            </a:r>
            <a:r>
              <a:rPr lang="zh-CN" altLang="en-US" dirty="0">
                <a:solidFill>
                  <a:srgbClr val="000000"/>
                </a:solidFill>
                <a:latin typeface="Times New Roman" panose="02020603050405020304" pitchFamily="18" charset="0"/>
                <a:cs typeface="Times New Roman" panose="02020603050405020304" pitchFamily="18" charset="0"/>
              </a:rPr>
              <a:t>的</a:t>
            </a:r>
            <a:r>
              <a:rPr lang="zh-CN" altLang="en-US" dirty="0" smtClean="0">
                <a:solidFill>
                  <a:srgbClr val="000000"/>
                </a:solidFill>
                <a:latin typeface="Times New Roman" panose="02020603050405020304" pitchFamily="18" charset="0"/>
                <a:cs typeface="Times New Roman" panose="02020603050405020304" pitchFamily="18" charset="0"/>
              </a:rPr>
              <a:t>影响</a:t>
            </a:r>
            <a:endPar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rgbClr val="000000"/>
                </a:solidFill>
                <a:latin typeface="Times New Roman" panose="02020603050405020304" pitchFamily="18" charset="0"/>
                <a:cs typeface="Times New Roman" panose="02020603050405020304" pitchFamily="18" charset="0"/>
              </a:rPr>
              <a:t>效率型商业模式能够直接提升企业运营</a:t>
            </a:r>
            <a:r>
              <a:rPr lang="zh-CN" altLang="en-US" dirty="0" smtClean="0">
                <a:solidFill>
                  <a:srgbClr val="000000"/>
                </a:solidFill>
                <a:latin typeface="Times New Roman" panose="02020603050405020304" pitchFamily="18" charset="0"/>
                <a:cs typeface="Times New Roman" panose="02020603050405020304" pitchFamily="18" charset="0"/>
              </a:rPr>
              <a:t>绩效</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zh-CN" altLang="en-US" dirty="0">
              <a:solidFill>
                <a:srgbClr val="000000"/>
              </a:solidFill>
              <a:latin typeface="Times New Roman" panose="02020603050405020304" pitchFamily="18" charset="0"/>
              <a:ea typeface="黑体"/>
              <a:cs typeface="Times New Roman" panose="02020603050405020304" pitchFamily="18" charset="0"/>
            </a:endParaRPr>
          </a:p>
        </p:txBody>
      </p:sp>
      <p:sp>
        <p:nvSpPr>
          <p:cNvPr id="6" name="文本框 5"/>
          <p:cNvSpPr txBox="1"/>
          <p:nvPr/>
        </p:nvSpPr>
        <p:spPr>
          <a:xfrm>
            <a:off x="696034" y="3984911"/>
            <a:ext cx="11000095"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Times New Roman" panose="02020603050405020304" pitchFamily="18" charset="0"/>
                <a:cs typeface="Times New Roman" panose="02020603050405020304" pitchFamily="18" charset="0"/>
              </a:rPr>
              <a:t>研究</a:t>
            </a:r>
            <a:r>
              <a:rPr lang="en-US" altLang="zh-CN" b="1" dirty="0" smtClean="0">
                <a:solidFill>
                  <a:srgbClr val="000000"/>
                </a:solidFill>
                <a:latin typeface="Times New Roman" panose="02020603050405020304" pitchFamily="18" charset="0"/>
                <a:cs typeface="Times New Roman" panose="02020603050405020304" pitchFamily="18" charset="0"/>
              </a:rPr>
              <a:t>3  </a:t>
            </a:r>
            <a:r>
              <a:rPr lang="zh-CN" altLang="en-US" b="1" dirty="0" smtClean="0">
                <a:solidFill>
                  <a:srgbClr val="000000"/>
                </a:solidFill>
                <a:latin typeface="Times New Roman" panose="02020603050405020304" pitchFamily="18" charset="0"/>
                <a:cs typeface="Times New Roman" panose="02020603050405020304" pitchFamily="18" charset="0"/>
              </a:rPr>
              <a:t>制度因素对商业模式的不同影响及其创业激情的不同调节作用</a:t>
            </a:r>
            <a:endParaRPr lang="en-US" altLang="zh-CN" b="1"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rgbClr val="000000"/>
                </a:solidFill>
                <a:latin typeface="Times New Roman" panose="02020603050405020304" pitchFamily="18" charset="0"/>
                <a:cs typeface="Times New Roman" panose="02020603050405020304" pitchFamily="18" charset="0"/>
              </a:rPr>
              <a:t>法律保障</a:t>
            </a:r>
            <a:r>
              <a:rPr lang="zh-CN" altLang="en-US" dirty="0" smtClean="0">
                <a:solidFill>
                  <a:srgbClr val="000000"/>
                </a:solidFill>
                <a:latin typeface="Times New Roman" panose="02020603050405020304" pitchFamily="18" charset="0"/>
                <a:cs typeface="Times New Roman" panose="02020603050405020304" pitchFamily="18" charset="0"/>
              </a:rPr>
              <a:t>和</a:t>
            </a:r>
            <a:r>
              <a:rPr lang="zh-CN" altLang="en-US" dirty="0">
                <a:solidFill>
                  <a:srgbClr val="000000"/>
                </a:solidFill>
                <a:latin typeface="Times New Roman" panose="02020603050405020304" pitchFamily="18" charset="0"/>
                <a:cs typeface="Times New Roman" panose="02020603050405020304" pitchFamily="18" charset="0"/>
              </a:rPr>
              <a:t>政府支持</a:t>
            </a:r>
            <a:r>
              <a:rPr lang="zh-CN" altLang="en-US" dirty="0" smtClean="0">
                <a:solidFill>
                  <a:srgbClr val="000000"/>
                </a:solidFill>
                <a:latin typeface="Times New Roman" panose="02020603050405020304" pitchFamily="18" charset="0"/>
                <a:cs typeface="Times New Roman" panose="02020603050405020304" pitchFamily="18" charset="0"/>
              </a:rPr>
              <a:t>正向影响效率型</a:t>
            </a:r>
            <a:r>
              <a:rPr lang="zh-CN" altLang="en-US" dirty="0">
                <a:solidFill>
                  <a:srgbClr val="000000"/>
                </a:solidFill>
                <a:latin typeface="Times New Roman" panose="02020603050405020304" pitchFamily="18" charset="0"/>
                <a:cs typeface="Times New Roman" panose="02020603050405020304" pitchFamily="18" charset="0"/>
              </a:rPr>
              <a:t>商业</a:t>
            </a:r>
            <a:r>
              <a:rPr lang="zh-CN" altLang="en-US" dirty="0" smtClean="0">
                <a:solidFill>
                  <a:srgbClr val="000000"/>
                </a:solidFill>
                <a:latin typeface="Times New Roman" panose="02020603050405020304" pitchFamily="18" charset="0"/>
                <a:cs typeface="Times New Roman" panose="02020603050405020304" pitchFamily="18" charset="0"/>
              </a:rPr>
              <a:t>模式</a:t>
            </a:r>
            <a:endParaRPr lang="en-US" altLang="zh-CN" dirty="0">
              <a:solidFill>
                <a:srgbClr val="00000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rgbClr val="000000"/>
                </a:solidFill>
                <a:latin typeface="Times New Roman" panose="02020603050405020304" pitchFamily="18" charset="0"/>
                <a:cs typeface="Times New Roman" panose="02020603050405020304" pitchFamily="18" charset="0"/>
              </a:rPr>
              <a:t>法律保障</a:t>
            </a:r>
            <a:r>
              <a:rPr lang="zh-CN" altLang="en-US" dirty="0" smtClean="0">
                <a:solidFill>
                  <a:srgbClr val="000000"/>
                </a:solidFill>
                <a:latin typeface="Times New Roman" panose="02020603050405020304" pitchFamily="18" charset="0"/>
                <a:cs typeface="Times New Roman" panose="02020603050405020304" pitchFamily="18" charset="0"/>
              </a:rPr>
              <a:t>和</a:t>
            </a:r>
            <a:r>
              <a:rPr lang="zh-CN" altLang="en-US" dirty="0">
                <a:solidFill>
                  <a:srgbClr val="000000"/>
                </a:solidFill>
                <a:latin typeface="Times New Roman" panose="02020603050405020304" pitchFamily="18" charset="0"/>
                <a:cs typeface="Times New Roman" panose="02020603050405020304" pitchFamily="18" charset="0"/>
              </a:rPr>
              <a:t>关系</a:t>
            </a:r>
            <a:r>
              <a:rPr lang="zh-CN" altLang="en-US" dirty="0" smtClean="0">
                <a:solidFill>
                  <a:srgbClr val="000000"/>
                </a:solidFill>
                <a:latin typeface="Times New Roman" panose="02020603050405020304" pitchFamily="18" charset="0"/>
                <a:cs typeface="Times New Roman" panose="02020603050405020304" pitchFamily="18" charset="0"/>
              </a:rPr>
              <a:t>重要性正向影响</a:t>
            </a:r>
            <a:r>
              <a:rPr lang="zh-CN" altLang="en-US" dirty="0">
                <a:solidFill>
                  <a:srgbClr val="000000"/>
                </a:solidFill>
                <a:latin typeface="Times New Roman" panose="02020603050405020304" pitchFamily="18" charset="0"/>
                <a:cs typeface="Times New Roman" panose="02020603050405020304" pitchFamily="18" charset="0"/>
              </a:rPr>
              <a:t>新颖</a:t>
            </a:r>
            <a:r>
              <a:rPr lang="zh-CN" altLang="en-US" dirty="0" smtClean="0">
                <a:solidFill>
                  <a:srgbClr val="000000"/>
                </a:solidFill>
                <a:latin typeface="Times New Roman" panose="02020603050405020304" pitchFamily="18" charset="0"/>
                <a:cs typeface="Times New Roman" panose="02020603050405020304" pitchFamily="18" charset="0"/>
              </a:rPr>
              <a:t>型</a:t>
            </a:r>
            <a:r>
              <a:rPr lang="zh-CN" altLang="en-US" dirty="0">
                <a:solidFill>
                  <a:srgbClr val="000000"/>
                </a:solidFill>
                <a:latin typeface="Times New Roman" panose="02020603050405020304" pitchFamily="18" charset="0"/>
                <a:cs typeface="Times New Roman" panose="02020603050405020304" pitchFamily="18" charset="0"/>
              </a:rPr>
              <a:t>商业</a:t>
            </a:r>
            <a:r>
              <a:rPr lang="zh-CN" altLang="en-US" dirty="0" smtClean="0">
                <a:solidFill>
                  <a:srgbClr val="000000"/>
                </a:solidFill>
                <a:latin typeface="Times New Roman" panose="02020603050405020304" pitchFamily="18" charset="0"/>
                <a:cs typeface="Times New Roman" panose="02020603050405020304" pitchFamily="18" charset="0"/>
              </a:rPr>
              <a:t>模式</a:t>
            </a:r>
            <a:endParaRPr lang="en-US" altLang="zh-CN"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rgbClr val="000000"/>
                </a:solidFill>
                <a:latin typeface="Times New Roman" panose="02020603050405020304" pitchFamily="18" charset="0"/>
                <a:cs typeface="Times New Roman" panose="02020603050405020304" pitchFamily="18" charset="0"/>
              </a:rPr>
              <a:t>创业激情能够增强关系在促进效率型商业模式和新颖型商业模式方面的</a:t>
            </a:r>
            <a:r>
              <a:rPr lang="zh-CN" altLang="en-US" dirty="0" smtClean="0">
                <a:solidFill>
                  <a:srgbClr val="000000"/>
                </a:solidFill>
                <a:latin typeface="Times New Roman" panose="02020603050405020304" pitchFamily="18" charset="0"/>
                <a:cs typeface="Times New Roman" panose="02020603050405020304" pitchFamily="18" charset="0"/>
              </a:rPr>
              <a:t>作用</a:t>
            </a:r>
            <a:endParaRPr lang="en-US" altLang="zh-CN"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rgbClr val="000000"/>
                </a:solidFill>
                <a:latin typeface="Times New Roman" panose="02020603050405020304" pitchFamily="18" charset="0"/>
                <a:cs typeface="Times New Roman" panose="02020603050405020304" pitchFamily="18" charset="0"/>
              </a:rPr>
              <a:t>创业激情能够增强法律保障对新颖型商业模式的</a:t>
            </a:r>
            <a:r>
              <a:rPr lang="zh-CN" altLang="en-US" dirty="0" smtClean="0">
                <a:solidFill>
                  <a:srgbClr val="000000"/>
                </a:solidFill>
                <a:latin typeface="Times New Roman" panose="02020603050405020304" pitchFamily="18" charset="0"/>
                <a:cs typeface="Times New Roman" panose="02020603050405020304" pitchFamily="18" charset="0"/>
              </a:rPr>
              <a:t>作用</a:t>
            </a:r>
            <a:endParaRPr lang="en-US" altLang="zh-CN" dirty="0" smtClean="0">
              <a:solidFill>
                <a:srgbClr val="00000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rgbClr val="000000"/>
                </a:solidFill>
                <a:latin typeface="Times New Roman" panose="02020603050405020304" pitchFamily="18" charset="0"/>
                <a:cs typeface="Times New Roman" panose="02020603050405020304" pitchFamily="18" charset="0"/>
              </a:rPr>
              <a:t>创业激情削弱了政府支持对效率型商业模式和新颖型商业模式的影响</a:t>
            </a:r>
          </a:p>
          <a:p>
            <a:endParaRPr lang="zh-CN" altLang="en-US" dirty="0">
              <a:solidFill>
                <a:srgbClr val="000000"/>
              </a:solidFill>
              <a:latin typeface="Times New Roman" panose="02020603050405020304" pitchFamily="18" charset="0"/>
              <a:ea typeface="黑体"/>
              <a:cs typeface="Times New Roman" panose="02020603050405020304" pitchFamily="18" charset="0"/>
            </a:endParaRPr>
          </a:p>
        </p:txBody>
      </p:sp>
      <p:sp>
        <p:nvSpPr>
          <p:cNvPr id="7"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38</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6901064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a:t>
            </a:r>
            <a:r>
              <a:rPr lang="zh-CN" altLang="en-US" sz="2800" dirty="0" smtClean="0"/>
              <a:t>、理论贡献</a:t>
            </a:r>
            <a:endParaRPr lang="zh-CN" altLang="en-US" sz="2800" dirty="0"/>
          </a:p>
        </p:txBody>
      </p:sp>
      <p:sp>
        <p:nvSpPr>
          <p:cNvPr id="10" name="文本框 9"/>
          <p:cNvSpPr txBox="1"/>
          <p:nvPr/>
        </p:nvSpPr>
        <p:spPr>
          <a:xfrm>
            <a:off x="696036" y="1116220"/>
            <a:ext cx="11000095"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研究</a:t>
            </a:r>
            <a:r>
              <a:rPr lang="en-US" altLang="zh-CN" b="1" dirty="0" smtClean="0">
                <a:solidFill>
                  <a:srgbClr val="000000"/>
                </a:solidFill>
                <a:latin typeface="Times New Roman" panose="02020603050405020304" pitchFamily="18" charset="0"/>
                <a:cs typeface="Times New Roman" panose="02020603050405020304" pitchFamily="18" charset="0"/>
              </a:rPr>
              <a:t>1</a:t>
            </a:r>
            <a:r>
              <a:rPr lang="zh-CN" altLang="en-US" b="1" dirty="0" smtClean="0">
                <a:solidFill>
                  <a:srgbClr val="000000"/>
                </a:solidFill>
                <a:latin typeface="宋体" panose="02010600030101010101" pitchFamily="2" charset="-122"/>
              </a:rPr>
              <a:t>基于</a:t>
            </a:r>
            <a:r>
              <a:rPr lang="zh-CN" altLang="en-US" b="1" dirty="0">
                <a:solidFill>
                  <a:srgbClr val="000000"/>
                </a:solidFill>
                <a:latin typeface="宋体" panose="02010600030101010101" pitchFamily="2" charset="-122"/>
              </a:rPr>
              <a:t>资源编排理论，通过探讨企业能力在商业模式和企业绩效关系间的调节作用，推进了现有的商业模式发挥作用的边界条件研究</a:t>
            </a:r>
            <a:endParaRPr lang="en-US" altLang="zh-CN" b="1" dirty="0">
              <a:solidFill>
                <a:srgbClr val="000000"/>
              </a:solidFill>
              <a:latin typeface="宋体" panose="02010600030101010101" pitchFamily="2" charset="-122"/>
            </a:endParaRPr>
          </a:p>
          <a:p>
            <a:endParaRPr lang="zh-CN" altLang="en-US" dirty="0">
              <a:solidFill>
                <a:srgbClr val="000000"/>
              </a:solidFill>
              <a:latin typeface="Arial"/>
              <a:ea typeface="黑体"/>
            </a:endParaRPr>
          </a:p>
        </p:txBody>
      </p:sp>
      <p:sp>
        <p:nvSpPr>
          <p:cNvPr id="5" name="文本框 4"/>
          <p:cNvSpPr txBox="1"/>
          <p:nvPr/>
        </p:nvSpPr>
        <p:spPr>
          <a:xfrm>
            <a:off x="696033" y="2550888"/>
            <a:ext cx="11000095"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研究</a:t>
            </a:r>
            <a:r>
              <a:rPr lang="en-US" altLang="zh-CN" b="1" dirty="0" smtClean="0">
                <a:solidFill>
                  <a:srgbClr val="000000"/>
                </a:solidFill>
                <a:latin typeface="Times New Roman" panose="02020603050405020304" pitchFamily="18" charset="0"/>
                <a:cs typeface="Times New Roman" panose="02020603050405020304" pitchFamily="18" charset="0"/>
              </a:rPr>
              <a:t>2</a:t>
            </a:r>
            <a:r>
              <a:rPr lang="zh-CN" altLang="en-US" b="1" dirty="0" smtClean="0">
                <a:solidFill>
                  <a:srgbClr val="000000"/>
                </a:solidFill>
                <a:latin typeface="宋体" panose="02010600030101010101" pitchFamily="2" charset="-122"/>
              </a:rPr>
              <a:t>基于</a:t>
            </a:r>
            <a:r>
              <a:rPr lang="zh-CN" altLang="en-US" b="1" dirty="0">
                <a:solidFill>
                  <a:srgbClr val="000000"/>
                </a:solidFill>
                <a:latin typeface="宋体" panose="02010600030101010101" pitchFamily="2" charset="-122"/>
              </a:rPr>
              <a:t>动态能力理论，通过探讨供应链整合的中介作用将商业模式与企业运营绩效联系起来，而且回应了学者们对研究商业模式影响绩效的中间机制的</a:t>
            </a:r>
            <a:r>
              <a:rPr lang="zh-CN" altLang="en-US" b="1" dirty="0" smtClean="0">
                <a:solidFill>
                  <a:srgbClr val="000000"/>
                </a:solidFill>
                <a:latin typeface="宋体" panose="02010600030101010101" pitchFamily="2" charset="-122"/>
              </a:rPr>
              <a:t>呼吁</a:t>
            </a:r>
            <a:endParaRPr lang="zh-CN" altLang="en-US" dirty="0">
              <a:solidFill>
                <a:srgbClr val="000000"/>
              </a:solidFill>
              <a:latin typeface="Arial"/>
              <a:ea typeface="黑体"/>
            </a:endParaRPr>
          </a:p>
        </p:txBody>
      </p:sp>
      <p:sp>
        <p:nvSpPr>
          <p:cNvPr id="6" name="文本框 5"/>
          <p:cNvSpPr txBox="1"/>
          <p:nvPr/>
        </p:nvSpPr>
        <p:spPr>
          <a:xfrm>
            <a:off x="696032" y="4166715"/>
            <a:ext cx="11000095"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研究</a:t>
            </a:r>
            <a:r>
              <a:rPr lang="en-US" altLang="zh-CN" b="1" dirty="0" smtClean="0">
                <a:solidFill>
                  <a:srgbClr val="000000"/>
                </a:solidFill>
                <a:latin typeface="Times New Roman" panose="02020603050405020304" pitchFamily="18" charset="0"/>
                <a:cs typeface="Times New Roman" panose="02020603050405020304" pitchFamily="18" charset="0"/>
              </a:rPr>
              <a:t>3</a:t>
            </a:r>
            <a:r>
              <a:rPr lang="zh-CN" altLang="en-US" b="1" dirty="0" smtClean="0">
                <a:solidFill>
                  <a:srgbClr val="000000"/>
                </a:solidFill>
                <a:latin typeface="宋体" panose="02010600030101010101" pitchFamily="2" charset="-122"/>
              </a:rPr>
              <a:t>基于</a:t>
            </a:r>
            <a:r>
              <a:rPr lang="zh-CN" altLang="en-US" b="1" dirty="0">
                <a:solidFill>
                  <a:srgbClr val="000000"/>
                </a:solidFill>
                <a:latin typeface="宋体" panose="02010600030101010101" pitchFamily="2" charset="-122"/>
              </a:rPr>
              <a:t>制度理论，通过探讨在中国主导的三种制度因素对商业模式的影响及其企业家创业激情的调节作用，从制度理论的视角丰富了商业模式的前因</a:t>
            </a:r>
            <a:r>
              <a:rPr lang="zh-CN" altLang="en-US" b="1" dirty="0" smtClean="0">
                <a:solidFill>
                  <a:srgbClr val="000000"/>
                </a:solidFill>
                <a:latin typeface="宋体" panose="02010600030101010101" pitchFamily="2" charset="-122"/>
              </a:rPr>
              <a:t>研究</a:t>
            </a:r>
            <a:endParaRPr lang="zh-CN" altLang="en-US" dirty="0">
              <a:solidFill>
                <a:srgbClr val="000000"/>
              </a:solidFill>
              <a:latin typeface="Arial"/>
              <a:ea typeface="黑体"/>
            </a:endParaRPr>
          </a:p>
        </p:txBody>
      </p:sp>
      <p:sp>
        <p:nvSpPr>
          <p:cNvPr id="7"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39</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505677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4</a:t>
            </a:fld>
            <a:endParaRPr lang="en-US" altLang="zh-CN" dirty="0">
              <a:solidFill>
                <a:srgbClr val="000000"/>
              </a:solidFill>
            </a:endParaRPr>
          </a:p>
        </p:txBody>
      </p:sp>
      <p:sp>
        <p:nvSpPr>
          <p:cNvPr id="8" name="文本框 6"/>
          <p:cNvSpPr txBox="1">
            <a:spLocks noChangeArrowheads="1"/>
          </p:cNvSpPr>
          <p:nvPr/>
        </p:nvSpPr>
        <p:spPr bwMode="auto">
          <a:xfrm>
            <a:off x="1738385" y="942"/>
            <a:ext cx="874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smtClean="0">
                <a:solidFill>
                  <a:srgbClr val="000000"/>
                </a:solidFill>
                <a:latin typeface="微软雅黑" panose="020B0503020204020204" pitchFamily="34" charset="-122"/>
                <a:ea typeface="微软雅黑" panose="020B0503020204020204" pitchFamily="34" charset="-122"/>
              </a:rPr>
              <a:t>什么是商业模式？</a:t>
            </a:r>
            <a:endParaRPr kumimoji="0" lang="zh-CN" altLang="en-US" sz="4800" dirty="0">
              <a:solidFill>
                <a:srgbClr val="00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3711612" y="1248541"/>
            <a:ext cx="5936885" cy="879975"/>
          </a:xfrm>
          <a:prstGeom prst="rect">
            <a:avLst/>
          </a:prstGeom>
        </p:spPr>
      </p:pic>
      <p:sp>
        <p:nvSpPr>
          <p:cNvPr id="9" name="文本框 6"/>
          <p:cNvSpPr txBox="1">
            <a:spLocks noChangeArrowheads="1"/>
          </p:cNvSpPr>
          <p:nvPr/>
        </p:nvSpPr>
        <p:spPr bwMode="auto">
          <a:xfrm>
            <a:off x="1486778" y="1478704"/>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1</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7247250"/>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3</a:t>
            </a:r>
            <a:r>
              <a:rPr lang="zh-CN" altLang="en-US" sz="2800" dirty="0" smtClean="0"/>
              <a:t>、管理启示</a:t>
            </a:r>
            <a:endParaRPr lang="zh-CN" altLang="en-US" sz="2800" dirty="0"/>
          </a:p>
        </p:txBody>
      </p:sp>
      <p:sp>
        <p:nvSpPr>
          <p:cNvPr id="10" name="文本框 9"/>
          <p:cNvSpPr txBox="1"/>
          <p:nvPr/>
        </p:nvSpPr>
        <p:spPr>
          <a:xfrm>
            <a:off x="696036" y="1116220"/>
            <a:ext cx="11000095" cy="45403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a:solidFill>
                  <a:srgbClr val="000000"/>
                </a:solidFill>
                <a:latin typeface="宋体" panose="02010600030101010101" pitchFamily="2" charset="-122"/>
              </a:rPr>
              <a:t>本研究为制造业企业家了解效率型商业模式和新颖型商业模式对企业绩效的不同直接影响提供了依据</a:t>
            </a:r>
            <a:endParaRPr lang="zh-CN" altLang="en-US" dirty="0">
              <a:solidFill>
                <a:srgbClr val="000000"/>
              </a:solidFill>
              <a:latin typeface="Arial"/>
              <a:ea typeface="黑体"/>
            </a:endParaRPr>
          </a:p>
        </p:txBody>
      </p:sp>
      <p:sp>
        <p:nvSpPr>
          <p:cNvPr id="5" name="文本框 4"/>
          <p:cNvSpPr txBox="1"/>
          <p:nvPr/>
        </p:nvSpPr>
        <p:spPr>
          <a:xfrm>
            <a:off x="704977" y="2035735"/>
            <a:ext cx="11000095"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a:solidFill>
                  <a:srgbClr val="000000"/>
                </a:solidFill>
                <a:latin typeface="宋体" panose="02010600030101010101" pitchFamily="2" charset="-122"/>
              </a:rPr>
              <a:t>研究</a:t>
            </a:r>
            <a:r>
              <a:rPr lang="en-US" altLang="zh-CN" b="1" dirty="0">
                <a:solidFill>
                  <a:srgbClr val="000000"/>
                </a:solidFill>
                <a:latin typeface="宋体" panose="02010600030101010101" pitchFamily="2" charset="-122"/>
              </a:rPr>
              <a:t>1</a:t>
            </a:r>
            <a:r>
              <a:rPr lang="zh-CN" altLang="en-US" b="1" dirty="0">
                <a:solidFill>
                  <a:srgbClr val="000000"/>
                </a:solidFill>
                <a:latin typeface="宋体" panose="02010600030101010101" pitchFamily="2" charset="-122"/>
              </a:rPr>
              <a:t>的结论为制造业企业的营销经理和研发经理提供了如何建立企业营销能力和技术能力来支撑商业模式的指导</a:t>
            </a:r>
            <a:r>
              <a:rPr lang="zh-CN" altLang="en-US" b="1" dirty="0" smtClean="0">
                <a:solidFill>
                  <a:srgbClr val="000000"/>
                </a:solidFill>
                <a:latin typeface="宋体" panose="02010600030101010101" pitchFamily="2" charset="-122"/>
              </a:rPr>
              <a:t>方针</a:t>
            </a:r>
            <a:endParaRPr lang="zh-CN" altLang="en-US" dirty="0">
              <a:solidFill>
                <a:srgbClr val="000000"/>
              </a:solidFill>
              <a:latin typeface="Arial"/>
              <a:ea typeface="黑体"/>
            </a:endParaRPr>
          </a:p>
        </p:txBody>
      </p:sp>
      <p:sp>
        <p:nvSpPr>
          <p:cNvPr id="6" name="文本框 5"/>
          <p:cNvSpPr txBox="1"/>
          <p:nvPr/>
        </p:nvSpPr>
        <p:spPr>
          <a:xfrm>
            <a:off x="696030" y="3170629"/>
            <a:ext cx="11000095"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a:solidFill>
                  <a:srgbClr val="000000"/>
                </a:solidFill>
                <a:latin typeface="宋体" panose="02010600030101010101" pitchFamily="2" charset="-122"/>
              </a:rPr>
              <a:t>研究</a:t>
            </a:r>
            <a:r>
              <a:rPr lang="en-US" altLang="zh-CN" b="1" dirty="0">
                <a:solidFill>
                  <a:srgbClr val="000000"/>
                </a:solidFill>
                <a:latin typeface="宋体" panose="02010600030101010101" pitchFamily="2" charset="-122"/>
              </a:rPr>
              <a:t>2</a:t>
            </a:r>
            <a:r>
              <a:rPr lang="zh-CN" altLang="en-US" b="1" dirty="0">
                <a:solidFill>
                  <a:srgbClr val="000000"/>
                </a:solidFill>
                <a:latin typeface="宋体" panose="02010600030101010101" pitchFamily="2" charset="-122"/>
              </a:rPr>
              <a:t>的结论为制造业企业的运营经理提供了如何确保企业商业模式执行的</a:t>
            </a:r>
            <a:r>
              <a:rPr lang="zh-CN" altLang="en-US" b="1" dirty="0" smtClean="0">
                <a:solidFill>
                  <a:srgbClr val="000000"/>
                </a:solidFill>
                <a:latin typeface="宋体" panose="02010600030101010101" pitchFamily="2" charset="-122"/>
              </a:rPr>
              <a:t>方向</a:t>
            </a:r>
            <a:endParaRPr lang="zh-CN" altLang="en-US" dirty="0">
              <a:solidFill>
                <a:srgbClr val="000000"/>
              </a:solidFill>
              <a:latin typeface="Arial"/>
              <a:ea typeface="黑体"/>
            </a:endParaRPr>
          </a:p>
        </p:txBody>
      </p:sp>
      <p:sp>
        <p:nvSpPr>
          <p:cNvPr id="7" name="文本框 6"/>
          <p:cNvSpPr txBox="1"/>
          <p:nvPr/>
        </p:nvSpPr>
        <p:spPr>
          <a:xfrm>
            <a:off x="696029" y="4152053"/>
            <a:ext cx="11000095"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a:solidFill>
                  <a:srgbClr val="000000"/>
                </a:solidFill>
                <a:latin typeface="宋体" panose="02010600030101010101" pitchFamily="2" charset="-122"/>
              </a:rPr>
              <a:t>研究</a:t>
            </a:r>
            <a:r>
              <a:rPr lang="en-US" altLang="zh-CN" b="1" dirty="0">
                <a:solidFill>
                  <a:srgbClr val="000000"/>
                </a:solidFill>
                <a:latin typeface="宋体" panose="02010600030101010101" pitchFamily="2" charset="-122"/>
              </a:rPr>
              <a:t>3</a:t>
            </a:r>
            <a:r>
              <a:rPr lang="zh-CN" altLang="en-US" b="1" dirty="0">
                <a:solidFill>
                  <a:srgbClr val="000000"/>
                </a:solidFill>
                <a:latin typeface="宋体" panose="02010600030101010101" pitchFamily="2" charset="-122"/>
              </a:rPr>
              <a:t>的结论为制造业企业管理者利用不同制度资源提高商业模式设计水平提供了</a:t>
            </a:r>
            <a:r>
              <a:rPr lang="zh-CN" altLang="en-US" b="1" dirty="0" smtClean="0">
                <a:solidFill>
                  <a:srgbClr val="000000"/>
                </a:solidFill>
                <a:latin typeface="宋体" panose="02010600030101010101" pitchFamily="2" charset="-122"/>
              </a:rPr>
              <a:t>依据</a:t>
            </a:r>
            <a:endParaRPr lang="zh-CN" altLang="en-US" dirty="0">
              <a:solidFill>
                <a:srgbClr val="000000"/>
              </a:solidFill>
              <a:latin typeface="Arial"/>
              <a:ea typeface="黑体"/>
            </a:endParaRPr>
          </a:p>
        </p:txBody>
      </p:sp>
      <p:sp>
        <p:nvSpPr>
          <p:cNvPr id="8"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40</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2579213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a:t>
            </a:r>
            <a:r>
              <a:rPr lang="zh-CN" altLang="en-US" sz="2800" dirty="0" smtClean="0"/>
              <a:t>、研究局限与未来展望</a:t>
            </a:r>
            <a:endParaRPr lang="zh-CN" altLang="en-US" sz="2800" dirty="0"/>
          </a:p>
        </p:txBody>
      </p:sp>
      <p:sp>
        <p:nvSpPr>
          <p:cNvPr id="5" name="文本框 4"/>
          <p:cNvSpPr txBox="1"/>
          <p:nvPr/>
        </p:nvSpPr>
        <p:spPr>
          <a:xfrm>
            <a:off x="696030" y="2435271"/>
            <a:ext cx="11000095"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a:solidFill>
                  <a:srgbClr val="000000"/>
                </a:solidFill>
                <a:latin typeface="宋体" panose="02010600030101010101" pitchFamily="2" charset="-122"/>
              </a:rPr>
              <a:t>研究</a:t>
            </a:r>
            <a:r>
              <a:rPr lang="en-US" altLang="zh-CN" b="1" dirty="0" smtClean="0">
                <a:solidFill>
                  <a:srgbClr val="000000"/>
                </a:solidFill>
                <a:latin typeface="宋体" panose="02010600030101010101" pitchFamily="2" charset="-122"/>
              </a:rPr>
              <a:t>1</a:t>
            </a:r>
            <a:r>
              <a:rPr lang="zh-CN" altLang="en-US" b="1" dirty="0" smtClean="0">
                <a:solidFill>
                  <a:srgbClr val="000000"/>
                </a:solidFill>
                <a:latin typeface="宋体" panose="02010600030101010101" pitchFamily="2" charset="-122"/>
              </a:rPr>
              <a:t>：调节变量选择局限</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a:solidFill>
                  <a:srgbClr val="000000"/>
                </a:solidFill>
                <a:latin typeface="宋体" panose="02010600030101010101" pitchFamily="2" charset="-122"/>
              </a:rPr>
              <a:t>未来的研究可以考虑其他企业能力，例如</a:t>
            </a:r>
            <a:r>
              <a:rPr lang="en-US" altLang="zh-CN" dirty="0">
                <a:solidFill>
                  <a:srgbClr val="000000"/>
                </a:solidFill>
                <a:latin typeface="宋体" panose="02010600030101010101" pitchFamily="2" charset="-122"/>
              </a:rPr>
              <a:t>IT</a:t>
            </a:r>
            <a:r>
              <a:rPr lang="zh-CN" altLang="en-US" dirty="0">
                <a:solidFill>
                  <a:srgbClr val="000000"/>
                </a:solidFill>
                <a:latin typeface="宋体" panose="02010600030101010101" pitchFamily="2" charset="-122"/>
              </a:rPr>
              <a:t>能力（</a:t>
            </a:r>
            <a:r>
              <a:rPr lang="en-US" altLang="zh-CN" dirty="0">
                <a:solidFill>
                  <a:srgbClr val="000000"/>
                </a:solidFill>
                <a:latin typeface="Times New Roman" panose="02020603050405020304" pitchFamily="18" charset="0"/>
                <a:cs typeface="Times New Roman" panose="02020603050405020304" pitchFamily="18" charset="0"/>
              </a:rPr>
              <a:t>Liu</a:t>
            </a:r>
            <a:r>
              <a:rPr lang="zh-CN" altLang="en-US" dirty="0">
                <a:solidFill>
                  <a:srgbClr val="000000"/>
                </a:solidFill>
                <a:latin typeface="宋体" panose="02010600030101010101" pitchFamily="2" charset="-122"/>
              </a:rPr>
              <a:t>等，</a:t>
            </a:r>
            <a:r>
              <a:rPr lang="en-US" altLang="zh-CN" dirty="0">
                <a:solidFill>
                  <a:srgbClr val="000000"/>
                </a:solidFill>
                <a:latin typeface="Times New Roman" panose="02020603050405020304" pitchFamily="18" charset="0"/>
                <a:cs typeface="Times New Roman" panose="02020603050405020304" pitchFamily="18" charset="0"/>
              </a:rPr>
              <a:t>2013</a:t>
            </a:r>
            <a:r>
              <a:rPr lang="zh-CN" altLang="en-US" dirty="0">
                <a:solidFill>
                  <a:srgbClr val="000000"/>
                </a:solidFill>
                <a:latin typeface="宋体" panose="02010600030101010101" pitchFamily="2" charset="-122"/>
              </a:rPr>
              <a:t>），运营能力（</a:t>
            </a:r>
            <a:r>
              <a:rPr lang="en-US" altLang="zh-CN" dirty="0">
                <a:solidFill>
                  <a:srgbClr val="000000"/>
                </a:solidFill>
                <a:latin typeface="Times New Roman" panose="02020603050405020304" pitchFamily="18" charset="0"/>
                <a:cs typeface="Times New Roman" panose="02020603050405020304" pitchFamily="18" charset="0"/>
              </a:rPr>
              <a:t>Jung</a:t>
            </a:r>
            <a:r>
              <a:rPr lang="zh-CN" altLang="en-US" dirty="0">
                <a:solidFill>
                  <a:srgbClr val="000000"/>
                </a:solidFill>
                <a:latin typeface="宋体" panose="02010600030101010101" pitchFamily="2" charset="-122"/>
              </a:rPr>
              <a:t>等，</a:t>
            </a:r>
            <a:r>
              <a:rPr lang="en-US" altLang="zh-CN" dirty="0">
                <a:solidFill>
                  <a:srgbClr val="000000"/>
                </a:solidFill>
                <a:latin typeface="Times New Roman" panose="02020603050405020304" pitchFamily="18" charset="0"/>
                <a:cs typeface="Times New Roman" panose="02020603050405020304" pitchFamily="18" charset="0"/>
              </a:rPr>
              <a:t>2011</a:t>
            </a:r>
            <a:r>
              <a:rPr lang="zh-CN" altLang="en-US" dirty="0">
                <a:solidFill>
                  <a:srgbClr val="000000"/>
                </a:solidFill>
                <a:latin typeface="宋体" panose="02010600030101010101" pitchFamily="2" charset="-122"/>
              </a:rPr>
              <a:t>）</a:t>
            </a:r>
            <a:r>
              <a:rPr lang="zh-CN" altLang="en-US" dirty="0" smtClean="0">
                <a:solidFill>
                  <a:srgbClr val="000000"/>
                </a:solidFill>
                <a:latin typeface="宋体" panose="02010600030101010101" pitchFamily="2" charset="-122"/>
              </a:rPr>
              <a:t>等</a:t>
            </a:r>
            <a:endParaRPr lang="zh-CN" altLang="en-US" dirty="0">
              <a:solidFill>
                <a:srgbClr val="000000"/>
              </a:solidFill>
              <a:latin typeface="宋体" panose="02010600030101010101" pitchFamily="2" charset="-122"/>
            </a:endParaRPr>
          </a:p>
        </p:txBody>
      </p:sp>
      <p:sp>
        <p:nvSpPr>
          <p:cNvPr id="6" name="文本框 5"/>
          <p:cNvSpPr txBox="1"/>
          <p:nvPr/>
        </p:nvSpPr>
        <p:spPr>
          <a:xfrm>
            <a:off x="704977" y="3437766"/>
            <a:ext cx="11000095"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a:solidFill>
                  <a:srgbClr val="000000"/>
                </a:solidFill>
                <a:latin typeface="宋体" panose="02010600030101010101" pitchFamily="2" charset="-122"/>
              </a:rPr>
              <a:t>研究</a:t>
            </a:r>
            <a:r>
              <a:rPr lang="en-US" altLang="zh-CN" b="1" dirty="0" smtClean="0">
                <a:solidFill>
                  <a:srgbClr val="000000"/>
                </a:solidFill>
                <a:latin typeface="宋体" panose="02010600030101010101" pitchFamily="2" charset="-122"/>
              </a:rPr>
              <a:t>2</a:t>
            </a:r>
            <a:r>
              <a:rPr lang="zh-CN" altLang="en-US" b="1" dirty="0" smtClean="0">
                <a:solidFill>
                  <a:srgbClr val="000000"/>
                </a:solidFill>
                <a:latin typeface="宋体" panose="02010600030101010101" pitchFamily="2" charset="-122"/>
              </a:rPr>
              <a:t>：中介变量选择局限</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宋体" panose="02010600030101010101" pitchFamily="2" charset="-122"/>
              </a:rPr>
              <a:t>未来</a:t>
            </a:r>
            <a:r>
              <a:rPr lang="zh-CN" altLang="en-US" dirty="0">
                <a:solidFill>
                  <a:srgbClr val="000000"/>
                </a:solidFill>
                <a:latin typeface="宋体" panose="02010600030101010101" pitchFamily="2" charset="-122"/>
              </a:rPr>
              <a:t>的研究可以考虑与运营能力相关的其他能力，如创新二元性（</a:t>
            </a:r>
            <a:r>
              <a:rPr lang="en-US" altLang="zh-CN" dirty="0" err="1">
                <a:solidFill>
                  <a:srgbClr val="000000"/>
                </a:solidFill>
                <a:latin typeface="Times New Roman" panose="02020603050405020304" pitchFamily="18" charset="0"/>
                <a:cs typeface="Times New Roman" panose="02020603050405020304" pitchFamily="18" charset="0"/>
              </a:rPr>
              <a:t>Kortmann</a:t>
            </a:r>
            <a:r>
              <a:rPr lang="zh-CN" altLang="en-US" dirty="0">
                <a:solidFill>
                  <a:srgbClr val="000000"/>
                </a:solidFill>
                <a:latin typeface="宋体" panose="02010600030101010101" pitchFamily="2" charset="-122"/>
              </a:rPr>
              <a:t>等，</a:t>
            </a:r>
            <a:r>
              <a:rPr lang="en-US" altLang="zh-CN" dirty="0">
                <a:solidFill>
                  <a:srgbClr val="000000"/>
                </a:solidFill>
                <a:latin typeface="Times New Roman" panose="02020603050405020304" pitchFamily="18" charset="0"/>
                <a:cs typeface="Times New Roman" panose="02020603050405020304" pitchFamily="18" charset="0"/>
              </a:rPr>
              <a:t>2014</a:t>
            </a:r>
            <a:r>
              <a:rPr lang="zh-CN" altLang="en-US" dirty="0" smtClean="0">
                <a:solidFill>
                  <a:srgbClr val="000000"/>
                </a:solidFill>
                <a:latin typeface="宋体" panose="02010600030101010101" pitchFamily="2" charset="-122"/>
              </a:rPr>
              <a:t>）</a:t>
            </a:r>
            <a:endParaRPr lang="en-US" altLang="zh-CN"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宋体" panose="02010600030101010101" pitchFamily="2" charset="-122"/>
              </a:rPr>
              <a:t>进一步</a:t>
            </a:r>
            <a:r>
              <a:rPr lang="zh-CN" altLang="en-US" dirty="0">
                <a:solidFill>
                  <a:srgbClr val="000000"/>
                </a:solidFill>
                <a:latin typeface="宋体" panose="02010600030101010101" pitchFamily="2" charset="-122"/>
              </a:rPr>
              <a:t>的研究也可以考虑这些关系的</a:t>
            </a:r>
            <a:r>
              <a:rPr lang="zh-CN" altLang="en-US" dirty="0" smtClean="0">
                <a:solidFill>
                  <a:srgbClr val="000000"/>
                </a:solidFill>
                <a:latin typeface="宋体" panose="02010600030101010101" pitchFamily="2" charset="-122"/>
              </a:rPr>
              <a:t>边界条件</a:t>
            </a:r>
            <a:endParaRPr lang="zh-CN" altLang="en-US" dirty="0">
              <a:solidFill>
                <a:srgbClr val="000000"/>
              </a:solidFill>
              <a:latin typeface="宋体" panose="02010600030101010101" pitchFamily="2" charset="-122"/>
            </a:endParaRPr>
          </a:p>
        </p:txBody>
      </p:sp>
      <p:sp>
        <p:nvSpPr>
          <p:cNvPr id="7" name="文本框 6"/>
          <p:cNvSpPr txBox="1"/>
          <p:nvPr/>
        </p:nvSpPr>
        <p:spPr>
          <a:xfrm>
            <a:off x="696031" y="1069051"/>
            <a:ext cx="11000095"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共同：样本选择局限</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a:solidFill>
                  <a:srgbClr val="000000"/>
                </a:solidFill>
                <a:latin typeface="宋体" panose="02010600030101010101" pitchFamily="2" charset="-122"/>
              </a:rPr>
              <a:t>全部为制造企业，未来的研究可以扩大样本量并比较行业之间的差异</a:t>
            </a:r>
            <a:endParaRPr lang="en-US" altLang="zh-CN"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宋体" panose="02010600030101010101" pitchFamily="2" charset="-122"/>
              </a:rPr>
              <a:t>样本</a:t>
            </a:r>
            <a:r>
              <a:rPr lang="zh-CN" altLang="en-US" dirty="0">
                <a:solidFill>
                  <a:srgbClr val="000000"/>
                </a:solidFill>
                <a:latin typeface="宋体" panose="02010600030101010101" pitchFamily="2" charset="-122"/>
              </a:rPr>
              <a:t>企业均在国内，未来的研究可以在其他国家拓展本</a:t>
            </a:r>
            <a:r>
              <a:rPr lang="zh-CN" altLang="en-US" dirty="0" smtClean="0">
                <a:solidFill>
                  <a:srgbClr val="000000"/>
                </a:solidFill>
                <a:latin typeface="宋体" panose="02010600030101010101" pitchFamily="2" charset="-122"/>
              </a:rPr>
              <a:t>研究</a:t>
            </a:r>
            <a:endParaRPr lang="zh-CN" altLang="en-US" dirty="0">
              <a:solidFill>
                <a:srgbClr val="000000"/>
              </a:solidFill>
              <a:latin typeface="Arial"/>
              <a:ea typeface="黑体"/>
            </a:endParaRPr>
          </a:p>
        </p:txBody>
      </p:sp>
      <p:sp>
        <p:nvSpPr>
          <p:cNvPr id="8" name="文本框 7"/>
          <p:cNvSpPr txBox="1"/>
          <p:nvPr/>
        </p:nvSpPr>
        <p:spPr>
          <a:xfrm>
            <a:off x="704977" y="4830393"/>
            <a:ext cx="11000095"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rgbClr val="000000"/>
                </a:solidFill>
                <a:latin typeface="宋体" panose="02010600030101010101" pitchFamily="2" charset="-122"/>
              </a:rPr>
              <a:t>研究</a:t>
            </a:r>
            <a:r>
              <a:rPr lang="en-US" altLang="zh-CN" b="1" dirty="0" smtClean="0">
                <a:solidFill>
                  <a:srgbClr val="000000"/>
                </a:solidFill>
                <a:latin typeface="宋体" panose="02010600030101010101" pitchFamily="2" charset="-122"/>
              </a:rPr>
              <a:t>3</a:t>
            </a:r>
            <a:r>
              <a:rPr lang="zh-CN" altLang="en-US" b="1" dirty="0" smtClean="0">
                <a:solidFill>
                  <a:srgbClr val="000000"/>
                </a:solidFill>
                <a:latin typeface="宋体" panose="02010600030101010101" pitchFamily="2" charset="-122"/>
              </a:rPr>
              <a:t>：调节变量选择局限</a:t>
            </a:r>
            <a:endParaRPr lang="en-US" altLang="zh-CN" b="1" dirty="0" smtClean="0">
              <a:solidFill>
                <a:srgbClr val="000000"/>
              </a:solidFill>
              <a:latin typeface="宋体" panose="02010600030101010101" pitchFamily="2" charset="-122"/>
            </a:endParaRPr>
          </a:p>
          <a:p>
            <a:pPr marL="742950" lvl="1" indent="-285750">
              <a:lnSpc>
                <a:spcPct val="150000"/>
              </a:lnSpc>
              <a:buFont typeface="Wingdings" panose="05000000000000000000" pitchFamily="2" charset="2"/>
              <a:buChar char="Ø"/>
            </a:pPr>
            <a:r>
              <a:rPr lang="zh-CN" altLang="en-US" dirty="0" smtClean="0">
                <a:solidFill>
                  <a:srgbClr val="000000"/>
                </a:solidFill>
                <a:latin typeface="宋体" panose="02010600030101010101" pitchFamily="2" charset="-122"/>
              </a:rPr>
              <a:t>未来</a:t>
            </a:r>
            <a:r>
              <a:rPr lang="zh-CN" altLang="en-US" dirty="0">
                <a:solidFill>
                  <a:srgbClr val="000000"/>
                </a:solidFill>
                <a:latin typeface="宋体" panose="02010600030101010101" pitchFamily="2" charset="-122"/>
              </a:rPr>
              <a:t>的研究可以</a:t>
            </a:r>
            <a:r>
              <a:rPr lang="zh-CN" altLang="en-US" dirty="0" smtClean="0">
                <a:solidFill>
                  <a:srgbClr val="000000"/>
                </a:solidFill>
                <a:latin typeface="宋体" panose="02010600030101010101" pitchFamily="2" charset="-122"/>
              </a:rPr>
              <a:t>考虑企业</a:t>
            </a:r>
            <a:r>
              <a:rPr lang="zh-CN" altLang="en-US" dirty="0">
                <a:solidFill>
                  <a:srgbClr val="000000"/>
                </a:solidFill>
                <a:latin typeface="宋体" panose="02010600030101010101" pitchFamily="2" charset="-122"/>
              </a:rPr>
              <a:t>文化、战略等对制度因素与商业模式关系的调节</a:t>
            </a:r>
            <a:r>
              <a:rPr lang="zh-CN" altLang="en-US" dirty="0" smtClean="0">
                <a:solidFill>
                  <a:srgbClr val="000000"/>
                </a:solidFill>
                <a:latin typeface="宋体" panose="02010600030101010101" pitchFamily="2" charset="-122"/>
              </a:rPr>
              <a:t>作用</a:t>
            </a:r>
            <a:endParaRPr lang="zh-CN" altLang="en-US" dirty="0">
              <a:solidFill>
                <a:srgbClr val="000000"/>
              </a:solidFill>
              <a:latin typeface="宋体" panose="02010600030101010101" pitchFamily="2" charset="-122"/>
            </a:endParaRPr>
          </a:p>
        </p:txBody>
      </p:sp>
      <p:sp>
        <p:nvSpPr>
          <p:cNvPr id="9"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41</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16249715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42</a:t>
            </a:fld>
            <a:endParaRPr lang="en-US" altLang="zh-CN" dirty="0">
              <a:solidFill>
                <a:srgbClr val="000000"/>
              </a:solidFill>
            </a:endParaRPr>
          </a:p>
        </p:txBody>
      </p:sp>
      <p:sp>
        <p:nvSpPr>
          <p:cNvPr id="4" name="文本框 6"/>
          <p:cNvSpPr txBox="1">
            <a:spLocks noChangeArrowheads="1"/>
          </p:cNvSpPr>
          <p:nvPr/>
        </p:nvSpPr>
        <p:spPr bwMode="auto">
          <a:xfrm>
            <a:off x="1703723" y="2550573"/>
            <a:ext cx="874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smtClean="0">
                <a:solidFill>
                  <a:srgbClr val="000000"/>
                </a:solidFill>
                <a:latin typeface="微软雅黑" panose="020B0503020204020204" pitchFamily="34" charset="-122"/>
                <a:ea typeface="微软雅黑" panose="020B0503020204020204" pitchFamily="34" charset="-122"/>
              </a:rPr>
              <a:t>第五部分  个人成果</a:t>
            </a:r>
            <a:endParaRPr kumimoji="0" lang="zh-CN" altLang="en-US" sz="4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235362"/>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48" y="286722"/>
            <a:ext cx="8155482" cy="482247"/>
          </a:xfrm>
        </p:spPr>
        <p:txBody>
          <a:bodyPr/>
          <a:lstStyle/>
          <a:p>
            <a:r>
              <a:rPr lang="zh-CN" altLang="en-US" sz="2800" dirty="0"/>
              <a:t>在读期间发表的学术论文与取得的其他科研成果</a:t>
            </a:r>
          </a:p>
        </p:txBody>
      </p:sp>
      <p:sp>
        <p:nvSpPr>
          <p:cNvPr id="3" name="文本框 2"/>
          <p:cNvSpPr txBox="1"/>
          <p:nvPr/>
        </p:nvSpPr>
        <p:spPr>
          <a:xfrm>
            <a:off x="968206" y="917912"/>
            <a:ext cx="10408693" cy="5632311"/>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b="1" dirty="0">
                <a:solidFill>
                  <a:srgbClr val="000000"/>
                </a:solidFill>
                <a:latin typeface="Times New Roman" panose="02020603050405020304" pitchFamily="18" charset="0"/>
                <a:cs typeface="Times New Roman" panose="02020603050405020304" pitchFamily="18" charset="0"/>
              </a:rPr>
              <a:t>已发表论文：</a:t>
            </a:r>
          </a:p>
          <a:p>
            <a:pPr marL="800100" lvl="1" indent="-342900">
              <a:lnSpc>
                <a:spcPct val="150000"/>
              </a:lnSpc>
              <a:spcAft>
                <a:spcPts val="1200"/>
              </a:spcAft>
              <a:buFont typeface="Wingdings" panose="05000000000000000000" pitchFamily="2" charset="2"/>
              <a:buChar char="Ø"/>
            </a:pPr>
            <a:r>
              <a:rPr lang="en-US" altLang="zh-CN" sz="2000" dirty="0" smtClean="0">
                <a:solidFill>
                  <a:srgbClr val="000000"/>
                </a:solidFill>
                <a:latin typeface="Times New Roman" panose="02020603050405020304" pitchFamily="18" charset="0"/>
                <a:cs typeface="Times New Roman" panose="02020603050405020304" pitchFamily="18" charset="0"/>
              </a:rPr>
              <a:t>Linking </a:t>
            </a:r>
            <a:r>
              <a:rPr lang="en-US" altLang="zh-CN" sz="2000" dirty="0">
                <a:solidFill>
                  <a:srgbClr val="000000"/>
                </a:solidFill>
                <a:latin typeface="Times New Roman" panose="02020603050405020304" pitchFamily="18" charset="0"/>
                <a:cs typeface="Times New Roman" panose="02020603050405020304" pitchFamily="18" charset="0"/>
              </a:rPr>
              <a:t>business model design and operational performance: The mediating role of supply chain integration</a:t>
            </a:r>
            <a:r>
              <a:rPr lang="en-US" altLang="zh-CN" sz="2000" i="1" dirty="0">
                <a:solidFill>
                  <a:srgbClr val="000000"/>
                </a:solidFill>
                <a:latin typeface="Times New Roman" panose="02020603050405020304" pitchFamily="18" charset="0"/>
                <a:cs typeface="Times New Roman" panose="02020603050405020304" pitchFamily="18" charset="0"/>
              </a:rPr>
              <a:t>, Industrial Marketing Management</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2021, 96</a:t>
            </a:r>
            <a:r>
              <a:rPr lang="en-US" altLang="zh-CN" sz="2000" dirty="0">
                <a:solidFill>
                  <a:srgbClr val="000000"/>
                </a:solidFill>
                <a:latin typeface="Times New Roman" panose="02020603050405020304" pitchFamily="18" charset="0"/>
                <a:cs typeface="Times New Roman" panose="02020603050405020304" pitchFamily="18" charset="0"/>
              </a:rPr>
              <a:t>, 60–70.</a:t>
            </a:r>
          </a:p>
          <a:p>
            <a:pPr marL="342900" indent="-342900">
              <a:lnSpc>
                <a:spcPct val="150000"/>
              </a:lnSpc>
              <a:buFont typeface="Wingdings" panose="05000000000000000000" pitchFamily="2" charset="2"/>
              <a:buChar char="n"/>
            </a:pPr>
            <a:r>
              <a:rPr lang="zh-CN" altLang="en-US" sz="2000" b="1" dirty="0">
                <a:solidFill>
                  <a:srgbClr val="000000"/>
                </a:solidFill>
                <a:latin typeface="Times New Roman" panose="02020603050405020304" pitchFamily="18" charset="0"/>
                <a:cs typeface="Times New Roman" panose="02020603050405020304" pitchFamily="18" charset="0"/>
              </a:rPr>
              <a:t>审稿中论文：</a:t>
            </a:r>
          </a:p>
          <a:p>
            <a:pPr marL="800100" lvl="1" indent="-342900">
              <a:lnSpc>
                <a:spcPct val="150000"/>
              </a:lnSpc>
              <a:spcAft>
                <a:spcPts val="1200"/>
              </a:spcAft>
              <a:buFont typeface="Wingdings" panose="05000000000000000000" pitchFamily="2" charset="2"/>
              <a:buChar char="Ø"/>
            </a:pPr>
            <a:r>
              <a:rPr lang="en-US" altLang="zh-CN" sz="2000" dirty="0" smtClean="0">
                <a:solidFill>
                  <a:srgbClr val="000000"/>
                </a:solidFill>
                <a:latin typeface="Times New Roman" panose="02020603050405020304" pitchFamily="18" charset="0"/>
                <a:cs typeface="Times New Roman" panose="02020603050405020304" pitchFamily="18" charset="0"/>
              </a:rPr>
              <a:t>The </a:t>
            </a:r>
            <a:r>
              <a:rPr lang="en-US" altLang="zh-CN" sz="2000" dirty="0">
                <a:solidFill>
                  <a:srgbClr val="000000"/>
                </a:solidFill>
                <a:latin typeface="Times New Roman" panose="02020603050405020304" pitchFamily="18" charset="0"/>
                <a:cs typeface="Times New Roman" panose="02020603050405020304" pitchFamily="18" charset="0"/>
              </a:rPr>
              <a:t>fit between dynamic capability and business model for SME growth: A resource orchestration perspective </a:t>
            </a:r>
            <a:r>
              <a:rPr lang="en-US" altLang="zh-CN" sz="2000" dirty="0" smtClean="0">
                <a:solidFill>
                  <a:srgbClr val="000000"/>
                </a:solidFill>
                <a:latin typeface="Times New Roman" panose="02020603050405020304" pitchFamily="18" charset="0"/>
                <a:cs typeface="Times New Roman" panose="02020603050405020304" pitchFamily="18" charset="0"/>
              </a:rPr>
              <a:t>(</a:t>
            </a:r>
            <a:r>
              <a:rPr lang="en-US" altLang="zh-CN" sz="2000" i="1" dirty="0" smtClean="0">
                <a:solidFill>
                  <a:srgbClr val="000000"/>
                </a:solidFill>
                <a:latin typeface="Times New Roman" panose="02020603050405020304" pitchFamily="18" charset="0"/>
                <a:cs typeface="Times New Roman" panose="02020603050405020304" pitchFamily="18" charset="0"/>
              </a:rPr>
              <a:t>R&amp;D Management</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Round 1, Awaiting </a:t>
            </a:r>
            <a:r>
              <a:rPr lang="en-US" altLang="zh-CN" sz="2000" dirty="0" smtClean="0">
                <a:solidFill>
                  <a:srgbClr val="000000"/>
                </a:solidFill>
                <a:latin typeface="Times New Roman" panose="02020603050405020304" pitchFamily="18" charset="0"/>
                <a:cs typeface="Times New Roman" panose="02020603050405020304" pitchFamily="18" charset="0"/>
              </a:rPr>
              <a:t>AE Recommendation)</a:t>
            </a:r>
            <a:endParaRPr lang="zh-CN" alt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n"/>
            </a:pPr>
            <a:r>
              <a:rPr lang="zh-CN" altLang="en-US" sz="2000" b="1" dirty="0">
                <a:solidFill>
                  <a:srgbClr val="000000"/>
                </a:solidFill>
                <a:latin typeface="Times New Roman" panose="02020603050405020304" pitchFamily="18" charset="0"/>
                <a:cs typeface="Times New Roman" panose="02020603050405020304" pitchFamily="18" charset="0"/>
              </a:rPr>
              <a:t>工作论文：</a:t>
            </a:r>
          </a:p>
          <a:p>
            <a:pPr marL="800100" lvl="1" indent="-342900">
              <a:lnSpc>
                <a:spcPct val="150000"/>
              </a:lnSpc>
              <a:spcAft>
                <a:spcPts val="1200"/>
              </a:spcAft>
              <a:buFont typeface="Wingdings" panose="05000000000000000000" pitchFamily="2" charset="2"/>
              <a:buChar char="Ø"/>
            </a:pPr>
            <a:r>
              <a:rPr lang="en-US" altLang="zh-CN" sz="2000" dirty="0" smtClean="0">
                <a:solidFill>
                  <a:srgbClr val="000000"/>
                </a:solidFill>
                <a:latin typeface="Times New Roman" panose="02020603050405020304" pitchFamily="18" charset="0"/>
                <a:cs typeface="Times New Roman" panose="02020603050405020304" pitchFamily="18" charset="0"/>
              </a:rPr>
              <a:t>The </a:t>
            </a:r>
            <a:r>
              <a:rPr lang="en-US" altLang="zh-CN" sz="2000" dirty="0">
                <a:solidFill>
                  <a:srgbClr val="000000"/>
                </a:solidFill>
                <a:latin typeface="Times New Roman" panose="02020603050405020304" pitchFamily="18" charset="0"/>
                <a:cs typeface="Times New Roman" panose="02020603050405020304" pitchFamily="18" charset="0"/>
              </a:rPr>
              <a:t>impact of institutional forces and entrepreneurial passion on the firm’s business model design in emerging economies </a:t>
            </a:r>
            <a:r>
              <a:rPr lang="en-US" altLang="zh-CN" sz="2000" dirty="0" smtClean="0">
                <a:solidFill>
                  <a:srgbClr val="000000"/>
                </a:solidFill>
                <a:latin typeface="Times New Roman" panose="02020603050405020304" pitchFamily="18" charset="0"/>
                <a:cs typeface="Times New Roman" panose="02020603050405020304" pitchFamily="18" charset="0"/>
              </a:rPr>
              <a:t>(targeted </a:t>
            </a:r>
            <a:r>
              <a:rPr lang="en-US" altLang="zh-CN" sz="2000" i="1" dirty="0" smtClean="0">
                <a:solidFill>
                  <a:srgbClr val="000000"/>
                </a:solidFill>
                <a:latin typeface="Times New Roman" panose="02020603050405020304" pitchFamily="18" charset="0"/>
                <a:cs typeface="Times New Roman" panose="02020603050405020304" pitchFamily="18" charset="0"/>
              </a:rPr>
              <a:t>Strategic Management</a:t>
            </a:r>
            <a:r>
              <a:rPr lang="en-US" altLang="zh-CN" sz="2000" i="1" dirty="0">
                <a:solidFill>
                  <a:srgbClr val="000000"/>
                </a:solidFill>
                <a:latin typeface="Times New Roman" panose="02020603050405020304" pitchFamily="18" charset="0"/>
                <a:cs typeface="Times New Roman" panose="02020603050405020304" pitchFamily="18" charset="0"/>
              </a:rPr>
              <a:t> </a:t>
            </a:r>
            <a:r>
              <a:rPr lang="en-US" altLang="zh-CN" sz="2000" i="1" dirty="0" smtClean="0">
                <a:solidFill>
                  <a:srgbClr val="000000"/>
                </a:solidFill>
                <a:latin typeface="Times New Roman" panose="02020603050405020304" pitchFamily="18" charset="0"/>
                <a:cs typeface="Times New Roman" panose="02020603050405020304" pitchFamily="18" charset="0"/>
              </a:rPr>
              <a:t>Journal</a:t>
            </a:r>
            <a:r>
              <a:rPr lang="en-US" altLang="zh-CN" sz="2000" dirty="0" smtClean="0">
                <a:solidFill>
                  <a:srgbClr val="000000"/>
                </a:solidFill>
                <a:latin typeface="Times New Roman" panose="02020603050405020304" pitchFamily="18" charset="0"/>
                <a:cs typeface="Times New Roman" panose="02020603050405020304" pitchFamily="18" charset="0"/>
              </a:rPr>
              <a:t>)</a:t>
            </a:r>
            <a:endParaRPr lang="zh-CN" altLang="en-US" sz="2000" dirty="0">
              <a:solidFill>
                <a:srgbClr val="000000"/>
              </a:solidFill>
              <a:latin typeface="Times New Roman" panose="02020603050405020304" pitchFamily="18" charset="0"/>
              <a:cs typeface="Times New Roman" panose="02020603050405020304" pitchFamily="18" charset="0"/>
            </a:endParaRPr>
          </a:p>
          <a:p>
            <a:pPr marL="800100" lvl="1" indent="-342900">
              <a:lnSpc>
                <a:spcPct val="150000"/>
              </a:lnSpc>
              <a:spcAft>
                <a:spcPts val="1200"/>
              </a:spcAft>
              <a:buFont typeface="Wingdings" panose="05000000000000000000" pitchFamily="2" charset="2"/>
              <a:buChar char="Ø"/>
            </a:pPr>
            <a:r>
              <a:rPr lang="en-US" altLang="zh-CN" sz="2000" dirty="0" smtClean="0">
                <a:solidFill>
                  <a:srgbClr val="000000"/>
                </a:solidFill>
                <a:latin typeface="Times New Roman" panose="02020603050405020304" pitchFamily="18" charset="0"/>
                <a:cs typeface="Times New Roman" panose="02020603050405020304" pitchFamily="18" charset="0"/>
              </a:rPr>
              <a:t>How </a:t>
            </a:r>
            <a:r>
              <a:rPr lang="en-US" altLang="zh-CN" sz="2000" dirty="0">
                <a:solidFill>
                  <a:srgbClr val="000000"/>
                </a:solidFill>
                <a:latin typeface="Times New Roman" panose="02020603050405020304" pitchFamily="18" charset="0"/>
                <a:cs typeface="Times New Roman" panose="02020603050405020304" pitchFamily="18" charset="0"/>
              </a:rPr>
              <a:t>to ensure business model implementation? A top management team process </a:t>
            </a:r>
            <a:r>
              <a:rPr lang="en-US" altLang="zh-CN" sz="2000" dirty="0" smtClean="0">
                <a:solidFill>
                  <a:srgbClr val="000000"/>
                </a:solidFill>
                <a:latin typeface="Times New Roman" panose="02020603050405020304" pitchFamily="18" charset="0"/>
                <a:cs typeface="Times New Roman" panose="02020603050405020304" pitchFamily="18" charset="0"/>
              </a:rPr>
              <a:t>perspective </a:t>
            </a:r>
            <a:r>
              <a:rPr lang="en-US" altLang="zh-CN" sz="2000" dirty="0">
                <a:solidFill>
                  <a:srgbClr val="000000"/>
                </a:solidFill>
                <a:latin typeface="Times New Roman" panose="02020603050405020304" pitchFamily="18" charset="0"/>
                <a:cs typeface="Times New Roman" panose="02020603050405020304" pitchFamily="18" charset="0"/>
              </a:rPr>
              <a:t>(targeted </a:t>
            </a:r>
            <a:r>
              <a:rPr lang="en-US" altLang="zh-CN" sz="2000" i="1" dirty="0" smtClean="0">
                <a:solidFill>
                  <a:srgbClr val="000000"/>
                </a:solidFill>
                <a:latin typeface="Times New Roman" panose="02020603050405020304" pitchFamily="18" charset="0"/>
                <a:cs typeface="Times New Roman" panose="02020603050405020304" pitchFamily="18" charset="0"/>
              </a:rPr>
              <a:t>Journal </a:t>
            </a:r>
            <a:r>
              <a:rPr lang="en-US" altLang="zh-CN" sz="2000" i="1" dirty="0">
                <a:solidFill>
                  <a:srgbClr val="000000"/>
                </a:solidFill>
                <a:latin typeface="Times New Roman" panose="02020603050405020304" pitchFamily="18" charset="0"/>
                <a:cs typeface="Times New Roman" panose="02020603050405020304" pitchFamily="18" charset="0"/>
              </a:rPr>
              <a:t>of Business Venturing</a:t>
            </a:r>
            <a:r>
              <a:rPr lang="en-US" altLang="zh-CN" sz="2000" dirty="0" smtClean="0">
                <a:solidFill>
                  <a:srgbClr val="000000"/>
                </a:solidFill>
                <a:latin typeface="Times New Roman" panose="02020603050405020304" pitchFamily="18" charset="0"/>
                <a:cs typeface="Times New Roman" panose="02020603050405020304" pitchFamily="18" charset="0"/>
              </a:rPr>
              <a:t>)</a:t>
            </a:r>
            <a:endParaRPr lang="zh-CN" altLang="en-US" sz="20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2"/>
          <p:cNvSpPr txBox="1">
            <a:spLocks/>
          </p:cNvSpPr>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buFont typeface="Arial" panose="020B0604020202020204" pitchFamily="34" charset="0"/>
              <a:buNone/>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smtClean="0">
                <a:solidFill>
                  <a:srgbClr val="000000"/>
                </a:solidFill>
                <a:latin typeface="Arial"/>
                <a:ea typeface="黑体"/>
              </a:rPr>
              <a:t>43</a:t>
            </a:r>
            <a:endParaRPr lang="en-US" altLang="zh-CN" dirty="0">
              <a:solidFill>
                <a:srgbClr val="000000"/>
              </a:solidFill>
              <a:latin typeface="Arial"/>
              <a:ea typeface="黑体"/>
            </a:endParaRPr>
          </a:p>
        </p:txBody>
      </p:sp>
    </p:spTree>
    <p:extLst>
      <p:ext uri="{BB962C8B-B14F-4D97-AF65-F5344CB8AC3E}">
        <p14:creationId xmlns:p14="http://schemas.microsoft.com/office/powerpoint/2010/main" val="3654181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44</a:t>
            </a:fld>
            <a:endParaRPr lang="en-US" altLang="zh-CN" dirty="0">
              <a:solidFill>
                <a:srgbClr val="000000"/>
              </a:solidFill>
            </a:endParaRPr>
          </a:p>
        </p:txBody>
      </p:sp>
      <p:pic>
        <p:nvPicPr>
          <p:cNvPr id="6" name="图片 3" descr="校名加校徽.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740" y="193253"/>
            <a:ext cx="3979863"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
          <p:cNvSpPr txBox="1">
            <a:spLocks noChangeArrowheads="1"/>
          </p:cNvSpPr>
          <p:nvPr/>
        </p:nvSpPr>
        <p:spPr bwMode="auto">
          <a:xfrm>
            <a:off x="1256871" y="2332245"/>
            <a:ext cx="9678257" cy="230832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4800" dirty="0" smtClean="0">
                <a:solidFill>
                  <a:schemeClr val="tx2">
                    <a:lumMod val="75000"/>
                  </a:schemeClr>
                </a:solidFill>
                <a:latin typeface="微软雅黑" panose="020B0503020204020204" pitchFamily="34" charset="-122"/>
                <a:ea typeface="微软雅黑" panose="020B0503020204020204" pitchFamily="34" charset="-122"/>
              </a:rPr>
              <a:t>敬请各位老师和同学批评指正</a:t>
            </a:r>
            <a:endParaRPr lang="en-US" altLang="zh-CN" sz="4800" dirty="0" smtClean="0">
              <a:solidFill>
                <a:schemeClr val="tx2">
                  <a:lumMod val="75000"/>
                </a:schemeClr>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4800" dirty="0" smtClean="0">
                <a:solidFill>
                  <a:schemeClr val="tx2">
                    <a:lumMod val="75000"/>
                  </a:schemeClr>
                </a:solidFill>
                <a:latin typeface="微软雅黑" panose="020B0503020204020204" pitchFamily="34" charset="-122"/>
                <a:ea typeface="微软雅黑" panose="020B0503020204020204" pitchFamily="34" charset="-122"/>
              </a:rPr>
              <a:t>谢谢！</a:t>
            </a:r>
            <a:endParaRPr lang="zh-CN" altLang="en-US" sz="48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1189853"/>
      </p:ext>
    </p:extLst>
  </p:cSld>
  <p:clrMapOvr>
    <a:masterClrMapping/>
  </p:clrMapOvr>
  <mc:AlternateContent xmlns:mc="http://schemas.openxmlformats.org/markup-compatibility/2006" xmlns:p14="http://schemas.microsoft.com/office/powerpoint/2010/main">
    <mc:Choice Requires="p14">
      <p:transition spd="slow" p14:dur="2000" advTm="10788"/>
    </mc:Choice>
    <mc:Fallback xmlns="">
      <p:transition spd="slow" advTm="1078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5</a:t>
            </a:fld>
            <a:endParaRPr lang="en-US" altLang="zh-CN" dirty="0">
              <a:solidFill>
                <a:srgbClr val="000000"/>
              </a:solidFill>
            </a:endParaRPr>
          </a:p>
        </p:txBody>
      </p:sp>
      <p:sp>
        <p:nvSpPr>
          <p:cNvPr id="8" name="文本框 6"/>
          <p:cNvSpPr txBox="1">
            <a:spLocks noChangeArrowheads="1"/>
          </p:cNvSpPr>
          <p:nvPr/>
        </p:nvSpPr>
        <p:spPr bwMode="auto">
          <a:xfrm>
            <a:off x="1738385" y="942"/>
            <a:ext cx="874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smtClean="0">
                <a:solidFill>
                  <a:srgbClr val="000000"/>
                </a:solidFill>
                <a:latin typeface="微软雅黑" panose="020B0503020204020204" pitchFamily="34" charset="-122"/>
                <a:ea typeface="微软雅黑" panose="020B0503020204020204" pitchFamily="34" charset="-122"/>
              </a:rPr>
              <a:t>什么是商业模式？</a:t>
            </a:r>
            <a:endParaRPr kumimoji="0" lang="zh-CN" altLang="en-US" sz="4800" dirty="0">
              <a:solidFill>
                <a:srgbClr val="0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3711612" y="1248541"/>
            <a:ext cx="5936885" cy="879975"/>
          </a:xfrm>
          <a:prstGeom prst="rect">
            <a:avLst/>
          </a:prstGeom>
        </p:spPr>
      </p:pic>
      <p:sp>
        <p:nvSpPr>
          <p:cNvPr id="10" name="文本框 6"/>
          <p:cNvSpPr txBox="1">
            <a:spLocks noChangeArrowheads="1"/>
          </p:cNvSpPr>
          <p:nvPr/>
        </p:nvSpPr>
        <p:spPr bwMode="auto">
          <a:xfrm>
            <a:off x="1486778" y="1478704"/>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1</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1" name="文本框 6"/>
          <p:cNvSpPr txBox="1">
            <a:spLocks noChangeArrowheads="1"/>
          </p:cNvSpPr>
          <p:nvPr/>
        </p:nvSpPr>
        <p:spPr bwMode="auto">
          <a:xfrm>
            <a:off x="1480769" y="2568134"/>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2</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4"/>
          <a:stretch>
            <a:fillRect/>
          </a:stretch>
        </p:blipFill>
        <p:spPr>
          <a:xfrm>
            <a:off x="3597288" y="2157796"/>
            <a:ext cx="6051210" cy="1306293"/>
          </a:xfrm>
          <a:prstGeom prst="rect">
            <a:avLst/>
          </a:prstGeom>
        </p:spPr>
      </p:pic>
    </p:spTree>
    <p:extLst>
      <p:ext uri="{BB962C8B-B14F-4D97-AF65-F5344CB8AC3E}">
        <p14:creationId xmlns:p14="http://schemas.microsoft.com/office/powerpoint/2010/main" val="1613321215"/>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6</a:t>
            </a:fld>
            <a:endParaRPr lang="en-US" altLang="zh-CN" dirty="0">
              <a:solidFill>
                <a:srgbClr val="000000"/>
              </a:solidFill>
            </a:endParaRPr>
          </a:p>
        </p:txBody>
      </p:sp>
      <p:sp>
        <p:nvSpPr>
          <p:cNvPr id="8" name="文本框 6"/>
          <p:cNvSpPr txBox="1">
            <a:spLocks noChangeArrowheads="1"/>
          </p:cNvSpPr>
          <p:nvPr/>
        </p:nvSpPr>
        <p:spPr bwMode="auto">
          <a:xfrm>
            <a:off x="1738385" y="942"/>
            <a:ext cx="874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kumimoji="0" lang="zh-CN" altLang="en-US" sz="4800" dirty="0" smtClean="0">
                <a:solidFill>
                  <a:srgbClr val="000000"/>
                </a:solidFill>
                <a:latin typeface="微软雅黑" panose="020B0503020204020204" pitchFamily="34" charset="-122"/>
                <a:ea typeface="微软雅黑" panose="020B0503020204020204" pitchFamily="34" charset="-122"/>
              </a:rPr>
              <a:t>什么是商业模式？</a:t>
            </a:r>
            <a:endParaRPr kumimoji="0" lang="zh-CN" altLang="en-US" sz="4800" dirty="0">
              <a:solidFill>
                <a:srgbClr val="000000"/>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a:stretch>
            <a:fillRect/>
          </a:stretch>
        </p:blipFill>
        <p:spPr>
          <a:xfrm>
            <a:off x="3711612" y="1248541"/>
            <a:ext cx="5936885" cy="879975"/>
          </a:xfrm>
          <a:prstGeom prst="rect">
            <a:avLst/>
          </a:prstGeom>
        </p:spPr>
      </p:pic>
      <p:sp>
        <p:nvSpPr>
          <p:cNvPr id="31" name="文本框 6"/>
          <p:cNvSpPr txBox="1">
            <a:spLocks noChangeArrowheads="1"/>
          </p:cNvSpPr>
          <p:nvPr/>
        </p:nvSpPr>
        <p:spPr bwMode="auto">
          <a:xfrm>
            <a:off x="1486778" y="1478704"/>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1</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2" name="文本框 6"/>
          <p:cNvSpPr txBox="1">
            <a:spLocks noChangeArrowheads="1"/>
          </p:cNvSpPr>
          <p:nvPr/>
        </p:nvSpPr>
        <p:spPr bwMode="auto">
          <a:xfrm>
            <a:off x="1480769" y="2568134"/>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2</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3" name="文本框 6"/>
          <p:cNvSpPr txBox="1">
            <a:spLocks noChangeArrowheads="1"/>
          </p:cNvSpPr>
          <p:nvPr/>
        </p:nvSpPr>
        <p:spPr bwMode="auto">
          <a:xfrm>
            <a:off x="1480769" y="4082065"/>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a:solidFill>
                  <a:srgbClr val="000000"/>
                </a:solidFill>
                <a:latin typeface="微软雅黑" panose="020B0503020204020204" pitchFamily="34" charset="-122"/>
                <a:ea typeface="微软雅黑" panose="020B0503020204020204" pitchFamily="34" charset="-122"/>
              </a:rPr>
              <a:t>3</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4" name="文本框 6"/>
          <p:cNvSpPr txBox="1">
            <a:spLocks noChangeArrowheads="1"/>
          </p:cNvSpPr>
          <p:nvPr/>
        </p:nvSpPr>
        <p:spPr bwMode="auto">
          <a:xfrm>
            <a:off x="1480769" y="5718199"/>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4</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3597288" y="2157796"/>
            <a:ext cx="6051210" cy="1306293"/>
          </a:xfrm>
          <a:prstGeom prst="rect">
            <a:avLst/>
          </a:prstGeom>
        </p:spPr>
      </p:pic>
      <p:pic>
        <p:nvPicPr>
          <p:cNvPr id="5" name="图片 4"/>
          <p:cNvPicPr>
            <a:picLocks noChangeAspect="1"/>
          </p:cNvPicPr>
          <p:nvPr/>
        </p:nvPicPr>
        <p:blipFill>
          <a:blip r:embed="rId5"/>
          <a:stretch>
            <a:fillRect/>
          </a:stretch>
        </p:blipFill>
        <p:spPr>
          <a:xfrm>
            <a:off x="3597286" y="3660265"/>
            <a:ext cx="6051211" cy="1306293"/>
          </a:xfrm>
          <a:prstGeom prst="rect">
            <a:avLst/>
          </a:prstGeom>
        </p:spPr>
      </p:pic>
      <p:pic>
        <p:nvPicPr>
          <p:cNvPr id="6" name="图片 5"/>
          <p:cNvPicPr>
            <a:picLocks noChangeAspect="1"/>
          </p:cNvPicPr>
          <p:nvPr/>
        </p:nvPicPr>
        <p:blipFill>
          <a:blip r:embed="rId6"/>
          <a:stretch>
            <a:fillRect/>
          </a:stretch>
        </p:blipFill>
        <p:spPr>
          <a:xfrm>
            <a:off x="3597286" y="5162734"/>
            <a:ext cx="6051212" cy="1462602"/>
          </a:xfrm>
          <a:prstGeom prst="rect">
            <a:avLst/>
          </a:prstGeom>
        </p:spPr>
      </p:pic>
    </p:spTree>
    <p:extLst>
      <p:ext uri="{BB962C8B-B14F-4D97-AF65-F5344CB8AC3E}">
        <p14:creationId xmlns:p14="http://schemas.microsoft.com/office/powerpoint/2010/main" val="1128493551"/>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7</a:t>
            </a:fld>
            <a:endParaRPr lang="en-US" altLang="zh-CN" dirty="0">
              <a:solidFill>
                <a:srgbClr val="000000"/>
              </a:solidFill>
            </a:endParaRPr>
          </a:p>
        </p:txBody>
      </p:sp>
      <p:sp>
        <p:nvSpPr>
          <p:cNvPr id="6" name="文本框 6"/>
          <p:cNvSpPr txBox="1">
            <a:spLocks noChangeArrowheads="1"/>
          </p:cNvSpPr>
          <p:nvPr/>
        </p:nvSpPr>
        <p:spPr bwMode="auto">
          <a:xfrm>
            <a:off x="2026886" y="339550"/>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5</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837086" y="781700"/>
            <a:ext cx="4827990" cy="2385253"/>
          </a:xfrm>
          <a:prstGeom prst="rect">
            <a:avLst/>
          </a:prstGeom>
        </p:spPr>
      </p:pic>
    </p:spTree>
    <p:extLst>
      <p:ext uri="{BB962C8B-B14F-4D97-AF65-F5344CB8AC3E}">
        <p14:creationId xmlns:p14="http://schemas.microsoft.com/office/powerpoint/2010/main" val="1183434118"/>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8</a:t>
            </a:fld>
            <a:endParaRPr lang="en-US" altLang="zh-CN" dirty="0">
              <a:solidFill>
                <a:srgbClr val="000000"/>
              </a:solidFill>
            </a:endParaRPr>
          </a:p>
        </p:txBody>
      </p:sp>
      <p:sp>
        <p:nvSpPr>
          <p:cNvPr id="31" name="文本框 6"/>
          <p:cNvSpPr txBox="1">
            <a:spLocks noChangeArrowheads="1"/>
          </p:cNvSpPr>
          <p:nvPr/>
        </p:nvSpPr>
        <p:spPr bwMode="auto">
          <a:xfrm>
            <a:off x="2026886" y="339550"/>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5</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2" name="文本框 6"/>
          <p:cNvSpPr txBox="1">
            <a:spLocks noChangeArrowheads="1"/>
          </p:cNvSpPr>
          <p:nvPr/>
        </p:nvSpPr>
        <p:spPr bwMode="auto">
          <a:xfrm>
            <a:off x="2026886" y="3761600"/>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6</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837086" y="781700"/>
            <a:ext cx="4827990" cy="2385253"/>
          </a:xfrm>
          <a:prstGeom prst="rect">
            <a:avLst/>
          </a:prstGeom>
        </p:spPr>
      </p:pic>
      <p:pic>
        <p:nvPicPr>
          <p:cNvPr id="9" name="图片 8"/>
          <p:cNvPicPr>
            <a:picLocks noChangeAspect="1"/>
          </p:cNvPicPr>
          <p:nvPr/>
        </p:nvPicPr>
        <p:blipFill>
          <a:blip r:embed="rId4"/>
          <a:stretch>
            <a:fillRect/>
          </a:stretch>
        </p:blipFill>
        <p:spPr>
          <a:xfrm>
            <a:off x="837086" y="4235282"/>
            <a:ext cx="4827990" cy="2108702"/>
          </a:xfrm>
          <a:prstGeom prst="rect">
            <a:avLst/>
          </a:prstGeom>
        </p:spPr>
      </p:pic>
    </p:spTree>
    <p:extLst>
      <p:ext uri="{BB962C8B-B14F-4D97-AF65-F5344CB8AC3E}">
        <p14:creationId xmlns:p14="http://schemas.microsoft.com/office/powerpoint/2010/main" val="874754561"/>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6138513-EE8C-4FCF-90C0-83359CB55299}" type="slidenum">
              <a:rPr lang="en-US" altLang="zh-CN" smtClean="0">
                <a:solidFill>
                  <a:srgbClr val="000000"/>
                </a:solidFill>
              </a:rPr>
              <a:pPr>
                <a:defRPr/>
              </a:pPr>
              <a:t>9</a:t>
            </a:fld>
            <a:endParaRPr lang="en-US" altLang="zh-CN" dirty="0">
              <a:solidFill>
                <a:srgbClr val="000000"/>
              </a:solidFill>
            </a:endParaRPr>
          </a:p>
        </p:txBody>
      </p:sp>
      <p:sp>
        <p:nvSpPr>
          <p:cNvPr id="31" name="文本框 6"/>
          <p:cNvSpPr txBox="1">
            <a:spLocks noChangeArrowheads="1"/>
          </p:cNvSpPr>
          <p:nvPr/>
        </p:nvSpPr>
        <p:spPr bwMode="auto">
          <a:xfrm>
            <a:off x="2026886" y="339550"/>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5</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2" name="文本框 6"/>
          <p:cNvSpPr txBox="1">
            <a:spLocks noChangeArrowheads="1"/>
          </p:cNvSpPr>
          <p:nvPr/>
        </p:nvSpPr>
        <p:spPr bwMode="auto">
          <a:xfrm>
            <a:off x="2026886" y="3761600"/>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smtClean="0">
                <a:solidFill>
                  <a:srgbClr val="000000"/>
                </a:solidFill>
                <a:latin typeface="微软雅黑" panose="020B0503020204020204" pitchFamily="34" charset="-122"/>
                <a:ea typeface="微软雅黑" panose="020B0503020204020204" pitchFamily="34" charset="-122"/>
              </a:rPr>
              <a:t>6</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837086" y="781700"/>
            <a:ext cx="4827990" cy="2385253"/>
          </a:xfrm>
          <a:prstGeom prst="rect">
            <a:avLst/>
          </a:prstGeom>
        </p:spPr>
      </p:pic>
      <p:pic>
        <p:nvPicPr>
          <p:cNvPr id="9" name="图片 8"/>
          <p:cNvPicPr>
            <a:picLocks noChangeAspect="1"/>
          </p:cNvPicPr>
          <p:nvPr/>
        </p:nvPicPr>
        <p:blipFill>
          <a:blip r:embed="rId4"/>
          <a:stretch>
            <a:fillRect/>
          </a:stretch>
        </p:blipFill>
        <p:spPr>
          <a:xfrm>
            <a:off x="837086" y="4235282"/>
            <a:ext cx="4827990" cy="2108702"/>
          </a:xfrm>
          <a:prstGeom prst="rect">
            <a:avLst/>
          </a:prstGeom>
        </p:spPr>
      </p:pic>
      <p:sp>
        <p:nvSpPr>
          <p:cNvPr id="8" name="文本框 6"/>
          <p:cNvSpPr txBox="1">
            <a:spLocks noChangeArrowheads="1"/>
          </p:cNvSpPr>
          <p:nvPr/>
        </p:nvSpPr>
        <p:spPr bwMode="auto">
          <a:xfrm>
            <a:off x="8243664" y="5434259"/>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en-US" altLang="zh-CN" sz="2000" dirty="0" smtClean="0">
                <a:solidFill>
                  <a:srgbClr val="000000"/>
                </a:solidFill>
                <a:latin typeface="微软雅黑" panose="020B0503020204020204" pitchFamily="34" charset="-122"/>
                <a:ea typeface="微软雅黑" panose="020B0503020204020204" pitchFamily="34" charset="-122"/>
              </a:rPr>
              <a:t>……</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0" name="文本框 6"/>
          <p:cNvSpPr txBox="1">
            <a:spLocks noChangeArrowheads="1"/>
          </p:cNvSpPr>
          <p:nvPr/>
        </p:nvSpPr>
        <p:spPr bwMode="auto">
          <a:xfrm>
            <a:off x="7933543" y="339550"/>
            <a:ext cx="1608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0" lang="zh-CN" altLang="en-US" sz="2000" dirty="0" smtClean="0">
                <a:solidFill>
                  <a:srgbClr val="000000"/>
                </a:solidFill>
                <a:latin typeface="微软雅黑" panose="020B0503020204020204" pitchFamily="34" charset="-122"/>
                <a:ea typeface="微软雅黑" panose="020B0503020204020204" pitchFamily="34" charset="-122"/>
              </a:rPr>
              <a:t>商业模式</a:t>
            </a:r>
            <a:r>
              <a:rPr kumimoji="0" lang="en-US" altLang="zh-CN" sz="2000" dirty="0">
                <a:solidFill>
                  <a:srgbClr val="000000"/>
                </a:solidFill>
                <a:latin typeface="微软雅黑" panose="020B0503020204020204" pitchFamily="34" charset="-122"/>
                <a:ea typeface="微软雅黑" panose="020B0503020204020204" pitchFamily="34" charset="-122"/>
              </a:rPr>
              <a:t>7</a:t>
            </a:r>
            <a:endParaRPr kumimoji="0"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5"/>
          <a:stretch>
            <a:fillRect/>
          </a:stretch>
        </p:blipFill>
        <p:spPr>
          <a:xfrm>
            <a:off x="6937416" y="994095"/>
            <a:ext cx="3717731" cy="3241187"/>
          </a:xfrm>
          <a:prstGeom prst="rect">
            <a:avLst/>
          </a:prstGeom>
        </p:spPr>
      </p:pic>
    </p:spTree>
    <p:extLst>
      <p:ext uri="{BB962C8B-B14F-4D97-AF65-F5344CB8AC3E}">
        <p14:creationId xmlns:p14="http://schemas.microsoft.com/office/powerpoint/2010/main" val="3946699428"/>
      </p:ext>
    </p:extLst>
  </p:cSld>
  <p:clrMapOvr>
    <a:masterClrMapping/>
  </p:clrMapOvr>
  <mc:AlternateContent xmlns:mc="http://schemas.openxmlformats.org/markup-compatibility/2006" xmlns:p14="http://schemas.microsoft.com/office/powerpoint/2010/main">
    <mc:Choice Requires="p14">
      <p:transition spd="slow" p14:dur="2000" advTm="17308"/>
    </mc:Choice>
    <mc:Fallback xmlns="">
      <p:transition spd="slow" advTm="17308"/>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2500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2500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Capsules">
  <a:themeElements>
    <a:clrScheme name="7_Capsules 13">
      <a:dk1>
        <a:srgbClr val="FF9966"/>
      </a:dk1>
      <a:lt1>
        <a:srgbClr val="800000"/>
      </a:lt1>
      <a:dk2>
        <a:srgbClr val="660033"/>
      </a:dk2>
      <a:lt2>
        <a:srgbClr val="000000"/>
      </a:lt2>
      <a:accent1>
        <a:srgbClr val="990000"/>
      </a:accent1>
      <a:accent2>
        <a:srgbClr val="FFCC99"/>
      </a:accent2>
      <a:accent3>
        <a:srgbClr val="B8AAAD"/>
      </a:accent3>
      <a:accent4>
        <a:srgbClr val="6C0000"/>
      </a:accent4>
      <a:accent5>
        <a:srgbClr val="CAAAAA"/>
      </a:accent5>
      <a:accent6>
        <a:srgbClr val="E7B98A"/>
      </a:accent6>
      <a:hlink>
        <a:srgbClr val="993300"/>
      </a:hlink>
      <a:folHlink>
        <a:srgbClr val="FFCC99"/>
      </a:folHlink>
    </a:clrScheme>
    <a:fontScheme name="7_Capsules">
      <a:majorFont>
        <a:latin typeface="Baskerville Old Face"/>
        <a:ea typeface="华文中宋"/>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80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261938" marR="0" indent="-261938" algn="l" defTabSz="914400" rtl="0" eaLnBrk="0" fontAlgn="base" latinLnBrk="0" hangingPunct="0">
          <a:lnSpc>
            <a:spcPct val="140000"/>
          </a:lnSpc>
          <a:spcBef>
            <a:spcPct val="20000"/>
          </a:spcBef>
          <a:spcAft>
            <a:spcPct val="20000"/>
          </a:spcAft>
          <a:buClr>
            <a:srgbClr val="CC0000"/>
          </a:buClr>
          <a:buSzTx/>
          <a:buFont typeface="Wingdings" pitchFamily="2" charset="2"/>
          <a:buChar char="p"/>
          <a:tabLst/>
          <a:defRPr kumimoji="0" lang="zh-CN" sz="1500" b="0" i="0" u="none" strike="noStrike" cap="none" normalizeH="0" baseline="0" smtClean="0">
            <a:ln>
              <a:noFill/>
            </a:ln>
            <a:solidFill>
              <a:schemeClr val="tx2"/>
            </a:solidFill>
            <a:effectLst/>
            <a:latin typeface="Baskerville Old Face" pitchFamily="18" charset="0"/>
            <a:ea typeface="楷体_GB2312" pitchFamily="49" charset="-122"/>
          </a:defRPr>
        </a:defPPr>
      </a:lstStyle>
    </a:spDef>
    <a:lnDef>
      <a:spPr bwMode="auto">
        <a:xfrm>
          <a:off x="0" y="0"/>
          <a:ext cx="1" cy="1"/>
        </a:xfrm>
        <a:custGeom>
          <a:avLst/>
          <a:gdLst/>
          <a:ahLst/>
          <a:cxnLst/>
          <a:rect l="0" t="0" r="0" b="0"/>
          <a:pathLst/>
        </a:custGeom>
        <a:noFill/>
        <a:ln w="12700" cap="flat" cmpd="sng" algn="ctr">
          <a:solidFill>
            <a:srgbClr val="80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261938" marR="0" indent="-261938" algn="l" defTabSz="914400" rtl="0" eaLnBrk="0" fontAlgn="base" latinLnBrk="0" hangingPunct="0">
          <a:lnSpc>
            <a:spcPct val="140000"/>
          </a:lnSpc>
          <a:spcBef>
            <a:spcPct val="20000"/>
          </a:spcBef>
          <a:spcAft>
            <a:spcPct val="20000"/>
          </a:spcAft>
          <a:buClr>
            <a:srgbClr val="CC0000"/>
          </a:buClr>
          <a:buSzTx/>
          <a:buFont typeface="Wingdings" pitchFamily="2" charset="2"/>
          <a:buChar char="p"/>
          <a:tabLst/>
          <a:defRPr kumimoji="0" lang="zh-CN" sz="1500" b="0" i="0" u="none" strike="noStrike" cap="none" normalizeH="0" baseline="0" smtClean="0">
            <a:ln>
              <a:noFill/>
            </a:ln>
            <a:solidFill>
              <a:schemeClr val="tx2"/>
            </a:solidFill>
            <a:effectLst/>
            <a:latin typeface="Baskerville Old Face" pitchFamily="18" charset="0"/>
            <a:ea typeface="楷体_GB2312" pitchFamily="49" charset="-122"/>
          </a:defRPr>
        </a:defPPr>
      </a:lstStyle>
    </a:lnDef>
  </a:objectDefaults>
  <a:extraClrSchemeLst>
    <a:extraClrScheme>
      <a:clrScheme name="7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7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7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7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7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7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7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7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7_Capsules 9">
        <a:dk1>
          <a:srgbClr val="FFFFCC"/>
        </a:dk1>
        <a:lt1>
          <a:srgbClr val="FFFFFF"/>
        </a:lt1>
        <a:dk2>
          <a:srgbClr val="660033"/>
        </a:dk2>
        <a:lt2>
          <a:srgbClr val="FFFFFF"/>
        </a:lt2>
        <a:accent1>
          <a:srgbClr val="990000"/>
        </a:accent1>
        <a:accent2>
          <a:srgbClr val="FFCC99"/>
        </a:accent2>
        <a:accent3>
          <a:srgbClr val="B8AAAD"/>
        </a:accent3>
        <a:accent4>
          <a:srgbClr val="DADADA"/>
        </a:accent4>
        <a:accent5>
          <a:srgbClr val="CAAAAA"/>
        </a:accent5>
        <a:accent6>
          <a:srgbClr val="E7B98A"/>
        </a:accent6>
        <a:hlink>
          <a:srgbClr val="993300"/>
        </a:hlink>
        <a:folHlink>
          <a:srgbClr val="FFCC99"/>
        </a:folHlink>
      </a:clrScheme>
      <a:clrMap bg1="dk2" tx1="lt1" bg2="dk1" tx2="lt2" accent1="accent1" accent2="accent2" accent3="accent3" accent4="accent4" accent5="accent5" accent6="accent6" hlink="hlink" folHlink="folHlink"/>
    </a:extraClrScheme>
    <a:extraClrScheme>
      <a:clrScheme name="7_Capsules 10">
        <a:dk1>
          <a:srgbClr val="000000"/>
        </a:dk1>
        <a:lt1>
          <a:srgbClr val="660033"/>
        </a:lt1>
        <a:dk2>
          <a:srgbClr val="FFFFFF"/>
        </a:dk2>
        <a:lt2>
          <a:srgbClr val="FFFFCC"/>
        </a:lt2>
        <a:accent1>
          <a:srgbClr val="990000"/>
        </a:accent1>
        <a:accent2>
          <a:srgbClr val="FFCC99"/>
        </a:accent2>
        <a:accent3>
          <a:srgbClr val="B8AAAD"/>
        </a:accent3>
        <a:accent4>
          <a:srgbClr val="000000"/>
        </a:accent4>
        <a:accent5>
          <a:srgbClr val="CAAAAA"/>
        </a:accent5>
        <a:accent6>
          <a:srgbClr val="E7B98A"/>
        </a:accent6>
        <a:hlink>
          <a:srgbClr val="993300"/>
        </a:hlink>
        <a:folHlink>
          <a:srgbClr val="FFCC99"/>
        </a:folHlink>
      </a:clrScheme>
      <a:clrMap bg1="lt1" tx1="dk1" bg2="lt2" tx2="dk2" accent1="accent1" accent2="accent2" accent3="accent3" accent4="accent4" accent5="accent5" accent6="accent6" hlink="hlink" folHlink="folHlink"/>
    </a:extraClrScheme>
    <a:extraClrScheme>
      <a:clrScheme name="7_Capsules 11">
        <a:dk1>
          <a:srgbClr val="FFFFCC"/>
        </a:dk1>
        <a:lt1>
          <a:srgbClr val="FFFFFF"/>
        </a:lt1>
        <a:dk2>
          <a:srgbClr val="660033"/>
        </a:dk2>
        <a:lt2>
          <a:srgbClr val="000000"/>
        </a:lt2>
        <a:accent1>
          <a:srgbClr val="990000"/>
        </a:accent1>
        <a:accent2>
          <a:srgbClr val="FFCC99"/>
        </a:accent2>
        <a:accent3>
          <a:srgbClr val="B8AAAD"/>
        </a:accent3>
        <a:accent4>
          <a:srgbClr val="DADADA"/>
        </a:accent4>
        <a:accent5>
          <a:srgbClr val="CAAAAA"/>
        </a:accent5>
        <a:accent6>
          <a:srgbClr val="E7B98A"/>
        </a:accent6>
        <a:hlink>
          <a:srgbClr val="993300"/>
        </a:hlink>
        <a:folHlink>
          <a:srgbClr val="FFCC99"/>
        </a:folHlink>
      </a:clrScheme>
      <a:clrMap bg1="dk2" tx1="lt1" bg2="dk1" tx2="lt2" accent1="accent1" accent2="accent2" accent3="accent3" accent4="accent4" accent5="accent5" accent6="accent6" hlink="hlink" folHlink="folHlink"/>
    </a:extraClrScheme>
    <a:extraClrScheme>
      <a:clrScheme name="7_Capsules 12">
        <a:dk1>
          <a:srgbClr val="FFFFCC"/>
        </a:dk1>
        <a:lt1>
          <a:srgbClr val="800000"/>
        </a:lt1>
        <a:dk2>
          <a:srgbClr val="660033"/>
        </a:dk2>
        <a:lt2>
          <a:srgbClr val="000000"/>
        </a:lt2>
        <a:accent1>
          <a:srgbClr val="990000"/>
        </a:accent1>
        <a:accent2>
          <a:srgbClr val="FFCC99"/>
        </a:accent2>
        <a:accent3>
          <a:srgbClr val="B8AAAD"/>
        </a:accent3>
        <a:accent4>
          <a:srgbClr val="6C0000"/>
        </a:accent4>
        <a:accent5>
          <a:srgbClr val="CAAAAA"/>
        </a:accent5>
        <a:accent6>
          <a:srgbClr val="E7B98A"/>
        </a:accent6>
        <a:hlink>
          <a:srgbClr val="993300"/>
        </a:hlink>
        <a:folHlink>
          <a:srgbClr val="FFCC99"/>
        </a:folHlink>
      </a:clrScheme>
      <a:clrMap bg1="dk2" tx1="lt1" bg2="dk1" tx2="lt2" accent1="accent1" accent2="accent2" accent3="accent3" accent4="accent4" accent5="accent5" accent6="accent6" hlink="hlink" folHlink="folHlink"/>
    </a:extraClrScheme>
    <a:extraClrScheme>
      <a:clrScheme name="7_Capsules 13">
        <a:dk1>
          <a:srgbClr val="FF9966"/>
        </a:dk1>
        <a:lt1>
          <a:srgbClr val="800000"/>
        </a:lt1>
        <a:dk2>
          <a:srgbClr val="660033"/>
        </a:dk2>
        <a:lt2>
          <a:srgbClr val="000000"/>
        </a:lt2>
        <a:accent1>
          <a:srgbClr val="990000"/>
        </a:accent1>
        <a:accent2>
          <a:srgbClr val="FFCC99"/>
        </a:accent2>
        <a:accent3>
          <a:srgbClr val="B8AAAD"/>
        </a:accent3>
        <a:accent4>
          <a:srgbClr val="6C0000"/>
        </a:accent4>
        <a:accent5>
          <a:srgbClr val="CAAAAA"/>
        </a:accent5>
        <a:accent6>
          <a:srgbClr val="E7B98A"/>
        </a:accent6>
        <a:hlink>
          <a:srgbClr val="993300"/>
        </a:hlink>
        <a:folHlink>
          <a:srgbClr val="FFCC99"/>
        </a:folHlink>
      </a:clrScheme>
      <a:clrMap bg1="dk2" tx1="lt1" bg2="dk1" tx2="lt2" accent1="accent1" accent2="accent2" accent3="accent3" accent4="accent4" accent5="accent5" accent6="accent6" hlink="hlink" folHlink="folHlink"/>
    </a:extraClrScheme>
    <a:extraClrScheme>
      <a:clrScheme name="7_Capsules 14">
        <a:dk1>
          <a:srgbClr val="003300"/>
        </a:dk1>
        <a:lt1>
          <a:srgbClr val="339933"/>
        </a:lt1>
        <a:dk2>
          <a:srgbClr val="000000"/>
        </a:dk2>
        <a:lt2>
          <a:srgbClr val="666633"/>
        </a:lt2>
        <a:accent1>
          <a:srgbClr val="003300"/>
        </a:accent1>
        <a:accent2>
          <a:srgbClr val="99CC00"/>
        </a:accent2>
        <a:accent3>
          <a:srgbClr val="ADCAAD"/>
        </a:accent3>
        <a:accent4>
          <a:srgbClr val="002A00"/>
        </a:accent4>
        <a:accent5>
          <a:srgbClr val="AAADAA"/>
        </a:accent5>
        <a:accent6>
          <a:srgbClr val="8AB900"/>
        </a:accent6>
        <a:hlink>
          <a:srgbClr val="336600"/>
        </a:hlink>
        <a:folHlink>
          <a:srgbClr val="99CC00"/>
        </a:folHlink>
      </a:clrScheme>
      <a:clrMap bg1="lt1" tx1="dk1" bg2="lt2" tx2="dk2" accent1="accent1" accent2="accent2" accent3="accent3" accent4="accent4" accent5="accent5" accent6="accent6" hlink="hlink" folHlink="folHlink"/>
    </a:extraClrScheme>
    <a:extraClrScheme>
      <a:clrScheme name="7_Capsules 15">
        <a:dk1>
          <a:srgbClr val="003300"/>
        </a:dk1>
        <a:lt1>
          <a:srgbClr val="339966"/>
        </a:lt1>
        <a:dk2>
          <a:srgbClr val="000000"/>
        </a:dk2>
        <a:lt2>
          <a:srgbClr val="666633"/>
        </a:lt2>
        <a:accent1>
          <a:srgbClr val="003300"/>
        </a:accent1>
        <a:accent2>
          <a:srgbClr val="99CC00"/>
        </a:accent2>
        <a:accent3>
          <a:srgbClr val="ADCAB8"/>
        </a:accent3>
        <a:accent4>
          <a:srgbClr val="002A00"/>
        </a:accent4>
        <a:accent5>
          <a:srgbClr val="AAADAA"/>
        </a:accent5>
        <a:accent6>
          <a:srgbClr val="8AB900"/>
        </a:accent6>
        <a:hlink>
          <a:srgbClr val="3366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14772</TotalTime>
  <Words>5302</Words>
  <Application>Microsoft Office PowerPoint</Application>
  <PresentationFormat>宽屏</PresentationFormat>
  <Paragraphs>1998</Paragraphs>
  <Slides>44</Slides>
  <Notes>14</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vt:i4>
      </vt:variant>
      <vt:variant>
        <vt:lpstr>幻灯片标题</vt:lpstr>
      </vt:variant>
      <vt:variant>
        <vt:i4>44</vt:i4>
      </vt:variant>
    </vt:vector>
  </HeadingPairs>
  <TitlesOfParts>
    <vt:vector size="62" baseType="lpstr">
      <vt:lpstr>Open Sans Light</vt:lpstr>
      <vt:lpstr>等线</vt:lpstr>
      <vt:lpstr>黑体</vt:lpstr>
      <vt:lpstr>华文中宋</vt:lpstr>
      <vt:lpstr>楷体_GB2312</vt:lpstr>
      <vt:lpstr>宋体</vt:lpstr>
      <vt:lpstr>微软雅黑</vt:lpstr>
      <vt:lpstr>Arial</vt:lpstr>
      <vt:lpstr>Baskerville Old Face</vt:lpstr>
      <vt:lpstr>Calibri</vt:lpstr>
      <vt:lpstr>Calibri Light</vt:lpstr>
      <vt:lpstr>Symbol Tiger</vt:lpstr>
      <vt:lpstr>Times New Roman</vt:lpstr>
      <vt:lpstr>Wingdings</vt:lpstr>
      <vt:lpstr>默认设计模板</vt:lpstr>
      <vt:lpstr>Office 主题</vt:lpstr>
      <vt:lpstr>7_Capsules</vt:lpstr>
      <vt:lpstr>Visio</vt:lpstr>
      <vt:lpstr>商业模式与企业绩效的关系研究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1、研究背景——现实背景</vt:lpstr>
      <vt:lpstr>1、研究背景——理论背景</vt:lpstr>
      <vt:lpstr>2、研究问题</vt:lpstr>
      <vt:lpstr>PowerPoint 演示文稿</vt:lpstr>
      <vt:lpstr>1、商业模式的概念研究综述</vt:lpstr>
      <vt:lpstr>2、商业模式与企业绩效研究综述</vt:lpstr>
      <vt:lpstr>3、商业模式的前因研究综述</vt:lpstr>
      <vt:lpstr>4、商业模式研究评述</vt:lpstr>
      <vt:lpstr>PowerPoint 演示文稿</vt:lpstr>
      <vt:lpstr>研究1：商业模式与企业绩效：企业能力的调节作用</vt:lpstr>
      <vt:lpstr>研究2：商业模式与企业绩效：供应链整合的中介作用</vt:lpstr>
      <vt:lpstr>研究3：制度因素与企业家创业激情对商业模式的影响</vt:lpstr>
      <vt:lpstr>研究设计</vt:lpstr>
      <vt:lpstr>研究设计</vt:lpstr>
      <vt:lpstr>研究1：商业模式与企业绩效：企业能力的调节作用</vt:lpstr>
      <vt:lpstr>研究1：商业模式与企业绩效：企业能力的调节作用</vt:lpstr>
      <vt:lpstr>研究1：商业模式与企业绩效：企业能力的调节作用</vt:lpstr>
      <vt:lpstr>研究2：商业模式与企业绩效：供应链整合的中介作用</vt:lpstr>
      <vt:lpstr>研究2：商业模式与企业绩效：供应链整合的中介作用</vt:lpstr>
      <vt:lpstr>研究3：制度因素与企业家创业激情对商业模式的影响</vt:lpstr>
      <vt:lpstr>研究3：制度因素与企业家创业激情对商业模式的影响</vt:lpstr>
      <vt:lpstr>研究3：制度因素与企业家创业激情对商业模式的影响</vt:lpstr>
      <vt:lpstr>研究3：制度因素与企业家创业激情对商业模式的影响</vt:lpstr>
      <vt:lpstr>研究3：制度因素与企业家创业激情对商业模式的影响</vt:lpstr>
      <vt:lpstr>研究3：制度因素与企业家创业激情对商业模式的影响</vt:lpstr>
      <vt:lpstr>PowerPoint 演示文稿</vt:lpstr>
      <vt:lpstr>1、研究结论</vt:lpstr>
      <vt:lpstr>2、理论贡献</vt:lpstr>
      <vt:lpstr>3、管理启示</vt:lpstr>
      <vt:lpstr>4、研究局限与未来展望</vt:lpstr>
      <vt:lpstr>PowerPoint 演示文稿</vt:lpstr>
      <vt:lpstr>在读期间发表的学术论文与取得的其他科研成果</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安徽省“专精特新”企业调研分析</dc:title>
  <dc:creator>ustc</dc:creator>
  <cp:lastModifiedBy>along</cp:lastModifiedBy>
  <cp:revision>547</cp:revision>
  <dcterms:created xsi:type="dcterms:W3CDTF">2016-12-03T12:15:37Z</dcterms:created>
  <dcterms:modified xsi:type="dcterms:W3CDTF">2021-05-24T09:33:35Z</dcterms:modified>
</cp:coreProperties>
</file>