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11089984" r:id="rId3"/>
    <p:sldId id="11089981" r:id="rId4"/>
    <p:sldId id="11090015" r:id="rId5"/>
    <p:sldId id="11090016" r:id="rId6"/>
    <p:sldId id="11089997" r:id="rId7"/>
    <p:sldId id="11089985" r:id="rId8"/>
    <p:sldId id="11090017" r:id="rId9"/>
    <p:sldId id="11090018" r:id="rId10"/>
    <p:sldId id="11090000" r:id="rId11"/>
    <p:sldId id="11090019" r:id="rId12"/>
    <p:sldId id="11090020" r:id="rId13"/>
    <p:sldId id="11090021" r:id="rId14"/>
    <p:sldId id="1108999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p:scale>
          <a:sx n="50" d="100"/>
          <a:sy n="50" d="100"/>
        </p:scale>
        <p:origin x="748" y="412"/>
      </p:cViewPr>
      <p:guideLst/>
    </p:cSldViewPr>
  </p:slideViewPr>
  <p:notesTextViewPr>
    <p:cViewPr>
      <p:scale>
        <a:sx n="1" d="1"/>
        <a:sy n="1" d="1"/>
      </p:scale>
      <p:origin x="0" y="0"/>
    </p:cViewPr>
  </p:notesTextViewPr>
  <p:sorterViewPr>
    <p:cViewPr>
      <p:scale>
        <a:sx n="52" d="100"/>
        <a:sy n="52" d="100"/>
      </p:scale>
      <p:origin x="0" y="-5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E8E0B-D808-42A4-BD00-5770B2D47F5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D7AE8-9822-483E-B41A-DF5288817F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185335" y="-1219198"/>
            <a:ext cx="3962395" cy="3962395"/>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cxnSp>
        <p:nvCxnSpPr>
          <p:cNvPr id="5" name="直接连接符 4"/>
          <p:cNvCxnSpPr/>
          <p:nvPr/>
        </p:nvCxnSpPr>
        <p:spPr>
          <a:xfrm>
            <a:off x="338668" y="812799"/>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78934" y="338666"/>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flipH="1">
            <a:off x="10594927" y="5324198"/>
            <a:ext cx="2472266" cy="2472266"/>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flipH="1" flipV="1">
            <a:off x="8853074" y="6124518"/>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1509320" y="1756611"/>
            <a:ext cx="0" cy="4842041"/>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812290" y="1756410"/>
            <a:ext cx="8664575" cy="1568450"/>
          </a:xfrm>
          <a:prstGeom prst="rect">
            <a:avLst/>
          </a:prstGeom>
          <a:noFill/>
        </p:spPr>
        <p:txBody>
          <a:bodyPr wrap="square" rtlCol="0">
            <a:spAutoFit/>
          </a:bodyPr>
          <a:lstStyle/>
          <a:p>
            <a:pPr algn="l"/>
            <a:r>
              <a:rPr lang="zh-CN" altLang="en-US" sz="4800" b="1" dirty="0">
                <a:solidFill>
                  <a:schemeClr val="tx1">
                    <a:lumMod val="75000"/>
                    <a:lumOff val="25000"/>
                  </a:schemeClr>
                </a:solidFill>
                <a:latin typeface="Songti SC Bold" panose="02010600040101010101" charset="-122"/>
                <a:ea typeface="Songti SC Bold" panose="02010600040101010101" charset="-122"/>
                <a:cs typeface="Songti SC Bold" panose="02010600040101010101" charset="-122"/>
                <a:sym typeface="+mn-lt"/>
              </a:rPr>
              <a:t>案例九：应时而革，随时而制：重型</a:t>
            </a:r>
            <a:r>
              <a:rPr lang="en-US" altLang="zh-CN" sz="4800" b="1" dirty="0">
                <a:solidFill>
                  <a:schemeClr val="tx1">
                    <a:lumMod val="75000"/>
                    <a:lumOff val="25000"/>
                  </a:schemeClr>
                </a:solidFill>
                <a:latin typeface="Songti SC Bold" panose="02010600040101010101" charset="-122"/>
                <a:ea typeface="Songti SC Bold" panose="02010600040101010101" charset="-122"/>
                <a:cs typeface="Songti SC Bold" panose="02010600040101010101" charset="-122"/>
                <a:sym typeface="+mn-lt"/>
              </a:rPr>
              <a:t>H</a:t>
            </a:r>
            <a:r>
              <a:rPr lang="zh-CN" altLang="en-US" sz="4800" b="1" dirty="0">
                <a:solidFill>
                  <a:schemeClr val="tx1">
                    <a:lumMod val="75000"/>
                    <a:lumOff val="25000"/>
                  </a:schemeClr>
                </a:solidFill>
                <a:latin typeface="Songti SC Bold" panose="02010600040101010101" charset="-122"/>
                <a:ea typeface="Songti SC Bold" panose="02010600040101010101" charset="-122"/>
                <a:cs typeface="Songti SC Bold" panose="02010600040101010101" charset="-122"/>
                <a:sym typeface="+mn-lt"/>
              </a:rPr>
              <a:t>型钢厂张厂长的领导风格</a:t>
            </a:r>
            <a:endParaRPr lang="zh-CN" altLang="en-US" sz="4800" b="1" dirty="0">
              <a:solidFill>
                <a:schemeClr val="tx1">
                  <a:lumMod val="75000"/>
                  <a:lumOff val="25000"/>
                </a:schemeClr>
              </a:solidFill>
              <a:latin typeface="Songti SC Bold" panose="02010600040101010101" charset="-122"/>
              <a:ea typeface="Songti SC Bold" panose="02010600040101010101" charset="-122"/>
              <a:cs typeface="Songti SC Bold" panose="02010600040101010101" charset="-122"/>
              <a:sym typeface="+mn-lt"/>
            </a:endParaRPr>
          </a:p>
        </p:txBody>
      </p:sp>
      <p:sp>
        <p:nvSpPr>
          <p:cNvPr id="27" name="矩形: 圆角 26"/>
          <p:cNvSpPr/>
          <p:nvPr/>
        </p:nvSpPr>
        <p:spPr>
          <a:xfrm>
            <a:off x="4467225" y="4598670"/>
            <a:ext cx="2326640" cy="39243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Songti SC Black" panose="02010600040101010101" charset="-122"/>
                <a:ea typeface="Songti SC Black" panose="02010600040101010101" charset="-122"/>
                <a:cs typeface="+mn-ea"/>
                <a:sym typeface="+mn-lt"/>
              </a:rPr>
              <a:t>汇报人：崔士强</a:t>
            </a:r>
            <a:endParaRPr lang="zh-CN" altLang="en-US" sz="2000" b="1" dirty="0">
              <a:latin typeface="Songti SC Black" panose="02010600040101010101" charset="-122"/>
              <a:ea typeface="Songti SC Black" panose="02010600040101010101" charset="-122"/>
              <a:cs typeface="+mn-ea"/>
              <a:sym typeface="+mn-lt"/>
            </a:endParaRPr>
          </a:p>
        </p:txBody>
      </p:sp>
      <p:sp>
        <p:nvSpPr>
          <p:cNvPr id="2" name="矩形: 圆角 26"/>
          <p:cNvSpPr/>
          <p:nvPr/>
        </p:nvSpPr>
        <p:spPr>
          <a:xfrm>
            <a:off x="4467225" y="5149215"/>
            <a:ext cx="2326640" cy="39243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latin typeface="Songti SC Black" panose="02010600040101010101" charset="-122"/>
                <a:ea typeface="Songti SC Black" panose="02010600040101010101" charset="-122"/>
                <a:cs typeface="+mn-ea"/>
                <a:sym typeface="+mn-lt"/>
              </a:rPr>
              <a:t>2023.05.11</a:t>
            </a:r>
            <a:endParaRPr lang="en-US" altLang="zh-CN" sz="2000" b="1" dirty="0">
              <a:latin typeface="Songti SC Black" panose="02010600040101010101" charset="-122"/>
              <a:ea typeface="Songti SC Black" panose="02010600040101010101"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 name="直接连接符 9"/>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8" name="直接连接符 17"/>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21" name="直接连接符 20"/>
          <p:cNvCxnSpPr/>
          <p:nvPr/>
        </p:nvCxnSpPr>
        <p:spPr>
          <a:xfrm>
            <a:off x="997817" y="930345"/>
            <a:ext cx="2909438"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7585" y="356870"/>
            <a:ext cx="3787140" cy="521970"/>
          </a:xfrm>
          <a:prstGeom prst="rect">
            <a:avLst/>
          </a:prstGeom>
          <a:noFill/>
        </p:spPr>
        <p:txBody>
          <a:bodyPr wrap="square" rtlCol="0">
            <a:spAutoFit/>
          </a:bodyPr>
          <a:p>
            <a:pPr algn="l"/>
            <a:r>
              <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rPr>
              <a:t>理论视角</a:t>
            </a:r>
            <a:endPar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endParaRPr>
          </a:p>
        </p:txBody>
      </p:sp>
      <p:sp>
        <p:nvSpPr>
          <p:cNvPr id="3" name="文本框 2"/>
          <p:cNvSpPr txBox="1"/>
          <p:nvPr/>
        </p:nvSpPr>
        <p:spPr>
          <a:xfrm>
            <a:off x="1183640" y="1143635"/>
            <a:ext cx="6769735" cy="460375"/>
          </a:xfrm>
          <a:prstGeom prst="rect">
            <a:avLst/>
          </a:prstGeom>
          <a:noFill/>
        </p:spPr>
        <p:txBody>
          <a:bodyPr wrap="square" rtlCol="0">
            <a:spAutoFit/>
          </a:bodyPr>
          <a:p>
            <a:pPr algn="l"/>
            <a:r>
              <a:rPr lang="zh-CN" altLang="en-US" sz="2400" b="1" dirty="0">
                <a:solidFill>
                  <a:schemeClr val="accent1"/>
                </a:solidFill>
                <a:latin typeface="Songti SC Black" panose="02010600040101010101" charset="-122"/>
                <a:ea typeface="Songti SC Black" panose="02010600040101010101" charset="-122"/>
                <a:cs typeface="+mn-ea"/>
                <a:sym typeface="+mn-lt"/>
              </a:rPr>
              <a:t>五因子工作特征理论</a:t>
            </a:r>
            <a:endParaRPr lang="zh-CN" altLang="en-US" sz="2400" b="1" dirty="0">
              <a:solidFill>
                <a:schemeClr val="accent1"/>
              </a:solidFill>
              <a:latin typeface="Songti SC Black" panose="02010600040101010101" charset="-122"/>
              <a:ea typeface="Songti SC Black" panose="02010600040101010101" charset="-122"/>
              <a:cs typeface="+mn-ea"/>
              <a:sym typeface="+mn-lt"/>
            </a:endParaRPr>
          </a:p>
        </p:txBody>
      </p:sp>
      <p:sp>
        <p:nvSpPr>
          <p:cNvPr id="4" name="文本框 3"/>
          <p:cNvSpPr txBox="1">
            <a:spLocks noChangeArrowheads="1"/>
          </p:cNvSpPr>
          <p:nvPr/>
        </p:nvSpPr>
        <p:spPr bwMode="auto">
          <a:xfrm>
            <a:off x="899160" y="1604010"/>
            <a:ext cx="1006792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indent="0">
              <a:lnSpc>
                <a:spcPct val="150000"/>
              </a:lnSpc>
              <a:buFont typeface="Wingdings" panose="05000000000000000000" pitchFamily="2" charset="2"/>
              <a:buNone/>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工作特征</a:t>
            </a: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模型是美国学者理查德·哈克曼（Richard Hackman）和雷格·奥尔德汉姆（Greg Oldham）提出</a:t>
            </a: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的工作特征模型。他们认为好的工作应该具有五种核心的特征，即</a:t>
            </a:r>
            <a:endPar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5" name="文本框 4"/>
          <p:cNvSpPr txBox="1">
            <a:spLocks noChangeArrowheads="1"/>
          </p:cNvSpPr>
          <p:nvPr/>
        </p:nvSpPr>
        <p:spPr bwMode="auto">
          <a:xfrm>
            <a:off x="1183640" y="2621915"/>
            <a:ext cx="950658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技能多样性（skill </a:t>
            </a: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Variety）</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8" name="文本框 7"/>
          <p:cNvSpPr txBox="1">
            <a:spLocks noChangeArrowheads="1"/>
          </p:cNvSpPr>
          <p:nvPr/>
        </p:nvSpPr>
        <p:spPr bwMode="auto">
          <a:xfrm>
            <a:off x="1183640" y="3116580"/>
            <a:ext cx="950658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任务同一性（task Identity）</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11" name="文本框 10"/>
          <p:cNvSpPr txBox="1">
            <a:spLocks noChangeArrowheads="1"/>
          </p:cNvSpPr>
          <p:nvPr/>
        </p:nvSpPr>
        <p:spPr bwMode="auto">
          <a:xfrm>
            <a:off x="1183640" y="3571875"/>
            <a:ext cx="950658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工作重要性（task Significance）</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13" name="文本框 12"/>
          <p:cNvSpPr txBox="1">
            <a:spLocks noChangeArrowheads="1"/>
          </p:cNvSpPr>
          <p:nvPr/>
        </p:nvSpPr>
        <p:spPr bwMode="auto">
          <a:xfrm>
            <a:off x="1183640" y="4015740"/>
            <a:ext cx="950658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自主性（Autonomy）</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14" name="文本框 13"/>
          <p:cNvSpPr txBox="1">
            <a:spLocks noChangeArrowheads="1"/>
          </p:cNvSpPr>
          <p:nvPr/>
        </p:nvSpPr>
        <p:spPr bwMode="auto">
          <a:xfrm>
            <a:off x="1183640" y="4522470"/>
            <a:ext cx="950658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工作反馈（Feedback）</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25" name="文本框 24"/>
          <p:cNvSpPr txBox="1">
            <a:spLocks noChangeArrowheads="1"/>
          </p:cNvSpPr>
          <p:nvPr/>
        </p:nvSpPr>
        <p:spPr bwMode="auto">
          <a:xfrm>
            <a:off x="902970" y="5031740"/>
            <a:ext cx="100679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indent="0">
              <a:lnSpc>
                <a:spcPct val="150000"/>
              </a:lnSpc>
              <a:buFont typeface="Wingdings" panose="05000000000000000000" pitchFamily="2" charset="2"/>
              <a:buNone/>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他们设计的动机与五因子的关系方程为：</a:t>
            </a:r>
            <a:endPar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pic>
        <p:nvPicPr>
          <p:cNvPr id="26" name="334E55B0-647D-440b-865C-3EC943EB4CBC-1" descr="wpsoffice"/>
          <p:cNvPicPr>
            <a:picLocks noChangeAspect="1"/>
          </p:cNvPicPr>
          <p:nvPr/>
        </p:nvPicPr>
        <p:blipFill>
          <a:blip r:embed="rId1"/>
          <a:stretch>
            <a:fillRect/>
          </a:stretch>
        </p:blipFill>
        <p:spPr>
          <a:xfrm>
            <a:off x="5786755" y="5050790"/>
            <a:ext cx="3786505" cy="6591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 name="直接连接符 9"/>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8" name="直接连接符 17"/>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21" name="直接连接符 20"/>
          <p:cNvCxnSpPr/>
          <p:nvPr/>
        </p:nvCxnSpPr>
        <p:spPr>
          <a:xfrm>
            <a:off x="997817" y="930345"/>
            <a:ext cx="2909438"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7585" y="356870"/>
            <a:ext cx="3787140" cy="521970"/>
          </a:xfrm>
          <a:prstGeom prst="rect">
            <a:avLst/>
          </a:prstGeom>
          <a:noFill/>
        </p:spPr>
        <p:txBody>
          <a:bodyPr wrap="square" rtlCol="0">
            <a:spAutoFit/>
          </a:bodyPr>
          <a:p>
            <a:pPr algn="l"/>
            <a:r>
              <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rPr>
              <a:t>理论视角</a:t>
            </a:r>
            <a:endPar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endParaRPr>
          </a:p>
        </p:txBody>
      </p:sp>
      <p:sp>
        <p:nvSpPr>
          <p:cNvPr id="3" name="文本框 2"/>
          <p:cNvSpPr txBox="1"/>
          <p:nvPr/>
        </p:nvSpPr>
        <p:spPr>
          <a:xfrm>
            <a:off x="1183640" y="1143635"/>
            <a:ext cx="6769735" cy="460375"/>
          </a:xfrm>
          <a:prstGeom prst="rect">
            <a:avLst/>
          </a:prstGeom>
          <a:noFill/>
        </p:spPr>
        <p:txBody>
          <a:bodyPr wrap="square" rtlCol="0">
            <a:spAutoFit/>
          </a:bodyPr>
          <a:p>
            <a:pPr algn="l"/>
            <a:r>
              <a:rPr lang="zh-CN" altLang="en-US" sz="2400" b="1" dirty="0">
                <a:solidFill>
                  <a:schemeClr val="accent1"/>
                </a:solidFill>
                <a:latin typeface="Songti SC Black" panose="02010600040101010101" charset="-122"/>
                <a:ea typeface="Songti SC Black" panose="02010600040101010101" charset="-122"/>
                <a:cs typeface="+mn-ea"/>
                <a:sym typeface="+mn-lt"/>
              </a:rPr>
              <a:t>成就动机理论</a:t>
            </a:r>
            <a:r>
              <a:rPr lang="zh-CN" altLang="en-US" sz="2400" b="1" dirty="0">
                <a:solidFill>
                  <a:schemeClr val="accent1"/>
                </a:solidFill>
                <a:latin typeface="Songti SC Black" panose="02010600040101010101" charset="-122"/>
                <a:ea typeface="Songti SC Black" panose="02010600040101010101" charset="-122"/>
                <a:cs typeface="+mn-ea"/>
                <a:sym typeface="+mn-lt"/>
              </a:rPr>
              <a:t>（Achievement Motivation Theory）</a:t>
            </a:r>
            <a:endParaRPr lang="zh-CN" altLang="en-US" sz="2400" b="1" dirty="0">
              <a:solidFill>
                <a:schemeClr val="accent1"/>
              </a:solidFill>
              <a:latin typeface="Songti SC Black" panose="02010600040101010101" charset="-122"/>
              <a:ea typeface="Songti SC Black" panose="02010600040101010101" charset="-122"/>
              <a:cs typeface="+mn-ea"/>
              <a:sym typeface="+mn-lt"/>
            </a:endParaRPr>
          </a:p>
        </p:txBody>
      </p:sp>
      <p:sp>
        <p:nvSpPr>
          <p:cNvPr id="4" name="文本框 3"/>
          <p:cNvSpPr txBox="1">
            <a:spLocks noChangeArrowheads="1"/>
          </p:cNvSpPr>
          <p:nvPr/>
        </p:nvSpPr>
        <p:spPr bwMode="auto">
          <a:xfrm>
            <a:off x="899160" y="1604010"/>
            <a:ext cx="100679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indent="0">
              <a:lnSpc>
                <a:spcPct val="150000"/>
              </a:lnSpc>
              <a:buFont typeface="Wingdings" panose="05000000000000000000" pitchFamily="2" charset="2"/>
              <a:buNone/>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成就动机理论是一个由美国心理学家大卫·麦克利兰（David McClelland）和约翰·威廉·阿特金森（John William Atkinson）以默瑞（H.A.murrary）提出的成就需要的理论为基础发展而成的理论。</a:t>
            </a:r>
            <a:endPar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6" name="文本框 5"/>
          <p:cNvSpPr txBox="1">
            <a:spLocks noChangeArrowheads="1"/>
          </p:cNvSpPr>
          <p:nvPr/>
        </p:nvSpPr>
        <p:spPr bwMode="auto">
          <a:xfrm>
            <a:off x="899160" y="3086100"/>
            <a:ext cx="1006792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indent="0">
              <a:lnSpc>
                <a:spcPct val="150000"/>
              </a:lnSpc>
              <a:buFont typeface="Wingdings" panose="05000000000000000000" pitchFamily="2" charset="2"/>
              <a:buNone/>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大卫·麦克利兰（David McClelland）的成就动机理论又称三种需要理论（Three Needs Theory）。 人在不同程度上由以下三种需要来影响其行为</a:t>
            </a:r>
            <a:r>
              <a:rPr lang="en-US" altLang="zh-CN" sz="2000" b="1" dirty="0">
                <a:solidFill>
                  <a:schemeClr val="tx1">
                    <a:lumMod val="95000"/>
                    <a:lumOff val="5000"/>
                  </a:schemeClr>
                </a:solidFill>
                <a:latin typeface="Songti SC Bold" panose="02010600040101010101" charset="-122"/>
                <a:ea typeface="Songti SC Bold" panose="02010600040101010101" charset="-122"/>
                <a:cs typeface="+mn-ea"/>
                <a:sym typeface="+mn-lt"/>
              </a:rPr>
              <a:t>:</a:t>
            </a:r>
            <a:endParaRPr lang="en-US" altLang="zh-CN"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7" name="文本框 6"/>
          <p:cNvSpPr txBox="1">
            <a:spLocks noChangeArrowheads="1"/>
          </p:cNvSpPr>
          <p:nvPr/>
        </p:nvSpPr>
        <p:spPr bwMode="auto">
          <a:xfrm>
            <a:off x="1179830" y="4098290"/>
            <a:ext cx="950658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成就需要（Need for achievement，nAch）：希望做得最好、争取成功的需要。</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12" name="文本框 11"/>
          <p:cNvSpPr txBox="1">
            <a:spLocks noChangeArrowheads="1"/>
          </p:cNvSpPr>
          <p:nvPr/>
        </p:nvSpPr>
        <p:spPr bwMode="auto">
          <a:xfrm>
            <a:off x="1179830" y="4605020"/>
            <a:ext cx="950658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权力需要（Need for power，nPow）：不受他人控制、影响或控制他人的需要。</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16" name="文本框 15"/>
          <p:cNvSpPr txBox="1">
            <a:spLocks noChangeArrowheads="1"/>
          </p:cNvSpPr>
          <p:nvPr/>
        </p:nvSpPr>
        <p:spPr bwMode="auto">
          <a:xfrm>
            <a:off x="1179830" y="5149215"/>
            <a:ext cx="950658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亲和需要（Need for affiliation，nAff）：建立友好亲密的人际关系的需要。</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 name="直接连接符 9"/>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8" name="直接连接符 17"/>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21" name="直接连接符 20"/>
          <p:cNvCxnSpPr/>
          <p:nvPr/>
        </p:nvCxnSpPr>
        <p:spPr>
          <a:xfrm>
            <a:off x="997817" y="930345"/>
            <a:ext cx="2909438"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7585" y="356870"/>
            <a:ext cx="3787140" cy="521970"/>
          </a:xfrm>
          <a:prstGeom prst="rect">
            <a:avLst/>
          </a:prstGeom>
          <a:noFill/>
        </p:spPr>
        <p:txBody>
          <a:bodyPr wrap="square" rtlCol="0">
            <a:spAutoFit/>
          </a:bodyPr>
          <a:p>
            <a:pPr algn="l"/>
            <a:r>
              <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rPr>
              <a:t>理论视角</a:t>
            </a:r>
            <a:endPar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endParaRPr>
          </a:p>
        </p:txBody>
      </p:sp>
      <p:sp>
        <p:nvSpPr>
          <p:cNvPr id="3" name="文本框 2"/>
          <p:cNvSpPr txBox="1"/>
          <p:nvPr/>
        </p:nvSpPr>
        <p:spPr>
          <a:xfrm>
            <a:off x="1183640" y="1143635"/>
            <a:ext cx="6769735" cy="460375"/>
          </a:xfrm>
          <a:prstGeom prst="rect">
            <a:avLst/>
          </a:prstGeom>
          <a:noFill/>
        </p:spPr>
        <p:txBody>
          <a:bodyPr wrap="square" rtlCol="0">
            <a:spAutoFit/>
          </a:bodyPr>
          <a:p>
            <a:pPr algn="l"/>
            <a:r>
              <a:rPr lang="zh-CN" altLang="en-US" sz="2400" b="1" dirty="0">
                <a:solidFill>
                  <a:schemeClr val="accent1"/>
                </a:solidFill>
                <a:latin typeface="Songti SC Black" panose="02010600040101010101" charset="-122"/>
                <a:ea typeface="Songti SC Black" panose="02010600040101010101" charset="-122"/>
                <a:cs typeface="+mn-ea"/>
                <a:sym typeface="+mn-lt"/>
              </a:rPr>
              <a:t>成就动机理论</a:t>
            </a:r>
            <a:r>
              <a:rPr lang="zh-CN" altLang="en-US" sz="2400" b="1" dirty="0">
                <a:solidFill>
                  <a:schemeClr val="accent1"/>
                </a:solidFill>
                <a:latin typeface="Songti SC Black" panose="02010600040101010101" charset="-122"/>
                <a:ea typeface="Songti SC Black" panose="02010600040101010101" charset="-122"/>
                <a:cs typeface="+mn-ea"/>
                <a:sym typeface="+mn-lt"/>
              </a:rPr>
              <a:t>（Achievement Motivation Theory）</a:t>
            </a:r>
            <a:endParaRPr lang="zh-CN" altLang="en-US" sz="2400" b="1" dirty="0">
              <a:solidFill>
                <a:schemeClr val="accent1"/>
              </a:solidFill>
              <a:latin typeface="Songti SC Black" panose="02010600040101010101" charset="-122"/>
              <a:ea typeface="Songti SC Black" panose="02010600040101010101" charset="-122"/>
              <a:cs typeface="+mn-ea"/>
              <a:sym typeface="+mn-lt"/>
            </a:endParaRPr>
          </a:p>
        </p:txBody>
      </p:sp>
      <p:sp>
        <p:nvSpPr>
          <p:cNvPr id="6" name="文本框 5"/>
          <p:cNvSpPr txBox="1">
            <a:spLocks noChangeArrowheads="1"/>
          </p:cNvSpPr>
          <p:nvPr/>
        </p:nvSpPr>
        <p:spPr bwMode="auto">
          <a:xfrm>
            <a:off x="902970" y="1743075"/>
            <a:ext cx="100679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indent="0">
              <a:lnSpc>
                <a:spcPct val="150000"/>
              </a:lnSpc>
              <a:buFont typeface="Wingdings" panose="05000000000000000000" pitchFamily="2" charset="2"/>
              <a:buNone/>
            </a:pPr>
            <a:r>
              <a:rPr sz="2000" b="1" dirty="0">
                <a:solidFill>
                  <a:schemeClr val="tx1">
                    <a:lumMod val="95000"/>
                    <a:lumOff val="5000"/>
                  </a:schemeClr>
                </a:solidFill>
                <a:latin typeface="Songti SC Bold" panose="02010600040101010101" charset="-122"/>
                <a:ea typeface="Songti SC Bold" panose="02010600040101010101" charset="-122"/>
                <a:cs typeface="+mn-ea"/>
                <a:sym typeface="+mn-lt"/>
              </a:rPr>
              <a:t>对以上三种需要分别施以不同的激励措施：</a:t>
            </a:r>
            <a:endParaRPr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7" name="文本框 6"/>
          <p:cNvSpPr txBox="1">
            <a:spLocks noChangeArrowheads="1"/>
          </p:cNvSpPr>
          <p:nvPr/>
        </p:nvSpPr>
        <p:spPr bwMode="auto">
          <a:xfrm>
            <a:off x="1183640" y="2435225"/>
            <a:ext cx="950658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nAch：及时给与其工作绩效的明确反馈信息，使其了解自己是否有所进步；为其设立具有适度挑战性的目标，避免为其设置特别容易或特别难的任务。</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12" name="文本框 11"/>
          <p:cNvSpPr txBox="1">
            <a:spLocks noChangeArrowheads="1"/>
          </p:cNvSpPr>
          <p:nvPr/>
        </p:nvSpPr>
        <p:spPr bwMode="auto">
          <a:xfrm>
            <a:off x="1183640" y="3312160"/>
            <a:ext cx="950658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nPow：设立具有竞争性和体现较高地位的工作场合和情境。</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16" name="文本框 15"/>
          <p:cNvSpPr txBox="1">
            <a:spLocks noChangeArrowheads="1"/>
          </p:cNvSpPr>
          <p:nvPr/>
        </p:nvSpPr>
        <p:spPr bwMode="auto">
          <a:xfrm>
            <a:off x="1183640" y="3851275"/>
            <a:ext cx="950658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rPr>
              <a:t>nAff：设立合作而不是竞争的工作环境。</a:t>
            </a:r>
            <a:endParaRPr lang="zh-CN" altLang="en-US"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22" name="文本框 21"/>
          <p:cNvSpPr txBox="1">
            <a:spLocks noChangeArrowheads="1"/>
          </p:cNvSpPr>
          <p:nvPr/>
        </p:nvSpPr>
        <p:spPr bwMode="auto">
          <a:xfrm>
            <a:off x="997585" y="4543425"/>
            <a:ext cx="1006792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indent="0">
              <a:lnSpc>
                <a:spcPct val="150000"/>
              </a:lnSpc>
              <a:buFont typeface="Wingdings" panose="05000000000000000000" pitchFamily="2" charset="2"/>
              <a:buNone/>
            </a:pPr>
            <a:r>
              <a:rPr sz="2000" b="1" dirty="0">
                <a:solidFill>
                  <a:schemeClr val="tx1">
                    <a:lumMod val="95000"/>
                    <a:lumOff val="5000"/>
                  </a:schemeClr>
                </a:solidFill>
                <a:latin typeface="Songti SC Bold" panose="02010600040101010101" charset="-122"/>
                <a:ea typeface="Songti SC Bold" panose="02010600040101010101" charset="-122"/>
                <a:cs typeface="+mn-ea"/>
                <a:sym typeface="+mn-lt"/>
              </a:rPr>
              <a:t>约翰·威廉·阿特金森的成就动机理论：</a:t>
            </a:r>
            <a:endParaRPr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a:p>
            <a:pPr indent="0">
              <a:lnSpc>
                <a:spcPct val="150000"/>
              </a:lnSpc>
              <a:buFont typeface="Wingdings" panose="05000000000000000000" pitchFamily="2" charset="2"/>
              <a:buNone/>
            </a:pPr>
            <a:r>
              <a:rPr sz="2000" b="1" dirty="0">
                <a:solidFill>
                  <a:schemeClr val="tx1">
                    <a:lumMod val="95000"/>
                    <a:lumOff val="5000"/>
                  </a:schemeClr>
                </a:solidFill>
                <a:latin typeface="Songti SC Bold" panose="02010600040101010101" charset="-122"/>
                <a:ea typeface="Songti SC Bold" panose="02010600040101010101" charset="-122"/>
                <a:cs typeface="+mn-ea"/>
                <a:sym typeface="+mn-lt"/>
              </a:rPr>
              <a:t>成就动机的合成倾向（Ta）=追求成功的倾向（Ts）-回避失败的倾向（Taf）</a:t>
            </a:r>
            <a:endParaRPr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185335" y="-1219198"/>
            <a:ext cx="3962395" cy="3962395"/>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 name="直接连接符 4"/>
          <p:cNvCxnSpPr/>
          <p:nvPr/>
        </p:nvCxnSpPr>
        <p:spPr>
          <a:xfrm>
            <a:off x="338668" y="812799"/>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78934" y="338666"/>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flipH="1">
            <a:off x="10594927" y="5324198"/>
            <a:ext cx="2472266" cy="2472266"/>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flipH="1" flipV="1">
            <a:off x="8853074" y="6124518"/>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1509320" y="1756611"/>
            <a:ext cx="0" cy="4842041"/>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85135" y="2282825"/>
            <a:ext cx="6783070" cy="922020"/>
          </a:xfrm>
          <a:prstGeom prst="rect">
            <a:avLst/>
          </a:prstGeom>
          <a:noFill/>
        </p:spPr>
        <p:txBody>
          <a:bodyPr wrap="square" rtlCol="0">
            <a:spAutoFit/>
          </a:bodyPr>
          <a:lstStyle/>
          <a:p>
            <a:pPr algn="l"/>
            <a:r>
              <a:rPr lang="en-US" altLang="zh-CN" sz="5400" dirty="0">
                <a:solidFill>
                  <a:schemeClr val="tx1">
                    <a:lumMod val="75000"/>
                    <a:lumOff val="25000"/>
                  </a:schemeClr>
                </a:solidFill>
                <a:latin typeface="Athelas Regular" panose="02000503000000020003" charset="0"/>
                <a:cs typeface="Athelas Regular" panose="02000503000000020003" charset="0"/>
                <a:sym typeface="+mn-lt"/>
              </a:rPr>
              <a:t>Thanks for listening!</a:t>
            </a:r>
            <a:endParaRPr lang="en-US" altLang="zh-CN" sz="5400" dirty="0">
              <a:solidFill>
                <a:schemeClr val="tx1">
                  <a:lumMod val="75000"/>
                  <a:lumOff val="25000"/>
                </a:schemeClr>
              </a:solidFill>
              <a:latin typeface="Athelas Regular" panose="02000503000000020003" charset="0"/>
              <a:cs typeface="Athelas Regular" panose="02000503000000020003" charset="0"/>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942563" y="2472471"/>
            <a:ext cx="4351867"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942563" y="3878303"/>
            <a:ext cx="4351867"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942563" y="5284135"/>
            <a:ext cx="4351867"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文本框 13"/>
          <p:cNvSpPr txBox="1"/>
          <p:nvPr/>
        </p:nvSpPr>
        <p:spPr>
          <a:xfrm>
            <a:off x="2862021" y="2038070"/>
            <a:ext cx="718218" cy="2801245"/>
          </a:xfrm>
          <a:prstGeom prst="rect">
            <a:avLst/>
          </a:prstGeom>
          <a:noFill/>
        </p:spPr>
        <p:txBody>
          <a:bodyPr vert="eaVert" wrap="none" lIns="91450" tIns="45725" rIns="91450" bIns="45725" rtlCol="0" anchor="ctr" anchorCtr="1">
            <a:noAutofit/>
          </a:bodyPr>
          <a:lstStyle>
            <a:defPPr>
              <a:defRPr lang="zh-CN"/>
            </a:defPPr>
            <a:lvl1pPr marL="0" algn="l" defTabSz="1089025" rtl="0" eaLnBrk="1" latinLnBrk="0" hangingPunct="1">
              <a:defRPr sz="2100" kern="1200">
                <a:solidFill>
                  <a:schemeClr val="tx1"/>
                </a:solidFill>
                <a:latin typeface="+mn-lt"/>
                <a:ea typeface="+mn-ea"/>
                <a:cs typeface="+mn-cs"/>
              </a:defRPr>
            </a:lvl1pPr>
            <a:lvl2pPr marL="544195" algn="l" defTabSz="1089025" rtl="0" eaLnBrk="1" latinLnBrk="0" hangingPunct="1">
              <a:defRPr sz="2100" kern="1200">
                <a:solidFill>
                  <a:schemeClr val="tx1"/>
                </a:solidFill>
                <a:latin typeface="+mn-lt"/>
                <a:ea typeface="+mn-ea"/>
                <a:cs typeface="+mn-cs"/>
              </a:defRPr>
            </a:lvl2pPr>
            <a:lvl3pPr marL="1089025" algn="l" defTabSz="1089025" rtl="0" eaLnBrk="1" latinLnBrk="0" hangingPunct="1">
              <a:defRPr sz="2100" kern="1200">
                <a:solidFill>
                  <a:schemeClr val="tx1"/>
                </a:solidFill>
                <a:latin typeface="+mn-lt"/>
                <a:ea typeface="+mn-ea"/>
                <a:cs typeface="+mn-cs"/>
              </a:defRPr>
            </a:lvl3pPr>
            <a:lvl4pPr marL="1633220" algn="l" defTabSz="1089025" rtl="0" eaLnBrk="1" latinLnBrk="0" hangingPunct="1">
              <a:defRPr sz="2100" kern="1200">
                <a:solidFill>
                  <a:schemeClr val="tx1"/>
                </a:solidFill>
                <a:latin typeface="+mn-lt"/>
                <a:ea typeface="+mn-ea"/>
                <a:cs typeface="+mn-cs"/>
              </a:defRPr>
            </a:lvl4pPr>
            <a:lvl5pPr marL="2177415" algn="l" defTabSz="1089025" rtl="0" eaLnBrk="1" latinLnBrk="0" hangingPunct="1">
              <a:defRPr sz="2100" kern="1200">
                <a:solidFill>
                  <a:schemeClr val="tx1"/>
                </a:solidFill>
                <a:latin typeface="+mn-lt"/>
                <a:ea typeface="+mn-ea"/>
                <a:cs typeface="+mn-cs"/>
              </a:defRPr>
            </a:lvl5pPr>
            <a:lvl6pPr marL="2721610" algn="l" defTabSz="1089025" rtl="0" eaLnBrk="1" latinLnBrk="0" hangingPunct="1">
              <a:defRPr sz="2100" kern="1200">
                <a:solidFill>
                  <a:schemeClr val="tx1"/>
                </a:solidFill>
                <a:latin typeface="+mn-lt"/>
                <a:ea typeface="+mn-ea"/>
                <a:cs typeface="+mn-cs"/>
              </a:defRPr>
            </a:lvl6pPr>
            <a:lvl7pPr marL="3266440" algn="l" defTabSz="1089025" rtl="0" eaLnBrk="1" latinLnBrk="0" hangingPunct="1">
              <a:defRPr sz="2100" kern="1200">
                <a:solidFill>
                  <a:schemeClr val="tx1"/>
                </a:solidFill>
                <a:latin typeface="+mn-lt"/>
                <a:ea typeface="+mn-ea"/>
                <a:cs typeface="+mn-cs"/>
              </a:defRPr>
            </a:lvl7pPr>
            <a:lvl8pPr marL="3810635" algn="l" defTabSz="1089025" rtl="0" eaLnBrk="1" latinLnBrk="0" hangingPunct="1">
              <a:defRPr sz="2100" kern="1200">
                <a:solidFill>
                  <a:schemeClr val="tx1"/>
                </a:solidFill>
                <a:latin typeface="+mn-lt"/>
                <a:ea typeface="+mn-ea"/>
                <a:cs typeface="+mn-cs"/>
              </a:defRPr>
            </a:lvl8pPr>
            <a:lvl9pPr marL="4354830" algn="l" defTabSz="1089025" rtl="0" eaLnBrk="1" latinLnBrk="0" hangingPunct="1">
              <a:defRPr sz="2100" kern="1200">
                <a:solidFill>
                  <a:schemeClr val="tx1"/>
                </a:solidFill>
                <a:latin typeface="+mn-lt"/>
                <a:ea typeface="+mn-ea"/>
                <a:cs typeface="+mn-cs"/>
              </a:defRPr>
            </a:lvl9pPr>
          </a:lstStyle>
          <a:p>
            <a:pPr algn="ctr"/>
            <a:r>
              <a:rPr lang="en-US" altLang="zh-CN" sz="3200" spc="300" dirty="0">
                <a:solidFill>
                  <a:schemeClr val="tx2"/>
                </a:solidFill>
                <a:latin typeface="Athelas Regular" panose="02000503000000020003" charset="0"/>
                <a:cs typeface="Athelas Regular" panose="02000503000000020003" charset="0"/>
                <a:sym typeface="+mn-lt"/>
              </a:rPr>
              <a:t>CONTENTS</a:t>
            </a:r>
            <a:endParaRPr lang="en-US" altLang="zh-CN" sz="3200" spc="300" dirty="0">
              <a:solidFill>
                <a:schemeClr val="tx2"/>
              </a:solidFill>
              <a:latin typeface="Athelas Regular" panose="02000503000000020003" charset="0"/>
              <a:cs typeface="Athelas Regular" panose="02000503000000020003" charset="0"/>
              <a:sym typeface="+mn-lt"/>
            </a:endParaRPr>
          </a:p>
        </p:txBody>
      </p:sp>
      <p:sp>
        <p:nvSpPr>
          <p:cNvPr id="22" name="文本框"/>
          <p:cNvSpPr txBox="1"/>
          <p:nvPr/>
        </p:nvSpPr>
        <p:spPr>
          <a:xfrm>
            <a:off x="1848561" y="1333387"/>
            <a:ext cx="1013460" cy="2123720"/>
          </a:xfrm>
          <a:prstGeom prst="rect">
            <a:avLst/>
          </a:prstGeom>
        </p:spPr>
        <p:txBody>
          <a:bodyPr vert="eaVert"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zh-CN" altLang="en-US" sz="6000" b="1" dirty="0">
                <a:solidFill>
                  <a:schemeClr val="tx1">
                    <a:lumMod val="75000"/>
                    <a:lumOff val="25000"/>
                  </a:schemeClr>
                </a:solidFill>
                <a:latin typeface="Songti SC Bold" panose="02010600040101010101" charset="-122"/>
                <a:ea typeface="Songti SC Bold" panose="02010600040101010101" charset="-122"/>
                <a:cs typeface="+mn-ea"/>
                <a:sym typeface="+mn-lt"/>
              </a:rPr>
              <a:t>目录</a:t>
            </a:r>
            <a:endParaRPr lang="zh-CN" altLang="en-US" sz="6000" b="1" dirty="0">
              <a:solidFill>
                <a:schemeClr val="tx1">
                  <a:lumMod val="75000"/>
                  <a:lumOff val="25000"/>
                </a:schemeClr>
              </a:solidFill>
              <a:latin typeface="Songti SC Bold" panose="02010600040101010101" charset="-122"/>
              <a:ea typeface="Songti SC Bold" panose="02010600040101010101" charset="-122"/>
              <a:cs typeface="+mn-ea"/>
              <a:sym typeface="+mn-lt"/>
            </a:endParaRPr>
          </a:p>
        </p:txBody>
      </p:sp>
      <p:sp>
        <p:nvSpPr>
          <p:cNvPr id="2" name="椭圆 1"/>
          <p:cNvSpPr/>
          <p:nvPr/>
        </p:nvSpPr>
        <p:spPr>
          <a:xfrm>
            <a:off x="4778031" y="1754253"/>
            <a:ext cx="718218" cy="7182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thelas Regular" panose="02000503000000020003" charset="0"/>
                <a:cs typeface="Athelas Regular" panose="02000503000000020003" charset="0"/>
                <a:sym typeface="+mn-lt"/>
              </a:rPr>
              <a:t>1</a:t>
            </a:r>
            <a:endParaRPr lang="zh-CN" altLang="en-US" sz="2800" dirty="0">
              <a:latin typeface="Athelas Regular" panose="02000503000000020003" charset="0"/>
              <a:cs typeface="Athelas Regular" panose="02000503000000020003" charset="0"/>
              <a:sym typeface="+mn-lt"/>
            </a:endParaRPr>
          </a:p>
        </p:txBody>
      </p:sp>
      <p:sp>
        <p:nvSpPr>
          <p:cNvPr id="3" name="椭圆 2"/>
          <p:cNvSpPr/>
          <p:nvPr/>
        </p:nvSpPr>
        <p:spPr>
          <a:xfrm>
            <a:off x="4778031" y="3145369"/>
            <a:ext cx="718218" cy="7182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thelas Regular" panose="02000503000000020003" charset="0"/>
                <a:cs typeface="Athelas Regular" panose="02000503000000020003" charset="0"/>
                <a:sym typeface="+mn-lt"/>
              </a:rPr>
              <a:t>2</a:t>
            </a:r>
            <a:endParaRPr lang="zh-CN" altLang="en-US" sz="2800" dirty="0">
              <a:latin typeface="Athelas Regular" panose="02000503000000020003" charset="0"/>
              <a:cs typeface="Athelas Regular" panose="02000503000000020003" charset="0"/>
              <a:sym typeface="+mn-lt"/>
            </a:endParaRPr>
          </a:p>
        </p:txBody>
      </p:sp>
      <p:sp>
        <p:nvSpPr>
          <p:cNvPr id="4" name="椭圆 3"/>
          <p:cNvSpPr/>
          <p:nvPr/>
        </p:nvSpPr>
        <p:spPr>
          <a:xfrm>
            <a:off x="4778031" y="4536485"/>
            <a:ext cx="718218" cy="7182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thelas Regular" panose="02000503000000020003" charset="0"/>
                <a:cs typeface="Athelas Regular" panose="02000503000000020003" charset="0"/>
                <a:sym typeface="+mn-lt"/>
              </a:rPr>
              <a:t>3</a:t>
            </a:r>
            <a:endParaRPr lang="zh-CN" altLang="en-US" sz="2800" dirty="0">
              <a:latin typeface="Athelas Regular" panose="02000503000000020003" charset="0"/>
              <a:cs typeface="Athelas Regular" panose="02000503000000020003" charset="0"/>
              <a:sym typeface="+mn-lt"/>
            </a:endParaRPr>
          </a:p>
        </p:txBody>
      </p:sp>
      <p:sp>
        <p:nvSpPr>
          <p:cNvPr id="35" name="椭圆 34"/>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6" name="直接连接符 35"/>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flipV="1">
            <a:off x="-788009" y="4294069"/>
            <a:ext cx="3209766" cy="3209766"/>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9" name="直接连接符 38"/>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065520" y="3212465"/>
            <a:ext cx="3303905" cy="583565"/>
          </a:xfrm>
          <a:prstGeom prst="rect">
            <a:avLst/>
          </a:prstGeom>
          <a:noFill/>
        </p:spPr>
        <p:txBody>
          <a:bodyPr wrap="square" rtlCol="0">
            <a:spAutoFit/>
          </a:bodyPr>
          <a:p>
            <a:pPr algn="l"/>
            <a:r>
              <a:rPr lang="zh-CN" altLang="en-US" sz="3200" b="1" dirty="0">
                <a:solidFill>
                  <a:schemeClr val="tx1">
                    <a:lumMod val="75000"/>
                    <a:lumOff val="25000"/>
                  </a:schemeClr>
                </a:solidFill>
                <a:latin typeface="Songti SC Bold" panose="02010600040101010101" charset="-122"/>
                <a:ea typeface="Songti SC Bold" panose="02010600040101010101" charset="-122"/>
                <a:cs typeface="+mn-ea"/>
                <a:sym typeface="+mn-lt"/>
              </a:rPr>
              <a:t>变革型领导</a:t>
            </a:r>
            <a:endParaRPr lang="zh-CN" altLang="en-US" sz="3200" b="1" dirty="0">
              <a:solidFill>
                <a:schemeClr val="tx1">
                  <a:lumMod val="75000"/>
                  <a:lumOff val="25000"/>
                </a:schemeClr>
              </a:solidFill>
              <a:latin typeface="Songti SC Bold" panose="02010600040101010101" charset="-122"/>
              <a:ea typeface="Songti SC Bold" panose="02010600040101010101" charset="-122"/>
              <a:cs typeface="+mn-ea"/>
              <a:sym typeface="+mn-lt"/>
            </a:endParaRPr>
          </a:p>
        </p:txBody>
      </p:sp>
      <p:sp>
        <p:nvSpPr>
          <p:cNvPr id="5" name="文本框 4"/>
          <p:cNvSpPr txBox="1"/>
          <p:nvPr/>
        </p:nvSpPr>
        <p:spPr>
          <a:xfrm>
            <a:off x="6065520" y="1754505"/>
            <a:ext cx="3303905" cy="583565"/>
          </a:xfrm>
          <a:prstGeom prst="rect">
            <a:avLst/>
          </a:prstGeom>
          <a:noFill/>
        </p:spPr>
        <p:txBody>
          <a:bodyPr wrap="square" rtlCol="0">
            <a:spAutoFit/>
          </a:bodyPr>
          <a:p>
            <a:pPr algn="l"/>
            <a:r>
              <a:rPr lang="zh-CN" altLang="en-US" sz="3200" b="1" dirty="0">
                <a:solidFill>
                  <a:schemeClr val="tx1">
                    <a:lumMod val="75000"/>
                    <a:lumOff val="25000"/>
                  </a:schemeClr>
                </a:solidFill>
                <a:latin typeface="Songti SC Bold" panose="02010600040101010101" charset="-122"/>
                <a:ea typeface="Songti SC Bold" panose="02010600040101010101" charset="-122"/>
                <a:cs typeface="+mn-ea"/>
                <a:sym typeface="+mn-lt"/>
              </a:rPr>
              <a:t>案例</a:t>
            </a:r>
            <a:r>
              <a:rPr lang="zh-CN" altLang="en-US" sz="3200" b="1" dirty="0">
                <a:solidFill>
                  <a:schemeClr val="tx1">
                    <a:lumMod val="75000"/>
                    <a:lumOff val="25000"/>
                  </a:schemeClr>
                </a:solidFill>
                <a:latin typeface="Songti SC Bold" panose="02010600040101010101" charset="-122"/>
                <a:ea typeface="Songti SC Bold" panose="02010600040101010101" charset="-122"/>
                <a:cs typeface="+mn-ea"/>
                <a:sym typeface="+mn-lt"/>
              </a:rPr>
              <a:t>简述</a:t>
            </a:r>
            <a:endParaRPr lang="zh-CN" altLang="en-US" sz="3200" b="1" dirty="0">
              <a:solidFill>
                <a:schemeClr val="tx1">
                  <a:lumMod val="75000"/>
                  <a:lumOff val="25000"/>
                </a:schemeClr>
              </a:solidFill>
              <a:latin typeface="Songti SC Bold" panose="02010600040101010101" charset="-122"/>
              <a:ea typeface="Songti SC Bold" panose="02010600040101010101" charset="-122"/>
              <a:cs typeface="+mn-ea"/>
              <a:sym typeface="+mn-lt"/>
            </a:endParaRPr>
          </a:p>
        </p:txBody>
      </p:sp>
      <p:sp>
        <p:nvSpPr>
          <p:cNvPr id="8" name="文本框 7"/>
          <p:cNvSpPr txBox="1"/>
          <p:nvPr/>
        </p:nvSpPr>
        <p:spPr>
          <a:xfrm>
            <a:off x="6065520" y="4579620"/>
            <a:ext cx="3303905" cy="583565"/>
          </a:xfrm>
          <a:prstGeom prst="rect">
            <a:avLst/>
          </a:prstGeom>
          <a:noFill/>
        </p:spPr>
        <p:txBody>
          <a:bodyPr wrap="square" rtlCol="0">
            <a:spAutoFit/>
          </a:bodyPr>
          <a:p>
            <a:pPr algn="l"/>
            <a:r>
              <a:rPr lang="zh-CN" altLang="en-US" sz="3200" b="1" dirty="0">
                <a:solidFill>
                  <a:schemeClr val="tx1">
                    <a:lumMod val="75000"/>
                    <a:lumOff val="25000"/>
                  </a:schemeClr>
                </a:solidFill>
                <a:latin typeface="Songti SC Bold" panose="02010600040101010101" charset="-122"/>
                <a:ea typeface="Songti SC Bold" panose="02010600040101010101" charset="-122"/>
                <a:cs typeface="+mn-ea"/>
                <a:sym typeface="+mn-lt"/>
              </a:rPr>
              <a:t>理论</a:t>
            </a:r>
            <a:r>
              <a:rPr lang="zh-CN" altLang="en-US" sz="3200" b="1" dirty="0">
                <a:solidFill>
                  <a:schemeClr val="tx1">
                    <a:lumMod val="75000"/>
                    <a:lumOff val="25000"/>
                  </a:schemeClr>
                </a:solidFill>
                <a:latin typeface="Songti SC Bold" panose="02010600040101010101" charset="-122"/>
                <a:ea typeface="Songti SC Bold" panose="02010600040101010101" charset="-122"/>
                <a:cs typeface="+mn-ea"/>
                <a:sym typeface="+mn-lt"/>
              </a:rPr>
              <a:t>视角</a:t>
            </a:r>
            <a:endParaRPr lang="zh-CN" altLang="en-US" sz="3200" b="1" dirty="0">
              <a:solidFill>
                <a:schemeClr val="tx1">
                  <a:lumMod val="75000"/>
                  <a:lumOff val="25000"/>
                </a:schemeClr>
              </a:solidFill>
              <a:latin typeface="Songti SC Bold" panose="02010600040101010101" charset="-122"/>
              <a:ea typeface="Songti SC Bold" panose="02010600040101010101" charset="-122"/>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46639" y="3199469"/>
            <a:ext cx="4906956"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738405" y="2555866"/>
            <a:ext cx="1287207" cy="128720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b="1" dirty="0">
                <a:latin typeface="Athelas Bold" panose="02000503000000020003" charset="0"/>
                <a:ea typeface="Songti SC Bold" panose="02010600040101010101" charset="-122"/>
                <a:cs typeface="Athelas Bold" panose="02000503000000020003" charset="0"/>
                <a:sym typeface="+mn-lt"/>
              </a:rPr>
              <a:t>1</a:t>
            </a:r>
            <a:endParaRPr lang="en-US" altLang="zh-CN" sz="7200" b="1" dirty="0">
              <a:latin typeface="Athelas Bold" panose="02000503000000020003" charset="0"/>
              <a:ea typeface="Songti SC Bold" panose="02010600040101010101" charset="-122"/>
              <a:cs typeface="Athelas Bold" panose="02000503000000020003" charset="0"/>
              <a:sym typeface="+mn-lt"/>
            </a:endParaRPr>
          </a:p>
        </p:txBody>
      </p:sp>
      <p:sp>
        <p:nvSpPr>
          <p:cNvPr id="13" name="文本框 12"/>
          <p:cNvSpPr txBox="1"/>
          <p:nvPr/>
        </p:nvSpPr>
        <p:spPr>
          <a:xfrm>
            <a:off x="4675505" y="2231390"/>
            <a:ext cx="4105910" cy="829945"/>
          </a:xfrm>
          <a:prstGeom prst="rect">
            <a:avLst/>
          </a:prstGeom>
          <a:noFill/>
        </p:spPr>
        <p:txBody>
          <a:bodyPr wrap="square" rtlCol="0">
            <a:spAutoFit/>
          </a:bodyPr>
          <a:lstStyle/>
          <a:p>
            <a:pPr algn="l"/>
            <a:r>
              <a:rPr lang="zh-CN" altLang="en-US" sz="4800" b="1" dirty="0">
                <a:solidFill>
                  <a:schemeClr val="tx1">
                    <a:lumMod val="75000"/>
                    <a:lumOff val="25000"/>
                  </a:schemeClr>
                </a:solidFill>
                <a:latin typeface="Songti SC Bold" panose="02010600040101010101" charset="-122"/>
                <a:ea typeface="Songti SC Bold" panose="02010600040101010101" charset="-122"/>
                <a:cs typeface="+mn-ea"/>
                <a:sym typeface="+mn-lt"/>
              </a:rPr>
              <a:t>案例</a:t>
            </a:r>
            <a:r>
              <a:rPr lang="zh-CN" altLang="en-US" sz="4800" b="1" dirty="0">
                <a:solidFill>
                  <a:schemeClr val="tx1">
                    <a:lumMod val="75000"/>
                    <a:lumOff val="25000"/>
                  </a:schemeClr>
                </a:solidFill>
                <a:latin typeface="Songti SC Bold" panose="02010600040101010101" charset="-122"/>
                <a:ea typeface="Songti SC Bold" panose="02010600040101010101" charset="-122"/>
                <a:cs typeface="+mn-ea"/>
                <a:sym typeface="+mn-lt"/>
              </a:rPr>
              <a:t>简述</a:t>
            </a:r>
            <a:endParaRPr lang="zh-CN" altLang="en-US" sz="4800" b="1" dirty="0">
              <a:solidFill>
                <a:schemeClr val="tx1">
                  <a:lumMod val="75000"/>
                  <a:lumOff val="25000"/>
                </a:schemeClr>
              </a:solidFill>
              <a:latin typeface="Songti SC Bold" panose="02010600040101010101" charset="-122"/>
              <a:ea typeface="Songti SC Bold" panose="02010600040101010101"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rc 20"/>
          <p:cNvSpPr/>
          <p:nvPr/>
        </p:nvSpPr>
        <p:spPr>
          <a:xfrm>
            <a:off x="1198267" y="2672692"/>
            <a:ext cx="2182143" cy="2182143"/>
          </a:xfrm>
          <a:prstGeom prst="arc">
            <a:avLst>
              <a:gd name="adj1" fmla="val 10802931"/>
              <a:gd name="adj2" fmla="val 5806"/>
            </a:avLst>
          </a:prstGeom>
          <a:ln w="254000">
            <a:solidFill>
              <a:schemeClr val="tx1">
                <a:lumMod val="75000"/>
                <a:lumOff val="25000"/>
                <a:alpha val="8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dirty="0">
              <a:solidFill>
                <a:schemeClr val="tx1">
                  <a:lumMod val="65000"/>
                  <a:lumOff val="35000"/>
                </a:schemeClr>
              </a:solidFill>
              <a:cs typeface="+mn-ea"/>
              <a:sym typeface="+mn-lt"/>
            </a:endParaRPr>
          </a:p>
        </p:txBody>
      </p:sp>
      <p:sp>
        <p:nvSpPr>
          <p:cNvPr id="37" name="Arc 21"/>
          <p:cNvSpPr/>
          <p:nvPr/>
        </p:nvSpPr>
        <p:spPr>
          <a:xfrm>
            <a:off x="3380410" y="2672692"/>
            <a:ext cx="2182143" cy="2182143"/>
          </a:xfrm>
          <a:prstGeom prst="arc">
            <a:avLst>
              <a:gd name="adj1" fmla="val 15698"/>
              <a:gd name="adj2" fmla="val 10801070"/>
            </a:avLst>
          </a:prstGeom>
          <a:ln w="254000">
            <a:solidFill>
              <a:schemeClr val="tx1">
                <a:lumMod val="75000"/>
                <a:lumOff val="25000"/>
                <a:alpha val="8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a:solidFill>
                <a:schemeClr val="tx1">
                  <a:lumMod val="65000"/>
                  <a:lumOff val="35000"/>
                </a:schemeClr>
              </a:solidFill>
              <a:cs typeface="+mn-ea"/>
              <a:sym typeface="+mn-lt"/>
            </a:endParaRPr>
          </a:p>
        </p:txBody>
      </p:sp>
      <p:sp>
        <p:nvSpPr>
          <p:cNvPr id="38" name="Arc 22"/>
          <p:cNvSpPr/>
          <p:nvPr/>
        </p:nvSpPr>
        <p:spPr>
          <a:xfrm>
            <a:off x="5562552" y="2672692"/>
            <a:ext cx="2182143" cy="2182143"/>
          </a:xfrm>
          <a:prstGeom prst="arc">
            <a:avLst>
              <a:gd name="adj1" fmla="val 10802931"/>
              <a:gd name="adj2" fmla="val 5806"/>
            </a:avLst>
          </a:prstGeom>
          <a:ln w="254000">
            <a:solidFill>
              <a:schemeClr val="tx1">
                <a:lumMod val="75000"/>
                <a:lumOff val="25000"/>
                <a:alpha val="8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a:solidFill>
                <a:schemeClr val="tx1">
                  <a:lumMod val="65000"/>
                  <a:lumOff val="35000"/>
                </a:schemeClr>
              </a:solidFill>
              <a:cs typeface="+mn-ea"/>
              <a:sym typeface="+mn-lt"/>
            </a:endParaRPr>
          </a:p>
        </p:txBody>
      </p:sp>
      <p:sp>
        <p:nvSpPr>
          <p:cNvPr id="39" name="Arc 24"/>
          <p:cNvSpPr/>
          <p:nvPr/>
        </p:nvSpPr>
        <p:spPr>
          <a:xfrm>
            <a:off x="7744694" y="2672692"/>
            <a:ext cx="2182143" cy="2182143"/>
          </a:xfrm>
          <a:prstGeom prst="arc">
            <a:avLst>
              <a:gd name="adj1" fmla="val 15698"/>
              <a:gd name="adj2" fmla="val 10801070"/>
            </a:avLst>
          </a:prstGeom>
          <a:ln w="254000">
            <a:solidFill>
              <a:schemeClr val="tx1">
                <a:lumMod val="75000"/>
                <a:lumOff val="25000"/>
                <a:alpha val="8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a:solidFill>
                <a:schemeClr val="tx1">
                  <a:lumMod val="65000"/>
                  <a:lumOff val="35000"/>
                </a:schemeClr>
              </a:solidFill>
              <a:cs typeface="+mn-ea"/>
              <a:sym typeface="+mn-lt"/>
            </a:endParaRPr>
          </a:p>
        </p:txBody>
      </p:sp>
      <p:sp>
        <p:nvSpPr>
          <p:cNvPr id="40" name="Arc 25"/>
          <p:cNvSpPr/>
          <p:nvPr/>
        </p:nvSpPr>
        <p:spPr>
          <a:xfrm>
            <a:off x="1198267" y="2672692"/>
            <a:ext cx="2182143" cy="2182143"/>
          </a:xfrm>
          <a:prstGeom prst="arc">
            <a:avLst>
              <a:gd name="adj1" fmla="val 15698"/>
              <a:gd name="adj2" fmla="val 10801070"/>
            </a:avLst>
          </a:prstGeom>
          <a:ln w="2540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a:solidFill>
                <a:schemeClr val="tx1">
                  <a:lumMod val="65000"/>
                  <a:lumOff val="35000"/>
                </a:schemeClr>
              </a:solidFill>
              <a:cs typeface="+mn-ea"/>
              <a:sym typeface="+mn-lt"/>
            </a:endParaRPr>
          </a:p>
        </p:txBody>
      </p:sp>
      <p:sp>
        <p:nvSpPr>
          <p:cNvPr id="41" name="Arc 26"/>
          <p:cNvSpPr/>
          <p:nvPr/>
        </p:nvSpPr>
        <p:spPr>
          <a:xfrm>
            <a:off x="3380410" y="2672692"/>
            <a:ext cx="2182143" cy="2182143"/>
          </a:xfrm>
          <a:prstGeom prst="arc">
            <a:avLst>
              <a:gd name="adj1" fmla="val 10802931"/>
              <a:gd name="adj2" fmla="val 5806"/>
            </a:avLst>
          </a:prstGeom>
          <a:ln w="2540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a:solidFill>
                <a:schemeClr val="tx1">
                  <a:lumMod val="65000"/>
                  <a:lumOff val="35000"/>
                </a:schemeClr>
              </a:solidFill>
              <a:cs typeface="+mn-ea"/>
              <a:sym typeface="+mn-lt"/>
            </a:endParaRPr>
          </a:p>
        </p:txBody>
      </p:sp>
      <p:sp>
        <p:nvSpPr>
          <p:cNvPr id="42" name="Arc 27"/>
          <p:cNvSpPr/>
          <p:nvPr/>
        </p:nvSpPr>
        <p:spPr>
          <a:xfrm>
            <a:off x="5562552" y="2672692"/>
            <a:ext cx="2182143" cy="2182143"/>
          </a:xfrm>
          <a:prstGeom prst="arc">
            <a:avLst>
              <a:gd name="adj1" fmla="val 15698"/>
              <a:gd name="adj2" fmla="val 10801070"/>
            </a:avLst>
          </a:prstGeom>
          <a:ln w="2540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a:solidFill>
                <a:schemeClr val="tx1">
                  <a:lumMod val="65000"/>
                  <a:lumOff val="35000"/>
                </a:schemeClr>
              </a:solidFill>
              <a:cs typeface="+mn-ea"/>
              <a:sym typeface="+mn-lt"/>
            </a:endParaRPr>
          </a:p>
        </p:txBody>
      </p:sp>
      <p:sp>
        <p:nvSpPr>
          <p:cNvPr id="43" name="Arc 28"/>
          <p:cNvSpPr/>
          <p:nvPr/>
        </p:nvSpPr>
        <p:spPr>
          <a:xfrm>
            <a:off x="7744695" y="2672692"/>
            <a:ext cx="2182143" cy="2182143"/>
          </a:xfrm>
          <a:prstGeom prst="arc">
            <a:avLst>
              <a:gd name="adj1" fmla="val 10802931"/>
              <a:gd name="adj2" fmla="val 5806"/>
            </a:avLst>
          </a:prstGeom>
          <a:ln w="2540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a:solidFill>
                <a:schemeClr val="tx1">
                  <a:lumMod val="65000"/>
                  <a:lumOff val="35000"/>
                </a:schemeClr>
              </a:solidFill>
              <a:cs typeface="+mn-ea"/>
              <a:sym typeface="+mn-lt"/>
            </a:endParaRPr>
          </a:p>
        </p:txBody>
      </p:sp>
      <p:sp>
        <p:nvSpPr>
          <p:cNvPr id="44" name="Oval Callout 16"/>
          <p:cNvSpPr/>
          <p:nvPr/>
        </p:nvSpPr>
        <p:spPr>
          <a:xfrm rot="10800000">
            <a:off x="1545974" y="3043140"/>
            <a:ext cx="1492586" cy="1464038"/>
          </a:xfrm>
          <a:prstGeom prst="wedgeEllipseCallout">
            <a:avLst>
              <a:gd name="adj1" fmla="val -2474"/>
              <a:gd name="adj2" fmla="val 79053"/>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lumMod val="65000"/>
                  <a:lumOff val="35000"/>
                </a:schemeClr>
              </a:solidFill>
              <a:cs typeface="+mn-ea"/>
              <a:sym typeface="+mn-lt"/>
            </a:endParaRPr>
          </a:p>
        </p:txBody>
      </p:sp>
      <p:sp>
        <p:nvSpPr>
          <p:cNvPr id="45" name="Oval 34"/>
          <p:cNvSpPr/>
          <p:nvPr/>
        </p:nvSpPr>
        <p:spPr>
          <a:xfrm rot="10800000" flipV="1">
            <a:off x="2016943" y="1869602"/>
            <a:ext cx="596228" cy="59623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b="1" dirty="0">
              <a:solidFill>
                <a:schemeClr val="bg1"/>
              </a:solidFill>
              <a:cs typeface="+mn-ea"/>
              <a:sym typeface="+mn-lt"/>
            </a:endParaRPr>
          </a:p>
        </p:txBody>
      </p:sp>
      <p:sp>
        <p:nvSpPr>
          <p:cNvPr id="46" name="Oval Callout 20"/>
          <p:cNvSpPr/>
          <p:nvPr/>
        </p:nvSpPr>
        <p:spPr>
          <a:xfrm>
            <a:off x="3745207" y="3021959"/>
            <a:ext cx="1492586" cy="1464038"/>
          </a:xfrm>
          <a:prstGeom prst="wedgeEllipseCallout">
            <a:avLst>
              <a:gd name="adj1" fmla="val -2474"/>
              <a:gd name="adj2" fmla="val 79053"/>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lumMod val="65000"/>
                  <a:lumOff val="35000"/>
                </a:schemeClr>
              </a:solidFill>
              <a:cs typeface="+mn-ea"/>
              <a:sym typeface="+mn-lt"/>
            </a:endParaRPr>
          </a:p>
        </p:txBody>
      </p:sp>
      <p:sp>
        <p:nvSpPr>
          <p:cNvPr id="47" name="Oval 36"/>
          <p:cNvSpPr/>
          <p:nvPr/>
        </p:nvSpPr>
        <p:spPr>
          <a:xfrm>
            <a:off x="4170595" y="5056986"/>
            <a:ext cx="596228" cy="59623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b="1" dirty="0">
              <a:solidFill>
                <a:schemeClr val="bg1"/>
              </a:solidFill>
              <a:cs typeface="+mn-ea"/>
              <a:sym typeface="+mn-lt"/>
            </a:endParaRPr>
          </a:p>
        </p:txBody>
      </p:sp>
      <p:sp>
        <p:nvSpPr>
          <p:cNvPr id="48" name="Oval Callout 23"/>
          <p:cNvSpPr/>
          <p:nvPr/>
        </p:nvSpPr>
        <p:spPr>
          <a:xfrm rot="10800000">
            <a:off x="5910259" y="3043140"/>
            <a:ext cx="1492586" cy="1464038"/>
          </a:xfrm>
          <a:prstGeom prst="wedgeEllipseCallout">
            <a:avLst>
              <a:gd name="adj1" fmla="val -2474"/>
              <a:gd name="adj2" fmla="val 79053"/>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tx1">
                  <a:lumMod val="65000"/>
                  <a:lumOff val="35000"/>
                </a:schemeClr>
              </a:solidFill>
              <a:cs typeface="+mn-ea"/>
              <a:sym typeface="+mn-lt"/>
            </a:endParaRPr>
          </a:p>
        </p:txBody>
      </p:sp>
      <p:sp>
        <p:nvSpPr>
          <p:cNvPr id="50" name="Oval 38"/>
          <p:cNvSpPr/>
          <p:nvPr/>
        </p:nvSpPr>
        <p:spPr>
          <a:xfrm rot="10800000" flipV="1">
            <a:off x="6381228" y="1869603"/>
            <a:ext cx="596228" cy="59623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b="1" dirty="0">
              <a:solidFill>
                <a:schemeClr val="bg1"/>
              </a:solidFill>
              <a:cs typeface="+mn-ea"/>
              <a:sym typeface="+mn-lt"/>
            </a:endParaRPr>
          </a:p>
        </p:txBody>
      </p:sp>
      <p:sp>
        <p:nvSpPr>
          <p:cNvPr id="51" name="Oval Callout 25"/>
          <p:cNvSpPr/>
          <p:nvPr/>
        </p:nvSpPr>
        <p:spPr>
          <a:xfrm>
            <a:off x="8109492" y="3021959"/>
            <a:ext cx="1492586" cy="1464038"/>
          </a:xfrm>
          <a:prstGeom prst="wedgeEllipseCallout">
            <a:avLst>
              <a:gd name="adj1" fmla="val -2474"/>
              <a:gd name="adj2" fmla="val 79053"/>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solidFill>
                <a:schemeClr val="tx1">
                  <a:lumMod val="65000"/>
                  <a:lumOff val="35000"/>
                </a:schemeClr>
              </a:solidFill>
              <a:cs typeface="+mn-ea"/>
              <a:sym typeface="+mn-lt"/>
            </a:endParaRPr>
          </a:p>
        </p:txBody>
      </p:sp>
      <p:sp>
        <p:nvSpPr>
          <p:cNvPr id="52" name="Oval 40"/>
          <p:cNvSpPr/>
          <p:nvPr/>
        </p:nvSpPr>
        <p:spPr>
          <a:xfrm>
            <a:off x="8534880" y="5056986"/>
            <a:ext cx="596228" cy="59623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b="1" dirty="0">
              <a:solidFill>
                <a:schemeClr val="bg1"/>
              </a:solidFill>
              <a:cs typeface="+mn-ea"/>
              <a:sym typeface="+mn-lt"/>
            </a:endParaRPr>
          </a:p>
        </p:txBody>
      </p:sp>
      <p:sp>
        <p:nvSpPr>
          <p:cNvPr id="58" name="Rectangle 45"/>
          <p:cNvSpPr/>
          <p:nvPr/>
        </p:nvSpPr>
        <p:spPr>
          <a:xfrm>
            <a:off x="1772920" y="3310890"/>
            <a:ext cx="1083945" cy="953135"/>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solidFill>
                  <a:schemeClr val="tx1">
                    <a:lumMod val="65000"/>
                    <a:lumOff val="35000"/>
                  </a:schemeClr>
                </a:solidFill>
                <a:latin typeface="Songti SC Bold" panose="02010600040101010101" charset="-122"/>
                <a:ea typeface="Songti SC Bold" panose="02010600040101010101" charset="-122"/>
                <a:cs typeface="+mn-ea"/>
                <a:sym typeface="+mn-lt"/>
              </a:rPr>
              <a:t>分流冗员</a:t>
            </a:r>
            <a:endParaRPr lang="zh-CN" altLang="en-US" sz="2800" b="1" dirty="0">
              <a:solidFill>
                <a:schemeClr val="tx1">
                  <a:lumMod val="65000"/>
                  <a:lumOff val="35000"/>
                </a:schemeClr>
              </a:solidFill>
              <a:latin typeface="Songti SC Bold" panose="02010600040101010101" charset="-122"/>
              <a:ea typeface="Songti SC Bold" panose="02010600040101010101" charset="-122"/>
              <a:cs typeface="+mn-ea"/>
              <a:sym typeface="+mn-lt"/>
            </a:endParaRPr>
          </a:p>
        </p:txBody>
      </p:sp>
      <p:sp>
        <p:nvSpPr>
          <p:cNvPr id="60" name="文本框 59"/>
          <p:cNvSpPr txBox="1">
            <a:spLocks noChangeArrowheads="1"/>
          </p:cNvSpPr>
          <p:nvPr/>
        </p:nvSpPr>
        <p:spPr bwMode="auto">
          <a:xfrm>
            <a:off x="7088925" y="1640086"/>
            <a:ext cx="314682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600" b="1" dirty="0">
                <a:solidFill>
                  <a:srgbClr val="0D0D0D"/>
                </a:solidFill>
                <a:latin typeface="Songti SC Bold" panose="02010600040101010101" charset="-122"/>
                <a:ea typeface="Songti SC Bold" panose="02010600040101010101" charset="-122"/>
                <a:cs typeface="+mn-ea"/>
                <a:sym typeface="+mn-lt"/>
              </a:rPr>
              <a:t>鼓励严部长进行招标工作，并针对新系统的推广提出建议</a:t>
            </a:r>
            <a:endParaRPr lang="zh-CN" altLang="en-US" sz="1600" b="1" dirty="0">
              <a:solidFill>
                <a:srgbClr val="0D0D0D"/>
              </a:solidFill>
              <a:latin typeface="Songti SC Bold" panose="02010600040101010101" charset="-122"/>
              <a:ea typeface="Songti SC Bold" panose="02010600040101010101" charset="-122"/>
              <a:cs typeface="+mn-ea"/>
              <a:sym typeface="+mn-lt"/>
            </a:endParaRPr>
          </a:p>
        </p:txBody>
      </p:sp>
      <p:sp>
        <p:nvSpPr>
          <p:cNvPr id="26" name="椭圆 25"/>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0" name="直接连接符 29"/>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33" name="直接连接符 32"/>
          <p:cNvCxnSpPr/>
          <p:nvPr/>
        </p:nvCxnSpPr>
        <p:spPr>
          <a:xfrm>
            <a:off x="997817" y="930345"/>
            <a:ext cx="2909438"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997585" y="356870"/>
            <a:ext cx="3787140" cy="521970"/>
          </a:xfrm>
          <a:prstGeom prst="rect">
            <a:avLst/>
          </a:prstGeom>
          <a:noFill/>
        </p:spPr>
        <p:txBody>
          <a:bodyPr wrap="square" rtlCol="0">
            <a:spAutoFit/>
          </a:bodyPr>
          <a:p>
            <a:pPr algn="l"/>
            <a:r>
              <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rPr>
              <a:t>案例</a:t>
            </a:r>
            <a:r>
              <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rPr>
              <a:t>简述</a:t>
            </a:r>
            <a:endPar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endParaRPr>
          </a:p>
        </p:txBody>
      </p:sp>
      <p:sp>
        <p:nvSpPr>
          <p:cNvPr id="3" name="Rectangle 45"/>
          <p:cNvSpPr/>
          <p:nvPr/>
        </p:nvSpPr>
        <p:spPr>
          <a:xfrm>
            <a:off x="3924300" y="3310890"/>
            <a:ext cx="1083945" cy="953135"/>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solidFill>
                  <a:schemeClr val="tx1">
                    <a:lumMod val="65000"/>
                    <a:lumOff val="35000"/>
                  </a:schemeClr>
                </a:solidFill>
                <a:latin typeface="Songti SC Bold" panose="02010600040101010101" charset="-122"/>
                <a:ea typeface="Songti SC Bold" panose="02010600040101010101" charset="-122"/>
                <a:cs typeface="+mn-ea"/>
                <a:sym typeface="+mn-lt"/>
              </a:rPr>
              <a:t>智能升级</a:t>
            </a:r>
            <a:endParaRPr lang="zh-CN" altLang="en-US" sz="2800" b="1" dirty="0">
              <a:solidFill>
                <a:schemeClr val="tx1">
                  <a:lumMod val="65000"/>
                  <a:lumOff val="35000"/>
                </a:schemeClr>
              </a:solidFill>
              <a:latin typeface="Songti SC Bold" panose="02010600040101010101" charset="-122"/>
              <a:ea typeface="Songti SC Bold" panose="02010600040101010101" charset="-122"/>
              <a:cs typeface="+mn-ea"/>
              <a:sym typeface="+mn-lt"/>
            </a:endParaRPr>
          </a:p>
        </p:txBody>
      </p:sp>
      <p:sp>
        <p:nvSpPr>
          <p:cNvPr id="4" name="Rectangle 45"/>
          <p:cNvSpPr/>
          <p:nvPr/>
        </p:nvSpPr>
        <p:spPr>
          <a:xfrm>
            <a:off x="6137275" y="3308985"/>
            <a:ext cx="1083945" cy="953135"/>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solidFill>
                  <a:schemeClr val="tx1">
                    <a:lumMod val="65000"/>
                    <a:lumOff val="35000"/>
                  </a:schemeClr>
                </a:solidFill>
                <a:latin typeface="Songti SC Bold" panose="02010600040101010101" charset="-122"/>
                <a:ea typeface="Songti SC Bold" panose="02010600040101010101" charset="-122"/>
                <a:cs typeface="+mn-ea"/>
                <a:sym typeface="+mn-lt"/>
              </a:rPr>
              <a:t>集中智</a:t>
            </a:r>
            <a:r>
              <a:rPr lang="zh-CN" altLang="en-US" sz="2800" b="1" dirty="0">
                <a:solidFill>
                  <a:schemeClr val="tx1">
                    <a:lumMod val="65000"/>
                    <a:lumOff val="35000"/>
                  </a:schemeClr>
                </a:solidFill>
                <a:latin typeface="Songti SC Bold" panose="02010600040101010101" charset="-122"/>
                <a:ea typeface="Songti SC Bold" panose="02010600040101010101" charset="-122"/>
                <a:cs typeface="+mn-ea"/>
                <a:sym typeface="+mn-lt"/>
              </a:rPr>
              <a:t>控</a:t>
            </a:r>
            <a:endParaRPr lang="zh-CN" altLang="en-US" sz="2800" b="1" dirty="0">
              <a:solidFill>
                <a:schemeClr val="tx1">
                  <a:lumMod val="65000"/>
                  <a:lumOff val="35000"/>
                </a:schemeClr>
              </a:solidFill>
              <a:latin typeface="Songti SC Bold" panose="02010600040101010101" charset="-122"/>
              <a:ea typeface="Songti SC Bold" panose="02010600040101010101" charset="-122"/>
              <a:cs typeface="+mn-ea"/>
              <a:sym typeface="+mn-lt"/>
            </a:endParaRPr>
          </a:p>
        </p:txBody>
      </p:sp>
      <p:sp>
        <p:nvSpPr>
          <p:cNvPr id="5" name="Rectangle 45"/>
          <p:cNvSpPr/>
          <p:nvPr/>
        </p:nvSpPr>
        <p:spPr>
          <a:xfrm>
            <a:off x="8323580" y="3277235"/>
            <a:ext cx="1083945" cy="953135"/>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solidFill>
                  <a:schemeClr val="tx1">
                    <a:lumMod val="65000"/>
                    <a:lumOff val="35000"/>
                  </a:schemeClr>
                </a:solidFill>
                <a:latin typeface="Songti SC Bold" panose="02010600040101010101" charset="-122"/>
                <a:ea typeface="Songti SC Bold" panose="02010600040101010101" charset="-122"/>
                <a:cs typeface="+mn-ea"/>
                <a:sym typeface="+mn-lt"/>
              </a:rPr>
              <a:t>克服</a:t>
            </a:r>
            <a:r>
              <a:rPr lang="zh-CN" altLang="en-US" sz="2800" b="1" dirty="0">
                <a:solidFill>
                  <a:schemeClr val="tx1">
                    <a:lumMod val="65000"/>
                    <a:lumOff val="35000"/>
                  </a:schemeClr>
                </a:solidFill>
                <a:latin typeface="Songti SC Bold" panose="02010600040101010101" charset="-122"/>
                <a:ea typeface="Songti SC Bold" panose="02010600040101010101" charset="-122"/>
                <a:cs typeface="+mn-ea"/>
                <a:sym typeface="+mn-lt"/>
              </a:rPr>
              <a:t>难关</a:t>
            </a:r>
            <a:endParaRPr lang="zh-CN" altLang="en-US" sz="2800" b="1" dirty="0">
              <a:solidFill>
                <a:schemeClr val="tx1">
                  <a:lumMod val="65000"/>
                  <a:lumOff val="35000"/>
                </a:schemeClr>
              </a:solidFill>
              <a:latin typeface="Songti SC Bold" panose="02010600040101010101" charset="-122"/>
              <a:ea typeface="Songti SC Bold" panose="02010600040101010101" charset="-122"/>
              <a:cs typeface="+mn-ea"/>
              <a:sym typeface="+mn-lt"/>
            </a:endParaRPr>
          </a:p>
        </p:txBody>
      </p:sp>
      <p:sp>
        <p:nvSpPr>
          <p:cNvPr id="6" name="文本框 5"/>
          <p:cNvSpPr txBox="1">
            <a:spLocks noChangeArrowheads="1"/>
          </p:cNvSpPr>
          <p:nvPr/>
        </p:nvSpPr>
        <p:spPr bwMode="auto">
          <a:xfrm>
            <a:off x="2613025" y="1649730"/>
            <a:ext cx="266128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600" b="1" dirty="0">
                <a:solidFill>
                  <a:srgbClr val="0D0D0D"/>
                </a:solidFill>
                <a:latin typeface="Songti SC Bold" panose="02010600040101010101" charset="-122"/>
                <a:ea typeface="Songti SC Bold" panose="02010600040101010101" charset="-122"/>
                <a:cs typeface="+mn-ea"/>
                <a:sym typeface="+mn-lt"/>
              </a:rPr>
              <a:t>引导老刘完成员工分流以及</a:t>
            </a:r>
            <a:r>
              <a:rPr lang="zh-CN" altLang="en-US" sz="1600" b="1" dirty="0">
                <a:solidFill>
                  <a:srgbClr val="0D0D0D"/>
                </a:solidFill>
                <a:latin typeface="Songti SC Bold" panose="02010600040101010101" charset="-122"/>
                <a:ea typeface="Songti SC Bold" panose="02010600040101010101" charset="-122"/>
                <a:cs typeface="+mn-ea"/>
                <a:sym typeface="+mn-lt"/>
              </a:rPr>
              <a:t>善后事宜</a:t>
            </a:r>
            <a:endParaRPr lang="zh-CN" altLang="en-US" sz="1600" b="1" dirty="0">
              <a:solidFill>
                <a:srgbClr val="0D0D0D"/>
              </a:solidFill>
              <a:latin typeface="Songti SC Bold" panose="02010600040101010101" charset="-122"/>
              <a:ea typeface="Songti SC Bold" panose="02010600040101010101" charset="-122"/>
              <a:cs typeface="+mn-ea"/>
              <a:sym typeface="+mn-lt"/>
            </a:endParaRPr>
          </a:p>
        </p:txBody>
      </p:sp>
      <p:sp>
        <p:nvSpPr>
          <p:cNvPr id="7" name="文本框 6"/>
          <p:cNvSpPr txBox="1">
            <a:spLocks noChangeArrowheads="1"/>
          </p:cNvSpPr>
          <p:nvPr/>
        </p:nvSpPr>
        <p:spPr bwMode="auto">
          <a:xfrm>
            <a:off x="1438910" y="4940300"/>
            <a:ext cx="266128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600" b="1" dirty="0">
                <a:solidFill>
                  <a:srgbClr val="0D0D0D"/>
                </a:solidFill>
                <a:latin typeface="Songti SC Bold" panose="02010600040101010101" charset="-122"/>
                <a:ea typeface="Songti SC Bold" panose="02010600040101010101" charset="-122"/>
                <a:cs typeface="+mn-ea"/>
                <a:sym typeface="+mn-lt"/>
              </a:rPr>
              <a:t>为王部长提供施展才能的空间，</a:t>
            </a:r>
            <a:r>
              <a:rPr lang="zh-CN" altLang="en-US" sz="1600" b="1" dirty="0">
                <a:solidFill>
                  <a:srgbClr val="0D0D0D"/>
                </a:solidFill>
                <a:latin typeface="Songti SC Bold" panose="02010600040101010101" charset="-122"/>
                <a:ea typeface="Songti SC Bold" panose="02010600040101010101" charset="-122"/>
                <a:cs typeface="+mn-ea"/>
                <a:sym typeface="+mn-lt"/>
              </a:rPr>
              <a:t>并出谋划策</a:t>
            </a:r>
            <a:endParaRPr lang="zh-CN" altLang="en-US" sz="1600" b="1" dirty="0">
              <a:solidFill>
                <a:srgbClr val="0D0D0D"/>
              </a:solidFill>
              <a:latin typeface="Songti SC Bold" panose="02010600040101010101" charset="-122"/>
              <a:ea typeface="Songti SC Bold" panose="02010600040101010101" charset="-122"/>
              <a:cs typeface="+mn-ea"/>
              <a:sym typeface="+mn-lt"/>
            </a:endParaRPr>
          </a:p>
        </p:txBody>
      </p:sp>
      <p:sp>
        <p:nvSpPr>
          <p:cNvPr id="8" name="文本框 7"/>
          <p:cNvSpPr txBox="1">
            <a:spLocks noChangeArrowheads="1"/>
          </p:cNvSpPr>
          <p:nvPr/>
        </p:nvSpPr>
        <p:spPr bwMode="auto">
          <a:xfrm>
            <a:off x="5873750" y="4940300"/>
            <a:ext cx="266128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600" b="1" dirty="0">
                <a:solidFill>
                  <a:srgbClr val="0D0D0D"/>
                </a:solidFill>
                <a:latin typeface="Songti SC Bold" panose="02010600040101010101" charset="-122"/>
                <a:ea typeface="Songti SC Bold" panose="02010600040101010101" charset="-122"/>
                <a:cs typeface="+mn-ea"/>
                <a:sym typeface="+mn-lt"/>
              </a:rPr>
              <a:t>依托自身的技术功底带领研发</a:t>
            </a:r>
            <a:r>
              <a:rPr lang="zh-CN" altLang="en-US" sz="1600" b="1" dirty="0">
                <a:solidFill>
                  <a:srgbClr val="0D0D0D"/>
                </a:solidFill>
                <a:latin typeface="Songti SC Bold" panose="02010600040101010101" charset="-122"/>
                <a:ea typeface="Songti SC Bold" panose="02010600040101010101" charset="-122"/>
                <a:cs typeface="+mn-ea"/>
                <a:sym typeface="+mn-lt"/>
              </a:rPr>
              <a:t>工作</a:t>
            </a:r>
            <a:endParaRPr lang="zh-CN" altLang="en-US" sz="1600" b="1" dirty="0">
              <a:solidFill>
                <a:srgbClr val="0D0D0D"/>
              </a:solidFill>
              <a:latin typeface="Songti SC Bold" panose="02010600040101010101" charset="-122"/>
              <a:ea typeface="Songti SC Bold" panose="02010600040101010101"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46639" y="3199469"/>
            <a:ext cx="4906956"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738405" y="2555866"/>
            <a:ext cx="1287207" cy="128720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b="1" dirty="0">
                <a:latin typeface="Athelas Bold" panose="02000503000000020003" charset="0"/>
                <a:ea typeface="Songti SC Bold" panose="02010600040101010101" charset="-122"/>
                <a:cs typeface="Athelas Bold" panose="02000503000000020003" charset="0"/>
                <a:sym typeface="+mn-lt"/>
              </a:rPr>
              <a:t>2</a:t>
            </a:r>
            <a:endParaRPr lang="en-US" altLang="zh-CN" sz="7200" b="1" dirty="0">
              <a:latin typeface="Athelas Bold" panose="02000503000000020003" charset="0"/>
              <a:ea typeface="Songti SC Bold" panose="02010600040101010101" charset="-122"/>
              <a:cs typeface="Athelas Bold" panose="02000503000000020003" charset="0"/>
              <a:sym typeface="+mn-lt"/>
            </a:endParaRPr>
          </a:p>
        </p:txBody>
      </p:sp>
      <p:sp>
        <p:nvSpPr>
          <p:cNvPr id="13" name="文本框 12"/>
          <p:cNvSpPr txBox="1"/>
          <p:nvPr/>
        </p:nvSpPr>
        <p:spPr>
          <a:xfrm>
            <a:off x="4634230" y="2231390"/>
            <a:ext cx="4105910" cy="829945"/>
          </a:xfrm>
          <a:prstGeom prst="rect">
            <a:avLst/>
          </a:prstGeom>
          <a:noFill/>
        </p:spPr>
        <p:txBody>
          <a:bodyPr wrap="square" rtlCol="0">
            <a:spAutoFit/>
          </a:bodyPr>
          <a:lstStyle/>
          <a:p>
            <a:pPr algn="l"/>
            <a:r>
              <a:rPr lang="zh-CN" altLang="en-US" sz="4800" b="1" dirty="0">
                <a:solidFill>
                  <a:schemeClr val="tx1">
                    <a:lumMod val="75000"/>
                    <a:lumOff val="25000"/>
                  </a:schemeClr>
                </a:solidFill>
                <a:latin typeface="Songti SC Bold" panose="02010600040101010101" charset="-122"/>
                <a:ea typeface="Songti SC Bold" panose="02010600040101010101" charset="-122"/>
                <a:cs typeface="+mn-ea"/>
                <a:sym typeface="+mn-lt"/>
              </a:rPr>
              <a:t>变革型领导</a:t>
            </a:r>
            <a:endParaRPr lang="zh-CN" altLang="en-US" sz="4800" b="1" dirty="0">
              <a:solidFill>
                <a:schemeClr val="tx1">
                  <a:lumMod val="75000"/>
                  <a:lumOff val="25000"/>
                </a:schemeClr>
              </a:solidFill>
              <a:latin typeface="Songti SC Bold" panose="02010600040101010101" charset="-122"/>
              <a:ea typeface="Songti SC Bold" panose="02010600040101010101" charset="-122"/>
              <a:cs typeface="+mn-ea"/>
              <a:sym typeface="+mn-lt"/>
            </a:endParaRPr>
          </a:p>
        </p:txBody>
      </p:sp>
      <p:sp>
        <p:nvSpPr>
          <p:cNvPr id="5" name="文本框 4"/>
          <p:cNvSpPr txBox="1"/>
          <p:nvPr/>
        </p:nvSpPr>
        <p:spPr>
          <a:xfrm>
            <a:off x="4546600" y="3338195"/>
            <a:ext cx="5205730" cy="521970"/>
          </a:xfrm>
          <a:prstGeom prst="rect">
            <a:avLst/>
          </a:prstGeom>
          <a:noFill/>
        </p:spPr>
        <p:txBody>
          <a:bodyPr wrap="square" rtlCol="0">
            <a:spAutoFit/>
          </a:bodyPr>
          <a:p>
            <a:pPr algn="l"/>
            <a:r>
              <a:rPr lang="zh-CN" altLang="en-US" sz="2800" b="1" dirty="0">
                <a:solidFill>
                  <a:schemeClr val="tx1">
                    <a:lumMod val="75000"/>
                    <a:lumOff val="25000"/>
                  </a:schemeClr>
                </a:solidFill>
                <a:latin typeface="Songti SC Bold" panose="02010600040101010101" charset="-122"/>
                <a:ea typeface="Songti SC Bold" panose="02010600040101010101" charset="-122"/>
                <a:cs typeface="+mn-ea"/>
                <a:sym typeface="+mn-lt"/>
              </a:rPr>
              <a:t>（</a:t>
            </a:r>
            <a:r>
              <a:rPr lang="en-US" altLang="zh-CN" sz="2800" b="1" dirty="0">
                <a:solidFill>
                  <a:schemeClr val="tx1">
                    <a:lumMod val="75000"/>
                    <a:lumOff val="25000"/>
                  </a:schemeClr>
                </a:solidFill>
                <a:latin typeface="Songti SC Bold" panose="02010600040101010101" charset="-122"/>
                <a:ea typeface="Songti SC Bold" panose="02010600040101010101" charset="-122"/>
                <a:cs typeface="+mn-ea"/>
                <a:sym typeface="+mn-lt"/>
              </a:rPr>
              <a:t>Transformational Leadership</a:t>
            </a:r>
            <a:r>
              <a:rPr lang="zh-CN" altLang="en-US" sz="2800" b="1" dirty="0">
                <a:solidFill>
                  <a:schemeClr val="tx1">
                    <a:lumMod val="75000"/>
                    <a:lumOff val="25000"/>
                  </a:schemeClr>
                </a:solidFill>
                <a:latin typeface="Songti SC Bold" panose="02010600040101010101" charset="-122"/>
                <a:ea typeface="Songti SC Bold" panose="02010600040101010101" charset="-122"/>
                <a:cs typeface="+mn-ea"/>
                <a:sym typeface="+mn-lt"/>
              </a:rPr>
              <a:t>）</a:t>
            </a:r>
            <a:endParaRPr lang="zh-CN" altLang="en-US" sz="2800" b="1" dirty="0">
              <a:solidFill>
                <a:schemeClr val="tx1">
                  <a:lumMod val="75000"/>
                  <a:lumOff val="25000"/>
                </a:schemeClr>
              </a:solidFill>
              <a:latin typeface="Songti SC Bold" panose="02010600040101010101" charset="-122"/>
              <a:ea typeface="Songti SC Bold" panose="02010600040101010101" charset="-122"/>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757360" y="2142279"/>
            <a:ext cx="652747" cy="652747"/>
          </a:xfrm>
          <a:prstGeom prst="ellipse">
            <a:avLst/>
          </a:prstGeom>
          <a:blipFill>
            <a:blip r:embed="rId1"/>
            <a:stretch>
              <a:fillRect/>
            </a:stretch>
          </a:bli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57360" y="4185070"/>
            <a:ext cx="652747" cy="652747"/>
          </a:xfrm>
          <a:prstGeom prst="ellipse">
            <a:avLst/>
          </a:prstGeom>
          <a:blipFill>
            <a:blip r:embed="rId1"/>
            <a:stretch>
              <a:fillRect/>
            </a:stretch>
          </a:bli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6159093" y="2142279"/>
            <a:ext cx="652747" cy="652747"/>
          </a:xfrm>
          <a:prstGeom prst="ellipse">
            <a:avLst/>
          </a:prstGeom>
          <a:blipFill>
            <a:blip r:embed="rId2"/>
            <a:stretch>
              <a:fillRect/>
            </a:stretch>
          </a:bli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171158" y="4209835"/>
            <a:ext cx="652747" cy="652747"/>
          </a:xfrm>
          <a:prstGeom prst="ellipse">
            <a:avLst/>
          </a:prstGeom>
          <a:blipFill>
            <a:blip r:embed="rId2"/>
            <a:stretch>
              <a:fillRect/>
            </a:stretch>
          </a:bli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a:spLocks noChangeArrowheads="1"/>
          </p:cNvSpPr>
          <p:nvPr/>
        </p:nvSpPr>
        <p:spPr bwMode="auto">
          <a:xfrm>
            <a:off x="1553228" y="2579371"/>
            <a:ext cx="418416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400" b="1" dirty="0">
                <a:solidFill>
                  <a:srgbClr val="0D0D0D"/>
                </a:solidFill>
                <a:latin typeface="Songti SC Bold" panose="02010600040101010101" charset="-122"/>
                <a:ea typeface="Songti SC Bold" panose="02010600040101010101" charset="-122"/>
                <a:cs typeface="+mn-ea"/>
                <a:sym typeface="+mn-lt"/>
              </a:rPr>
              <a:t>理想化影响力是指能使他人产生信任、崇拜和跟随的一些行为。它包括领导者成为下属行为的典范，得到下属的认同、尊重和信任。</a:t>
            </a:r>
            <a:endParaRPr lang="zh-CN" altLang="en-US" sz="1400" b="1" dirty="0">
              <a:solidFill>
                <a:srgbClr val="0D0D0D"/>
              </a:solidFill>
              <a:latin typeface="Songti SC Bold" panose="02010600040101010101" charset="-122"/>
              <a:ea typeface="Songti SC Bold" panose="02010600040101010101" charset="-122"/>
              <a:cs typeface="+mn-ea"/>
              <a:sym typeface="+mn-lt"/>
            </a:endParaRPr>
          </a:p>
        </p:txBody>
      </p:sp>
      <p:sp>
        <p:nvSpPr>
          <p:cNvPr id="17" name="椭圆 16"/>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4" name="直接连接符 23"/>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27" name="直接连接符 26"/>
          <p:cNvCxnSpPr/>
          <p:nvPr/>
        </p:nvCxnSpPr>
        <p:spPr>
          <a:xfrm>
            <a:off x="997817" y="930345"/>
            <a:ext cx="2909438"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a:spLocks noChangeArrowheads="1"/>
          </p:cNvSpPr>
          <p:nvPr/>
        </p:nvSpPr>
        <p:spPr bwMode="auto">
          <a:xfrm>
            <a:off x="1553210" y="2180590"/>
            <a:ext cx="45040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l"/>
            <a:r>
              <a:rPr lang="zh-CN" altLang="en-US" sz="2000" b="1" dirty="0">
                <a:solidFill>
                  <a:schemeClr val="accent1"/>
                </a:solidFill>
                <a:latin typeface="Songti SC Black" panose="02010600040101010101" charset="-122"/>
                <a:ea typeface="Songti SC Black" panose="02010600040101010101" charset="-122"/>
                <a:cs typeface="Songti SC Black" panose="02010600040101010101" charset="-122"/>
                <a:sym typeface="+mn-lt"/>
              </a:rPr>
              <a:t>理想化影响力(</a:t>
            </a:r>
            <a:r>
              <a:rPr lang="zh-CN" altLang="en-US" sz="2000" dirty="0">
                <a:solidFill>
                  <a:schemeClr val="accent1"/>
                </a:solidFill>
                <a:latin typeface="Athelas Regular" panose="02000503000000020003" charset="0"/>
                <a:ea typeface="Songti SC Black" panose="02010600040101010101" charset="-122"/>
                <a:cs typeface="Athelas Regular" panose="02000503000000020003" charset="0"/>
                <a:sym typeface="+mn-lt"/>
              </a:rPr>
              <a:t>idealized influence</a:t>
            </a:r>
            <a:r>
              <a:rPr lang="zh-CN" altLang="en-US" sz="2000" b="1" dirty="0">
                <a:solidFill>
                  <a:schemeClr val="accent1"/>
                </a:solidFill>
                <a:latin typeface="Songti SC Black" panose="02010600040101010101" charset="-122"/>
                <a:ea typeface="Songti SC Black" panose="02010600040101010101" charset="-122"/>
                <a:cs typeface="Songti SC Black" panose="02010600040101010101" charset="-122"/>
                <a:sym typeface="+mn-lt"/>
              </a:rPr>
              <a:t>)</a:t>
            </a:r>
            <a:endParaRPr lang="zh-CN" altLang="en-US" sz="2000" b="1" dirty="0">
              <a:solidFill>
                <a:schemeClr val="accent1"/>
              </a:solidFill>
              <a:latin typeface="Songti SC Black" panose="02010600040101010101" charset="-122"/>
              <a:ea typeface="Songti SC Black" panose="02010600040101010101" charset="-122"/>
              <a:cs typeface="Songti SC Black" panose="02010600040101010101" charset="-122"/>
              <a:sym typeface="+mn-lt"/>
            </a:endParaRPr>
          </a:p>
        </p:txBody>
      </p:sp>
      <p:sp>
        <p:nvSpPr>
          <p:cNvPr id="2" name="文本框 1"/>
          <p:cNvSpPr txBox="1">
            <a:spLocks noChangeArrowheads="1"/>
          </p:cNvSpPr>
          <p:nvPr/>
        </p:nvSpPr>
        <p:spPr bwMode="auto">
          <a:xfrm>
            <a:off x="7052310" y="2176145"/>
            <a:ext cx="45040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l"/>
            <a:r>
              <a:rPr lang="zh-CN" altLang="en-US" sz="2000" dirty="0">
                <a:solidFill>
                  <a:schemeClr val="accent1"/>
                </a:solidFill>
                <a:ea typeface="Songti SC Black" panose="02010600040101010101" charset="-122"/>
                <a:sym typeface="+mn-lt"/>
              </a:rPr>
              <a:t>鼓舞性激励(</a:t>
            </a:r>
            <a:r>
              <a:rPr lang="zh-CN" altLang="en-US" sz="2000" dirty="0">
                <a:solidFill>
                  <a:schemeClr val="accent1"/>
                </a:solidFill>
                <a:latin typeface="Athelas Regular" panose="02000503000000020003" charset="0"/>
                <a:ea typeface="Songti SC Black" panose="02010600040101010101" charset="-122"/>
                <a:cs typeface="Athelas Regular" panose="02000503000000020003" charset="0"/>
                <a:sym typeface="+mn-lt"/>
              </a:rPr>
              <a:t>inspirational motivation</a:t>
            </a:r>
            <a:r>
              <a:rPr lang="zh-CN" altLang="en-US" sz="2000" dirty="0">
                <a:solidFill>
                  <a:schemeClr val="accent1"/>
                </a:solidFill>
                <a:ea typeface="Songti SC Black" panose="02010600040101010101" charset="-122"/>
                <a:sym typeface="+mn-lt"/>
              </a:rPr>
              <a:t>)</a:t>
            </a:r>
            <a:endParaRPr lang="zh-CN" altLang="en-US" sz="2000" dirty="0">
              <a:solidFill>
                <a:schemeClr val="accent1"/>
              </a:solidFill>
              <a:ea typeface="Songti SC Black" panose="02010600040101010101" charset="-122"/>
              <a:sym typeface="+mn-lt"/>
            </a:endParaRPr>
          </a:p>
        </p:txBody>
      </p:sp>
      <p:sp>
        <p:nvSpPr>
          <p:cNvPr id="3" name="文本框 2"/>
          <p:cNvSpPr txBox="1">
            <a:spLocks noChangeArrowheads="1"/>
          </p:cNvSpPr>
          <p:nvPr/>
        </p:nvSpPr>
        <p:spPr bwMode="auto">
          <a:xfrm>
            <a:off x="1553210" y="4312285"/>
            <a:ext cx="45040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l"/>
            <a:r>
              <a:rPr lang="zh-CN" altLang="en-US" sz="2000" dirty="0">
                <a:solidFill>
                  <a:schemeClr val="accent1"/>
                </a:solidFill>
                <a:ea typeface="Songti SC Black" panose="02010600040101010101" charset="-122"/>
                <a:sym typeface="+mn-lt"/>
              </a:rPr>
              <a:t>智力激发(</a:t>
            </a:r>
            <a:r>
              <a:rPr lang="zh-CN" altLang="en-US" sz="2000" dirty="0">
                <a:solidFill>
                  <a:schemeClr val="accent1"/>
                </a:solidFill>
                <a:latin typeface="Athelas Regular" panose="02000503000000020003" charset="0"/>
                <a:ea typeface="Songti SC Black" panose="02010600040101010101" charset="-122"/>
                <a:cs typeface="Athelas Regular" panose="02000503000000020003" charset="0"/>
                <a:sym typeface="+mn-lt"/>
              </a:rPr>
              <a:t>intellectual stimulation</a:t>
            </a:r>
            <a:r>
              <a:rPr lang="zh-CN" altLang="en-US" sz="2000" dirty="0">
                <a:solidFill>
                  <a:schemeClr val="accent1"/>
                </a:solidFill>
                <a:ea typeface="Songti SC Black" panose="02010600040101010101" charset="-122"/>
                <a:sym typeface="+mn-lt"/>
              </a:rPr>
              <a:t>)</a:t>
            </a:r>
            <a:endParaRPr lang="zh-CN" altLang="en-US" sz="2000" dirty="0">
              <a:solidFill>
                <a:schemeClr val="accent1"/>
              </a:solidFill>
              <a:ea typeface="Songti SC Black" panose="02010600040101010101" charset="-122"/>
              <a:sym typeface="+mn-lt"/>
            </a:endParaRPr>
          </a:p>
        </p:txBody>
      </p:sp>
      <p:sp>
        <p:nvSpPr>
          <p:cNvPr id="4" name="文本框 3"/>
          <p:cNvSpPr txBox="1">
            <a:spLocks noChangeArrowheads="1"/>
          </p:cNvSpPr>
          <p:nvPr/>
        </p:nvSpPr>
        <p:spPr bwMode="auto">
          <a:xfrm>
            <a:off x="7051040" y="4337050"/>
            <a:ext cx="47123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l"/>
            <a:r>
              <a:rPr lang="zh-CN" altLang="en-US" sz="2000" dirty="0">
                <a:solidFill>
                  <a:schemeClr val="accent1"/>
                </a:solidFill>
                <a:ea typeface="Songti SC Black" panose="02010600040101010101" charset="-122"/>
                <a:sym typeface="+mn-lt"/>
              </a:rPr>
              <a:t>个性化关怀(</a:t>
            </a:r>
            <a:r>
              <a:rPr lang="zh-CN" altLang="en-US" sz="2000" dirty="0">
                <a:solidFill>
                  <a:schemeClr val="accent1"/>
                </a:solidFill>
                <a:latin typeface="Athelas Regular" panose="02000503000000020003" charset="0"/>
                <a:ea typeface="Songti SC Black" panose="02010600040101010101" charset="-122"/>
                <a:cs typeface="Athelas Regular" panose="02000503000000020003" charset="0"/>
                <a:sym typeface="+mn-lt"/>
              </a:rPr>
              <a:t>individualized consideration</a:t>
            </a:r>
            <a:r>
              <a:rPr lang="zh-CN" altLang="en-US" sz="2000" dirty="0">
                <a:solidFill>
                  <a:schemeClr val="accent1"/>
                </a:solidFill>
                <a:ea typeface="Songti SC Black" panose="02010600040101010101" charset="-122"/>
                <a:sym typeface="+mn-lt"/>
              </a:rPr>
              <a:t>)</a:t>
            </a:r>
            <a:endParaRPr lang="zh-CN" altLang="en-US" sz="2000" dirty="0">
              <a:solidFill>
                <a:schemeClr val="accent1"/>
              </a:solidFill>
              <a:ea typeface="Songti SC Black" panose="02010600040101010101" charset="-122"/>
              <a:sym typeface="+mn-lt"/>
            </a:endParaRPr>
          </a:p>
        </p:txBody>
      </p:sp>
      <p:sp>
        <p:nvSpPr>
          <p:cNvPr id="6" name="文本框 5"/>
          <p:cNvSpPr txBox="1">
            <a:spLocks noChangeArrowheads="1"/>
          </p:cNvSpPr>
          <p:nvPr/>
        </p:nvSpPr>
        <p:spPr bwMode="auto">
          <a:xfrm>
            <a:off x="7051058" y="2574926"/>
            <a:ext cx="418416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400" b="1" dirty="0">
                <a:solidFill>
                  <a:srgbClr val="0D0D0D"/>
                </a:solidFill>
                <a:latin typeface="Songti SC Bold" panose="02010600040101010101" charset="-122"/>
                <a:ea typeface="Songti SC Bold" panose="02010600040101010101" charset="-122"/>
                <a:cs typeface="+mn-ea"/>
                <a:sym typeface="+mn-lt"/>
              </a:rPr>
              <a:t>领导者向下属表达对他们的高期望值，激励他们加入团队，并成为团队中共享梦想的一分子。在实践中，领导者往往运用团队精神和情感诉求来凝聚下属的努力以实现团队目标。</a:t>
            </a:r>
            <a:endParaRPr lang="zh-CN" altLang="en-US" sz="1400" b="1" dirty="0">
              <a:solidFill>
                <a:srgbClr val="0D0D0D"/>
              </a:solidFill>
              <a:latin typeface="Songti SC Bold" panose="02010600040101010101" charset="-122"/>
              <a:ea typeface="Songti SC Bold" panose="02010600040101010101" charset="-122"/>
              <a:cs typeface="+mn-ea"/>
              <a:sym typeface="+mn-lt"/>
            </a:endParaRPr>
          </a:p>
        </p:txBody>
      </p:sp>
      <p:sp>
        <p:nvSpPr>
          <p:cNvPr id="9" name="文本框 8"/>
          <p:cNvSpPr txBox="1">
            <a:spLocks noChangeArrowheads="1"/>
          </p:cNvSpPr>
          <p:nvPr/>
        </p:nvSpPr>
        <p:spPr bwMode="auto">
          <a:xfrm>
            <a:off x="1621808" y="4711066"/>
            <a:ext cx="418416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400" b="1" dirty="0">
                <a:solidFill>
                  <a:srgbClr val="0D0D0D"/>
                </a:solidFill>
                <a:latin typeface="Songti SC Bold" panose="02010600040101010101" charset="-122"/>
                <a:ea typeface="Songti SC Bold" panose="02010600040101010101" charset="-122"/>
                <a:cs typeface="+mn-ea"/>
                <a:sym typeface="+mn-lt"/>
              </a:rPr>
              <a:t>是指鼓励下属创新，挑战自我，包括向下属灌输新观念，启发下属发表新见解和鼓励下属用新手段、新方法解决工作中遇到的问题。</a:t>
            </a:r>
            <a:endParaRPr lang="zh-CN" altLang="en-US" sz="1400" b="1" dirty="0">
              <a:solidFill>
                <a:srgbClr val="0D0D0D"/>
              </a:solidFill>
              <a:latin typeface="Songti SC Bold" panose="02010600040101010101" charset="-122"/>
              <a:ea typeface="Songti SC Bold" panose="02010600040101010101" charset="-122"/>
              <a:cs typeface="+mn-ea"/>
              <a:sym typeface="+mn-lt"/>
            </a:endParaRPr>
          </a:p>
        </p:txBody>
      </p:sp>
      <p:sp>
        <p:nvSpPr>
          <p:cNvPr id="11" name="文本框 10"/>
          <p:cNvSpPr txBox="1">
            <a:spLocks noChangeArrowheads="1"/>
          </p:cNvSpPr>
          <p:nvPr/>
        </p:nvSpPr>
        <p:spPr bwMode="auto">
          <a:xfrm>
            <a:off x="7051058" y="4735831"/>
            <a:ext cx="418416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400" b="1" dirty="0">
                <a:solidFill>
                  <a:srgbClr val="0D0D0D"/>
                </a:solidFill>
                <a:latin typeface="Songti SC Bold" panose="02010600040101010101" charset="-122"/>
                <a:ea typeface="Songti SC Bold" panose="02010600040101010101" charset="-122"/>
                <a:cs typeface="+mn-ea"/>
                <a:sym typeface="+mn-lt"/>
              </a:rPr>
              <a:t>个性化关怀是指关心每一个下属，重视个人需要、能力和愿望，耐心细致的倾听，以及根据每一个下属的不同情况和需要区别性地培养和指导每一个下属。</a:t>
            </a:r>
            <a:endParaRPr lang="zh-CN" altLang="en-US" sz="1400" b="1" dirty="0">
              <a:solidFill>
                <a:srgbClr val="0D0D0D"/>
              </a:solidFill>
              <a:latin typeface="Songti SC Bold" panose="02010600040101010101" charset="-122"/>
              <a:ea typeface="Songti SC Bold" panose="02010600040101010101" charset="-122"/>
              <a:cs typeface="+mn-ea"/>
              <a:sym typeface="+mn-lt"/>
            </a:endParaRPr>
          </a:p>
        </p:txBody>
      </p:sp>
      <p:sp>
        <p:nvSpPr>
          <p:cNvPr id="29" name="文本框 28"/>
          <p:cNvSpPr txBox="1"/>
          <p:nvPr/>
        </p:nvSpPr>
        <p:spPr>
          <a:xfrm>
            <a:off x="1183640" y="1249680"/>
            <a:ext cx="3787140" cy="460375"/>
          </a:xfrm>
          <a:prstGeom prst="rect">
            <a:avLst/>
          </a:prstGeom>
          <a:noFill/>
        </p:spPr>
        <p:txBody>
          <a:bodyPr wrap="square" rtlCol="0">
            <a:spAutoFit/>
          </a:bodyPr>
          <a:p>
            <a:pPr algn="l"/>
            <a:r>
              <a:rPr lang="zh-CN" altLang="en-US" sz="2400" b="1" dirty="0">
                <a:solidFill>
                  <a:schemeClr val="accent1"/>
                </a:solidFill>
                <a:latin typeface="Songti SC Black" panose="02010600040101010101" charset="-122"/>
                <a:ea typeface="Songti SC Black" panose="02010600040101010101" charset="-122"/>
                <a:cs typeface="+mn-ea"/>
                <a:sym typeface="+mn-lt"/>
              </a:rPr>
              <a:t>变革型领导的四个方面</a:t>
            </a:r>
            <a:endParaRPr lang="zh-CN" altLang="en-US" sz="2400" b="1" dirty="0">
              <a:solidFill>
                <a:schemeClr val="accent1"/>
              </a:solidFill>
              <a:latin typeface="Songti SC Black" panose="02010600040101010101" charset="-122"/>
              <a:ea typeface="Songti SC Black" panose="02010600040101010101" charset="-122"/>
              <a:cs typeface="+mn-ea"/>
              <a:sym typeface="+mn-lt"/>
            </a:endParaRPr>
          </a:p>
        </p:txBody>
      </p:sp>
      <p:sp>
        <p:nvSpPr>
          <p:cNvPr id="13" name="文本框 12"/>
          <p:cNvSpPr txBox="1"/>
          <p:nvPr/>
        </p:nvSpPr>
        <p:spPr>
          <a:xfrm>
            <a:off x="997585" y="356870"/>
            <a:ext cx="3787140" cy="521970"/>
          </a:xfrm>
          <a:prstGeom prst="rect">
            <a:avLst/>
          </a:prstGeom>
          <a:noFill/>
        </p:spPr>
        <p:txBody>
          <a:bodyPr wrap="square" rtlCol="0">
            <a:spAutoFit/>
          </a:bodyPr>
          <a:lstStyle/>
          <a:p>
            <a:pPr algn="l"/>
            <a:r>
              <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rPr>
              <a:t>变革型领导</a:t>
            </a:r>
            <a:endPar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a:spLocks noChangeArrowheads="1"/>
          </p:cNvSpPr>
          <p:nvPr/>
        </p:nvSpPr>
        <p:spPr bwMode="auto">
          <a:xfrm>
            <a:off x="899795" y="1946275"/>
            <a:ext cx="100679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对老刘：“人事管理井井有条，我和集团都</a:t>
            </a: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看在眼里”</a:t>
            </a:r>
            <a:endPar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9" name="椭圆 8"/>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 name="直接连接符 9"/>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8" name="直接连接符 17"/>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21" name="直接连接符 20"/>
          <p:cNvCxnSpPr/>
          <p:nvPr/>
        </p:nvCxnSpPr>
        <p:spPr>
          <a:xfrm>
            <a:off x="997817" y="930345"/>
            <a:ext cx="2909438"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7585" y="356870"/>
            <a:ext cx="3787140" cy="521970"/>
          </a:xfrm>
          <a:prstGeom prst="rect">
            <a:avLst/>
          </a:prstGeom>
          <a:noFill/>
        </p:spPr>
        <p:txBody>
          <a:bodyPr wrap="square" rtlCol="0">
            <a:spAutoFit/>
          </a:bodyPr>
          <a:p>
            <a:pPr algn="l"/>
            <a:r>
              <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rPr>
              <a:t>变革型领导</a:t>
            </a:r>
            <a:endPar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endParaRPr>
          </a:p>
        </p:txBody>
      </p:sp>
      <p:sp>
        <p:nvSpPr>
          <p:cNvPr id="3" name="文本框 2"/>
          <p:cNvSpPr txBox="1"/>
          <p:nvPr/>
        </p:nvSpPr>
        <p:spPr>
          <a:xfrm>
            <a:off x="1183640" y="1143635"/>
            <a:ext cx="6769735" cy="460375"/>
          </a:xfrm>
          <a:prstGeom prst="rect">
            <a:avLst/>
          </a:prstGeom>
          <a:noFill/>
        </p:spPr>
        <p:txBody>
          <a:bodyPr wrap="square" rtlCol="0">
            <a:spAutoFit/>
          </a:bodyPr>
          <a:p>
            <a:pPr algn="l"/>
            <a:r>
              <a:rPr lang="zh-CN" altLang="en-US" sz="2400" b="1" dirty="0">
                <a:solidFill>
                  <a:schemeClr val="accent1"/>
                </a:solidFill>
                <a:latin typeface="Songti SC Black" panose="02010600040101010101" charset="-122"/>
                <a:ea typeface="Songti SC Black" panose="02010600040101010101" charset="-122"/>
                <a:cs typeface="+mn-ea"/>
                <a:sym typeface="+mn-lt"/>
              </a:rPr>
              <a:t>在案例中的体现——表达对下属的肯定与</a:t>
            </a:r>
            <a:r>
              <a:rPr lang="zh-CN" altLang="en-US" sz="2400" b="1" dirty="0">
                <a:solidFill>
                  <a:schemeClr val="accent1"/>
                </a:solidFill>
                <a:latin typeface="Songti SC Black" panose="02010600040101010101" charset="-122"/>
                <a:ea typeface="Songti SC Black" panose="02010600040101010101" charset="-122"/>
                <a:cs typeface="+mn-ea"/>
                <a:sym typeface="+mn-lt"/>
              </a:rPr>
              <a:t>期望</a:t>
            </a:r>
            <a:endParaRPr lang="zh-CN" altLang="en-US" sz="2400" b="1" dirty="0">
              <a:solidFill>
                <a:schemeClr val="accent1"/>
              </a:solidFill>
              <a:latin typeface="Songti SC Black" panose="02010600040101010101" charset="-122"/>
              <a:ea typeface="Songti SC Black" panose="02010600040101010101" charset="-122"/>
              <a:cs typeface="+mn-ea"/>
              <a:sym typeface="+mn-lt"/>
            </a:endParaRPr>
          </a:p>
        </p:txBody>
      </p:sp>
      <p:sp>
        <p:nvSpPr>
          <p:cNvPr id="6" name="文本框 5"/>
          <p:cNvSpPr txBox="1">
            <a:spLocks noChangeArrowheads="1"/>
          </p:cNvSpPr>
          <p:nvPr/>
        </p:nvSpPr>
        <p:spPr bwMode="auto">
          <a:xfrm>
            <a:off x="899795" y="2740660"/>
            <a:ext cx="102082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对严部长：破例安排参加集团评审会，并打消其疑虑；肯定信息中心的价值，表达</a:t>
            </a: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期望</a:t>
            </a:r>
            <a:endPar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7" name="文本框 6"/>
          <p:cNvSpPr txBox="1">
            <a:spLocks noChangeArrowheads="1"/>
          </p:cNvSpPr>
          <p:nvPr/>
        </p:nvSpPr>
        <p:spPr bwMode="auto">
          <a:xfrm>
            <a:off x="899795" y="3566795"/>
            <a:ext cx="100679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对圣工：多次表示“你是这方面的专家”，表示信任与</a:t>
            </a: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鼓励</a:t>
            </a:r>
            <a:endPar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a:spLocks noChangeArrowheads="1"/>
          </p:cNvSpPr>
          <p:nvPr/>
        </p:nvSpPr>
        <p:spPr bwMode="auto">
          <a:xfrm>
            <a:off x="899795" y="1946275"/>
            <a:ext cx="100679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引导老刘合理安排分流安置：传递政策温度，点对点交流</a:t>
            </a: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等</a:t>
            </a:r>
            <a:endPar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9" name="椭圆 8"/>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 name="直接连接符 9"/>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8" name="直接连接符 17"/>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21" name="直接连接符 20"/>
          <p:cNvCxnSpPr/>
          <p:nvPr/>
        </p:nvCxnSpPr>
        <p:spPr>
          <a:xfrm>
            <a:off x="997817" y="930345"/>
            <a:ext cx="2909438"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7585" y="356870"/>
            <a:ext cx="3787140" cy="521970"/>
          </a:xfrm>
          <a:prstGeom prst="rect">
            <a:avLst/>
          </a:prstGeom>
          <a:noFill/>
        </p:spPr>
        <p:txBody>
          <a:bodyPr wrap="square" rtlCol="0">
            <a:spAutoFit/>
          </a:bodyPr>
          <a:p>
            <a:pPr algn="l"/>
            <a:r>
              <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rPr>
              <a:t>变革型领导</a:t>
            </a:r>
            <a:endParaRPr lang="zh-CN" altLang="en-US" sz="2800" b="1" dirty="0">
              <a:solidFill>
                <a:schemeClr val="tx1">
                  <a:lumMod val="75000"/>
                  <a:lumOff val="25000"/>
                </a:schemeClr>
              </a:solidFill>
              <a:latin typeface="Songti SC Black" panose="02010600040101010101" charset="-122"/>
              <a:ea typeface="Songti SC Black" panose="02010600040101010101" charset="-122"/>
              <a:cs typeface="+mn-ea"/>
              <a:sym typeface="+mn-lt"/>
            </a:endParaRPr>
          </a:p>
        </p:txBody>
      </p:sp>
      <p:sp>
        <p:nvSpPr>
          <p:cNvPr id="3" name="文本框 2"/>
          <p:cNvSpPr txBox="1"/>
          <p:nvPr/>
        </p:nvSpPr>
        <p:spPr>
          <a:xfrm>
            <a:off x="1183640" y="1143635"/>
            <a:ext cx="6769735" cy="460375"/>
          </a:xfrm>
          <a:prstGeom prst="rect">
            <a:avLst/>
          </a:prstGeom>
          <a:noFill/>
        </p:spPr>
        <p:txBody>
          <a:bodyPr wrap="square" rtlCol="0">
            <a:spAutoFit/>
          </a:bodyPr>
          <a:p>
            <a:pPr algn="l"/>
            <a:r>
              <a:rPr lang="zh-CN" altLang="en-US" sz="2400" b="1" dirty="0">
                <a:solidFill>
                  <a:schemeClr val="accent1"/>
                </a:solidFill>
                <a:latin typeface="Songti SC Black" panose="02010600040101010101" charset="-122"/>
                <a:ea typeface="Songti SC Black" panose="02010600040101010101" charset="-122"/>
                <a:cs typeface="+mn-ea"/>
                <a:sym typeface="+mn-lt"/>
              </a:rPr>
              <a:t>在案例中的体现——引导新想法的</a:t>
            </a:r>
            <a:r>
              <a:rPr lang="zh-CN" altLang="en-US" sz="2400" b="1" dirty="0">
                <a:solidFill>
                  <a:schemeClr val="accent1"/>
                </a:solidFill>
                <a:latin typeface="Songti SC Black" panose="02010600040101010101" charset="-122"/>
                <a:ea typeface="Songti SC Black" panose="02010600040101010101" charset="-122"/>
                <a:cs typeface="+mn-ea"/>
                <a:sym typeface="+mn-lt"/>
              </a:rPr>
              <a:t>产生</a:t>
            </a:r>
            <a:endParaRPr lang="zh-CN" altLang="en-US" sz="2400" b="1" dirty="0">
              <a:solidFill>
                <a:schemeClr val="accent1"/>
              </a:solidFill>
              <a:latin typeface="Songti SC Black" panose="02010600040101010101" charset="-122"/>
              <a:ea typeface="Songti SC Black" panose="02010600040101010101" charset="-122"/>
              <a:cs typeface="+mn-ea"/>
              <a:sym typeface="+mn-lt"/>
            </a:endParaRPr>
          </a:p>
        </p:txBody>
      </p:sp>
      <p:sp>
        <p:nvSpPr>
          <p:cNvPr id="6" name="文本框 5"/>
          <p:cNvSpPr txBox="1">
            <a:spLocks noChangeArrowheads="1"/>
          </p:cNvSpPr>
          <p:nvPr/>
        </p:nvSpPr>
        <p:spPr bwMode="auto">
          <a:xfrm>
            <a:off x="899795" y="2740660"/>
            <a:ext cx="102082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引导王部长重视员工，</a:t>
            </a: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以人为本</a:t>
            </a:r>
            <a:endPar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7" name="文本框 6"/>
          <p:cNvSpPr txBox="1">
            <a:spLocks noChangeArrowheads="1"/>
          </p:cNvSpPr>
          <p:nvPr/>
        </p:nvSpPr>
        <p:spPr bwMode="auto">
          <a:xfrm>
            <a:off x="899795" y="3566795"/>
            <a:ext cx="100679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引导严部长完成招标工作和新系统的推行</a:t>
            </a: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工作</a:t>
            </a:r>
            <a:endPar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
        <p:nvSpPr>
          <p:cNvPr id="4" name="文本框 3"/>
          <p:cNvSpPr txBox="1">
            <a:spLocks noChangeArrowheads="1"/>
          </p:cNvSpPr>
          <p:nvPr/>
        </p:nvSpPr>
        <p:spPr bwMode="auto">
          <a:xfrm>
            <a:off x="899160" y="4326890"/>
            <a:ext cx="100679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171450" indent="-171450">
              <a:lnSpc>
                <a:spcPct val="150000"/>
              </a:lnSpc>
              <a:buFont typeface="Wingdings" panose="05000000000000000000" pitchFamily="2" charset="2"/>
              <a:buChar char="u"/>
            </a:pP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引导圣工优化参数，</a:t>
            </a: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启发团队探索</a:t>
            </a:r>
            <a:r>
              <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rPr>
              <a:t>工艺顺序</a:t>
            </a:r>
            <a:endParaRPr lang="zh-CN" altLang="en-US" sz="2000" b="1" dirty="0">
              <a:solidFill>
                <a:schemeClr val="tx1">
                  <a:lumMod val="95000"/>
                  <a:lumOff val="5000"/>
                </a:schemeClr>
              </a:solidFill>
              <a:latin typeface="Songti SC Bold" panose="02010600040101010101" charset="-122"/>
              <a:ea typeface="Songti SC Bold" panose="02010600040101010101" charset="-122"/>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46639" y="3199469"/>
            <a:ext cx="4906956"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738405" y="2555866"/>
            <a:ext cx="1287207" cy="128720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thelas Regular" panose="02000503000000020003" charset="0"/>
                <a:cs typeface="Athelas Regular" panose="02000503000000020003" charset="0"/>
                <a:sym typeface="+mn-lt"/>
              </a:rPr>
              <a:t>3</a:t>
            </a:r>
            <a:endParaRPr lang="zh-CN" altLang="en-US" sz="7200" dirty="0">
              <a:latin typeface="Athelas Regular" panose="02000503000000020003" charset="0"/>
              <a:cs typeface="Athelas Regular" panose="02000503000000020003" charset="0"/>
              <a:sym typeface="+mn-lt"/>
            </a:endParaRPr>
          </a:p>
        </p:txBody>
      </p:sp>
      <p:sp>
        <p:nvSpPr>
          <p:cNvPr id="13" name="文本框 12"/>
          <p:cNvSpPr txBox="1"/>
          <p:nvPr/>
        </p:nvSpPr>
        <p:spPr>
          <a:xfrm>
            <a:off x="4844789" y="2173025"/>
            <a:ext cx="4245339" cy="829945"/>
          </a:xfrm>
          <a:prstGeom prst="rect">
            <a:avLst/>
          </a:prstGeom>
          <a:noFill/>
        </p:spPr>
        <p:txBody>
          <a:bodyPr wrap="square" rtlCol="0">
            <a:spAutoFit/>
          </a:bodyPr>
          <a:lstStyle/>
          <a:p>
            <a:pPr algn="l"/>
            <a:r>
              <a:rPr lang="zh-CN" altLang="en-US" sz="4800" b="1" dirty="0">
                <a:solidFill>
                  <a:schemeClr val="tx1">
                    <a:lumMod val="75000"/>
                    <a:lumOff val="25000"/>
                  </a:schemeClr>
                </a:solidFill>
                <a:latin typeface="Songti SC Bold" panose="02010600040101010101" charset="-122"/>
                <a:ea typeface="Songti SC Bold" panose="02010600040101010101" charset="-122"/>
                <a:cs typeface="+mn-ea"/>
                <a:sym typeface="+mn-lt"/>
              </a:rPr>
              <a:t>理论视角</a:t>
            </a:r>
            <a:endParaRPr lang="zh-CN" altLang="en-US" sz="4800" b="1" dirty="0">
              <a:solidFill>
                <a:schemeClr val="tx1">
                  <a:lumMod val="75000"/>
                  <a:lumOff val="25000"/>
                </a:schemeClr>
              </a:solidFill>
              <a:latin typeface="Songti SC Bold" panose="02010600040101010101" charset="-122"/>
              <a:ea typeface="Songti SC Bold" panose="02010600040101010101" charset="-122"/>
              <a:cs typeface="+mn-ea"/>
              <a:sym typeface="+mn-l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hwt5l5y">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EcxaWIzaDdVMk52Y21WOVBWeHNaV1owSUNnZ1hHWnlZV043SUNoV0lDc2dTU0FySUZNcEtpQkJJQ29nUmlCOWV6TjlJRnh5YVdkb2RDQXBJRnhkIiwKCSJMYXRleEltZ0Jhc2U2NCIgOiAiaVZCT1J3MEtHZ29BQUFBTlNVaEVVZ0FBQkhjQUFBREhCQU1BQUFCaEJLSk9BQUFBTUZCTVZFWC8vLzhBQUFBQUFBQUFBQUFBQUFBQUFBQUFBQUFBQUFBQUFBQUFBQUFBQUFBQUFBQUFBQUFBQUFBQUFBQUFBQUF2M2FCN0FBQUFEM1JTVGxNQUVGU3J6ZDN2ZGlLWk1ydEVab2x0cVo1d0FBQUFDWEJJV1hNQUFBN0VBQUFPeEFHVkt3NGJBQUFnQUVsRVFWUjRBZTFkZll3a1IzWHYyYjN6N3UzSDdRYndPWUxBTEFraDRnODBoN0NJaWFYTUt0Z09VaExOT3NJbVlOQXNzWDFCaERCckFoRkJFVE00RUpSQXRNZEhZb3lKWjZLQVNVVEVMSEt3K0lnOEV3RVdDSWRaQkVGQmtUSUxVaUtjS015UzJ4MThQdHVWMyt2dTZxNnFydXJ1bWRuWjZkcE0vekZkOWVyVnExZlZyMTY5OTZxNngzRnN1NVlyRzdheGZBTDRMZi8yQ2VpRTQvVFl6b25vaDEyZGFMRXR1eGpXY251V0hXamdNNi9UQUswQnpmOWU1bGs5eFo3T1BJL0pEUGJZdWdhcC9rWU4wQjVRT2ZQS05GZG1GKzBaVHdPblo5akJhclJvbGpXaVFJc2dWK3M2TlJUL0MvY1BWUzI1MGpsMk9Sa3A0eGgxZHJPR3c5YVRHcUJGb1BtS3JsZkRkR0NidFllcGxseG52c0xPSjJObEd1TU02OWVpREo1aXUxRmdsaUZMOTkxMCtJcTdYQTRmYWRPdGVhalJwMVF3Nk5VYTIxQTByVmM5VmZhRVpqaUx2akYzTmJ2elZUZmNjTU10dDFZRTM2REtMdHh5d3cyM1ZuNmlxWmdhOUFqcjN3a3FMdWszcEs1bFF2d3ljNjlmUWZrOFd5T3NHYTBsUnlXRFhUT003UTFXZzJPZnZmNUxtdXRoWHV3NFMwT1REbWxNTklXeFdZc3ljSlk3N3gzdm9kRHZ4UUN0N0FNdkJaQWhFbldmQ04xK1BFUjlxY29uR0x2OWYxNzgzeFgyV2NjNXh6eVYweHVKdllEOFZXell4VVVZTzZHdkxLRHNPQVgybEpDekw5bGhPdjNSOFIrQU0vZll0VjdISDd3blhBVytYbkpodi9iUlVicjdtWHV2OThqYzl0Sjcxa1loaExyUFpPeGpSR0twMVc4NHBVT1AybWxCVjNxUW9YNTdqRStrUWF1Ly84YUtOM1ozM3VKZWZrNGdjMVk3Y3dXRWJDZm50Zk1xVnhGbXhEbU13R0ZiNmthdUNOQzNKTkF3bVJ3TjUvZUhxU25YV2FpdzZ6eklESHZqTERjazVyWHJzVnd6T1ljQllodkphQVlNTEV3c3RMY1hYb1FPOTBYVUZudGN6RnFXUHNmOGVTcnhmVXEwRitiUWY3V0xLK3hJcG5XUnNhTllXd1R0djMzUVkvL3I5NldxNjVyVXp4U1pSZlIrTXdXZUFhWEZ1Q3k3Q0JoTEtTQ0w0UThWdW9GRWRzRXQ3ZlRzc2xySU1zMmUvVERycGs2eEkvSGtTK3dvNkN3ekxGYitSY3h5QytvcXRzZkJ3OTg3bXQ0UFFLMnM5TEFwejVhRm9kZkVBWGdZRnlvVzNkMG83WncwVzBoeDgrZkJjVmQwVmpZdlRIOGY3Y0h3ZGpxaUJCYkRWV1paT3pGNHJaUjNQUDFJNzFOV0JWcE83ZUdjTkxTTzA3VjRqNklqVHdSL1ZHYmw0Y0lBcU41OFZXZGxweDlUSDVQVXhNN0F0ZFFLbUwzQ0JOZ1czTUt5dEVTbzlWTGxhYzJPOUQ1VlRSY0p2cXpTUThVL3dhcllUazh1VTVpd1dEYzBERFVGdHh6RkZSYVlFVDV5cnJLdXFTYUN2bGNUYzRZMDlGNlM2YlQ4VVVQZEVIeWFYUWt6RHA3R0dzOFd3aVFIRFhyUFh4NXBhVDBUNldHTFcyUWVKMURyb3dlNUJ1M1UwZUNmMHN0OWl6dnFYaXNZUGtYUm5CRnRJaDByQzhwODArRTREcHBQMmtGcmlvS2hwMUtWekhtb2lsV09kM29VVTljalV2eHhpNDBRakRrZDZXRlBVZUpkU2ZRNTV6YmNxOXBWYTBGWmw0dXl4NENPTlJWaGl2UjFScXZSVkxRVkRLMEtVL0tGUkk5SkNUWXNDTzdqbkNyMEN2SGs3QkxicmJNUnpKSjhwSWRWeFh5RXBoUVczV1NPTW9OaDBKbUx5aUxmWStyc0tPc1dPN0ZieTZubWZDZENXS1RocHJ0U1dDUlNEQUJXaHJZQUY0MzluQnhVRWJEU0prOGY0cVNjTXBmUzFpVzhRcVNIM1gyNVBpd0hOUTRpSTJRMWgyVkRKL1Y1UlcxMEVSR1V1akNYdE5nNDZZUUh6eVZKaFNVTHo0cWl2VVQ3ckRpcTBWTjlBdjZRT25Xa3NZalAxQ005N0c0cU5icHk1RWNwelc2MnF1ZTdxc1JIT3FydTNiNmMxS2Qwd2xOS2RtU1NoYWVnU0xib0tYYkVZR2NTejVyeUhMYTEwUHZobmJaeXBJZlZkYVVkbUVXNkdheGdaUzZMVlV1ck1jdUtPYndONFZrVnVXOGxPZ2pwaEFkMEZTVXV0dUttazRXbnBTZ0c4VEQvaXI2RGtWWk1nRm4wdTZuc0tKaHdkZkJJbUFmbnhjOHJpSWhYS0dhUWdwRE5MRmF0UFExbkMrcE1XOEZEYmdpSU04bUxRU3JoU1JQbVNSYWVpbUwwaTJHR3hSRnNYZW93T1FaNTlGN28vRUJKNnVHNlhLTytKK2NkcDZWMFFDM1BacjdBdE5ib0dYWEVjU2hCRXBkenllNXpLdUZKRWVaeGtvVkhYVlZFVnBlVkpXM1E1MURhY0J5YU9wTGVIWUFJOVhCUHhxL3Z5bm5IZ1dKdnE3RHM1eXY2QU1hS0dPMm5YbEE0Wmt2b1RsMjcyQWtJVGpxRE9VV1lKMWw0c1BaS2lpRW5QbWtVTmlTK0Jzc3MwMU9scVZNYnJGNkFUVDBFQ2ZmNkdlL1dhbnYzOEJmdUltVFVzZ3ZUWWxQSGNrYzFSR1l4QkJkRHpBVkpra0s0bUVxbGVXaE9pNVYwNlVUTmc4MEp5ZUJja0t6YnNwSFhyNHZUUWRjeVlPZG95NS9pZkcwRGdyTjBqNm5FaGVlRkhyWWFMcWkrcXRhQXMvNlVDc3Q4SGozYjFURVplUk9IbE85T2lJbllSK0tWU25nNktaemdST0VoemJNcDh2Tk9NVk1VR1JjTEZ0UzFXU3prNlRwWnNuUW1RenRPaE5WVVZ5VmUxYnVqaDRFc2l4cFJ4cXJxelFjWktXTzVvb0hua2pvZ3l4aStqWkQ1NnBOaDJwUktKVHk5U0JBa1NpNVJlTWloTVo4SjZxcGFsTGV3SEQ1VkRvcmNQUlZMZW5jclV1WUR1cW85TENPaWgwLzdrQm56bE1QQ3VDZlh5M3dPK2w2dkxXWHJHUDBnbjJFLzZNOThtaU85cVlTbkZBbUNCSTBFaVVUaG9XMWJPcm1zdjVwS3NEekFTaU04cDl6blRYcjNZbEJQU1NRSUQzcklaOXJpWmFWcW1NVjJuRzNPT3RUeFp0aUJNQVZSYVlRNVN0SEtFUFp1c2I4cUYrdHlxWVJIa2trZEZjQ1NoYWNPTXV6amh1b3JoZ21DZHl1U1hjYXUrK0RwVU1aNUEzbHNQK3lZaWdpT3F2dCtlVjdlVFpkcXFkRUdxVENUbWFaQkcyT21xZnhpREo0SVlBVzl2Z3JLM1VRYTRVa1Q1a2toUEIxd0IrUHBIVElEZnU2MGFVbGJTdDZ3eWxWY21hRWpPZXRhNGdCMnpFb0pwV0tZcHhwT3Z3aXgzdkQrWElUVzhRQmFCcE5uTVJvYnFZZ0hlaEtQOGhEN2FZU0gxb090cEw0bWF4NXloK202L2ZrYVdyT0dUa0tiY21ORVU4c0QrZWRPeUozYk1DRnR4MW9yMU1NOXIrcThtWVliaDd4b2FpR1RjSXlKZmxQeXFxaENMNFYySHpheGF5bjZrMFo0MG9SNVVtZ2VXbFM5NjFjYkVjNFFRNG5BWEVET3RKNkY2TnZlK0JEOS9SQXFwL0ptUnd5SVFwam42amdWQlM1ajlKTGNZaVp5Y0NMMFE3SVNWZWhGd2FGcEpzNVk2bDRhNFZuQlUwa2NpbVROUTl2ZS90WGZVdW5CWUtrcHNMblhyQkxFMjN4ZmZvV2JVVkM4TElXWDZRTHhmUzhsL3I3OWc1VHp6M0ovNXlWaVVaQU9lL2kraUJjU0lDRUIrVFNiMHlKaVZ0TGJKaDlpTzZxUmVrSzRnZzlwZkQvU0NFOG5SWmduaGVhQm9BYlhZVTFoQ3daTFd3RVYySnNKVWlGck9OY3lHN3d6dkNhb1A2N1FvSmVaKzIwQXIzS1JuaE5WMW00RjlMRC9veC85NkxIcmJ3SU5zNVRTOWxac2NhVDFTUVBxRWFmSzU2Z1RWZWhkRElKZk9zZUhOSjcvTk1JRGtkUXZuQ0xwRkpySGVRU1B4cjlDdTk0amdzVjVWeVNIZE4yelEwb2tFS2lwVVNwZWhhdTRPMVlPL2UyUUZGWWFVc0duU0xFdFZRd3FGRDBNTG5PWUIyUWdaVnNoN2V5bjFBTmVBY2ZkSURRUmdOQTN2c0RrelFHNUFCMkpOTUpURW4wNHNiS1lUaU04emd1Q1I2U0dFYkFnN0lua2tFWm5EbXFZN0xBeXlLQTlyeFFIMlI1WE4rQXo2bWFUSS9WS0NqK3YwbGY1REQ0ZGFnYlg1WUN3Sm9FdGtFME5PS3NnNkhyRHRPOEpicm5QL1RhR29PYWxrNC95dUhocGhBZEU5LzBHekxkVXd1TjhLbmhNT3dxcHFIUXN0TnpvYUgzZm1VY3Q0MGNsNXdPcEsycUg2dE5nZnhmdWcrTzhCM3A1VFduV3kvSWUvdlNueWhyNUU2ckFOSXZLcDFDZXNTUmtIVk5QZDlXaksvd0tScUh0NHM1RVZnRWRpVlNhSjFXWUo0M040M0x3VFY5ODFHZWdpZEdROUp4M2VwdGthYjlleno2Z2kzeWhwblZPNXlSQWVpNDVaL3RrY2gzdWFza0lQVHhqR20ydkl2WllnajB3TGFsc0FUdlNYcWZJV3pIYVQyeSsrRUp6VmNvK3B0QThxY0k4cVlYSHlkRkhCS0xQUUNNOHpueVI5UnZWZGZpYnZ5bDJYRTRYQWpHc0dsYWxQMmJzVFhNSFRwRWRyc2xWZVU0STgrVGl3anpBYjVrc1VFNHJVM2R3MjlZenBCRWVpbGZzdWRpQklhQ3ZHMEJUQ0E4UmJRUVZUSWwweTVaYmU3NE9pbng1NWZTMEFUNWcvcVR3eFVxYzdEaVZZQUVzbUx6Q1AyWHNyVmNlTU1xT0dPWng0c0k4NExWcjhuMTVQN0owaDU0TTFMTENWeXVxZVRCSFBjTnlJVEFFbEVxVWZmYWo0ZlYxOXVZdzgralhOTmp1Q1QwZDNNbjl2VkMxM2hjeWo5YTBGVGh3dmd3K3Qzak91MWUwbG1pdXh5b1Y5dXN5cXBRN0cwb2hsTFRCVlhvZTYvZlpRVnVxS0dSV3dBN1BzaldlMHQ2QnVxa3R5Q0lRQzdWdUhTZFdTMUV6bHZUdk9wV2RNa2tjeW5DbXlYZ3BUNVJJa2RkenhVMm9QL1E5SU1ObHNQRTVoYXRSN1R6UGVIZTk4RGk1LzJTeHNvT3pvUmY0aFg2WnV2MjhTb3pzdUg2ZHo0MTB2bEhtME0xaGVnYkxwS1k0V3lDc0dXcEloRE9vRVI2SW1qY3h1azl5ck9pZHpFUFRGU3dCUXJXZTFva0JBcVRLZE9tbExTQktMS3dIT1RkUmprNEZGLzVwazRma1YyL0pMTWhFZ3h4c2I2Tzc1cnJ3ZklZdUdYUVhwd1RPRS9yR01UTnczemFyU1kzdzBON2dQcmltMTVqTTE4dms4Ulp5aDIxTnJaSkpmbWNyUWxVNStUb05IUkVFbWh0aW5qN1NzQ2tEdk53M1FOZmdJN2tJUyt6QmwvS3JDTnlhamdpK1lvY2lzOE1HYnZoa200c044NEE0K3J5cWJTT0R3SjdaUU5QWVBMQ1FYUCtkWG1OS2Q2VXdtRUZ6UDVsWWdzSDh6ektGYWtUejZEOEQ4aFYyV1AwQzYrL0t0WVhjYVVFUGtLL1pFTXFDNUZLSnZmcEtuUm4vcUVEbzRTS1hvcUN5a3FoemYxYUJaekZiTm0vVWFid3QyaHVrM25lZVN0dVhaT0VoYmJhVFRDNUJlQ295aFk3RzV0bVFVU2ozQWt5ZDdqcSs1WHRYdE15RFZIbDRHVmx5QzljMGlETWxkbm41QUhzVHY3T3FLWlZQODh4YzFLS0V3RUpFN01PeWpLVVF0US84QUpVMW5mQ1V2U09ycVk3eXVQU1NoWWNPNkcycGJVZno4Y0l6cjVnU1RSNVNDQWpwbnNuUE0reU5WamR5TGVQWE5IT2lWN2tJVG5jRGdrRmlwc3o2N2JsRDV6bndQYlRTSTRSNWdrckd4QXFMT3JsRzVNa1c0TWtKZWxubVJSTmhwaGdXVEwremV1MHRWL2R5eWNKRGo2U2hxeXJENG9WblR0bHAyNDQ4Wm8xNit4ZDBmdFdwN3pza3Z4K1VtL056czZKN2hUMVFVWlo4bE9VeUhaMm03WWtxRGxUb3BJZDYyTmFTMXdDaDNsS3JkVTMxNHdURnNkb0xyTHlRbzdvYlpOM212a05ZWUVvbEN3K21tbEg1Q1ZUamhVYzlWZDVSVFZ0WWErY0ZhcFI4RmhyZWNweml2dU44RXNrMXBkak5ka1MvbVRUSVJSVXJWM0tkeFZuMFlhR3M5N05UOXRDakhEZWQxYllubk0vcmpxajRQQlUwRVllcUcvY3ZiYVptTzFsNG1qSEtUMmdtWG5oV0ZISHVxbHRFV0ovM0JHcVU3REgyV3R6Y0l4bEZnOU5aWGlkTS82SkF4UTdQOERzazZyRGhIOGxBa0ViVVZCd0ZQVXk1bVlNYVpBTHlpaG0vZHlNdWJjaHdVNk0vQ3pROHkvcFpHdFlVVXNuQ1V6V0ZlUVFxU01ZTFQwZUpHbUxiUWE2TytNbXVETUVxNDdyTjVTY0FoMXhzS01XVWxiOC9OSVBudXE1aVFWTmNCT3kwdS9SMnRTRm85RkNSYlpXSW1LOFlsS0NJazQxMEt6b2hBOGJ5bWk1akVqRW54ZmNOQWlMSndnTVc2UEVsWGZIQzAxUENKeFhWNnNTRGJ5dE5YTzJkbi9BVzUvZEVpZ2s3TDVFbHBiQ3BFSEZ5M2orRXJyajE1MHM2VHh3OTFJRlZTbjYrcUZrYkRhZ1RCbU00MmlZV05HZVluVHdxMUlxR014dzZRc25DQTRyN3Vwb0tMRjU0U3JMQmpNZThKOWVIZ3FqSkVNZnhBTDUralpRU2RsSDYvaEM1cGxGVzV3a1JHM1M3ZFBNeWxCSXViVFdoWEU1MjlVcFFSc3BDanViU3FvbVIwNXFWZWdVVkhrM2pXWE9paWNKRExPeHc3Smg3clBEa0ZGWVhtWHFTRUo2U252aTh1c0FKYVBpS3BaQnpUOENiNXMyMmVWQ29oK3NTbmRoTTNoWmZIZk5SQ1pBSS9jSVRFSEplRWtmSDJOdk5WU0w0eWNkUXdZSjUzQVY2c2NLRFJVbWFBOUhqMTVxWDBEemk2aGRmaFNhZGMwcFB3YXBwaFZXK1dDMVNvUjd1aVlENE5JWllkUEhpa1NkWkNrOWQxdmNpTStpMDlFU29qRUlXeGdFVUsvTjBvdVpKR2VhSk41aWhWL1o0aTNRdlI1VFpWWjUxTENKNTZhV1lFU2dxVDdGc05sNDZrVWhBME5SQVlSN0hnY3NtV1ZvQm5hd2xzQXFaSTFKUXR3MlZZWXFUUldNZEtwYVFUeFFlV2dnRmZHTXlWdk5ndG00S05XZWpmeUdUTjAzbm1BOGRMS3NXVHNrOFhGM3p5cFMyaDM0SFlsY0RvWk1UVDNaaTFValV1M1Zqc2RIRkxLWWZpY0lERmxJRlFXS0ZKeTlyMENwN1hHV3BHUVY1S0hQbWhidXFDa1RSN0hOWHRhNisyd1I2cUN4L0tuTlNQdFlPbFRBbm5PbnAzSWVBcDFaVUZWT29ROUhsQWJvMmtTZzhlQ0NwdEhTczhCVEExbGJRUHVKMjdTRGpKN3FTYWhKS3pWL0pnSmJkRnhDUkxNc3lLaGJHZkNVRFBUVGJCaUlOUDQyK3JHbkFtUU8xWXYyQVhuVEEwL3BHUVUrVGhPY2FESlZ4ZHkyZ2drU3M4UFRZVTRLelhtUnZFbXU2NldKMEl2ZzRmL25LQ0xJTHVLYmlibjBKaFo4QXIxR0gzME00YzBkTndCU1QxTU5EVTZHSXlOUGx3UXdEWHUzWTd4aWZQWE9qbmFpcXB3TTlOWE9OYUVtYzhDeTk2OFAvQUhwWXR4NjgveDNScWpJa1ZuaEtiTy9xNEJUN0M2TVdENTJ4MnBYcEplUysrVG1Qc3c5eHZPYys5cEFIZWZuOURRNUx2TSsvNjhQZVA3UDJIM3o1L1hjbG9uc0lSU0hRay91NUc5bWR2MWlqZ2pPYjlKdWRpNkplYTJaMlZqUXJWTHE5aEpCbW5QRGszYWZoL1NRcTlsamh3YnFBRGNxM3RORnU3dTI2Q1FHTkdmRWNReVkxS2M1YVlPQmhoZWZYamdaZkQ0STNHMTVwbC90dUdPaFphTG5WRDlaQXZtTUtNZW1iSGp1VUxKaWF1WlZaelZwZE5odUdXa0p4d25PTzlTL2M4cW9iYnJ6bFFpWHVCTEJITjA1NGxzaXlwWERLYmZmZVYyYnM4MUZPNXRKWjVXSEZVaDkvSTMvTGhkQWU2N0lMOU8vdnhHdDZIWGJHNnlIK012NENZNzhWVW85Tk5ZT0F3SHlMOWUvNTJYOS95RjMyeW8vSDFqcjJRanBqRU5Qb0Vndm1YWUJWakxydlFaa3VFU2M4T253akxFNTR6cnAvN25vTjVBWlgvMk1hR29zeElRa04ra1JCSzRGMjc3QXJEV0xseTRpQ240M2FFQlBsa3M1VnhqcVJsYWpYMG5uOVlDd2ZpL0RNZVpNNjk2SWJLM2Y4Y2x2SFlGN2RLTlVoWlFTR29KWG5mMEtYcm5rOHZaK2QzODZhOEVER1kyMk5udEZGU1QzT3h5STh5ZHhVQjRwc0p0TWJKd1lpMGw3a3E4RGV5TnVwWG1sbFRYank1cUNYeTNWZURYVHd2cVMvWjBSNHlnT3V0dWs3ZVBTWTNKaUFrZC9tMU9rY1dzWnNuazVDeEc5VzQyN3g3cVM4THc5b1lCdkpkbU1YV0dNMXIyQitVSHM1Z2Q1WWkwbFF5RFU4elo0TzIrbGxUbmk2c2JzVDlJbThWRHNIWVJlaktkY1Jpb0lIaDNSR1llWE1JS2V4QnVmdGFHdlE2NjV0a095S2YzY004elJqbXFjZUNjQXJ3MUFmWGR2ZnRLYlFIREo3S3VaMTNrU1MrY2d1ZTJLVnlTRlE5RzBMelZkRU93M0FqQWxQU2Q2TWpvNlhWWU1lWlQrQTlFYWZCQUd0OFNjZ1BCZnBTNW1oeVlNMjYxa1Rua3JzMWhZNFBzdWVHUDlZamIrRlhMeFRPWDRHQm11aDdENFduT3NoeTRkZithd0pEMFQ4UEdkT2Z5L0h1dkw2T3RtRG5yVW95b1BSYTdrTEF0Nk1GMGR5Tm1QQ1E0dnJuc2hnTk4yUlZHZTAzQTdJOWdBN0Nobm9VZDNkM01yTHdyT1VNZUdoOHhWa21jVmNaNktuTW1Ld3MxcFVHc1ZUTy81T1ZWMG51Q2tMajVNeDRhRjkwYldFc1NsZlRrQ3dvSGhaOUhrdDRMZmdodDg2VExieVc5bnl0bWdmdXBFd21OdUpHQWtFTWxDY3QyenRoZGc4NWVBZnZHU2JJdTBuUkk5cHdDa09Ya3RvYTRiZG5JQ1IvZUtXOHVweDFqbmVkbmVObWtvY3BaQXR6UU5uVURMb3RZTmF0Y3RlMFBUaGpCaHMwNVJuRHBSM3Q5VWhRdEEvNGJXZExlRkJ5RHQ2WUNmazFrdWRUZkxtMVFxWnkxZXZaSTZsZUlaVzNHUGQ5Qkc3bW9DNHNpOWtKcC9Fd1pFVXU0MDlZWHR1OGp3UHpzR01kZElQNFlHNnAzY0ZSWk5oS2NFeEhueGtScXJoTVpsRVlzNnVJRW1rTzAzci9FVk1hcXdJNUFzZjFpTGRjUUc1YjMrTzNmRlhxMkxoYzY4dDMvRndnME55SDNqeEgxNS8wd1krOS9NWEZ4NE84WjU3YlVWQTRzaEQzYkcycHRIb0JhdTNLSEpKb2F5aGhtNnNsZWpZUEJxbzRLYlgrak10Rk9IaE5VSTJ2Z05KZzh4OTM0ZVFPVXN2WWVSYTdFSjRQdndiak4xWllZZEhvc0syRXc0Uytvek1melRrMGI1VTdqcnJlS1lGQzlxaVNzLy9rdWJmZGhkSzdPQ2RQM1gzMjlpVlFLZDhsUjE4eThsOU9RajZjdUY1NE9ENW9OYndodUQ5alAzUXlYMlhIZnI1a1FhbXd3L0xqa1JsV3Ztb1I0Q2VmSTBPZzduWGEvNVZwVjluQjIyQ1hSTWNVOFhMK1EyQ1BKTUx4c3hqOUNYMWpWeGxpNzZldDA1bDlQV3psOUM5UHZvUlAxQXBtTlFpTlRHOUpqWUM5RFdKdHZkMVFsZDhicGZGQjZya3ZNZmJzL3l2RU9HZE5SL1NEVSs5UFFMaFdjUzdZbVYrYUt2cUw0SWd2elo2MzdyQk94NmowNXBTT0xvUm9Nai9Hc2hoY3Z2WDdXMkJlb2tmTUZsNG1TOHo3K1VRc3JKM2ZWU0VnRGU2ZTY3cDlHTUNRV1o4Q1NzZHhUWlpWd2xEK2ExT2J4TWVBUzQ4ZEpqWnY0US9PTUNpdHVFeENPRnl4UUxLeFlmUUoxNmY5TG1ISE4xTWtaaWlqMThJNGpMTjZPbGk4Vit1eEwrbWVsVC9MMWNnVzAwNC8rNXpNYjBkOHdpUTBMajZvK09MRG02aDA5NE5ET0N5Ly93Z1RqWE80dW5nZzNvNEN2MXFlc041Mnp1UmlQTTMvSDFuckhzdWVWNW44SCs1UXMxcThGNXJTR2FhbXZ3SUJNS1RhN0hnNGs4ZVF1REhWK2lqRSs2dVhaZER3RHJxcm5zOXdJR2JXemFSblAvSUx4RUEvajlYVDlCSlBFa2x1T2pNdmVuYThWRFUzOTVVZU5RaHlVU2VoR2ZMNVdTcEZUN1NYWTgzcUEyK01LR01SQXBDeENVTHVTQkRwN1gydkRyMGl6WE9vNGwwOUtXWkFmL2xDalFnUEZiSC8yaE1UdUpGc1dYL1FlZGVWRWJHdlh5UmFZWnFvK1c5VVFITGVEOGNoaUkzYlVoNEdpRzhKT1JhYlBTb2UzMHFQT0hnWmloRndyUEgrUW5GWjlVRkZjTlBQLzJKWjd2a2c1V0tFS3Jjb0lId0NOdmVXSmpDWEM5cU1mUG1VdC9yVStGSlBWYkhpVWdXeUY3WUlCZWZIUmVFc2wxZTlyMy9vbFEzRkNma29KbldDVXAvWWlGc1BzRlJEM09GRkVkeFhCb3hQOFdwOE1TTXp1U0tTSGd1aXMzUDQ0TlZ2cWxEV3FrbWxya3ZXd1RpaEg4ODRQNDdoRWRZbkhEQUk4eDFoQ1ZNcHBVK1Y4emNXNGpwZVQvSm1CSGhjYldMdDlSUTlGbnBPeUNDOEt4d2l4bkNJeHdtMnhZRHdrM1BlMWZvREpadG1ZVUhERTJ2OFkrQS9ubmhzZk5nTUVmSWxRRnJJT2NkMStCZ3VwT29yWVVBcUJqdlhUdFFFWnl3cnBqTFN6WEN1b09rV2xQaHdjQlA4dEkvTFkzd09EQ09YVHNJaWtVNXdFZU9mVHNrQk9ueURnNkRDdmZwVVZwRnZTL3hxeVRwcXJEdUlDblFlTnlBUDhrUi9YL1V0bjcwU1hoMmxDS0NyUU1HNFZFT2xkTnJETzBRRzhMalNaY3NQRDE1VlB1TnNNWndxZFpVZU9RaFBmYWMvcm1Sb0p4MzV1VG5pNmUvRC9SdDBXdHlxNU1WSktCQ2VEeWpDRlNFS0Y1Unlya1ZSL3RwbVlWbk5NTFQyaU9OZ0NjOEhWbjU1TDJIRlJVZTdHeE5RbmlPWEJwSEdySnBaVDRDSkR3WG5jSTZ6N3QzeUFpWk1DdVJaWXMwVHp0RWhjSHNSUU5selFQRkplaWhFSDNvMUZSNGhoNjZzVmIwWFBYQ2h0UUlBanprUEVGNEZJT1pIK0R3c1FNRVdYaXFrdmtzVVI0dVV6OXFhUnlPaldrdFpRUkllUGFjQXBrNDRZWGRkTkk4VVZlZHZLMjFFQS9DNDRXU1plRXBTRkdmRU4xUExjaUhlSVRjMXlLNEhnRENJemh6QnFRcCtOaEh3QmNleFJQMlpqcFpPREpEdE1qdGhpQUlqeGRLbG9Wbld3d1NodGgrS2xjQkVjTzFGY0YyQWIycDhPZ0hac0pRYjFlOUlNU0hpU0hQWUtheWhzd2ZIdnhlQ0lHVWVCcEJGaDVvckpqdmRKRzRtcTZka0xhWWd2QUlNVWl4WkpxZTVBaVFnT3c2aFhBajAyWEdjOVhwQkppaUMrcFNWS2pBMkthTEx3c1Bva0dLclNUMWNLanpQRlBoa2NZd0d4bXlZaUE4OGdZb3BNYlZBU1ZKVlA1dUZYK0h3OFhGNVI0YTRieWJrSVdIdmdJSFhINzlqWkRtc01IdTFhbm1HV3pBamduYk00RUw4czQ2VnBaZGFoK2lzaC95VVc2N0IweTljL0F1R01KVmN4T3k4RGhGeVRJcW9kNW9GNFJIV1ZkSG96ZXRmVFFqNERuZkJma3JuQWpudU5vQ1o1SER6dzB0a2ZFTXNRb2gwRENldlV6bmVjVEl6blo0QXBITytvek1hWGNxUENPUDRUZ0llTHRWQmVIMEZscmgvKzBObVFpUEJNNjZSbkJMZ0tDdXI0WVU0WUh3aGE3MVlvenhuTEpIaGVrYm95bEg2bmpSdkpneG5zNlcwRzZYYjJMM0JIalQxUzNuaEJVSkNtYk5xd1hoQ2FVRm9MS3dvOXBVd2dCQ08ybVR6VURGcGEweHhUdU9FYUJZVG8xZWR4Q01Da1JpTG5wdDQvV0pZRGtxbnljWXhDUVFoaEo3Mm1jUnE1a2tQRGpVc2VjWDVTbzg1UU9HdUVGS1IxZGZRN1E3clJJL0FoQVAyRGNRSGtIMUxBWjZBK2ZDM0Q4MkJJMVovMTMxOEdWUXJGcXVQS0VRWnJjZ2ZLNXB4SDNyVThxcGpuaDI5S1VyUEpLdEw1NUNKelFDc0lsaDBCYllwZEtWR21laEdId1JnejRaNXYrSlc5My9DL0NsQ3Y4RDAyS2dlSnhud1RocTgrcDBmNENybmx6NVpoRStYQnJDRXhjNEdvN290TmJJSTRCb01KNUxnYjFoa1YxdWVOVGV6L3ExZ0c3ZFYwbWZER0xONy9VaFgrRVd6L0s5N2w5eTl4Kzg5NGRCTlh4TDQwcURjbFd1dVlLaUlSSmdNalRjaDZnL3JUS2VFY0NwQ3F3ckJWaStWWGI0VG1yak05Si9JeStWV2YvajcvN0EyOWhuZy9hL3k5aUgvdnB1dkdUeEVnOUVacE4zQ1hiUGNvVWQvTkc3NzY1ejZ5bW9QVXpDVTQvRDFKeldHZWNJWUVXQUxVcmJFN2s2bE5DRDkzNU9jWXVYUzY1Zy9JYkFoUHR5RG1QWCthQlo1di9wdUdRMHo1WGRlbDhVNmcyZGpPN1FEazFxV3ZFSVJ5RHZ5a3FCNGpXNXQ3bVBtMTJxU2ZSejM3NnAvNHB3UWFLeTkxMWJ1Zk1MYlFrcm1wbi9mZFM3S3dvZkFrTHhoTlVoNmsycmpIY0VtbTdJZUh2WGJlVVo5OTNLYnZ2UWVCc2NoanFGd1J2RFZKeldHZXNJRkd6WWM2UU51UFpZaCtIWWlEL2pJN2YyYi92QkNWR2pYU0VNZUd3ak9HaERkQVRJMDQyRDFzd2EvamZRRTF5WDJsbGpiQ2grZWtMRWVDZ0N4MUdKem5qc0hVZEQ0MjdqUGV6Z0IzOEwxNVVkTk1iZDFISFFMMHFuTG82anhXSGFnUERzREZNdlkzV1cyZFB1Z3ZWQzhXeEN4bmdjaEoyV0ZjS0RjTUhHSUwzS0tHNzFzaXM3RG1uU2l4bmxjUkMyeXQ2YnhZTlVtUUJ1MFFvUlR4cVlHWDRJZ2ZZU3cyTlJTZFd5VzQ0NWNENjczSEhPcXNISklRNng4WDR1RUJqc3Q1d0E5NUVVNkZiMkgwVEhCcDh3Y1JpcjdQYUdoMFJIOEhZUzhiT09RQzlQckdXZFNmZVRDL3lJUi9hWk5YSllEazQ5NFZSVWVDektpSi8xQW9yZDFyTE9wUHZpODlQWjV6S0JRM3FUeVQ5WlFrbnBBRlJDMVd3V1c3TGxDQnZCL3FPRXBHNzRGaDFTOXM4R0hIYXc0WmdWWlB3SURpUk9lUDRxd3VPL2VESmhwa1pwZnNXT28rVzB1bzdTeld6VVJTZjhNMjIwYk5tdmVmSjJyTDIwdWRYSWhnU013RVU5aU82UUVyTGY1ckhFQjZhWnVqdkNZOHRHVlN5K2V4NG5OQm1leUFaVEkzQlJ0U1IwV3o0UjhmeTcvOGwvVkxRTWI0N3cyTEpSdFdqRjdnVDlWeWxiejhhSUhRa1g5SzM5cEJRQUFBUytTVVJCVk1MVDNwRlFtaVNSaWlVenVtQ0poa3o1TE9HbmNLYzlaWTBNb2xsalMrUlBnbzBRQ2dEbWd2M09GdTFPcklaOXltNEtVVUw3dlpOd2VNc25ZUlhHQnAwTk1VTDM3NUx0RDZvRndnTm5TM2l2TWdCYmxrQ0EyWTVuQWhWcGg1U25FZ0I4QjhKL2lUc1Zla2FSWUxqWnNWdE54cGtWNjJ1cUIxMFcva0E2VllWTUlqV3RPV1FGSzhIK0tLRXZBMSsxeE1WTkVObXVOV2VENjFhY2VFd1liaXJPL2RtL01YWWtMMkduYUd5c0tFVnJZbFZ3YmpmSE9oVEhSUHdoaHV2eng5VFllSnRCUjlyamJlR29xTU02czM4ekNIcW5UTUp6S0wvNmYxUmpkTHgweUdVODNoYUhiZzBCL2VENCtOQkVzbEh4MmYvQjJEOW1nNVZSdU1EWEoydzVvSWZYMWUwL0RzYWZWVFg0dGhHSFdIaEgzTllPVHgzNkh0cmV3aEhXczR6alBQMkd2c2dlNkxZMW5ycmpsS3d4ejFJOGY1ai93bGZVVWxUSUlBclU1MDRHMmRLeTFEMFp3Ukd2YjNRa282M3RwajFBek9ZMVc3ak5ueEJmM1Ixdk9vYjZCbHRHWHMrblZYWUV6bkRhWXAvcFIxdUNZdHJpTTVBMlg5aHR0TVhaY2h5cm1FMlVpcXIxNnhaV1hvdk10c3BKMmhwdFFualdFMFVzeXdoNXE4eUkrZ25hR3FVL2pyYjhaZldxTlR0Yk5BVzNiWityb2g1QmhNM3lvNUZscXhZQ0xMS1BpK052ZFpxK2FXK1B2YWtaYXZpTE52RVBpOW51M2EyRmgzNjN6UjhEQlhxczNtN0J6cFpGOXJMalZDdy9pZG9SWHBsQTRNSHUzc0JvMitBendZWjcxZTZvTFA0Q0wzemhualNQMVlleXU1YTVMM21MTmxNMGs1RStZeCs4SmtvMmo5VlJ3cEkxaDNtOFI0SDNoR3crRDBiZklReTJFc25ic3VPOUZjMDBBQWpmc3JUTEFNVnVpazBHdmpycTlIR0Q0T3ZMK0pzenEzZGJZTE50cWgzTWRyNXVWV2hCSFV0NGkrRStkQjdwZlJYRG9qeUNibnNXc1F0V01lSVg3ZUpZNUphK1doeVlPUVZrckRrTkkvYkNUeGV0bThlSUxkQ2Z5dGw2bFFYWjcwRjRHcloyeERWNWJQdFFBNHdldTZ3MFdUcTZsOTRkQU9DMjIyeS8yVGlOcTViNWg0R3N1SW5Ub2E0aCs4ZG1KWnEzNG44RDVPR0hqN0luUTJ6S0xURC9yK2tkaHp6MXRrMjhLN3pXTFl4d0lzNW04M3p0OXJuQTFPM2VVNGY5WU5YR2xpZjZaYXN0aFdWMmFkWHRCOFVMMTd3ZVdma0xrOGRDVjdGcHRZL2lQTUl1a2N6TXR4aDdyWlZTNHpPOWJjVWZscWdqREpGZlYyRTI1ZUdoUC96V1g0RHMyT2JveW9QY3NuSnJCVHZUVnI5Q2tmc0RMRmk0M3VJdFgvSWpzU1lIWDNIREdtWUZSZ3NXbXZrQys0N3o1OWVXKzcvMkRnbGtYZWFjcGE0aXpzRnNXVGZZSjQzaHVwV3JGcjUzVURsQkI1a3RGU29jWDdaeTFYTHd2OEJXSC8yMVZGNGt0aEhoYkVzQWF6THd0NmJyMW1TZlZ0VmVYN0U4WGJjbUt6dFl0ZFlueThId3JUZHQ5N2VHNzNvMmFwNW0vZFZzY0RJNEY5amYyaHU4MXJUR2tZMUEwY1o5TGQ3N3VzM004MDdZZThma3Rkam94RnNyTlh2SDNuck9tK0ZaV2d2N2dsQ1BwV0VHQ3djN3luTFpYbk9aT3RPMCtseEc5SEZZQlZsa2g5YWF5elRRK1BTNHhhdXVWYUlTWmJadSs1ODlGZXplV284K0VYc2dlSE94WVErM09rNWg4TGQxOENsczdDTlFzTi9WclZyOTB2clluL0Q0R29ERnNEWSs2c2REZVpuMWE4ZlQwclFWYVFTYTlpc2V4K25hYnJaSmo4U2FETGExMnRZd2EyUjBacXA2akdNenhvSUhUb0xpY1p6T05GQTRSaUV4a2E3MEc2WWltK0FMMTErMGlkMFR3dXQ5MTJrNjhuL0xQNUJlMFlUYWVnQUFBQUJKUlU1RXJrSmdnZz09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1662</Words>
  <Application>WPS 演示</Application>
  <PresentationFormat>宽屏</PresentationFormat>
  <Paragraphs>145</Paragraphs>
  <Slides>13</Slides>
  <Notes>0</Notes>
  <HiddenSlides>0</HiddenSlides>
  <MMClips>0</MMClips>
  <ScaleCrop>false</ScaleCrop>
  <HeadingPairs>
    <vt:vector size="6" baseType="variant">
      <vt:variant>
        <vt:lpstr>已用的字体</vt:lpstr>
      </vt:variant>
      <vt:variant>
        <vt:i4>45</vt:i4>
      </vt:variant>
      <vt:variant>
        <vt:lpstr>主题</vt:lpstr>
      </vt:variant>
      <vt:variant>
        <vt:i4>1</vt:i4>
      </vt:variant>
      <vt:variant>
        <vt:lpstr>幻灯片标题</vt:lpstr>
      </vt:variant>
      <vt:variant>
        <vt:i4>13</vt:i4>
      </vt:variant>
    </vt:vector>
  </HeadingPairs>
  <TitlesOfParts>
    <vt:vector size="59" baseType="lpstr">
      <vt:lpstr>Arial</vt:lpstr>
      <vt:lpstr>宋体</vt:lpstr>
      <vt:lpstr>Wingdings</vt:lpstr>
      <vt:lpstr>汉仪书宋二KW</vt:lpstr>
      <vt:lpstr>微软雅黑 Light</vt:lpstr>
      <vt:lpstr>汉仪中黑KW</vt:lpstr>
      <vt:lpstr>微软雅黑</vt:lpstr>
      <vt:lpstr>汉仪旗黑</vt:lpstr>
      <vt:lpstr>宋体</vt:lpstr>
      <vt:lpstr>Arial Unicode MS</vt:lpstr>
      <vt:lpstr>Calibri</vt:lpstr>
      <vt:lpstr>Helvetica Neue</vt:lpstr>
      <vt:lpstr>微软雅黑 Light</vt:lpstr>
      <vt:lpstr>Wingdings</vt:lpstr>
      <vt:lpstr>Athelas Regular</vt:lpstr>
      <vt:lpstr>Songti SC Regular</vt:lpstr>
      <vt:lpstr>PingFang SC Regular</vt:lpstr>
      <vt:lpstr>华文仿宋</vt:lpstr>
      <vt:lpstr>汉仪书宋二简</vt:lpstr>
      <vt:lpstr>Hiragino Sans GB W3</vt:lpstr>
      <vt:lpstr>华文楷体</vt:lpstr>
      <vt:lpstr>Kaiti TC Regular</vt:lpstr>
      <vt:lpstr>楷体_GB2312</vt:lpstr>
      <vt:lpstr>汉仪楷体简</vt:lpstr>
      <vt:lpstr>新宋体</vt:lpstr>
      <vt:lpstr>方正书宋_GBK</vt:lpstr>
      <vt:lpstr>方正公文小标宋</vt:lpstr>
      <vt:lpstr>方正仿宋_GBK</vt:lpstr>
      <vt:lpstr>等线</vt:lpstr>
      <vt:lpstr>汉仪中等线KW</vt:lpstr>
      <vt:lpstr>Songti SC Light</vt:lpstr>
      <vt:lpstr>Charter Roman</vt:lpstr>
      <vt:lpstr>Songti SC Bold</vt:lpstr>
      <vt:lpstr>Songti SC Black</vt:lpstr>
      <vt:lpstr>Athelas Black</vt:lpstr>
      <vt:lpstr>苹方-简</vt:lpstr>
      <vt:lpstr>Charter Black</vt:lpstr>
      <vt:lpstr>汉仪颜楷简</vt:lpstr>
      <vt:lpstr>华文黑体</vt:lpstr>
      <vt:lpstr>Songti TC Regular</vt:lpstr>
      <vt:lpstr>PingFang HK Regular</vt:lpstr>
      <vt:lpstr>华文宋体</vt:lpstr>
      <vt:lpstr>Athelas Bold</vt:lpstr>
      <vt:lpstr>Songti SC</vt:lpstr>
      <vt:lpstr>Athelas Italic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左左</dc:creator>
  <cp:lastModifiedBy>tracer</cp:lastModifiedBy>
  <cp:revision>10</cp:revision>
  <dcterms:created xsi:type="dcterms:W3CDTF">2023-05-09T12:54:42Z</dcterms:created>
  <dcterms:modified xsi:type="dcterms:W3CDTF">2023-05-09T12:54:42Z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2052-5.4.0.7913</vt:lpwstr>
  </property>
  <property fmtid="{D5CDD505-2E9C-101B-9397-08002B2CF9AE}" pid="3" name="KSOTemplateUUID">
    <vt:lpwstr>v1.0_mb_8ddcqgm066VnlMCZcOh88g==</vt:lpwstr>
  </property>
  <property fmtid="{D5CDD505-2E9C-101B-9397-08002B2CF9AE}" pid="4" name="ICV">
    <vt:lpwstr>53EB6F840AFE7E5418205A64FF031DD4_41</vt:lpwstr>
  </property>
</Properties>
</file>