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5"/>
  </p:notesMasterIdLst>
  <p:handoutMasterIdLst>
    <p:handoutMasterId r:id="rId26"/>
  </p:handoutMasterIdLst>
  <p:sldIdLst>
    <p:sldId id="306" r:id="rId2"/>
    <p:sldId id="495" r:id="rId3"/>
    <p:sldId id="535" r:id="rId4"/>
    <p:sldId id="496" r:id="rId5"/>
    <p:sldId id="536" r:id="rId6"/>
    <p:sldId id="550" r:id="rId7"/>
    <p:sldId id="537" r:id="rId8"/>
    <p:sldId id="538" r:id="rId9"/>
    <p:sldId id="539" r:id="rId10"/>
    <p:sldId id="553" r:id="rId11"/>
    <p:sldId id="540" r:id="rId12"/>
    <p:sldId id="541" r:id="rId13"/>
    <p:sldId id="542" r:id="rId14"/>
    <p:sldId id="543" r:id="rId15"/>
    <p:sldId id="544" r:id="rId16"/>
    <p:sldId id="551" r:id="rId17"/>
    <p:sldId id="545" r:id="rId18"/>
    <p:sldId id="546" r:id="rId19"/>
    <p:sldId id="547" r:id="rId20"/>
    <p:sldId id="548" r:id="rId21"/>
    <p:sldId id="552" r:id="rId22"/>
    <p:sldId id="549" r:id="rId23"/>
    <p:sldId id="382" r:id="rId24"/>
  </p:sldIdLst>
  <p:sldSz cx="9144000" cy="6858000" type="screen4x3"/>
  <p:notesSz cx="6735763" cy="9866313"/>
  <p:defaultTextStyle>
    <a:defPPr>
      <a:defRPr lang="zh-CN"/>
    </a:defPPr>
    <a:lvl1pPr algn="l" rtl="0" fontAlgn="base">
      <a:spcBef>
        <a:spcPct val="0"/>
      </a:spcBef>
      <a:spcAft>
        <a:spcPct val="0"/>
      </a:spcAft>
      <a:defRPr sz="2400" kern="1200">
        <a:solidFill>
          <a:srgbClr val="002060"/>
        </a:solidFill>
        <a:latin typeface="微软雅黑" pitchFamily="34" charset="-122"/>
        <a:ea typeface="宋体" charset="-122"/>
        <a:cs typeface="+mn-cs"/>
      </a:defRPr>
    </a:lvl1pPr>
    <a:lvl2pPr marL="457200" algn="l" rtl="0" fontAlgn="base">
      <a:spcBef>
        <a:spcPct val="0"/>
      </a:spcBef>
      <a:spcAft>
        <a:spcPct val="0"/>
      </a:spcAft>
      <a:defRPr sz="2400" kern="1200">
        <a:solidFill>
          <a:srgbClr val="002060"/>
        </a:solidFill>
        <a:latin typeface="微软雅黑" pitchFamily="34" charset="-122"/>
        <a:ea typeface="宋体" charset="-122"/>
        <a:cs typeface="+mn-cs"/>
      </a:defRPr>
    </a:lvl2pPr>
    <a:lvl3pPr marL="914400" algn="l" rtl="0" fontAlgn="base">
      <a:spcBef>
        <a:spcPct val="0"/>
      </a:spcBef>
      <a:spcAft>
        <a:spcPct val="0"/>
      </a:spcAft>
      <a:defRPr sz="2400" kern="1200">
        <a:solidFill>
          <a:srgbClr val="002060"/>
        </a:solidFill>
        <a:latin typeface="微软雅黑" pitchFamily="34" charset="-122"/>
        <a:ea typeface="宋体" charset="-122"/>
        <a:cs typeface="+mn-cs"/>
      </a:defRPr>
    </a:lvl3pPr>
    <a:lvl4pPr marL="1371600" algn="l" rtl="0" fontAlgn="base">
      <a:spcBef>
        <a:spcPct val="0"/>
      </a:spcBef>
      <a:spcAft>
        <a:spcPct val="0"/>
      </a:spcAft>
      <a:defRPr sz="2400" kern="1200">
        <a:solidFill>
          <a:srgbClr val="002060"/>
        </a:solidFill>
        <a:latin typeface="微软雅黑" pitchFamily="34" charset="-122"/>
        <a:ea typeface="宋体" charset="-122"/>
        <a:cs typeface="+mn-cs"/>
      </a:defRPr>
    </a:lvl4pPr>
    <a:lvl5pPr marL="1828800" algn="l" rtl="0" fontAlgn="base">
      <a:spcBef>
        <a:spcPct val="0"/>
      </a:spcBef>
      <a:spcAft>
        <a:spcPct val="0"/>
      </a:spcAft>
      <a:defRPr sz="2400" kern="1200">
        <a:solidFill>
          <a:srgbClr val="002060"/>
        </a:solidFill>
        <a:latin typeface="微软雅黑" pitchFamily="34" charset="-122"/>
        <a:ea typeface="宋体" charset="-122"/>
        <a:cs typeface="+mn-cs"/>
      </a:defRPr>
    </a:lvl5pPr>
    <a:lvl6pPr marL="2286000" algn="l" defTabSz="914400" rtl="0" eaLnBrk="1" latinLnBrk="0" hangingPunct="1">
      <a:defRPr sz="2400" kern="1200">
        <a:solidFill>
          <a:srgbClr val="002060"/>
        </a:solidFill>
        <a:latin typeface="微软雅黑" pitchFamily="34" charset="-122"/>
        <a:ea typeface="宋体" charset="-122"/>
        <a:cs typeface="+mn-cs"/>
      </a:defRPr>
    </a:lvl6pPr>
    <a:lvl7pPr marL="2743200" algn="l" defTabSz="914400" rtl="0" eaLnBrk="1" latinLnBrk="0" hangingPunct="1">
      <a:defRPr sz="2400" kern="1200">
        <a:solidFill>
          <a:srgbClr val="002060"/>
        </a:solidFill>
        <a:latin typeface="微软雅黑" pitchFamily="34" charset="-122"/>
        <a:ea typeface="宋体" charset="-122"/>
        <a:cs typeface="+mn-cs"/>
      </a:defRPr>
    </a:lvl7pPr>
    <a:lvl8pPr marL="3200400" algn="l" defTabSz="914400" rtl="0" eaLnBrk="1" latinLnBrk="0" hangingPunct="1">
      <a:defRPr sz="2400" kern="1200">
        <a:solidFill>
          <a:srgbClr val="002060"/>
        </a:solidFill>
        <a:latin typeface="微软雅黑" pitchFamily="34" charset="-122"/>
        <a:ea typeface="宋体" charset="-122"/>
        <a:cs typeface="+mn-cs"/>
      </a:defRPr>
    </a:lvl8pPr>
    <a:lvl9pPr marL="3657600" algn="l" defTabSz="914400" rtl="0" eaLnBrk="1" latinLnBrk="0" hangingPunct="1">
      <a:defRPr sz="2400" kern="1200">
        <a:solidFill>
          <a:srgbClr val="002060"/>
        </a:solidFill>
        <a:latin typeface="微软雅黑" pitchFamily="34" charset="-122"/>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D60093"/>
    <a:srgbClr val="F61212"/>
    <a:srgbClr val="2411AF"/>
    <a:srgbClr val="2A14CA"/>
    <a:srgbClr val="FFCCFF"/>
    <a:srgbClr val="FFFF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46" autoAdjust="0"/>
    <p:restoredTop sz="83666" autoAdjust="0"/>
  </p:normalViewPr>
  <p:slideViewPr>
    <p:cSldViewPr>
      <p:cViewPr>
        <p:scale>
          <a:sx n="90" d="100"/>
          <a:sy n="90" d="100"/>
        </p:scale>
        <p:origin x="2412" y="20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6CD9C-490D-4397-A910-914FCF3C8331}" type="doc">
      <dgm:prSet loTypeId="urn:microsoft.com/office/officeart/2005/8/layout/arrow3" loCatId="relationship" qsTypeId="urn:microsoft.com/office/officeart/2005/8/quickstyle/simple4" qsCatId="simple" csTypeId="urn:microsoft.com/office/officeart/2005/8/colors/accent2_3" csCatId="accent2" phldr="1"/>
      <dgm:spPr/>
      <dgm:t>
        <a:bodyPr/>
        <a:lstStyle/>
        <a:p>
          <a:endParaRPr lang="zh-CN" altLang="en-US"/>
        </a:p>
      </dgm:t>
    </dgm:pt>
    <dgm:pt modelId="{46090B46-92A0-4880-94D5-2FAAECBA1B28}">
      <dgm:prSet phldrT="[文本]" custT="1"/>
      <dgm:spPr/>
      <dgm:t>
        <a:bodyPr/>
        <a:lstStyle/>
        <a:p>
          <a:r>
            <a:rPr lang="en-US" altLang="en-US" sz="2400" dirty="0">
              <a:latin typeface="Times New Roman" panose="02020603050405020304" pitchFamily="18" charset="0"/>
              <a:cs typeface="Times New Roman" panose="02020603050405020304" pitchFamily="18" charset="0"/>
            </a:rPr>
            <a:t>2. Rationalization</a:t>
          </a:r>
          <a:endParaRPr lang="zh-CN" altLang="en-US" sz="2400" dirty="0">
            <a:latin typeface="Times New Roman" panose="02020603050405020304" pitchFamily="18" charset="0"/>
            <a:cs typeface="Times New Roman" panose="02020603050405020304" pitchFamily="18" charset="0"/>
          </a:endParaRPr>
        </a:p>
      </dgm:t>
    </dgm:pt>
    <dgm:pt modelId="{76356969-165F-49E9-94E5-1220C81FB33F}" type="parTrans" cxnId="{64141835-6222-4989-984C-C935FD916C46}">
      <dgm:prSet/>
      <dgm:spPr/>
      <dgm:t>
        <a:bodyPr/>
        <a:lstStyle/>
        <a:p>
          <a:endParaRPr lang="zh-CN" altLang="en-US"/>
        </a:p>
      </dgm:t>
    </dgm:pt>
    <dgm:pt modelId="{274A1781-4329-4DAB-886A-2840FC5FA57C}" type="sibTrans" cxnId="{64141835-6222-4989-984C-C935FD916C46}">
      <dgm:prSet/>
      <dgm:spPr/>
      <dgm:t>
        <a:bodyPr/>
        <a:lstStyle/>
        <a:p>
          <a:endParaRPr lang="zh-CN" altLang="en-US"/>
        </a:p>
      </dgm:t>
    </dgm:pt>
    <dgm:pt modelId="{71AADF2D-B674-47FA-8982-2BCE0DAEC298}">
      <dgm:prSet phldrT="[文本]" custT="1"/>
      <dgm:spPr/>
      <dgm:t>
        <a:bodyPr/>
        <a:lstStyle/>
        <a:p>
          <a:r>
            <a:rPr lang="en-US" altLang="en-US" sz="2400" dirty="0">
              <a:latin typeface="Times New Roman" panose="02020603050405020304" pitchFamily="18" charset="0"/>
              <a:cs typeface="Times New Roman" panose="02020603050405020304" pitchFamily="18" charset="0"/>
            </a:rPr>
            <a:t>1. Information saliency</a:t>
          </a:r>
          <a:endParaRPr lang="zh-CN" altLang="en-US" sz="2400" dirty="0">
            <a:latin typeface="Times New Roman" panose="02020603050405020304" pitchFamily="18" charset="0"/>
            <a:cs typeface="Times New Roman" panose="02020603050405020304" pitchFamily="18" charset="0"/>
          </a:endParaRPr>
        </a:p>
      </dgm:t>
    </dgm:pt>
    <dgm:pt modelId="{EF02A5EE-1C44-4DFC-A06C-41729D8A07E9}" type="sibTrans" cxnId="{A8444900-E49E-4E9D-B88F-763BF9A8BDF8}">
      <dgm:prSet/>
      <dgm:spPr/>
      <dgm:t>
        <a:bodyPr/>
        <a:lstStyle/>
        <a:p>
          <a:endParaRPr lang="zh-CN" altLang="en-US"/>
        </a:p>
      </dgm:t>
    </dgm:pt>
    <dgm:pt modelId="{D2F3043B-221A-4B4D-8717-5B5447DC324F}" type="parTrans" cxnId="{A8444900-E49E-4E9D-B88F-763BF9A8BDF8}">
      <dgm:prSet/>
      <dgm:spPr/>
      <dgm:t>
        <a:bodyPr/>
        <a:lstStyle/>
        <a:p>
          <a:endParaRPr lang="zh-CN" altLang="en-US"/>
        </a:p>
      </dgm:t>
    </dgm:pt>
    <dgm:pt modelId="{92516A9A-B592-4F90-994C-CFBD2897F220}" type="pres">
      <dgm:prSet presAssocID="{8346CD9C-490D-4397-A910-914FCF3C8331}" presName="compositeShape" presStyleCnt="0">
        <dgm:presLayoutVars>
          <dgm:chMax val="2"/>
          <dgm:dir/>
          <dgm:resizeHandles val="exact"/>
        </dgm:presLayoutVars>
      </dgm:prSet>
      <dgm:spPr/>
    </dgm:pt>
    <dgm:pt modelId="{3AE4F525-864E-4F6B-BE68-95F3F6589D61}" type="pres">
      <dgm:prSet presAssocID="{8346CD9C-490D-4397-A910-914FCF3C8331}" presName="divider" presStyleLbl="fgShp" presStyleIdx="0" presStyleCnt="1"/>
      <dgm:spPr/>
    </dgm:pt>
    <dgm:pt modelId="{C9DA593A-5941-49D3-AD3C-79EC2AF5236D}" type="pres">
      <dgm:prSet presAssocID="{71AADF2D-B674-47FA-8982-2BCE0DAEC298}" presName="downArrow" presStyleLbl="node1" presStyleIdx="0" presStyleCnt="2"/>
      <dgm:spPr/>
    </dgm:pt>
    <dgm:pt modelId="{C40108F8-D6E3-4687-B2D1-D99161D98E46}" type="pres">
      <dgm:prSet presAssocID="{71AADF2D-B674-47FA-8982-2BCE0DAEC298}" presName="downArrowText" presStyleLbl="revTx" presStyleIdx="0" presStyleCnt="2" custScaleX="176559">
        <dgm:presLayoutVars>
          <dgm:bulletEnabled val="1"/>
        </dgm:presLayoutVars>
      </dgm:prSet>
      <dgm:spPr/>
    </dgm:pt>
    <dgm:pt modelId="{7CF82FC4-52E3-4D10-95E9-772E686CFBBC}" type="pres">
      <dgm:prSet presAssocID="{46090B46-92A0-4880-94D5-2FAAECBA1B28}" presName="upArrow" presStyleLbl="node1" presStyleIdx="1" presStyleCnt="2"/>
      <dgm:spPr/>
    </dgm:pt>
    <dgm:pt modelId="{F746EEC6-9E9C-4594-A20C-4DC2AC02F6A6}" type="pres">
      <dgm:prSet presAssocID="{46090B46-92A0-4880-94D5-2FAAECBA1B28}" presName="upArrowText" presStyleLbl="revTx" presStyleIdx="1" presStyleCnt="2" custScaleX="139645">
        <dgm:presLayoutVars>
          <dgm:bulletEnabled val="1"/>
        </dgm:presLayoutVars>
      </dgm:prSet>
      <dgm:spPr/>
    </dgm:pt>
  </dgm:ptLst>
  <dgm:cxnLst>
    <dgm:cxn modelId="{A8444900-E49E-4E9D-B88F-763BF9A8BDF8}" srcId="{8346CD9C-490D-4397-A910-914FCF3C8331}" destId="{71AADF2D-B674-47FA-8982-2BCE0DAEC298}" srcOrd="0" destOrd="0" parTransId="{D2F3043B-221A-4B4D-8717-5B5447DC324F}" sibTransId="{EF02A5EE-1C44-4DFC-A06C-41729D8A07E9}"/>
    <dgm:cxn modelId="{D07A8325-81E6-4C89-A1E7-3D202277FCD0}" type="presOf" srcId="{8346CD9C-490D-4397-A910-914FCF3C8331}" destId="{92516A9A-B592-4F90-994C-CFBD2897F220}" srcOrd="0" destOrd="0" presId="urn:microsoft.com/office/officeart/2005/8/layout/arrow3"/>
    <dgm:cxn modelId="{64141835-6222-4989-984C-C935FD916C46}" srcId="{8346CD9C-490D-4397-A910-914FCF3C8331}" destId="{46090B46-92A0-4880-94D5-2FAAECBA1B28}" srcOrd="1" destOrd="0" parTransId="{76356969-165F-49E9-94E5-1220C81FB33F}" sibTransId="{274A1781-4329-4DAB-886A-2840FC5FA57C}"/>
    <dgm:cxn modelId="{A6DEEAC4-0BE1-4C0C-B96E-DCA9921C540C}" type="presOf" srcId="{46090B46-92A0-4880-94D5-2FAAECBA1B28}" destId="{F746EEC6-9E9C-4594-A20C-4DC2AC02F6A6}" srcOrd="0" destOrd="0" presId="urn:microsoft.com/office/officeart/2005/8/layout/arrow3"/>
    <dgm:cxn modelId="{396737DF-01E1-481C-BBDC-D3401D51E04E}" type="presOf" srcId="{71AADF2D-B674-47FA-8982-2BCE0DAEC298}" destId="{C40108F8-D6E3-4687-B2D1-D99161D98E46}" srcOrd="0" destOrd="0" presId="urn:microsoft.com/office/officeart/2005/8/layout/arrow3"/>
    <dgm:cxn modelId="{4C4E7A5C-A8DD-42C6-AE61-C6F16DD1E7D5}" type="presParOf" srcId="{92516A9A-B592-4F90-994C-CFBD2897F220}" destId="{3AE4F525-864E-4F6B-BE68-95F3F6589D61}" srcOrd="0" destOrd="0" presId="urn:microsoft.com/office/officeart/2005/8/layout/arrow3"/>
    <dgm:cxn modelId="{707C00EE-C190-4C22-9374-68199D05D5FB}" type="presParOf" srcId="{92516A9A-B592-4F90-994C-CFBD2897F220}" destId="{C9DA593A-5941-49D3-AD3C-79EC2AF5236D}" srcOrd="1" destOrd="0" presId="urn:microsoft.com/office/officeart/2005/8/layout/arrow3"/>
    <dgm:cxn modelId="{CDF3097A-A32E-493E-80C2-3692B0B39333}" type="presParOf" srcId="{92516A9A-B592-4F90-994C-CFBD2897F220}" destId="{C40108F8-D6E3-4687-B2D1-D99161D98E46}" srcOrd="2" destOrd="0" presId="urn:microsoft.com/office/officeart/2005/8/layout/arrow3"/>
    <dgm:cxn modelId="{B7E337DD-32DD-4F56-BC44-731B12088E94}" type="presParOf" srcId="{92516A9A-B592-4F90-994C-CFBD2897F220}" destId="{7CF82FC4-52E3-4D10-95E9-772E686CFBBC}" srcOrd="3" destOrd="0" presId="urn:microsoft.com/office/officeart/2005/8/layout/arrow3"/>
    <dgm:cxn modelId="{D885271B-6F7A-4309-9119-6E46D38756AE}" type="presParOf" srcId="{92516A9A-B592-4F90-994C-CFBD2897F220}" destId="{F746EEC6-9E9C-4594-A20C-4DC2AC02F6A6}" srcOrd="4"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4F525-864E-4F6B-BE68-95F3F6589D61}">
      <dsp:nvSpPr>
        <dsp:cNvPr id="0" name=""/>
        <dsp:cNvSpPr/>
      </dsp:nvSpPr>
      <dsp:spPr>
        <a:xfrm rot="21300000">
          <a:off x="18706" y="1685100"/>
          <a:ext cx="6058586" cy="693799"/>
        </a:xfrm>
        <a:prstGeom prst="mathMinus">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C9DA593A-5941-49D3-AD3C-79EC2AF5236D}">
      <dsp:nvSpPr>
        <dsp:cNvPr id="0" name=""/>
        <dsp:cNvSpPr/>
      </dsp:nvSpPr>
      <dsp:spPr>
        <a:xfrm>
          <a:off x="731520" y="203200"/>
          <a:ext cx="1828800" cy="1625600"/>
        </a:xfrm>
        <a:prstGeom prst="downArrow">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40108F8-D6E3-4687-B2D1-D99161D98E46}">
      <dsp:nvSpPr>
        <dsp:cNvPr id="0" name=""/>
        <dsp:cNvSpPr/>
      </dsp:nvSpPr>
      <dsp:spPr>
        <a:xfrm>
          <a:off x="2484154" y="0"/>
          <a:ext cx="3444171"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altLang="en-US" sz="2400" kern="1200" dirty="0">
              <a:latin typeface="Times New Roman" panose="02020603050405020304" pitchFamily="18" charset="0"/>
              <a:cs typeface="Times New Roman" panose="02020603050405020304" pitchFamily="18" charset="0"/>
            </a:rPr>
            <a:t>1. Information saliency</a:t>
          </a:r>
          <a:endParaRPr lang="zh-CN" altLang="en-US" sz="2400" kern="1200" dirty="0">
            <a:latin typeface="Times New Roman" panose="02020603050405020304" pitchFamily="18" charset="0"/>
            <a:cs typeface="Times New Roman" panose="02020603050405020304" pitchFamily="18" charset="0"/>
          </a:endParaRPr>
        </a:p>
      </dsp:txBody>
      <dsp:txXfrm>
        <a:off x="2484154" y="0"/>
        <a:ext cx="3444171" cy="1706880"/>
      </dsp:txXfrm>
    </dsp:sp>
    <dsp:sp modelId="{7CF82FC4-52E3-4D10-95E9-772E686CFBBC}">
      <dsp:nvSpPr>
        <dsp:cNvPr id="0" name=""/>
        <dsp:cNvSpPr/>
      </dsp:nvSpPr>
      <dsp:spPr>
        <a:xfrm>
          <a:off x="3535680" y="2235200"/>
          <a:ext cx="1828800" cy="1625600"/>
        </a:xfrm>
        <a:prstGeom prst="upArrow">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46EEC6-9E9C-4594-A20C-4DC2AC02F6A6}">
      <dsp:nvSpPr>
        <dsp:cNvPr id="0" name=""/>
        <dsp:cNvSpPr/>
      </dsp:nvSpPr>
      <dsp:spPr>
        <a:xfrm>
          <a:off x="527718" y="2357120"/>
          <a:ext cx="2724082"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altLang="en-US" sz="2400" kern="1200" dirty="0">
              <a:latin typeface="Times New Roman" panose="02020603050405020304" pitchFamily="18" charset="0"/>
              <a:cs typeface="Times New Roman" panose="02020603050405020304" pitchFamily="18" charset="0"/>
            </a:rPr>
            <a:t>2. Rationalization</a:t>
          </a:r>
          <a:endParaRPr lang="zh-CN" altLang="en-US" sz="2400" kern="1200" dirty="0">
            <a:latin typeface="Times New Roman" panose="02020603050405020304" pitchFamily="18" charset="0"/>
            <a:cs typeface="Times New Roman" panose="02020603050405020304" pitchFamily="18" charset="0"/>
          </a:endParaRPr>
        </a:p>
      </dsp:txBody>
      <dsp:txXfrm>
        <a:off x="527718" y="2357120"/>
        <a:ext cx="2724082" cy="1706880"/>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0754" tIns="45377" rIns="90754" bIns="45377" rtlCol="0"/>
          <a:lstStyle>
            <a:lvl1pPr algn="l" fontAlgn="auto">
              <a:spcBef>
                <a:spcPts val="0"/>
              </a:spcBef>
              <a:spcAft>
                <a:spcPts val="0"/>
              </a:spcAft>
              <a:buSzTx/>
              <a:buFontTx/>
              <a:buNone/>
              <a:defRPr sz="1200">
                <a:solidFill>
                  <a:schemeClr val="tx1"/>
                </a:solidFill>
                <a:latin typeface="+mn-lt"/>
                <a:ea typeface="+mn-ea"/>
              </a:defRPr>
            </a:lvl1pPr>
          </a:lstStyle>
          <a:p>
            <a:pPr>
              <a:defRPr/>
            </a:pPr>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0754" tIns="45377" rIns="90754" bIns="45377" rtlCol="0"/>
          <a:lstStyle>
            <a:lvl1pPr algn="r" fontAlgn="auto">
              <a:spcBef>
                <a:spcPts val="0"/>
              </a:spcBef>
              <a:spcAft>
                <a:spcPts val="0"/>
              </a:spcAft>
              <a:buSzTx/>
              <a:buFontTx/>
              <a:buNone/>
              <a:defRPr sz="1200">
                <a:solidFill>
                  <a:schemeClr val="tx1"/>
                </a:solidFill>
                <a:latin typeface="+mn-lt"/>
                <a:ea typeface="+mn-ea"/>
              </a:defRPr>
            </a:lvl1pPr>
          </a:lstStyle>
          <a:p>
            <a:pPr>
              <a:defRPr/>
            </a:pPr>
            <a:fld id="{755E6B3F-836E-47FD-86F9-4BFFF0AF3273}" type="datetimeFigureOut">
              <a:rPr lang="zh-CN" altLang="en-US"/>
              <a:pPr>
                <a:defRPr/>
              </a:pPr>
              <a:t>2023/3/30</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0754" tIns="45377" rIns="90754" bIns="45377" rtlCol="0" anchor="b"/>
          <a:lstStyle>
            <a:lvl1pPr algn="l" fontAlgn="auto">
              <a:spcBef>
                <a:spcPts val="0"/>
              </a:spcBef>
              <a:spcAft>
                <a:spcPts val="0"/>
              </a:spcAft>
              <a:buSzTx/>
              <a:buFontTx/>
              <a:buNone/>
              <a:defRPr sz="1200">
                <a:solidFill>
                  <a:schemeClr val="tx1"/>
                </a:solidFill>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lIns="90754" tIns="45377" rIns="90754" bIns="45377" rtlCol="0" anchor="b"/>
          <a:lstStyle>
            <a:lvl1pPr algn="r" fontAlgn="auto">
              <a:spcBef>
                <a:spcPts val="0"/>
              </a:spcBef>
              <a:spcAft>
                <a:spcPts val="0"/>
              </a:spcAft>
              <a:buSzTx/>
              <a:buFontTx/>
              <a:buNone/>
              <a:defRPr sz="1200">
                <a:solidFill>
                  <a:schemeClr val="tx1"/>
                </a:solidFill>
                <a:latin typeface="+mn-lt"/>
                <a:ea typeface="+mn-ea"/>
              </a:defRPr>
            </a:lvl1pPr>
          </a:lstStyle>
          <a:p>
            <a:pPr>
              <a:defRPr/>
            </a:pPr>
            <a:fld id="{771E14EC-C3D1-43C4-A042-3D0F35CD57E8}" type="slidenum">
              <a:rPr lang="zh-CN" altLang="en-US"/>
              <a:pPr>
                <a:defRPr/>
              </a:pPr>
              <a:t>‹#›</a:t>
            </a:fld>
            <a:endParaRPr lang="zh-CN" altLang="en-US"/>
          </a:p>
        </p:txBody>
      </p:sp>
    </p:spTree>
    <p:extLst>
      <p:ext uri="{BB962C8B-B14F-4D97-AF65-F5344CB8AC3E}">
        <p14:creationId xmlns:p14="http://schemas.microsoft.com/office/powerpoint/2010/main" val="40002981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0754" tIns="45377" rIns="90754" bIns="45377" rtlCol="0"/>
          <a:lstStyle>
            <a:lvl1pPr algn="l" fontAlgn="auto">
              <a:spcBef>
                <a:spcPts val="0"/>
              </a:spcBef>
              <a:spcAft>
                <a:spcPts val="0"/>
              </a:spcAft>
              <a:buSzTx/>
              <a:buFontTx/>
              <a:buNone/>
              <a:defRPr sz="1200">
                <a:solidFill>
                  <a:schemeClr val="tx1"/>
                </a:solidFill>
                <a:latin typeface="+mn-lt"/>
                <a:ea typeface="+mn-ea"/>
              </a:defRPr>
            </a:lvl1pPr>
          </a:lstStyle>
          <a:p>
            <a:pPr>
              <a:defRPr/>
            </a:pPr>
            <a:endParaRPr lang="zh-CN" altLang="en-US"/>
          </a:p>
        </p:txBody>
      </p:sp>
      <p:sp>
        <p:nvSpPr>
          <p:cNvPr id="3" name="日期占位符 2"/>
          <p:cNvSpPr>
            <a:spLocks noGrp="1"/>
          </p:cNvSpPr>
          <p:nvPr>
            <p:ph type="dt" idx="1"/>
          </p:nvPr>
        </p:nvSpPr>
        <p:spPr>
          <a:xfrm>
            <a:off x="3814763" y="0"/>
            <a:ext cx="2919412" cy="493713"/>
          </a:xfrm>
          <a:prstGeom prst="rect">
            <a:avLst/>
          </a:prstGeom>
        </p:spPr>
        <p:txBody>
          <a:bodyPr vert="horz" lIns="90754" tIns="45377" rIns="90754" bIns="45377" rtlCol="0"/>
          <a:lstStyle>
            <a:lvl1pPr algn="r" fontAlgn="auto">
              <a:spcBef>
                <a:spcPts val="0"/>
              </a:spcBef>
              <a:spcAft>
                <a:spcPts val="0"/>
              </a:spcAft>
              <a:buSzTx/>
              <a:buFontTx/>
              <a:buNone/>
              <a:defRPr sz="1200">
                <a:solidFill>
                  <a:schemeClr val="tx1"/>
                </a:solidFill>
                <a:latin typeface="+mn-lt"/>
                <a:ea typeface="+mn-ea"/>
              </a:defRPr>
            </a:lvl1pPr>
          </a:lstStyle>
          <a:p>
            <a:pPr>
              <a:defRPr/>
            </a:pPr>
            <a:fld id="{9017538A-69E0-4161-8003-4DC8DD2A351B}" type="datetimeFigureOut">
              <a:rPr lang="zh-CN" altLang="en-US"/>
              <a:pPr>
                <a:defRPr/>
              </a:pPr>
              <a:t>2023/3/30</a:t>
            </a:fld>
            <a:endParaRPr lang="zh-CN" altLang="en-US"/>
          </a:p>
        </p:txBody>
      </p:sp>
      <p:sp>
        <p:nvSpPr>
          <p:cNvPr id="4" name="幻灯片图像占位符 3"/>
          <p:cNvSpPr>
            <a:spLocks noGrp="1" noRot="1" noChangeAspect="1"/>
          </p:cNvSpPr>
          <p:nvPr>
            <p:ph type="sldImg" idx="2"/>
          </p:nvPr>
        </p:nvSpPr>
        <p:spPr>
          <a:xfrm>
            <a:off x="903288" y="739775"/>
            <a:ext cx="4929187" cy="3698875"/>
          </a:xfrm>
          <a:prstGeom prst="rect">
            <a:avLst/>
          </a:prstGeom>
          <a:noFill/>
          <a:ln w="12700">
            <a:solidFill>
              <a:prstClr val="black"/>
            </a:solidFill>
          </a:ln>
        </p:spPr>
        <p:txBody>
          <a:bodyPr vert="horz" lIns="90754" tIns="45377" rIns="90754" bIns="45377" rtlCol="0" anchor="ctr"/>
          <a:lstStyle/>
          <a:p>
            <a:pPr lvl="0"/>
            <a:endParaRPr lang="zh-CN" altLang="en-US" noProof="0"/>
          </a:p>
        </p:txBody>
      </p:sp>
      <p:sp>
        <p:nvSpPr>
          <p:cNvPr id="5" name="备注占位符 4"/>
          <p:cNvSpPr>
            <a:spLocks noGrp="1"/>
          </p:cNvSpPr>
          <p:nvPr>
            <p:ph type="body" sz="quarter" idx="3"/>
          </p:nvPr>
        </p:nvSpPr>
        <p:spPr>
          <a:xfrm>
            <a:off x="673100" y="4686300"/>
            <a:ext cx="5389563" cy="4440238"/>
          </a:xfrm>
          <a:prstGeom prst="rect">
            <a:avLst/>
          </a:prstGeom>
        </p:spPr>
        <p:txBody>
          <a:bodyPr vert="horz" lIns="90754" tIns="45377" rIns="90754" bIns="45377"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371013"/>
            <a:ext cx="2919413" cy="493712"/>
          </a:xfrm>
          <a:prstGeom prst="rect">
            <a:avLst/>
          </a:prstGeom>
        </p:spPr>
        <p:txBody>
          <a:bodyPr vert="horz" lIns="90754" tIns="45377" rIns="90754" bIns="45377" rtlCol="0" anchor="b"/>
          <a:lstStyle>
            <a:lvl1pPr algn="l" fontAlgn="auto">
              <a:spcBef>
                <a:spcPts val="0"/>
              </a:spcBef>
              <a:spcAft>
                <a:spcPts val="0"/>
              </a:spcAft>
              <a:buSzTx/>
              <a:buFontTx/>
              <a:buNone/>
              <a:defRPr sz="1200">
                <a:solidFill>
                  <a:schemeClr val="tx1"/>
                </a:solidFill>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14763" y="9371013"/>
            <a:ext cx="2919412" cy="493712"/>
          </a:xfrm>
          <a:prstGeom prst="rect">
            <a:avLst/>
          </a:prstGeom>
        </p:spPr>
        <p:txBody>
          <a:bodyPr vert="horz" lIns="90754" tIns="45377" rIns="90754" bIns="45377" rtlCol="0" anchor="b"/>
          <a:lstStyle>
            <a:lvl1pPr algn="r" fontAlgn="auto">
              <a:spcBef>
                <a:spcPts val="0"/>
              </a:spcBef>
              <a:spcAft>
                <a:spcPts val="0"/>
              </a:spcAft>
              <a:buSzTx/>
              <a:buFontTx/>
              <a:buNone/>
              <a:defRPr sz="1200">
                <a:solidFill>
                  <a:schemeClr val="tx1"/>
                </a:solidFill>
                <a:latin typeface="+mn-lt"/>
                <a:ea typeface="+mn-ea"/>
              </a:defRPr>
            </a:lvl1pPr>
          </a:lstStyle>
          <a:p>
            <a:pPr>
              <a:defRPr/>
            </a:pPr>
            <a:fld id="{511C8FDF-B144-4FB4-B4CF-501464A05B72}" type="slidenum">
              <a:rPr lang="zh-CN" altLang="en-US"/>
              <a:pPr>
                <a:defRPr/>
              </a:pPr>
              <a:t>‹#›</a:t>
            </a:fld>
            <a:endParaRPr lang="zh-CN" altLang="en-US"/>
          </a:p>
        </p:txBody>
      </p:sp>
    </p:spTree>
    <p:extLst>
      <p:ext uri="{BB962C8B-B14F-4D97-AF65-F5344CB8AC3E}">
        <p14:creationId xmlns:p14="http://schemas.microsoft.com/office/powerpoint/2010/main" val="2553834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bwMode="auto">
          <a:noFill/>
          <a:ln>
            <a:solidFill>
              <a:srgbClr val="000000"/>
            </a:solidFill>
            <a:miter lim="800000"/>
            <a:headEnd/>
            <a:tailEnd/>
          </a:ln>
        </p:spPr>
      </p:sp>
      <p:sp>
        <p:nvSpPr>
          <p:cNvPr id="81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这张</a:t>
            </a:r>
            <a:r>
              <a:rPr lang="en-US" altLang="zh-CN" dirty="0"/>
              <a:t>PPT</a:t>
            </a:r>
            <a:r>
              <a:rPr lang="zh-CN" altLang="en-US" dirty="0"/>
              <a:t>注明标题作者期刊等简要信息。</a:t>
            </a:r>
            <a:endParaRPr lang="en-US" altLang="zh-CN" dirty="0"/>
          </a:p>
          <a:p>
            <a:pPr eaLnBrk="1" hangingPunct="1">
              <a:spcBef>
                <a:spcPct val="0"/>
              </a:spcBef>
            </a:pPr>
            <a:r>
              <a:rPr lang="zh-CN" altLang="en-US" b="1" dirty="0"/>
              <a:t>总的来说</a:t>
            </a:r>
            <a:r>
              <a:rPr lang="zh-CN" altLang="en-US" dirty="0"/>
              <a:t>，推荐大家多用图表如流程图、框图等（</a:t>
            </a:r>
            <a:r>
              <a:rPr lang="en-US" altLang="zh-CN" b="1" dirty="0" err="1"/>
              <a:t>Smartart</a:t>
            </a:r>
            <a:r>
              <a:rPr lang="zh-CN" altLang="en-US" dirty="0"/>
              <a:t>），对所介绍内容进行总结性的介绍。</a:t>
            </a:r>
          </a:p>
        </p:txBody>
      </p:sp>
    </p:spTree>
    <p:extLst>
      <p:ext uri="{BB962C8B-B14F-4D97-AF65-F5344CB8AC3E}">
        <p14:creationId xmlns:p14="http://schemas.microsoft.com/office/powerpoint/2010/main" val="3543152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这张图原文中并没有，是我自己画的。这里推荐将假设以</a:t>
            </a:r>
            <a:r>
              <a:rPr lang="zh-CN" altLang="en-US" b="1" dirty="0"/>
              <a:t>框图的形式</a:t>
            </a:r>
            <a:r>
              <a:rPr lang="zh-CN" altLang="en-US" dirty="0"/>
              <a:t>表示。所选的文章中</a:t>
            </a:r>
            <a:r>
              <a:rPr lang="zh-CN" altLang="en-US" b="1" dirty="0"/>
              <a:t>部分</a:t>
            </a:r>
            <a:r>
              <a:rPr lang="zh-CN" altLang="en-US" dirty="0"/>
              <a:t>文章是没有的，</a:t>
            </a:r>
            <a:r>
              <a:rPr lang="zh-CN" altLang="en-US" b="1" dirty="0"/>
              <a:t>需要</a:t>
            </a:r>
            <a:r>
              <a:rPr lang="zh-CN" altLang="en-US" dirty="0"/>
              <a:t>大家</a:t>
            </a:r>
            <a:r>
              <a:rPr lang="zh-CN" altLang="en-US" b="1" dirty="0"/>
              <a:t>自己动手画图</a:t>
            </a:r>
            <a:r>
              <a:rPr lang="zh-CN" altLang="en-US" dirty="0"/>
              <a:t>进行标注，推荐用微软</a:t>
            </a:r>
            <a:r>
              <a:rPr lang="en-US" altLang="zh-CN" dirty="0"/>
              <a:t>Visio</a:t>
            </a:r>
            <a:r>
              <a:rPr lang="zh-CN" altLang="en-US" dirty="0"/>
              <a:t>作图。</a:t>
            </a:r>
          </a:p>
        </p:txBody>
      </p:sp>
    </p:spTree>
    <p:extLst>
      <p:ext uri="{BB962C8B-B14F-4D97-AF65-F5344CB8AC3E}">
        <p14:creationId xmlns:p14="http://schemas.microsoft.com/office/powerpoint/2010/main" val="3716715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这里讲述研究的方法部分，例如这里用的是问卷量表的方法。可以讲述一下</a:t>
            </a:r>
            <a:r>
              <a:rPr lang="zh-CN" altLang="en-US" b="1" dirty="0"/>
              <a:t>样本来源、收集过程</a:t>
            </a:r>
            <a:r>
              <a:rPr lang="zh-CN" altLang="en-US" dirty="0"/>
              <a:t>。另起一张</a:t>
            </a:r>
            <a:r>
              <a:rPr lang="en-US" altLang="zh-CN" dirty="0"/>
              <a:t>PPT</a:t>
            </a:r>
            <a:r>
              <a:rPr lang="zh-CN" altLang="en-US" dirty="0"/>
              <a:t>，将数据的</a:t>
            </a:r>
            <a:r>
              <a:rPr lang="zh-CN" altLang="en-US" b="1" dirty="0"/>
              <a:t>相关性、信效度检验</a:t>
            </a:r>
            <a:r>
              <a:rPr lang="zh-CN" altLang="en-US" dirty="0"/>
              <a:t>表格截图或自己做一个表格总结进行展示（若有的话）。</a:t>
            </a:r>
            <a:endParaRPr lang="en-US" altLang="zh-CN" dirty="0"/>
          </a:p>
        </p:txBody>
      </p:sp>
    </p:spTree>
    <p:extLst>
      <p:ext uri="{BB962C8B-B14F-4D97-AF65-F5344CB8AC3E}">
        <p14:creationId xmlns:p14="http://schemas.microsoft.com/office/powerpoint/2010/main" val="3351739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总结研究的结果。可以是表格，可以是框图。文章中分析结果表格一般都有，框图部分有。若有的话可以两者均展示。表格的话，需要对与前面假设相关的系数显著性等用框框圈起来。</a:t>
            </a:r>
            <a:r>
              <a:rPr lang="zh-CN" altLang="en-US" b="1" dirty="0"/>
              <a:t>插入</a:t>
            </a:r>
            <a:r>
              <a:rPr lang="en-US" altLang="zh-CN" b="1" dirty="0"/>
              <a:t>-&gt;</a:t>
            </a:r>
            <a:r>
              <a:rPr lang="zh-CN" altLang="en-US" b="1" dirty="0"/>
              <a:t>形状</a:t>
            </a:r>
            <a:r>
              <a:rPr lang="en-US" altLang="zh-CN" b="1" dirty="0"/>
              <a:t>-&gt;</a:t>
            </a:r>
            <a:r>
              <a:rPr lang="zh-CN" altLang="en-US" b="1" dirty="0"/>
              <a:t>矩形等形状均可</a:t>
            </a:r>
          </a:p>
        </p:txBody>
      </p:sp>
    </p:spTree>
    <p:extLst>
      <p:ext uri="{BB962C8B-B14F-4D97-AF65-F5344CB8AC3E}">
        <p14:creationId xmlns:p14="http://schemas.microsoft.com/office/powerpoint/2010/main" val="1399171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这里介绍文章的讨论部分和局限性。由于这篇文章分为了三个子研究，由局限性引入后续两个研究，这里的讨论和局限性较少。正常情况下，讨论部分分为</a:t>
            </a:r>
            <a:r>
              <a:rPr lang="zh-CN" altLang="en-US" b="1" dirty="0"/>
              <a:t>总结性的讨论、理论贡献、实践启示（见</a:t>
            </a:r>
            <a:r>
              <a:rPr lang="en-US" altLang="zh-CN" b="1" dirty="0"/>
              <a:t>20</a:t>
            </a:r>
            <a:r>
              <a:rPr lang="zh-CN" altLang="en-US" b="1" dirty="0"/>
              <a:t>、</a:t>
            </a:r>
            <a:r>
              <a:rPr lang="en-US" altLang="zh-CN" b="1" dirty="0"/>
              <a:t>21</a:t>
            </a:r>
            <a:r>
              <a:rPr lang="zh-CN" altLang="en-US" b="1" dirty="0"/>
              <a:t>页）</a:t>
            </a:r>
            <a:r>
              <a:rPr lang="zh-CN" altLang="en-US" dirty="0"/>
              <a:t>。之后可以另起一张</a:t>
            </a:r>
            <a:r>
              <a:rPr lang="en-US" altLang="zh-CN" dirty="0"/>
              <a:t>PPT</a:t>
            </a:r>
            <a:r>
              <a:rPr lang="zh-CN" altLang="en-US" dirty="0"/>
              <a:t>介绍局限性。</a:t>
            </a:r>
          </a:p>
        </p:txBody>
      </p:sp>
    </p:spTree>
    <p:extLst>
      <p:ext uri="{BB962C8B-B14F-4D97-AF65-F5344CB8AC3E}">
        <p14:creationId xmlns:p14="http://schemas.microsoft.com/office/powerpoint/2010/main" val="3342905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这里研究</a:t>
            </a:r>
            <a:r>
              <a:rPr lang="en-US" altLang="zh-CN" dirty="0"/>
              <a:t>2</a:t>
            </a:r>
            <a:r>
              <a:rPr lang="zh-CN" altLang="en-US" dirty="0"/>
              <a:t>用的是实验方法，一般介绍实验方法的话，需要介绍一下实验的步骤，文章中会有介绍，适当粘贴就好。</a:t>
            </a:r>
          </a:p>
        </p:txBody>
      </p:sp>
    </p:spTree>
    <p:extLst>
      <p:ext uri="{BB962C8B-B14F-4D97-AF65-F5344CB8AC3E}">
        <p14:creationId xmlns:p14="http://schemas.microsoft.com/office/powerpoint/2010/main" val="2912179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可以用一张</a:t>
            </a:r>
            <a:r>
              <a:rPr lang="en-US" altLang="zh-CN" dirty="0"/>
              <a:t>PPT</a:t>
            </a:r>
            <a:r>
              <a:rPr lang="zh-CN" altLang="en-US" dirty="0"/>
              <a:t>，列两三点与案例的联系。</a:t>
            </a:r>
          </a:p>
        </p:txBody>
      </p:sp>
    </p:spTree>
    <p:extLst>
      <p:ext uri="{BB962C8B-B14F-4D97-AF65-F5344CB8AC3E}">
        <p14:creationId xmlns:p14="http://schemas.microsoft.com/office/powerpoint/2010/main" val="2614026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bwMode="auto">
          <a:noFill/>
          <a:ln>
            <a:solidFill>
              <a:srgbClr val="000000"/>
            </a:solidFill>
            <a:miter lim="800000"/>
            <a:headEnd/>
            <a:tailEnd/>
          </a:ln>
        </p:spPr>
      </p:sp>
      <p:sp>
        <p:nvSpPr>
          <p:cNvPr id="7782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41146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论文的主题词，不限于摘要下的关键词，可以对较为</a:t>
            </a:r>
            <a:r>
              <a:rPr lang="zh-CN" altLang="en-US" b="1" dirty="0"/>
              <a:t>关键的、难以理解的词</a:t>
            </a:r>
            <a:r>
              <a:rPr lang="zh-CN" altLang="en-US" dirty="0"/>
              <a:t>加以解释。</a:t>
            </a:r>
          </a:p>
        </p:txBody>
      </p:sp>
    </p:spTree>
    <p:extLst>
      <p:ext uri="{BB962C8B-B14F-4D97-AF65-F5344CB8AC3E}">
        <p14:creationId xmlns:p14="http://schemas.microsoft.com/office/powerpoint/2010/main" val="600111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不是把摘要复制</a:t>
            </a:r>
            <a:r>
              <a:rPr lang="zh-CN" altLang="en-US" dirty="0"/>
              <a:t>，是把摘要中的关键部分单拿出来介绍，重点（如</a:t>
            </a:r>
            <a:r>
              <a:rPr lang="zh-CN" altLang="en-US" b="1" dirty="0"/>
              <a:t>研究差距</a:t>
            </a:r>
            <a:r>
              <a:rPr lang="en-US" altLang="zh-CN" b="1" dirty="0"/>
              <a:t>GAP</a:t>
            </a:r>
            <a:r>
              <a:rPr lang="zh-CN" altLang="en-US" b="1" dirty="0"/>
              <a:t>、研究动机、理论应用视角</a:t>
            </a:r>
            <a:r>
              <a:rPr lang="zh-CN" altLang="en-US" dirty="0"/>
              <a:t>）标红 </a:t>
            </a:r>
            <a:r>
              <a:rPr lang="en-US" altLang="zh-CN" dirty="0"/>
              <a:t>or </a:t>
            </a:r>
            <a:r>
              <a:rPr lang="zh-CN" altLang="en-US" dirty="0"/>
              <a:t>加粗</a:t>
            </a:r>
            <a:r>
              <a:rPr lang="en-US" altLang="zh-CN" dirty="0"/>
              <a:t>【</a:t>
            </a:r>
            <a:r>
              <a:rPr lang="zh-CN" altLang="en-US" dirty="0"/>
              <a:t>若有的话</a:t>
            </a:r>
            <a:r>
              <a:rPr lang="en-US" altLang="zh-CN" dirty="0"/>
              <a:t>】</a:t>
            </a:r>
            <a:r>
              <a:rPr lang="zh-CN" altLang="en-US" dirty="0"/>
              <a:t>。</a:t>
            </a:r>
          </a:p>
        </p:txBody>
      </p:sp>
    </p:spTree>
    <p:extLst>
      <p:ext uri="{BB962C8B-B14F-4D97-AF65-F5344CB8AC3E}">
        <p14:creationId xmlns:p14="http://schemas.microsoft.com/office/powerpoint/2010/main" val="641208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研究动机，若上一张</a:t>
            </a:r>
            <a:r>
              <a:rPr lang="en-US" altLang="zh-CN" dirty="0"/>
              <a:t>PPT</a:t>
            </a:r>
            <a:r>
              <a:rPr lang="zh-CN" altLang="en-US" dirty="0"/>
              <a:t>中未充分揭示，则可以在这一张</a:t>
            </a:r>
            <a:r>
              <a:rPr lang="en-US" altLang="zh-CN" dirty="0"/>
              <a:t>PPT</a:t>
            </a:r>
            <a:r>
              <a:rPr lang="zh-CN" altLang="en-US" dirty="0"/>
              <a:t>中重点介绍。根据文章中的</a:t>
            </a:r>
            <a:r>
              <a:rPr lang="zh-CN" altLang="en-US" b="1" dirty="0"/>
              <a:t>摘要和引言部分</a:t>
            </a:r>
            <a:r>
              <a:rPr lang="zh-CN" altLang="en-US" dirty="0"/>
              <a:t>，可以按照</a:t>
            </a:r>
            <a:r>
              <a:rPr lang="zh-CN" altLang="en-US" b="1" dirty="0"/>
              <a:t>现实动机和理论动机</a:t>
            </a:r>
            <a:r>
              <a:rPr lang="zh-CN" altLang="en-US" dirty="0"/>
              <a:t>两方面介绍。适当的部分加以醒目标识。</a:t>
            </a:r>
          </a:p>
        </p:txBody>
      </p:sp>
    </p:spTree>
    <p:extLst>
      <p:ext uri="{BB962C8B-B14F-4D97-AF65-F5344CB8AC3E}">
        <p14:creationId xmlns:p14="http://schemas.microsoft.com/office/powerpoint/2010/main" val="122029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同上</a:t>
            </a:r>
          </a:p>
        </p:txBody>
      </p:sp>
    </p:spTree>
    <p:extLst>
      <p:ext uri="{BB962C8B-B14F-4D97-AF65-F5344CB8AC3E}">
        <p14:creationId xmlns:p14="http://schemas.microsoft.com/office/powerpoint/2010/main" val="226312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适当介绍本文所用理论，</a:t>
            </a:r>
            <a:r>
              <a:rPr lang="zh-CN" altLang="en-US" b="1" dirty="0"/>
              <a:t>可以用中文</a:t>
            </a:r>
            <a:r>
              <a:rPr lang="zh-CN" altLang="en-US" dirty="0"/>
              <a:t>介绍，更易理解</a:t>
            </a:r>
          </a:p>
        </p:txBody>
      </p:sp>
    </p:spTree>
    <p:extLst>
      <p:ext uri="{BB962C8B-B14F-4D97-AF65-F5344CB8AC3E}">
        <p14:creationId xmlns:p14="http://schemas.microsoft.com/office/powerpoint/2010/main" val="782149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总结上张</a:t>
            </a:r>
            <a:r>
              <a:rPr lang="en-US" altLang="zh-CN" dirty="0"/>
              <a:t>PPT</a:t>
            </a:r>
            <a:r>
              <a:rPr lang="zh-CN" altLang="en-US" dirty="0"/>
              <a:t>所展示理论在本文中的应用视角或论点，可以的话，可以用一定的图表表示。选项卡</a:t>
            </a:r>
            <a:r>
              <a:rPr lang="zh-CN" altLang="en-US" b="1" dirty="0"/>
              <a:t>插入</a:t>
            </a:r>
            <a:r>
              <a:rPr lang="en-US" altLang="zh-CN" b="1" dirty="0"/>
              <a:t>-&gt;</a:t>
            </a:r>
            <a:r>
              <a:rPr lang="zh-CN" altLang="en-US" b="1" dirty="0"/>
              <a:t>插图</a:t>
            </a:r>
            <a:r>
              <a:rPr lang="en-US" altLang="zh-CN" b="1" dirty="0"/>
              <a:t>-&gt;</a:t>
            </a:r>
            <a:r>
              <a:rPr lang="en-US" altLang="zh-CN" b="1" dirty="0" err="1"/>
              <a:t>Smartart</a:t>
            </a:r>
            <a:endParaRPr lang="zh-CN" altLang="en-US" b="1" dirty="0"/>
          </a:p>
        </p:txBody>
      </p:sp>
    </p:spTree>
    <p:extLst>
      <p:ext uri="{BB962C8B-B14F-4D97-AF65-F5344CB8AC3E}">
        <p14:creationId xmlns:p14="http://schemas.microsoft.com/office/powerpoint/2010/main" val="4091258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对上一张</a:t>
            </a:r>
            <a:r>
              <a:rPr lang="en-US" altLang="zh-CN" dirty="0"/>
              <a:t>PPT</a:t>
            </a:r>
            <a:r>
              <a:rPr lang="zh-CN" altLang="en-US" dirty="0"/>
              <a:t>中的图表表示的理论应用加以解释</a:t>
            </a:r>
          </a:p>
        </p:txBody>
      </p:sp>
    </p:spTree>
    <p:extLst>
      <p:ext uri="{BB962C8B-B14F-4D97-AF65-F5344CB8AC3E}">
        <p14:creationId xmlns:p14="http://schemas.microsoft.com/office/powerpoint/2010/main" val="444688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从这一张</a:t>
            </a:r>
            <a:r>
              <a:rPr lang="en-US" altLang="zh-CN" dirty="0"/>
              <a:t>PPT</a:t>
            </a:r>
            <a:r>
              <a:rPr lang="zh-CN" altLang="en-US" dirty="0"/>
              <a:t>开始，进入到正式的研究部分。由假设发展、假设检验等部分组成。首先是介绍本文中的假设。假设部分推荐用</a:t>
            </a:r>
            <a:r>
              <a:rPr lang="zh-CN" altLang="en-US" b="1" dirty="0"/>
              <a:t>新罗马字体斜体</a:t>
            </a:r>
            <a:r>
              <a:rPr lang="zh-CN" altLang="en-US" dirty="0"/>
              <a:t>。</a:t>
            </a:r>
          </a:p>
        </p:txBody>
      </p:sp>
    </p:spTree>
    <p:extLst>
      <p:ext uri="{BB962C8B-B14F-4D97-AF65-F5344CB8AC3E}">
        <p14:creationId xmlns:p14="http://schemas.microsoft.com/office/powerpoint/2010/main" val="349490066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mastheadpp"/>
          <p:cNvPicPr>
            <a:picLocks noChangeAspect="1" noChangeArrowheads="1"/>
          </p:cNvPicPr>
          <p:nvPr/>
        </p:nvPicPr>
        <p:blipFill>
          <a:blip r:embed="rId2"/>
          <a:srcRect b="79518"/>
          <a:stretch>
            <a:fillRect/>
          </a:stretch>
        </p:blipFill>
        <p:spPr bwMode="auto">
          <a:xfrm>
            <a:off x="0" y="0"/>
            <a:ext cx="9144000" cy="6858000"/>
          </a:xfrm>
          <a:prstGeom prst="rect">
            <a:avLst/>
          </a:prstGeom>
          <a:noFill/>
          <a:ln w="9525">
            <a:noFill/>
            <a:miter lim="800000"/>
            <a:headEnd/>
            <a:tailEnd/>
          </a:ln>
        </p:spPr>
      </p:pic>
      <p:sp>
        <p:nvSpPr>
          <p:cNvPr id="5" name="Rectangle 18"/>
          <p:cNvSpPr>
            <a:spLocks noChangeArrowheads="1"/>
          </p:cNvSpPr>
          <p:nvPr/>
        </p:nvSpPr>
        <p:spPr bwMode="auto">
          <a:xfrm>
            <a:off x="0" y="1125538"/>
            <a:ext cx="9144000" cy="3095625"/>
          </a:xfrm>
          <a:prstGeom prst="rect">
            <a:avLst/>
          </a:prstGeom>
          <a:solidFill>
            <a:schemeClr val="bg1"/>
          </a:solidFill>
          <a:ln w="9525" algn="ctr">
            <a:solidFill>
              <a:srgbClr val="FFFFFF"/>
            </a:solidFill>
            <a:miter lim="800000"/>
            <a:headEnd/>
            <a:tailEnd/>
          </a:ln>
          <a:effectLst/>
          <a:extLst/>
        </p:spPr>
        <p:txBody>
          <a:bodyPr wrap="none" anchor="ctr"/>
          <a:lstStyle/>
          <a:p>
            <a:pPr fontAlgn="auto">
              <a:spcBef>
                <a:spcPts val="0"/>
              </a:spcBef>
              <a:spcAft>
                <a:spcPts val="0"/>
              </a:spcAft>
              <a:defRPr/>
            </a:pPr>
            <a:endParaRPr lang="zh-CN" altLang="en-US" sz="1800">
              <a:solidFill>
                <a:schemeClr val="tx1"/>
              </a:solidFill>
              <a:latin typeface="+mn-lt"/>
              <a:ea typeface="+mn-ea"/>
            </a:endParaRPr>
          </a:p>
        </p:txBody>
      </p:sp>
      <p:pic>
        <p:nvPicPr>
          <p:cNvPr id="6" name="Picture 8" descr="横式logo"/>
          <p:cNvPicPr>
            <a:picLocks noChangeAspect="1" noChangeArrowheads="1"/>
          </p:cNvPicPr>
          <p:nvPr/>
        </p:nvPicPr>
        <p:blipFill>
          <a:blip r:embed="rId3">
            <a:clrChange>
              <a:clrFrom>
                <a:srgbClr val="FEFEFE"/>
              </a:clrFrom>
              <a:clrTo>
                <a:srgbClr val="FEFEFE">
                  <a:alpha val="0"/>
                </a:srgbClr>
              </a:clrTo>
            </a:clrChange>
            <a:lum bright="100000"/>
          </a:blip>
          <a:srcRect l="19293"/>
          <a:stretch>
            <a:fillRect/>
          </a:stretch>
        </p:blipFill>
        <p:spPr bwMode="auto">
          <a:xfrm>
            <a:off x="6372225" y="115888"/>
            <a:ext cx="2736850" cy="557212"/>
          </a:xfrm>
          <a:prstGeom prst="rect">
            <a:avLst/>
          </a:prstGeom>
          <a:noFill/>
          <a:ln w="9525">
            <a:noFill/>
            <a:miter lim="800000"/>
            <a:headEnd/>
            <a:tailEnd/>
          </a:ln>
        </p:spPr>
      </p:pic>
      <p:pic>
        <p:nvPicPr>
          <p:cNvPr id="7" name="Picture 19" descr="A010200"/>
          <p:cNvPicPr>
            <a:picLocks noChangeAspect="1" noChangeArrowheads="1"/>
          </p:cNvPicPr>
          <p:nvPr/>
        </p:nvPicPr>
        <p:blipFill>
          <a:blip r:embed="rId4">
            <a:clrChange>
              <a:clrFrom>
                <a:srgbClr val="FFFFFF"/>
              </a:clrFrom>
              <a:clrTo>
                <a:srgbClr val="FFFFFF">
                  <a:alpha val="0"/>
                </a:srgbClr>
              </a:clrTo>
            </a:clrChange>
            <a:lum bright="100000"/>
          </a:blip>
          <a:srcRect/>
          <a:stretch>
            <a:fillRect/>
          </a:stretch>
        </p:blipFill>
        <p:spPr bwMode="auto">
          <a:xfrm>
            <a:off x="5651500" y="44450"/>
            <a:ext cx="792163" cy="655638"/>
          </a:xfrm>
          <a:prstGeom prst="rect">
            <a:avLst/>
          </a:prstGeom>
          <a:noFill/>
          <a:ln w="9525">
            <a:noFill/>
            <a:miter lim="800000"/>
            <a:headEnd/>
            <a:tailEnd/>
          </a:ln>
        </p:spPr>
      </p:pic>
      <p:sp>
        <p:nvSpPr>
          <p:cNvPr id="8" name="Line 22"/>
          <p:cNvSpPr>
            <a:spLocks noChangeShapeType="1"/>
          </p:cNvSpPr>
          <p:nvPr/>
        </p:nvSpPr>
        <p:spPr bwMode="auto">
          <a:xfrm>
            <a:off x="0" y="620713"/>
            <a:ext cx="2555875" cy="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9" name="Line 23"/>
          <p:cNvSpPr>
            <a:spLocks noChangeShapeType="1"/>
          </p:cNvSpPr>
          <p:nvPr/>
        </p:nvSpPr>
        <p:spPr bwMode="auto">
          <a:xfrm>
            <a:off x="2771775" y="836613"/>
            <a:ext cx="6083300" cy="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 name="Line 24"/>
          <p:cNvSpPr>
            <a:spLocks noChangeShapeType="1"/>
          </p:cNvSpPr>
          <p:nvPr/>
        </p:nvSpPr>
        <p:spPr bwMode="auto">
          <a:xfrm>
            <a:off x="2555875" y="620713"/>
            <a:ext cx="215900" cy="21590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pic>
        <p:nvPicPr>
          <p:cNvPr id="11" name="Picture 20" descr="13"/>
          <p:cNvPicPr>
            <a:picLocks noChangeAspect="1" noChangeArrowheads="1"/>
          </p:cNvPicPr>
          <p:nvPr/>
        </p:nvPicPr>
        <p:blipFill>
          <a:blip r:embed="rId5"/>
          <a:srcRect r="51077" b="50085"/>
          <a:stretch>
            <a:fillRect/>
          </a:stretch>
        </p:blipFill>
        <p:spPr bwMode="auto">
          <a:xfrm>
            <a:off x="250825" y="1412875"/>
            <a:ext cx="936625" cy="935038"/>
          </a:xfrm>
          <a:prstGeom prst="rect">
            <a:avLst/>
          </a:prstGeom>
          <a:noFill/>
          <a:ln w="9525">
            <a:noFill/>
            <a:miter lim="800000"/>
            <a:headEnd/>
            <a:tailEnd/>
          </a:ln>
        </p:spPr>
      </p:pic>
      <p:pic>
        <p:nvPicPr>
          <p:cNvPr id="12" name="Picture 21" descr="14"/>
          <p:cNvPicPr>
            <a:picLocks noChangeAspect="1" noChangeArrowheads="1"/>
          </p:cNvPicPr>
          <p:nvPr/>
        </p:nvPicPr>
        <p:blipFill>
          <a:blip r:embed="rId6"/>
          <a:srcRect t="33221" r="50504" b="33615"/>
          <a:stretch>
            <a:fillRect/>
          </a:stretch>
        </p:blipFill>
        <p:spPr bwMode="auto">
          <a:xfrm>
            <a:off x="4643438" y="1412875"/>
            <a:ext cx="936625" cy="935038"/>
          </a:xfrm>
          <a:prstGeom prst="rect">
            <a:avLst/>
          </a:prstGeom>
          <a:noFill/>
          <a:ln w="9525">
            <a:noFill/>
            <a:miter lim="800000"/>
            <a:headEnd/>
            <a:tailEnd/>
          </a:ln>
        </p:spPr>
      </p:pic>
      <p:pic>
        <p:nvPicPr>
          <p:cNvPr id="13" name="Picture 25" descr="13"/>
          <p:cNvPicPr>
            <a:picLocks noChangeAspect="1" noChangeArrowheads="1"/>
          </p:cNvPicPr>
          <p:nvPr/>
        </p:nvPicPr>
        <p:blipFill>
          <a:blip r:embed="rId7"/>
          <a:srcRect l="52654" t="50000"/>
          <a:stretch>
            <a:fillRect/>
          </a:stretch>
        </p:blipFill>
        <p:spPr bwMode="auto">
          <a:xfrm>
            <a:off x="2513013" y="1411288"/>
            <a:ext cx="906462" cy="936625"/>
          </a:xfrm>
          <a:prstGeom prst="rect">
            <a:avLst/>
          </a:prstGeom>
          <a:noFill/>
          <a:ln w="9525">
            <a:noFill/>
            <a:miter lim="800000"/>
            <a:headEnd/>
            <a:tailEnd/>
          </a:ln>
        </p:spPr>
      </p:pic>
      <p:pic>
        <p:nvPicPr>
          <p:cNvPr id="14" name="Picture 26" descr="13"/>
          <p:cNvPicPr>
            <a:picLocks noChangeAspect="1" noChangeArrowheads="1"/>
          </p:cNvPicPr>
          <p:nvPr/>
        </p:nvPicPr>
        <p:blipFill>
          <a:blip r:embed="rId5"/>
          <a:srcRect t="50000" r="51077"/>
          <a:stretch>
            <a:fillRect/>
          </a:stretch>
        </p:blipFill>
        <p:spPr bwMode="auto">
          <a:xfrm>
            <a:off x="1403350" y="1411288"/>
            <a:ext cx="936625" cy="936625"/>
          </a:xfrm>
          <a:prstGeom prst="rect">
            <a:avLst/>
          </a:prstGeom>
          <a:noFill/>
          <a:ln w="9525">
            <a:noFill/>
            <a:miter lim="800000"/>
            <a:headEnd/>
            <a:tailEnd/>
          </a:ln>
        </p:spPr>
      </p:pic>
      <p:pic>
        <p:nvPicPr>
          <p:cNvPr id="15" name="Picture 27" descr="14"/>
          <p:cNvPicPr>
            <a:picLocks noChangeAspect="1" noChangeArrowheads="1"/>
          </p:cNvPicPr>
          <p:nvPr/>
        </p:nvPicPr>
        <p:blipFill>
          <a:blip r:embed="rId8"/>
          <a:srcRect l="49496" b="66779"/>
          <a:stretch>
            <a:fillRect/>
          </a:stretch>
        </p:blipFill>
        <p:spPr bwMode="auto">
          <a:xfrm>
            <a:off x="5724525" y="1412875"/>
            <a:ext cx="955675" cy="936625"/>
          </a:xfrm>
          <a:prstGeom prst="rect">
            <a:avLst/>
          </a:prstGeom>
          <a:noFill/>
          <a:ln w="9525">
            <a:noFill/>
            <a:miter lim="800000"/>
            <a:headEnd/>
            <a:tailEnd/>
          </a:ln>
        </p:spPr>
      </p:pic>
      <p:pic>
        <p:nvPicPr>
          <p:cNvPr id="16" name="Picture 28" descr="14"/>
          <p:cNvPicPr>
            <a:picLocks noChangeAspect="1" noChangeArrowheads="1"/>
          </p:cNvPicPr>
          <p:nvPr/>
        </p:nvPicPr>
        <p:blipFill>
          <a:blip r:embed="rId6"/>
          <a:srcRect t="66385" r="50504"/>
          <a:stretch>
            <a:fillRect/>
          </a:stretch>
        </p:blipFill>
        <p:spPr bwMode="auto">
          <a:xfrm>
            <a:off x="3563938" y="1412875"/>
            <a:ext cx="936625" cy="947738"/>
          </a:xfrm>
          <a:prstGeom prst="rect">
            <a:avLst/>
          </a:prstGeom>
          <a:noFill/>
          <a:ln w="9525">
            <a:noFill/>
            <a:miter lim="800000"/>
            <a:headEnd/>
            <a:tailEnd/>
          </a:ln>
        </p:spPr>
      </p:pic>
      <p:pic>
        <p:nvPicPr>
          <p:cNvPr id="17" name="Picture 30" descr="14"/>
          <p:cNvPicPr>
            <a:picLocks noChangeAspect="1" noChangeArrowheads="1"/>
          </p:cNvPicPr>
          <p:nvPr/>
        </p:nvPicPr>
        <p:blipFill>
          <a:blip r:embed="rId9"/>
          <a:srcRect l="49496" t="33221" b="33615"/>
          <a:stretch>
            <a:fillRect/>
          </a:stretch>
        </p:blipFill>
        <p:spPr bwMode="auto">
          <a:xfrm>
            <a:off x="6804025" y="1412875"/>
            <a:ext cx="955675" cy="935038"/>
          </a:xfrm>
          <a:prstGeom prst="rect">
            <a:avLst/>
          </a:prstGeom>
          <a:noFill/>
          <a:ln w="9525">
            <a:noFill/>
            <a:miter lim="800000"/>
            <a:headEnd/>
            <a:tailEnd/>
          </a:ln>
        </p:spPr>
      </p:pic>
      <p:grpSp>
        <p:nvGrpSpPr>
          <p:cNvPr id="18" name="Group 36"/>
          <p:cNvGrpSpPr>
            <a:grpSpLocks/>
          </p:cNvGrpSpPr>
          <p:nvPr/>
        </p:nvGrpSpPr>
        <p:grpSpPr bwMode="auto">
          <a:xfrm>
            <a:off x="7740650" y="1196975"/>
            <a:ext cx="1368425" cy="1309688"/>
            <a:chOff x="4513" y="1298"/>
            <a:chExt cx="862" cy="825"/>
          </a:xfrm>
        </p:grpSpPr>
        <p:sp>
          <p:nvSpPr>
            <p:cNvPr id="19" name="Rectangle 31"/>
            <p:cNvSpPr>
              <a:spLocks noChangeArrowheads="1"/>
            </p:cNvSpPr>
            <p:nvPr userDrawn="1"/>
          </p:nvSpPr>
          <p:spPr bwMode="auto">
            <a:xfrm>
              <a:off x="4649" y="1434"/>
              <a:ext cx="590" cy="589"/>
            </a:xfrm>
            <a:prstGeom prst="rect">
              <a:avLst/>
            </a:prstGeom>
            <a:solidFill>
              <a:schemeClr val="bg1"/>
            </a:solidFill>
            <a:ln w="9525" algn="ctr">
              <a:solidFill>
                <a:srgbClr val="FFFFFF"/>
              </a:solidFill>
              <a:miter lim="800000"/>
              <a:headEnd/>
              <a:tailEnd/>
            </a:ln>
            <a:effectLst/>
            <a:extLst/>
          </p:spPr>
          <p:txBody>
            <a:bodyPr wrap="none" anchor="ctr"/>
            <a:lstStyle/>
            <a:p>
              <a:pPr fontAlgn="auto">
                <a:spcBef>
                  <a:spcPts val="0"/>
                </a:spcBef>
                <a:spcAft>
                  <a:spcPts val="0"/>
                </a:spcAft>
                <a:defRPr/>
              </a:pPr>
              <a:endParaRPr lang="zh-CN" altLang="en-US" sz="1800">
                <a:solidFill>
                  <a:schemeClr val="tx1"/>
                </a:solidFill>
                <a:latin typeface="+mn-lt"/>
                <a:ea typeface="+mn-ea"/>
              </a:endParaRPr>
            </a:p>
          </p:txBody>
        </p:sp>
        <p:pic>
          <p:nvPicPr>
            <p:cNvPr id="20" name="Picture 32" descr="mastheadpp"/>
            <p:cNvPicPr>
              <a:picLocks noChangeArrowheads="1"/>
            </p:cNvPicPr>
            <p:nvPr userDrawn="1"/>
          </p:nvPicPr>
          <p:blipFill>
            <a:blip r:embed="rId10"/>
            <a:srcRect b="79523"/>
            <a:stretch>
              <a:fillRect/>
            </a:stretch>
          </p:blipFill>
          <p:spPr bwMode="auto">
            <a:xfrm>
              <a:off x="4649" y="1434"/>
              <a:ext cx="578" cy="578"/>
            </a:xfrm>
            <a:prstGeom prst="rect">
              <a:avLst/>
            </a:prstGeom>
            <a:noFill/>
            <a:ln w="9525">
              <a:noFill/>
              <a:miter lim="800000"/>
              <a:headEnd/>
              <a:tailEnd/>
            </a:ln>
          </p:spPr>
        </p:pic>
        <p:sp>
          <p:nvSpPr>
            <p:cNvPr id="21" name="Text Box 33"/>
            <p:cNvSpPr txBox="1">
              <a:spLocks noChangeArrowheads="1"/>
            </p:cNvSpPr>
            <p:nvPr userDrawn="1"/>
          </p:nvSpPr>
          <p:spPr bwMode="auto">
            <a:xfrm>
              <a:off x="4686" y="1298"/>
              <a:ext cx="689" cy="327"/>
            </a:xfrm>
            <a:prstGeom prst="rect">
              <a:avLst/>
            </a:prstGeom>
            <a:noFill/>
            <a:ln>
              <a:noFill/>
            </a:ln>
            <a:effectLst/>
            <a:extLst/>
          </p:spPr>
          <p:txBody>
            <a:bodyPr wrap="none">
              <a:spAutoFit/>
            </a:bodyPr>
            <a:lstStyle/>
            <a:p>
              <a:pPr fontAlgn="auto">
                <a:spcBef>
                  <a:spcPts val="0"/>
                </a:spcBef>
                <a:spcAft>
                  <a:spcPts val="0"/>
                </a:spcAft>
                <a:defRPr/>
              </a:pPr>
              <a:r>
                <a:rPr lang="en-US" altLang="zh-CN" sz="2800">
                  <a:solidFill>
                    <a:schemeClr val="bg1"/>
                  </a:solidFill>
                  <a:latin typeface="Times New Roman" pitchFamily="18" charset="0"/>
                  <a:ea typeface="+mn-ea"/>
                </a:rPr>
                <a:t>USTC</a:t>
              </a:r>
            </a:p>
          </p:txBody>
        </p:sp>
        <p:sp>
          <p:nvSpPr>
            <p:cNvPr id="22" name="Text Box 34"/>
            <p:cNvSpPr txBox="1">
              <a:spLocks noChangeArrowheads="1"/>
            </p:cNvSpPr>
            <p:nvPr userDrawn="1"/>
          </p:nvSpPr>
          <p:spPr bwMode="auto">
            <a:xfrm>
              <a:off x="4513" y="1796"/>
              <a:ext cx="689" cy="327"/>
            </a:xfrm>
            <a:prstGeom prst="rect">
              <a:avLst/>
            </a:prstGeom>
            <a:noFill/>
            <a:ln>
              <a:noFill/>
            </a:ln>
            <a:effectLst/>
            <a:extLst/>
          </p:spPr>
          <p:txBody>
            <a:bodyPr wrap="none">
              <a:spAutoFit/>
            </a:bodyPr>
            <a:lstStyle/>
            <a:p>
              <a:pPr fontAlgn="auto">
                <a:spcBef>
                  <a:spcPts val="0"/>
                </a:spcBef>
                <a:spcAft>
                  <a:spcPts val="0"/>
                </a:spcAft>
                <a:defRPr/>
              </a:pPr>
              <a:r>
                <a:rPr lang="en-US" altLang="zh-CN" sz="2800">
                  <a:solidFill>
                    <a:schemeClr val="bg1"/>
                  </a:solidFill>
                  <a:latin typeface="Times New Roman" pitchFamily="18" charset="0"/>
                  <a:ea typeface="+mn-ea"/>
                </a:rPr>
                <a:t>USTC</a:t>
              </a:r>
            </a:p>
          </p:txBody>
        </p:sp>
      </p:grpSp>
      <p:sp>
        <p:nvSpPr>
          <p:cNvPr id="23" name="Line 42"/>
          <p:cNvSpPr>
            <a:spLocks noChangeShapeType="1"/>
          </p:cNvSpPr>
          <p:nvPr/>
        </p:nvSpPr>
        <p:spPr bwMode="auto">
          <a:xfrm>
            <a:off x="433388" y="6091238"/>
            <a:ext cx="5867400" cy="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24" name="Line 43"/>
          <p:cNvSpPr>
            <a:spLocks noChangeShapeType="1"/>
          </p:cNvSpPr>
          <p:nvPr/>
        </p:nvSpPr>
        <p:spPr bwMode="auto">
          <a:xfrm>
            <a:off x="6516688" y="6308725"/>
            <a:ext cx="2555875" cy="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25" name="Line 44"/>
          <p:cNvSpPr>
            <a:spLocks noChangeShapeType="1"/>
          </p:cNvSpPr>
          <p:nvPr/>
        </p:nvSpPr>
        <p:spPr bwMode="auto">
          <a:xfrm>
            <a:off x="6300788" y="6092825"/>
            <a:ext cx="215900" cy="21590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4099" name="Rectangle 3"/>
          <p:cNvSpPr>
            <a:spLocks noGrp="1" noChangeArrowheads="1"/>
          </p:cNvSpPr>
          <p:nvPr>
            <p:ph type="subTitle" idx="1"/>
          </p:nvPr>
        </p:nvSpPr>
        <p:spPr>
          <a:xfrm>
            <a:off x="1547813" y="5084763"/>
            <a:ext cx="6192837" cy="647700"/>
          </a:xfrm>
        </p:spPr>
        <p:txBody>
          <a:bodyPr/>
          <a:lstStyle>
            <a:lvl1pPr marL="0" indent="0" algn="ctr">
              <a:buFontTx/>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noProof="0" dirty="0"/>
              <a:t>单击此处编辑母版副标题样式</a:t>
            </a:r>
          </a:p>
        </p:txBody>
      </p:sp>
      <p:sp>
        <p:nvSpPr>
          <p:cNvPr id="4098" name="Rectangle 2"/>
          <p:cNvSpPr>
            <a:spLocks noGrp="1" noChangeArrowheads="1"/>
          </p:cNvSpPr>
          <p:nvPr>
            <p:ph type="ctrTitle"/>
          </p:nvPr>
        </p:nvSpPr>
        <p:spPr>
          <a:xfrm>
            <a:off x="1476375" y="2709094"/>
            <a:ext cx="6264275" cy="1008062"/>
          </a:xfrm>
        </p:spPr>
        <p:txBody>
          <a:bodyPr/>
          <a:lstStyle>
            <a:lvl1pPr>
              <a:defRPr b="1">
                <a:solidFill>
                  <a:schemeClr val="accent2"/>
                </a:solidFill>
                <a:latin typeface="微软雅黑" panose="020B0503020204020204" pitchFamily="34" charset="-122"/>
                <a:ea typeface="微软雅黑" panose="020B0503020204020204" pitchFamily="34" charset="-122"/>
              </a:defRPr>
            </a:lvl1pPr>
          </a:lstStyle>
          <a:p>
            <a:pPr lvl="0"/>
            <a:r>
              <a:rPr lang="zh-CN" altLang="en-US" noProof="0"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7A8CECCD-2AB5-4430-8CA6-F4FCD4D6BB2F}"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0D92F34-2A18-4F1C-B16E-51186FE3FD95}"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mastheadpp"/>
          <p:cNvPicPr>
            <a:picLocks noChangeAspect="1" noChangeArrowheads="1"/>
          </p:cNvPicPr>
          <p:nvPr/>
        </p:nvPicPr>
        <p:blipFill>
          <a:blip r:embed="rId5"/>
          <a:srcRect b="79518"/>
          <a:stretch>
            <a:fillRect/>
          </a:stretch>
        </p:blipFill>
        <p:spPr bwMode="auto">
          <a:xfrm>
            <a:off x="0" y="6308725"/>
            <a:ext cx="9144000" cy="549275"/>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323850" y="1196975"/>
            <a:ext cx="8569325"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7297738" y="6308725"/>
            <a:ext cx="137795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fontAlgn="auto">
              <a:spcBef>
                <a:spcPts val="0"/>
              </a:spcBef>
              <a:spcAft>
                <a:spcPts val="0"/>
              </a:spcAft>
              <a:buSzTx/>
              <a:buFontTx/>
              <a:buNone/>
              <a:defRPr sz="1800" b="1">
                <a:solidFill>
                  <a:schemeClr val="bg1"/>
                </a:solidFill>
                <a:latin typeface="Times New Roman" pitchFamily="18" charset="0"/>
                <a:ea typeface="+mn-ea"/>
              </a:defRPr>
            </a:lvl1pPr>
          </a:lstStyle>
          <a:p>
            <a:pPr>
              <a:defRPr/>
            </a:pPr>
            <a:fld id="{F37C9FF0-78D7-493B-B046-EE1ED7ACD673}" type="slidenum">
              <a:rPr lang="en-US" altLang="zh-CN"/>
              <a:pPr>
                <a:defRPr/>
              </a:pPr>
              <a:t>‹#›</a:t>
            </a:fld>
            <a:endParaRPr lang="en-US" altLang="zh-CN" dirty="0"/>
          </a:p>
        </p:txBody>
      </p:sp>
      <p:pic>
        <p:nvPicPr>
          <p:cNvPr id="1029" name="Picture 7" descr="mastheadpp"/>
          <p:cNvPicPr>
            <a:picLocks noChangeAspect="1" noChangeArrowheads="1"/>
          </p:cNvPicPr>
          <p:nvPr/>
        </p:nvPicPr>
        <p:blipFill>
          <a:blip r:embed="rId5"/>
          <a:srcRect b="79518"/>
          <a:stretch>
            <a:fillRect/>
          </a:stretch>
        </p:blipFill>
        <p:spPr bwMode="auto">
          <a:xfrm>
            <a:off x="0" y="0"/>
            <a:ext cx="9144000" cy="981075"/>
          </a:xfrm>
          <a:prstGeom prst="rect">
            <a:avLst/>
          </a:prstGeom>
          <a:noFill/>
          <a:ln w="9525">
            <a:noFill/>
            <a:miter lim="800000"/>
            <a:headEnd/>
            <a:tailEnd/>
          </a:ln>
        </p:spPr>
      </p:pic>
      <p:sp>
        <p:nvSpPr>
          <p:cNvPr id="2" name="Rectangle 2"/>
          <p:cNvSpPr>
            <a:spLocks noGrp="1" noChangeArrowheads="1"/>
          </p:cNvSpPr>
          <p:nvPr>
            <p:ph type="title"/>
          </p:nvPr>
        </p:nvSpPr>
        <p:spPr bwMode="auto">
          <a:xfrm>
            <a:off x="1619250" y="117475"/>
            <a:ext cx="7167563"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4" name="Line 10"/>
          <p:cNvSpPr>
            <a:spLocks noChangeShapeType="1"/>
          </p:cNvSpPr>
          <p:nvPr/>
        </p:nvSpPr>
        <p:spPr bwMode="auto">
          <a:xfrm>
            <a:off x="0" y="620713"/>
            <a:ext cx="1403350" cy="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37" name="Line 13"/>
          <p:cNvSpPr>
            <a:spLocks noChangeShapeType="1"/>
          </p:cNvSpPr>
          <p:nvPr/>
        </p:nvSpPr>
        <p:spPr bwMode="auto">
          <a:xfrm>
            <a:off x="1619250" y="836613"/>
            <a:ext cx="7235825" cy="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38" name="Line 14"/>
          <p:cNvSpPr>
            <a:spLocks noChangeShapeType="1"/>
          </p:cNvSpPr>
          <p:nvPr/>
        </p:nvSpPr>
        <p:spPr bwMode="auto">
          <a:xfrm>
            <a:off x="1403350" y="620713"/>
            <a:ext cx="215900" cy="21590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39" name="Line 15"/>
          <p:cNvSpPr>
            <a:spLocks noChangeShapeType="1"/>
          </p:cNvSpPr>
          <p:nvPr/>
        </p:nvSpPr>
        <p:spPr bwMode="auto">
          <a:xfrm>
            <a:off x="433388" y="6453188"/>
            <a:ext cx="6515100" cy="1587"/>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sp>
        <p:nvSpPr>
          <p:cNvPr id="1041" name="Line 17"/>
          <p:cNvSpPr>
            <a:spLocks noChangeShapeType="1"/>
          </p:cNvSpPr>
          <p:nvPr/>
        </p:nvSpPr>
        <p:spPr bwMode="auto">
          <a:xfrm>
            <a:off x="7164388" y="6669088"/>
            <a:ext cx="1908175" cy="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b="1" dirty="0">
              <a:solidFill>
                <a:schemeClr val="tx1"/>
              </a:solidFill>
              <a:latin typeface="+mn-lt"/>
              <a:ea typeface="+mn-ea"/>
            </a:endParaRPr>
          </a:p>
        </p:txBody>
      </p:sp>
      <p:sp>
        <p:nvSpPr>
          <p:cNvPr id="1042" name="Line 18"/>
          <p:cNvSpPr>
            <a:spLocks noChangeShapeType="1"/>
          </p:cNvSpPr>
          <p:nvPr/>
        </p:nvSpPr>
        <p:spPr bwMode="auto">
          <a:xfrm>
            <a:off x="6948488" y="6453188"/>
            <a:ext cx="215900" cy="215900"/>
          </a:xfrm>
          <a:prstGeom prst="line">
            <a:avLst/>
          </a:prstGeom>
          <a:noFill/>
          <a:ln w="25400">
            <a:solidFill>
              <a:srgbClr val="C0C0C0"/>
            </a:solidFill>
            <a:round/>
            <a:headEnd/>
            <a:tailEnd/>
          </a:ln>
          <a:effectLst/>
          <a:extLst/>
        </p:spPr>
        <p:txBody>
          <a:bodyPr/>
          <a:lstStyle/>
          <a:p>
            <a:pPr fontAlgn="auto">
              <a:spcBef>
                <a:spcPts val="0"/>
              </a:spcBef>
              <a:spcAft>
                <a:spcPts val="0"/>
              </a:spcAft>
              <a:defRPr/>
            </a:pPr>
            <a:endParaRPr lang="zh-CN" altLang="en-US" sz="1800">
              <a:solidFill>
                <a:schemeClr val="tx1"/>
              </a:solidFill>
              <a:latin typeface="+mn-lt"/>
              <a:ea typeface="+mn-ea"/>
            </a:endParaRPr>
          </a:p>
        </p:txBody>
      </p:sp>
      <p:pic>
        <p:nvPicPr>
          <p:cNvPr id="3" name="Picture 20" descr="A010200"/>
          <p:cNvPicPr>
            <a:picLocks noChangeAspect="1" noChangeArrowheads="1"/>
          </p:cNvPicPr>
          <p:nvPr/>
        </p:nvPicPr>
        <p:blipFill>
          <a:blip r:embed="rId6">
            <a:clrChange>
              <a:clrFrom>
                <a:srgbClr val="FFFFFF"/>
              </a:clrFrom>
              <a:clrTo>
                <a:srgbClr val="FFFFFF">
                  <a:alpha val="0"/>
                </a:srgbClr>
              </a:clrTo>
            </a:clrChange>
            <a:lum bright="100000"/>
          </a:blip>
          <a:srcRect/>
          <a:stretch>
            <a:fillRect/>
          </a:stretch>
        </p:blipFill>
        <p:spPr bwMode="auto">
          <a:xfrm>
            <a:off x="323850" y="0"/>
            <a:ext cx="719138" cy="595313"/>
          </a:xfrm>
          <a:prstGeom prst="rect">
            <a:avLst/>
          </a:prstGeom>
          <a:noFill/>
          <a:ln w="9525">
            <a:noFill/>
            <a:miter lim="800000"/>
            <a:headEnd/>
            <a:tailEnd/>
          </a:ln>
        </p:spPr>
      </p:pic>
      <p:sp>
        <p:nvSpPr>
          <p:cNvPr id="1045" name="Text Box 21"/>
          <p:cNvSpPr txBox="1">
            <a:spLocks noChangeArrowheads="1"/>
          </p:cNvSpPr>
          <p:nvPr/>
        </p:nvSpPr>
        <p:spPr bwMode="auto">
          <a:xfrm>
            <a:off x="-36513" y="620713"/>
            <a:ext cx="1476376" cy="366712"/>
          </a:xfrm>
          <a:prstGeom prst="rect">
            <a:avLst/>
          </a:prstGeom>
          <a:noFill/>
          <a:ln>
            <a:noFill/>
          </a:ln>
          <a:effectLst/>
          <a:extLst/>
        </p:spPr>
        <p:txBody>
          <a:bodyPr>
            <a:spAutoFit/>
          </a:bodyPr>
          <a:lstStyle/>
          <a:p>
            <a:pPr algn="dist" fontAlgn="auto">
              <a:spcBef>
                <a:spcPts val="0"/>
              </a:spcBef>
              <a:spcAft>
                <a:spcPts val="0"/>
              </a:spcAft>
              <a:defRPr/>
            </a:pPr>
            <a:r>
              <a:rPr lang="en-US" altLang="zh-CN" sz="1800" b="1" dirty="0">
                <a:solidFill>
                  <a:schemeClr val="bg1"/>
                </a:solidFill>
                <a:latin typeface="Times New Roman" pitchFamily="18" charset="0"/>
                <a:ea typeface="+mn-ea"/>
              </a:rPr>
              <a:t>USTC</a:t>
            </a:r>
          </a:p>
        </p:txBody>
      </p:sp>
    </p:spTree>
  </p:cSld>
  <p:clrMap bg1="lt1" tx1="dk1" bg2="lt2" tx2="dk2" accent1="accent1" accent2="accent2" accent3="accent3" accent4="accent4" accent5="accent5" accent6="accent6" hlink="hlink" folHlink="folHlink"/>
  <p:sldLayoutIdLst>
    <p:sldLayoutId id="2147483681" r:id="rId1"/>
    <p:sldLayoutId id="2147483679" r:id="rId2"/>
    <p:sldLayoutId id="2147483680" r:id="rId3"/>
  </p:sldLayoutIdLst>
  <p:hf hdr="0" dt="0"/>
  <p:txStyles>
    <p:titleStyle>
      <a:lvl1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cs typeface="宋体"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cs typeface="宋体"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cs typeface="宋体"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7.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ctrTitle"/>
          </p:nvPr>
        </p:nvSpPr>
        <p:spPr>
          <a:xfrm>
            <a:off x="119410" y="2606576"/>
            <a:ext cx="8905180" cy="1470025"/>
          </a:xfrm>
        </p:spPr>
        <p:txBody>
          <a:bodyPr/>
          <a:lstStyle/>
          <a:p>
            <a:pPr eaLnBrk="1" hangingPunct="1"/>
            <a:r>
              <a:rPr lang="en-US" altLang="zh-CN" sz="4000" dirty="0">
                <a:solidFill>
                  <a:srgbClr val="222268"/>
                </a:solidFill>
                <a:latin typeface="Times New Roman" panose="02020603050405020304" pitchFamily="18" charset="0"/>
                <a:cs typeface="Times New Roman" pitchFamily="18" charset="0"/>
              </a:rPr>
              <a:t>It’s not always Sunny in Relationally Rich Jobs: the Influence of Negative Beneficiary Contract</a:t>
            </a:r>
            <a:endParaRPr lang="zh-CN" altLang="en-US" sz="4000" dirty="0">
              <a:solidFill>
                <a:srgbClr val="222268"/>
              </a:solidFill>
              <a:latin typeface="Times New Roman" panose="02020603050405020304" pitchFamily="18" charset="0"/>
              <a:cs typeface="Times New Roman" pitchFamily="18" charset="0"/>
            </a:endParaRPr>
          </a:p>
        </p:txBody>
      </p:sp>
      <p:sp>
        <p:nvSpPr>
          <p:cNvPr id="7170" name="TextBox 48"/>
          <p:cNvSpPr txBox="1">
            <a:spLocks noChangeArrowheads="1"/>
          </p:cNvSpPr>
          <p:nvPr/>
        </p:nvSpPr>
        <p:spPr bwMode="auto">
          <a:xfrm>
            <a:off x="1271588" y="6237288"/>
            <a:ext cx="6553200" cy="396875"/>
          </a:xfrm>
          <a:prstGeom prst="rect">
            <a:avLst/>
          </a:prstGeom>
          <a:noFill/>
          <a:ln w="9525">
            <a:noFill/>
            <a:miter lim="800000"/>
            <a:headEnd/>
            <a:tailEnd/>
          </a:ln>
        </p:spPr>
        <p:txBody>
          <a:bodyPr>
            <a:spAutoFit/>
          </a:bodyP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2023.03.30</a:t>
            </a: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7172" name="副标题 2"/>
          <p:cNvSpPr>
            <a:spLocks/>
          </p:cNvSpPr>
          <p:nvPr/>
        </p:nvSpPr>
        <p:spPr bwMode="auto">
          <a:xfrm>
            <a:off x="2034463" y="5301208"/>
            <a:ext cx="5027450" cy="719137"/>
          </a:xfrm>
          <a:prstGeom prst="rect">
            <a:avLst/>
          </a:prstGeom>
          <a:noFill/>
          <a:ln w="9525">
            <a:noFill/>
            <a:miter lim="800000"/>
            <a:headEnd/>
            <a:tailEnd/>
          </a:ln>
        </p:spPr>
        <p:txBody>
          <a:bodyPr/>
          <a:lstStyle/>
          <a:p>
            <a:pPr algn="ctr">
              <a:spcBef>
                <a:spcPts val="1800"/>
              </a:spcBef>
            </a:pPr>
            <a:r>
              <a:rPr lang="en-US" altLang="zh-CN" b="1" dirty="0">
                <a:solidFill>
                  <a:schemeClr val="bg1"/>
                </a:solidFill>
                <a:latin typeface="Times New Roman" panose="02020603050405020304" pitchFamily="18" charset="0"/>
                <a:ea typeface="微软雅黑" pitchFamily="34" charset="-122"/>
                <a:cs typeface="Times New Roman" panose="02020603050405020304" pitchFamily="18" charset="0"/>
              </a:rPr>
              <a:t>2022, AMJ</a:t>
            </a:r>
          </a:p>
        </p:txBody>
      </p:sp>
      <p:sp>
        <p:nvSpPr>
          <p:cNvPr id="6" name="副标题 2"/>
          <p:cNvSpPr>
            <a:spLocks/>
          </p:cNvSpPr>
          <p:nvPr/>
        </p:nvSpPr>
        <p:spPr bwMode="auto">
          <a:xfrm>
            <a:off x="527646" y="4724696"/>
            <a:ext cx="8496944" cy="719137"/>
          </a:xfrm>
          <a:prstGeom prst="rect">
            <a:avLst/>
          </a:prstGeom>
          <a:noFill/>
          <a:ln w="9525">
            <a:noFill/>
            <a:miter lim="800000"/>
            <a:headEnd/>
            <a:tailEnd/>
          </a:ln>
        </p:spPr>
        <p:txBody>
          <a:bodyPr/>
          <a:lstStyle/>
          <a:p>
            <a:pPr algn="ctr">
              <a:spcBef>
                <a:spcPts val="1800"/>
              </a:spcBef>
            </a:pPr>
            <a:r>
              <a:rPr lang="en-US" altLang="zh-CN" b="1" dirty="0">
                <a:solidFill>
                  <a:schemeClr val="bg1"/>
                </a:solidFill>
                <a:latin typeface="Times New Roman" panose="02020603050405020304" pitchFamily="18" charset="0"/>
                <a:ea typeface="微软雅黑" pitchFamily="34" charset="-122"/>
                <a:cs typeface="Times New Roman" panose="02020603050405020304" pitchFamily="18" charset="0"/>
              </a:rPr>
              <a:t>Author</a:t>
            </a:r>
            <a:r>
              <a:rPr lang="zh-CN" altLang="en-US" b="1" dirty="0">
                <a:solidFill>
                  <a:schemeClr val="bg1"/>
                </a:solidFill>
                <a:latin typeface="Times New Roman" panose="02020603050405020304" pitchFamily="18" charset="0"/>
                <a:ea typeface="微软雅黑" pitchFamily="34" charset="-122"/>
                <a:cs typeface="Times New Roman" panose="02020603050405020304" pitchFamily="18" charset="0"/>
              </a:rPr>
              <a:t>：</a:t>
            </a:r>
            <a:r>
              <a:rPr lang="en-US" altLang="zh-CN" b="1" dirty="0">
                <a:solidFill>
                  <a:schemeClr val="bg1"/>
                </a:solidFill>
                <a:latin typeface="Times New Roman" panose="02020603050405020304" pitchFamily="18" charset="0"/>
                <a:ea typeface="微软雅黑" pitchFamily="34" charset="-122"/>
                <a:cs typeface="Times New Roman" panose="02020603050405020304" pitchFamily="18" charset="0"/>
              </a:rPr>
              <a:t>Jordan D. Nielsen, Amy E. Colbert</a:t>
            </a:r>
          </a:p>
        </p:txBody>
      </p:sp>
    </p:spTree>
  </p:cSld>
  <p:clrMapOvr>
    <a:masterClrMapping/>
  </p:clrMapOvr>
  <p:transition spd="slow" advTm="1297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E444689-1EC7-4AA6-9882-C5D56AC157EB}"/>
              </a:ext>
            </a:extLst>
          </p:cNvPr>
          <p:cNvPicPr>
            <a:picLocks noChangeAspect="1"/>
          </p:cNvPicPr>
          <p:nvPr/>
        </p:nvPicPr>
        <p:blipFill rotWithShape="1">
          <a:blip r:embed="rId4">
            <a:extLst>
              <a:ext uri="{28A0092B-C50C-407E-A947-70E740481C1C}">
                <a14:useLocalDpi xmlns:a14="http://schemas.microsoft.com/office/drawing/2010/main"/>
              </a:ext>
            </a:extLst>
          </a:blip>
          <a:srcRect b="2926"/>
          <a:stretch/>
        </p:blipFill>
        <p:spPr>
          <a:xfrm>
            <a:off x="1403648" y="980728"/>
            <a:ext cx="6768752" cy="5256584"/>
          </a:xfrm>
          <a:prstGeom prst="rect">
            <a:avLst/>
          </a:prstGeom>
        </p:spPr>
      </p:pic>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10</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Study1</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395536" y="1037893"/>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Hypothesis</a:t>
            </a:r>
            <a:endParaRPr lang="zh-CN" altLang="en-US" sz="2400" b="1" i="1"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777626453"/>
      </p:ext>
    </p:extLst>
  </p:cSld>
  <p:clrMapOvr>
    <a:masterClrMapping/>
  </p:clrMapOvr>
  <p:transition spd="slow" advTm="89327"/>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11</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Study1</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467544" y="1340768"/>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Method</a:t>
            </a:r>
            <a:endParaRPr lang="zh-CN" altLang="en-US" sz="2400" b="1" i="1" kern="0"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863017" y="1988840"/>
            <a:ext cx="7560840" cy="39621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anose="05000000000000000000" pitchFamily="2" charset="2"/>
              <a:buChar char="l"/>
            </a:pPr>
            <a:r>
              <a:rPr lang="en-US" altLang="zh-CN" sz="2400" b="1" kern="0" dirty="0">
                <a:solidFill>
                  <a:srgbClr val="002060"/>
                </a:solidFill>
                <a:latin typeface="Times New Roman" panose="02020603050405020304" pitchFamily="18" charset="0"/>
                <a:cs typeface="Times New Roman" panose="02020603050405020304" pitchFamily="18" charset="0"/>
              </a:rPr>
              <a:t>Survey</a:t>
            </a:r>
          </a:p>
          <a:p>
            <a:pPr algn="just" defTabSz="684213" eaLnBrk="1" hangingPunct="1">
              <a:spcBef>
                <a:spcPct val="0"/>
              </a:spcBef>
              <a:buSzPct val="75000"/>
              <a:buFont typeface="Wingdings" panose="05000000000000000000" pitchFamily="2" charset="2"/>
              <a:buChar char="l"/>
            </a:pPr>
            <a:r>
              <a:rPr lang="en-US" altLang="zh-CN" sz="2400" kern="0" dirty="0">
                <a:solidFill>
                  <a:srgbClr val="002060"/>
                </a:solidFill>
                <a:latin typeface="Times New Roman" panose="02020603050405020304" pitchFamily="18" charset="0"/>
                <a:cs typeface="Times New Roman" panose="02020603050405020304" pitchFamily="18" charset="0"/>
              </a:rPr>
              <a:t>large academic medical center in the Midwestern United States</a:t>
            </a:r>
          </a:p>
          <a:p>
            <a:pPr algn="just" defTabSz="684213" eaLnBrk="1" hangingPunct="1">
              <a:spcBef>
                <a:spcPct val="0"/>
              </a:spcBef>
              <a:buSzPct val="75000"/>
              <a:buFont typeface="Wingdings" panose="05000000000000000000" pitchFamily="2" charset="2"/>
              <a:buChar char="l"/>
            </a:pPr>
            <a:r>
              <a:rPr lang="en-US" altLang="zh-CN" sz="2400" kern="0" dirty="0">
                <a:solidFill>
                  <a:srgbClr val="002060"/>
                </a:solidFill>
                <a:latin typeface="Times New Roman" panose="02020603050405020304" pitchFamily="18" charset="0"/>
                <a:cs typeface="Times New Roman" panose="02020603050405020304" pitchFamily="18" charset="0"/>
              </a:rPr>
              <a:t>A time-lagged survey design</a:t>
            </a:r>
          </a:p>
          <a:p>
            <a:pPr marL="576000" algn="just" defTabSz="684213" eaLnBrk="1" hangingPunct="1">
              <a:spcBef>
                <a:spcPct val="0"/>
              </a:spcBef>
              <a:buSzPct val="75000"/>
              <a:buFont typeface="Wingdings" panose="05000000000000000000" pitchFamily="2" charset="2"/>
              <a:buChar char="ü"/>
            </a:pPr>
            <a:r>
              <a:rPr lang="en-US" altLang="zh-CN" sz="2000" kern="0" dirty="0">
                <a:solidFill>
                  <a:srgbClr val="002060"/>
                </a:solidFill>
                <a:latin typeface="Times New Roman" panose="02020603050405020304" pitchFamily="18" charset="0"/>
                <a:cs typeface="Times New Roman" panose="02020603050405020304" pitchFamily="18" charset="0"/>
              </a:rPr>
              <a:t>The first survey included measures of positive and negative beneficiary contact;</a:t>
            </a:r>
          </a:p>
          <a:p>
            <a:pPr marL="576000" algn="just" defTabSz="684213" eaLnBrk="1" hangingPunct="1">
              <a:spcBef>
                <a:spcPct val="0"/>
              </a:spcBef>
              <a:buSzPct val="75000"/>
              <a:buFont typeface="Wingdings" panose="05000000000000000000" pitchFamily="2" charset="2"/>
              <a:buChar char="ü"/>
            </a:pPr>
            <a:r>
              <a:rPr lang="en-US" altLang="zh-CN" sz="2000" kern="0" dirty="0">
                <a:solidFill>
                  <a:srgbClr val="002060"/>
                </a:solidFill>
                <a:latin typeface="Times New Roman" panose="02020603050405020304" pitchFamily="18" charset="0"/>
                <a:cs typeface="Times New Roman" panose="02020603050405020304" pitchFamily="18" charset="0"/>
              </a:rPr>
              <a:t>the second survey included measures of perceived social worth, perceived self-sacrifice, and coworker support;</a:t>
            </a:r>
          </a:p>
          <a:p>
            <a:pPr marL="576000" algn="just" defTabSz="684213" eaLnBrk="1" hangingPunct="1">
              <a:spcBef>
                <a:spcPct val="0"/>
              </a:spcBef>
              <a:buSzPct val="75000"/>
              <a:buFont typeface="Wingdings" panose="05000000000000000000" pitchFamily="2" charset="2"/>
              <a:buChar char="ü"/>
            </a:pPr>
            <a:r>
              <a:rPr lang="en-US" altLang="zh-CN" sz="2000" kern="0" dirty="0">
                <a:solidFill>
                  <a:srgbClr val="002060"/>
                </a:solidFill>
                <a:latin typeface="Times New Roman" panose="02020603050405020304" pitchFamily="18" charset="0"/>
                <a:cs typeface="Times New Roman" panose="02020603050405020304" pitchFamily="18" charset="0"/>
              </a:rPr>
              <a:t>the third survey included a measure of job satisfaction.</a:t>
            </a:r>
            <a:endParaRPr lang="zh-CN" altLang="en-US" sz="2000"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18986264"/>
      </p:ext>
    </p:extLst>
  </p:cSld>
  <p:clrMapOvr>
    <a:masterClrMapping/>
  </p:clrMapOvr>
  <p:transition spd="slow" advTm="89327"/>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12</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Study1</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467544" y="1340768"/>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Result</a:t>
            </a:r>
          </a:p>
        </p:txBody>
      </p:sp>
      <p:pic>
        <p:nvPicPr>
          <p:cNvPr id="2" name="图片 1">
            <a:extLst>
              <a:ext uri="{FF2B5EF4-FFF2-40B4-BE49-F238E27FC236}">
                <a16:creationId xmlns:a16="http://schemas.microsoft.com/office/drawing/2014/main" id="{EBB06999-46AB-45F0-9A94-36FE7DAA999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b="3232"/>
          <a:stretch/>
        </p:blipFill>
        <p:spPr>
          <a:xfrm>
            <a:off x="683568" y="1782093"/>
            <a:ext cx="7676590" cy="4248472"/>
          </a:xfrm>
          <a:prstGeom prst="rect">
            <a:avLst/>
          </a:prstGeom>
        </p:spPr>
      </p:pic>
    </p:spTree>
    <p:custDataLst>
      <p:tags r:id="rId1"/>
    </p:custDataLst>
    <p:extLst>
      <p:ext uri="{BB962C8B-B14F-4D97-AF65-F5344CB8AC3E}">
        <p14:creationId xmlns:p14="http://schemas.microsoft.com/office/powerpoint/2010/main" val="1172241384"/>
      </p:ext>
    </p:extLst>
  </p:cSld>
  <p:clrMapOvr>
    <a:masterClrMapping/>
  </p:clrMapOvr>
  <p:transition spd="slow" advTm="89327"/>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13</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Study1</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467544" y="1340768"/>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Discussion</a:t>
            </a:r>
          </a:p>
        </p:txBody>
      </p:sp>
      <p:sp>
        <p:nvSpPr>
          <p:cNvPr id="3" name="矩形 2">
            <a:extLst>
              <a:ext uri="{FF2B5EF4-FFF2-40B4-BE49-F238E27FC236}">
                <a16:creationId xmlns:a16="http://schemas.microsoft.com/office/drawing/2014/main" id="{AAFE9EE7-4593-4EDD-B414-57E326D80FB1}"/>
              </a:ext>
            </a:extLst>
          </p:cNvPr>
          <p:cNvSpPr/>
          <p:nvPr/>
        </p:nvSpPr>
        <p:spPr>
          <a:xfrm>
            <a:off x="899592" y="1939139"/>
            <a:ext cx="7128792" cy="1323439"/>
          </a:xfrm>
          <a:prstGeom prst="rect">
            <a:avLst/>
          </a:prstGeom>
        </p:spPr>
        <p:txBody>
          <a:bodyPr wrap="square">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Coworker emotional support appears to enhance the motivational potential inherent in perceived self-sacrifice, and attenuates the negative relationships between perceived </a:t>
            </a:r>
            <a:r>
              <a:rPr lang="en-US" altLang="zh-CN" sz="2000" dirty="0" err="1">
                <a:latin typeface="Times New Roman" panose="02020603050405020304" pitchFamily="18" charset="0"/>
                <a:cs typeface="Times New Roman" panose="02020603050405020304" pitchFamily="18" charset="0"/>
              </a:rPr>
              <a:t>selfsacrifice</a:t>
            </a:r>
            <a:r>
              <a:rPr lang="en-US" altLang="zh-CN" sz="2000" dirty="0">
                <a:latin typeface="Times New Roman" panose="02020603050405020304" pitchFamily="18" charset="0"/>
                <a:cs typeface="Times New Roman" panose="02020603050405020304" pitchFamily="18" charset="0"/>
              </a:rPr>
              <a:t> and job satisfaction.</a:t>
            </a:r>
            <a:endParaRPr lang="zh-CN" altLang="en-US" sz="20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5C25C62C-9A53-415D-B9C5-2E8B52ED4FB8}"/>
              </a:ext>
            </a:extLst>
          </p:cNvPr>
          <p:cNvSpPr txBox="1">
            <a:spLocks/>
          </p:cNvSpPr>
          <p:nvPr/>
        </p:nvSpPr>
        <p:spPr bwMode="auto">
          <a:xfrm>
            <a:off x="467544" y="3765247"/>
            <a:ext cx="2016224"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Limitation</a:t>
            </a:r>
          </a:p>
        </p:txBody>
      </p:sp>
      <p:sp>
        <p:nvSpPr>
          <p:cNvPr id="10" name="矩形 9">
            <a:extLst>
              <a:ext uri="{FF2B5EF4-FFF2-40B4-BE49-F238E27FC236}">
                <a16:creationId xmlns:a16="http://schemas.microsoft.com/office/drawing/2014/main" id="{64BB14CF-F180-4988-8DAF-2DCA22065106}"/>
              </a:ext>
            </a:extLst>
          </p:cNvPr>
          <p:cNvSpPr/>
          <p:nvPr/>
        </p:nvSpPr>
        <p:spPr>
          <a:xfrm>
            <a:off x="899592" y="4365104"/>
            <a:ext cx="7272808" cy="1323439"/>
          </a:xfrm>
          <a:prstGeom prst="rect">
            <a:avLst/>
          </a:prstGeom>
        </p:spPr>
        <p:txBody>
          <a:bodyPr wrap="square">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Our ability to make causal inferences is limited by the study design.</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Whether our findings apply to other work contexts where the concept of sacrifice and social worth may not be as salient.</a:t>
            </a:r>
            <a:endParaRPr lang="zh-CN" altLang="en-US" sz="2000" dirty="0">
              <a:latin typeface="Times New Roman" panose="02020603050405020304" pitchFamily="18" charset="0"/>
              <a:cs typeface="Times New Roman" panose="02020603050405020304" pitchFamily="18" charset="0"/>
            </a:endParaRPr>
          </a:p>
        </p:txBody>
      </p:sp>
      <p:sp>
        <p:nvSpPr>
          <p:cNvPr id="4" name="箭头: 虚尾 3">
            <a:extLst>
              <a:ext uri="{FF2B5EF4-FFF2-40B4-BE49-F238E27FC236}">
                <a16:creationId xmlns:a16="http://schemas.microsoft.com/office/drawing/2014/main" id="{3723F9CA-C57B-416C-B4C5-97BDB0DDE6E9}"/>
              </a:ext>
            </a:extLst>
          </p:cNvPr>
          <p:cNvSpPr/>
          <p:nvPr/>
        </p:nvSpPr>
        <p:spPr bwMode="auto">
          <a:xfrm>
            <a:off x="2231740" y="4767541"/>
            <a:ext cx="504056" cy="239817"/>
          </a:xfrm>
          <a:prstGeom prst="stripedRightArrow">
            <a:avLst/>
          </a:prstGeom>
          <a:solidFill>
            <a:schemeClr val="accent2"/>
          </a:solidFill>
          <a:ln w="9525" cap="flat" cmpd="sng" algn="ctr">
            <a:solidFill>
              <a:srgbClr val="FFFF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1" name="矩形 10">
            <a:extLst>
              <a:ext uri="{FF2B5EF4-FFF2-40B4-BE49-F238E27FC236}">
                <a16:creationId xmlns:a16="http://schemas.microsoft.com/office/drawing/2014/main" id="{15F77ABF-89B0-4808-A1F3-F28E5DBD6C7E}"/>
              </a:ext>
            </a:extLst>
          </p:cNvPr>
          <p:cNvSpPr/>
          <p:nvPr/>
        </p:nvSpPr>
        <p:spPr>
          <a:xfrm>
            <a:off x="2843808" y="4653651"/>
            <a:ext cx="1080120" cy="400110"/>
          </a:xfrm>
          <a:prstGeom prst="rect">
            <a:avLst/>
          </a:prstGeom>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Study 2</a:t>
            </a:r>
            <a:endParaRPr lang="zh-CN" altLang="en-US" sz="2000" b="1" dirty="0">
              <a:solidFill>
                <a:srgbClr val="C0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41004A44-39FA-4A6B-9D5A-FEB25E88A216}"/>
              </a:ext>
            </a:extLst>
          </p:cNvPr>
          <p:cNvSpPr/>
          <p:nvPr/>
        </p:nvSpPr>
        <p:spPr>
          <a:xfrm>
            <a:off x="2843808" y="5647020"/>
            <a:ext cx="1080120" cy="400110"/>
          </a:xfrm>
          <a:prstGeom prst="rect">
            <a:avLst/>
          </a:prstGeom>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Study 3</a:t>
            </a:r>
            <a:endParaRPr lang="zh-CN" altLang="en-US" sz="2000" b="1" dirty="0">
              <a:solidFill>
                <a:srgbClr val="C00000"/>
              </a:solidFill>
              <a:latin typeface="Times New Roman" panose="02020603050405020304" pitchFamily="18" charset="0"/>
              <a:cs typeface="Times New Roman" panose="02020603050405020304" pitchFamily="18" charset="0"/>
            </a:endParaRPr>
          </a:p>
        </p:txBody>
      </p:sp>
      <p:sp>
        <p:nvSpPr>
          <p:cNvPr id="13" name="箭头: 虚尾 12">
            <a:extLst>
              <a:ext uri="{FF2B5EF4-FFF2-40B4-BE49-F238E27FC236}">
                <a16:creationId xmlns:a16="http://schemas.microsoft.com/office/drawing/2014/main" id="{C71E005C-0151-45DD-AA21-8C9A54A04CC9}"/>
              </a:ext>
            </a:extLst>
          </p:cNvPr>
          <p:cNvSpPr/>
          <p:nvPr/>
        </p:nvSpPr>
        <p:spPr bwMode="auto">
          <a:xfrm>
            <a:off x="2231740" y="5727166"/>
            <a:ext cx="504056" cy="239817"/>
          </a:xfrm>
          <a:prstGeom prst="stripedRightArrow">
            <a:avLst/>
          </a:prstGeom>
          <a:solidFill>
            <a:schemeClr val="accent2"/>
          </a:solidFill>
          <a:ln w="9525" cap="flat" cmpd="sng" algn="ctr">
            <a:solidFill>
              <a:srgbClr val="FFFF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custDataLst>
      <p:tags r:id="rId1"/>
    </p:custDataLst>
    <p:extLst>
      <p:ext uri="{BB962C8B-B14F-4D97-AF65-F5344CB8AC3E}">
        <p14:creationId xmlns:p14="http://schemas.microsoft.com/office/powerpoint/2010/main" val="165023553"/>
      </p:ext>
    </p:extLst>
  </p:cSld>
  <p:clrMapOvr>
    <a:masterClrMapping/>
  </p:clrMapOvr>
  <p:transition spd="slow" advTm="8932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14</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Study2</a:t>
            </a:r>
            <a:endParaRPr lang="en-US" kern="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AAFE9EE7-4593-4EDD-B414-57E326D80FB1}"/>
              </a:ext>
            </a:extLst>
          </p:cNvPr>
          <p:cNvSpPr/>
          <p:nvPr/>
        </p:nvSpPr>
        <p:spPr>
          <a:xfrm>
            <a:off x="899592" y="1939139"/>
            <a:ext cx="7128792" cy="2554545"/>
          </a:xfrm>
          <a:prstGeom prst="rect">
            <a:avLst/>
          </a:prstGeom>
        </p:spPr>
        <p:txBody>
          <a:bodyPr wrap="square">
            <a:spAutoFit/>
          </a:bodyPr>
          <a:lstStyle/>
          <a:p>
            <a:pPr marL="342900" indent="-342900">
              <a:buFont typeface="Wingdings" panose="05000000000000000000" pitchFamily="2" charset="2"/>
              <a:buChar char="l"/>
            </a:pPr>
            <a:r>
              <a:rPr lang="en-US" altLang="zh-CN" sz="2000" i="1" dirty="0">
                <a:latin typeface="Times New Roman" panose="02020603050405020304" pitchFamily="18" charset="0"/>
                <a:cs typeface="Times New Roman" panose="02020603050405020304" pitchFamily="18" charset="0"/>
              </a:rPr>
              <a:t>Hypothesis 7. An attribution that a high level of negative contact is caused by the nature of the work will be associated with higher levels of perceived self-sacrifice than will a performance attribution.</a:t>
            </a:r>
          </a:p>
          <a:p>
            <a:pPr marL="342900" indent="-342900">
              <a:buFont typeface="Wingdings" panose="05000000000000000000" pitchFamily="2" charset="2"/>
              <a:buChar char="l"/>
            </a:pPr>
            <a:r>
              <a:rPr lang="en-US" altLang="zh-CN" sz="2000" i="1" dirty="0">
                <a:latin typeface="Times New Roman" panose="02020603050405020304" pitchFamily="18" charset="0"/>
                <a:cs typeface="Times New Roman" panose="02020603050405020304" pitchFamily="18" charset="0"/>
              </a:rPr>
              <a:t>Hypothesis 8. Affective commitment to beneficiaries will moderate the relationship between negative beneficiary contact and perceived self-sacrifice, such that the relationship is more positive at high levels of affective commitment.</a:t>
            </a:r>
            <a:endParaRPr lang="zh-CN" altLang="en-US" sz="2000" i="1"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C1781D5A-F319-40BF-AA55-8441BFCCF031}"/>
              </a:ext>
            </a:extLst>
          </p:cNvPr>
          <p:cNvSpPr txBox="1">
            <a:spLocks/>
          </p:cNvSpPr>
          <p:nvPr/>
        </p:nvSpPr>
        <p:spPr bwMode="auto">
          <a:xfrm>
            <a:off x="395536" y="1037893"/>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Hypothesis</a:t>
            </a:r>
            <a:endParaRPr lang="zh-CN" altLang="en-US" sz="2400" b="1" i="1"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25466673"/>
      </p:ext>
    </p:extLst>
  </p:cSld>
  <p:clrMapOvr>
    <a:masterClrMapping/>
  </p:clrMapOvr>
  <p:transition spd="slow" advTm="89327"/>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25730" y="6020693"/>
            <a:ext cx="1377950" cy="476250"/>
          </a:xfrm>
          <a:prstGeom prst="rect">
            <a:avLst/>
          </a:prstGeom>
          <a:noFill/>
          <a:ln>
            <a:miter lim="800000"/>
            <a:headEnd/>
            <a:tailEnd/>
          </a:ln>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Study2</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395536" y="1052736"/>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42900" marR="0" lvl="0" indent="-342900" algn="just" defTabSz="684213" rtl="0" eaLnBrk="1" fontAlgn="base" latinLnBrk="0" hangingPunct="1">
              <a:lnSpc>
                <a:spcPct val="100000"/>
              </a:lnSpc>
              <a:spcBef>
                <a:spcPct val="0"/>
              </a:spcBef>
              <a:spcAft>
                <a:spcPct val="0"/>
              </a:spcAft>
              <a:buClrTx/>
              <a:buSzPct val="75000"/>
              <a:buFont typeface="Wingdings" pitchFamily="2" charset="2"/>
              <a:buChar char="n"/>
              <a:tabLst/>
              <a:defRPr/>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Method</a:t>
            </a:r>
            <a:endParaRPr kumimoji="0" lang="zh-CN" altLang="en-US" sz="2400" b="1" i="1"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611560" y="1462674"/>
            <a:ext cx="7560840"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lvl="0" algn="just" defTabSz="684213" eaLnBrk="1" hangingPunct="1">
              <a:spcBef>
                <a:spcPct val="0"/>
              </a:spcBef>
              <a:buSzPct val="75000"/>
              <a:buFont typeface="Wingdings" panose="05000000000000000000" pitchFamily="2" charset="2"/>
              <a:buChar char="l"/>
            </a:pPr>
            <a:r>
              <a:rPr lang="en-US" altLang="zh-CN" sz="2000" kern="0" dirty="0">
                <a:solidFill>
                  <a:srgbClr val="002060"/>
                </a:solidFill>
                <a:latin typeface="Times New Roman" panose="02020603050405020304" pitchFamily="18" charset="0"/>
                <a:cs typeface="Times New Roman" panose="02020603050405020304" pitchFamily="18" charset="0"/>
              </a:rPr>
              <a:t>Experimental vignette methodology </a:t>
            </a:r>
            <a:r>
              <a:rPr lang="en-US" altLang="zh-CN" sz="1600" kern="0" dirty="0">
                <a:solidFill>
                  <a:srgbClr val="002060"/>
                </a:solidFill>
                <a:latin typeface="Times New Roman" panose="02020603050405020304" pitchFamily="18" charset="0"/>
                <a:cs typeface="Times New Roman" panose="02020603050405020304" pitchFamily="18" charset="0"/>
              </a:rPr>
              <a:t>(Experimental vignette studies are particularly useful for </a:t>
            </a:r>
            <a:r>
              <a:rPr lang="en-US" altLang="zh-CN" sz="1600" b="1" kern="0" dirty="0">
                <a:solidFill>
                  <a:srgbClr val="C00000"/>
                </a:solidFill>
                <a:latin typeface="Times New Roman" panose="02020603050405020304" pitchFamily="18" charset="0"/>
                <a:cs typeface="Times New Roman" panose="02020603050405020304" pitchFamily="18" charset="0"/>
              </a:rPr>
              <a:t>strengthening internal validity</a:t>
            </a:r>
            <a:r>
              <a:rPr lang="en-US" altLang="zh-CN" sz="1600" kern="0" dirty="0">
                <a:solidFill>
                  <a:srgbClr val="002060"/>
                </a:solidFill>
                <a:latin typeface="Times New Roman" panose="02020603050405020304" pitchFamily="18" charset="0"/>
                <a:cs typeface="Times New Roman" panose="02020603050405020304" pitchFamily="18" charset="0"/>
              </a:rPr>
              <a:t>)</a:t>
            </a:r>
          </a:p>
          <a:p>
            <a:pPr marL="576000" lvl="0" algn="just" defTabSz="684213" eaLnBrk="1" hangingPunct="1">
              <a:spcBef>
                <a:spcPct val="0"/>
              </a:spcBef>
              <a:buSzPct val="75000"/>
              <a:buFont typeface="Wingdings" panose="05000000000000000000" pitchFamily="2" charset="2"/>
              <a:buChar char="ü"/>
            </a:pPr>
            <a:r>
              <a:rPr lang="en-US" altLang="zh-CN" sz="1600" kern="0" dirty="0">
                <a:solidFill>
                  <a:srgbClr val="002060"/>
                </a:solidFill>
                <a:latin typeface="Times New Roman" panose="02020603050405020304" pitchFamily="18" charset="0"/>
                <a:cs typeface="Times New Roman" panose="02020603050405020304" pitchFamily="18" charset="0"/>
              </a:rPr>
              <a:t>Participants were </a:t>
            </a:r>
            <a:r>
              <a:rPr lang="en-US" altLang="zh-CN" sz="1600" i="1" kern="0" dirty="0">
                <a:solidFill>
                  <a:srgbClr val="002060"/>
                </a:solidFill>
                <a:latin typeface="Times New Roman" panose="02020603050405020304" pitchFamily="18" charset="0"/>
                <a:cs typeface="Times New Roman" panose="02020603050405020304" pitchFamily="18" charset="0"/>
              </a:rPr>
              <a:t>given a</a:t>
            </a:r>
            <a:r>
              <a:rPr lang="en-US" altLang="zh-CN" sz="1600" kern="0" dirty="0">
                <a:solidFill>
                  <a:srgbClr val="002060"/>
                </a:solidFill>
                <a:latin typeface="Times New Roman" panose="02020603050405020304" pitchFamily="18" charset="0"/>
                <a:cs typeface="Times New Roman" panose="02020603050405020304" pitchFamily="18" charset="0"/>
              </a:rPr>
              <a:t> </a:t>
            </a:r>
            <a:r>
              <a:rPr lang="en-US" altLang="zh-CN" sz="1600" i="1" kern="0" dirty="0">
                <a:latin typeface="Times New Roman" panose="02020603050405020304" pitchFamily="18" charset="0"/>
                <a:cs typeface="Times New Roman" panose="02020603050405020304" pitchFamily="18" charset="0"/>
              </a:rPr>
              <a:t>scenario</a:t>
            </a:r>
            <a:r>
              <a:rPr lang="en-US" altLang="zh-CN" sz="1600" kern="0" dirty="0">
                <a:solidFill>
                  <a:srgbClr val="002060"/>
                </a:solidFill>
                <a:latin typeface="Times New Roman" panose="02020603050405020304" pitchFamily="18" charset="0"/>
                <a:cs typeface="Times New Roman" panose="02020603050405020304" pitchFamily="18" charset="0"/>
              </a:rPr>
              <a:t> that asked them to </a:t>
            </a:r>
            <a:r>
              <a:rPr lang="en-US" altLang="zh-CN" sz="1600" i="1" kern="0" dirty="0">
                <a:solidFill>
                  <a:srgbClr val="002060"/>
                </a:solidFill>
                <a:latin typeface="Times New Roman" panose="02020603050405020304" pitchFamily="18" charset="0"/>
                <a:cs typeface="Times New Roman" panose="02020603050405020304" pitchFamily="18" charset="0"/>
              </a:rPr>
              <a:t>imagine that they had just completed two years at a new job</a:t>
            </a:r>
            <a:r>
              <a:rPr lang="en-US" altLang="zh-CN" sz="1600" kern="0" dirty="0">
                <a:solidFill>
                  <a:srgbClr val="002060"/>
                </a:solidFill>
                <a:latin typeface="Times New Roman" panose="02020603050405020304" pitchFamily="18" charset="0"/>
                <a:cs typeface="Times New Roman" panose="02020603050405020304" pitchFamily="18" charset="0"/>
              </a:rPr>
              <a:t> that was virtually identical to their current nursing job in terms of expectations and responsibilities. They were then </a:t>
            </a:r>
            <a:r>
              <a:rPr lang="en-US" altLang="zh-CN" sz="1600" i="1" kern="0" dirty="0">
                <a:solidFill>
                  <a:srgbClr val="002060"/>
                </a:solidFill>
                <a:latin typeface="Times New Roman" panose="02020603050405020304" pitchFamily="18" charset="0"/>
                <a:cs typeface="Times New Roman" panose="02020603050405020304" pitchFamily="18" charset="0"/>
              </a:rPr>
              <a:t>randomly assigned to different vignettes</a:t>
            </a:r>
            <a:r>
              <a:rPr lang="en-US" altLang="zh-CN" sz="1600" kern="0" dirty="0">
                <a:solidFill>
                  <a:srgbClr val="002060"/>
                </a:solidFill>
                <a:latin typeface="Times New Roman" panose="02020603050405020304" pitchFamily="18" charset="0"/>
                <a:cs typeface="Times New Roman" panose="02020603050405020304" pitchFamily="18" charset="0"/>
              </a:rPr>
              <a:t> that described their job experiences over the preceding two years.</a:t>
            </a:r>
          </a:p>
          <a:p>
            <a:pPr marL="576000" lvl="0" algn="just" defTabSz="684213" eaLnBrk="1" hangingPunct="1">
              <a:spcBef>
                <a:spcPct val="0"/>
              </a:spcBef>
              <a:buSzPct val="75000"/>
              <a:buFont typeface="Wingdings" panose="05000000000000000000" pitchFamily="2" charset="2"/>
              <a:buChar char="ü"/>
            </a:pPr>
            <a:r>
              <a:rPr lang="en-US" altLang="zh-CN" sz="1600" kern="0" dirty="0">
                <a:solidFill>
                  <a:srgbClr val="002060"/>
                </a:solidFill>
                <a:latin typeface="Times New Roman" panose="02020603050405020304" pitchFamily="18" charset="0"/>
                <a:cs typeface="Times New Roman" panose="02020603050405020304" pitchFamily="18" charset="0"/>
              </a:rPr>
              <a:t>We designed a high negative contact vignette that was explicit about experiencing negative interactions, drawing language directly from scale items used in Study 1 (e.g., “complain about or get angry with you”).</a:t>
            </a:r>
          </a:p>
          <a:p>
            <a:pPr marL="576000" lvl="0" algn="just" defTabSz="684213" eaLnBrk="1" hangingPunct="1">
              <a:spcBef>
                <a:spcPct val="0"/>
              </a:spcBef>
              <a:buSzPct val="75000"/>
              <a:buFont typeface="Wingdings" panose="05000000000000000000" pitchFamily="2" charset="2"/>
              <a:buChar char="ü"/>
            </a:pPr>
            <a:r>
              <a:rPr lang="en-US" altLang="zh-CN" sz="1600" kern="0" dirty="0">
                <a:solidFill>
                  <a:srgbClr val="002060"/>
                </a:solidFill>
                <a:latin typeface="Times New Roman" panose="02020603050405020304" pitchFamily="18" charset="0"/>
                <a:cs typeface="Times New Roman" panose="02020603050405020304" pitchFamily="18" charset="0"/>
              </a:rPr>
              <a:t>Three vignettes of approximately the same length were developed: negative contact attributed to the work itself, negative contact attributed to one’s own job performance, and a “low” negative contact condition that provided basic, neutral information from O*NET (onetonline.org) describing generic tasks and skills associated with a typical nursing position.</a:t>
            </a:r>
          </a:p>
          <a:p>
            <a:pPr marL="576000" lvl="0" algn="just" defTabSz="684213" eaLnBrk="1" hangingPunct="1">
              <a:spcBef>
                <a:spcPct val="0"/>
              </a:spcBef>
              <a:buSzPct val="75000"/>
              <a:buFont typeface="Wingdings" panose="05000000000000000000" pitchFamily="2" charset="2"/>
              <a:buChar char="ü"/>
            </a:pPr>
            <a:r>
              <a:rPr lang="en-US" altLang="zh-CN" sz="1600" i="1" kern="0" dirty="0">
                <a:solidFill>
                  <a:srgbClr val="002060"/>
                </a:solidFill>
                <a:latin typeface="Times New Roman" panose="02020603050405020304" pitchFamily="18" charset="0"/>
                <a:cs typeface="Times New Roman" panose="02020603050405020304" pitchFamily="18" charset="0"/>
              </a:rPr>
              <a:t>Participants were randomly assigned to one of the three vignettes</a:t>
            </a:r>
            <a:r>
              <a:rPr lang="en-US" altLang="zh-CN" sz="1600" kern="0" dirty="0">
                <a:solidFill>
                  <a:srgbClr val="002060"/>
                </a:solidFill>
                <a:latin typeface="Times New Roman" panose="02020603050405020304" pitchFamily="18" charset="0"/>
                <a:cs typeface="Times New Roman" panose="02020603050405020304" pitchFamily="18" charset="0"/>
              </a:rPr>
              <a:t>. They were asked to click a button confirming that they had carefully read and imagined the scenario provided. After reading the vignette, they answered manipulation checks for negative contact and attribution (if applicable).</a:t>
            </a:r>
          </a:p>
        </p:txBody>
      </p:sp>
    </p:spTree>
    <p:custDataLst>
      <p:tags r:id="rId1"/>
    </p:custDataLst>
    <p:extLst>
      <p:ext uri="{BB962C8B-B14F-4D97-AF65-F5344CB8AC3E}">
        <p14:creationId xmlns:p14="http://schemas.microsoft.com/office/powerpoint/2010/main" val="376616250"/>
      </p:ext>
    </p:extLst>
  </p:cSld>
  <p:clrMapOvr>
    <a:masterClrMapping/>
  </p:clrMapOvr>
  <p:transition spd="slow" advTm="89327"/>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25730" y="6020693"/>
            <a:ext cx="1377950" cy="476250"/>
          </a:xfrm>
          <a:prstGeom prst="rect">
            <a:avLst/>
          </a:prstGeom>
          <a:noFill/>
          <a:ln>
            <a:miter lim="800000"/>
            <a:headEnd/>
            <a:tailEnd/>
          </a:ln>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Study2</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a:extLst>
              <a:ext uri="{FF2B5EF4-FFF2-40B4-BE49-F238E27FC236}">
                <a16:creationId xmlns:a16="http://schemas.microsoft.com/office/drawing/2014/main" id="{ED1E29DA-90B9-488F-9512-507AC37AADC9}"/>
              </a:ext>
            </a:extLst>
          </p:cNvPr>
          <p:cNvSpPr txBox="1">
            <a:spLocks/>
          </p:cNvSpPr>
          <p:nvPr/>
        </p:nvSpPr>
        <p:spPr bwMode="auto">
          <a:xfrm>
            <a:off x="467544" y="1340768"/>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42900" marR="0" lvl="0" indent="-342900" algn="just" defTabSz="684213" rtl="0" eaLnBrk="1" fontAlgn="base" latinLnBrk="0" hangingPunct="1">
              <a:lnSpc>
                <a:spcPct val="100000"/>
              </a:lnSpc>
              <a:spcBef>
                <a:spcPct val="0"/>
              </a:spcBef>
              <a:spcAft>
                <a:spcPct val="0"/>
              </a:spcAft>
              <a:buClrTx/>
              <a:buSzPct val="75000"/>
              <a:buFont typeface="Wingdings" pitchFamily="2" charset="2"/>
              <a:buChar char="n"/>
              <a:tabLst/>
              <a:defRPr/>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Result</a:t>
            </a:r>
            <a:endParaRPr kumimoji="0" lang="zh-CN" altLang="en-US" sz="2400" b="1" i="1"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B664DE32-7FEC-4729-A8C3-94D1127D2DD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7504" y="2420888"/>
            <a:ext cx="8928992" cy="2448272"/>
          </a:xfrm>
          <a:prstGeom prst="rect">
            <a:avLst/>
          </a:prstGeom>
        </p:spPr>
      </p:pic>
    </p:spTree>
    <p:custDataLst>
      <p:tags r:id="rId1"/>
    </p:custDataLst>
    <p:extLst>
      <p:ext uri="{BB962C8B-B14F-4D97-AF65-F5344CB8AC3E}">
        <p14:creationId xmlns:p14="http://schemas.microsoft.com/office/powerpoint/2010/main" val="1664121172"/>
      </p:ext>
    </p:extLst>
  </p:cSld>
  <p:clrMapOvr>
    <a:masterClrMapping/>
  </p:clrMapOvr>
  <p:transition spd="slow" advTm="89327"/>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Study2</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467544" y="1340768"/>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42900" marR="0" lvl="0" indent="-342900" algn="just" defTabSz="684213" rtl="0" eaLnBrk="1" fontAlgn="base" latinLnBrk="0" hangingPunct="1">
              <a:lnSpc>
                <a:spcPct val="100000"/>
              </a:lnSpc>
              <a:spcBef>
                <a:spcPct val="0"/>
              </a:spcBef>
              <a:spcAft>
                <a:spcPct val="0"/>
              </a:spcAft>
              <a:buClrTx/>
              <a:buSzPct val="75000"/>
              <a:buFont typeface="Wingdings" pitchFamily="2" charset="2"/>
              <a:buChar char="n"/>
              <a:tabLst/>
              <a:defRPr/>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Discussion</a:t>
            </a:r>
          </a:p>
        </p:txBody>
      </p:sp>
      <p:sp>
        <p:nvSpPr>
          <p:cNvPr id="3" name="矩形 2">
            <a:extLst>
              <a:ext uri="{FF2B5EF4-FFF2-40B4-BE49-F238E27FC236}">
                <a16:creationId xmlns:a16="http://schemas.microsoft.com/office/drawing/2014/main" id="{AAFE9EE7-4593-4EDD-B414-57E326D80FB1}"/>
              </a:ext>
            </a:extLst>
          </p:cNvPr>
          <p:cNvSpPr/>
          <p:nvPr/>
        </p:nvSpPr>
        <p:spPr>
          <a:xfrm>
            <a:off x="899592" y="1939139"/>
            <a:ext cx="7128792" cy="1938992"/>
          </a:xfrm>
          <a:prstGeom prst="rect">
            <a:avLst/>
          </a:prstGeom>
        </p:spPr>
        <p:txBody>
          <a:bodyPr wrap="square">
            <a:spAutoFit/>
          </a:bodyPr>
          <a:lstStyle/>
          <a:p>
            <a:pPr marL="342900" lvl="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results provide stronger grounds for making causal inferences regarding the relationship of negative beneficiary contact with perceived social worth and perceived self-sacrifice.</a:t>
            </a:r>
          </a:p>
          <a:p>
            <a:pPr marL="342900" lvl="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Study 2 rules out an alternative explanation for the results in Study 1: that employees may interpret negative contact as sacrificial as an excuse for poor performance.</a:t>
            </a:r>
            <a:endParaRPr kumimoji="0" lang="zh-CN" alt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endParaRPr>
          </a:p>
        </p:txBody>
      </p:sp>
      <p:sp>
        <p:nvSpPr>
          <p:cNvPr id="20" name="Content Placeholder 2">
            <a:extLst>
              <a:ext uri="{FF2B5EF4-FFF2-40B4-BE49-F238E27FC236}">
                <a16:creationId xmlns:a16="http://schemas.microsoft.com/office/drawing/2014/main" id="{79215F12-B127-4B43-AB5C-B258182F9D52}"/>
              </a:ext>
            </a:extLst>
          </p:cNvPr>
          <p:cNvSpPr txBox="1">
            <a:spLocks/>
          </p:cNvSpPr>
          <p:nvPr/>
        </p:nvSpPr>
        <p:spPr bwMode="auto">
          <a:xfrm>
            <a:off x="467544" y="3992024"/>
            <a:ext cx="2016224"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Limitation</a:t>
            </a:r>
          </a:p>
        </p:txBody>
      </p:sp>
      <p:sp>
        <p:nvSpPr>
          <p:cNvPr id="21" name="矩形 20">
            <a:extLst>
              <a:ext uri="{FF2B5EF4-FFF2-40B4-BE49-F238E27FC236}">
                <a16:creationId xmlns:a16="http://schemas.microsoft.com/office/drawing/2014/main" id="{BB2F5F8F-D230-47B6-92C0-33D28399DC26}"/>
              </a:ext>
            </a:extLst>
          </p:cNvPr>
          <p:cNvSpPr/>
          <p:nvPr/>
        </p:nvSpPr>
        <p:spPr>
          <a:xfrm>
            <a:off x="899592" y="4591881"/>
            <a:ext cx="7272808" cy="707886"/>
          </a:xfrm>
          <a:prstGeom prst="rect">
            <a:avLst/>
          </a:prstGeom>
        </p:spPr>
        <p:txBody>
          <a:bodyPr wrap="square">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study 2 is limited by a focus on one type of job, and the vast majority of participants were women.</a:t>
            </a:r>
          </a:p>
        </p:txBody>
      </p:sp>
      <p:sp>
        <p:nvSpPr>
          <p:cNvPr id="22" name="箭头: 虚尾 21">
            <a:extLst>
              <a:ext uri="{FF2B5EF4-FFF2-40B4-BE49-F238E27FC236}">
                <a16:creationId xmlns:a16="http://schemas.microsoft.com/office/drawing/2014/main" id="{09E188BD-C7BB-42CE-8696-0A8F7FC73015}"/>
              </a:ext>
            </a:extLst>
          </p:cNvPr>
          <p:cNvSpPr/>
          <p:nvPr/>
        </p:nvSpPr>
        <p:spPr bwMode="auto">
          <a:xfrm>
            <a:off x="5220072" y="4997192"/>
            <a:ext cx="504056" cy="239817"/>
          </a:xfrm>
          <a:prstGeom prst="stripedRightArrow">
            <a:avLst/>
          </a:prstGeom>
          <a:solidFill>
            <a:schemeClr val="accent2"/>
          </a:solidFill>
          <a:ln w="9525" cap="flat" cmpd="sng" algn="ctr">
            <a:solidFill>
              <a:srgbClr val="FFFF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24" name="矩形 23">
            <a:extLst>
              <a:ext uri="{FF2B5EF4-FFF2-40B4-BE49-F238E27FC236}">
                <a16:creationId xmlns:a16="http://schemas.microsoft.com/office/drawing/2014/main" id="{77CCB55B-626E-47DA-A826-60511C4D1C10}"/>
              </a:ext>
            </a:extLst>
          </p:cNvPr>
          <p:cNvSpPr/>
          <p:nvPr/>
        </p:nvSpPr>
        <p:spPr>
          <a:xfrm>
            <a:off x="5757146" y="4917045"/>
            <a:ext cx="1080120" cy="400110"/>
          </a:xfrm>
          <a:prstGeom prst="rect">
            <a:avLst/>
          </a:prstGeom>
        </p:spPr>
        <p:txBody>
          <a:bodyPr wrap="square">
            <a:spAutoFit/>
          </a:bodyPr>
          <a:lstStyle/>
          <a:p>
            <a:r>
              <a:rPr lang="en-US" altLang="zh-CN" sz="2000" b="1" dirty="0">
                <a:solidFill>
                  <a:srgbClr val="C00000"/>
                </a:solidFill>
                <a:latin typeface="Times New Roman" panose="02020603050405020304" pitchFamily="18" charset="0"/>
                <a:cs typeface="Times New Roman" panose="02020603050405020304" pitchFamily="18" charset="0"/>
              </a:rPr>
              <a:t>Study 3</a:t>
            </a:r>
            <a:endParaRPr lang="zh-CN" altLang="en-US" sz="2000" b="1" dirty="0">
              <a:solidFill>
                <a:srgbClr val="C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42338136"/>
      </p:ext>
    </p:extLst>
  </p:cSld>
  <p:clrMapOvr>
    <a:masterClrMapping/>
  </p:clrMapOvr>
  <p:transition spd="slow" advTm="89327"/>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25730" y="6020693"/>
            <a:ext cx="1377950" cy="476250"/>
          </a:xfrm>
          <a:prstGeom prst="rect">
            <a:avLst/>
          </a:prstGeom>
          <a:noFill/>
          <a:ln>
            <a:miter lim="800000"/>
            <a:headEnd/>
            <a:tailEnd/>
          </a:ln>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Study3</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396107" y="1268760"/>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42900" marR="0" lvl="0" indent="-342900" algn="just" defTabSz="684213" rtl="0" eaLnBrk="1" fontAlgn="base" latinLnBrk="0" hangingPunct="1">
              <a:lnSpc>
                <a:spcPct val="100000"/>
              </a:lnSpc>
              <a:spcBef>
                <a:spcPct val="0"/>
              </a:spcBef>
              <a:spcAft>
                <a:spcPct val="0"/>
              </a:spcAft>
              <a:buClrTx/>
              <a:buSzPct val="75000"/>
              <a:buFont typeface="Wingdings" pitchFamily="2" charset="2"/>
              <a:buChar char="n"/>
              <a:tabLst/>
              <a:defRPr/>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Method</a:t>
            </a:r>
            <a:endParaRPr kumimoji="0" lang="zh-CN" altLang="en-US" sz="2400" b="1" i="1"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791580" y="1916832"/>
            <a:ext cx="7560840"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lvl="0" algn="just" defTabSz="684213" eaLnBrk="1" hangingPunct="1">
              <a:spcBef>
                <a:spcPct val="0"/>
              </a:spcBef>
              <a:buSzPct val="75000"/>
              <a:buFont typeface="Wingdings" panose="05000000000000000000" pitchFamily="2" charset="2"/>
              <a:buChar char="l"/>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Survey</a:t>
            </a:r>
          </a:p>
          <a:p>
            <a:pPr lvl="0" algn="just" defTabSz="684213" eaLnBrk="1" hangingPunct="1">
              <a:spcBef>
                <a:spcPct val="0"/>
              </a:spcBef>
              <a:buSzPct val="75000"/>
              <a:buFont typeface="Wingdings" panose="05000000000000000000" pitchFamily="2" charset="2"/>
              <a:buChar char="l"/>
            </a:pPr>
            <a:r>
              <a:rPr lang="en-US" altLang="zh-CN" sz="2400" kern="0" dirty="0">
                <a:solidFill>
                  <a:srgbClr val="002060"/>
                </a:solidFill>
                <a:latin typeface="Times New Roman" panose="02020603050405020304" pitchFamily="18" charset="0"/>
                <a:cs typeface="Times New Roman" panose="02020603050405020304" pitchFamily="18" charset="0"/>
              </a:rPr>
              <a:t>we conducted a third study consisting of a two-wave survey of participants on the Prolific platform (www.prolific.co).</a:t>
            </a:r>
          </a:p>
          <a:p>
            <a:pPr lvl="0" algn="just" defTabSz="684213" eaLnBrk="1" hangingPunct="1">
              <a:spcBef>
                <a:spcPct val="0"/>
              </a:spcBef>
              <a:buSzPct val="75000"/>
              <a:buFont typeface="Wingdings" panose="05000000000000000000" pitchFamily="2" charset="2"/>
              <a:buChar char="l"/>
            </a:pPr>
            <a:r>
              <a:rPr lang="en-US" altLang="zh-CN" sz="2400" kern="0" dirty="0">
                <a:solidFill>
                  <a:srgbClr val="002060"/>
                </a:solidFill>
                <a:latin typeface="Times New Roman" panose="02020603050405020304" pitchFamily="18" charset="0"/>
                <a:cs typeface="Times New Roman" panose="02020603050405020304" pitchFamily="18" charset="0"/>
              </a:rPr>
              <a:t>Subjects were recruited from the United States and considered eligible for the study if they worked full-time in a “customer-facing” position.</a:t>
            </a:r>
          </a:p>
          <a:p>
            <a:pPr lvl="0" algn="just" defTabSz="684213" eaLnBrk="1" hangingPunct="1">
              <a:spcBef>
                <a:spcPct val="0"/>
              </a:spcBef>
              <a:buSzPct val="75000"/>
              <a:buFont typeface="Wingdings" panose="05000000000000000000" pitchFamily="2" charset="2"/>
              <a:buChar char="l"/>
            </a:pPr>
            <a:r>
              <a:rPr lang="en-US" altLang="zh-CN" sz="2400" kern="0" dirty="0">
                <a:solidFill>
                  <a:srgbClr val="002060"/>
                </a:solidFill>
                <a:latin typeface="Times New Roman" panose="02020603050405020304" pitchFamily="18" charset="0"/>
                <a:cs typeface="Times New Roman" panose="02020603050405020304" pitchFamily="18" charset="0"/>
              </a:rPr>
              <a:t>(e.g., customer service representatives, salespeople, clerks, analysts, healthcare professionals, inspectors, educators, accountants).</a:t>
            </a:r>
            <a:endParaRPr kumimoji="0" lang="en-US" altLang="zh-CN" sz="2400" b="0"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971831925"/>
      </p:ext>
    </p:extLst>
  </p:cSld>
  <p:clrMapOvr>
    <a:masterClrMapping/>
  </p:clrMapOvr>
  <p:transition spd="slow" advTm="89327"/>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Study3</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467544" y="1340768"/>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42900" marR="0" lvl="0" indent="-342900" algn="just" defTabSz="684213" rtl="0" eaLnBrk="1" fontAlgn="base" latinLnBrk="0" hangingPunct="1">
              <a:lnSpc>
                <a:spcPct val="100000"/>
              </a:lnSpc>
              <a:spcBef>
                <a:spcPct val="0"/>
              </a:spcBef>
              <a:spcAft>
                <a:spcPct val="0"/>
              </a:spcAft>
              <a:buClrTx/>
              <a:buSzPct val="75000"/>
              <a:buFont typeface="Wingdings" pitchFamily="2" charset="2"/>
              <a:buChar char="n"/>
              <a:tabLst/>
              <a:defRPr/>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Result</a:t>
            </a:r>
          </a:p>
        </p:txBody>
      </p:sp>
      <p:pic>
        <p:nvPicPr>
          <p:cNvPr id="3" name="图片 2">
            <a:extLst>
              <a:ext uri="{FF2B5EF4-FFF2-40B4-BE49-F238E27FC236}">
                <a16:creationId xmlns:a16="http://schemas.microsoft.com/office/drawing/2014/main" id="{D360AC0D-CF65-4CF3-AF29-8AFF77D9290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1560" y="1916832"/>
            <a:ext cx="7776864" cy="4320480"/>
          </a:xfrm>
          <a:prstGeom prst="rect">
            <a:avLst/>
          </a:prstGeom>
        </p:spPr>
      </p:pic>
    </p:spTree>
    <p:custDataLst>
      <p:tags r:id="rId1"/>
    </p:custDataLst>
    <p:extLst>
      <p:ext uri="{BB962C8B-B14F-4D97-AF65-F5344CB8AC3E}">
        <p14:creationId xmlns:p14="http://schemas.microsoft.com/office/powerpoint/2010/main" val="112839302"/>
      </p:ext>
    </p:extLst>
  </p:cSld>
  <p:clrMapOvr>
    <a:masterClrMapping/>
  </p:clrMapOvr>
  <p:transition spd="slow" advTm="8932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2</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Subject Words</a:t>
            </a:r>
          </a:p>
        </p:txBody>
      </p:sp>
      <p:sp>
        <p:nvSpPr>
          <p:cNvPr id="79880" name="Content Placeholder 2"/>
          <p:cNvSpPr>
            <a:spLocks noGrp="1"/>
          </p:cNvSpPr>
          <p:nvPr>
            <p:ph idx="4294967295"/>
          </p:nvPr>
        </p:nvSpPr>
        <p:spPr>
          <a:xfrm>
            <a:off x="1835696" y="1706621"/>
            <a:ext cx="6264696" cy="441325"/>
          </a:xfrm>
        </p:spPr>
        <p:txBody>
          <a:bodyPr>
            <a:noAutofit/>
          </a:bodyPr>
          <a:lstStyle/>
          <a:p>
            <a:pPr marL="0" indent="0" algn="just" defTabSz="684213" eaLnBrk="1" hangingPunct="1">
              <a:spcBef>
                <a:spcPct val="0"/>
              </a:spcBef>
              <a:buSzPct val="75000"/>
              <a:buNone/>
            </a:pPr>
            <a:r>
              <a:rPr lang="en-US" altLang="zh-CN" sz="2400" b="1" dirty="0">
                <a:solidFill>
                  <a:srgbClr val="002060"/>
                </a:solidFill>
                <a:latin typeface="Times New Roman" panose="02020603050405020304" pitchFamily="18" charset="0"/>
                <a:cs typeface="Times New Roman" panose="02020603050405020304" pitchFamily="18" charset="0"/>
              </a:rPr>
              <a:t>1. Beneficiary </a:t>
            </a:r>
            <a:r>
              <a:rPr lang="en-US" altLang="zh-CN" sz="1800" i="1" dirty="0">
                <a:solidFill>
                  <a:srgbClr val="002060"/>
                </a:solidFill>
                <a:latin typeface="Times New Roman" panose="02020603050405020304" pitchFamily="18" charset="0"/>
                <a:cs typeface="Times New Roman" panose="02020603050405020304" pitchFamily="18" charset="0"/>
              </a:rPr>
              <a:t>(people whom employees believe their actions at work have the potential to positively affect)</a:t>
            </a:r>
          </a:p>
          <a:p>
            <a:pPr marL="0" indent="0" algn="just" defTabSz="684213" eaLnBrk="1" hangingPunct="1">
              <a:spcBef>
                <a:spcPct val="0"/>
              </a:spcBef>
              <a:buSzPct val="75000"/>
              <a:buNone/>
            </a:pPr>
            <a:endParaRPr lang="en-US" altLang="zh-CN" sz="2400" b="1" dirty="0">
              <a:solidFill>
                <a:srgbClr val="002060"/>
              </a:solidFill>
              <a:latin typeface="Times New Roman" panose="02020603050405020304" pitchFamily="18" charset="0"/>
              <a:cs typeface="Times New Roman" panose="02020603050405020304" pitchFamily="18" charset="0"/>
            </a:endParaRPr>
          </a:p>
          <a:p>
            <a:pPr marL="0" indent="0" algn="just" defTabSz="684213" eaLnBrk="1" hangingPunct="1">
              <a:spcBef>
                <a:spcPct val="0"/>
              </a:spcBef>
              <a:buSzPct val="75000"/>
              <a:buNone/>
            </a:pPr>
            <a:endParaRPr lang="en-US" altLang="zh-CN" sz="2400" b="1" dirty="0">
              <a:solidFill>
                <a:srgbClr val="002060"/>
              </a:solidFill>
              <a:latin typeface="Times New Roman" panose="02020603050405020304" pitchFamily="18" charset="0"/>
              <a:cs typeface="Times New Roman" panose="02020603050405020304" pitchFamily="18" charset="0"/>
            </a:endParaRPr>
          </a:p>
          <a:p>
            <a:pPr marL="0" indent="0" algn="just" defTabSz="684213" eaLnBrk="1" hangingPunct="1">
              <a:spcBef>
                <a:spcPct val="0"/>
              </a:spcBef>
              <a:buSzPct val="75000"/>
              <a:buNone/>
            </a:pP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79881" name="Content Placeholder 2"/>
          <p:cNvSpPr>
            <a:spLocks noGrp="1"/>
          </p:cNvSpPr>
          <p:nvPr>
            <p:ph idx="4294967295"/>
          </p:nvPr>
        </p:nvSpPr>
        <p:spPr>
          <a:xfrm>
            <a:off x="1835696" y="3133552"/>
            <a:ext cx="5760640" cy="487363"/>
          </a:xfrm>
        </p:spPr>
        <p:txBody>
          <a:bodyPr/>
          <a:lstStyle/>
          <a:p>
            <a:pPr marL="0" indent="0" algn="just" defTabSz="684213" eaLnBrk="1" hangingPunct="1">
              <a:spcBef>
                <a:spcPct val="0"/>
              </a:spcBef>
              <a:buSzPct val="75000"/>
              <a:buNone/>
            </a:pPr>
            <a:r>
              <a:rPr lang="en-US" altLang="zh-CN" sz="2400" b="1" dirty="0">
                <a:solidFill>
                  <a:srgbClr val="002060"/>
                </a:solidFill>
                <a:latin typeface="Times New Roman" panose="02020603050405020304" pitchFamily="18" charset="0"/>
                <a:cs typeface="Times New Roman" panose="02020603050405020304" pitchFamily="18" charset="0"/>
              </a:rPr>
              <a:t>3. Social information processing theory</a:t>
            </a: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81C8F54C-DE2E-4A1C-898C-FF4AD59D2511}"/>
              </a:ext>
            </a:extLst>
          </p:cNvPr>
          <p:cNvSpPr txBox="1">
            <a:spLocks/>
          </p:cNvSpPr>
          <p:nvPr/>
        </p:nvSpPr>
        <p:spPr bwMode="auto">
          <a:xfrm>
            <a:off x="1835696" y="3665265"/>
            <a:ext cx="5256212" cy="48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FontTx/>
              <a:buNone/>
            </a:pPr>
            <a:r>
              <a:rPr lang="en-US" altLang="zh-CN" sz="2400" b="1" kern="0" dirty="0">
                <a:solidFill>
                  <a:srgbClr val="002060"/>
                </a:solidFill>
                <a:latin typeface="Times New Roman" panose="02020603050405020304" pitchFamily="18" charset="0"/>
                <a:cs typeface="Times New Roman" panose="02020603050405020304" pitchFamily="18" charset="0"/>
              </a:rPr>
              <a:t>4. Perceived social worth</a:t>
            </a:r>
          </a:p>
          <a:p>
            <a:pPr marL="0" indent="0" algn="just" defTabSz="684213" eaLnBrk="1" hangingPunct="1">
              <a:spcBef>
                <a:spcPct val="0"/>
              </a:spcBef>
              <a:buSzPct val="75000"/>
              <a:buFontTx/>
              <a:buNone/>
            </a:pP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73DB3B86-15FF-4A09-82C1-DFCB041CA2F4}"/>
              </a:ext>
            </a:extLst>
          </p:cNvPr>
          <p:cNvSpPr txBox="1">
            <a:spLocks/>
          </p:cNvSpPr>
          <p:nvPr/>
        </p:nvSpPr>
        <p:spPr bwMode="auto">
          <a:xfrm>
            <a:off x="1835696" y="4196978"/>
            <a:ext cx="5256212" cy="48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FontTx/>
              <a:buNone/>
            </a:pPr>
            <a:r>
              <a:rPr lang="en-US" altLang="zh-CN" sz="2400" b="1" kern="0" dirty="0">
                <a:solidFill>
                  <a:srgbClr val="002060"/>
                </a:solidFill>
                <a:latin typeface="Times New Roman" panose="02020603050405020304" pitchFamily="18" charset="0"/>
                <a:cs typeface="Times New Roman" panose="02020603050405020304" pitchFamily="18" charset="0"/>
              </a:rPr>
              <a:t>5. Perceived self-sacrifice</a:t>
            </a:r>
          </a:p>
          <a:p>
            <a:pPr marL="0" indent="0" algn="just" defTabSz="684213" eaLnBrk="1" hangingPunct="1">
              <a:spcBef>
                <a:spcPct val="0"/>
              </a:spcBef>
              <a:buSzPct val="75000"/>
              <a:buFontTx/>
              <a:buNone/>
            </a:pP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C94DB489-73B0-431A-9030-C40CDD5E8383}"/>
              </a:ext>
            </a:extLst>
          </p:cNvPr>
          <p:cNvSpPr txBox="1">
            <a:spLocks/>
          </p:cNvSpPr>
          <p:nvPr/>
        </p:nvSpPr>
        <p:spPr bwMode="auto">
          <a:xfrm>
            <a:off x="1835696" y="4725144"/>
            <a:ext cx="6192688" cy="48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FontTx/>
              <a:buNone/>
            </a:pPr>
            <a:r>
              <a:rPr lang="en-US" altLang="zh-CN" sz="2400" b="1" kern="0" dirty="0">
                <a:solidFill>
                  <a:srgbClr val="002060"/>
                </a:solidFill>
                <a:latin typeface="Times New Roman" panose="02020603050405020304" pitchFamily="18" charset="0"/>
                <a:cs typeface="Times New Roman" panose="02020603050405020304" pitchFamily="18" charset="0"/>
              </a:rPr>
              <a:t>6. Emotional motivation</a:t>
            </a:r>
            <a:endParaRPr lang="zh-CN" altLang="en-US" sz="2400" b="1" kern="0" dirty="0">
              <a:solidFill>
                <a:srgbClr val="002060"/>
              </a:solidFill>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812483CC-C006-47B9-84D2-1BCD3CB10864}"/>
              </a:ext>
            </a:extLst>
          </p:cNvPr>
          <p:cNvSpPr txBox="1">
            <a:spLocks/>
          </p:cNvSpPr>
          <p:nvPr/>
        </p:nvSpPr>
        <p:spPr bwMode="auto">
          <a:xfrm>
            <a:off x="1837000" y="2390057"/>
            <a:ext cx="6623432" cy="48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defTabSz="684213" eaLnBrk="1" hangingPunct="1">
              <a:spcBef>
                <a:spcPct val="0"/>
              </a:spcBef>
              <a:buSzPct val="75000"/>
              <a:buFontTx/>
              <a:buNone/>
            </a:pPr>
            <a:r>
              <a:rPr lang="en-US" altLang="zh-CN" sz="2400" b="1" kern="0" dirty="0">
                <a:solidFill>
                  <a:srgbClr val="002060"/>
                </a:solidFill>
                <a:latin typeface="Times New Roman" panose="02020603050405020304" pitchFamily="18" charset="0"/>
                <a:cs typeface="Times New Roman" panose="02020603050405020304" pitchFamily="18" charset="0"/>
              </a:rPr>
              <a:t>2. Negative contact </a:t>
            </a:r>
            <a:r>
              <a:rPr lang="en-US" altLang="zh-CN" sz="1800" i="1" kern="0" dirty="0">
                <a:solidFill>
                  <a:srgbClr val="002060"/>
                </a:solidFill>
                <a:latin typeface="Times New Roman" panose="02020603050405020304" pitchFamily="18" charset="0"/>
                <a:cs typeface="Times New Roman" panose="02020603050405020304" pitchFamily="18" charset="0"/>
              </a:rPr>
              <a:t>(unpleasant interactions with people whom employees believe they have the potential to positively affect)</a:t>
            </a:r>
            <a:endParaRPr lang="zh-CN" altLang="en-US" sz="2400" i="1"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89327"/>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b="1" kern="0" dirty="0">
                <a:solidFill>
                  <a:srgbClr val="FFFFFF"/>
                </a:solidFill>
                <a:latin typeface="Times New Roman" panose="02020603050405020304" pitchFamily="18" charset="0"/>
                <a:cs typeface="Times New Roman" panose="02020603050405020304" pitchFamily="18" charset="0"/>
              </a:rPr>
              <a:t>G</a:t>
            </a:r>
            <a:r>
              <a:rPr lang="en-US" altLang="zh-CN" b="1" kern="0" dirty="0">
                <a:solidFill>
                  <a:srgbClr val="FFFFFF"/>
                </a:solidFill>
                <a:latin typeface="Times New Roman" panose="02020603050405020304" pitchFamily="18" charset="0"/>
                <a:cs typeface="Times New Roman" panose="02020603050405020304" pitchFamily="18" charset="0"/>
              </a:rPr>
              <a:t>eneral conclusion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0" y="1124744"/>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42900" marR="0" lvl="0" indent="-342900" algn="just" defTabSz="684213" rtl="0" eaLnBrk="1" fontAlgn="base" latinLnBrk="0" hangingPunct="1">
              <a:lnSpc>
                <a:spcPct val="100000"/>
              </a:lnSpc>
              <a:spcBef>
                <a:spcPct val="0"/>
              </a:spcBef>
              <a:spcAft>
                <a:spcPct val="0"/>
              </a:spcAft>
              <a:buClrTx/>
              <a:buSzPct val="75000"/>
              <a:buFont typeface="Wingdings" pitchFamily="2" charset="2"/>
              <a:buChar char="n"/>
              <a:tabLst/>
              <a:defRPr/>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Discussion</a:t>
            </a:r>
          </a:p>
        </p:txBody>
      </p:sp>
      <p:sp>
        <p:nvSpPr>
          <p:cNvPr id="3" name="矩形 2">
            <a:extLst>
              <a:ext uri="{FF2B5EF4-FFF2-40B4-BE49-F238E27FC236}">
                <a16:creationId xmlns:a16="http://schemas.microsoft.com/office/drawing/2014/main" id="{AAFE9EE7-4593-4EDD-B414-57E326D80FB1}"/>
              </a:ext>
            </a:extLst>
          </p:cNvPr>
          <p:cNvSpPr/>
          <p:nvPr/>
        </p:nvSpPr>
        <p:spPr>
          <a:xfrm>
            <a:off x="323528" y="1772816"/>
            <a:ext cx="8784976" cy="3785652"/>
          </a:xfrm>
          <a:prstGeom prst="rect">
            <a:avLst/>
          </a:prstGeom>
        </p:spPr>
        <p:txBody>
          <a:bodyPr wrap="square">
            <a:spAutoFit/>
          </a:bodyPr>
          <a:lstStyle/>
          <a:p>
            <a:pPr marL="342900" lvl="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Negative contact was associated with perceptions of social worth (negatively) and self-sacrifice (positively), with the latter having a beneficial effect on job performance contingent on emotional support from coworkers;</a:t>
            </a:r>
          </a:p>
          <a:p>
            <a:pPr marL="342900" lvl="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negative effect of self-sacrifice on job satisfaction was attenuated at high levels of emotional support. Perceived social worth predicted job satisfaction but did not predict job performance or helping behavior.</a:t>
            </a:r>
          </a:p>
          <a:p>
            <a:pPr marL="342900" lvl="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An experimental vignette methodology enabled us to draw causal inferences about the effects of high negative contact on social worth and self-sacrifice and show that these effects were contingent upon negative contact being attributed to the work itself rather than provocation by one’s </a:t>
            </a:r>
            <a:r>
              <a:rPr lang="en-US" altLang="zh-CN" sz="2000" dirty="0" err="1">
                <a:latin typeface="Times New Roman" panose="02020603050405020304" pitchFamily="18" charset="0"/>
                <a:cs typeface="Times New Roman" panose="02020603050405020304" pitchFamily="18" charset="0"/>
              </a:rPr>
              <a:t>wn</a:t>
            </a:r>
            <a:r>
              <a:rPr lang="en-US" altLang="zh-CN" sz="2000" dirty="0">
                <a:latin typeface="Times New Roman" panose="02020603050405020304" pitchFamily="18" charset="0"/>
                <a:cs typeface="Times New Roman" panose="02020603050405020304" pitchFamily="18" charset="0"/>
              </a:rPr>
              <a:t> actions.</a:t>
            </a:r>
          </a:p>
          <a:p>
            <a:pPr marL="342900" lvl="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effect of negative contact on self-sacrifice was contingent on the employee’s affective commitment to beneficiaries.</a:t>
            </a:r>
            <a:endPar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911015079"/>
      </p:ext>
    </p:extLst>
  </p:cSld>
  <p:clrMapOvr>
    <a:masterClrMapping/>
  </p:clrMapOvr>
  <p:transition spd="slow" advTm="89327"/>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b="1" kern="0" dirty="0">
                <a:solidFill>
                  <a:srgbClr val="FFFFFF"/>
                </a:solidFill>
                <a:latin typeface="Times New Roman" panose="02020603050405020304" pitchFamily="18" charset="0"/>
                <a:cs typeface="Times New Roman" panose="02020603050405020304" pitchFamily="18" charset="0"/>
              </a:rPr>
              <a:t>G</a:t>
            </a:r>
            <a:r>
              <a:rPr lang="en-US" altLang="zh-CN" b="1" kern="0" dirty="0">
                <a:solidFill>
                  <a:srgbClr val="FFFFFF"/>
                </a:solidFill>
                <a:latin typeface="Times New Roman" panose="02020603050405020304" pitchFamily="18" charset="0"/>
                <a:cs typeface="Times New Roman" panose="02020603050405020304" pitchFamily="18" charset="0"/>
              </a:rPr>
              <a:t>eneral conclusion</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0" y="980678"/>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42900" marR="0" lvl="0" indent="-342900" algn="just" defTabSz="684213" rtl="0" eaLnBrk="1" fontAlgn="base" latinLnBrk="0" hangingPunct="1">
              <a:lnSpc>
                <a:spcPct val="100000"/>
              </a:lnSpc>
              <a:spcBef>
                <a:spcPct val="0"/>
              </a:spcBef>
              <a:spcAft>
                <a:spcPct val="0"/>
              </a:spcAft>
              <a:buClrTx/>
              <a:buSzPct val="75000"/>
              <a:buFont typeface="Wingdings" pitchFamily="2" charset="2"/>
              <a:buChar char="n"/>
              <a:tabLst/>
              <a:defRPr/>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Implication</a:t>
            </a:r>
          </a:p>
        </p:txBody>
      </p:sp>
      <p:sp>
        <p:nvSpPr>
          <p:cNvPr id="3" name="矩形 2">
            <a:extLst>
              <a:ext uri="{FF2B5EF4-FFF2-40B4-BE49-F238E27FC236}">
                <a16:creationId xmlns:a16="http://schemas.microsoft.com/office/drawing/2014/main" id="{AAFE9EE7-4593-4EDD-B414-57E326D80FB1}"/>
              </a:ext>
            </a:extLst>
          </p:cNvPr>
          <p:cNvSpPr/>
          <p:nvPr/>
        </p:nvSpPr>
        <p:spPr>
          <a:xfrm>
            <a:off x="354088" y="1566069"/>
            <a:ext cx="8784976" cy="4801314"/>
          </a:xfrm>
          <a:prstGeom prst="rect">
            <a:avLst/>
          </a:prstGeom>
        </p:spPr>
        <p:txBody>
          <a:bodyPr wrap="square">
            <a:spAutoFit/>
          </a:bodyPr>
          <a:lstStyle/>
          <a:p>
            <a:pPr marL="342900" lvl="0" indent="-342900">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On one hand, jobs should be designed so that they fulfill important employee needs; on the other hand, even enriched jobs require employees to continually justify their experiences so that they emphasize the positive aspects but minimize the negative aspects. </a:t>
            </a:r>
          </a:p>
          <a:p>
            <a:pPr marL="342900" lvl="0" indent="-342900">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Organizations should </a:t>
            </a:r>
            <a:r>
              <a:rPr lang="en-US" altLang="zh-CN" sz="1800" b="1" dirty="0">
                <a:solidFill>
                  <a:srgbClr val="C00000"/>
                </a:solidFill>
                <a:latin typeface="Times New Roman" panose="02020603050405020304" pitchFamily="18" charset="0"/>
                <a:cs typeface="Times New Roman" panose="02020603050405020304" pitchFamily="18" charset="0"/>
              </a:rPr>
              <a:t>be careful not to engage in malicious manipulation or exploitation</a:t>
            </a:r>
            <a:r>
              <a:rPr lang="en-US" altLang="zh-CN" sz="1800" dirty="0">
                <a:latin typeface="Times New Roman" panose="02020603050405020304" pitchFamily="18" charset="0"/>
                <a:cs typeface="Times New Roman" panose="02020603050405020304" pitchFamily="18" charset="0"/>
              </a:rPr>
              <a:t>, which is likely to end with resentful employees who question the moral foundations of their managers. Rather, leaders need to be perceived as genuine when sharing stories or highlighting positive social information in order to influence employees.</a:t>
            </a:r>
          </a:p>
          <a:p>
            <a:pPr marL="342900" lvl="0" indent="-342900">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Organizations should </a:t>
            </a:r>
            <a:r>
              <a:rPr lang="en-US" altLang="zh-CN" sz="1800" b="1" dirty="0">
                <a:solidFill>
                  <a:srgbClr val="C00000"/>
                </a:solidFill>
                <a:latin typeface="Times New Roman" panose="02020603050405020304" pitchFamily="18" charset="0"/>
                <a:cs typeface="Times New Roman" panose="02020603050405020304" pitchFamily="18" charset="0"/>
              </a:rPr>
              <a:t>clearly define the situations </a:t>
            </a:r>
            <a:r>
              <a:rPr lang="en-US" altLang="zh-CN" sz="1800" dirty="0">
                <a:latin typeface="Times New Roman" panose="02020603050405020304" pitchFamily="18" charset="0"/>
                <a:cs typeface="Times New Roman" panose="02020603050405020304" pitchFamily="18" charset="0"/>
              </a:rPr>
              <a:t>in which self-sacrifice accounts are appropriate and distinguish between negative beneficiary contact caused by employees and negative beneficiary contact that is inherent to the work.</a:t>
            </a:r>
          </a:p>
          <a:p>
            <a:pPr marL="342900" lvl="0" indent="-342900">
              <a:buFont typeface="Wingdings" panose="05000000000000000000" pitchFamily="2" charset="2"/>
              <a:buChar char="l"/>
            </a:pPr>
            <a:r>
              <a:rPr lang="en-US" altLang="zh-CN" sz="1800" dirty="0">
                <a:latin typeface="Times New Roman" panose="02020603050405020304" pitchFamily="18" charset="0"/>
                <a:cs typeface="Times New Roman" panose="02020603050405020304" pitchFamily="18" charset="0"/>
              </a:rPr>
              <a:t>Organizations that are considering a redesign or restructuring of jobs should </a:t>
            </a:r>
            <a:r>
              <a:rPr lang="en-US" altLang="zh-CN" sz="1800" b="1" dirty="0">
                <a:solidFill>
                  <a:srgbClr val="C00000"/>
                </a:solidFill>
                <a:latin typeface="Times New Roman" panose="02020603050405020304" pitchFamily="18" charset="0"/>
                <a:cs typeface="Times New Roman" panose="02020603050405020304" pitchFamily="18" charset="0"/>
              </a:rPr>
              <a:t>consider the costs of increasing beneficiary contact</a:t>
            </a:r>
            <a:r>
              <a:rPr lang="en-US" altLang="zh-CN" sz="1800" dirty="0">
                <a:latin typeface="Times New Roman" panose="02020603050405020304" pitchFamily="18" charset="0"/>
                <a:cs typeface="Times New Roman" panose="02020603050405020304" pitchFamily="18" charset="0"/>
              </a:rPr>
              <a:t> in addition to whatever motivational benefits may result. This study demonstrates that high contact facilitates positive contact that inspires employees, but also exposes employees to negative contact that is costly and trying.</a:t>
            </a:r>
          </a:p>
          <a:p>
            <a:pPr marL="342900" lvl="0" indent="-342900">
              <a:buFont typeface="Wingdings" panose="05000000000000000000" pitchFamily="2" charset="2"/>
              <a:buChar char="l"/>
            </a:pPr>
            <a:r>
              <a:rPr lang="en-US" altLang="zh-CN" sz="1800" b="1" dirty="0">
                <a:solidFill>
                  <a:srgbClr val="C00000"/>
                </a:solidFill>
                <a:latin typeface="Times New Roman" panose="02020603050405020304" pitchFamily="18" charset="0"/>
                <a:cs typeface="Times New Roman" panose="02020603050405020304" pitchFamily="18" charset="0"/>
              </a:rPr>
              <a:t>Redesign efforts should weigh the benefits and the costs, and provide the resources that employees will need to adequately sustain their work efforts with beneficiaries.</a:t>
            </a:r>
          </a:p>
        </p:txBody>
      </p:sp>
    </p:spTree>
    <p:custDataLst>
      <p:tags r:id="rId1"/>
    </p:custDataLst>
    <p:extLst>
      <p:ext uri="{BB962C8B-B14F-4D97-AF65-F5344CB8AC3E}">
        <p14:creationId xmlns:p14="http://schemas.microsoft.com/office/powerpoint/2010/main" val="587841426"/>
      </p:ext>
    </p:extLst>
  </p:cSld>
  <p:clrMapOvr>
    <a:masterClrMapping/>
  </p:clrMapOvr>
  <p:transition spd="slow" advTm="89327"/>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与案例的联系</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AAFE9EE7-4593-4EDD-B414-57E326D80FB1}"/>
              </a:ext>
            </a:extLst>
          </p:cNvPr>
          <p:cNvSpPr/>
          <p:nvPr/>
        </p:nvSpPr>
        <p:spPr>
          <a:xfrm>
            <a:off x="250949" y="2132856"/>
            <a:ext cx="8784976" cy="2554545"/>
          </a:xfrm>
          <a:prstGeom prst="rect">
            <a:avLst/>
          </a:prstGeom>
        </p:spPr>
        <p:txBody>
          <a:bodyPr wrap="square">
            <a:spAutoFit/>
          </a:bodyPr>
          <a:lstStyle/>
          <a:p>
            <a:pPr marL="342900" lvl="0" indent="-342900">
              <a:buFont typeface="Wingdings" panose="05000000000000000000" pitchFamily="2" charset="2"/>
              <a:buChar char="l"/>
            </a:pPr>
            <a:r>
              <a:rPr kumimoji="0" lang="zh-CN" alt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案例中主要探讨了组织（蚌埠医院）中“</a:t>
            </a:r>
            <a:r>
              <a:rPr lang="zh-CN" altLang="en-US" sz="2000" dirty="0">
                <a:latin typeface="Times New Roman" panose="02020603050405020304" pitchFamily="18" charset="0"/>
                <a:cs typeface="Times New Roman" panose="02020603050405020304" pitchFamily="18" charset="0"/>
              </a:rPr>
              <a:t>员工忠诚度</a:t>
            </a:r>
            <a:r>
              <a:rPr kumimoji="0" lang="zh-CN" alt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”、“员工激励”、“工作满意度”的问题。在这篇论文中，两位作者同样选取医院为研究背景，研究了护士这一服务人员在面对负面的受益人接触时对其工作满意度的影响。</a:t>
            </a:r>
            <a:endPar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endParaRPr>
          </a:p>
          <a:p>
            <a:pPr marL="342900" lvl="0" indent="-342900">
              <a:buFont typeface="Wingdings" panose="05000000000000000000" pitchFamily="2" charset="2"/>
              <a:buChar char="l"/>
            </a:pPr>
            <a:r>
              <a:rPr kumimoji="0" lang="zh-CN" alt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rPr>
              <a:t>与案例不同的是，案例的切入点是医院编外人员的员工忠诚度，考虑形成一个能够良好平衡编外人员和编内人员的管理制度和组织架构；而论文针对的是被服务人员的负面接触对护士工作满意度的影响，更加侧重员工心里感知自己的工作是否创造了价值，进而产生工作的满足感。</a:t>
            </a:r>
            <a:endParaRPr kumimoji="0"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675532070"/>
      </p:ext>
    </p:extLst>
  </p:cSld>
  <p:clrMapOvr>
    <a:masterClrMapping/>
  </p:clrMapOvr>
  <p:transition spd="slow" advTm="89327"/>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ln>
            <a:miter lim="800000"/>
            <a:headEnd/>
            <a:tailEnd/>
          </a:ln>
        </p:spPr>
        <p:txBody>
          <a:bodyPr/>
          <a:lstStyle/>
          <a:p>
            <a:pPr fontAlgn="base">
              <a:spcBef>
                <a:spcPct val="0"/>
              </a:spcBef>
              <a:spcAft>
                <a:spcPct val="0"/>
              </a:spcAft>
              <a:defRPr/>
            </a:pPr>
            <a:fld id="{FCFE8487-E3E9-4848-8554-7091887AEAED}" type="slidenum">
              <a:rPr lang="en-US" altLang="zh-CN"/>
              <a:pPr fontAlgn="base">
                <a:spcBef>
                  <a:spcPct val="0"/>
                </a:spcBef>
                <a:spcAft>
                  <a:spcPct val="0"/>
                </a:spcAft>
                <a:defRPr/>
              </a:pPr>
              <a:t>23</a:t>
            </a:fld>
            <a:endParaRPr lang="en-US" altLang="zh-CN"/>
          </a:p>
        </p:txBody>
      </p:sp>
      <p:pic>
        <p:nvPicPr>
          <p:cNvPr id="76802" name="Picture 2"/>
          <p:cNvPicPr>
            <a:picLocks noChangeAspect="1"/>
          </p:cNvPicPr>
          <p:nvPr/>
        </p:nvPicPr>
        <p:blipFill>
          <a:blip r:embed="rId3"/>
          <a:srcRect/>
          <a:stretch>
            <a:fillRect/>
          </a:stretch>
        </p:blipFill>
        <p:spPr bwMode="auto">
          <a:xfrm>
            <a:off x="6084888" y="1125538"/>
            <a:ext cx="2863850" cy="1908175"/>
          </a:xfrm>
          <a:prstGeom prst="rect">
            <a:avLst/>
          </a:prstGeom>
          <a:noFill/>
          <a:ln w="9525">
            <a:noFill/>
            <a:miter lim="800000"/>
            <a:headEnd/>
            <a:tailEnd/>
          </a:ln>
        </p:spPr>
      </p:pic>
      <p:pic>
        <p:nvPicPr>
          <p:cNvPr id="76803" name="Picture 11"/>
          <p:cNvPicPr>
            <a:picLocks noChangeAspect="1"/>
          </p:cNvPicPr>
          <p:nvPr/>
        </p:nvPicPr>
        <p:blipFill>
          <a:blip r:embed="rId4"/>
          <a:srcRect/>
          <a:stretch>
            <a:fillRect/>
          </a:stretch>
        </p:blipFill>
        <p:spPr bwMode="auto">
          <a:xfrm>
            <a:off x="3203575" y="1125538"/>
            <a:ext cx="2844800" cy="1893887"/>
          </a:xfrm>
          <a:prstGeom prst="rect">
            <a:avLst/>
          </a:prstGeom>
          <a:noFill/>
          <a:ln w="9525">
            <a:noFill/>
            <a:miter lim="800000"/>
            <a:headEnd/>
            <a:tailEnd/>
          </a:ln>
        </p:spPr>
      </p:pic>
      <p:pic>
        <p:nvPicPr>
          <p:cNvPr id="76804" name="Picture 12"/>
          <p:cNvPicPr>
            <a:picLocks noChangeAspect="1"/>
          </p:cNvPicPr>
          <p:nvPr/>
        </p:nvPicPr>
        <p:blipFill>
          <a:blip r:embed="rId5"/>
          <a:srcRect/>
          <a:stretch>
            <a:fillRect/>
          </a:stretch>
        </p:blipFill>
        <p:spPr bwMode="auto">
          <a:xfrm>
            <a:off x="250825" y="1125538"/>
            <a:ext cx="2905125" cy="1858962"/>
          </a:xfrm>
          <a:prstGeom prst="rect">
            <a:avLst/>
          </a:prstGeom>
          <a:noFill/>
          <a:ln w="9525">
            <a:noFill/>
            <a:miter lim="800000"/>
            <a:headEnd/>
            <a:tailEnd/>
          </a:ln>
        </p:spPr>
      </p:pic>
      <p:sp>
        <p:nvSpPr>
          <p:cNvPr id="76805" name="Text Box 8"/>
          <p:cNvSpPr txBox="1">
            <a:spLocks noChangeArrowheads="1"/>
          </p:cNvSpPr>
          <p:nvPr/>
        </p:nvSpPr>
        <p:spPr bwMode="auto">
          <a:xfrm>
            <a:off x="1259632" y="3947772"/>
            <a:ext cx="7092577" cy="707886"/>
          </a:xfrm>
          <a:prstGeom prst="rect">
            <a:avLst/>
          </a:prstGeom>
          <a:noFill/>
          <a:ln w="9525">
            <a:noFill/>
            <a:miter lim="800000"/>
            <a:headEnd/>
            <a:tailEnd/>
          </a:ln>
        </p:spPr>
        <p:txBody>
          <a:bodyPr wrap="square">
            <a:spAutoFit/>
          </a:bodyPr>
          <a:lstStyle/>
          <a:p>
            <a:pPr algn="ctr">
              <a:spcBef>
                <a:spcPct val="50000"/>
              </a:spcBef>
            </a:pPr>
            <a:r>
              <a:rPr lang="en-US" altLang="zh-CN" sz="4000" b="1" dirty="0">
                <a:solidFill>
                  <a:srgbClr val="FF0066"/>
                </a:solidFill>
                <a:latin typeface="Times New Roman" panose="02020603050405020304" pitchFamily="18" charset="0"/>
                <a:ea typeface="微软雅黑" pitchFamily="34" charset="-122"/>
                <a:cs typeface="Times New Roman" panose="02020603050405020304" pitchFamily="18" charset="0"/>
              </a:rPr>
              <a:t>Thanks for your attention</a:t>
            </a:r>
            <a:r>
              <a:rPr lang="zh-CN" altLang="en-US" sz="4000" b="1" dirty="0">
                <a:solidFill>
                  <a:srgbClr val="FF0066"/>
                </a:solidFill>
                <a:latin typeface="Times New Roman" panose="02020603050405020304" pitchFamily="18" charset="0"/>
                <a:ea typeface="微软雅黑" pitchFamily="34" charset="-122"/>
                <a:cs typeface="Times New Roman" panose="02020603050405020304" pitchFamily="18" charset="0"/>
              </a:rPr>
              <a:t>！</a:t>
            </a:r>
          </a:p>
        </p:txBody>
      </p:sp>
    </p:spTree>
  </p:cSld>
  <p:clrMapOvr>
    <a:masterClrMapping/>
  </p:clrMapOvr>
  <p:transition spd="slow" advTm="1365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3</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altLang="zh-CN" b="1" kern="0" dirty="0">
                <a:latin typeface="Times New Roman" panose="02020603050405020304" pitchFamily="18" charset="0"/>
                <a:cs typeface="Times New Roman" panose="02020603050405020304" pitchFamily="18" charset="0"/>
              </a:rPr>
              <a:t>Abstract</a:t>
            </a:r>
            <a:endParaRPr lang="en-US" b="1" kern="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C81CE7F5-6901-4559-AC3C-B78855ABB607}"/>
              </a:ext>
            </a:extLst>
          </p:cNvPr>
          <p:cNvSpPr txBox="1">
            <a:spLocks/>
          </p:cNvSpPr>
          <p:nvPr/>
        </p:nvSpPr>
        <p:spPr bwMode="auto">
          <a:xfrm>
            <a:off x="269875" y="1340768"/>
            <a:ext cx="8604250"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kern="0" dirty="0">
                <a:solidFill>
                  <a:srgbClr val="002060"/>
                </a:solidFill>
                <a:latin typeface="Times New Roman" panose="02020603050405020304" pitchFamily="18" charset="0"/>
                <a:cs typeface="Times New Roman" panose="02020603050405020304" pitchFamily="18" charset="0"/>
              </a:rPr>
              <a:t>Contact with beneficiaries has been described as an important job characteristic for shaping perceptions about the social value of work; however, </a:t>
            </a:r>
            <a:r>
              <a:rPr lang="en-US" altLang="zh-CN" sz="2400" kern="0" dirty="0">
                <a:solidFill>
                  <a:srgbClr val="FF0000"/>
                </a:solidFill>
                <a:latin typeface="Times New Roman" panose="02020603050405020304" pitchFamily="18" charset="0"/>
                <a:cs typeface="Times New Roman" panose="02020603050405020304" pitchFamily="18" charset="0"/>
              </a:rPr>
              <a:t>little is known about</a:t>
            </a:r>
            <a:r>
              <a:rPr lang="en-US" altLang="zh-CN" sz="2400" kern="0" dirty="0">
                <a:solidFill>
                  <a:srgbClr val="002060"/>
                </a:solidFill>
                <a:latin typeface="Times New Roman" panose="02020603050405020304" pitchFamily="18" charset="0"/>
                <a:cs typeface="Times New Roman" panose="02020603050405020304" pitchFamily="18" charset="0"/>
              </a:rPr>
              <a:t> how to navigate experiences in which contact with beneficiaries is negative, which can explicitly undermine the conclusion that work is socially valuable. </a:t>
            </a:r>
            <a:r>
              <a:rPr lang="en-US" altLang="zh-CN" sz="2400" kern="0" dirty="0">
                <a:solidFill>
                  <a:srgbClr val="FF0000"/>
                </a:solidFill>
                <a:latin typeface="Times New Roman" panose="02020603050405020304" pitchFamily="18" charset="0"/>
                <a:cs typeface="Times New Roman" panose="02020603050405020304" pitchFamily="18" charset="0"/>
              </a:rPr>
              <a:t>We draw from two tenets of social information processing theory to propose that negative contact with beneficiaries has a dual effect on employees. </a:t>
            </a:r>
            <a:r>
              <a:rPr lang="en-US" altLang="zh-CN" sz="2400" kern="0" dirty="0">
                <a:solidFill>
                  <a:srgbClr val="002060"/>
                </a:solidFill>
                <a:latin typeface="Times New Roman" panose="02020603050405020304" pitchFamily="18" charset="0"/>
                <a:cs typeface="Times New Roman" panose="02020603050405020304" pitchFamily="18" charset="0"/>
              </a:rPr>
              <a:t>Whereas negative contact may make employees perceive low social worth, it may simultaneously lead employees to believe they are engaging in self-sacrifice for a worthy cause—a relatively positive justification of such experiences. </a:t>
            </a:r>
            <a:endParaRPr lang="zh-CN" altLang="en-US" sz="2400"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30924433"/>
      </p:ext>
    </p:extLst>
  </p:cSld>
  <p:clrMapOvr>
    <a:masterClrMapping/>
  </p:clrMapOvr>
  <p:transition spd="slow" advTm="89327"/>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4</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altLang="zh-CN" b="1" kern="0" dirty="0">
                <a:latin typeface="Times New Roman" panose="02020603050405020304" pitchFamily="18" charset="0"/>
                <a:cs typeface="Times New Roman" panose="02020603050405020304" pitchFamily="18" charset="0"/>
              </a:rPr>
              <a:t>Research motivation</a:t>
            </a:r>
            <a:endParaRPr lang="en-US" kern="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2A15CE6-B7C1-4C53-A026-681986F156FB}"/>
              </a:ext>
            </a:extLst>
          </p:cNvPr>
          <p:cNvSpPr txBox="1">
            <a:spLocks/>
          </p:cNvSpPr>
          <p:nvPr/>
        </p:nvSpPr>
        <p:spPr bwMode="auto">
          <a:xfrm>
            <a:off x="179512" y="1556792"/>
            <a:ext cx="8604250"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kern="0" dirty="0">
                <a:solidFill>
                  <a:srgbClr val="002060"/>
                </a:solidFill>
                <a:latin typeface="Times New Roman" panose="02020603050405020304" pitchFamily="18" charset="0"/>
                <a:cs typeface="Times New Roman" panose="02020603050405020304" pitchFamily="18" charset="0"/>
              </a:rPr>
              <a:t>In real life, there are many negative contact behaviors between the service personnel and the service personnel. Specific examples of negative beneficiary contact include </a:t>
            </a:r>
            <a:r>
              <a:rPr lang="en-US" altLang="zh-CN" sz="2400" i="1" kern="0" dirty="0">
                <a:solidFill>
                  <a:srgbClr val="C00000"/>
                </a:solidFill>
                <a:latin typeface="Times New Roman" panose="02020603050405020304" pitchFamily="18" charset="0"/>
                <a:cs typeface="Times New Roman" panose="02020603050405020304" pitchFamily="18" charset="0"/>
              </a:rPr>
              <a:t>patients' unreasonable demands on nurses during hospitalization, students' disregard of teachers' teaching rules throughout the school year, various one-time customers' rude behavior towards baristas, and customers' active questioning of the ability of consultants during appointments.</a:t>
            </a:r>
            <a:r>
              <a:rPr lang="en-US" altLang="zh-CN" sz="2400" i="1" kern="0" dirty="0">
                <a:solidFill>
                  <a:srgbClr val="FF0000"/>
                </a:solidFill>
                <a:latin typeface="Times New Roman" panose="02020603050405020304" pitchFamily="18" charset="0"/>
                <a:cs typeface="Times New Roman" panose="02020603050405020304" pitchFamily="18" charset="0"/>
              </a:rPr>
              <a:t> </a:t>
            </a:r>
            <a:r>
              <a:rPr lang="en-US" altLang="zh-CN" sz="2400" kern="0" dirty="0">
                <a:solidFill>
                  <a:srgbClr val="002060"/>
                </a:solidFill>
                <a:latin typeface="Times New Roman" panose="02020603050405020304" pitchFamily="18" charset="0"/>
                <a:cs typeface="Times New Roman" panose="02020603050405020304" pitchFamily="18" charset="0"/>
              </a:rPr>
              <a:t>However, it is unclear how this negative contact behavior will affect employees' job satisfaction, because it will affect employees' job performance.</a:t>
            </a:r>
            <a:endParaRPr lang="zh-CN" altLang="en-US" sz="2400" b="1" kern="0" dirty="0">
              <a:solidFill>
                <a:srgbClr val="C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66047528"/>
      </p:ext>
    </p:extLst>
  </p:cSld>
  <p:clrMapOvr>
    <a:masterClrMapping/>
  </p:clrMapOvr>
  <p:transition spd="slow" advTm="89327"/>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5</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altLang="zh-CN" b="1" kern="0" dirty="0">
                <a:latin typeface="Times New Roman" panose="02020603050405020304" pitchFamily="18" charset="0"/>
                <a:cs typeface="Times New Roman" panose="02020603050405020304" pitchFamily="18" charset="0"/>
              </a:rPr>
              <a:t>Research motivation</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179512" y="1412776"/>
            <a:ext cx="8604250"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kern="0" dirty="0">
                <a:solidFill>
                  <a:srgbClr val="002060"/>
                </a:solidFill>
                <a:latin typeface="Times New Roman" panose="02020603050405020304" pitchFamily="18" charset="0"/>
                <a:cs typeface="Times New Roman" panose="02020603050405020304" pitchFamily="18" charset="0"/>
              </a:rPr>
              <a:t>Although prior studies have illuminated essential aspects of how employees cope with negative beneficiary contact, additional research is needed to directly assess how negative contact affects the perceived social value of one’s work and, perhaps </a:t>
            </a:r>
            <a:r>
              <a:rPr lang="en-US" altLang="zh-CN" sz="2400" b="1" kern="0" dirty="0">
                <a:solidFill>
                  <a:srgbClr val="C00000"/>
                </a:solidFill>
                <a:latin typeface="Times New Roman" panose="02020603050405020304" pitchFamily="18" charset="0"/>
                <a:cs typeface="Times New Roman" panose="02020603050405020304" pitchFamily="18" charset="0"/>
              </a:rPr>
              <a:t>more importantly</a:t>
            </a:r>
            <a:r>
              <a:rPr lang="en-US" altLang="zh-CN" sz="2400" kern="0" dirty="0">
                <a:solidFill>
                  <a:srgbClr val="002060"/>
                </a:solidFill>
                <a:latin typeface="Times New Roman" panose="02020603050405020304" pitchFamily="18" charset="0"/>
                <a:cs typeface="Times New Roman" panose="02020603050405020304" pitchFamily="18" charset="0"/>
              </a:rPr>
              <a:t>, </a:t>
            </a:r>
            <a:r>
              <a:rPr lang="en-US" altLang="zh-CN" sz="2400" i="1" kern="0" dirty="0">
                <a:solidFill>
                  <a:srgbClr val="002060"/>
                </a:solidFill>
                <a:latin typeface="Times New Roman" panose="02020603050405020304" pitchFamily="18" charset="0"/>
                <a:cs typeface="Times New Roman" panose="02020603050405020304" pitchFamily="18" charset="0"/>
              </a:rPr>
              <a:t>how employees can derive positive meaning from negative contact. Do these negative experiences simply undermine the perceived value of one’s work, or can employees justify such experiences in a way that helps them continue to see the value of their work? Under what conditions are employees more likely to make positive meaning from negative beneficiary contact, and what conditions allow such a justification to produce greater satisfaction and performance?</a:t>
            </a:r>
            <a:endParaRPr lang="zh-CN" altLang="en-US" sz="2400" i="1"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67585980"/>
      </p:ext>
    </p:extLst>
  </p:cSld>
  <p:clrMapOvr>
    <a:masterClrMapping/>
  </p:clrMapOvr>
  <p:transition spd="slow" advTm="89327"/>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3B19E1-6E56-4B20-B234-B8E8C431DCCE}" type="slidenum">
              <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800" b="1" i="0" u="none" strike="noStrike" kern="1200" cap="none" spc="0" normalizeH="0" baseline="0" noProof="0">
              <a:ln>
                <a:noFill/>
              </a:ln>
              <a:solidFill>
                <a:srgbClr val="FFFFFF"/>
              </a:solidFill>
              <a:effectLst/>
              <a:uLnTx/>
              <a:uFillTx/>
              <a:latin typeface="Times New Roman" panose="02020603050405020304" pitchFamily="18" charset="0"/>
              <a:ea typeface="宋体"/>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5470" y="1412776"/>
            <a:ext cx="8604250"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342900" marR="0" lvl="0" indent="-342900" algn="just" defTabSz="684213" rtl="0" eaLnBrk="1" fontAlgn="base" latinLnBrk="0" hangingPunct="1">
              <a:lnSpc>
                <a:spcPct val="100000"/>
              </a:lnSpc>
              <a:spcBef>
                <a:spcPct val="0"/>
              </a:spcBef>
              <a:spcAft>
                <a:spcPct val="0"/>
              </a:spcAft>
              <a:buClrTx/>
              <a:buSzPct val="75000"/>
              <a:buFont typeface="Wingdings" pitchFamily="2" charset="2"/>
              <a:buChar char="n"/>
              <a:tabLst/>
              <a:defRPr/>
            </a:pPr>
            <a:r>
              <a:rPr kumimoji="0" lang="en-US" altLang="zh-CN" sz="2400" b="1" i="0"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Social information processing theory</a:t>
            </a:r>
            <a:endParaRPr kumimoji="0" lang="zh-CN" altLang="en-US" sz="2400" b="1" i="1" u="none" strike="noStrike" kern="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Title 1">
            <a:extLst>
              <a:ext uri="{FF2B5EF4-FFF2-40B4-BE49-F238E27FC236}">
                <a16:creationId xmlns:a16="http://schemas.microsoft.com/office/drawing/2014/main" id="{AA6A0F46-C2BA-4246-8A67-9B8A71408A26}"/>
              </a:ext>
            </a:extLst>
          </p:cNvPr>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Theories</a:t>
            </a:r>
            <a:endParaRPr kumimoji="0" lang="en-US" sz="2800" b="0" i="0" u="none" strike="noStrike" kern="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3140AF1F-7792-433B-8F59-CC34862D7034}"/>
              </a:ext>
            </a:extLst>
          </p:cNvPr>
          <p:cNvSpPr/>
          <p:nvPr/>
        </p:nvSpPr>
        <p:spPr>
          <a:xfrm>
            <a:off x="827584" y="1988840"/>
            <a:ext cx="7488832" cy="4031873"/>
          </a:xfrm>
          <a:prstGeom prst="rect">
            <a:avLst/>
          </a:prstGeom>
        </p:spPr>
        <p:txBody>
          <a:bodyPr wrap="square">
            <a:spAutoFit/>
          </a:bodyPr>
          <a:lstStyle/>
          <a:p>
            <a:pPr marL="171450" indent="-171450">
              <a:buFont typeface="Wingdings" panose="05000000000000000000" pitchFamily="2" charset="2"/>
              <a:buChar char="l"/>
            </a:pPr>
            <a:r>
              <a:rPr lang="zh-CN" altLang="en-US" sz="1600" dirty="0">
                <a:ea typeface="微软雅黑" panose="020B0503020204020204" pitchFamily="34" charset="-122"/>
              </a:rPr>
              <a:t>人们不可能生活工作在真空场所内，而是嵌套在充满丰富环境信息的组织中。社会信息处理理论认为个体的态度与行为受到环境信息的影响，如工作要求、环境预期等。</a:t>
            </a:r>
          </a:p>
          <a:p>
            <a:pPr marL="171450" indent="-171450">
              <a:buFont typeface="Wingdings" panose="05000000000000000000" pitchFamily="2" charset="2"/>
              <a:buChar char="l"/>
            </a:pPr>
            <a:r>
              <a:rPr lang="zh-CN" altLang="en-US" sz="1600" dirty="0">
                <a:ea typeface="微软雅黑" panose="020B0503020204020204" pitchFamily="34" charset="-122"/>
              </a:rPr>
              <a:t>社会信息处理理论聚焦于人们如何确定期望、标准及态度，旨在解释工作环境如何影响员工各种反应和工作结果，其核心观点认为人是具有较高环境适应性的有机体，将主动或被动地收集所处组织释放的各种环境信息，并按照一定的有序过程处理信息，调整、控制自己的态度与行为。一方面，组织认可的信念、需要和理由等，直接帮助员工个体进行自我意义构建。如组织对工作要求所依据的道德标准和原则进行持续声明，促使员工拒绝此类陈述，或将其包含在自我评估中。另一方面，特定的人际环境和客观环境会将员工个体注意力集中在特定信息上，使此类信息更加突出，提高期望，暗示个体行为的逻辑后果。如同事或团队强调员工个体行为会对顾客造成不利影响，指出其行为不符合普适社会道德规范。</a:t>
            </a:r>
          </a:p>
          <a:p>
            <a:pPr marL="171450" indent="-171450">
              <a:buFont typeface="Wingdings" panose="05000000000000000000" pitchFamily="2" charset="2"/>
              <a:buChar char="l"/>
            </a:pPr>
            <a:r>
              <a:rPr lang="zh-CN" altLang="en-US" sz="1600" dirty="0">
                <a:ea typeface="微软雅黑" panose="020B0503020204020204" pitchFamily="34" charset="-122"/>
              </a:rPr>
              <a:t>社会信息处理理论认为员工依靠环境信息评估工作的重要性和相关性，当一项行为符合群体标准时，组织员工将视其有较高参与价值，即员工个体会根据环境中释放的信号相应地调整自己的态度和行为，使自身与环境相融洽。当员工感受到高度积极的环境氛围时，往往会产生积极情绪，促进个人自我改进和心理发展。</a:t>
            </a:r>
          </a:p>
        </p:txBody>
      </p:sp>
    </p:spTree>
    <p:custDataLst>
      <p:tags r:id="rId1"/>
    </p:custDataLst>
    <p:extLst>
      <p:ext uri="{BB962C8B-B14F-4D97-AF65-F5344CB8AC3E}">
        <p14:creationId xmlns:p14="http://schemas.microsoft.com/office/powerpoint/2010/main" val="3382918266"/>
      </p:ext>
    </p:extLst>
  </p:cSld>
  <p:clrMapOvr>
    <a:masterClrMapping/>
  </p:clrMapOvr>
  <p:transition spd="slow" advTm="89327"/>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7</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535470" y="1412776"/>
            <a:ext cx="8604250"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000" b="1" kern="0" dirty="0">
                <a:solidFill>
                  <a:srgbClr val="002060"/>
                </a:solidFill>
                <a:latin typeface="Times New Roman" panose="02020603050405020304" pitchFamily="18" charset="0"/>
                <a:cs typeface="Times New Roman" panose="02020603050405020304" pitchFamily="18" charset="0"/>
              </a:rPr>
              <a:t>Application of social </a:t>
            </a:r>
            <a:r>
              <a:rPr lang="en-US" altLang="zh-CN" sz="2000" b="1" kern="0" dirty="0">
                <a:solidFill>
                  <a:srgbClr val="FF0000"/>
                </a:solidFill>
                <a:latin typeface="Times New Roman" panose="02020603050405020304" pitchFamily="18" charset="0"/>
                <a:cs typeface="Times New Roman" panose="02020603050405020304" pitchFamily="18" charset="0"/>
              </a:rPr>
              <a:t>information processing theory </a:t>
            </a:r>
            <a:r>
              <a:rPr lang="en-US" altLang="zh-CN" sz="2000" b="1" kern="0" dirty="0">
                <a:solidFill>
                  <a:srgbClr val="002060"/>
                </a:solidFill>
                <a:latin typeface="Times New Roman" panose="02020603050405020304" pitchFamily="18" charset="0"/>
                <a:cs typeface="Times New Roman" panose="02020603050405020304" pitchFamily="18" charset="0"/>
              </a:rPr>
              <a:t>in this paper</a:t>
            </a:r>
            <a:endParaRPr lang="zh-CN" altLang="en-US" sz="2000" b="1" i="1" kern="0" dirty="0">
              <a:solidFill>
                <a:srgbClr val="002060"/>
              </a:solidFill>
              <a:latin typeface="Times New Roman" panose="02020603050405020304" pitchFamily="18" charset="0"/>
              <a:cs typeface="Times New Roman" panose="02020603050405020304" pitchFamily="18" charset="0"/>
            </a:endParaRPr>
          </a:p>
        </p:txBody>
      </p:sp>
      <p:graphicFrame>
        <p:nvGraphicFramePr>
          <p:cNvPr id="2" name="图示 1">
            <a:extLst>
              <a:ext uri="{FF2B5EF4-FFF2-40B4-BE49-F238E27FC236}">
                <a16:creationId xmlns:a16="http://schemas.microsoft.com/office/drawing/2014/main" id="{95469173-572F-40A3-A4E4-5EA249727A11}"/>
              </a:ext>
            </a:extLst>
          </p:cNvPr>
          <p:cNvGraphicFramePr/>
          <p:nvPr>
            <p:extLst>
              <p:ext uri="{D42A27DB-BD31-4B8C-83A1-F6EECF244321}">
                <p14:modId xmlns:p14="http://schemas.microsoft.com/office/powerpoint/2010/main" val="3948193086"/>
              </p:ext>
            </p:extLst>
          </p:nvPr>
        </p:nvGraphicFramePr>
        <p:xfrm>
          <a:off x="1524000" y="2049413"/>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itle 1">
            <a:extLst>
              <a:ext uri="{FF2B5EF4-FFF2-40B4-BE49-F238E27FC236}">
                <a16:creationId xmlns:a16="http://schemas.microsoft.com/office/drawing/2014/main" id="{AA6A0F46-C2BA-4246-8A67-9B8A71408A26}"/>
              </a:ext>
            </a:extLst>
          </p:cNvPr>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Theories</a:t>
            </a:r>
            <a:endParaRPr lang="en-US" kern="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342221306"/>
      </p:ext>
    </p:extLst>
  </p:cSld>
  <p:clrMapOvr>
    <a:masterClrMapping/>
  </p:clrMapOvr>
  <p:transition spd="slow" advTm="8932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8</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683568" y="1772816"/>
            <a:ext cx="7560840"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anose="05000000000000000000" pitchFamily="2" charset="2"/>
              <a:buChar char="l"/>
            </a:pPr>
            <a:r>
              <a:rPr lang="en-US" altLang="zh-CN" sz="2400" kern="0" dirty="0">
                <a:solidFill>
                  <a:srgbClr val="002060"/>
                </a:solidFill>
                <a:latin typeface="Times New Roman" panose="02020603050405020304" pitchFamily="18" charset="0"/>
                <a:cs typeface="Times New Roman" panose="02020603050405020304" pitchFamily="18" charset="0"/>
              </a:rPr>
              <a:t>1.  Negative contact provides salient information that may make employees perceive a lack of value in their work (low perceived social worth)</a:t>
            </a:r>
            <a:endParaRPr lang="zh-CN" altLang="en-US" sz="2400" kern="0" dirty="0">
              <a:solidFill>
                <a:srgbClr val="00206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67A83573-0FBB-46A4-BEC9-F2BD718D3737}"/>
              </a:ext>
            </a:extLst>
          </p:cNvPr>
          <p:cNvSpPr txBox="1">
            <a:spLocks/>
          </p:cNvSpPr>
          <p:nvPr/>
        </p:nvSpPr>
        <p:spPr bwMode="auto">
          <a:xfrm>
            <a:off x="683568" y="3645024"/>
            <a:ext cx="7560840"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anose="05000000000000000000" pitchFamily="2" charset="2"/>
              <a:buChar char="l"/>
            </a:pPr>
            <a:r>
              <a:rPr lang="en-US" altLang="zh-CN" sz="2400" kern="0" dirty="0">
                <a:solidFill>
                  <a:srgbClr val="002060"/>
                </a:solidFill>
                <a:latin typeface="Times New Roman" panose="02020603050405020304" pitchFamily="18" charset="0"/>
                <a:cs typeface="Times New Roman" panose="02020603050405020304" pitchFamily="18" charset="0"/>
              </a:rPr>
              <a:t>2. Negative contact also may simultaneously lead employees to rationalize their work as self-sacrifice for a worthy cause.</a:t>
            </a:r>
            <a:endParaRPr lang="zh-CN" altLang="en-US" sz="2400" kern="0" dirty="0">
              <a:solidFill>
                <a:srgbClr val="002060"/>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411A9DF0-D746-4AC1-B3AA-99AB0F5FE27A}"/>
              </a:ext>
            </a:extLst>
          </p:cNvPr>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Theories</a:t>
            </a:r>
            <a:endParaRPr lang="en-US" kern="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60741362"/>
      </p:ext>
    </p:extLst>
  </p:cSld>
  <p:clrMapOvr>
    <a:masterClrMapping/>
  </p:clrMapOvr>
  <p:transition spd="slow" advTm="89327"/>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p:cNvSpPr txBox="1">
            <a:spLocks noGrp="1"/>
          </p:cNvSpPr>
          <p:nvPr/>
        </p:nvSpPr>
        <p:spPr bwMode="auto">
          <a:xfrm>
            <a:off x="7297738" y="6308725"/>
            <a:ext cx="1377950" cy="476250"/>
          </a:xfrm>
          <a:prstGeom prst="rect">
            <a:avLst/>
          </a:prstGeom>
          <a:noFill/>
          <a:ln>
            <a:miter lim="800000"/>
            <a:headEnd/>
            <a:tailEnd/>
          </a:ln>
          <a:extLst/>
        </p:spPr>
        <p:txBody>
          <a:bodyPr/>
          <a:lstStyle/>
          <a:p>
            <a:pPr algn="r">
              <a:defRPr/>
            </a:pPr>
            <a:fld id="{A33B19E1-6E56-4B20-B234-B8E8C431DCCE}" type="slidenum">
              <a:rPr lang="en-US" altLang="zh-CN" sz="1800" b="1">
                <a:solidFill>
                  <a:schemeClr val="bg1"/>
                </a:solidFill>
                <a:latin typeface="Times New Roman" panose="02020603050405020304" pitchFamily="18" charset="0"/>
                <a:ea typeface="+mn-ea"/>
                <a:cs typeface="Times New Roman" panose="02020603050405020304" pitchFamily="18" charset="0"/>
              </a:rPr>
              <a:pPr algn="r">
                <a:defRPr/>
              </a:pPr>
              <a:t>9</a:t>
            </a:fld>
            <a:endParaRPr lang="en-US" altLang="zh-CN" sz="1800" b="1">
              <a:solidFill>
                <a:schemeClr val="bg1"/>
              </a:solidFill>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a:xfrm>
            <a:off x="1619250" y="188913"/>
            <a:ext cx="6048375" cy="647700"/>
          </a:xfrm>
          <a:prstGeom prst="rect">
            <a:avLst/>
          </a:prstGeom>
        </p:spPr>
        <p:txBody>
          <a:bodyPr/>
          <a:lstStyle>
            <a:lvl1pPr algn="ctr" rtl="0" eaLnBrk="1" fontAlgn="base" hangingPunct="1">
              <a:spcBef>
                <a:spcPct val="0"/>
              </a:spcBef>
              <a:spcAft>
                <a:spcPct val="0"/>
              </a:spcAft>
              <a:defRPr sz="28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2pPr>
            <a:lvl3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3pPr>
            <a:lvl4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4pPr>
            <a:lvl5pPr algn="ctr" rtl="0" eaLnBrk="1" fontAlgn="base" hangingPunct="1">
              <a:spcBef>
                <a:spcPct val="0"/>
              </a:spcBef>
              <a:spcAft>
                <a:spcPct val="0"/>
              </a:spcAft>
              <a:defRPr sz="2800">
                <a:solidFill>
                  <a:schemeClr val="bg1"/>
                </a:solidFill>
                <a:latin typeface="Arial" charset="0"/>
                <a:ea typeface="黑体" pitchFamily="2" charset="-122"/>
                <a:cs typeface="宋体" charset="-122"/>
              </a:defRPr>
            </a:lvl5pPr>
            <a:lvl6pPr marL="4572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6pPr>
            <a:lvl7pPr marL="9144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7pPr>
            <a:lvl8pPr marL="13716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8pPr>
            <a:lvl9pPr marL="1828800" algn="ctr" rtl="0" eaLnBrk="1" fontAlgn="base" hangingPunct="1">
              <a:spcBef>
                <a:spcPct val="0"/>
              </a:spcBef>
              <a:spcAft>
                <a:spcPct val="0"/>
              </a:spcAft>
              <a:defRPr sz="2800">
                <a:solidFill>
                  <a:schemeClr val="bg1"/>
                </a:solidFill>
                <a:latin typeface="Arial" charset="0"/>
                <a:ea typeface="黑体" pitchFamily="2" charset="-122"/>
                <a:cs typeface="宋体" charset="-122"/>
              </a:defRPr>
            </a:lvl9pPr>
          </a:lstStyle>
          <a:p>
            <a:pPr>
              <a:defRPr/>
            </a:pPr>
            <a:r>
              <a:rPr lang="en-US" b="1" kern="0" dirty="0">
                <a:latin typeface="Times New Roman" panose="02020603050405020304" pitchFamily="18" charset="0"/>
                <a:cs typeface="Times New Roman" panose="02020603050405020304" pitchFamily="18" charset="0"/>
              </a:rPr>
              <a:t>Study1</a:t>
            </a:r>
            <a:endParaRPr lang="en-US" kern="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CCE19AF-8858-4F00-BF28-CBE18D2AFF1A}"/>
              </a:ext>
            </a:extLst>
          </p:cNvPr>
          <p:cNvSpPr txBox="1">
            <a:spLocks/>
          </p:cNvSpPr>
          <p:nvPr/>
        </p:nvSpPr>
        <p:spPr bwMode="auto">
          <a:xfrm>
            <a:off x="395536" y="1037893"/>
            <a:ext cx="5548698" cy="441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itchFamily="2" charset="2"/>
              <a:buChar char="n"/>
            </a:pPr>
            <a:r>
              <a:rPr lang="en-US" altLang="zh-CN" sz="2400" b="1" kern="0" dirty="0">
                <a:solidFill>
                  <a:srgbClr val="002060"/>
                </a:solidFill>
                <a:latin typeface="Times New Roman" panose="02020603050405020304" pitchFamily="18" charset="0"/>
                <a:cs typeface="Times New Roman" panose="02020603050405020304" pitchFamily="18" charset="0"/>
              </a:rPr>
              <a:t>Hypothesis</a:t>
            </a:r>
            <a:endParaRPr lang="zh-CN" altLang="en-US" sz="2400" b="1" i="1" kern="0"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3C7B404-563C-47ED-A17A-E99F70D79E87}"/>
              </a:ext>
            </a:extLst>
          </p:cNvPr>
          <p:cNvSpPr txBox="1">
            <a:spLocks/>
          </p:cNvSpPr>
          <p:nvPr/>
        </p:nvSpPr>
        <p:spPr bwMode="auto">
          <a:xfrm>
            <a:off x="755576" y="1556792"/>
            <a:ext cx="7560840"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defTabSz="684213" eaLnBrk="1" hangingPunct="1">
              <a:spcBef>
                <a:spcPct val="0"/>
              </a:spcBef>
              <a:buSzPct val="75000"/>
              <a:buFont typeface="Wingdings" panose="05000000000000000000" pitchFamily="2" charset="2"/>
              <a:buChar char="l"/>
            </a:pPr>
            <a:r>
              <a:rPr lang="en-US" altLang="zh-CN" sz="2000" i="1" kern="0" dirty="0">
                <a:solidFill>
                  <a:srgbClr val="002060"/>
                </a:solidFill>
                <a:latin typeface="Times New Roman" panose="02020603050405020304" pitchFamily="18" charset="0"/>
                <a:cs typeface="Times New Roman" panose="02020603050405020304" pitchFamily="18" charset="0"/>
              </a:rPr>
              <a:t>Hypothesis 1. Negative beneficiary contact is negatively related to perceived social worth.</a:t>
            </a:r>
          </a:p>
          <a:p>
            <a:pPr algn="just" defTabSz="684213" eaLnBrk="1" hangingPunct="1">
              <a:spcBef>
                <a:spcPct val="0"/>
              </a:spcBef>
              <a:buSzPct val="75000"/>
              <a:buFont typeface="Wingdings" panose="05000000000000000000" pitchFamily="2" charset="2"/>
              <a:buChar char="l"/>
            </a:pPr>
            <a:r>
              <a:rPr lang="en-US" altLang="zh-CN" sz="2000" i="1" kern="0" dirty="0">
                <a:solidFill>
                  <a:srgbClr val="002060"/>
                </a:solidFill>
                <a:latin typeface="Times New Roman" panose="02020603050405020304" pitchFamily="18" charset="0"/>
                <a:cs typeface="Times New Roman" panose="02020603050405020304" pitchFamily="18" charset="0"/>
              </a:rPr>
              <a:t>Hypothesis 2. Negative beneficiary contact is positively related to perceived self-sacrifice.</a:t>
            </a:r>
          </a:p>
          <a:p>
            <a:pPr algn="just" defTabSz="684213" eaLnBrk="1" hangingPunct="1">
              <a:spcBef>
                <a:spcPct val="0"/>
              </a:spcBef>
              <a:buSzPct val="75000"/>
              <a:buFont typeface="Wingdings" panose="05000000000000000000" pitchFamily="2" charset="2"/>
              <a:buChar char="l"/>
            </a:pPr>
            <a:r>
              <a:rPr lang="en-US" altLang="zh-CN" sz="2000" i="1" kern="0" dirty="0">
                <a:solidFill>
                  <a:srgbClr val="002060"/>
                </a:solidFill>
                <a:latin typeface="Times New Roman" panose="02020603050405020304" pitchFamily="18" charset="0"/>
                <a:cs typeface="Times New Roman" panose="02020603050405020304" pitchFamily="18" charset="0"/>
              </a:rPr>
              <a:t>Hypothesis 3. Perceived social worth is positively related to job satisfaction.</a:t>
            </a:r>
          </a:p>
          <a:p>
            <a:pPr algn="just" defTabSz="684213" eaLnBrk="1" hangingPunct="1">
              <a:spcBef>
                <a:spcPct val="0"/>
              </a:spcBef>
              <a:buSzPct val="75000"/>
              <a:buFont typeface="Wingdings" panose="05000000000000000000" pitchFamily="2" charset="2"/>
              <a:buChar char="l"/>
            </a:pPr>
            <a:r>
              <a:rPr lang="en-US" altLang="zh-CN" sz="2000" i="1" kern="0" dirty="0">
                <a:solidFill>
                  <a:srgbClr val="002060"/>
                </a:solidFill>
                <a:latin typeface="Times New Roman" panose="02020603050405020304" pitchFamily="18" charset="0"/>
                <a:cs typeface="Times New Roman" panose="02020603050405020304" pitchFamily="18" charset="0"/>
              </a:rPr>
              <a:t>Hypothesis 4. Perceived social worth is positively related to (a) job performance and (b) helping behavior.</a:t>
            </a:r>
          </a:p>
          <a:p>
            <a:pPr algn="just" defTabSz="684213" eaLnBrk="1" hangingPunct="1">
              <a:spcBef>
                <a:spcPct val="0"/>
              </a:spcBef>
              <a:buSzPct val="75000"/>
              <a:buFont typeface="Wingdings" panose="05000000000000000000" pitchFamily="2" charset="2"/>
              <a:buChar char="l"/>
            </a:pPr>
            <a:r>
              <a:rPr lang="en-US" altLang="zh-CN" sz="2000" i="1" kern="0" dirty="0">
                <a:solidFill>
                  <a:srgbClr val="002060"/>
                </a:solidFill>
                <a:latin typeface="Times New Roman" panose="02020603050405020304" pitchFamily="18" charset="0"/>
                <a:cs typeface="Times New Roman" panose="02020603050405020304" pitchFamily="18" charset="0"/>
              </a:rPr>
              <a:t>Hypothesis 5. Coworker emotional support moderates the relationship between perceived self-sacrifice and job satisfaction, such that the relationship is more positive at higher levels of support.</a:t>
            </a:r>
          </a:p>
          <a:p>
            <a:pPr algn="just" defTabSz="684213" eaLnBrk="1" hangingPunct="1">
              <a:spcBef>
                <a:spcPct val="0"/>
              </a:spcBef>
              <a:buSzPct val="75000"/>
              <a:buFont typeface="Wingdings" panose="05000000000000000000" pitchFamily="2" charset="2"/>
              <a:buChar char="l"/>
            </a:pPr>
            <a:r>
              <a:rPr lang="en-US" altLang="zh-CN" sz="2000" i="1" kern="0" dirty="0">
                <a:solidFill>
                  <a:srgbClr val="002060"/>
                </a:solidFill>
                <a:latin typeface="Times New Roman" panose="02020603050405020304" pitchFamily="18" charset="0"/>
                <a:cs typeface="Times New Roman" panose="02020603050405020304" pitchFamily="18" charset="0"/>
              </a:rPr>
              <a:t>Hypothesis 6. Coworker emotional support moderates the relationship between perceived self-sacrifice and (a) job performance and (b) helping behavior, such that the relationship is more positive at higher levels of support.</a:t>
            </a:r>
            <a:endParaRPr lang="zh-CN" altLang="en-US" sz="2000" i="1" kern="0" dirty="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673540902"/>
      </p:ext>
    </p:extLst>
  </p:cSld>
  <p:clrMapOvr>
    <a:masterClrMapping/>
  </p:clrMapOvr>
  <p:transition spd="slow" advTm="89327"/>
</p:sld>
</file>

<file path=ppt/tags/tag1.xml><?xml version="1.0" encoding="utf-8"?>
<p:tagLst xmlns:a="http://schemas.openxmlformats.org/drawingml/2006/main" xmlns:r="http://schemas.openxmlformats.org/officeDocument/2006/relationships" xmlns:p="http://schemas.openxmlformats.org/presentationml/2006/main">
  <p:tag name="TIMING" val="|20.2|23.9|27.6|11.1"/>
</p:tagLst>
</file>

<file path=ppt/tags/tag10.xml><?xml version="1.0" encoding="utf-8"?>
<p:tagLst xmlns:a="http://schemas.openxmlformats.org/drawingml/2006/main" xmlns:r="http://schemas.openxmlformats.org/officeDocument/2006/relationships" xmlns:p="http://schemas.openxmlformats.org/presentationml/2006/main">
  <p:tag name="TIMING" val="|20.2|23.9|27.6|11.1"/>
</p:tagLst>
</file>

<file path=ppt/tags/tag11.xml><?xml version="1.0" encoding="utf-8"?>
<p:tagLst xmlns:a="http://schemas.openxmlformats.org/drawingml/2006/main" xmlns:r="http://schemas.openxmlformats.org/officeDocument/2006/relationships" xmlns:p="http://schemas.openxmlformats.org/presentationml/2006/main">
  <p:tag name="TIMING" val="|20.2|23.9|27.6|11.1"/>
</p:tagLst>
</file>

<file path=ppt/tags/tag12.xml><?xml version="1.0" encoding="utf-8"?>
<p:tagLst xmlns:a="http://schemas.openxmlformats.org/drawingml/2006/main" xmlns:r="http://schemas.openxmlformats.org/officeDocument/2006/relationships" xmlns:p="http://schemas.openxmlformats.org/presentationml/2006/main">
  <p:tag name="TIMING" val="|20.2|23.9|27.6|11.1"/>
</p:tagLst>
</file>

<file path=ppt/tags/tag13.xml><?xml version="1.0" encoding="utf-8"?>
<p:tagLst xmlns:a="http://schemas.openxmlformats.org/drawingml/2006/main" xmlns:r="http://schemas.openxmlformats.org/officeDocument/2006/relationships" xmlns:p="http://schemas.openxmlformats.org/presentationml/2006/main">
  <p:tag name="TIMING" val="|20.2|23.9|27.6|11.1"/>
</p:tagLst>
</file>

<file path=ppt/tags/tag14.xml><?xml version="1.0" encoding="utf-8"?>
<p:tagLst xmlns:a="http://schemas.openxmlformats.org/drawingml/2006/main" xmlns:r="http://schemas.openxmlformats.org/officeDocument/2006/relationships" xmlns:p="http://schemas.openxmlformats.org/presentationml/2006/main">
  <p:tag name="TIMING" val="|20.2|23.9|27.6|11.1"/>
</p:tagLst>
</file>

<file path=ppt/tags/tag15.xml><?xml version="1.0" encoding="utf-8"?>
<p:tagLst xmlns:a="http://schemas.openxmlformats.org/drawingml/2006/main" xmlns:r="http://schemas.openxmlformats.org/officeDocument/2006/relationships" xmlns:p="http://schemas.openxmlformats.org/presentationml/2006/main">
  <p:tag name="TIMING" val="|20.2|23.9|27.6|11.1"/>
</p:tagLst>
</file>

<file path=ppt/tags/tag16.xml><?xml version="1.0" encoding="utf-8"?>
<p:tagLst xmlns:a="http://schemas.openxmlformats.org/drawingml/2006/main" xmlns:r="http://schemas.openxmlformats.org/officeDocument/2006/relationships" xmlns:p="http://schemas.openxmlformats.org/presentationml/2006/main">
  <p:tag name="TIMING" val="|20.2|23.9|27.6|11.1"/>
</p:tagLst>
</file>

<file path=ppt/tags/tag17.xml><?xml version="1.0" encoding="utf-8"?>
<p:tagLst xmlns:a="http://schemas.openxmlformats.org/drawingml/2006/main" xmlns:r="http://schemas.openxmlformats.org/officeDocument/2006/relationships" xmlns:p="http://schemas.openxmlformats.org/presentationml/2006/main">
  <p:tag name="TIMING" val="|20.2|23.9|27.6|11.1"/>
</p:tagLst>
</file>

<file path=ppt/tags/tag18.xml><?xml version="1.0" encoding="utf-8"?>
<p:tagLst xmlns:a="http://schemas.openxmlformats.org/drawingml/2006/main" xmlns:r="http://schemas.openxmlformats.org/officeDocument/2006/relationships" xmlns:p="http://schemas.openxmlformats.org/presentationml/2006/main">
  <p:tag name="TIMING" val="|20.2|23.9|27.6|11.1"/>
</p:tagLst>
</file>

<file path=ppt/tags/tag19.xml><?xml version="1.0" encoding="utf-8"?>
<p:tagLst xmlns:a="http://schemas.openxmlformats.org/drawingml/2006/main" xmlns:r="http://schemas.openxmlformats.org/officeDocument/2006/relationships" xmlns:p="http://schemas.openxmlformats.org/presentationml/2006/main">
  <p:tag name="TIMING" val="|20.2|23.9|27.6|11.1"/>
</p:tagLst>
</file>

<file path=ppt/tags/tag2.xml><?xml version="1.0" encoding="utf-8"?>
<p:tagLst xmlns:a="http://schemas.openxmlformats.org/drawingml/2006/main" xmlns:r="http://schemas.openxmlformats.org/officeDocument/2006/relationships" xmlns:p="http://schemas.openxmlformats.org/presentationml/2006/main">
  <p:tag name="TIMING" val="|20.2|23.9|27.6|11.1"/>
</p:tagLst>
</file>

<file path=ppt/tags/tag20.xml><?xml version="1.0" encoding="utf-8"?>
<p:tagLst xmlns:a="http://schemas.openxmlformats.org/drawingml/2006/main" xmlns:r="http://schemas.openxmlformats.org/officeDocument/2006/relationships" xmlns:p="http://schemas.openxmlformats.org/presentationml/2006/main">
  <p:tag name="TIMING" val="|20.2|23.9|27.6|11.1"/>
</p:tagLst>
</file>

<file path=ppt/tags/tag21.xml><?xml version="1.0" encoding="utf-8"?>
<p:tagLst xmlns:a="http://schemas.openxmlformats.org/drawingml/2006/main" xmlns:r="http://schemas.openxmlformats.org/officeDocument/2006/relationships" xmlns:p="http://schemas.openxmlformats.org/presentationml/2006/main">
  <p:tag name="TIMING" val="|20.2|23.9|27.6|11.1"/>
</p:tagLst>
</file>

<file path=ppt/tags/tag3.xml><?xml version="1.0" encoding="utf-8"?>
<p:tagLst xmlns:a="http://schemas.openxmlformats.org/drawingml/2006/main" xmlns:r="http://schemas.openxmlformats.org/officeDocument/2006/relationships" xmlns:p="http://schemas.openxmlformats.org/presentationml/2006/main">
  <p:tag name="TIMING" val="|20.2|23.9|27.6|11.1"/>
</p:tagLst>
</file>

<file path=ppt/tags/tag4.xml><?xml version="1.0" encoding="utf-8"?>
<p:tagLst xmlns:a="http://schemas.openxmlformats.org/drawingml/2006/main" xmlns:r="http://schemas.openxmlformats.org/officeDocument/2006/relationships" xmlns:p="http://schemas.openxmlformats.org/presentationml/2006/main">
  <p:tag name="TIMING" val="|20.2|23.9|27.6|11.1"/>
</p:tagLst>
</file>

<file path=ppt/tags/tag5.xml><?xml version="1.0" encoding="utf-8"?>
<p:tagLst xmlns:a="http://schemas.openxmlformats.org/drawingml/2006/main" xmlns:r="http://schemas.openxmlformats.org/officeDocument/2006/relationships" xmlns:p="http://schemas.openxmlformats.org/presentationml/2006/main">
  <p:tag name="TIMING" val="|20.2|23.9|27.6|11.1"/>
</p:tagLst>
</file>

<file path=ppt/tags/tag6.xml><?xml version="1.0" encoding="utf-8"?>
<p:tagLst xmlns:a="http://schemas.openxmlformats.org/drawingml/2006/main" xmlns:r="http://schemas.openxmlformats.org/officeDocument/2006/relationships" xmlns:p="http://schemas.openxmlformats.org/presentationml/2006/main">
  <p:tag name="TIMING" val="|20.2|23.9|27.6|11.1"/>
</p:tagLst>
</file>

<file path=ppt/tags/tag7.xml><?xml version="1.0" encoding="utf-8"?>
<p:tagLst xmlns:a="http://schemas.openxmlformats.org/drawingml/2006/main" xmlns:r="http://schemas.openxmlformats.org/officeDocument/2006/relationships" xmlns:p="http://schemas.openxmlformats.org/presentationml/2006/main">
  <p:tag name="TIMING" val="|20.2|23.9|27.6|11.1"/>
</p:tagLst>
</file>

<file path=ppt/tags/tag8.xml><?xml version="1.0" encoding="utf-8"?>
<p:tagLst xmlns:a="http://schemas.openxmlformats.org/drawingml/2006/main" xmlns:r="http://schemas.openxmlformats.org/officeDocument/2006/relationships" xmlns:p="http://schemas.openxmlformats.org/presentationml/2006/main">
  <p:tag name="TIMING" val="|20.2|23.9|27.6|11.1"/>
</p:tagLst>
</file>

<file path=ppt/tags/tag9.xml><?xml version="1.0" encoding="utf-8"?>
<p:tagLst xmlns:a="http://schemas.openxmlformats.org/drawingml/2006/main" xmlns:r="http://schemas.openxmlformats.org/officeDocument/2006/relationships" xmlns:p="http://schemas.openxmlformats.org/presentationml/2006/main">
  <p:tag name="TIMING" val="|20.2|23.9|27.6|11.1"/>
</p:tagLst>
</file>

<file path=ppt/theme/theme1.xml><?xml version="1.0" encoding="utf-8"?>
<a:theme xmlns:a="http://schemas.openxmlformats.org/drawingml/2006/main" name="ustc930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宋体"/>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26954</TotalTime>
  <Words>2547</Words>
  <Application>Microsoft Office PowerPoint</Application>
  <PresentationFormat>全屏显示(4:3)</PresentationFormat>
  <Paragraphs>141</Paragraphs>
  <Slides>23</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黑体</vt:lpstr>
      <vt:lpstr>宋体</vt:lpstr>
      <vt:lpstr>微软雅黑</vt:lpstr>
      <vt:lpstr>Arial</vt:lpstr>
      <vt:lpstr>Calibri</vt:lpstr>
      <vt:lpstr>Times New Roman</vt:lpstr>
      <vt:lpstr>Wingdings</vt:lpstr>
      <vt:lpstr>ustc9301</vt:lpstr>
      <vt:lpstr>It’s not always Sunny in Relationally Rich Jobs: the Influence of Negative Beneficiary Contract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Class-Based Storage with a Finite Number of Items</dc:title>
  <dc:creator>X. Guo</dc:creator>
  <cp:lastModifiedBy>王飞宇</cp:lastModifiedBy>
  <cp:revision>1424</cp:revision>
  <cp:lastPrinted>2019-10-30T06:57:13Z</cp:lastPrinted>
  <dcterms:created xsi:type="dcterms:W3CDTF">2013-01-25T08:15:00Z</dcterms:created>
  <dcterms:modified xsi:type="dcterms:W3CDTF">2023-03-30T06:32:58Z</dcterms:modified>
</cp:coreProperties>
</file>