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9"/>
  </p:notesMasterIdLst>
  <p:handoutMasterIdLst>
    <p:handoutMasterId r:id="rId20"/>
  </p:handoutMasterIdLst>
  <p:sldIdLst>
    <p:sldId id="306" r:id="rId2"/>
    <p:sldId id="495" r:id="rId3"/>
    <p:sldId id="535" r:id="rId4"/>
    <p:sldId id="536" r:id="rId5"/>
    <p:sldId id="550" r:id="rId6"/>
    <p:sldId id="537" r:id="rId7"/>
    <p:sldId id="539" r:id="rId8"/>
    <p:sldId id="553" r:id="rId9"/>
    <p:sldId id="540" r:id="rId10"/>
    <p:sldId id="557" r:id="rId11"/>
    <p:sldId id="555" r:id="rId12"/>
    <p:sldId id="558" r:id="rId13"/>
    <p:sldId id="556" r:id="rId14"/>
    <p:sldId id="559" r:id="rId15"/>
    <p:sldId id="548" r:id="rId16"/>
    <p:sldId id="549" r:id="rId17"/>
    <p:sldId id="382" r:id="rId18"/>
  </p:sldIdLst>
  <p:sldSz cx="9144000" cy="6858000" type="screen4x3"/>
  <p:notesSz cx="6735763" cy="9866313"/>
  <p:defaultTextStyle>
    <a:defPPr>
      <a:defRPr lang="zh-CN"/>
    </a:defPPr>
    <a:lvl1pPr algn="l" rtl="0" fontAlgn="base">
      <a:spcBef>
        <a:spcPct val="0"/>
      </a:spcBef>
      <a:spcAft>
        <a:spcPct val="0"/>
      </a:spcAft>
      <a:defRPr sz="2400" kern="1200">
        <a:solidFill>
          <a:srgbClr val="002060"/>
        </a:solidFill>
        <a:latin typeface="微软雅黑" pitchFamily="34" charset="-122"/>
        <a:ea typeface="宋体" charset="-122"/>
        <a:cs typeface="+mn-cs"/>
      </a:defRPr>
    </a:lvl1pPr>
    <a:lvl2pPr marL="457200" algn="l" rtl="0" fontAlgn="base">
      <a:spcBef>
        <a:spcPct val="0"/>
      </a:spcBef>
      <a:spcAft>
        <a:spcPct val="0"/>
      </a:spcAft>
      <a:defRPr sz="2400" kern="1200">
        <a:solidFill>
          <a:srgbClr val="002060"/>
        </a:solidFill>
        <a:latin typeface="微软雅黑" pitchFamily="34" charset="-122"/>
        <a:ea typeface="宋体" charset="-122"/>
        <a:cs typeface="+mn-cs"/>
      </a:defRPr>
    </a:lvl2pPr>
    <a:lvl3pPr marL="914400" algn="l" rtl="0" fontAlgn="base">
      <a:spcBef>
        <a:spcPct val="0"/>
      </a:spcBef>
      <a:spcAft>
        <a:spcPct val="0"/>
      </a:spcAft>
      <a:defRPr sz="2400" kern="1200">
        <a:solidFill>
          <a:srgbClr val="002060"/>
        </a:solidFill>
        <a:latin typeface="微软雅黑" pitchFamily="34" charset="-122"/>
        <a:ea typeface="宋体" charset="-122"/>
        <a:cs typeface="+mn-cs"/>
      </a:defRPr>
    </a:lvl3pPr>
    <a:lvl4pPr marL="1371600" algn="l" rtl="0" fontAlgn="base">
      <a:spcBef>
        <a:spcPct val="0"/>
      </a:spcBef>
      <a:spcAft>
        <a:spcPct val="0"/>
      </a:spcAft>
      <a:defRPr sz="2400" kern="1200">
        <a:solidFill>
          <a:srgbClr val="002060"/>
        </a:solidFill>
        <a:latin typeface="微软雅黑" pitchFamily="34" charset="-122"/>
        <a:ea typeface="宋体" charset="-122"/>
        <a:cs typeface="+mn-cs"/>
      </a:defRPr>
    </a:lvl4pPr>
    <a:lvl5pPr marL="1828800" algn="l" rtl="0" fontAlgn="base">
      <a:spcBef>
        <a:spcPct val="0"/>
      </a:spcBef>
      <a:spcAft>
        <a:spcPct val="0"/>
      </a:spcAft>
      <a:defRPr sz="2400" kern="1200">
        <a:solidFill>
          <a:srgbClr val="002060"/>
        </a:solidFill>
        <a:latin typeface="微软雅黑" pitchFamily="34" charset="-122"/>
        <a:ea typeface="宋体" charset="-122"/>
        <a:cs typeface="+mn-cs"/>
      </a:defRPr>
    </a:lvl5pPr>
    <a:lvl6pPr marL="2286000" algn="l" defTabSz="914400" rtl="0" eaLnBrk="1" latinLnBrk="0" hangingPunct="1">
      <a:defRPr sz="2400" kern="1200">
        <a:solidFill>
          <a:srgbClr val="002060"/>
        </a:solidFill>
        <a:latin typeface="微软雅黑" pitchFamily="34" charset="-122"/>
        <a:ea typeface="宋体" charset="-122"/>
        <a:cs typeface="+mn-cs"/>
      </a:defRPr>
    </a:lvl6pPr>
    <a:lvl7pPr marL="2743200" algn="l" defTabSz="914400" rtl="0" eaLnBrk="1" latinLnBrk="0" hangingPunct="1">
      <a:defRPr sz="2400" kern="1200">
        <a:solidFill>
          <a:srgbClr val="002060"/>
        </a:solidFill>
        <a:latin typeface="微软雅黑" pitchFamily="34" charset="-122"/>
        <a:ea typeface="宋体" charset="-122"/>
        <a:cs typeface="+mn-cs"/>
      </a:defRPr>
    </a:lvl7pPr>
    <a:lvl8pPr marL="3200400" algn="l" defTabSz="914400" rtl="0" eaLnBrk="1" latinLnBrk="0" hangingPunct="1">
      <a:defRPr sz="2400" kern="1200">
        <a:solidFill>
          <a:srgbClr val="002060"/>
        </a:solidFill>
        <a:latin typeface="微软雅黑" pitchFamily="34" charset="-122"/>
        <a:ea typeface="宋体" charset="-122"/>
        <a:cs typeface="+mn-cs"/>
      </a:defRPr>
    </a:lvl8pPr>
    <a:lvl9pPr marL="3657600" algn="l" defTabSz="914400" rtl="0" eaLnBrk="1" latinLnBrk="0" hangingPunct="1">
      <a:defRPr sz="2400" kern="1200">
        <a:solidFill>
          <a:srgbClr val="002060"/>
        </a:solidFill>
        <a:latin typeface="微软雅黑" pitchFamily="34" charset="-122"/>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D60093"/>
    <a:srgbClr val="F61212"/>
    <a:srgbClr val="2411AF"/>
    <a:srgbClr val="2A14CA"/>
    <a:srgbClr val="FFCCFF"/>
    <a:srgbClr val="FFFF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0" autoAdjust="0"/>
    <p:restoredTop sz="83648" autoAdjust="0"/>
  </p:normalViewPr>
  <p:slideViewPr>
    <p:cSldViewPr>
      <p:cViewPr varScale="1">
        <p:scale>
          <a:sx n="91" d="100"/>
          <a:sy n="91" d="100"/>
        </p:scale>
        <p:origin x="2432" y="17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0754" tIns="45377" rIns="90754" bIns="45377" rtlCol="0"/>
          <a:lstStyle>
            <a:lvl1pPr algn="l" fontAlgn="auto">
              <a:spcBef>
                <a:spcPts val="0"/>
              </a:spcBef>
              <a:spcAft>
                <a:spcPts val="0"/>
              </a:spcAft>
              <a:buSzTx/>
              <a:buFontTx/>
              <a:buNone/>
              <a:defRPr sz="1200">
                <a:solidFill>
                  <a:schemeClr val="tx1"/>
                </a:solidFill>
                <a:latin typeface="+mn-lt"/>
                <a:ea typeface="+mn-ea"/>
              </a:defRPr>
            </a:lvl1pPr>
          </a:lstStyle>
          <a:p>
            <a:pPr>
              <a:defRPr/>
            </a:pPr>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0754" tIns="45377" rIns="90754" bIns="45377" rtlCol="0"/>
          <a:lstStyle>
            <a:lvl1pPr algn="r" fontAlgn="auto">
              <a:spcBef>
                <a:spcPts val="0"/>
              </a:spcBef>
              <a:spcAft>
                <a:spcPts val="0"/>
              </a:spcAft>
              <a:buSzTx/>
              <a:buFontTx/>
              <a:buNone/>
              <a:defRPr sz="1200">
                <a:solidFill>
                  <a:schemeClr val="tx1"/>
                </a:solidFill>
                <a:latin typeface="+mn-lt"/>
                <a:ea typeface="+mn-ea"/>
              </a:defRPr>
            </a:lvl1pPr>
          </a:lstStyle>
          <a:p>
            <a:pPr>
              <a:defRPr/>
            </a:pPr>
            <a:fld id="{755E6B3F-836E-47FD-86F9-4BFFF0AF3273}" type="datetimeFigureOut">
              <a:rPr lang="zh-CN" altLang="en-US"/>
              <a:pPr>
                <a:defRPr/>
              </a:pPr>
              <a:t>2023/4/13</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0754" tIns="45377" rIns="90754" bIns="45377" rtlCol="0" anchor="b"/>
          <a:lstStyle>
            <a:lvl1pPr algn="l" fontAlgn="auto">
              <a:spcBef>
                <a:spcPts val="0"/>
              </a:spcBef>
              <a:spcAft>
                <a:spcPts val="0"/>
              </a:spcAft>
              <a:buSzTx/>
              <a:buFontTx/>
              <a:buNone/>
              <a:defRPr sz="1200">
                <a:solidFill>
                  <a:schemeClr val="tx1"/>
                </a:solidFill>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lIns="90754" tIns="45377" rIns="90754" bIns="45377" rtlCol="0" anchor="b"/>
          <a:lstStyle>
            <a:lvl1pPr algn="r" fontAlgn="auto">
              <a:spcBef>
                <a:spcPts val="0"/>
              </a:spcBef>
              <a:spcAft>
                <a:spcPts val="0"/>
              </a:spcAft>
              <a:buSzTx/>
              <a:buFontTx/>
              <a:buNone/>
              <a:defRPr sz="1200">
                <a:solidFill>
                  <a:schemeClr val="tx1"/>
                </a:solidFill>
                <a:latin typeface="+mn-lt"/>
                <a:ea typeface="+mn-ea"/>
              </a:defRPr>
            </a:lvl1pPr>
          </a:lstStyle>
          <a:p>
            <a:pPr>
              <a:defRPr/>
            </a:pPr>
            <a:fld id="{771E14EC-C3D1-43C4-A042-3D0F35CD57E8}" type="slidenum">
              <a:rPr lang="zh-CN" altLang="en-US"/>
              <a:pPr>
                <a:defRPr/>
              </a:pPr>
              <a:t>‹#›</a:t>
            </a:fld>
            <a:endParaRPr lang="zh-CN" altLang="en-US"/>
          </a:p>
        </p:txBody>
      </p:sp>
    </p:spTree>
    <p:extLst>
      <p:ext uri="{BB962C8B-B14F-4D97-AF65-F5344CB8AC3E}">
        <p14:creationId xmlns:p14="http://schemas.microsoft.com/office/powerpoint/2010/main" val="40002981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0754" tIns="45377" rIns="90754" bIns="45377" rtlCol="0"/>
          <a:lstStyle>
            <a:lvl1pPr algn="l" fontAlgn="auto">
              <a:spcBef>
                <a:spcPts val="0"/>
              </a:spcBef>
              <a:spcAft>
                <a:spcPts val="0"/>
              </a:spcAft>
              <a:buSzTx/>
              <a:buFontTx/>
              <a:buNone/>
              <a:defRPr sz="1200">
                <a:solidFill>
                  <a:schemeClr val="tx1"/>
                </a:solidFill>
                <a:latin typeface="+mn-lt"/>
                <a:ea typeface="+mn-ea"/>
              </a:defRPr>
            </a:lvl1pPr>
          </a:lstStyle>
          <a:p>
            <a:pPr>
              <a:defRPr/>
            </a:pPr>
            <a:endParaRPr lang="zh-CN" altLang="en-US"/>
          </a:p>
        </p:txBody>
      </p:sp>
      <p:sp>
        <p:nvSpPr>
          <p:cNvPr id="3" name="日期占位符 2"/>
          <p:cNvSpPr>
            <a:spLocks noGrp="1"/>
          </p:cNvSpPr>
          <p:nvPr>
            <p:ph type="dt" idx="1"/>
          </p:nvPr>
        </p:nvSpPr>
        <p:spPr>
          <a:xfrm>
            <a:off x="3814763" y="0"/>
            <a:ext cx="2919412" cy="493713"/>
          </a:xfrm>
          <a:prstGeom prst="rect">
            <a:avLst/>
          </a:prstGeom>
        </p:spPr>
        <p:txBody>
          <a:bodyPr vert="horz" lIns="90754" tIns="45377" rIns="90754" bIns="45377" rtlCol="0"/>
          <a:lstStyle>
            <a:lvl1pPr algn="r" fontAlgn="auto">
              <a:spcBef>
                <a:spcPts val="0"/>
              </a:spcBef>
              <a:spcAft>
                <a:spcPts val="0"/>
              </a:spcAft>
              <a:buSzTx/>
              <a:buFontTx/>
              <a:buNone/>
              <a:defRPr sz="1200">
                <a:solidFill>
                  <a:schemeClr val="tx1"/>
                </a:solidFill>
                <a:latin typeface="+mn-lt"/>
                <a:ea typeface="+mn-ea"/>
              </a:defRPr>
            </a:lvl1pPr>
          </a:lstStyle>
          <a:p>
            <a:pPr>
              <a:defRPr/>
            </a:pPr>
            <a:fld id="{9017538A-69E0-4161-8003-4DC8DD2A351B}" type="datetimeFigureOut">
              <a:rPr lang="zh-CN" altLang="en-US"/>
              <a:pPr>
                <a:defRPr/>
              </a:pPr>
              <a:t>2023/4/13</a:t>
            </a:fld>
            <a:endParaRPr lang="zh-CN" altLang="en-US"/>
          </a:p>
        </p:txBody>
      </p:sp>
      <p:sp>
        <p:nvSpPr>
          <p:cNvPr id="4" name="幻灯片图像占位符 3"/>
          <p:cNvSpPr>
            <a:spLocks noGrp="1" noRot="1" noChangeAspect="1"/>
          </p:cNvSpPr>
          <p:nvPr>
            <p:ph type="sldImg" idx="2"/>
          </p:nvPr>
        </p:nvSpPr>
        <p:spPr>
          <a:xfrm>
            <a:off x="903288" y="739775"/>
            <a:ext cx="4929187" cy="3698875"/>
          </a:xfrm>
          <a:prstGeom prst="rect">
            <a:avLst/>
          </a:prstGeom>
          <a:noFill/>
          <a:ln w="12700">
            <a:solidFill>
              <a:prstClr val="black"/>
            </a:solidFill>
          </a:ln>
        </p:spPr>
        <p:txBody>
          <a:bodyPr vert="horz" lIns="90754" tIns="45377" rIns="90754" bIns="45377" rtlCol="0" anchor="ctr"/>
          <a:lstStyle/>
          <a:p>
            <a:pPr lvl="0"/>
            <a:endParaRPr lang="zh-CN" altLang="en-US" noProof="0"/>
          </a:p>
        </p:txBody>
      </p:sp>
      <p:sp>
        <p:nvSpPr>
          <p:cNvPr id="5" name="备注占位符 4"/>
          <p:cNvSpPr>
            <a:spLocks noGrp="1"/>
          </p:cNvSpPr>
          <p:nvPr>
            <p:ph type="body" sz="quarter" idx="3"/>
          </p:nvPr>
        </p:nvSpPr>
        <p:spPr>
          <a:xfrm>
            <a:off x="673100" y="4686300"/>
            <a:ext cx="5389563" cy="4440238"/>
          </a:xfrm>
          <a:prstGeom prst="rect">
            <a:avLst/>
          </a:prstGeom>
        </p:spPr>
        <p:txBody>
          <a:bodyPr vert="horz" lIns="90754" tIns="45377" rIns="90754" bIns="45377"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371013"/>
            <a:ext cx="2919413" cy="493712"/>
          </a:xfrm>
          <a:prstGeom prst="rect">
            <a:avLst/>
          </a:prstGeom>
        </p:spPr>
        <p:txBody>
          <a:bodyPr vert="horz" lIns="90754" tIns="45377" rIns="90754" bIns="45377" rtlCol="0" anchor="b"/>
          <a:lstStyle>
            <a:lvl1pPr algn="l" fontAlgn="auto">
              <a:spcBef>
                <a:spcPts val="0"/>
              </a:spcBef>
              <a:spcAft>
                <a:spcPts val="0"/>
              </a:spcAft>
              <a:buSzTx/>
              <a:buFontTx/>
              <a:buNone/>
              <a:defRPr sz="1200">
                <a:solidFill>
                  <a:schemeClr val="tx1"/>
                </a:solidFill>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14763" y="9371013"/>
            <a:ext cx="2919412" cy="493712"/>
          </a:xfrm>
          <a:prstGeom prst="rect">
            <a:avLst/>
          </a:prstGeom>
        </p:spPr>
        <p:txBody>
          <a:bodyPr vert="horz" lIns="90754" tIns="45377" rIns="90754" bIns="45377" rtlCol="0" anchor="b"/>
          <a:lstStyle>
            <a:lvl1pPr algn="r" fontAlgn="auto">
              <a:spcBef>
                <a:spcPts val="0"/>
              </a:spcBef>
              <a:spcAft>
                <a:spcPts val="0"/>
              </a:spcAft>
              <a:buSzTx/>
              <a:buFontTx/>
              <a:buNone/>
              <a:defRPr sz="1200">
                <a:solidFill>
                  <a:schemeClr val="tx1"/>
                </a:solidFill>
                <a:latin typeface="+mn-lt"/>
                <a:ea typeface="+mn-ea"/>
              </a:defRPr>
            </a:lvl1pPr>
          </a:lstStyle>
          <a:p>
            <a:pPr>
              <a:defRPr/>
            </a:pPr>
            <a:fld id="{511C8FDF-B144-4FB4-B4CF-501464A05B72}" type="slidenum">
              <a:rPr lang="zh-CN" altLang="en-US"/>
              <a:pPr>
                <a:defRPr/>
              </a:pPr>
              <a:t>‹#›</a:t>
            </a:fld>
            <a:endParaRPr lang="zh-CN" altLang="en-US"/>
          </a:p>
        </p:txBody>
      </p:sp>
    </p:spTree>
    <p:extLst>
      <p:ext uri="{BB962C8B-B14F-4D97-AF65-F5344CB8AC3E}">
        <p14:creationId xmlns:p14="http://schemas.microsoft.com/office/powerpoint/2010/main" val="2553834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bwMode="auto">
          <a:noFill/>
          <a:ln>
            <a:solidFill>
              <a:srgbClr val="000000"/>
            </a:solidFill>
            <a:miter lim="800000"/>
            <a:headEnd/>
            <a:tailEnd/>
          </a:ln>
        </p:spPr>
      </p:sp>
      <p:sp>
        <p:nvSpPr>
          <p:cNvPr id="81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这张</a:t>
            </a:r>
            <a:r>
              <a:rPr lang="en-US" altLang="zh-CN" dirty="0"/>
              <a:t>PPT</a:t>
            </a:r>
            <a:r>
              <a:rPr lang="zh-CN" altLang="en-US" dirty="0"/>
              <a:t>注明标题作者期刊等简要信息。</a:t>
            </a:r>
            <a:endParaRPr lang="en-US" altLang="zh-CN" dirty="0"/>
          </a:p>
          <a:p>
            <a:pPr eaLnBrk="1" hangingPunct="1">
              <a:spcBef>
                <a:spcPct val="0"/>
              </a:spcBef>
            </a:pPr>
            <a:r>
              <a:rPr lang="zh-CN" altLang="en-US" b="1" dirty="0"/>
              <a:t>总的来说</a:t>
            </a:r>
            <a:r>
              <a:rPr lang="zh-CN" altLang="en-US" dirty="0"/>
              <a:t>，推荐大家多用图表如流程图、框图等（</a:t>
            </a:r>
            <a:r>
              <a:rPr lang="en-US" altLang="zh-CN" b="1" dirty="0" err="1"/>
              <a:t>Smartart</a:t>
            </a:r>
            <a:r>
              <a:rPr lang="zh-CN" altLang="en-US" dirty="0"/>
              <a:t>），对所介绍内容进行总结性的介绍。</a:t>
            </a:r>
          </a:p>
        </p:txBody>
      </p:sp>
    </p:spTree>
    <p:extLst>
      <p:ext uri="{BB962C8B-B14F-4D97-AF65-F5344CB8AC3E}">
        <p14:creationId xmlns:p14="http://schemas.microsoft.com/office/powerpoint/2010/main" val="3543152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653670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114291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93650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163772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1073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可以用一张</a:t>
            </a:r>
            <a:r>
              <a:rPr lang="en-US" altLang="zh-CN" dirty="0"/>
              <a:t>PPT</a:t>
            </a:r>
            <a:r>
              <a:rPr lang="zh-CN" altLang="en-US" dirty="0"/>
              <a:t>，列两三点与案例的联系。</a:t>
            </a:r>
          </a:p>
        </p:txBody>
      </p:sp>
    </p:spTree>
    <p:extLst>
      <p:ext uri="{BB962C8B-B14F-4D97-AF65-F5344CB8AC3E}">
        <p14:creationId xmlns:p14="http://schemas.microsoft.com/office/powerpoint/2010/main" val="2614026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bwMode="auto">
          <a:noFill/>
          <a:ln>
            <a:solidFill>
              <a:srgbClr val="000000"/>
            </a:solidFill>
            <a:miter lim="800000"/>
            <a:headEnd/>
            <a:tailEnd/>
          </a:ln>
        </p:spPr>
      </p:sp>
      <p:sp>
        <p:nvSpPr>
          <p:cNvPr id="7782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41146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0111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41208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同上</a:t>
            </a:r>
          </a:p>
        </p:txBody>
      </p:sp>
    </p:spTree>
    <p:extLst>
      <p:ext uri="{BB962C8B-B14F-4D97-AF65-F5344CB8AC3E}">
        <p14:creationId xmlns:p14="http://schemas.microsoft.com/office/powerpoint/2010/main" val="226312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适当介绍本文所用理论，</a:t>
            </a:r>
            <a:r>
              <a:rPr lang="zh-CN" altLang="en-US" b="1" dirty="0"/>
              <a:t>可以用中文</a:t>
            </a:r>
            <a:r>
              <a:rPr lang="zh-CN" altLang="en-US" dirty="0"/>
              <a:t>介绍，更易理解</a:t>
            </a:r>
          </a:p>
        </p:txBody>
      </p:sp>
    </p:spTree>
    <p:extLst>
      <p:ext uri="{BB962C8B-B14F-4D97-AF65-F5344CB8AC3E}">
        <p14:creationId xmlns:p14="http://schemas.microsoft.com/office/powerpoint/2010/main" val="78214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总结上张</a:t>
            </a:r>
            <a:r>
              <a:rPr lang="en-US" altLang="zh-CN" dirty="0"/>
              <a:t>PPT</a:t>
            </a:r>
            <a:r>
              <a:rPr lang="zh-CN" altLang="en-US" dirty="0"/>
              <a:t>所展示理论在本文中的应用视角或论点，可以的话，可以用一定的图表表示。选项卡</a:t>
            </a:r>
            <a:r>
              <a:rPr lang="zh-CN" altLang="en-US" b="1" dirty="0"/>
              <a:t>插入</a:t>
            </a:r>
            <a:r>
              <a:rPr lang="en-US" altLang="zh-CN" b="1" dirty="0"/>
              <a:t>-&gt;</a:t>
            </a:r>
            <a:r>
              <a:rPr lang="zh-CN" altLang="en-US" b="1" dirty="0"/>
              <a:t>插图</a:t>
            </a:r>
            <a:r>
              <a:rPr lang="en-US" altLang="zh-CN" b="1" dirty="0"/>
              <a:t>-&gt;</a:t>
            </a:r>
            <a:r>
              <a:rPr lang="en-US" altLang="zh-CN" b="1" dirty="0" err="1"/>
              <a:t>Smartart</a:t>
            </a:r>
            <a:endParaRPr lang="zh-CN" altLang="en-US" b="1" dirty="0"/>
          </a:p>
        </p:txBody>
      </p:sp>
    </p:spTree>
    <p:extLst>
      <p:ext uri="{BB962C8B-B14F-4D97-AF65-F5344CB8AC3E}">
        <p14:creationId xmlns:p14="http://schemas.microsoft.com/office/powerpoint/2010/main" val="409125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94900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6715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3517397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mastheadpp"/>
          <p:cNvPicPr>
            <a:picLocks noChangeAspect="1" noChangeArrowheads="1"/>
          </p:cNvPicPr>
          <p:nvPr/>
        </p:nvPicPr>
        <p:blipFill>
          <a:blip r:embed="rId2"/>
          <a:srcRect b="79518"/>
          <a:stretch>
            <a:fillRect/>
          </a:stretch>
        </p:blipFill>
        <p:spPr bwMode="auto">
          <a:xfrm>
            <a:off x="0" y="0"/>
            <a:ext cx="9144000" cy="6858000"/>
          </a:xfrm>
          <a:prstGeom prst="rect">
            <a:avLst/>
          </a:prstGeom>
          <a:noFill/>
          <a:ln w="9525">
            <a:noFill/>
            <a:miter lim="800000"/>
            <a:headEnd/>
            <a:tailEnd/>
          </a:ln>
        </p:spPr>
      </p:pic>
      <p:sp>
        <p:nvSpPr>
          <p:cNvPr id="5" name="Rectangle 18"/>
          <p:cNvSpPr>
            <a:spLocks noChangeArrowheads="1"/>
          </p:cNvSpPr>
          <p:nvPr/>
        </p:nvSpPr>
        <p:spPr bwMode="auto">
          <a:xfrm>
            <a:off x="0" y="1125538"/>
            <a:ext cx="9144000" cy="3095625"/>
          </a:xfrm>
          <a:prstGeom prst="rect">
            <a:avLst/>
          </a:prstGeom>
          <a:solidFill>
            <a:schemeClr val="bg1"/>
          </a:solidFill>
          <a:ln w="9525" algn="ctr">
            <a:solidFill>
              <a:srgbClr val="FFFFFF"/>
            </a:solidFill>
            <a:miter lim="800000"/>
            <a:headEnd/>
            <a:tailEnd/>
          </a:ln>
          <a:effectLst/>
        </p:spPr>
        <p:txBody>
          <a:bodyPr wrap="none" anchor="ctr"/>
          <a:lstStyle/>
          <a:p>
            <a:pPr fontAlgn="auto">
              <a:spcBef>
                <a:spcPts val="0"/>
              </a:spcBef>
              <a:spcAft>
                <a:spcPts val="0"/>
              </a:spcAft>
              <a:defRPr/>
            </a:pPr>
            <a:endParaRPr lang="zh-CN" altLang="en-US" sz="1800">
              <a:solidFill>
                <a:schemeClr val="tx1"/>
              </a:solidFill>
              <a:latin typeface="+mn-lt"/>
              <a:ea typeface="+mn-ea"/>
            </a:endParaRPr>
          </a:p>
        </p:txBody>
      </p:sp>
      <p:pic>
        <p:nvPicPr>
          <p:cNvPr id="6" name="Picture 8" descr="横式logo"/>
          <p:cNvPicPr>
            <a:picLocks noChangeAspect="1" noChangeArrowheads="1"/>
          </p:cNvPicPr>
          <p:nvPr/>
        </p:nvPicPr>
        <p:blipFill>
          <a:blip r:embed="rId3">
            <a:clrChange>
              <a:clrFrom>
                <a:srgbClr val="FEFEFE"/>
              </a:clrFrom>
              <a:clrTo>
                <a:srgbClr val="FEFEFE">
                  <a:alpha val="0"/>
                </a:srgbClr>
              </a:clrTo>
            </a:clrChange>
            <a:lum bright="100000"/>
          </a:blip>
          <a:srcRect l="19293"/>
          <a:stretch>
            <a:fillRect/>
          </a:stretch>
        </p:blipFill>
        <p:spPr bwMode="auto">
          <a:xfrm>
            <a:off x="6372225" y="115888"/>
            <a:ext cx="2736850" cy="557212"/>
          </a:xfrm>
          <a:prstGeom prst="rect">
            <a:avLst/>
          </a:prstGeom>
          <a:noFill/>
          <a:ln w="9525">
            <a:noFill/>
            <a:miter lim="800000"/>
            <a:headEnd/>
            <a:tailEnd/>
          </a:ln>
        </p:spPr>
      </p:pic>
      <p:pic>
        <p:nvPicPr>
          <p:cNvPr id="7" name="Picture 19" descr="A010200"/>
          <p:cNvPicPr>
            <a:picLocks noChangeAspect="1" noChangeArrowheads="1"/>
          </p:cNvPicPr>
          <p:nvPr/>
        </p:nvPicPr>
        <p:blipFill>
          <a:blip r:embed="rId4">
            <a:clrChange>
              <a:clrFrom>
                <a:srgbClr val="FFFFFF"/>
              </a:clrFrom>
              <a:clrTo>
                <a:srgbClr val="FFFFFF">
                  <a:alpha val="0"/>
                </a:srgbClr>
              </a:clrTo>
            </a:clrChange>
            <a:lum bright="100000"/>
          </a:blip>
          <a:srcRect/>
          <a:stretch>
            <a:fillRect/>
          </a:stretch>
        </p:blipFill>
        <p:spPr bwMode="auto">
          <a:xfrm>
            <a:off x="5651500" y="44450"/>
            <a:ext cx="792163" cy="655638"/>
          </a:xfrm>
          <a:prstGeom prst="rect">
            <a:avLst/>
          </a:prstGeom>
          <a:noFill/>
          <a:ln w="9525">
            <a:noFill/>
            <a:miter lim="800000"/>
            <a:headEnd/>
            <a:tailEnd/>
          </a:ln>
        </p:spPr>
      </p:pic>
      <p:sp>
        <p:nvSpPr>
          <p:cNvPr id="8" name="Line 22"/>
          <p:cNvSpPr>
            <a:spLocks noChangeShapeType="1"/>
          </p:cNvSpPr>
          <p:nvPr/>
        </p:nvSpPr>
        <p:spPr bwMode="auto">
          <a:xfrm>
            <a:off x="0" y="620713"/>
            <a:ext cx="2555875" cy="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9" name="Line 23"/>
          <p:cNvSpPr>
            <a:spLocks noChangeShapeType="1"/>
          </p:cNvSpPr>
          <p:nvPr/>
        </p:nvSpPr>
        <p:spPr bwMode="auto">
          <a:xfrm>
            <a:off x="2771775" y="836613"/>
            <a:ext cx="6083300" cy="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 name="Line 24"/>
          <p:cNvSpPr>
            <a:spLocks noChangeShapeType="1"/>
          </p:cNvSpPr>
          <p:nvPr/>
        </p:nvSpPr>
        <p:spPr bwMode="auto">
          <a:xfrm>
            <a:off x="2555875" y="620713"/>
            <a:ext cx="215900" cy="21590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pic>
        <p:nvPicPr>
          <p:cNvPr id="11" name="Picture 20" descr="13"/>
          <p:cNvPicPr>
            <a:picLocks noChangeAspect="1" noChangeArrowheads="1"/>
          </p:cNvPicPr>
          <p:nvPr/>
        </p:nvPicPr>
        <p:blipFill>
          <a:blip r:embed="rId5"/>
          <a:srcRect r="51077" b="50085"/>
          <a:stretch>
            <a:fillRect/>
          </a:stretch>
        </p:blipFill>
        <p:spPr bwMode="auto">
          <a:xfrm>
            <a:off x="250825" y="1412875"/>
            <a:ext cx="936625" cy="935038"/>
          </a:xfrm>
          <a:prstGeom prst="rect">
            <a:avLst/>
          </a:prstGeom>
          <a:noFill/>
          <a:ln w="9525">
            <a:noFill/>
            <a:miter lim="800000"/>
            <a:headEnd/>
            <a:tailEnd/>
          </a:ln>
        </p:spPr>
      </p:pic>
      <p:pic>
        <p:nvPicPr>
          <p:cNvPr id="12" name="Picture 21" descr="14"/>
          <p:cNvPicPr>
            <a:picLocks noChangeAspect="1" noChangeArrowheads="1"/>
          </p:cNvPicPr>
          <p:nvPr/>
        </p:nvPicPr>
        <p:blipFill>
          <a:blip r:embed="rId6"/>
          <a:srcRect t="33221" r="50504" b="33615"/>
          <a:stretch>
            <a:fillRect/>
          </a:stretch>
        </p:blipFill>
        <p:spPr bwMode="auto">
          <a:xfrm>
            <a:off x="4643438" y="1412875"/>
            <a:ext cx="936625" cy="935038"/>
          </a:xfrm>
          <a:prstGeom prst="rect">
            <a:avLst/>
          </a:prstGeom>
          <a:noFill/>
          <a:ln w="9525">
            <a:noFill/>
            <a:miter lim="800000"/>
            <a:headEnd/>
            <a:tailEnd/>
          </a:ln>
        </p:spPr>
      </p:pic>
      <p:pic>
        <p:nvPicPr>
          <p:cNvPr id="13" name="Picture 25" descr="13"/>
          <p:cNvPicPr>
            <a:picLocks noChangeAspect="1" noChangeArrowheads="1"/>
          </p:cNvPicPr>
          <p:nvPr/>
        </p:nvPicPr>
        <p:blipFill>
          <a:blip r:embed="rId7"/>
          <a:srcRect l="52654" t="50000"/>
          <a:stretch>
            <a:fillRect/>
          </a:stretch>
        </p:blipFill>
        <p:spPr bwMode="auto">
          <a:xfrm>
            <a:off x="2513013" y="1411288"/>
            <a:ext cx="906462" cy="936625"/>
          </a:xfrm>
          <a:prstGeom prst="rect">
            <a:avLst/>
          </a:prstGeom>
          <a:noFill/>
          <a:ln w="9525">
            <a:noFill/>
            <a:miter lim="800000"/>
            <a:headEnd/>
            <a:tailEnd/>
          </a:ln>
        </p:spPr>
      </p:pic>
      <p:pic>
        <p:nvPicPr>
          <p:cNvPr id="14" name="Picture 26" descr="13"/>
          <p:cNvPicPr>
            <a:picLocks noChangeAspect="1" noChangeArrowheads="1"/>
          </p:cNvPicPr>
          <p:nvPr/>
        </p:nvPicPr>
        <p:blipFill>
          <a:blip r:embed="rId5"/>
          <a:srcRect t="50000" r="51077"/>
          <a:stretch>
            <a:fillRect/>
          </a:stretch>
        </p:blipFill>
        <p:spPr bwMode="auto">
          <a:xfrm>
            <a:off x="1403350" y="1411288"/>
            <a:ext cx="936625" cy="936625"/>
          </a:xfrm>
          <a:prstGeom prst="rect">
            <a:avLst/>
          </a:prstGeom>
          <a:noFill/>
          <a:ln w="9525">
            <a:noFill/>
            <a:miter lim="800000"/>
            <a:headEnd/>
            <a:tailEnd/>
          </a:ln>
        </p:spPr>
      </p:pic>
      <p:pic>
        <p:nvPicPr>
          <p:cNvPr id="15" name="Picture 27" descr="14"/>
          <p:cNvPicPr>
            <a:picLocks noChangeAspect="1" noChangeArrowheads="1"/>
          </p:cNvPicPr>
          <p:nvPr/>
        </p:nvPicPr>
        <p:blipFill>
          <a:blip r:embed="rId8"/>
          <a:srcRect l="49496" b="66779"/>
          <a:stretch>
            <a:fillRect/>
          </a:stretch>
        </p:blipFill>
        <p:spPr bwMode="auto">
          <a:xfrm>
            <a:off x="5724525" y="1412875"/>
            <a:ext cx="955675" cy="936625"/>
          </a:xfrm>
          <a:prstGeom prst="rect">
            <a:avLst/>
          </a:prstGeom>
          <a:noFill/>
          <a:ln w="9525">
            <a:noFill/>
            <a:miter lim="800000"/>
            <a:headEnd/>
            <a:tailEnd/>
          </a:ln>
        </p:spPr>
      </p:pic>
      <p:pic>
        <p:nvPicPr>
          <p:cNvPr id="16" name="Picture 28" descr="14"/>
          <p:cNvPicPr>
            <a:picLocks noChangeAspect="1" noChangeArrowheads="1"/>
          </p:cNvPicPr>
          <p:nvPr/>
        </p:nvPicPr>
        <p:blipFill>
          <a:blip r:embed="rId6"/>
          <a:srcRect t="66385" r="50504"/>
          <a:stretch>
            <a:fillRect/>
          </a:stretch>
        </p:blipFill>
        <p:spPr bwMode="auto">
          <a:xfrm>
            <a:off x="3563938" y="1412875"/>
            <a:ext cx="936625" cy="947738"/>
          </a:xfrm>
          <a:prstGeom prst="rect">
            <a:avLst/>
          </a:prstGeom>
          <a:noFill/>
          <a:ln w="9525">
            <a:noFill/>
            <a:miter lim="800000"/>
            <a:headEnd/>
            <a:tailEnd/>
          </a:ln>
        </p:spPr>
      </p:pic>
      <p:pic>
        <p:nvPicPr>
          <p:cNvPr id="17" name="Picture 30" descr="14"/>
          <p:cNvPicPr>
            <a:picLocks noChangeAspect="1" noChangeArrowheads="1"/>
          </p:cNvPicPr>
          <p:nvPr/>
        </p:nvPicPr>
        <p:blipFill>
          <a:blip r:embed="rId9"/>
          <a:srcRect l="49496" t="33221" b="33615"/>
          <a:stretch>
            <a:fillRect/>
          </a:stretch>
        </p:blipFill>
        <p:spPr bwMode="auto">
          <a:xfrm>
            <a:off x="6804025" y="1412875"/>
            <a:ext cx="955675" cy="935038"/>
          </a:xfrm>
          <a:prstGeom prst="rect">
            <a:avLst/>
          </a:prstGeom>
          <a:noFill/>
          <a:ln w="9525">
            <a:noFill/>
            <a:miter lim="800000"/>
            <a:headEnd/>
            <a:tailEnd/>
          </a:ln>
        </p:spPr>
      </p:pic>
      <p:grpSp>
        <p:nvGrpSpPr>
          <p:cNvPr id="18" name="Group 36"/>
          <p:cNvGrpSpPr>
            <a:grpSpLocks/>
          </p:cNvGrpSpPr>
          <p:nvPr/>
        </p:nvGrpSpPr>
        <p:grpSpPr bwMode="auto">
          <a:xfrm>
            <a:off x="7740650" y="1196975"/>
            <a:ext cx="1368425" cy="1309688"/>
            <a:chOff x="4513" y="1298"/>
            <a:chExt cx="862" cy="825"/>
          </a:xfrm>
        </p:grpSpPr>
        <p:sp>
          <p:nvSpPr>
            <p:cNvPr id="19" name="Rectangle 31"/>
            <p:cNvSpPr>
              <a:spLocks noChangeArrowheads="1"/>
            </p:cNvSpPr>
            <p:nvPr userDrawn="1"/>
          </p:nvSpPr>
          <p:spPr bwMode="auto">
            <a:xfrm>
              <a:off x="4649" y="1434"/>
              <a:ext cx="590" cy="589"/>
            </a:xfrm>
            <a:prstGeom prst="rect">
              <a:avLst/>
            </a:prstGeom>
            <a:solidFill>
              <a:schemeClr val="bg1"/>
            </a:solidFill>
            <a:ln w="9525" algn="ctr">
              <a:solidFill>
                <a:srgbClr val="FFFFFF"/>
              </a:solidFill>
              <a:miter lim="800000"/>
              <a:headEnd/>
              <a:tailEnd/>
            </a:ln>
            <a:effectLst/>
          </p:spPr>
          <p:txBody>
            <a:bodyPr wrap="none" anchor="ctr"/>
            <a:lstStyle/>
            <a:p>
              <a:pPr fontAlgn="auto">
                <a:spcBef>
                  <a:spcPts val="0"/>
                </a:spcBef>
                <a:spcAft>
                  <a:spcPts val="0"/>
                </a:spcAft>
                <a:defRPr/>
              </a:pPr>
              <a:endParaRPr lang="zh-CN" altLang="en-US" sz="1800">
                <a:solidFill>
                  <a:schemeClr val="tx1"/>
                </a:solidFill>
                <a:latin typeface="+mn-lt"/>
                <a:ea typeface="+mn-ea"/>
              </a:endParaRPr>
            </a:p>
          </p:txBody>
        </p:sp>
        <p:pic>
          <p:nvPicPr>
            <p:cNvPr id="20" name="Picture 32" descr="mastheadpp"/>
            <p:cNvPicPr>
              <a:picLocks noChangeArrowheads="1"/>
            </p:cNvPicPr>
            <p:nvPr userDrawn="1"/>
          </p:nvPicPr>
          <p:blipFill>
            <a:blip r:embed="rId10"/>
            <a:srcRect b="79523"/>
            <a:stretch>
              <a:fillRect/>
            </a:stretch>
          </p:blipFill>
          <p:spPr bwMode="auto">
            <a:xfrm>
              <a:off x="4649" y="1434"/>
              <a:ext cx="578" cy="578"/>
            </a:xfrm>
            <a:prstGeom prst="rect">
              <a:avLst/>
            </a:prstGeom>
            <a:noFill/>
            <a:ln w="9525">
              <a:noFill/>
              <a:miter lim="800000"/>
              <a:headEnd/>
              <a:tailEnd/>
            </a:ln>
          </p:spPr>
        </p:pic>
        <p:sp>
          <p:nvSpPr>
            <p:cNvPr id="21" name="Text Box 33"/>
            <p:cNvSpPr txBox="1">
              <a:spLocks noChangeArrowheads="1"/>
            </p:cNvSpPr>
            <p:nvPr userDrawn="1"/>
          </p:nvSpPr>
          <p:spPr bwMode="auto">
            <a:xfrm>
              <a:off x="4686" y="1298"/>
              <a:ext cx="689" cy="327"/>
            </a:xfrm>
            <a:prstGeom prst="rect">
              <a:avLst/>
            </a:prstGeom>
            <a:noFill/>
            <a:ln>
              <a:noFill/>
            </a:ln>
            <a:effectLst/>
          </p:spPr>
          <p:txBody>
            <a:bodyPr wrap="none">
              <a:spAutoFit/>
            </a:bodyPr>
            <a:lstStyle/>
            <a:p>
              <a:pPr fontAlgn="auto">
                <a:spcBef>
                  <a:spcPts val="0"/>
                </a:spcBef>
                <a:spcAft>
                  <a:spcPts val="0"/>
                </a:spcAft>
                <a:defRPr/>
              </a:pPr>
              <a:r>
                <a:rPr lang="en-US" altLang="zh-CN" sz="2800">
                  <a:solidFill>
                    <a:schemeClr val="bg1"/>
                  </a:solidFill>
                  <a:latin typeface="Times New Roman" pitchFamily="18" charset="0"/>
                  <a:ea typeface="+mn-ea"/>
                </a:rPr>
                <a:t>USTC</a:t>
              </a:r>
            </a:p>
          </p:txBody>
        </p:sp>
        <p:sp>
          <p:nvSpPr>
            <p:cNvPr id="22" name="Text Box 34"/>
            <p:cNvSpPr txBox="1">
              <a:spLocks noChangeArrowheads="1"/>
            </p:cNvSpPr>
            <p:nvPr userDrawn="1"/>
          </p:nvSpPr>
          <p:spPr bwMode="auto">
            <a:xfrm>
              <a:off x="4513" y="1796"/>
              <a:ext cx="689" cy="327"/>
            </a:xfrm>
            <a:prstGeom prst="rect">
              <a:avLst/>
            </a:prstGeom>
            <a:noFill/>
            <a:ln>
              <a:noFill/>
            </a:ln>
            <a:effectLst/>
          </p:spPr>
          <p:txBody>
            <a:bodyPr wrap="none">
              <a:spAutoFit/>
            </a:bodyPr>
            <a:lstStyle/>
            <a:p>
              <a:pPr fontAlgn="auto">
                <a:spcBef>
                  <a:spcPts val="0"/>
                </a:spcBef>
                <a:spcAft>
                  <a:spcPts val="0"/>
                </a:spcAft>
                <a:defRPr/>
              </a:pPr>
              <a:r>
                <a:rPr lang="en-US" altLang="zh-CN" sz="2800">
                  <a:solidFill>
                    <a:schemeClr val="bg1"/>
                  </a:solidFill>
                  <a:latin typeface="Times New Roman" pitchFamily="18" charset="0"/>
                  <a:ea typeface="+mn-ea"/>
                </a:rPr>
                <a:t>USTC</a:t>
              </a:r>
            </a:p>
          </p:txBody>
        </p:sp>
      </p:grpSp>
      <p:sp>
        <p:nvSpPr>
          <p:cNvPr id="23" name="Line 42"/>
          <p:cNvSpPr>
            <a:spLocks noChangeShapeType="1"/>
          </p:cNvSpPr>
          <p:nvPr/>
        </p:nvSpPr>
        <p:spPr bwMode="auto">
          <a:xfrm>
            <a:off x="433388" y="6091238"/>
            <a:ext cx="5867400" cy="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24" name="Line 43"/>
          <p:cNvSpPr>
            <a:spLocks noChangeShapeType="1"/>
          </p:cNvSpPr>
          <p:nvPr/>
        </p:nvSpPr>
        <p:spPr bwMode="auto">
          <a:xfrm>
            <a:off x="6516688" y="6308725"/>
            <a:ext cx="2555875" cy="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25" name="Line 44"/>
          <p:cNvSpPr>
            <a:spLocks noChangeShapeType="1"/>
          </p:cNvSpPr>
          <p:nvPr/>
        </p:nvSpPr>
        <p:spPr bwMode="auto">
          <a:xfrm>
            <a:off x="6300788" y="6092825"/>
            <a:ext cx="215900" cy="21590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4099" name="Rectangle 3"/>
          <p:cNvSpPr>
            <a:spLocks noGrp="1" noChangeArrowheads="1"/>
          </p:cNvSpPr>
          <p:nvPr>
            <p:ph type="subTitle" idx="1"/>
          </p:nvPr>
        </p:nvSpPr>
        <p:spPr>
          <a:xfrm>
            <a:off x="1547813" y="5084763"/>
            <a:ext cx="6192837" cy="647700"/>
          </a:xfrm>
        </p:spPr>
        <p:txBody>
          <a:bodyPr/>
          <a:lstStyle>
            <a:lvl1pPr marL="0" indent="0" algn="ctr">
              <a:buFontTx/>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noProof="0" dirty="0"/>
              <a:t>单击此处编辑母版副标题样式</a:t>
            </a:r>
          </a:p>
        </p:txBody>
      </p:sp>
      <p:sp>
        <p:nvSpPr>
          <p:cNvPr id="4098" name="Rectangle 2"/>
          <p:cNvSpPr>
            <a:spLocks noGrp="1" noChangeArrowheads="1"/>
          </p:cNvSpPr>
          <p:nvPr>
            <p:ph type="ctrTitle"/>
          </p:nvPr>
        </p:nvSpPr>
        <p:spPr>
          <a:xfrm>
            <a:off x="1476375" y="2709094"/>
            <a:ext cx="6264275" cy="1008062"/>
          </a:xfrm>
        </p:spPr>
        <p:txBody>
          <a:bodyPr/>
          <a:lstStyle>
            <a:lvl1pPr>
              <a:defRPr b="1">
                <a:solidFill>
                  <a:schemeClr val="accent2"/>
                </a:solidFill>
                <a:latin typeface="微软雅黑" panose="020B0503020204020204" pitchFamily="34" charset="-122"/>
                <a:ea typeface="微软雅黑" panose="020B0503020204020204" pitchFamily="34" charset="-122"/>
              </a:defRPr>
            </a:lvl1pPr>
          </a:lstStyle>
          <a:p>
            <a:pPr lvl="0"/>
            <a:r>
              <a:rPr lang="zh-CN" altLang="en-US" noProof="0"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7A8CECCD-2AB5-4430-8CA6-F4FCD4D6BB2F}"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0D92F34-2A18-4F1C-B16E-51186FE3FD95}"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mastheadpp"/>
          <p:cNvPicPr>
            <a:picLocks noChangeAspect="1" noChangeArrowheads="1"/>
          </p:cNvPicPr>
          <p:nvPr/>
        </p:nvPicPr>
        <p:blipFill>
          <a:blip r:embed="rId5"/>
          <a:srcRect b="79518"/>
          <a:stretch>
            <a:fillRect/>
          </a:stretch>
        </p:blipFill>
        <p:spPr bwMode="auto">
          <a:xfrm>
            <a:off x="0" y="6308725"/>
            <a:ext cx="9144000" cy="549275"/>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323850" y="1196975"/>
            <a:ext cx="8569325"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7297738" y="6308725"/>
            <a:ext cx="137795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buSzTx/>
              <a:buFontTx/>
              <a:buNone/>
              <a:defRPr sz="1800" b="1">
                <a:solidFill>
                  <a:schemeClr val="bg1"/>
                </a:solidFill>
                <a:latin typeface="Times New Roman" pitchFamily="18" charset="0"/>
                <a:ea typeface="+mn-ea"/>
              </a:defRPr>
            </a:lvl1pPr>
          </a:lstStyle>
          <a:p>
            <a:pPr>
              <a:defRPr/>
            </a:pPr>
            <a:fld id="{F37C9FF0-78D7-493B-B046-EE1ED7ACD673}" type="slidenum">
              <a:rPr lang="en-US" altLang="zh-CN"/>
              <a:pPr>
                <a:defRPr/>
              </a:pPr>
              <a:t>‹#›</a:t>
            </a:fld>
            <a:endParaRPr lang="en-US" altLang="zh-CN" dirty="0"/>
          </a:p>
        </p:txBody>
      </p:sp>
      <p:pic>
        <p:nvPicPr>
          <p:cNvPr id="1029" name="Picture 7" descr="mastheadpp"/>
          <p:cNvPicPr>
            <a:picLocks noChangeAspect="1" noChangeArrowheads="1"/>
          </p:cNvPicPr>
          <p:nvPr/>
        </p:nvPicPr>
        <p:blipFill>
          <a:blip r:embed="rId5"/>
          <a:srcRect b="79518"/>
          <a:stretch>
            <a:fillRect/>
          </a:stretch>
        </p:blipFill>
        <p:spPr bwMode="auto">
          <a:xfrm>
            <a:off x="0" y="0"/>
            <a:ext cx="9144000" cy="981075"/>
          </a:xfrm>
          <a:prstGeom prst="rect">
            <a:avLst/>
          </a:prstGeom>
          <a:noFill/>
          <a:ln w="9525">
            <a:noFill/>
            <a:miter lim="800000"/>
            <a:headEnd/>
            <a:tailEnd/>
          </a:ln>
        </p:spPr>
      </p:pic>
      <p:sp>
        <p:nvSpPr>
          <p:cNvPr id="2" name="Rectangle 2"/>
          <p:cNvSpPr>
            <a:spLocks noGrp="1" noChangeArrowheads="1"/>
          </p:cNvSpPr>
          <p:nvPr>
            <p:ph type="title"/>
          </p:nvPr>
        </p:nvSpPr>
        <p:spPr bwMode="auto">
          <a:xfrm>
            <a:off x="1619250" y="117475"/>
            <a:ext cx="7167563"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4" name="Line 10"/>
          <p:cNvSpPr>
            <a:spLocks noChangeShapeType="1"/>
          </p:cNvSpPr>
          <p:nvPr/>
        </p:nvSpPr>
        <p:spPr bwMode="auto">
          <a:xfrm>
            <a:off x="0" y="620713"/>
            <a:ext cx="1403350" cy="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37" name="Line 13"/>
          <p:cNvSpPr>
            <a:spLocks noChangeShapeType="1"/>
          </p:cNvSpPr>
          <p:nvPr/>
        </p:nvSpPr>
        <p:spPr bwMode="auto">
          <a:xfrm>
            <a:off x="1619250" y="836613"/>
            <a:ext cx="7235825" cy="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38" name="Line 14"/>
          <p:cNvSpPr>
            <a:spLocks noChangeShapeType="1"/>
          </p:cNvSpPr>
          <p:nvPr/>
        </p:nvSpPr>
        <p:spPr bwMode="auto">
          <a:xfrm>
            <a:off x="1403350" y="620713"/>
            <a:ext cx="215900" cy="21590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39" name="Line 15"/>
          <p:cNvSpPr>
            <a:spLocks noChangeShapeType="1"/>
          </p:cNvSpPr>
          <p:nvPr/>
        </p:nvSpPr>
        <p:spPr bwMode="auto">
          <a:xfrm>
            <a:off x="433388" y="6453188"/>
            <a:ext cx="6515100" cy="1587"/>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41" name="Line 17"/>
          <p:cNvSpPr>
            <a:spLocks noChangeShapeType="1"/>
          </p:cNvSpPr>
          <p:nvPr/>
        </p:nvSpPr>
        <p:spPr bwMode="auto">
          <a:xfrm>
            <a:off x="7164388" y="6669088"/>
            <a:ext cx="1908175" cy="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b="1" dirty="0">
              <a:solidFill>
                <a:schemeClr val="tx1"/>
              </a:solidFill>
              <a:latin typeface="+mn-lt"/>
              <a:ea typeface="+mn-ea"/>
            </a:endParaRPr>
          </a:p>
        </p:txBody>
      </p:sp>
      <p:sp>
        <p:nvSpPr>
          <p:cNvPr id="1042" name="Line 18"/>
          <p:cNvSpPr>
            <a:spLocks noChangeShapeType="1"/>
          </p:cNvSpPr>
          <p:nvPr/>
        </p:nvSpPr>
        <p:spPr bwMode="auto">
          <a:xfrm>
            <a:off x="6948488" y="6453188"/>
            <a:ext cx="215900" cy="215900"/>
          </a:xfrm>
          <a:prstGeom prst="line">
            <a:avLst/>
          </a:prstGeom>
          <a:noFill/>
          <a:ln w="25400">
            <a:solidFill>
              <a:srgbClr val="C0C0C0"/>
            </a:solidFill>
            <a:round/>
            <a:headEnd/>
            <a:tailEnd/>
          </a:ln>
          <a:effectLst/>
        </p:spPr>
        <p:txBody>
          <a:bodyPr/>
          <a:lstStyle/>
          <a:p>
            <a:pPr fontAlgn="auto">
              <a:spcBef>
                <a:spcPts val="0"/>
              </a:spcBef>
              <a:spcAft>
                <a:spcPts val="0"/>
              </a:spcAft>
              <a:defRPr/>
            </a:pPr>
            <a:endParaRPr lang="zh-CN" altLang="en-US" sz="1800">
              <a:solidFill>
                <a:schemeClr val="tx1"/>
              </a:solidFill>
              <a:latin typeface="+mn-lt"/>
              <a:ea typeface="+mn-ea"/>
            </a:endParaRPr>
          </a:p>
        </p:txBody>
      </p:sp>
      <p:pic>
        <p:nvPicPr>
          <p:cNvPr id="3" name="Picture 20" descr="A010200"/>
          <p:cNvPicPr>
            <a:picLocks noChangeAspect="1" noChangeArrowheads="1"/>
          </p:cNvPicPr>
          <p:nvPr/>
        </p:nvPicPr>
        <p:blipFill>
          <a:blip r:embed="rId6">
            <a:clrChange>
              <a:clrFrom>
                <a:srgbClr val="FFFFFF"/>
              </a:clrFrom>
              <a:clrTo>
                <a:srgbClr val="FFFFFF">
                  <a:alpha val="0"/>
                </a:srgbClr>
              </a:clrTo>
            </a:clrChange>
            <a:lum bright="100000"/>
          </a:blip>
          <a:srcRect/>
          <a:stretch>
            <a:fillRect/>
          </a:stretch>
        </p:blipFill>
        <p:spPr bwMode="auto">
          <a:xfrm>
            <a:off x="323850" y="0"/>
            <a:ext cx="719138" cy="595313"/>
          </a:xfrm>
          <a:prstGeom prst="rect">
            <a:avLst/>
          </a:prstGeom>
          <a:noFill/>
          <a:ln w="9525">
            <a:noFill/>
            <a:miter lim="800000"/>
            <a:headEnd/>
            <a:tailEnd/>
          </a:ln>
        </p:spPr>
      </p:pic>
      <p:sp>
        <p:nvSpPr>
          <p:cNvPr id="1045" name="Text Box 21"/>
          <p:cNvSpPr txBox="1">
            <a:spLocks noChangeArrowheads="1"/>
          </p:cNvSpPr>
          <p:nvPr/>
        </p:nvSpPr>
        <p:spPr bwMode="auto">
          <a:xfrm>
            <a:off x="-36513" y="620713"/>
            <a:ext cx="1476376" cy="366712"/>
          </a:xfrm>
          <a:prstGeom prst="rect">
            <a:avLst/>
          </a:prstGeom>
          <a:noFill/>
          <a:ln>
            <a:noFill/>
          </a:ln>
          <a:effectLst/>
        </p:spPr>
        <p:txBody>
          <a:bodyPr>
            <a:spAutoFit/>
          </a:bodyPr>
          <a:lstStyle/>
          <a:p>
            <a:pPr algn="dist" fontAlgn="auto">
              <a:spcBef>
                <a:spcPts val="0"/>
              </a:spcBef>
              <a:spcAft>
                <a:spcPts val="0"/>
              </a:spcAft>
              <a:defRPr/>
            </a:pPr>
            <a:r>
              <a:rPr lang="en-US" altLang="zh-CN" sz="1800" b="1" dirty="0">
                <a:solidFill>
                  <a:schemeClr val="bg1"/>
                </a:solidFill>
                <a:latin typeface="Times New Roman" pitchFamily="18" charset="0"/>
                <a:ea typeface="+mn-ea"/>
              </a:rPr>
              <a:t>USTC</a:t>
            </a:r>
          </a:p>
        </p:txBody>
      </p:sp>
    </p:spTree>
  </p:cSld>
  <p:clrMap bg1="lt1" tx1="dk1" bg2="lt2" tx2="dk2" accent1="accent1" accent2="accent2" accent3="accent3" accent4="accent4" accent5="accent5" accent6="accent6" hlink="hlink" folHlink="folHlink"/>
  <p:sldLayoutIdLst>
    <p:sldLayoutId id="2147483681" r:id="rId1"/>
    <p:sldLayoutId id="2147483679" r:id="rId2"/>
    <p:sldLayoutId id="2147483680" r:id="rId3"/>
  </p:sldLayoutIdLst>
  <p:hf hdr="0" dt="0"/>
  <p:txStyles>
    <p:titleStyle>
      <a:lvl1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cs typeface="宋体"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cs typeface="宋体"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cs typeface="宋体"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ctrTitle"/>
          </p:nvPr>
        </p:nvSpPr>
        <p:spPr>
          <a:xfrm>
            <a:off x="119410" y="2606576"/>
            <a:ext cx="8905180" cy="1470025"/>
          </a:xfrm>
        </p:spPr>
        <p:txBody>
          <a:bodyPr/>
          <a:lstStyle/>
          <a:p>
            <a:r>
              <a:rPr lang="en-US" altLang="zh-CN" sz="2400" dirty="0">
                <a:solidFill>
                  <a:srgbClr val="000000"/>
                </a:solidFill>
                <a:effectLst/>
                <a:latin typeface="Times New Roman" panose="02020603050405020304" pitchFamily="18" charset="0"/>
                <a:cs typeface="Times New Roman" panose="02020603050405020304" pitchFamily="18" charset="0"/>
              </a:rPr>
              <a:t>ORIGINS AND DESTINATIONS, DISTANCES AND DIRECTIONS: </a:t>
            </a:r>
            <a:br>
              <a:rPr lang="en-US" altLang="zh-CN" sz="2400" dirty="0">
                <a:latin typeface="Times New Roman" panose="02020603050405020304" pitchFamily="18" charset="0"/>
                <a:cs typeface="Times New Roman" panose="02020603050405020304" pitchFamily="18" charset="0"/>
              </a:rPr>
            </a:br>
            <a:r>
              <a:rPr lang="en-US" altLang="zh-CN" sz="2400" dirty="0">
                <a:solidFill>
                  <a:srgbClr val="000000"/>
                </a:solidFill>
                <a:effectLst/>
                <a:latin typeface="Times New Roman" panose="02020603050405020304" pitchFamily="18" charset="0"/>
                <a:cs typeface="Times New Roman" panose="02020603050405020304" pitchFamily="18" charset="0"/>
              </a:rPr>
              <a:t>ACCOUNTING FOR THE JOURNEY IN THE EMOTION </a:t>
            </a:r>
            <a:br>
              <a:rPr lang="en-US" altLang="zh-CN" sz="2400" dirty="0">
                <a:latin typeface="Times New Roman" panose="02020603050405020304" pitchFamily="18" charset="0"/>
                <a:cs typeface="Times New Roman" panose="02020603050405020304" pitchFamily="18" charset="0"/>
              </a:rPr>
            </a:br>
            <a:r>
              <a:rPr lang="en-US" altLang="zh-CN" sz="2400" dirty="0">
                <a:solidFill>
                  <a:srgbClr val="000000"/>
                </a:solidFill>
                <a:effectLst/>
                <a:latin typeface="Times New Roman" panose="02020603050405020304" pitchFamily="18" charset="0"/>
                <a:cs typeface="Times New Roman" panose="02020603050405020304" pitchFamily="18" charset="0"/>
              </a:rPr>
              <a:t>REGULATION PROCESS</a:t>
            </a:r>
            <a:endParaRPr lang="en-US" altLang="zh-CN" sz="2400" dirty="0">
              <a:latin typeface="Times New Roman" panose="02020603050405020304" pitchFamily="18" charset="0"/>
              <a:cs typeface="Times New Roman" panose="02020603050405020304" pitchFamily="18" charset="0"/>
            </a:endParaRPr>
          </a:p>
        </p:txBody>
      </p:sp>
      <p:sp>
        <p:nvSpPr>
          <p:cNvPr id="7170" name="TextBox 48"/>
          <p:cNvSpPr txBox="1">
            <a:spLocks noChangeArrowheads="1"/>
          </p:cNvSpPr>
          <p:nvPr/>
        </p:nvSpPr>
        <p:spPr bwMode="auto">
          <a:xfrm>
            <a:off x="1271588" y="6237288"/>
            <a:ext cx="6553200" cy="396875"/>
          </a:xfrm>
          <a:prstGeom prst="rect">
            <a:avLst/>
          </a:prstGeom>
          <a:noFill/>
          <a:ln w="9525">
            <a:noFill/>
            <a:miter lim="800000"/>
            <a:headEnd/>
            <a:tailEnd/>
          </a:ln>
        </p:spPr>
        <p:txBody>
          <a:bodyPr>
            <a:spAutoFit/>
          </a:bodyP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2023.04.12</a:t>
            </a: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7172" name="副标题 2"/>
          <p:cNvSpPr>
            <a:spLocks/>
          </p:cNvSpPr>
          <p:nvPr/>
        </p:nvSpPr>
        <p:spPr bwMode="auto">
          <a:xfrm>
            <a:off x="2034463" y="5301208"/>
            <a:ext cx="5027450" cy="719137"/>
          </a:xfrm>
          <a:prstGeom prst="rect">
            <a:avLst/>
          </a:prstGeom>
          <a:noFill/>
          <a:ln w="9525">
            <a:noFill/>
            <a:miter lim="800000"/>
            <a:headEnd/>
            <a:tailEnd/>
          </a:ln>
        </p:spPr>
        <p:txBody>
          <a:bodyPr/>
          <a:lstStyle/>
          <a:p>
            <a:pPr algn="ctr">
              <a:spcBef>
                <a:spcPts val="1800"/>
              </a:spcBef>
            </a:pPr>
            <a:r>
              <a:rPr lang="en-US" altLang="zh-CN" b="1" dirty="0">
                <a:solidFill>
                  <a:schemeClr val="bg1"/>
                </a:solidFill>
                <a:latin typeface="Times New Roman" panose="02020603050405020304" pitchFamily="18" charset="0"/>
                <a:ea typeface="微软雅黑" pitchFamily="34" charset="-122"/>
                <a:cs typeface="Times New Roman" panose="02020603050405020304" pitchFamily="18" charset="0"/>
              </a:rPr>
              <a:t>2020, AMR</a:t>
            </a:r>
          </a:p>
        </p:txBody>
      </p:sp>
      <p:sp>
        <p:nvSpPr>
          <p:cNvPr id="6" name="副标题 2"/>
          <p:cNvSpPr>
            <a:spLocks/>
          </p:cNvSpPr>
          <p:nvPr/>
        </p:nvSpPr>
        <p:spPr bwMode="auto">
          <a:xfrm>
            <a:off x="323528" y="4724696"/>
            <a:ext cx="8496944" cy="719137"/>
          </a:xfrm>
          <a:prstGeom prst="rect">
            <a:avLst/>
          </a:prstGeom>
          <a:noFill/>
          <a:ln w="9525">
            <a:noFill/>
            <a:miter lim="800000"/>
            <a:headEnd/>
            <a:tailEnd/>
          </a:ln>
        </p:spPr>
        <p:txBody>
          <a:bodyPr/>
          <a:lstStyle/>
          <a:p>
            <a:pPr algn="ctr">
              <a:spcBef>
                <a:spcPts val="1800"/>
              </a:spcBef>
            </a:pPr>
            <a:r>
              <a:rPr lang="en-US" altLang="zh-CN" b="1" dirty="0">
                <a:solidFill>
                  <a:schemeClr val="bg1"/>
                </a:solidFill>
                <a:latin typeface="Times New Roman" panose="02020603050405020304" pitchFamily="18" charset="0"/>
                <a:ea typeface="微软雅黑" pitchFamily="34" charset="-122"/>
                <a:cs typeface="Times New Roman" panose="02020603050405020304" pitchFamily="18" charset="0"/>
              </a:rPr>
              <a:t>Author</a:t>
            </a:r>
            <a:r>
              <a:rPr lang="zh-CN" altLang="en-US" b="1" dirty="0">
                <a:solidFill>
                  <a:schemeClr val="bg1"/>
                </a:solidFill>
                <a:latin typeface="Times New Roman" panose="02020603050405020304" pitchFamily="18" charset="0"/>
                <a:ea typeface="微软雅黑" pitchFamily="34" charset="-122"/>
                <a:cs typeface="Times New Roman" panose="02020603050405020304" pitchFamily="18" charset="0"/>
              </a:rPr>
              <a:t>：</a:t>
            </a:r>
            <a:r>
              <a:rPr lang="en-US" altLang="zh-CN" b="1" dirty="0">
                <a:solidFill>
                  <a:schemeClr val="bg1"/>
                </a:solidFill>
                <a:latin typeface="Times New Roman" panose="02020603050405020304" pitchFamily="18" charset="0"/>
                <a:ea typeface="微软雅黑" pitchFamily="34" charset="-122"/>
                <a:cs typeface="Times New Roman" panose="02020603050405020304" pitchFamily="18" charset="0"/>
              </a:rPr>
              <a:t>Brent A. Scott</a:t>
            </a:r>
          </a:p>
        </p:txBody>
      </p:sp>
    </p:spTree>
  </p:cSld>
  <p:clrMapOvr>
    <a:masterClrMapping/>
  </p:clrMapOvr>
  <p:transition spd="slow" advTm="1297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10</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9552" y="1226063"/>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Depletion</a:t>
            </a: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863017" y="1988840"/>
            <a:ext cx="7560840" cy="3962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Emotional distance and emotional direction jointly determine the depletion involved in an emotion regulation journey such that journeys become more depleting as (a) distance increases and/or (b) the direction is from a more activated state to a less activated state, regardless of the method of travel (i.e., surface acting or deep acting).</a:t>
            </a:r>
            <a:r>
              <a:rPr kumimoji="0" lang="en-US" altLang="zh-CN" sz="16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lgn="just" defTabSz="684213" eaLnBrk="1" hangingPunct="1">
              <a:spcBef>
                <a:spcPct val="0"/>
              </a:spcBef>
              <a:buSzPct val="75000"/>
              <a:buFont typeface="Wingdings" panose="05000000000000000000" pitchFamily="2" charset="2"/>
              <a:buChar char="l"/>
            </a:pPr>
            <a:endParaRPr lang="zh-CN" altLang="en-US" sz="2000"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765014654"/>
      </p:ext>
    </p:extLst>
  </p:cSld>
  <p:clrMapOvr>
    <a:masterClrMapping/>
  </p:clrMapOvr>
  <p:transition spd="slow" advTm="89327"/>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11</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9552" y="1226063"/>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Underlying Emotions</a:t>
            </a: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863017" y="1988840"/>
            <a:ext cx="7560840" cy="3962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What a person truly feels matters</a:t>
            </a:r>
          </a:p>
          <a:p>
            <a:r>
              <a:rPr lang="en-US" altLang="zh-CN" sz="2400" dirty="0">
                <a:solidFill>
                  <a:srgbClr val="000000"/>
                </a:solidFill>
                <a:latin typeface="Times New Roman" panose="02020603050405020304" pitchFamily="18" charset="0"/>
                <a:cs typeface="Times New Roman" panose="02020603050405020304" pitchFamily="18" charset="0"/>
              </a:rPr>
              <a:t>Surface acting from negative to positive is not as good as deep acting. Because faking positive emotions while feeling negative emotions is exhausting.</a:t>
            </a:r>
          </a:p>
          <a:p>
            <a:r>
              <a:rPr lang="en-US" altLang="zh-CN" sz="2400" dirty="0">
                <a:solidFill>
                  <a:srgbClr val="000000"/>
                </a:solidFill>
                <a:latin typeface="Times New Roman" panose="02020603050405020304" pitchFamily="18" charset="0"/>
                <a:cs typeface="Times New Roman" panose="02020603050405020304" pitchFamily="18" charset="0"/>
              </a:rPr>
              <a:t>While surface acting from positive to negative emotions is better</a:t>
            </a:r>
            <a:endParaRPr lang="en-US" altLang="zh-CN" sz="1600" dirty="0">
              <a:latin typeface="Times New Roman" panose="02020603050405020304" pitchFamily="18" charset="0"/>
              <a:cs typeface="Times New Roman" panose="02020603050405020304" pitchFamily="18" charset="0"/>
            </a:endParaRPr>
          </a:p>
          <a:p>
            <a:pPr algn="just" defTabSz="684213" eaLnBrk="1" hangingPunct="1">
              <a:spcBef>
                <a:spcPct val="0"/>
              </a:spcBef>
              <a:buSzPct val="75000"/>
              <a:buFont typeface="Wingdings" panose="05000000000000000000" pitchFamily="2" charset="2"/>
              <a:buChar char="l"/>
            </a:pPr>
            <a:endParaRPr lang="zh-CN" altLang="en-US" sz="2000"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470027202"/>
      </p:ext>
    </p:extLst>
  </p:cSld>
  <p:clrMapOvr>
    <a:masterClrMapping/>
  </p:clrMapOvr>
  <p:transition spd="slow" advTm="89327"/>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12</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9552" y="1226063"/>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Underlying Emotions</a:t>
            </a: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863017" y="1988840"/>
            <a:ext cx="7560840" cy="3962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400" dirty="0">
                <a:solidFill>
                  <a:srgbClr val="000000"/>
                </a:solidFill>
                <a:effectLst/>
                <a:latin typeface="Times New Roman" panose="02020603050405020304" pitchFamily="18" charset="0"/>
                <a:cs typeface="Times New Roman" panose="02020603050405020304" pitchFamily="18" charset="0"/>
              </a:rPr>
              <a:t>Emotional direction and method of travel jointly determine the underlying emotions that are felt as a result of an emotion regulation journey. Journeys from negative to positive emotion are more harmful (more beneficial) when surface acting (deep acting) is used, whereas journeys from positive to negative emotion are more beneficial (more harmful) when surface acting (deep acting) is used.</a:t>
            </a:r>
            <a:endParaRPr lang="en-US" altLang="zh-CN" sz="1600" dirty="0">
              <a:latin typeface="Times New Roman" panose="02020603050405020304" pitchFamily="18" charset="0"/>
              <a:cs typeface="Times New Roman" panose="02020603050405020304" pitchFamily="18" charset="0"/>
            </a:endParaRPr>
          </a:p>
          <a:p>
            <a:pPr algn="just" defTabSz="684213" eaLnBrk="1" hangingPunct="1">
              <a:spcBef>
                <a:spcPct val="0"/>
              </a:spcBef>
              <a:buSzPct val="75000"/>
              <a:buFont typeface="Wingdings" panose="05000000000000000000" pitchFamily="2" charset="2"/>
              <a:buChar char="l"/>
            </a:pPr>
            <a:endParaRPr lang="zh-CN" altLang="en-US" sz="2000"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3541552"/>
      </p:ext>
    </p:extLst>
  </p:cSld>
  <p:clrMapOvr>
    <a:masterClrMapping/>
  </p:clrMapOvr>
  <p:transition spd="slow" advTm="89327"/>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13</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9552" y="1226063"/>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Inauthenticity</a:t>
            </a: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863017" y="1988840"/>
            <a:ext cx="7560840" cy="3962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000" dirty="0">
                <a:solidFill>
                  <a:srgbClr val="000000"/>
                </a:solidFill>
                <a:latin typeface="Times New Roman" panose="02020603050405020304" pitchFamily="18" charset="0"/>
                <a:cs typeface="Times New Roman" panose="02020603050405020304" pitchFamily="18" charset="0"/>
              </a:rPr>
              <a:t>When distance travelled increases, inauthenticity increases.</a:t>
            </a:r>
          </a:p>
          <a:p>
            <a:r>
              <a:rPr lang="en-US" altLang="zh-CN" sz="2000" dirty="0">
                <a:solidFill>
                  <a:srgbClr val="000000"/>
                </a:solidFill>
                <a:latin typeface="Times New Roman" panose="02020603050405020304" pitchFamily="18" charset="0"/>
                <a:cs typeface="Times New Roman" panose="02020603050405020304" pitchFamily="18" charset="0"/>
              </a:rPr>
              <a:t>Extraversion and neuroticism determines which kind of emotion is more authentic</a:t>
            </a:r>
            <a:endParaRPr lang="en-US" altLang="zh-CN" sz="2000" dirty="0">
              <a:solidFill>
                <a:srgbClr val="000000"/>
              </a:solidFill>
              <a:effectLst/>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People tend to ignore inauthenticity of negative emotions. Because taking them seriously is beneficial.</a:t>
            </a:r>
          </a:p>
          <a:p>
            <a:r>
              <a:rPr lang="en-US" altLang="zh-CN" sz="2000" dirty="0">
                <a:latin typeface="Times New Roman" panose="02020603050405020304" pitchFamily="18" charset="0"/>
                <a:cs typeface="Times New Roman" panose="02020603050405020304" pitchFamily="18" charset="0"/>
              </a:rPr>
              <a:t>People realize inauthenticity of deactivated emotions more. Because active emotions will leak more easily.</a:t>
            </a:r>
          </a:p>
          <a:p>
            <a:pPr algn="just" defTabSz="684213" eaLnBrk="1" hangingPunct="1">
              <a:spcBef>
                <a:spcPct val="0"/>
              </a:spcBef>
              <a:buSzPct val="75000"/>
              <a:buFont typeface="Wingdings" panose="05000000000000000000" pitchFamily="2" charset="2"/>
              <a:buChar char="l"/>
            </a:pPr>
            <a:endParaRPr lang="zh-CN" altLang="en-US" sz="2000"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09899947"/>
      </p:ext>
    </p:extLst>
  </p:cSld>
  <p:clrMapOvr>
    <a:masterClrMapping/>
  </p:clrMapOvr>
  <p:transition spd="slow" advTm="8932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14</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9552" y="1226063"/>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Inauthenticity</a:t>
            </a: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863017" y="1988840"/>
            <a:ext cx="7560840" cy="3962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000" dirty="0">
                <a:solidFill>
                  <a:srgbClr val="000000"/>
                </a:solidFill>
                <a:effectLst/>
                <a:latin typeface="Times New Roman" panose="02020603050405020304" pitchFamily="18" charset="0"/>
                <a:cs typeface="Times New Roman" panose="02020603050405020304" pitchFamily="18" charset="0"/>
              </a:rPr>
              <a:t>Emotional distance, emotional direction, and method of travel jointly determine the amount of inauthenticity felt during an emotion regulation journey. When surface acting (but not deep acting) is used, actors’ feelings of inauthenticity increase as (a) distance increases and/or (b) the direction is more trait incongruent.</a:t>
            </a:r>
          </a:p>
          <a:p>
            <a:r>
              <a:rPr lang="en-US" altLang="zh-CN" sz="2000" dirty="0">
                <a:solidFill>
                  <a:srgbClr val="000000"/>
                </a:solidFill>
                <a:effectLst/>
                <a:latin typeface="Times New Roman" panose="02020603050405020304" pitchFamily="18" charset="0"/>
                <a:cs typeface="Times New Roman" panose="02020603050405020304" pitchFamily="18" charset="0"/>
              </a:rPr>
              <a:t>Emotional distance, emotional direction, and method of travel jointly determine the amount of inauthenticity perceived by observers during an emotion regulation journey. When surface acting (but not deep acting) is used, observers’ perceptions of inauthenticity increase as (a) distance increases and/or (b) the direction is from a more activated negative state to a less activated positive state.</a:t>
            </a:r>
            <a:endParaRPr lang="en-US" altLang="zh-CN" sz="20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pPr algn="just" defTabSz="684213" eaLnBrk="1" hangingPunct="1">
              <a:spcBef>
                <a:spcPct val="0"/>
              </a:spcBef>
              <a:buSzPct val="75000"/>
              <a:buFont typeface="Wingdings" panose="05000000000000000000" pitchFamily="2" charset="2"/>
              <a:buChar char="l"/>
            </a:pPr>
            <a:endParaRPr lang="zh-CN" altLang="en-US" sz="2000"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242587665"/>
      </p:ext>
    </p:extLst>
  </p:cSld>
  <p:clrMapOvr>
    <a:masterClrMapping/>
  </p:clrMapOvr>
  <p:transition spd="slow" advTm="89327"/>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b="1" kern="0" dirty="0">
                <a:solidFill>
                  <a:srgbClr val="FFFFFF"/>
                </a:solidFill>
                <a:latin typeface="Times New Roman" panose="02020603050405020304" pitchFamily="18" charset="0"/>
                <a:cs typeface="Times New Roman" panose="02020603050405020304" pitchFamily="18" charset="0"/>
              </a:rPr>
              <a:t>G</a:t>
            </a:r>
            <a:r>
              <a:rPr lang="en-US" altLang="zh-CN" b="1" kern="0" dirty="0">
                <a:solidFill>
                  <a:srgbClr val="FFFFFF"/>
                </a:solidFill>
                <a:latin typeface="Times New Roman" panose="02020603050405020304" pitchFamily="18" charset="0"/>
                <a:cs typeface="Times New Roman" panose="02020603050405020304" pitchFamily="18" charset="0"/>
              </a:rPr>
              <a:t>eneral conclusion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AAFE9EE7-4593-4EDD-B414-57E326D80FB1}"/>
              </a:ext>
            </a:extLst>
          </p:cNvPr>
          <p:cNvSpPr/>
          <p:nvPr/>
        </p:nvSpPr>
        <p:spPr>
          <a:xfrm>
            <a:off x="250949" y="1340768"/>
            <a:ext cx="8784976" cy="4339650"/>
          </a:xfrm>
          <a:prstGeom prst="rect">
            <a:avLst/>
          </a:prstGeom>
        </p:spPr>
        <p:txBody>
          <a:bodyPr wrap="square">
            <a:spAutoFit/>
          </a:bodyPr>
          <a:lstStyle/>
          <a:p>
            <a:pPr marL="342900" indent="-342900">
              <a:buFont typeface="Wingdings" panose="05000000000000000000" pitchFamily="2" charset="2"/>
              <a:buChar char="l"/>
            </a:pPr>
            <a:r>
              <a:rPr lang="en-US" altLang="zh-CN" dirty="0">
                <a:solidFill>
                  <a:srgbClr val="000000"/>
                </a:solidFill>
                <a:effectLst/>
                <a:latin typeface="Times New Roman" panose="02020603050405020304" pitchFamily="18" charset="0"/>
                <a:cs typeface="Times New Roman" panose="02020603050405020304" pitchFamily="18" charset="0"/>
              </a:rPr>
              <a:t>By virtue of the variety of emotions that individuals experience on a day-to-day basis and the</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a:solidFill>
                  <a:srgbClr val="000000"/>
                </a:solidFill>
                <a:effectLst/>
                <a:latin typeface="Times New Roman" panose="02020603050405020304" pitchFamily="18" charset="0"/>
                <a:cs typeface="Times New Roman" panose="02020603050405020304" pitchFamily="18" charset="0"/>
              </a:rPr>
              <a:t>emotions they may need to express in a given situation, the emotional journey they undertake when regulating their emotions may be far in some cases and near in others, and the route they take on that journey may be difficult in some cases and easy in others.</a:t>
            </a:r>
          </a:p>
          <a:p>
            <a:pPr marL="342900" indent="-342900">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A</a:t>
            </a:r>
            <a:r>
              <a:rPr lang="en-US" altLang="zh-CN" dirty="0">
                <a:solidFill>
                  <a:srgbClr val="000000"/>
                </a:solidFill>
                <a:effectLst/>
                <a:latin typeface="Times New Roman" panose="02020603050405020304" pitchFamily="18" charset="0"/>
                <a:cs typeface="Times New Roman" panose="02020603050405020304" pitchFamily="18" charset="0"/>
              </a:rPr>
              <a:t> joint consideration of differences in emotional distance and emotional direction holds great explanatory power for people’s subsequent well-being and performance.</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l"/>
            </a:pPr>
            <a:endPar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911015079"/>
      </p:ext>
    </p:extLst>
  </p:cSld>
  <p:clrMapOvr>
    <a:masterClrMapping/>
  </p:clrMapOvr>
  <p:transition spd="slow" advTm="89327"/>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与案例的联系</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AAFE9EE7-4593-4EDD-B414-57E326D80FB1}"/>
              </a:ext>
            </a:extLst>
          </p:cNvPr>
          <p:cNvSpPr/>
          <p:nvPr/>
        </p:nvSpPr>
        <p:spPr>
          <a:xfrm>
            <a:off x="250949" y="1772816"/>
            <a:ext cx="8784976" cy="2246769"/>
          </a:xfrm>
          <a:prstGeom prst="rect">
            <a:avLst/>
          </a:prstGeom>
        </p:spPr>
        <p:txBody>
          <a:bodyPr wrap="square">
            <a:spAutoFit/>
          </a:bodyPr>
          <a:lstStyle/>
          <a:p>
            <a:pPr marL="342900" lvl="0" indent="-342900">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案例中大量涉及情绪调节，其中多为负面，不活跃的情绪向正面，活跃的情绪调节，根据上面提到的理论可以设计更合理的调节方法</a:t>
            </a:r>
            <a:endParaRPr lang="en-US" altLang="zh-CN" sz="2000"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l"/>
            </a:pPr>
            <a:endPar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endParaRPr>
          </a:p>
          <a:p>
            <a:pPr marL="342900" lvl="0" indent="-342900">
              <a:buFont typeface="Wingdings" panose="05000000000000000000" pitchFamily="2" charset="2"/>
              <a:buChar char="l"/>
            </a:pPr>
            <a:r>
              <a:rPr kumimoji="0" lang="zh-CN" alt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马小燕：未采取 </a:t>
            </a:r>
            <a:r>
              <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deep</a:t>
            </a:r>
            <a:r>
              <a:rPr kumimoji="0" lang="zh-CN" alt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 </a:t>
            </a:r>
            <a:r>
              <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acting</a:t>
            </a:r>
            <a:r>
              <a:rPr kumimoji="0" lang="zh-CN" alt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导致 </a:t>
            </a:r>
            <a:r>
              <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leak of negative feelings </a:t>
            </a:r>
          </a:p>
          <a:p>
            <a:pPr marL="342900" lvl="0" indent="-342900">
              <a:buFont typeface="Wingdings" panose="05000000000000000000" pitchFamily="2" charset="2"/>
              <a:buChar char="l"/>
            </a:pPr>
            <a:endPar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endParaRPr>
          </a:p>
          <a:p>
            <a:pPr marL="342900" lvl="0" indent="-342900">
              <a:buFont typeface="Wingdings" panose="05000000000000000000" pitchFamily="2" charset="2"/>
              <a:buChar char="l"/>
            </a:pPr>
            <a:r>
              <a:rPr kumimoji="0" lang="zh-CN" alt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马宁：</a:t>
            </a:r>
            <a:r>
              <a:rPr lang="en-US" altLang="zh-CN" sz="2000" dirty="0">
                <a:latin typeface="Times New Roman" panose="02020603050405020304" pitchFamily="18" charset="0"/>
                <a:cs typeface="Times New Roman" panose="02020603050405020304" pitchFamily="18" charset="0"/>
              </a:rPr>
              <a:t>Deactivated &amp; negative to deactivated &amp; positive using deep acting</a:t>
            </a:r>
          </a:p>
          <a:p>
            <a:pPr marL="342900" lvl="0" indent="-342900">
              <a:buFont typeface="Wingdings" panose="05000000000000000000" pitchFamily="2" charset="2"/>
              <a:buChar char="l"/>
            </a:pPr>
            <a:endPar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675532070"/>
      </p:ext>
    </p:extLst>
  </p:cSld>
  <p:clrMapOvr>
    <a:masterClrMapping/>
  </p:clrMapOvr>
  <p:transition spd="slow" advTm="89327"/>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ln>
            <a:miter lim="800000"/>
            <a:headEnd/>
            <a:tailEnd/>
          </a:ln>
        </p:spPr>
        <p:txBody>
          <a:bodyPr/>
          <a:lstStyle/>
          <a:p>
            <a:pPr fontAlgn="base">
              <a:spcBef>
                <a:spcPct val="0"/>
              </a:spcBef>
              <a:spcAft>
                <a:spcPct val="0"/>
              </a:spcAft>
              <a:defRPr/>
            </a:pPr>
            <a:fld id="{FCFE8487-E3E9-4848-8554-7091887AEAED}" type="slidenum">
              <a:rPr lang="en-US" altLang="zh-CN"/>
              <a:pPr fontAlgn="base">
                <a:spcBef>
                  <a:spcPct val="0"/>
                </a:spcBef>
                <a:spcAft>
                  <a:spcPct val="0"/>
                </a:spcAft>
                <a:defRPr/>
              </a:pPr>
              <a:t>17</a:t>
            </a:fld>
            <a:endParaRPr lang="en-US" altLang="zh-CN"/>
          </a:p>
        </p:txBody>
      </p:sp>
      <p:pic>
        <p:nvPicPr>
          <p:cNvPr id="76802" name="Picture 2"/>
          <p:cNvPicPr>
            <a:picLocks noChangeAspect="1"/>
          </p:cNvPicPr>
          <p:nvPr/>
        </p:nvPicPr>
        <p:blipFill>
          <a:blip r:embed="rId3"/>
          <a:srcRect/>
          <a:stretch>
            <a:fillRect/>
          </a:stretch>
        </p:blipFill>
        <p:spPr bwMode="auto">
          <a:xfrm>
            <a:off x="6084888" y="1125538"/>
            <a:ext cx="2863850" cy="1908175"/>
          </a:xfrm>
          <a:prstGeom prst="rect">
            <a:avLst/>
          </a:prstGeom>
          <a:noFill/>
          <a:ln w="9525">
            <a:noFill/>
            <a:miter lim="800000"/>
            <a:headEnd/>
            <a:tailEnd/>
          </a:ln>
        </p:spPr>
      </p:pic>
      <p:pic>
        <p:nvPicPr>
          <p:cNvPr id="76803" name="Picture 11"/>
          <p:cNvPicPr>
            <a:picLocks noChangeAspect="1"/>
          </p:cNvPicPr>
          <p:nvPr/>
        </p:nvPicPr>
        <p:blipFill>
          <a:blip r:embed="rId4"/>
          <a:srcRect/>
          <a:stretch>
            <a:fillRect/>
          </a:stretch>
        </p:blipFill>
        <p:spPr bwMode="auto">
          <a:xfrm>
            <a:off x="3203575" y="1125538"/>
            <a:ext cx="2844800" cy="1893887"/>
          </a:xfrm>
          <a:prstGeom prst="rect">
            <a:avLst/>
          </a:prstGeom>
          <a:noFill/>
          <a:ln w="9525">
            <a:noFill/>
            <a:miter lim="800000"/>
            <a:headEnd/>
            <a:tailEnd/>
          </a:ln>
        </p:spPr>
      </p:pic>
      <p:pic>
        <p:nvPicPr>
          <p:cNvPr id="76804" name="Picture 12"/>
          <p:cNvPicPr>
            <a:picLocks noChangeAspect="1"/>
          </p:cNvPicPr>
          <p:nvPr/>
        </p:nvPicPr>
        <p:blipFill>
          <a:blip r:embed="rId5"/>
          <a:srcRect/>
          <a:stretch>
            <a:fillRect/>
          </a:stretch>
        </p:blipFill>
        <p:spPr bwMode="auto">
          <a:xfrm>
            <a:off x="250825" y="1125538"/>
            <a:ext cx="2905125" cy="1858962"/>
          </a:xfrm>
          <a:prstGeom prst="rect">
            <a:avLst/>
          </a:prstGeom>
          <a:noFill/>
          <a:ln w="9525">
            <a:noFill/>
            <a:miter lim="800000"/>
            <a:headEnd/>
            <a:tailEnd/>
          </a:ln>
        </p:spPr>
      </p:pic>
      <p:sp>
        <p:nvSpPr>
          <p:cNvPr id="76805" name="Text Box 8"/>
          <p:cNvSpPr txBox="1">
            <a:spLocks noChangeArrowheads="1"/>
          </p:cNvSpPr>
          <p:nvPr/>
        </p:nvSpPr>
        <p:spPr bwMode="auto">
          <a:xfrm>
            <a:off x="1259632" y="3947772"/>
            <a:ext cx="7092577" cy="707886"/>
          </a:xfrm>
          <a:prstGeom prst="rect">
            <a:avLst/>
          </a:prstGeom>
          <a:noFill/>
          <a:ln w="9525">
            <a:noFill/>
            <a:miter lim="800000"/>
            <a:headEnd/>
            <a:tailEnd/>
          </a:ln>
        </p:spPr>
        <p:txBody>
          <a:bodyPr wrap="square">
            <a:spAutoFit/>
          </a:bodyPr>
          <a:lstStyle/>
          <a:p>
            <a:pPr algn="ctr">
              <a:spcBef>
                <a:spcPct val="50000"/>
              </a:spcBef>
            </a:pPr>
            <a:r>
              <a:rPr lang="en-US" altLang="zh-CN" sz="4000" b="1" dirty="0">
                <a:solidFill>
                  <a:srgbClr val="FF0066"/>
                </a:solidFill>
                <a:latin typeface="Times New Roman" panose="02020603050405020304" pitchFamily="18" charset="0"/>
                <a:ea typeface="微软雅黑" pitchFamily="34" charset="-122"/>
                <a:cs typeface="Times New Roman" panose="02020603050405020304" pitchFamily="18" charset="0"/>
              </a:rPr>
              <a:t>Thanks for your attention</a:t>
            </a:r>
            <a:r>
              <a:rPr lang="zh-CN" altLang="en-US" sz="4000" b="1" dirty="0">
                <a:solidFill>
                  <a:srgbClr val="FF0066"/>
                </a:solidFill>
                <a:latin typeface="Times New Roman" panose="02020603050405020304" pitchFamily="18" charset="0"/>
                <a:ea typeface="微软雅黑" pitchFamily="34" charset="-122"/>
                <a:cs typeface="Times New Roman" panose="02020603050405020304" pitchFamily="18" charset="0"/>
              </a:rPr>
              <a:t>！</a:t>
            </a:r>
          </a:p>
        </p:txBody>
      </p:sp>
    </p:spTree>
  </p:cSld>
  <p:clrMapOvr>
    <a:masterClrMapping/>
  </p:clrMapOvr>
  <p:transition spd="slow" advTm="13653"/>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2</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Subject Words</a:t>
            </a:r>
          </a:p>
        </p:txBody>
      </p:sp>
      <p:sp>
        <p:nvSpPr>
          <p:cNvPr id="79880" name="Content Placeholder 2"/>
          <p:cNvSpPr>
            <a:spLocks noGrp="1"/>
          </p:cNvSpPr>
          <p:nvPr>
            <p:ph idx="4294967295"/>
          </p:nvPr>
        </p:nvSpPr>
        <p:spPr>
          <a:xfrm>
            <a:off x="1835696" y="1797223"/>
            <a:ext cx="6264696" cy="441325"/>
          </a:xfrm>
        </p:spPr>
        <p:txBody>
          <a:bodyPr>
            <a:noAutofit/>
          </a:bodyPr>
          <a:lstStyle/>
          <a:p>
            <a:pPr marL="0" indent="0" algn="just" defTabSz="684213" eaLnBrk="1" hangingPunct="1">
              <a:spcBef>
                <a:spcPct val="0"/>
              </a:spcBef>
              <a:buSzPct val="75000"/>
              <a:buNone/>
            </a:pPr>
            <a:r>
              <a:rPr lang="en-US" altLang="zh-CN" sz="2400" b="1" dirty="0">
                <a:solidFill>
                  <a:srgbClr val="002060"/>
                </a:solidFill>
                <a:latin typeface="Times New Roman" panose="02020603050405020304" pitchFamily="18" charset="0"/>
                <a:cs typeface="Times New Roman" panose="02020603050405020304" pitchFamily="18" charset="0"/>
              </a:rPr>
              <a:t>1.The Affect Circumplex </a:t>
            </a:r>
          </a:p>
          <a:p>
            <a:pPr marL="0" indent="0" algn="just" defTabSz="684213" eaLnBrk="1" hangingPunct="1">
              <a:spcBef>
                <a:spcPct val="0"/>
              </a:spcBef>
              <a:buSzPct val="75000"/>
              <a:buNone/>
            </a:pPr>
            <a:endParaRPr lang="en-US" altLang="zh-CN" sz="2400" b="1" dirty="0">
              <a:solidFill>
                <a:srgbClr val="002060"/>
              </a:solidFill>
              <a:latin typeface="Times New Roman" panose="02020603050405020304" pitchFamily="18" charset="0"/>
              <a:cs typeface="Times New Roman" panose="02020603050405020304" pitchFamily="18" charset="0"/>
            </a:endParaRPr>
          </a:p>
          <a:p>
            <a:pPr marL="0" indent="0" algn="just" defTabSz="684213" eaLnBrk="1" hangingPunct="1">
              <a:spcBef>
                <a:spcPct val="0"/>
              </a:spcBef>
              <a:buSzPct val="75000"/>
              <a:buNone/>
            </a:pP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79881" name="Content Placeholder 2"/>
          <p:cNvSpPr>
            <a:spLocks noGrp="1"/>
          </p:cNvSpPr>
          <p:nvPr>
            <p:ph idx="4294967295"/>
          </p:nvPr>
        </p:nvSpPr>
        <p:spPr>
          <a:xfrm>
            <a:off x="1835696" y="2986755"/>
            <a:ext cx="5760640" cy="487363"/>
          </a:xfrm>
        </p:spPr>
        <p:txBody>
          <a:bodyPr/>
          <a:lstStyle/>
          <a:p>
            <a:pPr marL="0" indent="0" algn="just" defTabSz="684213" eaLnBrk="1" hangingPunct="1">
              <a:spcBef>
                <a:spcPct val="0"/>
              </a:spcBef>
              <a:buSzPct val="75000"/>
              <a:buNone/>
            </a:pPr>
            <a:r>
              <a:rPr lang="en-US" altLang="zh-CN" sz="2400" b="1" dirty="0">
                <a:solidFill>
                  <a:srgbClr val="002060"/>
                </a:solidFill>
                <a:latin typeface="Times New Roman" panose="02020603050405020304" pitchFamily="18" charset="0"/>
                <a:cs typeface="Times New Roman" panose="02020603050405020304" pitchFamily="18" charset="0"/>
              </a:rPr>
              <a:t>3. Emotional Direction</a:t>
            </a: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81C8F54C-DE2E-4A1C-898C-FF4AD59D2511}"/>
              </a:ext>
            </a:extLst>
          </p:cNvPr>
          <p:cNvSpPr txBox="1">
            <a:spLocks/>
          </p:cNvSpPr>
          <p:nvPr/>
        </p:nvSpPr>
        <p:spPr bwMode="auto">
          <a:xfrm>
            <a:off x="1835696" y="3640485"/>
            <a:ext cx="5256212" cy="48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FontTx/>
              <a:buNone/>
            </a:pPr>
            <a:r>
              <a:rPr lang="en-US" altLang="zh-CN" sz="2400" b="1" kern="0" dirty="0">
                <a:solidFill>
                  <a:srgbClr val="002060"/>
                </a:solidFill>
                <a:latin typeface="Times New Roman" panose="02020603050405020304" pitchFamily="18" charset="0"/>
                <a:cs typeface="Times New Roman" panose="02020603050405020304" pitchFamily="18" charset="0"/>
              </a:rPr>
              <a:t>4. Depletion</a:t>
            </a:r>
          </a:p>
          <a:p>
            <a:pPr marL="0" indent="0" algn="just" defTabSz="684213" eaLnBrk="1" hangingPunct="1">
              <a:spcBef>
                <a:spcPct val="0"/>
              </a:spcBef>
              <a:buSzPct val="75000"/>
              <a:buFontTx/>
              <a:buNone/>
            </a:pP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73DB3B86-15FF-4A09-82C1-DFCB041CA2F4}"/>
              </a:ext>
            </a:extLst>
          </p:cNvPr>
          <p:cNvSpPr txBox="1">
            <a:spLocks/>
          </p:cNvSpPr>
          <p:nvPr/>
        </p:nvSpPr>
        <p:spPr bwMode="auto">
          <a:xfrm>
            <a:off x="1835696" y="4274091"/>
            <a:ext cx="5256212" cy="48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FontTx/>
              <a:buNone/>
            </a:pPr>
            <a:r>
              <a:rPr lang="en-US" altLang="zh-CN" sz="2400" b="1" kern="0" dirty="0">
                <a:solidFill>
                  <a:srgbClr val="002060"/>
                </a:solidFill>
                <a:latin typeface="Times New Roman" panose="02020603050405020304" pitchFamily="18" charset="0"/>
                <a:cs typeface="Times New Roman" panose="02020603050405020304" pitchFamily="18" charset="0"/>
              </a:rPr>
              <a:t>5. Underlying Emotions</a:t>
            </a: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C94DB489-73B0-431A-9030-C40CDD5E8383}"/>
              </a:ext>
            </a:extLst>
          </p:cNvPr>
          <p:cNvSpPr txBox="1">
            <a:spLocks/>
          </p:cNvSpPr>
          <p:nvPr/>
        </p:nvSpPr>
        <p:spPr bwMode="auto">
          <a:xfrm>
            <a:off x="1835696" y="4907697"/>
            <a:ext cx="6192688" cy="48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FontTx/>
              <a:buNone/>
            </a:pPr>
            <a:r>
              <a:rPr lang="en-US" altLang="zh-CN" sz="2400" b="1" kern="0" dirty="0">
                <a:solidFill>
                  <a:srgbClr val="002060"/>
                </a:solidFill>
                <a:latin typeface="Times New Roman" panose="02020603050405020304" pitchFamily="18" charset="0"/>
                <a:cs typeface="Times New Roman" panose="02020603050405020304" pitchFamily="18" charset="0"/>
              </a:rPr>
              <a:t>6. Inauthenticity</a:t>
            </a: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812483CC-C006-47B9-84D2-1BCD3CB10864}"/>
              </a:ext>
            </a:extLst>
          </p:cNvPr>
          <p:cNvSpPr txBox="1">
            <a:spLocks/>
          </p:cNvSpPr>
          <p:nvPr/>
        </p:nvSpPr>
        <p:spPr bwMode="auto">
          <a:xfrm>
            <a:off x="1837000" y="2390057"/>
            <a:ext cx="6623432" cy="48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FontTx/>
              <a:buNone/>
            </a:pPr>
            <a:r>
              <a:rPr lang="en-US" altLang="zh-CN" sz="2400" b="1" kern="0" dirty="0">
                <a:solidFill>
                  <a:srgbClr val="002060"/>
                </a:solidFill>
                <a:latin typeface="Times New Roman" panose="02020603050405020304" pitchFamily="18" charset="0"/>
                <a:cs typeface="Times New Roman" panose="02020603050405020304" pitchFamily="18" charset="0"/>
              </a:rPr>
              <a:t>2. Emotional Distance</a:t>
            </a:r>
            <a:endParaRPr lang="zh-CN" altLang="en-US" sz="2400" i="1"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89327"/>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3</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altLang="zh-CN" b="1" kern="0" dirty="0">
                <a:latin typeface="Times New Roman" panose="02020603050405020304" pitchFamily="18" charset="0"/>
                <a:cs typeface="Times New Roman" panose="02020603050405020304" pitchFamily="18" charset="0"/>
              </a:rPr>
              <a:t>Abstract</a:t>
            </a:r>
            <a:endParaRPr lang="en-US" b="1" kern="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C81CE7F5-6901-4559-AC3C-B78855ABB607}"/>
              </a:ext>
            </a:extLst>
          </p:cNvPr>
          <p:cNvSpPr txBox="1">
            <a:spLocks/>
          </p:cNvSpPr>
          <p:nvPr/>
        </p:nvSpPr>
        <p:spPr bwMode="auto">
          <a:xfrm>
            <a:off x="269875" y="1300601"/>
            <a:ext cx="8604250"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400" dirty="0">
                <a:solidFill>
                  <a:srgbClr val="000000"/>
                </a:solidFill>
                <a:latin typeface="Times New Roman" panose="02020603050405020304" pitchFamily="18" charset="0"/>
                <a:ea typeface="STSong" panose="02010600040101010101" pitchFamily="2" charset="-122"/>
                <a:cs typeface="Times New Roman" panose="02020603050405020304" pitchFamily="18" charset="0"/>
              </a:rPr>
              <a:t>R</a:t>
            </a:r>
            <a:r>
              <a:rPr lang="en-US" altLang="zh-CN" sz="2400" dirty="0">
                <a:solidFill>
                  <a:srgbClr val="000000"/>
                </a:solidFill>
                <a:effectLst/>
                <a:latin typeface="Times New Roman" panose="02020603050405020304" pitchFamily="18" charset="0"/>
                <a:ea typeface="STSong" panose="02010600040101010101" pitchFamily="2" charset="-122"/>
                <a:cs typeface="Times New Roman" panose="02020603050405020304" pitchFamily="18" charset="0"/>
              </a:rPr>
              <a:t>econceptualize </a:t>
            </a:r>
            <a:r>
              <a:rPr lang="en-US" altLang="zh-CN" sz="2400" dirty="0">
                <a:solidFill>
                  <a:srgbClr val="000000"/>
                </a:solidFill>
                <a:effectLst/>
                <a:latin typeface="Times New Roman" panose="02020603050405020304" pitchFamily="18" charset="0"/>
                <a:cs typeface="Times New Roman" panose="02020603050405020304" pitchFamily="18" charset="0"/>
              </a:rPr>
              <a:t>emotion regulation as a journey involving the joint interplay of distance, direction, and method of travel. Drawing from the circumplex model of affect, we introduce the concepts of “emotional distance” and “emotional direction” to map the discrepancies between the emotion an individual currently feels and the emotion that individual attempts to display via emotion regulation. We describe how emotional distance and emotional direction augment constructs and theories relevant to emotion regulation, and we explain how the combined consideration of distance, direction, and method of travel is necessary to fully understand the intrapersonal consequences of regulating emotion.</a:t>
            </a:r>
            <a:endParaRPr lang="en-US" altLang="zh-CN" sz="2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30924433"/>
      </p:ext>
    </p:extLst>
  </p:cSld>
  <p:clrMapOvr>
    <a:masterClrMapping/>
  </p:clrMapOvr>
  <p:transition spd="slow" advTm="89327"/>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4</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altLang="zh-CN" b="1" kern="0" dirty="0">
                <a:latin typeface="Times New Roman" panose="02020603050405020304" pitchFamily="18" charset="0"/>
                <a:cs typeface="Times New Roman" panose="02020603050405020304" pitchFamily="18" charset="0"/>
              </a:rPr>
              <a:t>Research motivation</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179512" y="1412776"/>
            <a:ext cx="8604250"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800" dirty="0">
                <a:solidFill>
                  <a:srgbClr val="000000"/>
                </a:solidFill>
                <a:effectLst/>
                <a:latin typeface="Times New Roman" panose="02020603050405020304" pitchFamily="18" charset="0"/>
                <a:cs typeface="Times New Roman" panose="02020603050405020304" pitchFamily="18" charset="0"/>
              </a:rPr>
              <a:t>By demonstrating that distance, direction, and method of travel are all essential to fully understand the nature and consequences of emotion regulation, our framework extends and alters </a:t>
            </a:r>
            <a:r>
              <a:rPr lang="en-US" altLang="zh-CN" sz="2800" dirty="0">
                <a:effectLst/>
                <a:latin typeface="Times New Roman" panose="02020603050405020304" pitchFamily="18" charset="0"/>
                <a:cs typeface="Times New Roman" panose="02020603050405020304" pitchFamily="18" charset="0"/>
              </a:rPr>
              <a:t>what is currently known about emotion regulation based on existing theories </a:t>
            </a:r>
            <a:r>
              <a:rPr lang="en-US" altLang="zh-CN" sz="2800" dirty="0">
                <a:solidFill>
                  <a:srgbClr val="000000"/>
                </a:solidFill>
                <a:effectLst/>
                <a:latin typeface="Times New Roman" panose="02020603050405020304" pitchFamily="18" charset="0"/>
                <a:cs typeface="Times New Roman" panose="02020603050405020304" pitchFamily="18" charset="0"/>
              </a:rPr>
              <a:t>and provides a more holistic explanation of this complex phenomenon.</a:t>
            </a:r>
          </a:p>
          <a:p>
            <a:r>
              <a:rPr lang="en-US" altLang="zh-CN" sz="2800" dirty="0">
                <a:solidFill>
                  <a:srgbClr val="000000"/>
                </a:solidFill>
                <a:latin typeface="Times New Roman" panose="02020603050405020304" pitchFamily="18" charset="0"/>
                <a:cs typeface="Times New Roman" panose="02020603050405020304" pitchFamily="18" charset="0"/>
              </a:rPr>
              <a:t>Better emotion regulation leads to better performance and well-being.</a:t>
            </a:r>
            <a:endParaRPr lang="en-US" altLang="zh-CN" sz="2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67585980"/>
      </p:ext>
    </p:extLst>
  </p:cSld>
  <p:clrMapOvr>
    <a:masterClrMapping/>
  </p:clrMapOvr>
  <p:transition spd="slow" advTm="89327"/>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5470" y="1412776"/>
            <a:ext cx="8604250"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42900" marR="0" lvl="0" indent="-342900" algn="just" defTabSz="684213" rtl="0" eaLnBrk="1" fontAlgn="base" latinLnBrk="0" hangingPunct="1">
              <a:lnSpc>
                <a:spcPct val="100000"/>
              </a:lnSpc>
              <a:spcBef>
                <a:spcPct val="0"/>
              </a:spcBef>
              <a:spcAft>
                <a:spcPct val="0"/>
              </a:spcAft>
              <a:buClrTx/>
              <a:buSzPct val="75000"/>
              <a:buFont typeface="Wingdings" pitchFamily="2" charset="2"/>
              <a:buChar char="n"/>
              <a:tabLst/>
              <a:defRPr/>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Affect Circumplex</a:t>
            </a:r>
            <a:endParaRPr kumimoji="0" lang="zh-CN" altLang="en-US" sz="2400" b="1" i="1"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itle 1">
            <a:extLst>
              <a:ext uri="{FF2B5EF4-FFF2-40B4-BE49-F238E27FC236}">
                <a16:creationId xmlns:a16="http://schemas.microsoft.com/office/drawing/2014/main" id="{AA6A0F46-C2BA-4246-8A67-9B8A71408A26}"/>
              </a:ext>
            </a:extLst>
          </p:cNvPr>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Theories</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3140AF1F-7792-433B-8F59-CC34862D7034}"/>
              </a:ext>
            </a:extLst>
          </p:cNvPr>
          <p:cNvSpPr/>
          <p:nvPr/>
        </p:nvSpPr>
        <p:spPr>
          <a:xfrm>
            <a:off x="827584" y="1988840"/>
            <a:ext cx="7488832" cy="3539430"/>
          </a:xfrm>
          <a:prstGeom prst="rect">
            <a:avLst/>
          </a:prstGeom>
        </p:spPr>
        <p:txBody>
          <a:bodyPr wrap="square">
            <a:spAutoFit/>
          </a:bodyPr>
          <a:lstStyle/>
          <a:p>
            <a:pPr marL="171450" indent="-171450">
              <a:buFont typeface="Wingdings" panose="05000000000000000000" pitchFamily="2" charset="2"/>
              <a:buChar char="l"/>
            </a:pPr>
            <a:r>
              <a:rPr lang="en-US" altLang="zh-CN" dirty="0">
                <a:solidFill>
                  <a:srgbClr val="000000"/>
                </a:solidFill>
                <a:effectLst/>
                <a:latin typeface="Times New Roman" panose="02020603050405020304" pitchFamily="18" charset="0"/>
                <a:cs typeface="Times New Roman" panose="02020603050405020304" pitchFamily="18" charset="0"/>
              </a:rPr>
              <a:t>In prior research scholars have posited two major bipolar dimensions that govern the ordering of discrete emotions around the perimeter of the affect circumplex.</a:t>
            </a:r>
          </a:p>
          <a:p>
            <a:pPr marL="171450" indent="-171450">
              <a:buFont typeface="Wingdings" panose="05000000000000000000" pitchFamily="2" charset="2"/>
              <a:buChar char="l"/>
            </a:pPr>
            <a:endParaRPr lang="en-US" altLang="zh-CN" dirty="0">
              <a:solidFill>
                <a:srgbClr val="000000"/>
              </a:solidFill>
              <a:effectLst/>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en-US" altLang="zh-CN" dirty="0">
                <a:solidFill>
                  <a:srgbClr val="000000"/>
                </a:solidFill>
                <a:effectLst/>
                <a:latin typeface="Times New Roman" panose="02020603050405020304" pitchFamily="18" charset="0"/>
                <a:cs typeface="Times New Roman" panose="02020603050405020304" pitchFamily="18" charset="0"/>
              </a:rPr>
              <a:t>Watson and </a:t>
            </a:r>
            <a:r>
              <a:rPr lang="en-US" altLang="zh-CN" dirty="0" err="1">
                <a:solidFill>
                  <a:srgbClr val="000000"/>
                </a:solidFill>
                <a:effectLst/>
                <a:latin typeface="Times New Roman" panose="02020603050405020304" pitchFamily="18" charset="0"/>
                <a:cs typeface="Times New Roman" panose="02020603050405020304" pitchFamily="18" charset="0"/>
              </a:rPr>
              <a:t>Tellegen</a:t>
            </a:r>
            <a:r>
              <a:rPr lang="en-US" altLang="zh-CN" dirty="0">
                <a:solidFill>
                  <a:srgbClr val="000000"/>
                </a:solidFill>
                <a:effectLst/>
                <a:latin typeface="Times New Roman" panose="02020603050405020304" pitchFamily="18" charset="0"/>
                <a:cs typeface="Times New Roman" panose="02020603050405020304" pitchFamily="18" charset="0"/>
              </a:rPr>
              <a:t> (1985) proposed an alternate set of dimensions, labeled positive affect and negative affect, obtained by rotating the evaluation and arousal dimensions 45 degrees.</a:t>
            </a:r>
            <a:endParaRPr lang="en-US" altLang="zh-CN" sz="16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endParaRPr lang="en-US" altLang="zh-CN" sz="16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endParaRPr lang="en-US" altLang="zh-CN" sz="1600" dirty="0">
              <a:ea typeface="微软雅黑" panose="020B0503020204020204" pitchFamily="34" charset="-122"/>
            </a:endParaRPr>
          </a:p>
        </p:txBody>
      </p:sp>
    </p:spTree>
    <p:custDataLst>
      <p:tags r:id="rId1"/>
    </p:custDataLst>
    <p:extLst>
      <p:ext uri="{BB962C8B-B14F-4D97-AF65-F5344CB8AC3E}">
        <p14:creationId xmlns:p14="http://schemas.microsoft.com/office/powerpoint/2010/main" val="3382918266"/>
      </p:ext>
    </p:extLst>
  </p:cSld>
  <p:clrMapOvr>
    <a:masterClrMapping/>
  </p:clrMapOvr>
  <p:transition spd="slow" advTm="89327"/>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6</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5470" y="1412776"/>
            <a:ext cx="8604250"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None/>
            </a:pPr>
            <a:endParaRPr lang="zh-CN" altLang="en-US" sz="2000" b="1" i="1" kern="0" dirty="0">
              <a:solidFill>
                <a:srgbClr val="00206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A6A0F46-C2BA-4246-8A67-9B8A71408A26}"/>
              </a:ext>
            </a:extLst>
          </p:cNvPr>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Theories</a:t>
            </a:r>
            <a:endParaRPr lang="en-US" kern="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EC17967-F149-9820-8AD7-398E0EF393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833" y="1085354"/>
            <a:ext cx="5703207" cy="4687292"/>
          </a:xfrm>
          <a:prstGeom prst="rect">
            <a:avLst/>
          </a:prstGeom>
        </p:spPr>
      </p:pic>
    </p:spTree>
    <p:custDataLst>
      <p:tags r:id="rId1"/>
    </p:custDataLst>
    <p:extLst>
      <p:ext uri="{BB962C8B-B14F-4D97-AF65-F5344CB8AC3E}">
        <p14:creationId xmlns:p14="http://schemas.microsoft.com/office/powerpoint/2010/main" val="2342221306"/>
      </p:ext>
    </p:extLst>
  </p:cSld>
  <p:clrMapOvr>
    <a:masterClrMapping/>
  </p:clrMapOvr>
  <p:transition spd="slow" advTm="89327"/>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7</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a:t>
            </a:r>
            <a:endParaRPr lang="en-US" kern="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755576" y="1556792"/>
            <a:ext cx="7560840"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None/>
            </a:pPr>
            <a:endParaRPr lang="zh-CN" altLang="en-US" sz="2000" i="1" kern="0" dirty="0">
              <a:solidFill>
                <a:srgbClr val="00206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9107E96-35A5-2B60-8679-349A95A6F3DF}"/>
              </a:ext>
            </a:extLst>
          </p:cNvPr>
          <p:cNvPicPr>
            <a:picLocks noChangeAspect="1"/>
          </p:cNvPicPr>
          <p:nvPr/>
        </p:nvPicPr>
        <p:blipFill rotWithShape="1">
          <a:blip r:embed="rId4">
            <a:extLst>
              <a:ext uri="{28A0092B-C50C-407E-A947-70E740481C1C}">
                <a14:useLocalDpi xmlns:a14="http://schemas.microsoft.com/office/drawing/2010/main" val="0"/>
              </a:ext>
            </a:extLst>
          </a:blip>
          <a:srcRect l="9509" r="7070" b="2813"/>
          <a:stretch/>
        </p:blipFill>
        <p:spPr>
          <a:xfrm rot="5400000">
            <a:off x="2123729" y="-317181"/>
            <a:ext cx="4824535" cy="7996418"/>
          </a:xfrm>
          <a:prstGeom prst="rect">
            <a:avLst/>
          </a:prstGeom>
        </p:spPr>
      </p:pic>
    </p:spTree>
    <p:custDataLst>
      <p:tags r:id="rId1"/>
    </p:custDataLst>
    <p:extLst>
      <p:ext uri="{BB962C8B-B14F-4D97-AF65-F5344CB8AC3E}">
        <p14:creationId xmlns:p14="http://schemas.microsoft.com/office/powerpoint/2010/main" val="2673540902"/>
      </p:ext>
    </p:extLst>
  </p:cSld>
  <p:clrMapOvr>
    <a:masterClrMapping/>
  </p:clrMapOvr>
  <p:transition spd="slow" advTm="8932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8</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a:t>
            </a:r>
            <a:endParaRPr lang="en-US" kern="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B63F578-1D45-8FA8-6BD0-6202C38BBC3A}"/>
              </a:ext>
            </a:extLst>
          </p:cNvPr>
          <p:cNvPicPr>
            <a:picLocks noChangeAspect="1"/>
          </p:cNvPicPr>
          <p:nvPr/>
        </p:nvPicPr>
        <p:blipFill rotWithShape="1">
          <a:blip r:embed="rId4">
            <a:extLst>
              <a:ext uri="{28A0092B-C50C-407E-A947-70E740481C1C}">
                <a14:useLocalDpi xmlns:a14="http://schemas.microsoft.com/office/drawing/2010/main" val="0"/>
              </a:ext>
            </a:extLst>
          </a:blip>
          <a:srcRect l="10243" t="1998" r="10039" b="3031"/>
          <a:stretch/>
        </p:blipFill>
        <p:spPr>
          <a:xfrm rot="5400000">
            <a:off x="2195736" y="-482858"/>
            <a:ext cx="4752529" cy="8122510"/>
          </a:xfrm>
          <a:prstGeom prst="rect">
            <a:avLst/>
          </a:prstGeom>
        </p:spPr>
      </p:pic>
    </p:spTree>
    <p:custDataLst>
      <p:tags r:id="rId1"/>
    </p:custDataLst>
    <p:extLst>
      <p:ext uri="{BB962C8B-B14F-4D97-AF65-F5344CB8AC3E}">
        <p14:creationId xmlns:p14="http://schemas.microsoft.com/office/powerpoint/2010/main" val="1777626453"/>
      </p:ext>
    </p:extLst>
  </p:cSld>
  <p:clrMapOvr>
    <a:masterClrMapping/>
  </p:clrMapOvr>
  <p:transition spd="slow" advTm="8932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9</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9552" y="1226063"/>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Depletion</a:t>
            </a: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863017" y="1988840"/>
            <a:ext cx="7560840" cy="3962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400" dirty="0">
                <a:latin typeface="Times New Roman" panose="02020603050405020304" pitchFamily="18" charset="0"/>
                <a:cs typeface="Times New Roman" panose="02020603050405020304" pitchFamily="18" charset="0"/>
              </a:rPr>
              <a:t>Previous theories focus on method of regulation, but failed to recognize the origin and destination.</a:t>
            </a:r>
          </a:p>
          <a:p>
            <a:r>
              <a:rPr lang="en-US" altLang="zh-CN" sz="2400" dirty="0">
                <a:latin typeface="Times New Roman" panose="02020603050405020304" pitchFamily="18" charset="0"/>
                <a:cs typeface="Times New Roman" panose="02020603050405020304" pitchFamily="18" charset="0"/>
              </a:rPr>
              <a:t>More changes, more depletion.</a:t>
            </a:r>
          </a:p>
          <a:p>
            <a:r>
              <a:rPr lang="en-US" altLang="zh-CN" sz="2400" dirty="0">
                <a:latin typeface="Times New Roman" panose="02020603050405020304" pitchFamily="18" charset="0"/>
                <a:cs typeface="Times New Roman" panose="02020603050405020304" pitchFamily="18" charset="0"/>
              </a:rPr>
              <a:t>Hiding active feelings is more depleting.</a:t>
            </a:r>
          </a:p>
          <a:p>
            <a:pPr algn="just" defTabSz="684213" eaLnBrk="1" hangingPunct="1">
              <a:spcBef>
                <a:spcPct val="0"/>
              </a:spcBef>
              <a:buSzPct val="75000"/>
              <a:buFont typeface="Wingdings" panose="05000000000000000000" pitchFamily="2" charset="2"/>
              <a:buChar char="l"/>
            </a:pPr>
            <a:endParaRPr lang="zh-CN" altLang="en-US" sz="2000"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18986264"/>
      </p:ext>
    </p:extLst>
  </p:cSld>
  <p:clrMapOvr>
    <a:masterClrMapping/>
  </p:clrMapOvr>
  <p:transition spd="slow" advTm="89327"/>
</p:sld>
</file>

<file path=ppt/tags/tag1.xml><?xml version="1.0" encoding="utf-8"?>
<p:tagLst xmlns:a="http://schemas.openxmlformats.org/drawingml/2006/main" xmlns:r="http://schemas.openxmlformats.org/officeDocument/2006/relationships" xmlns:p="http://schemas.openxmlformats.org/presentationml/2006/main">
  <p:tag name="TIMING" val="|20.2|23.9|27.6|11.1"/>
</p:tagLst>
</file>

<file path=ppt/tags/tag10.xml><?xml version="1.0" encoding="utf-8"?>
<p:tagLst xmlns:a="http://schemas.openxmlformats.org/drawingml/2006/main" xmlns:r="http://schemas.openxmlformats.org/officeDocument/2006/relationships" xmlns:p="http://schemas.openxmlformats.org/presentationml/2006/main">
  <p:tag name="TIMING" val="|20.2|23.9|27.6|11.1"/>
</p:tagLst>
</file>

<file path=ppt/tags/tag11.xml><?xml version="1.0" encoding="utf-8"?>
<p:tagLst xmlns:a="http://schemas.openxmlformats.org/drawingml/2006/main" xmlns:r="http://schemas.openxmlformats.org/officeDocument/2006/relationships" xmlns:p="http://schemas.openxmlformats.org/presentationml/2006/main">
  <p:tag name="TIMING" val="|20.2|23.9|27.6|11.1"/>
</p:tagLst>
</file>

<file path=ppt/tags/tag12.xml><?xml version="1.0" encoding="utf-8"?>
<p:tagLst xmlns:a="http://schemas.openxmlformats.org/drawingml/2006/main" xmlns:r="http://schemas.openxmlformats.org/officeDocument/2006/relationships" xmlns:p="http://schemas.openxmlformats.org/presentationml/2006/main">
  <p:tag name="TIMING" val="|20.2|23.9|27.6|11.1"/>
</p:tagLst>
</file>

<file path=ppt/tags/tag13.xml><?xml version="1.0" encoding="utf-8"?>
<p:tagLst xmlns:a="http://schemas.openxmlformats.org/drawingml/2006/main" xmlns:r="http://schemas.openxmlformats.org/officeDocument/2006/relationships" xmlns:p="http://schemas.openxmlformats.org/presentationml/2006/main">
  <p:tag name="TIMING" val="|20.2|23.9|27.6|11.1"/>
</p:tagLst>
</file>

<file path=ppt/tags/tag14.xml><?xml version="1.0" encoding="utf-8"?>
<p:tagLst xmlns:a="http://schemas.openxmlformats.org/drawingml/2006/main" xmlns:r="http://schemas.openxmlformats.org/officeDocument/2006/relationships" xmlns:p="http://schemas.openxmlformats.org/presentationml/2006/main">
  <p:tag name="TIMING" val="|20.2|23.9|27.6|11.1"/>
</p:tagLst>
</file>

<file path=ppt/tags/tag15.xml><?xml version="1.0" encoding="utf-8"?>
<p:tagLst xmlns:a="http://schemas.openxmlformats.org/drawingml/2006/main" xmlns:r="http://schemas.openxmlformats.org/officeDocument/2006/relationships" xmlns:p="http://schemas.openxmlformats.org/presentationml/2006/main">
  <p:tag name="TIMING" val="|20.2|23.9|27.6|11.1"/>
</p:tagLst>
</file>

<file path=ppt/tags/tag2.xml><?xml version="1.0" encoding="utf-8"?>
<p:tagLst xmlns:a="http://schemas.openxmlformats.org/drawingml/2006/main" xmlns:r="http://schemas.openxmlformats.org/officeDocument/2006/relationships" xmlns:p="http://schemas.openxmlformats.org/presentationml/2006/main">
  <p:tag name="TIMING" val="|20.2|23.9|27.6|11.1"/>
</p:tagLst>
</file>

<file path=ppt/tags/tag3.xml><?xml version="1.0" encoding="utf-8"?>
<p:tagLst xmlns:a="http://schemas.openxmlformats.org/drawingml/2006/main" xmlns:r="http://schemas.openxmlformats.org/officeDocument/2006/relationships" xmlns:p="http://schemas.openxmlformats.org/presentationml/2006/main">
  <p:tag name="TIMING" val="|20.2|23.9|27.6|11.1"/>
</p:tagLst>
</file>

<file path=ppt/tags/tag4.xml><?xml version="1.0" encoding="utf-8"?>
<p:tagLst xmlns:a="http://schemas.openxmlformats.org/drawingml/2006/main" xmlns:r="http://schemas.openxmlformats.org/officeDocument/2006/relationships" xmlns:p="http://schemas.openxmlformats.org/presentationml/2006/main">
  <p:tag name="TIMING" val="|20.2|23.9|27.6|11.1"/>
</p:tagLst>
</file>

<file path=ppt/tags/tag5.xml><?xml version="1.0" encoding="utf-8"?>
<p:tagLst xmlns:a="http://schemas.openxmlformats.org/drawingml/2006/main" xmlns:r="http://schemas.openxmlformats.org/officeDocument/2006/relationships" xmlns:p="http://schemas.openxmlformats.org/presentationml/2006/main">
  <p:tag name="TIMING" val="|20.2|23.9|27.6|11.1"/>
</p:tagLst>
</file>

<file path=ppt/tags/tag6.xml><?xml version="1.0" encoding="utf-8"?>
<p:tagLst xmlns:a="http://schemas.openxmlformats.org/drawingml/2006/main" xmlns:r="http://schemas.openxmlformats.org/officeDocument/2006/relationships" xmlns:p="http://schemas.openxmlformats.org/presentationml/2006/main">
  <p:tag name="TIMING" val="|20.2|23.9|27.6|11.1"/>
</p:tagLst>
</file>

<file path=ppt/tags/tag7.xml><?xml version="1.0" encoding="utf-8"?>
<p:tagLst xmlns:a="http://schemas.openxmlformats.org/drawingml/2006/main" xmlns:r="http://schemas.openxmlformats.org/officeDocument/2006/relationships" xmlns:p="http://schemas.openxmlformats.org/presentationml/2006/main">
  <p:tag name="TIMING" val="|20.2|23.9|27.6|11.1"/>
</p:tagLst>
</file>

<file path=ppt/tags/tag8.xml><?xml version="1.0" encoding="utf-8"?>
<p:tagLst xmlns:a="http://schemas.openxmlformats.org/drawingml/2006/main" xmlns:r="http://schemas.openxmlformats.org/officeDocument/2006/relationships" xmlns:p="http://schemas.openxmlformats.org/presentationml/2006/main">
  <p:tag name="TIMING" val="|20.2|23.9|27.6|11.1"/>
</p:tagLst>
</file>

<file path=ppt/tags/tag9.xml><?xml version="1.0" encoding="utf-8"?>
<p:tagLst xmlns:a="http://schemas.openxmlformats.org/drawingml/2006/main" xmlns:r="http://schemas.openxmlformats.org/officeDocument/2006/relationships" xmlns:p="http://schemas.openxmlformats.org/presentationml/2006/main">
  <p:tag name="TIMING" val="|20.2|23.9|27.6|11.1"/>
</p:tagLst>
</file>

<file path=ppt/theme/theme1.xml><?xml version="1.0" encoding="utf-8"?>
<a:theme xmlns:a="http://schemas.openxmlformats.org/drawingml/2006/main" name="ustc930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宋体"/>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27326</TotalTime>
  <Words>967</Words>
  <Application>Microsoft Macintosh PowerPoint</Application>
  <PresentationFormat>全屏显示(4:3)</PresentationFormat>
  <Paragraphs>83</Paragraphs>
  <Slides>17</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微软雅黑</vt:lpstr>
      <vt:lpstr>Arial</vt:lpstr>
      <vt:lpstr>Calibri</vt:lpstr>
      <vt:lpstr>Times New Roman</vt:lpstr>
      <vt:lpstr>Wingdings</vt:lpstr>
      <vt:lpstr>ustc9301</vt:lpstr>
      <vt:lpstr>ORIGINS AND DESTINATIONS, DISTANCES AND DIRECTIONS:  ACCOUNTING FOR THE JOURNEY IN THE EMOTION  REGULATION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Class-Based Storage with a Finite Number of Items</dc:title>
  <dc:creator>X. Guo</dc:creator>
  <cp:lastModifiedBy>2996220136@qq.com</cp:lastModifiedBy>
  <cp:revision>1428</cp:revision>
  <cp:lastPrinted>2019-10-30T06:57:13Z</cp:lastPrinted>
  <dcterms:created xsi:type="dcterms:W3CDTF">2013-01-25T08:15:00Z</dcterms:created>
  <dcterms:modified xsi:type="dcterms:W3CDTF">2023-04-13T02:01:33Z</dcterms:modified>
</cp:coreProperties>
</file>