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322" r:id="rId5"/>
    <p:sldId id="331" r:id="rId6"/>
    <p:sldId id="287" r:id="rId7"/>
    <p:sldId id="334" r:id="rId8"/>
    <p:sldId id="292" r:id="rId9"/>
    <p:sldId id="333" r:id="rId10"/>
    <p:sldId id="323" r:id="rId11"/>
    <p:sldId id="325" r:id="rId12"/>
    <p:sldId id="327" r:id="rId13"/>
    <p:sldId id="326" r:id="rId14"/>
    <p:sldId id="328" r:id="rId15"/>
    <p:sldId id="329" r:id="rId16"/>
    <p:sldId id="330" r:id="rId17"/>
    <p:sldId id="324" r:id="rId18"/>
    <p:sldId id="279" r:id="rId19"/>
  </p:sldIdLst>
  <p:sldSz cx="9144000" cy="5143500" type="screen16x9"/>
  <p:notesSz cx="6858000" cy="9144000"/>
  <p:embeddedFontLst>
    <p:embeddedFont>
      <p:font typeface="Sniglet" pitchFamily="82" charset="0"/>
      <p:regular r:id="rId21"/>
    </p:embeddedFont>
    <p:embeddedFont>
      <p:font typeface="Walter Turncoat" panose="02000000000000000000" pitchFamily="2" charset="0"/>
      <p:regular r:id="rId22"/>
    </p:embeddedFont>
  </p:embeddedFontLst>
  <p:custDataLst>
    <p:tags r:id="rId23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25"/>
    <p:restoredTop sz="94437"/>
  </p:normalViewPr>
  <p:slideViewPr>
    <p:cSldViewPr snapToGrid="0">
      <p:cViewPr varScale="1">
        <p:scale>
          <a:sx n="149" d="100"/>
          <a:sy n="149" d="100"/>
        </p:scale>
        <p:origin x="18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 panose="04070505030100020000"/>
              <a:buChar char="✘"/>
              <a:defRPr sz="2000">
                <a:solidFill>
                  <a:schemeClr val="lt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 panose="04070505030100020000"/>
              <a:buChar char="○"/>
              <a:defRPr sz="2000">
                <a:solidFill>
                  <a:schemeClr val="lt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 panose="04070505030100020000"/>
              <a:buChar char="■"/>
              <a:defRPr sz="2000">
                <a:solidFill>
                  <a:schemeClr val="lt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 panose="04070505030100020000"/>
              <a:buChar char="●"/>
              <a:defRPr sz="2000">
                <a:solidFill>
                  <a:schemeClr val="lt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 panose="04070505030100020000"/>
              <a:buChar char="○"/>
              <a:defRPr sz="2000">
                <a:solidFill>
                  <a:schemeClr val="lt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 panose="04070505030100020000"/>
              <a:buChar char="■"/>
              <a:defRPr sz="2000">
                <a:solidFill>
                  <a:schemeClr val="lt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 panose="04070505030100020000"/>
              <a:buChar char="●"/>
              <a:defRPr sz="2000">
                <a:solidFill>
                  <a:schemeClr val="lt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 panose="04070505030100020000"/>
              <a:buChar char="○"/>
              <a:defRPr sz="2000">
                <a:solidFill>
                  <a:schemeClr val="lt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 panose="04070505030100020000"/>
              <a:buChar char="■"/>
              <a:defRPr sz="2000">
                <a:solidFill>
                  <a:schemeClr val="lt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ctrTitle"/>
          </p:nvPr>
        </p:nvSpPr>
        <p:spPr>
          <a:xfrm>
            <a:off x="236669" y="279699"/>
            <a:ext cx="8468634" cy="44966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dirty="0">
                <a:solidFill>
                  <a:schemeClr val="bg1"/>
                </a:solidFill>
                <a:latin typeface="Sniglet" panose="04070505030100020000" charset="0"/>
              </a:rPr>
              <a:t>L4 Reading &amp; Writing</a:t>
            </a:r>
            <a:br>
              <a:rPr lang="en-GB" sz="5400" dirty="0">
                <a:solidFill>
                  <a:schemeClr val="bg1"/>
                </a:solidFill>
                <a:latin typeface="Sniglet" panose="04070505030100020000" charset="0"/>
              </a:rPr>
            </a:br>
            <a:br>
              <a:rPr lang="en-GB" sz="5400" dirty="0">
                <a:solidFill>
                  <a:schemeClr val="bg1"/>
                </a:solidFill>
                <a:latin typeface="Sniglet" panose="04070505030100020000" charset="0"/>
              </a:rPr>
            </a:br>
            <a:r>
              <a:rPr lang="en-US" altLang="zh-CN" sz="4800" dirty="0">
                <a:solidFill>
                  <a:schemeClr val="bg1"/>
                </a:solidFill>
                <a:latin typeface="Sniglet" panose="04070505030100020000" charset="0"/>
              </a:rPr>
              <a:t>Group #3</a:t>
            </a:r>
            <a:br>
              <a:rPr lang="en-US" altLang="zh-CN" sz="4800" dirty="0">
                <a:solidFill>
                  <a:schemeClr val="bg1"/>
                </a:solidFill>
                <a:latin typeface="Sniglet" panose="04070505030100020000" charset="0"/>
              </a:rPr>
            </a:br>
            <a:r>
              <a:rPr lang="en-US" altLang="zh-CN" sz="4800" dirty="0">
                <a:solidFill>
                  <a:schemeClr val="bg1"/>
                </a:solidFill>
                <a:latin typeface="Sniglet" panose="04070505030100020000" charset="0"/>
              </a:rPr>
              <a:t>Group members:</a:t>
            </a:r>
            <a:br>
              <a:rPr lang="en-US" altLang="zh-CN" sz="4800" dirty="0">
                <a:solidFill>
                  <a:schemeClr val="bg1"/>
                </a:solidFill>
                <a:latin typeface="Sniglet" panose="04070505030100020000" charset="0"/>
              </a:rPr>
            </a:br>
            <a:r>
              <a:rPr lang="zh-CN" altLang="en-US" sz="4800" dirty="0">
                <a:solidFill>
                  <a:schemeClr val="bg1"/>
                </a:solidFill>
                <a:latin typeface="Sniglet" panose="04070505030100020000" charset="0"/>
              </a:rPr>
              <a:t>崔士强</a:t>
            </a:r>
            <a:r>
              <a:rPr lang="en-US" altLang="zh-CN" sz="4800" dirty="0">
                <a:solidFill>
                  <a:schemeClr val="bg1"/>
                </a:solidFill>
                <a:latin typeface="Sniglet" panose="04070505030100020000" charset="0"/>
              </a:rPr>
              <a:t> </a:t>
            </a:r>
            <a:r>
              <a:rPr lang="zh-CN" altLang="en-US" sz="4800" dirty="0">
                <a:solidFill>
                  <a:schemeClr val="bg1"/>
                </a:solidFill>
                <a:latin typeface="Sniglet" panose="04070505030100020000" charset="0"/>
              </a:rPr>
              <a:t>刘轩逸</a:t>
            </a:r>
            <a:r>
              <a:rPr lang="en-US" altLang="zh-CN" sz="4800" dirty="0">
                <a:solidFill>
                  <a:schemeClr val="bg1"/>
                </a:solidFill>
                <a:latin typeface="Sniglet" panose="04070505030100020000" charset="0"/>
              </a:rPr>
              <a:t> </a:t>
            </a:r>
            <a:r>
              <a:rPr lang="zh-CN" altLang="en-US" sz="4800" dirty="0">
                <a:solidFill>
                  <a:schemeClr val="bg1"/>
                </a:solidFill>
                <a:latin typeface="Sniglet" panose="04070505030100020000" charset="0"/>
              </a:rPr>
              <a:t>戴维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/>
          <p:nvPr/>
        </p:nvSpPr>
        <p:spPr>
          <a:xfrm>
            <a:off x="3659653" y="715514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61;p12"/>
          <p:cNvSpPr txBox="1"/>
          <p:nvPr/>
        </p:nvSpPr>
        <p:spPr>
          <a:xfrm>
            <a:off x="1256665" y="2884805"/>
            <a:ext cx="683768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9pPr>
          </a:lstStyle>
          <a:p>
            <a:pPr algn="l"/>
            <a:r>
              <a:rPr lang="en-US" altLang="zh-CN" sz="6000" dirty="0">
                <a:latin typeface="Sniglet" panose="04070505030100020000" charset="0"/>
              </a:rPr>
              <a:t>Article Discussion</a:t>
            </a:r>
            <a:endParaRPr lang="en-US" sz="6000" dirty="0">
              <a:latin typeface="Sniglet" panose="04070505030100020000" charset="0"/>
            </a:endParaRPr>
          </a:p>
        </p:txBody>
      </p:sp>
      <p:sp>
        <p:nvSpPr>
          <p:cNvPr id="9" name="Google Shape;61;p12"/>
          <p:cNvSpPr txBox="1"/>
          <p:nvPr/>
        </p:nvSpPr>
        <p:spPr>
          <a:xfrm>
            <a:off x="4060791" y="1044961"/>
            <a:ext cx="1022416" cy="104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9pPr>
          </a:lstStyle>
          <a:p>
            <a:r>
              <a:rPr lang="en-US" sz="6600" dirty="0">
                <a:latin typeface="Sniglet" panose="04070505030100020000" charset="0"/>
              </a:rPr>
              <a:t>3 </a:t>
            </a: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1;p12"/>
          <p:cNvSpPr txBox="1"/>
          <p:nvPr/>
        </p:nvSpPr>
        <p:spPr>
          <a:xfrm>
            <a:off x="162261" y="75415"/>
            <a:ext cx="5850367" cy="585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altLang="zh-CN" sz="4000" dirty="0">
                <a:solidFill>
                  <a:schemeClr val="bg1"/>
                </a:solidFill>
                <a:latin typeface="Sniglet" panose="04070505030100020000" charset="0"/>
              </a:rPr>
              <a:t>Question 1</a:t>
            </a:r>
            <a:endParaRPr lang="en-US" sz="4000" dirty="0">
              <a:solidFill>
                <a:schemeClr val="bg1"/>
              </a:solidFill>
              <a:latin typeface="Sniglet" panose="04070505030100020000" charset="0"/>
            </a:endParaRPr>
          </a:p>
        </p:txBody>
      </p:sp>
      <p:sp>
        <p:nvSpPr>
          <p:cNvPr id="3" name="Google Shape;61;p12"/>
          <p:cNvSpPr txBox="1"/>
          <p:nvPr/>
        </p:nvSpPr>
        <p:spPr>
          <a:xfrm>
            <a:off x="162261" y="3209585"/>
            <a:ext cx="8424545" cy="5861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altLang="zh-CN" sz="2800" dirty="0">
                <a:solidFill>
                  <a:srgbClr val="00B0F0"/>
                </a:solidFill>
                <a:latin typeface="Sniglet" panose="04070505030100020000" charset="0"/>
              </a:rPr>
              <a:t>Answer</a:t>
            </a:r>
          </a:p>
          <a:p>
            <a:r>
              <a:rPr lang="en-US" sz="2800" dirty="0">
                <a:solidFill>
                  <a:srgbClr val="00B0F0"/>
                </a:solidFill>
                <a:latin typeface="Sniglet" panose="04070505030100020000" charset="0"/>
              </a:rPr>
              <a:t>1.to raise readers’ interest.</a:t>
            </a:r>
          </a:p>
          <a:p>
            <a:r>
              <a:rPr lang="en-US" sz="2800" dirty="0">
                <a:solidFill>
                  <a:srgbClr val="00B0F0"/>
                </a:solidFill>
                <a:latin typeface="Sniglet" panose="04070505030100020000" charset="0"/>
              </a:rPr>
              <a:t>2.to show the advantages of e-scooters</a:t>
            </a:r>
            <a:r>
              <a:rPr lang="en-US" sz="2800" b="1" dirty="0">
                <a:solidFill>
                  <a:srgbClr val="00B0F0"/>
                </a:solidFill>
                <a:latin typeface="Sniglet" panose="04070505030100020000" charset="0"/>
              </a:rPr>
              <a:t>: </a:t>
            </a:r>
            <a:r>
              <a:rPr lang="en-US" sz="2800" dirty="0">
                <a:solidFill>
                  <a:srgbClr val="00B0F0"/>
                </a:solidFill>
                <a:latin typeface="Sniglet" panose="04070505030100020000" charset="0"/>
              </a:rPr>
              <a:t>money-saving and convenient.</a:t>
            </a:r>
          </a:p>
          <a:p>
            <a:r>
              <a:rPr lang="en-US" sz="2800" dirty="0">
                <a:solidFill>
                  <a:srgbClr val="00B0F0"/>
                </a:solidFill>
                <a:latin typeface="Sniglet" panose="04070505030100020000" charset="0"/>
              </a:rPr>
              <a:t>3.to demonstrate a new trend</a:t>
            </a:r>
            <a:r>
              <a:rPr lang="en-US" sz="2800" b="1" dirty="0">
                <a:solidFill>
                  <a:srgbClr val="00B0F0"/>
                </a:solidFill>
                <a:latin typeface="Sniglet" panose="04070505030100020000" charset="0"/>
              </a:rPr>
              <a:t>: </a:t>
            </a:r>
            <a:r>
              <a:rPr lang="en-US" sz="2800" dirty="0">
                <a:solidFill>
                  <a:srgbClr val="00B0F0"/>
                </a:solidFill>
                <a:latin typeface="Sniglet" panose="04070505030100020000" charset="0"/>
              </a:rPr>
              <a:t>people are beginning to accept e-scooters as a replacement for cars when going on a relatively short journey.</a:t>
            </a:r>
            <a:endParaRPr lang="en-US" altLang="zh-CN" sz="2800" dirty="0">
              <a:solidFill>
                <a:srgbClr val="00B0F0"/>
              </a:solidFill>
              <a:latin typeface="Sniglet" panose="04070505030100020000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9809" y="869569"/>
            <a:ext cx="8424020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kern="100" dirty="0">
                <a:solidFill>
                  <a:schemeClr val="bg1"/>
                </a:solidFill>
                <a:latin typeface="Sniglet" panose="04070505030100020000" charset="0"/>
                <a:ea typeface="宋体" panose="02010600030101010101" pitchFamily="2" charset="-122"/>
                <a:cs typeface="Times New Roman" panose="02020603050405020304" pitchFamily="18" charset="0"/>
              </a:rPr>
              <a:t>What is the author’s purpose to start with the example of Michael Dewey ?</a:t>
            </a:r>
            <a:endParaRPr lang="zh-CN" altLang="zh-CN" sz="2800" kern="100" dirty="0">
              <a:solidFill>
                <a:schemeClr val="bg1"/>
              </a:solidFill>
              <a:latin typeface="Sniglet" panose="04070505030100020000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1;p12"/>
          <p:cNvSpPr txBox="1"/>
          <p:nvPr/>
        </p:nvSpPr>
        <p:spPr>
          <a:xfrm>
            <a:off x="162261" y="75415"/>
            <a:ext cx="5850367" cy="585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altLang="zh-CN" sz="4000" dirty="0">
                <a:solidFill>
                  <a:schemeClr val="bg1"/>
                </a:solidFill>
                <a:latin typeface="Sniglet" panose="04070505030100020000" charset="0"/>
              </a:rPr>
              <a:t>Question 2</a:t>
            </a:r>
            <a:endParaRPr lang="en-US" sz="4000" dirty="0">
              <a:solidFill>
                <a:schemeClr val="bg1"/>
              </a:solidFill>
              <a:latin typeface="Sniglet" panose="04070505030100020000" charset="0"/>
            </a:endParaRPr>
          </a:p>
        </p:txBody>
      </p:sp>
      <p:sp>
        <p:nvSpPr>
          <p:cNvPr id="3" name="Google Shape;61;p12"/>
          <p:cNvSpPr txBox="1"/>
          <p:nvPr/>
        </p:nvSpPr>
        <p:spPr>
          <a:xfrm>
            <a:off x="162261" y="3574193"/>
            <a:ext cx="8011681" cy="585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altLang="zh-CN" sz="3200" dirty="0">
                <a:solidFill>
                  <a:srgbClr val="00B0F0"/>
                </a:solidFill>
                <a:latin typeface="Sniglet" panose="04070505030100020000" charset="0"/>
              </a:rPr>
              <a:t>Answer</a:t>
            </a:r>
          </a:p>
          <a:p>
            <a:r>
              <a:rPr lang="en-US" sz="3200" dirty="0">
                <a:solidFill>
                  <a:srgbClr val="00B0F0"/>
                </a:solidFill>
                <a:latin typeface="Sniglet" panose="04070505030100020000" charset="0"/>
              </a:rPr>
              <a:t>1. To be more environmental-friendly and to cut down the emission of carbon-dioxide.</a:t>
            </a:r>
          </a:p>
          <a:p>
            <a:r>
              <a:rPr lang="en-US" sz="3200" dirty="0">
                <a:solidFill>
                  <a:srgbClr val="00B0F0"/>
                </a:solidFill>
                <a:latin typeface="Sniglet" panose="04070505030100020000" charset="0"/>
              </a:rPr>
              <a:t>2. The availability of e-scooters needs trials to check out.</a:t>
            </a:r>
          </a:p>
          <a:p>
            <a:endParaRPr lang="en-US" sz="4000" dirty="0">
              <a:solidFill>
                <a:srgbClr val="00B0F0"/>
              </a:solidFill>
              <a:latin typeface="Sniglet" panose="04070505030100020000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2261" y="859914"/>
            <a:ext cx="84240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kern="100" dirty="0">
                <a:solidFill>
                  <a:schemeClr val="bg1"/>
                </a:solidFill>
                <a:latin typeface="Sniglet" panose="04070505030100020000" charset="0"/>
                <a:ea typeface="宋体" panose="02010600030101010101" pitchFamily="2" charset="-122"/>
                <a:cs typeface="Times New Roman" panose="02020603050405020304" pitchFamily="18" charset="0"/>
              </a:rPr>
              <a:t>Why does British government take experiment on the e-scooters?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1;p12"/>
          <p:cNvSpPr txBox="1"/>
          <p:nvPr/>
        </p:nvSpPr>
        <p:spPr>
          <a:xfrm>
            <a:off x="162261" y="75415"/>
            <a:ext cx="5850367" cy="585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altLang="zh-CN" sz="4000" dirty="0">
                <a:solidFill>
                  <a:schemeClr val="bg1"/>
                </a:solidFill>
                <a:latin typeface="Sniglet" panose="04070505030100020000" charset="0"/>
              </a:rPr>
              <a:t>Question 3</a:t>
            </a:r>
            <a:endParaRPr lang="en-US" sz="4000" dirty="0">
              <a:solidFill>
                <a:schemeClr val="bg1"/>
              </a:solidFill>
              <a:latin typeface="Sniglet" panose="04070505030100020000" charset="0"/>
            </a:endParaRPr>
          </a:p>
        </p:txBody>
      </p:sp>
      <p:sp>
        <p:nvSpPr>
          <p:cNvPr id="3" name="Google Shape;61;p12"/>
          <p:cNvSpPr txBox="1"/>
          <p:nvPr/>
        </p:nvSpPr>
        <p:spPr>
          <a:xfrm>
            <a:off x="162560" y="2948940"/>
            <a:ext cx="8425180" cy="5861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altLang="zh-CN" sz="3200" dirty="0">
                <a:solidFill>
                  <a:srgbClr val="00B0F0"/>
                </a:solidFill>
                <a:latin typeface="Sniglet" panose="04070505030100020000" charset="0"/>
              </a:rPr>
              <a:t>Answer</a:t>
            </a:r>
          </a:p>
          <a:p>
            <a:r>
              <a:rPr lang="en-US" sz="3200" dirty="0">
                <a:solidFill>
                  <a:srgbClr val="00B0F0"/>
                </a:solidFill>
                <a:latin typeface="Sniglet" panose="04070505030100020000" charset="0"/>
              </a:rPr>
              <a:t>1 Safety (drug dealers may use them to evade the police, e-scooters may cause more traffic accidents)</a:t>
            </a:r>
          </a:p>
          <a:p>
            <a:r>
              <a:rPr lang="en-US" sz="3200" dirty="0">
                <a:solidFill>
                  <a:srgbClr val="00B0F0"/>
                </a:solidFill>
                <a:latin typeface="Sniglet" panose="04070505030100020000" charset="0"/>
              </a:rPr>
              <a:t>2 E-scooters may not be as green as people think.</a:t>
            </a:r>
          </a:p>
        </p:txBody>
      </p:sp>
      <p:sp>
        <p:nvSpPr>
          <p:cNvPr id="4" name="矩形 3"/>
          <p:cNvSpPr/>
          <p:nvPr/>
        </p:nvSpPr>
        <p:spPr>
          <a:xfrm>
            <a:off x="233934" y="928541"/>
            <a:ext cx="842402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kern="100" dirty="0">
                <a:solidFill>
                  <a:schemeClr val="bg1"/>
                </a:solidFill>
                <a:latin typeface="Sniglet" panose="04070505030100020000" charset="0"/>
                <a:ea typeface="宋体" panose="02010600030101010101" pitchFamily="2" charset="-122"/>
                <a:cs typeface="Times New Roman" panose="02020603050405020304" pitchFamily="18" charset="0"/>
              </a:rPr>
              <a:t>What are the major concerns of e-scooters?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1;p12"/>
          <p:cNvSpPr txBox="1"/>
          <p:nvPr/>
        </p:nvSpPr>
        <p:spPr>
          <a:xfrm>
            <a:off x="162261" y="75415"/>
            <a:ext cx="5850367" cy="585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altLang="zh-CN" sz="4000" dirty="0">
                <a:solidFill>
                  <a:schemeClr val="bg1"/>
                </a:solidFill>
                <a:latin typeface="Sniglet" panose="04070505030100020000" charset="0"/>
              </a:rPr>
              <a:t>Question 4</a:t>
            </a:r>
            <a:endParaRPr lang="en-US" sz="4000" dirty="0">
              <a:solidFill>
                <a:schemeClr val="bg1"/>
              </a:solidFill>
              <a:latin typeface="Sniglet" panose="04070505030100020000" charset="0"/>
            </a:endParaRPr>
          </a:p>
        </p:txBody>
      </p:sp>
      <p:sp>
        <p:nvSpPr>
          <p:cNvPr id="3" name="Google Shape;61;p12"/>
          <p:cNvSpPr txBox="1"/>
          <p:nvPr/>
        </p:nvSpPr>
        <p:spPr>
          <a:xfrm>
            <a:off x="162260" y="3351821"/>
            <a:ext cx="8543319" cy="585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altLang="zh-CN" sz="2400" dirty="0">
                <a:solidFill>
                  <a:srgbClr val="00B0F0"/>
                </a:solidFill>
                <a:latin typeface="Sniglet" panose="04070505030100020000" charset="0"/>
              </a:rPr>
              <a:t>Answer</a:t>
            </a:r>
          </a:p>
          <a:p>
            <a:r>
              <a:rPr lang="en-US" sz="2400" dirty="0">
                <a:solidFill>
                  <a:srgbClr val="00B0F0"/>
                </a:solidFill>
                <a:latin typeface="Sniglet" panose="04070505030100020000" charset="0"/>
              </a:rPr>
              <a:t>1. Improve transport infrastructure(e.g. build good cycle lanes).</a:t>
            </a:r>
          </a:p>
          <a:p>
            <a:r>
              <a:rPr lang="en-US" sz="2400" dirty="0">
                <a:solidFill>
                  <a:srgbClr val="00B0F0"/>
                </a:solidFill>
                <a:latin typeface="Sniglet" panose="04070505030100020000" charset="0"/>
              </a:rPr>
              <a:t>2. Set up regulations to force e-scooters to be driven in a particular lane.</a:t>
            </a:r>
          </a:p>
          <a:p>
            <a:r>
              <a:rPr lang="en-US" sz="2400" dirty="0">
                <a:solidFill>
                  <a:srgbClr val="00B0F0"/>
                </a:solidFill>
                <a:latin typeface="Sniglet" panose="04070505030100020000" charset="0"/>
              </a:rPr>
              <a:t>3. Use geofencing to restrict e-scooters to certain areas as well as enforcing speed limits.</a:t>
            </a:r>
          </a:p>
        </p:txBody>
      </p:sp>
      <p:sp>
        <p:nvSpPr>
          <p:cNvPr id="4" name="矩形 3"/>
          <p:cNvSpPr/>
          <p:nvPr/>
        </p:nvSpPr>
        <p:spPr>
          <a:xfrm>
            <a:off x="281559" y="758327"/>
            <a:ext cx="8424020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kern="100" dirty="0">
                <a:solidFill>
                  <a:schemeClr val="bg1"/>
                </a:solidFill>
                <a:latin typeface="Sniglet" panose="04070505030100020000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According to the passage, what possible measures can be taken to prevent negative impacts of e-scooters?</a:t>
            </a:r>
            <a:endParaRPr lang="zh-CN" altLang="zh-CN" sz="2800" kern="100" dirty="0">
              <a:solidFill>
                <a:schemeClr val="bg1"/>
              </a:solidFill>
              <a:latin typeface="Sniglet" panose="04070505030100020000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1;p12"/>
          <p:cNvSpPr txBox="1"/>
          <p:nvPr/>
        </p:nvSpPr>
        <p:spPr>
          <a:xfrm>
            <a:off x="162261" y="75415"/>
            <a:ext cx="5850367" cy="585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altLang="zh-CN" sz="4000" dirty="0">
                <a:solidFill>
                  <a:schemeClr val="bg1"/>
                </a:solidFill>
                <a:latin typeface="Sniglet" panose="04070505030100020000" charset="0"/>
              </a:rPr>
              <a:t>Question 5</a:t>
            </a:r>
            <a:endParaRPr lang="en-US" sz="4000" dirty="0">
              <a:solidFill>
                <a:schemeClr val="bg1"/>
              </a:solidFill>
              <a:latin typeface="Sniglet" panose="04070505030100020000" charset="0"/>
            </a:endParaRPr>
          </a:p>
        </p:txBody>
      </p:sp>
      <p:sp>
        <p:nvSpPr>
          <p:cNvPr id="3" name="Google Shape;61;p12"/>
          <p:cNvSpPr txBox="1"/>
          <p:nvPr/>
        </p:nvSpPr>
        <p:spPr>
          <a:xfrm>
            <a:off x="346560" y="3305811"/>
            <a:ext cx="8450880" cy="585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altLang="zh-CN" sz="2400" dirty="0">
                <a:solidFill>
                  <a:srgbClr val="00B0F0"/>
                </a:solidFill>
                <a:latin typeface="Sniglet" panose="04070505030100020000" charset="0"/>
              </a:rPr>
              <a:t>Answer</a:t>
            </a:r>
          </a:p>
          <a:p>
            <a:r>
              <a:rPr lang="en-US" sz="2400" dirty="0">
                <a:solidFill>
                  <a:srgbClr val="00B0F0"/>
                </a:solidFill>
                <a:latin typeface="Sniglet" panose="04070505030100020000" charset="0"/>
              </a:rPr>
              <a:t>1.  Current experiment and research show that the benefits of e-scooters outweigh the drawbacks</a:t>
            </a:r>
          </a:p>
          <a:p>
            <a:r>
              <a:rPr lang="en-US" sz="2400" dirty="0">
                <a:solidFill>
                  <a:srgbClr val="00B0F0"/>
                </a:solidFill>
                <a:latin typeface="Sniglet" panose="04070505030100020000" charset="0"/>
              </a:rPr>
              <a:t>2. The problems (congestion, pollution, absence of public transport, etc.) are urgent and need to be solved at once.</a:t>
            </a:r>
          </a:p>
          <a:p>
            <a:r>
              <a:rPr lang="en-US" sz="2400" dirty="0">
                <a:solidFill>
                  <a:srgbClr val="00B0F0"/>
                </a:solidFill>
                <a:latin typeface="Sniglet" panose="04070505030100020000" charset="0"/>
              </a:rPr>
              <a:t>So we’d better start using them first and make adjustments afterwards.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2425" y="884555"/>
            <a:ext cx="826071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kern="100" dirty="0">
                <a:solidFill>
                  <a:schemeClr val="bg1"/>
                </a:solidFill>
                <a:latin typeface="Sniglet" panose="04070505030100020000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Why does the author say “scoot first, ask questions later”?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1;p12"/>
          <p:cNvSpPr txBox="1"/>
          <p:nvPr/>
        </p:nvSpPr>
        <p:spPr>
          <a:xfrm>
            <a:off x="162261" y="75415"/>
            <a:ext cx="5850367" cy="585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altLang="zh-CN" sz="4000" dirty="0">
                <a:solidFill>
                  <a:schemeClr val="bg1"/>
                </a:solidFill>
                <a:latin typeface="Sniglet" panose="04070505030100020000" charset="0"/>
              </a:rPr>
              <a:t>Question 6</a:t>
            </a:r>
            <a:endParaRPr lang="en-US" sz="4000" dirty="0">
              <a:solidFill>
                <a:schemeClr val="bg1"/>
              </a:solidFill>
              <a:latin typeface="Sniglet" panose="04070505030100020000" charset="0"/>
            </a:endParaRPr>
          </a:p>
        </p:txBody>
      </p:sp>
      <p:sp>
        <p:nvSpPr>
          <p:cNvPr id="3" name="Google Shape;61;p12"/>
          <p:cNvSpPr txBox="1"/>
          <p:nvPr/>
        </p:nvSpPr>
        <p:spPr>
          <a:xfrm>
            <a:off x="162261" y="3646035"/>
            <a:ext cx="8425180" cy="5861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altLang="zh-CN" sz="3200" dirty="0">
                <a:solidFill>
                  <a:srgbClr val="00B0F0"/>
                </a:solidFill>
                <a:latin typeface="Sniglet" panose="04070505030100020000" charset="0"/>
              </a:rPr>
              <a:t>Answer</a:t>
            </a:r>
          </a:p>
          <a:p>
            <a:r>
              <a:rPr lang="en-US" sz="3200" dirty="0">
                <a:solidFill>
                  <a:srgbClr val="00B0F0"/>
                </a:solidFill>
                <a:latin typeface="Sniglet" panose="04070505030100020000" charset="0"/>
              </a:rPr>
              <a:t>pro: convenient, cheap, </a:t>
            </a:r>
            <a:r>
              <a:rPr lang="en-US" sz="3200" dirty="0" err="1">
                <a:solidFill>
                  <a:srgbClr val="00B0F0"/>
                </a:solidFill>
                <a:latin typeface="Sniglet" panose="04070505030100020000" charset="0"/>
              </a:rPr>
              <a:t>efficient,etc</a:t>
            </a:r>
            <a:r>
              <a:rPr lang="en-US" sz="3200">
                <a:solidFill>
                  <a:srgbClr val="00B0F0"/>
                </a:solidFill>
                <a:latin typeface="Sniglet" panose="04070505030100020000" charset="0"/>
              </a:rPr>
              <a:t>.</a:t>
            </a:r>
            <a:endParaRPr lang="en-US" sz="3200" dirty="0">
              <a:solidFill>
                <a:srgbClr val="00B0F0"/>
              </a:solidFill>
              <a:latin typeface="Sniglet" panose="04070505030100020000" charset="0"/>
            </a:endParaRPr>
          </a:p>
          <a:p>
            <a:r>
              <a:rPr lang="en-US" sz="3200" dirty="0">
                <a:solidFill>
                  <a:srgbClr val="00B0F0"/>
                </a:solidFill>
                <a:latin typeface="Sniglet" panose="04070505030100020000" charset="0"/>
              </a:rPr>
              <a:t>con: taking up too much space, may produce waste, hard to manage on a large scale, etc.</a:t>
            </a:r>
          </a:p>
          <a:p>
            <a:endParaRPr lang="en-US" sz="3200" dirty="0">
              <a:solidFill>
                <a:srgbClr val="00B0F0"/>
              </a:solidFill>
              <a:latin typeface="Sniglet" panose="04070505030100020000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2814" y="696131"/>
            <a:ext cx="8424020" cy="181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kern="100" dirty="0">
                <a:solidFill>
                  <a:schemeClr val="bg1"/>
                </a:solidFill>
                <a:latin typeface="Sniglet" panose="04070505030100020000" charset="0"/>
                <a:ea typeface="宋体" panose="02010600030101010101" pitchFamily="2" charset="-122"/>
                <a:cs typeface="Times New Roman" panose="02020603050405020304" pitchFamily="18" charset="0"/>
              </a:rPr>
              <a:t>Open question: In China, there are rental electric bikes, which are favored by a lot of people but are banned in some cities (e.g., Hangzhou). What’s your opinion?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/>
          <p:nvPr/>
        </p:nvSpPr>
        <p:spPr>
          <a:xfrm>
            <a:off x="3659653" y="715514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 lang="en-GB"/>
          </a:p>
        </p:txBody>
      </p:sp>
      <p:sp>
        <p:nvSpPr>
          <p:cNvPr id="8" name="Google Shape;61;p12"/>
          <p:cNvSpPr txBox="1"/>
          <p:nvPr/>
        </p:nvSpPr>
        <p:spPr>
          <a:xfrm>
            <a:off x="1479137" y="2885067"/>
            <a:ext cx="6185724" cy="109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9pPr>
          </a:lstStyle>
          <a:p>
            <a:r>
              <a:rPr lang="en-US" altLang="zh-CN" sz="6000" dirty="0">
                <a:latin typeface="Sniglet" panose="04070505030100020000" charset="0"/>
              </a:rPr>
              <a:t>Q&amp;A</a:t>
            </a:r>
            <a:endParaRPr lang="en-US" sz="6000" dirty="0">
              <a:latin typeface="Sniglet" panose="04070505030100020000" charset="0"/>
            </a:endParaRPr>
          </a:p>
        </p:txBody>
      </p:sp>
      <p:sp>
        <p:nvSpPr>
          <p:cNvPr id="9" name="Google Shape;61;p12"/>
          <p:cNvSpPr txBox="1"/>
          <p:nvPr/>
        </p:nvSpPr>
        <p:spPr>
          <a:xfrm>
            <a:off x="4060791" y="1044961"/>
            <a:ext cx="1022416" cy="104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9pPr>
          </a:lstStyle>
          <a:p>
            <a:r>
              <a:rPr lang="en-US" sz="6600" dirty="0">
                <a:latin typeface="Sniglet" panose="04070505030100020000" charset="0"/>
              </a:rPr>
              <a:t>4 </a:t>
            </a:r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>
            <a:spLocks noGrp="1"/>
          </p:cNvSpPr>
          <p:nvPr>
            <p:ph type="ctrTitle" idx="4294967295"/>
          </p:nvPr>
        </p:nvSpPr>
        <p:spPr>
          <a:xfrm>
            <a:off x="1638400" y="2237602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dirty="0">
                <a:latin typeface="Sniglet" panose="04070505030100020000" charset="0"/>
              </a:rPr>
              <a:t>T</a:t>
            </a:r>
            <a:r>
              <a:rPr lang="en-GB" sz="4800" dirty="0">
                <a:latin typeface="Sniglet" panose="04070505030100020000" charset="0"/>
              </a:rPr>
              <a:t>hanks!</a:t>
            </a:r>
            <a:endParaRPr sz="4800" dirty="0">
              <a:latin typeface="Sniglet" panose="04070505030100020000" charset="0"/>
            </a:endParaRPr>
          </a:p>
        </p:txBody>
      </p:sp>
      <p:sp>
        <p:nvSpPr>
          <p:cNvPr id="299" name="Google Shape;299;p34"/>
          <p:cNvSpPr/>
          <p:nvPr/>
        </p:nvSpPr>
        <p:spPr>
          <a:xfrm>
            <a:off x="4023174" y="1638727"/>
            <a:ext cx="687464" cy="691590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4"/>
          <p:cNvSpPr/>
          <p:nvPr/>
        </p:nvSpPr>
        <p:spPr>
          <a:xfrm>
            <a:off x="3615302" y="3086827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268941" y="181198"/>
            <a:ext cx="8606118" cy="585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dirty="0">
                <a:latin typeface="Sniglet" panose="04070505030100020000" charset="0"/>
              </a:rPr>
              <a:t>Today, we will…</a:t>
            </a:r>
            <a:endParaRPr sz="4000" dirty="0">
              <a:latin typeface="Sniglet" panose="04070505030100020000" charset="0"/>
            </a:endParaRPr>
          </a:p>
        </p:txBody>
      </p:sp>
      <p:sp>
        <p:nvSpPr>
          <p:cNvPr id="9" name="Google Shape;61;p12"/>
          <p:cNvSpPr txBox="1"/>
          <p:nvPr/>
        </p:nvSpPr>
        <p:spPr>
          <a:xfrm>
            <a:off x="2249355" y="1303083"/>
            <a:ext cx="4962082" cy="58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9pPr>
          </a:lstStyle>
          <a:p>
            <a:pPr algn="l"/>
            <a:r>
              <a:rPr lang="en-US" sz="4000" dirty="0">
                <a:latin typeface="Sniglet" panose="04070505030100020000" charset="0"/>
              </a:rPr>
              <a:t>1. Vocabulary Quiz</a:t>
            </a:r>
          </a:p>
        </p:txBody>
      </p:sp>
      <p:sp>
        <p:nvSpPr>
          <p:cNvPr id="10" name="Google Shape;61;p12"/>
          <p:cNvSpPr txBox="1"/>
          <p:nvPr/>
        </p:nvSpPr>
        <p:spPr>
          <a:xfrm>
            <a:off x="2249354" y="3075497"/>
            <a:ext cx="5243681" cy="58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9pPr>
          </a:lstStyle>
          <a:p>
            <a:pPr algn="l"/>
            <a:r>
              <a:rPr lang="en-US" sz="4000" dirty="0">
                <a:latin typeface="Sniglet" panose="04070505030100020000" charset="0"/>
              </a:rPr>
              <a:t>3. Article Discussion</a:t>
            </a:r>
          </a:p>
        </p:txBody>
      </p:sp>
      <p:sp>
        <p:nvSpPr>
          <p:cNvPr id="6" name="Google Shape;61;p12"/>
          <p:cNvSpPr txBox="1"/>
          <p:nvPr/>
        </p:nvSpPr>
        <p:spPr>
          <a:xfrm>
            <a:off x="2249354" y="2189290"/>
            <a:ext cx="5243681" cy="58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9pPr>
          </a:lstStyle>
          <a:p>
            <a:pPr algn="l"/>
            <a:r>
              <a:rPr lang="en-US" sz="4000" dirty="0">
                <a:latin typeface="Sniglet" panose="04070505030100020000" charset="0"/>
              </a:rPr>
              <a:t>2. </a:t>
            </a:r>
            <a:r>
              <a:rPr lang="en-US" altLang="zh-CN" sz="4000" dirty="0">
                <a:latin typeface="Sniglet" panose="04070505030100020000" charset="0"/>
              </a:rPr>
              <a:t>Background info</a:t>
            </a:r>
            <a:endParaRPr lang="en-US" sz="4000" dirty="0">
              <a:latin typeface="Sniglet" panose="04070505030100020000" charset="0"/>
            </a:endParaRPr>
          </a:p>
        </p:txBody>
      </p:sp>
      <p:sp>
        <p:nvSpPr>
          <p:cNvPr id="7" name="Google Shape;61;p12"/>
          <p:cNvSpPr txBox="1"/>
          <p:nvPr/>
        </p:nvSpPr>
        <p:spPr>
          <a:xfrm>
            <a:off x="2249354" y="3961704"/>
            <a:ext cx="5243681" cy="58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9pPr>
          </a:lstStyle>
          <a:p>
            <a:pPr algn="l"/>
            <a:r>
              <a:rPr lang="en-US" sz="4000" dirty="0">
                <a:latin typeface="Sniglet" panose="04070505030100020000" charset="0"/>
              </a:rPr>
              <a:t>4. Q&amp;A</a:t>
            </a: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/>
          <p:nvPr/>
        </p:nvSpPr>
        <p:spPr>
          <a:xfrm>
            <a:off x="3659653" y="715514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61;p12"/>
          <p:cNvSpPr txBox="1"/>
          <p:nvPr/>
        </p:nvSpPr>
        <p:spPr>
          <a:xfrm>
            <a:off x="1593432" y="2855007"/>
            <a:ext cx="5957134" cy="109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9pPr>
          </a:lstStyle>
          <a:p>
            <a:pPr algn="l"/>
            <a:r>
              <a:rPr lang="en-US" sz="6000" dirty="0">
                <a:latin typeface="Sniglet" panose="04070505030100020000" charset="0"/>
              </a:rPr>
              <a:t>Vocabulary Quiz</a:t>
            </a:r>
          </a:p>
        </p:txBody>
      </p:sp>
      <p:sp>
        <p:nvSpPr>
          <p:cNvPr id="9" name="Google Shape;61;p12"/>
          <p:cNvSpPr txBox="1"/>
          <p:nvPr/>
        </p:nvSpPr>
        <p:spPr>
          <a:xfrm>
            <a:off x="4060791" y="1044961"/>
            <a:ext cx="1022416" cy="104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9pPr>
          </a:lstStyle>
          <a:p>
            <a:r>
              <a:rPr lang="en-US" sz="6600" dirty="0">
                <a:latin typeface="Sniglet" panose="04070505030100020000" charset="0"/>
              </a:rPr>
              <a:t>1 </a:t>
            </a: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1;p12"/>
          <p:cNvSpPr txBox="1"/>
          <p:nvPr/>
        </p:nvSpPr>
        <p:spPr>
          <a:xfrm>
            <a:off x="1011555" y="2569210"/>
            <a:ext cx="7207250" cy="15525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chemeClr val="bg1"/>
                </a:solidFill>
                <a:latin typeface="Sniglet" panose="04070505030100020000" charset="0"/>
              </a:rPr>
              <a:t>The state of being crowded and full of traffic.</a:t>
            </a: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chemeClr val="bg1"/>
                </a:solidFill>
                <a:latin typeface="Sniglet" panose="04070505030100020000" charset="0"/>
              </a:rPr>
              <a:t>To exist in great numbers or quantities.</a:t>
            </a: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chemeClr val="bg1"/>
                </a:solidFill>
                <a:latin typeface="Sniglet" panose="04070505030100020000" charset="0"/>
              </a:rPr>
              <a:t>A technology that draws a virtual line around a physical area so that a signal can be sent to a mobile electronic device such as a phone inside this line or when this line is crossed.</a:t>
            </a: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chemeClr val="bg1"/>
                </a:solidFill>
                <a:latin typeface="Sniglet" panose="04070505030100020000" charset="0"/>
              </a:rPr>
              <a:t>A group of planes, buses, taxis, etc. owned by the same organization.</a:t>
            </a: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endParaRPr lang="en-US" altLang="zh-CN" sz="2400" dirty="0">
              <a:solidFill>
                <a:schemeClr val="bg1"/>
              </a:solidFill>
              <a:latin typeface="Sniglet" panose="04070505030100020000" charset="0"/>
            </a:endParaRPr>
          </a:p>
        </p:txBody>
      </p:sp>
      <p:sp>
        <p:nvSpPr>
          <p:cNvPr id="4" name="Google Shape;61;p12"/>
          <p:cNvSpPr txBox="1"/>
          <p:nvPr/>
        </p:nvSpPr>
        <p:spPr>
          <a:xfrm>
            <a:off x="84306" y="65115"/>
            <a:ext cx="8618706" cy="585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Sniglet" panose="04070505030100020000" charset="0"/>
              </a:rPr>
              <a:t>Write the English word according to the description.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10335" y="767080"/>
            <a:ext cx="63226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bg1"/>
              </a:buClr>
            </a:pPr>
            <a:r>
              <a:rPr lang="en-US" altLang="zh-CN" sz="3200" dirty="0">
                <a:solidFill>
                  <a:srgbClr val="FFC000"/>
                </a:solidFill>
                <a:latin typeface="Sniglet" panose="04070505030100020000" charset="0"/>
              </a:rPr>
              <a:t>Scoot First, Ask Questions Later</a:t>
            </a: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p12"/>
          <p:cNvSpPr txBox="1"/>
          <p:nvPr/>
        </p:nvSpPr>
        <p:spPr>
          <a:xfrm>
            <a:off x="123217" y="116996"/>
            <a:ext cx="8618706" cy="585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Sniglet" panose="04070505030100020000" charset="0"/>
              </a:rPr>
              <a:t>Vocab Quiz Answers:</a:t>
            </a:r>
          </a:p>
        </p:txBody>
      </p:sp>
      <p:sp>
        <p:nvSpPr>
          <p:cNvPr id="7" name="Google Shape;61;p12"/>
          <p:cNvSpPr txBox="1"/>
          <p:nvPr/>
        </p:nvSpPr>
        <p:spPr>
          <a:xfrm>
            <a:off x="2580050" y="1498143"/>
            <a:ext cx="3983571" cy="27034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514350" indent="-514350">
              <a:buClr>
                <a:schemeClr val="bg1"/>
              </a:buClr>
              <a:buAutoNum type="arabicPeriod"/>
            </a:pPr>
            <a:r>
              <a:rPr lang="en-US" altLang="zh-CN" sz="2800" dirty="0">
                <a:solidFill>
                  <a:srgbClr val="FF0000"/>
                </a:solidFill>
                <a:latin typeface="Sniglet" panose="04070505030100020000" charset="0"/>
              </a:rPr>
              <a:t>congestion</a:t>
            </a:r>
          </a:p>
          <a:p>
            <a:pPr marL="514350" indent="-514350">
              <a:buClr>
                <a:schemeClr val="bg1"/>
              </a:buClr>
              <a:buAutoNum type="arabicPeriod"/>
            </a:pPr>
            <a:r>
              <a:rPr lang="en-US" altLang="zh-CN" sz="2800" dirty="0">
                <a:solidFill>
                  <a:srgbClr val="FF0000"/>
                </a:solidFill>
                <a:latin typeface="Sniglet" panose="04070505030100020000" charset="0"/>
              </a:rPr>
              <a:t>abound</a:t>
            </a:r>
          </a:p>
          <a:p>
            <a:pPr marL="514350" indent="-514350">
              <a:buClr>
                <a:schemeClr val="bg1"/>
              </a:buClr>
              <a:buAutoNum type="arabicPeriod"/>
            </a:pPr>
            <a:r>
              <a:rPr lang="en-US" altLang="zh-CN" sz="2800" dirty="0">
                <a:solidFill>
                  <a:srgbClr val="FF0000"/>
                </a:solidFill>
                <a:latin typeface="Sniglet" panose="04070505030100020000" charset="0"/>
              </a:rPr>
              <a:t>geofencing</a:t>
            </a:r>
          </a:p>
          <a:p>
            <a:pPr marL="514350" indent="-514350" algn="l">
              <a:buClr>
                <a:schemeClr val="bg1"/>
              </a:buClr>
              <a:buSzTx/>
              <a:buAutoNum type="arabicPeriod"/>
            </a:pPr>
            <a:r>
              <a:rPr lang="en-US" altLang="zh-CN" sz="2800" dirty="0">
                <a:solidFill>
                  <a:srgbClr val="FF0000"/>
                </a:solidFill>
                <a:latin typeface="Sniglet" panose="04070505030100020000" charset="0"/>
              </a:rPr>
              <a:t>fleet</a:t>
            </a: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/>
          <p:nvPr/>
        </p:nvSpPr>
        <p:spPr>
          <a:xfrm>
            <a:off x="3659653" y="715514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61;p12"/>
          <p:cNvSpPr txBox="1"/>
          <p:nvPr/>
        </p:nvSpPr>
        <p:spPr>
          <a:xfrm>
            <a:off x="1479137" y="2885067"/>
            <a:ext cx="6185724" cy="109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9pPr>
          </a:lstStyle>
          <a:p>
            <a:pPr algn="l"/>
            <a:r>
              <a:rPr lang="en-US" sz="6000" dirty="0">
                <a:latin typeface="Sniglet" panose="04070505030100020000" charset="0"/>
              </a:rPr>
              <a:t>Background Info.</a:t>
            </a:r>
          </a:p>
        </p:txBody>
      </p:sp>
      <p:sp>
        <p:nvSpPr>
          <p:cNvPr id="9" name="Google Shape;61;p12"/>
          <p:cNvSpPr txBox="1"/>
          <p:nvPr/>
        </p:nvSpPr>
        <p:spPr>
          <a:xfrm>
            <a:off x="4060791" y="1044961"/>
            <a:ext cx="1022416" cy="104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 panose="02000000000000000000"/>
              <a:buNone/>
              <a:defRPr sz="2600" b="0" i="0" u="none" strike="noStrike" cap="none">
                <a:solidFill>
                  <a:schemeClr val="lt1"/>
                </a:solidFill>
                <a:latin typeface="Walter Turncoat" panose="02000000000000000000"/>
                <a:ea typeface="Walter Turncoat" panose="02000000000000000000"/>
                <a:cs typeface="Walter Turncoat" panose="02000000000000000000"/>
                <a:sym typeface="Walter Turncoat" panose="02000000000000000000"/>
              </a:defRPr>
            </a:lvl9pPr>
          </a:lstStyle>
          <a:p>
            <a:r>
              <a:rPr lang="en-US" sz="6600" dirty="0">
                <a:latin typeface="Sniglet" panose="04070505030100020000" charset="0"/>
              </a:rPr>
              <a:t>2 </a:t>
            </a: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1;p12"/>
          <p:cNvSpPr txBox="1"/>
          <p:nvPr/>
        </p:nvSpPr>
        <p:spPr>
          <a:xfrm>
            <a:off x="162261" y="75415"/>
            <a:ext cx="5850367" cy="585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altLang="zh-CN" sz="4000" dirty="0">
                <a:solidFill>
                  <a:schemeClr val="bg1"/>
                </a:solidFill>
                <a:latin typeface="Sniglet" panose="04070505030100020000" charset="0"/>
              </a:rPr>
              <a:t>Background info…</a:t>
            </a:r>
            <a:endParaRPr lang="en-US" sz="4000" dirty="0">
              <a:solidFill>
                <a:schemeClr val="bg1"/>
              </a:solidFill>
              <a:latin typeface="Sniglet" panose="04070505030100020000" charset="0"/>
            </a:endParaRPr>
          </a:p>
        </p:txBody>
      </p:sp>
      <p:sp>
        <p:nvSpPr>
          <p:cNvPr id="3" name="Google Shape;61;p12"/>
          <p:cNvSpPr txBox="1"/>
          <p:nvPr/>
        </p:nvSpPr>
        <p:spPr>
          <a:xfrm>
            <a:off x="518808" y="1891221"/>
            <a:ext cx="8106383" cy="18831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 lang="en-US" altLang="zh-CN" sz="2400" dirty="0">
              <a:solidFill>
                <a:schemeClr val="bg1"/>
              </a:solidFill>
              <a:latin typeface="Sniglet" panose="04070505030100020000" charset="0"/>
            </a:endParaRPr>
          </a:p>
        </p:txBody>
      </p:sp>
      <p:sp>
        <p:nvSpPr>
          <p:cNvPr id="4" name="Google Shape;61;p12"/>
          <p:cNvSpPr txBox="1"/>
          <p:nvPr/>
        </p:nvSpPr>
        <p:spPr>
          <a:xfrm>
            <a:off x="475778" y="3774331"/>
            <a:ext cx="8106383" cy="6152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endParaRPr lang="en-US" sz="2400" dirty="0">
              <a:solidFill>
                <a:srgbClr val="00B0F0"/>
              </a:solidFill>
              <a:latin typeface="Sniglet" panose="04070505030100020000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78" y="1008614"/>
            <a:ext cx="3851381" cy="34899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739" y="998687"/>
            <a:ext cx="4177547" cy="34920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1;p12"/>
          <p:cNvSpPr txBox="1"/>
          <p:nvPr/>
        </p:nvSpPr>
        <p:spPr>
          <a:xfrm>
            <a:off x="162261" y="75415"/>
            <a:ext cx="5850367" cy="585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altLang="zh-CN" sz="4000" dirty="0">
                <a:solidFill>
                  <a:schemeClr val="bg1"/>
                </a:solidFill>
                <a:latin typeface="Sniglet" panose="04070505030100020000" charset="0"/>
              </a:rPr>
              <a:t>Background info…</a:t>
            </a:r>
            <a:endParaRPr lang="en-US" sz="4000" dirty="0">
              <a:solidFill>
                <a:schemeClr val="bg1"/>
              </a:solidFill>
              <a:latin typeface="Sniglet" panose="04070505030100020000" charset="0"/>
            </a:endParaRPr>
          </a:p>
        </p:txBody>
      </p:sp>
      <p:sp>
        <p:nvSpPr>
          <p:cNvPr id="3" name="Google Shape;61;p12"/>
          <p:cNvSpPr txBox="1"/>
          <p:nvPr/>
        </p:nvSpPr>
        <p:spPr>
          <a:xfrm>
            <a:off x="518808" y="1891221"/>
            <a:ext cx="8106383" cy="18831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altLang="zh-CN" sz="2400" dirty="0">
                <a:solidFill>
                  <a:schemeClr val="bg1"/>
                </a:solidFill>
                <a:latin typeface="Sniglet" panose="04070505030100020000" charset="0"/>
              </a:rPr>
              <a:t>To support a ‘green’ restart of local travel and help mitigate reduced public transport capacity, in July 2020, the Department for Transport (</a:t>
            </a:r>
            <a:r>
              <a:rPr lang="en-US" altLang="zh-CN" sz="2400" dirty="0" err="1">
                <a:solidFill>
                  <a:schemeClr val="bg1"/>
                </a:solidFill>
                <a:latin typeface="Sniglet" panose="04070505030100020000" charset="0"/>
              </a:rPr>
              <a:t>DfT</a:t>
            </a:r>
            <a:r>
              <a:rPr lang="en-US" altLang="zh-CN" sz="2400" dirty="0">
                <a:solidFill>
                  <a:schemeClr val="bg1"/>
                </a:solidFill>
                <a:latin typeface="Sniglet" panose="04070505030100020000" charset="0"/>
              </a:rPr>
              <a:t>) made regulations allowing trials of rental e-scooters to be fast tracked and expanded.</a:t>
            </a:r>
          </a:p>
          <a:p>
            <a:endParaRPr lang="en-US" altLang="zh-CN" sz="2400" dirty="0">
              <a:solidFill>
                <a:schemeClr val="bg1"/>
              </a:solidFill>
              <a:latin typeface="Sniglet" panose="04070505030100020000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Sniglet" panose="04070505030100020000" charset="0"/>
              </a:rPr>
              <a:t>This guidance is intended to inform local authorities and e-scooter operators about trial requirements.</a:t>
            </a:r>
          </a:p>
          <a:p>
            <a:endParaRPr lang="en-US" altLang="zh-CN" sz="2400" dirty="0">
              <a:solidFill>
                <a:schemeClr val="bg1"/>
              </a:solidFill>
              <a:latin typeface="Sniglet" panose="04070505030100020000" charset="0"/>
            </a:endParaRPr>
          </a:p>
        </p:txBody>
      </p:sp>
      <p:sp>
        <p:nvSpPr>
          <p:cNvPr id="4" name="Google Shape;61;p12"/>
          <p:cNvSpPr txBox="1"/>
          <p:nvPr/>
        </p:nvSpPr>
        <p:spPr>
          <a:xfrm>
            <a:off x="475778" y="3774331"/>
            <a:ext cx="8106383" cy="6152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endParaRPr lang="en-US" sz="2400" dirty="0">
              <a:solidFill>
                <a:srgbClr val="00B0F0"/>
              </a:solidFill>
              <a:latin typeface="Sniglet" panose="04070505030100020000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1;p12"/>
          <p:cNvSpPr txBox="1"/>
          <p:nvPr/>
        </p:nvSpPr>
        <p:spPr>
          <a:xfrm>
            <a:off x="162261" y="75415"/>
            <a:ext cx="5850367" cy="585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altLang="zh-CN" sz="4000" dirty="0">
                <a:solidFill>
                  <a:schemeClr val="bg1"/>
                </a:solidFill>
                <a:latin typeface="Sniglet" panose="04070505030100020000" charset="0"/>
              </a:rPr>
              <a:t>Background info…</a:t>
            </a:r>
            <a:endParaRPr lang="en-US" sz="4000" dirty="0">
              <a:solidFill>
                <a:schemeClr val="bg1"/>
              </a:solidFill>
              <a:latin typeface="Sniglet" panose="04070505030100020000" charset="0"/>
            </a:endParaRPr>
          </a:p>
        </p:txBody>
      </p:sp>
      <p:sp>
        <p:nvSpPr>
          <p:cNvPr id="3" name="Google Shape;61;p12"/>
          <p:cNvSpPr txBox="1"/>
          <p:nvPr/>
        </p:nvSpPr>
        <p:spPr>
          <a:xfrm>
            <a:off x="518808" y="1891221"/>
            <a:ext cx="8106383" cy="18831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altLang="zh-CN" sz="2400" dirty="0">
                <a:solidFill>
                  <a:schemeClr val="bg1"/>
                </a:solidFill>
                <a:latin typeface="Sniglet" panose="04070505030100020000" charset="0"/>
              </a:rPr>
              <a:t>The trials are now live in 31 regions across England. A comprehensive monitoring and evaluation </a:t>
            </a:r>
            <a:r>
              <a:rPr lang="en-US" altLang="zh-CN" sz="2400" dirty="0" err="1">
                <a:solidFill>
                  <a:schemeClr val="bg1"/>
                </a:solidFill>
                <a:latin typeface="Sniglet" panose="04070505030100020000" charset="0"/>
              </a:rPr>
              <a:t>programme</a:t>
            </a:r>
            <a:r>
              <a:rPr lang="en-US" altLang="zh-CN" sz="2400" dirty="0">
                <a:solidFill>
                  <a:schemeClr val="bg1"/>
                </a:solidFill>
                <a:latin typeface="Sniglet" panose="04070505030100020000" charset="0"/>
              </a:rPr>
              <a:t> is also underway to assess the safety of e-scooters and their wider impacts.</a:t>
            </a:r>
          </a:p>
          <a:p>
            <a:endParaRPr lang="en-US" altLang="zh-CN" sz="2400" dirty="0">
              <a:solidFill>
                <a:schemeClr val="bg1"/>
              </a:solidFill>
              <a:latin typeface="Sniglet" panose="04070505030100020000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Sniglet" panose="04070505030100020000" charset="0"/>
              </a:rPr>
              <a:t>All trial proposals need to come from local authorities. The deadline for local authorities to express an interest in taking part in the trials was 31 August 2020. E-scooter operators can take part in the trials only through a local authority procurement exercise and with necessary permissions from </a:t>
            </a:r>
            <a:r>
              <a:rPr lang="en-US" altLang="zh-CN" sz="2400" dirty="0" err="1">
                <a:solidFill>
                  <a:schemeClr val="bg1"/>
                </a:solidFill>
                <a:latin typeface="Sniglet" panose="04070505030100020000" charset="0"/>
              </a:rPr>
              <a:t>DfT.</a:t>
            </a:r>
            <a:endParaRPr lang="en-US" altLang="zh-CN" sz="2400" dirty="0">
              <a:solidFill>
                <a:schemeClr val="bg1"/>
              </a:solidFill>
              <a:latin typeface="Sniglet" panose="04070505030100020000" charset="0"/>
            </a:endParaRPr>
          </a:p>
        </p:txBody>
      </p:sp>
      <p:sp>
        <p:nvSpPr>
          <p:cNvPr id="4" name="Google Shape;61;p12"/>
          <p:cNvSpPr txBox="1"/>
          <p:nvPr/>
        </p:nvSpPr>
        <p:spPr>
          <a:xfrm>
            <a:off x="475778" y="3774331"/>
            <a:ext cx="8106383" cy="6152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endParaRPr lang="en-US" sz="2400" dirty="0">
              <a:solidFill>
                <a:srgbClr val="00B0F0"/>
              </a:solidFill>
              <a:latin typeface="Sniglet" panose="04070505030100020000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d2bcd613-8e29-44f3-b4de-3ba739e8395f"/>
  <p:tag name="COMMONDATA" val="eyJoZGlkIjoiOTM4OTI3OTc1NjIzYTg1OGYzNjc1M2ViNDZhZGE0OGIifQ=="/>
</p:tagLst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D1D8DF"/>
      </a:dk2>
      <a:lt2>
        <a:srgbClr val="4F565C"/>
      </a:lt2>
      <a:accent1>
        <a:srgbClr val="63A8DF"/>
      </a:accent1>
      <a:accent2>
        <a:srgbClr val="F8AF2C"/>
      </a:accent2>
      <a:accent3>
        <a:srgbClr val="B2DF4B"/>
      </a:accent3>
      <a:accent4>
        <a:srgbClr val="88D8E6"/>
      </a:accent4>
      <a:accent5>
        <a:srgbClr val="A693C9"/>
      </a:accent5>
      <a:accent6>
        <a:srgbClr val="F7826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</Words>
  <Application>Microsoft Macintosh PowerPoint</Application>
  <PresentationFormat>全屏显示(16:9)</PresentationFormat>
  <Paragraphs>70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Walter Turncoat</vt:lpstr>
      <vt:lpstr>Sniglet</vt:lpstr>
      <vt:lpstr>Arial</vt:lpstr>
      <vt:lpstr>Ursula template</vt:lpstr>
      <vt:lpstr>L4 Reading &amp; Writing  Group #3 Group members: 崔士强 刘轩逸 戴维</vt:lpstr>
      <vt:lpstr>Today, we will…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ml</dc:creator>
  <cp:lastModifiedBy>2996220136@qq.com</cp:lastModifiedBy>
  <cp:revision>62</cp:revision>
  <dcterms:created xsi:type="dcterms:W3CDTF">2022-12-07T10:16:00Z</dcterms:created>
  <dcterms:modified xsi:type="dcterms:W3CDTF">2022-12-07T23:01:35Z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9212C3CE43C49A8E610F8F63CA6ACE28</vt:lpwstr>
  </property>
  <property fmtid="{D5CDD505-2E9C-101B-9397-08002B2CF9AE}" pid="3" name="KSOProductBuildVer">
    <vt:lpwstr>2052-11.1.0.12132</vt:lpwstr>
  </property>
</Properties>
</file>