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5" r:id="rId8"/>
    <p:sldId id="266" r:id="rId9"/>
    <p:sldId id="272" r:id="rId10"/>
    <p:sldId id="258" r:id="rId11"/>
    <p:sldId id="259" r:id="rId12"/>
    <p:sldId id="263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6217B-D21B-6915-5F06-591D15E61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BABC4F-146E-B661-2DF6-9C4FD6D55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6C9A06-D8E4-F9A4-BB8A-F14FFEEC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72B8-FFC9-4E1E-8724-3D916221DFD6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B470A-B91E-EC11-F93C-4BB502C2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4D71AB-A111-8DED-4437-32CAAA81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BB62-2C99-4917-A99C-2E585D85D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54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32565-E541-784F-0DFE-755CBFE4F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43618F-D24A-3120-84EA-240D14BE8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55CDA-9C2C-217D-4059-7BEF435AD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72B8-FFC9-4E1E-8724-3D916221DFD6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A6DEFD-F2A0-562F-10A5-7A59D653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09DB09-0164-FF0C-BF35-0403D0DF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BB62-2C99-4917-A99C-2E585D85D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78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74F207-9D75-CDD8-4D35-A8C19206C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70543A-11D1-CC3E-C657-39B2C7E51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FA0A19-EA93-268F-F789-0D215F02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72B8-FFC9-4E1E-8724-3D916221DFD6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A42EC9-6583-D78B-8030-1942A445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3286F5-812A-FBEA-03A8-8562CE94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BB62-2C99-4917-A99C-2E585D85D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09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3E29E-6DF7-D79A-9B50-2FEE45BA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33A75-14F5-7030-AC66-77A081913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FDD8B-A0CE-B984-B347-6104CD01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72B8-FFC9-4E1E-8724-3D916221DFD6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40FA64-CF0B-73A9-CAA4-A239AA7A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8F53D3-6CEC-F826-9CB4-8478417A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BB62-2C99-4917-A99C-2E585D85D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3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57F7A-BC28-C373-1E8E-F98ACCDA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E6033F-7302-0DA5-C900-7FD192333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66A2C1-36FC-3E58-0050-97944F34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72B8-FFC9-4E1E-8724-3D916221DFD6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68D57B-6277-6EAB-7F8B-E8FC1F5C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5DECB0-A6C6-99B8-D999-5E4CEFBC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BB62-2C99-4917-A99C-2E585D85D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64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97B75-40F1-44CC-8C86-5F42562F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056CF-3B85-45B5-A9F5-DD63CACF7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51D225-D915-0F85-11ED-E91CA3A82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2B57EA-F170-E52C-6B0A-77DD09C6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72B8-FFC9-4E1E-8724-3D916221DFD6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1D2357-3A16-8089-33B2-024E79E7F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D3933F-36BC-E321-B33F-B5A91AC2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BB62-2C99-4917-A99C-2E585D85D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21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8012C-94C7-025B-99DD-59A782144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87DD30-023E-62A0-AA0E-524B7188E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521968-D46D-32DC-023D-8A3BC60B2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8E14B2-68A0-D2E5-30BA-90C3E7954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CAC7D1-8D6B-C51E-B845-BE4EF90C5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9767F8-3374-97D4-B2A7-A76B1A39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72B8-FFC9-4E1E-8724-3D916221DFD6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A9D05A-CBFA-34C4-C31F-88558BC0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F4DF29-6B37-44D6-90E2-94E43495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BB62-2C99-4917-A99C-2E585D85D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24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141B5-54F9-9CB8-4417-A7E66BED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460474-9684-ABDF-BEA1-1F83F5DE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72B8-FFC9-4E1E-8724-3D916221DFD6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1FAC81-AC6F-C145-510F-5DFF9FDA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D9DBCF-B94E-0078-539E-EDE2F40C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BB62-2C99-4917-A99C-2E585D85D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9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121564-7604-CC03-E889-75750A705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72B8-FFC9-4E1E-8724-3D916221DFD6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19CB17-21AB-F07A-6D14-F2B48F6A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D928A6-997B-13CD-A01A-61A8B648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BB62-2C99-4917-A99C-2E585D85D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87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1B7D9-5D03-93E6-E43C-8F4CFA608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B4918F-F94E-E5AF-1403-5954922AD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860C0A-89A3-FCCB-DD50-125354E7C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849BB9-5EA5-5E63-D740-C54646D1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72B8-FFC9-4E1E-8724-3D916221DFD6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082621-8481-68F0-F5E9-5294EBFA8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2DF9AA-F09B-3F15-BE4C-F1F02E0A5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BB62-2C99-4917-A99C-2E585D85D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77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DF1A2-4254-AAF3-AAF1-317E00EF8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32D673-D3C4-37AF-4CD9-3665E6CAE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8C7114-068A-F789-3595-15FE20470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F7B27A-EFC7-F3FB-A9A8-F44F4D11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72B8-FFC9-4E1E-8724-3D916221DFD6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069FE5-C9C3-B491-F4F7-59AF497D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95B9DF-7594-6B24-4331-3CF65641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BB62-2C99-4917-A99C-2E585D85D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00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2734EA-DF04-EB66-550F-341C64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4A15D-5ED5-5380-224A-D01AED7C9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652134-6DE1-F9C2-969B-0087C53CF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72B8-FFC9-4E1E-8724-3D916221DFD6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B171E5-BF15-364E-4187-B39B842D2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2546AF-D265-C902-D2DB-7F91B97D7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1BB62-2C99-4917-A99C-2E585D85D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71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C4E68-593A-FD8B-B87F-4B51F8469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308" y="2736243"/>
            <a:ext cx="9144000" cy="972444"/>
          </a:xfrm>
        </p:spPr>
        <p:txBody>
          <a:bodyPr/>
          <a:lstStyle/>
          <a:p>
            <a:r>
              <a:rPr lang="zh-CN" altLang="en-US" dirty="0"/>
              <a:t>随机过程习题课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5EF443-D0B5-BE80-AC5F-B81C5833FFF5}"/>
              </a:ext>
            </a:extLst>
          </p:cNvPr>
          <p:cNvSpPr txBox="1"/>
          <p:nvPr/>
        </p:nvSpPr>
        <p:spPr>
          <a:xfrm>
            <a:off x="7753350" y="4400550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2024.6.14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103ECE-D1DB-5C1A-EA8B-1869754A2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1" y="33146"/>
            <a:ext cx="2810267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08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59E758-8B83-3608-B218-5DED637EB3DF}"/>
              </a:ext>
            </a:extLst>
          </p:cNvPr>
          <p:cNvSpPr txBox="1"/>
          <p:nvPr/>
        </p:nvSpPr>
        <p:spPr>
          <a:xfrm>
            <a:off x="111551" y="177428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补充结论及题目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39D516-522D-42A2-C14D-8AA4E8067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75" y="987721"/>
            <a:ext cx="12079386" cy="15242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324AF20-FA1C-7AC4-C506-498853A3B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5" y="2703666"/>
            <a:ext cx="8821381" cy="6858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97E95DC-C04C-8CA0-A8DB-BB0E4C1A7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36" y="3654437"/>
            <a:ext cx="11869806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77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D1D224-0731-A26F-A007-C75D19645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669" y="1108393"/>
            <a:ext cx="7144747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4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06B564C-615C-D7B0-B96B-C05125FED5D0}"/>
              </a:ext>
            </a:extLst>
          </p:cNvPr>
          <p:cNvSpPr txBox="1"/>
          <p:nvPr/>
        </p:nvSpPr>
        <p:spPr>
          <a:xfrm>
            <a:off x="57150" y="37147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Markov</a:t>
            </a:r>
            <a:r>
              <a:rPr lang="zh-CN" altLang="en-US" b="1" dirty="0"/>
              <a:t>过程：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7059B5-0A8C-3EE9-DBB2-A856D0E39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7" y="1227515"/>
            <a:ext cx="12079386" cy="19147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0940E3F-0D74-A74E-C469-9F9E52CC6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3" y="2981911"/>
            <a:ext cx="12192000" cy="221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62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7F57994-13CF-BE31-D090-9EAF2D5DB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71" y="818602"/>
            <a:ext cx="9788304" cy="13003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307192D-7F05-50CF-06E7-109D77D70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55" y="2086218"/>
            <a:ext cx="7702038" cy="13146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86BB747-2091-02D0-5ED6-82A07A7A5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44" y="3375851"/>
            <a:ext cx="10388463" cy="284361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FC1E7B4-EB9F-A5DE-D430-073F96E75F13}"/>
              </a:ext>
            </a:extLst>
          </p:cNvPr>
          <p:cNvSpPr txBox="1"/>
          <p:nvPr/>
        </p:nvSpPr>
        <p:spPr>
          <a:xfrm>
            <a:off x="490455" y="363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平稳过程</a:t>
            </a:r>
          </a:p>
        </p:txBody>
      </p:sp>
    </p:spTree>
    <p:extLst>
      <p:ext uri="{BB962C8B-B14F-4D97-AF65-F5344CB8AC3E}">
        <p14:creationId xmlns:p14="http://schemas.microsoft.com/office/powerpoint/2010/main" val="47149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2E4CC39-AFC4-8F7A-0635-3D9C5175F4EE}"/>
              </a:ext>
            </a:extLst>
          </p:cNvPr>
          <p:cNvSpPr txBox="1"/>
          <p:nvPr/>
        </p:nvSpPr>
        <p:spPr>
          <a:xfrm>
            <a:off x="533400" y="55245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常考判断题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9B3C6B0-2231-CA4A-0C4C-03F3885CABEA}"/>
                  </a:ext>
                </a:extLst>
              </p:cNvPr>
              <p:cNvSpPr txBox="1"/>
              <p:nvPr/>
            </p:nvSpPr>
            <p:spPr>
              <a:xfrm>
                <a:off x="638175" y="1276350"/>
                <a:ext cx="11155618" cy="42042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800" b="0" dirty="0">
                    <a:solidFill>
                      <a:srgbClr val="000000"/>
                    </a:solidFill>
                    <a:effectLst/>
                    <a:latin typeface="CIDFont+F4"/>
                  </a:rPr>
                  <a:t>1.Poisson </a:t>
                </a:r>
                <a:r>
                  <a:rPr lang="zh-CN" altLang="en-US" sz="1800" b="0" dirty="0">
                    <a:solidFill>
                      <a:srgbClr val="000000"/>
                    </a:solidFill>
                    <a:effectLst/>
                    <a:latin typeface="CIDFont+F1"/>
                  </a:rPr>
                  <a:t>过程是平稳独立增量过程，</a:t>
                </a:r>
                <a:r>
                  <a:rPr lang="en-US" altLang="zh-CN" sz="1800" b="0" dirty="0">
                    <a:solidFill>
                      <a:srgbClr val="000000"/>
                    </a:solidFill>
                    <a:effectLst/>
                    <a:latin typeface="CIDFont+F4"/>
                  </a:rPr>
                  <a:t>Poisson </a:t>
                </a:r>
                <a:r>
                  <a:rPr lang="zh-CN" altLang="en-US" sz="1800" b="0" dirty="0">
                    <a:solidFill>
                      <a:srgbClr val="000000"/>
                    </a:solidFill>
                    <a:effectLst/>
                    <a:latin typeface="CIDFont+F1"/>
                  </a:rPr>
                  <a:t>过程是 </a:t>
                </a:r>
                <a:r>
                  <a:rPr lang="en-US" altLang="zh-CN" sz="1800" b="0" dirty="0">
                    <a:solidFill>
                      <a:srgbClr val="000000"/>
                    </a:solidFill>
                    <a:effectLst/>
                    <a:latin typeface="CIDFont+F4"/>
                  </a:rPr>
                  <a:t>Markov </a:t>
                </a:r>
                <a:r>
                  <a:rPr lang="zh-CN" altLang="en-US" sz="1800" b="0" dirty="0">
                    <a:solidFill>
                      <a:srgbClr val="000000"/>
                    </a:solidFill>
                    <a:effectLst/>
                    <a:latin typeface="CIDFont+F1"/>
                  </a:rPr>
                  <a:t>过程，</a:t>
                </a:r>
                <a:r>
                  <a:rPr lang="en-US" altLang="zh-CN" sz="1800" b="0" dirty="0">
                    <a:solidFill>
                      <a:srgbClr val="000000"/>
                    </a:solidFill>
                    <a:effectLst/>
                    <a:latin typeface="CIDFont+F4"/>
                  </a:rPr>
                  <a:t>Poisson </a:t>
                </a:r>
                <a:r>
                  <a:rPr lang="zh-CN" altLang="en-US" sz="1800" b="0" dirty="0">
                    <a:solidFill>
                      <a:srgbClr val="000000"/>
                    </a:solidFill>
                    <a:effectLst/>
                    <a:latin typeface="CIDFont+F1"/>
                  </a:rPr>
                  <a:t>过程是非平稳过程。</a:t>
                </a:r>
                <a:r>
                  <a:rPr lang="zh-CN" altLang="en-US" sz="1800" b="0" dirty="0">
                    <a:solidFill>
                      <a:srgbClr val="000000"/>
                    </a:solidFill>
                    <a:effectLst/>
                    <a:latin typeface="CIDFont+F4"/>
                  </a:rPr>
                  <a:t> </a:t>
                </a:r>
                <a:endParaRPr lang="en-US" altLang="zh-CN" sz="1800" b="0" dirty="0">
                  <a:solidFill>
                    <a:srgbClr val="000000"/>
                  </a:solidFill>
                  <a:effectLst/>
                  <a:latin typeface="CIDFont+F4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800" b="0" dirty="0">
                    <a:solidFill>
                      <a:srgbClr val="000000"/>
                    </a:solidFill>
                    <a:effectLst/>
                    <a:latin typeface="CIDFont+F1"/>
                  </a:rPr>
                  <a:t>2.</a:t>
                </a:r>
                <a:r>
                  <a:rPr lang="zh-CN" altLang="en-US" sz="1800" b="0" dirty="0">
                    <a:solidFill>
                      <a:srgbClr val="000000"/>
                    </a:solidFill>
                    <a:effectLst/>
                    <a:latin typeface="CIDFont+F1"/>
                  </a:rPr>
                  <a:t>宽平稳过程不一定是严平稳过程；严平稳过程不一定是宽平稳过程；</a:t>
                </a:r>
                <a:r>
                  <a:rPr lang="zh-CN" altLang="en-US" sz="1800" b="1" dirty="0">
                    <a:solidFill>
                      <a:srgbClr val="000000"/>
                    </a:solidFill>
                    <a:effectLst/>
                    <a:latin typeface="CIDFont+F1"/>
                  </a:rPr>
                  <a:t>严平稳且二阶矩存在的过程</a:t>
                </a:r>
                <a:endParaRPr lang="en-US" altLang="zh-CN" sz="1800" b="1" dirty="0">
                  <a:solidFill>
                    <a:srgbClr val="000000"/>
                  </a:solidFill>
                  <a:effectLst/>
                  <a:latin typeface="CIDFont+F1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1" dirty="0">
                    <a:solidFill>
                      <a:srgbClr val="000000"/>
                    </a:solidFill>
                    <a:latin typeface="CIDFont+F1"/>
                  </a:rPr>
                  <a:t>    </a:t>
                </a:r>
                <a:r>
                  <a:rPr lang="zh-CN" altLang="en-US" sz="1800" b="1" dirty="0">
                    <a:solidFill>
                      <a:srgbClr val="000000"/>
                    </a:solidFill>
                    <a:effectLst/>
                    <a:latin typeface="CIDFont+F1"/>
                  </a:rPr>
                  <a:t>是宽平稳过程。</a:t>
                </a:r>
                <a:endParaRPr lang="en-US" altLang="zh-CN" sz="1800" b="0" dirty="0">
                  <a:solidFill>
                    <a:srgbClr val="000000"/>
                  </a:solidFill>
                  <a:effectLst/>
                  <a:latin typeface="CIDFont+F4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000000"/>
                    </a:solidFill>
                    <a:latin typeface="CIDFont+F4"/>
                  </a:rPr>
                  <a:t>3.</a:t>
                </a:r>
                <a:r>
                  <a:rPr lang="zh-CN" altLang="en-US" sz="1800" b="0" dirty="0">
                    <a:solidFill>
                      <a:srgbClr val="000000"/>
                    </a:solidFill>
                    <a:effectLst/>
                    <a:latin typeface="CIDFont+F1"/>
                  </a:rPr>
                  <a:t>独立增量过程是马氏过程</a:t>
                </a:r>
                <a:r>
                  <a:rPr lang="en-US" altLang="zh-CN" sz="1800" b="0" dirty="0">
                    <a:solidFill>
                      <a:srgbClr val="000000"/>
                    </a:solidFill>
                    <a:effectLst/>
                    <a:latin typeface="CIDFont+F4"/>
                  </a:rPr>
                  <a:t>;</a:t>
                </a:r>
                <a:r>
                  <a:rPr lang="zh-CN" altLang="en-US" sz="1800" b="0" dirty="0">
                    <a:solidFill>
                      <a:srgbClr val="000000"/>
                    </a:solidFill>
                    <a:effectLst/>
                    <a:latin typeface="CIDFont+F1"/>
                  </a:rPr>
                  <a:t>齐次马氏链</a:t>
                </a:r>
                <a:r>
                  <a:rPr lang="zh-CN" altLang="en-US" sz="1800" b="0" dirty="0">
                    <a:solidFill>
                      <a:srgbClr val="000000"/>
                    </a:solidFill>
                    <a:effectLst/>
                    <a:latin typeface="CIDFont+F4"/>
                  </a:rPr>
                  <a:t> </a:t>
                </a:r>
                <a:r>
                  <a:rPr lang="zh-CN" altLang="en-US" sz="1800" b="0" dirty="0">
                    <a:solidFill>
                      <a:srgbClr val="000000"/>
                    </a:solidFill>
                    <a:effectLst/>
                    <a:latin typeface="CIDFont+F1"/>
                  </a:rPr>
                  <a:t>一步转移概率与时刻无关</a:t>
                </a:r>
                <a:r>
                  <a:rPr lang="en-US" altLang="zh-CN" sz="1800" b="0" dirty="0">
                    <a:solidFill>
                      <a:srgbClr val="000000"/>
                    </a:solidFill>
                    <a:effectLst/>
                    <a:latin typeface="CIDFont+F4"/>
                  </a:rPr>
                  <a:t>;</a:t>
                </a:r>
                <a:r>
                  <a:rPr lang="zh-CN" altLang="en-US" sz="1800" b="0" dirty="0">
                    <a:solidFill>
                      <a:srgbClr val="000000"/>
                    </a:solidFill>
                    <a:effectLst/>
                    <a:latin typeface="CIDFont+F1"/>
                  </a:rPr>
                  <a:t>对于齐次马氏链，初始分布和一步转移概率</a:t>
                </a:r>
                <a:endParaRPr lang="en-US" altLang="zh-CN" sz="1800" b="0" dirty="0">
                  <a:solidFill>
                    <a:srgbClr val="000000"/>
                  </a:solidFill>
                  <a:effectLst/>
                  <a:latin typeface="CIDFont+F1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800" b="0" dirty="0">
                    <a:solidFill>
                      <a:srgbClr val="000000"/>
                    </a:solidFill>
                    <a:effectLst/>
                    <a:latin typeface="CIDFont+F1"/>
                  </a:rPr>
                  <a:t>   可以确定任意时刻马氏 链的状态分布。</a:t>
                </a:r>
                <a:endParaRPr lang="en-US" altLang="zh-CN" sz="1800" b="0" dirty="0">
                  <a:solidFill>
                    <a:srgbClr val="000000"/>
                  </a:solidFill>
                  <a:effectLst/>
                  <a:latin typeface="CIDFont+F1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000000"/>
                    </a:solidFill>
                    <a:latin typeface="CIDFont+F1"/>
                  </a:rPr>
                  <a:t>4.</a:t>
                </a:r>
                <a:r>
                  <a:rPr lang="zh-CN" altLang="en-US" sz="1800" b="0" dirty="0">
                    <a:solidFill>
                      <a:srgbClr val="000000"/>
                    </a:solidFill>
                    <a:effectLst/>
                    <a:latin typeface="CIDFont+F1"/>
                  </a:rPr>
                  <a:t>有限状态马氏链至少存在一个常返态（至少存在一个正常返态）；状态有限的不可约马氏链，</a:t>
                </a:r>
                <a:endParaRPr lang="en-US" altLang="zh-CN" sz="1800" b="0" dirty="0">
                  <a:solidFill>
                    <a:srgbClr val="000000"/>
                  </a:solidFill>
                  <a:effectLst/>
                  <a:latin typeface="CIDFont+F1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800" b="0" dirty="0">
                    <a:solidFill>
                      <a:srgbClr val="000000"/>
                    </a:solidFill>
                    <a:effectLst/>
                    <a:latin typeface="CIDFont+F1"/>
                  </a:rPr>
                  <a:t>    所有状态都是（正）常返态（吸收 态一定是常返态）</a:t>
                </a:r>
                <a:r>
                  <a:rPr lang="zh-CN" altLang="en-US" sz="1800" b="0" dirty="0">
                    <a:solidFill>
                      <a:srgbClr val="000000"/>
                    </a:solidFill>
                    <a:effectLst/>
                    <a:latin typeface="CIDFont+F4"/>
                  </a:rPr>
                  <a:t> 。</a:t>
                </a:r>
                <a:endParaRPr lang="en-US" altLang="zh-CN" sz="1800" b="0" dirty="0">
                  <a:solidFill>
                    <a:srgbClr val="000000"/>
                  </a:solidFill>
                  <a:effectLst/>
                  <a:latin typeface="CIDFont+F4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000000"/>
                    </a:solidFill>
                    <a:latin typeface="CIDFont+F4"/>
                  </a:rPr>
                  <a:t>5.</a:t>
                </a:r>
                <a:r>
                  <a:rPr lang="zh-CN" altLang="en-US" sz="1800" b="1" dirty="0">
                    <a:solidFill>
                      <a:srgbClr val="000000"/>
                    </a:solidFill>
                    <a:effectLst/>
                    <a:latin typeface="CIDFont+F1"/>
                  </a:rPr>
                  <a:t>若马氏链的初始分布是平稳分布，则任意时刻的分布是平稳分布，此时，马氏链是严平稳的</a:t>
                </a:r>
                <a:r>
                  <a:rPr lang="zh-CN" altLang="en-US" sz="1800" b="0" dirty="0">
                    <a:solidFill>
                      <a:srgbClr val="000000"/>
                    </a:solidFill>
                    <a:effectLst/>
                    <a:latin typeface="CIDFont+F1"/>
                  </a:rPr>
                  <a:t>。</a:t>
                </a:r>
                <a:endParaRPr lang="en-US" altLang="zh-CN" sz="1800" b="0" dirty="0">
                  <a:solidFill>
                    <a:srgbClr val="000000"/>
                  </a:solidFill>
                  <a:effectLst/>
                  <a:latin typeface="CIDFont+F1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800" b="0" dirty="0">
                    <a:solidFill>
                      <a:srgbClr val="000000"/>
                    </a:solidFill>
                    <a:effectLst/>
                    <a:latin typeface="CIDFont+F1"/>
                  </a:rPr>
                  <a:t>    状态有限的马氏链必有平稳分布。</a:t>
                </a:r>
                <a:endParaRPr lang="en-US" altLang="zh-CN" sz="1800" b="0" dirty="0">
                  <a:solidFill>
                    <a:srgbClr val="000000"/>
                  </a:solidFill>
                  <a:effectLst/>
                  <a:latin typeface="CIDFont+F1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000000"/>
                    </a:solidFill>
                    <a:latin typeface="CIDFont+F1"/>
                  </a:rPr>
                  <a:t>6.</a:t>
                </a:r>
                <a:r>
                  <a:rPr lang="zh-CN" altLang="en-US" sz="1800" b="0" dirty="0">
                    <a:solidFill>
                      <a:srgbClr val="000000"/>
                    </a:solidFill>
                    <a:effectLst/>
                    <a:latin typeface="CIDFont+F1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800" b="0" dirty="0">
                    <a:solidFill>
                      <a:srgbClr val="000000"/>
                    </a:solidFill>
                    <a:effectLst/>
                    <a:latin typeface="CIDFont+F1"/>
                  </a:rPr>
                  <a:t>是常返态，状态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800" b="0" dirty="0">
                    <a:solidFill>
                      <a:srgbClr val="000000"/>
                    </a:solidFill>
                    <a:effectLst/>
                    <a:latin typeface="CIDFont+F1"/>
                  </a:rPr>
                  <a:t>与状态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800" b="0" dirty="0">
                    <a:solidFill>
                      <a:srgbClr val="000000"/>
                    </a:solidFill>
                    <a:effectLst/>
                    <a:latin typeface="CIDFont+F1"/>
                  </a:rPr>
                  <a:t>互达，则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800" b="0" dirty="0">
                    <a:solidFill>
                      <a:srgbClr val="000000"/>
                    </a:solidFill>
                    <a:effectLst/>
                    <a:latin typeface="CIDFont+F1"/>
                  </a:rPr>
                  <a:t>也是常返态。从常返态出发只能到达常返态。</a:t>
                </a:r>
                <a:r>
                  <a:rPr lang="zh-CN" altLang="en-US" sz="1800" b="0" dirty="0">
                    <a:solidFill>
                      <a:srgbClr val="000000"/>
                    </a:solidFill>
                    <a:effectLst/>
                    <a:latin typeface="CIDFont+F4"/>
                  </a:rPr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9B3C6B0-2231-CA4A-0C4C-03F3885CA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75" y="1276350"/>
                <a:ext cx="11155618" cy="4204228"/>
              </a:xfrm>
              <a:prstGeom prst="rect">
                <a:avLst/>
              </a:prstGeom>
              <a:blipFill>
                <a:blip r:embed="rId2"/>
                <a:stretch>
                  <a:fillRect l="-492" b="-1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013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8D59775-92C2-A4B8-3F5A-85B2949EC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29" y="253157"/>
            <a:ext cx="5880127" cy="19362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EB740C8-D565-7FB5-801B-DE24467FB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43" y="2856893"/>
            <a:ext cx="5708177" cy="287531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58A96C5-0FA4-9B80-DBF5-28520474C6FA}"/>
              </a:ext>
            </a:extLst>
          </p:cNvPr>
          <p:cNvSpPr txBox="1"/>
          <p:nvPr/>
        </p:nvSpPr>
        <p:spPr>
          <a:xfrm>
            <a:off x="540774" y="24875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解答：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4CC2BB4-AD0F-9827-840D-1AA89A3A1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542" y="2340078"/>
            <a:ext cx="4244932" cy="183667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F039842-508C-F39C-ABC1-8F9965970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275" y="4177141"/>
            <a:ext cx="6051125" cy="2248214"/>
          </a:xfrm>
          <a:prstGeom prst="rect">
            <a:avLst/>
          </a:prstGeom>
        </p:spPr>
      </p:pic>
      <p:sp>
        <p:nvSpPr>
          <p:cNvPr id="17" name="箭头: 右 16">
            <a:extLst>
              <a:ext uri="{FF2B5EF4-FFF2-40B4-BE49-F238E27FC236}">
                <a16:creationId xmlns:a16="http://schemas.microsoft.com/office/drawing/2014/main" id="{2E6F1A35-3363-FD9F-1526-7674986E8689}"/>
              </a:ext>
            </a:extLst>
          </p:cNvPr>
          <p:cNvSpPr/>
          <p:nvPr/>
        </p:nvSpPr>
        <p:spPr>
          <a:xfrm>
            <a:off x="5466738" y="3958111"/>
            <a:ext cx="907669" cy="3372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BA32BC7-CC0F-9B78-F790-16E6662945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998" y="5706997"/>
            <a:ext cx="6005398" cy="335326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1B71FCB-1515-96CF-819A-8B20C1B65524}"/>
              </a:ext>
            </a:extLst>
          </p:cNvPr>
          <p:cNvSpPr txBox="1"/>
          <p:nvPr/>
        </p:nvSpPr>
        <p:spPr>
          <a:xfrm>
            <a:off x="393291" y="6076623"/>
            <a:ext cx="402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机变量，由课本</a:t>
            </a:r>
            <a:r>
              <a:rPr lang="en-US" altLang="zh-CN" b="1" dirty="0"/>
              <a:t>p18</a:t>
            </a:r>
            <a:r>
              <a:rPr lang="zh-CN" altLang="en-US" b="1" dirty="0"/>
              <a:t>页最后一段可得：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020B03-D942-4A07-2B7D-100E59A403CE}"/>
              </a:ext>
            </a:extLst>
          </p:cNvPr>
          <p:cNvSpPr txBox="1"/>
          <p:nvPr/>
        </p:nvSpPr>
        <p:spPr>
          <a:xfrm>
            <a:off x="6233650" y="815677"/>
            <a:ext cx="6155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本例题与课本</a:t>
            </a:r>
            <a:r>
              <a:rPr lang="en-US" altLang="zh-CN" sz="2800" dirty="0">
                <a:solidFill>
                  <a:srgbClr val="FF0000"/>
                </a:solidFill>
              </a:rPr>
              <a:t>p19</a:t>
            </a:r>
            <a:r>
              <a:rPr lang="zh-CN" altLang="en-US" sz="2800" dirty="0">
                <a:solidFill>
                  <a:srgbClr val="FF0000"/>
                </a:solidFill>
              </a:rPr>
              <a:t>页均需要掌握！！！</a:t>
            </a:r>
          </a:p>
        </p:txBody>
      </p:sp>
    </p:spTree>
    <p:extLst>
      <p:ext uri="{BB962C8B-B14F-4D97-AF65-F5344CB8AC3E}">
        <p14:creationId xmlns:p14="http://schemas.microsoft.com/office/powerpoint/2010/main" val="3793405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3AB0482-8A3A-2C01-0133-EA623697B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763" y="100805"/>
            <a:ext cx="6066366" cy="14708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3020C3-0919-0DC3-B919-626697621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518" y="2405803"/>
            <a:ext cx="6211166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8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62EA91D-3C8C-C12D-5CE4-F29474B889C8}"/>
              </a:ext>
            </a:extLst>
          </p:cNvPr>
          <p:cNvSpPr txBox="1"/>
          <p:nvPr/>
        </p:nvSpPr>
        <p:spPr>
          <a:xfrm>
            <a:off x="320352" y="48896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作业习题（前五次作业）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1C5CDD-62AC-07DA-6813-BD83498A2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44" y="750563"/>
            <a:ext cx="8352000" cy="16183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CA12A8-5FA8-0556-80E8-C2BD1BEBB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76" y="3040903"/>
            <a:ext cx="8221222" cy="24387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57388F6-6AEB-DC5C-2FE1-914867F10094}"/>
              </a:ext>
            </a:extLst>
          </p:cNvPr>
          <p:cNvSpPr txBox="1"/>
          <p:nvPr/>
        </p:nvSpPr>
        <p:spPr>
          <a:xfrm>
            <a:off x="704850" y="77152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5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888E73B-81F0-3EC4-7270-A6C3F28EA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47" y="206726"/>
            <a:ext cx="8477957" cy="17895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6B846E-7FE6-B811-2C7F-4AAD5E6C51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146"/>
          <a:stretch/>
        </p:blipFill>
        <p:spPr>
          <a:xfrm>
            <a:off x="796280" y="2202979"/>
            <a:ext cx="5662450" cy="37821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2BACE8E-FBD6-5EC1-A65A-B2BE756B6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512" y="3361753"/>
            <a:ext cx="5563376" cy="130320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D7C66A3-01AE-3262-1927-66C017C9571F}"/>
              </a:ext>
            </a:extLst>
          </p:cNvPr>
          <p:cNvSpPr txBox="1"/>
          <p:nvPr/>
        </p:nvSpPr>
        <p:spPr>
          <a:xfrm>
            <a:off x="923925" y="24765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691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DA93DB9-3F3C-1177-F576-01AC1C40C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86" y="293736"/>
            <a:ext cx="9888330" cy="10002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2DE04FC-0FB5-C61E-2A7D-0B158317C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21" y="1757833"/>
            <a:ext cx="5886796" cy="40810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BF2424-20AD-FA56-A29E-61C3B0F97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627" y="2656307"/>
            <a:ext cx="5935379" cy="271262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CDC08A6-B104-05B0-D81C-27E40AF12E3A}"/>
              </a:ext>
            </a:extLst>
          </p:cNvPr>
          <p:cNvSpPr txBox="1"/>
          <p:nvPr/>
        </p:nvSpPr>
        <p:spPr>
          <a:xfrm>
            <a:off x="1066800" y="35242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11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7390610-1D04-93B7-1BB9-83EC58653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86" y="293736"/>
            <a:ext cx="9888330" cy="100026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8B4885B-A081-5BB5-9B62-D7FDB39CB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46" y="1464485"/>
            <a:ext cx="5530511" cy="45264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60D0921-52E2-8324-7F3B-50109CABC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869" y="3233599"/>
            <a:ext cx="5700556" cy="18543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C4D6840-0676-BE15-2084-407B294FE2DD}"/>
              </a:ext>
            </a:extLst>
          </p:cNvPr>
          <p:cNvSpPr txBox="1"/>
          <p:nvPr/>
        </p:nvSpPr>
        <p:spPr>
          <a:xfrm>
            <a:off x="1066800" y="35242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805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7EBA17F-8578-635F-D787-5156E28FC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28" y="160911"/>
            <a:ext cx="9745435" cy="8668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55E27B1-A29D-86D3-AE2A-9D8789F15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21" y="1342347"/>
            <a:ext cx="5854406" cy="45669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05B1918-5824-E10D-05AA-47FC9FEEB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055" y="2232315"/>
            <a:ext cx="5587192" cy="275310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53EFE02-B2B8-097C-DC76-71EBB7A4C9C1}"/>
              </a:ext>
            </a:extLst>
          </p:cNvPr>
          <p:cNvSpPr txBox="1"/>
          <p:nvPr/>
        </p:nvSpPr>
        <p:spPr>
          <a:xfrm>
            <a:off x="1000125" y="25717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63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2EE817E-90CB-DAD0-4279-0F5452A3055B}"/>
                  </a:ext>
                </a:extLst>
              </p:cNvPr>
              <p:cNvSpPr txBox="1"/>
              <p:nvPr/>
            </p:nvSpPr>
            <p:spPr>
              <a:xfrm>
                <a:off x="319520" y="313113"/>
                <a:ext cx="11809580" cy="967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2.8   </a:t>
                </a:r>
                <a:r>
                  <a:rPr lang="zh-CN" altLang="en-US" sz="2000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≥0},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个独立的有相同强度参数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𝑃𝑜𝑖𝑠𝑠𝑜𝑛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过程</m:t>
                    </m:r>
                  </m:oMath>
                </a14:m>
                <a:r>
                  <a:rPr lang="en-US" altLang="zh-CN" sz="2000" dirty="0"/>
                  <a:t>.</a:t>
                </a:r>
                <a:r>
                  <a:rPr lang="zh-CN" altLang="en-US" sz="2000" dirty="0"/>
                  <a:t>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000" dirty="0"/>
                  <a:t>在全部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个过程中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至少发生了一件事的时刻，试求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000" dirty="0"/>
                  <a:t>分布。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2EE817E-90CB-DAD0-4279-0F5452A3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20" y="313113"/>
                <a:ext cx="11809580" cy="967829"/>
              </a:xfrm>
              <a:prstGeom prst="rect">
                <a:avLst/>
              </a:prstGeom>
              <a:blipFill>
                <a:blip r:embed="rId2"/>
                <a:stretch>
                  <a:fillRect l="-516" b="-10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07D0A65-C326-DA73-DC49-052968E08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428" y="1723839"/>
            <a:ext cx="6944694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5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D3B535-FBD0-FDD7-9FE9-A60B1C4CE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02" y="214204"/>
            <a:ext cx="9640645" cy="155279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FD3345D-11F9-D7FD-2AF4-2D356146AF42}"/>
              </a:ext>
            </a:extLst>
          </p:cNvPr>
          <p:cNvSpPr txBox="1"/>
          <p:nvPr/>
        </p:nvSpPr>
        <p:spPr>
          <a:xfrm>
            <a:off x="1314450" y="257175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2.</a:t>
            </a: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31AEB5-6B03-33D8-2C66-7E79BAD9F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9" y="2093065"/>
            <a:ext cx="6421223" cy="42292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A692F2F-5337-C996-B9F0-9E3C284BB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786" y="2555268"/>
            <a:ext cx="6024927" cy="343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38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B245DBD-5E02-2D5E-725E-37D381AF2F06}"/>
                  </a:ext>
                </a:extLst>
              </p:cNvPr>
              <p:cNvSpPr txBox="1"/>
              <p:nvPr/>
            </p:nvSpPr>
            <p:spPr>
              <a:xfrm>
                <a:off x="647700" y="581025"/>
                <a:ext cx="6247736" cy="4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/>
                  <a:t>4.27 (1)</a:t>
                </a:r>
                <a:r>
                  <a:rPr lang="zh-CN" altLang="en-US" sz="2000" b="1" dirty="0"/>
                  <a:t>   求功率谱密度函数：</a:t>
                </a:r>
                <a:r>
                  <a:rPr lang="en-US" altLang="zh-CN" sz="2000" b="1" dirty="0"/>
                  <a:t>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b="1" i="1" smtClean="0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000" b="1" i="1" smtClean="0">
                            <a:latin typeface="Cambria Math" panose="02040503050406030204" pitchFamily="18" charset="0"/>
                          </a:rPr>
                          <m:t>𝝉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  <m:func>
                      <m:func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zh-CN" altLang="en-US" sz="2000" b="1" i="1" smtClean="0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</m:func>
                  </m:oMath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B245DBD-5E02-2D5E-725E-37D381AF2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581025"/>
                <a:ext cx="6247736" cy="411651"/>
              </a:xfrm>
              <a:prstGeom prst="rect">
                <a:avLst/>
              </a:prstGeom>
              <a:blipFill>
                <a:blip r:embed="rId2"/>
                <a:stretch>
                  <a:fillRect l="-976" t="-441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C5B1C00A-3C2F-A299-63A3-EB8CF6AE8223}"/>
              </a:ext>
            </a:extLst>
          </p:cNvPr>
          <p:cNvSpPr txBox="1"/>
          <p:nvPr/>
        </p:nvSpPr>
        <p:spPr>
          <a:xfrm>
            <a:off x="714375" y="1438275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方法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：利用傅里叶变换对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37A99C5-F6F8-FA87-FFD9-372F3AB31546}"/>
                  </a:ext>
                </a:extLst>
              </p:cNvPr>
              <p:cNvSpPr txBox="1"/>
              <p:nvPr/>
            </p:nvSpPr>
            <p:spPr>
              <a:xfrm>
                <a:off x="5229225" y="1428750"/>
                <a:ext cx="6423874" cy="422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</a:rPr>
                  <a:t>方法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：利用功率谱密度函数计算公式：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𝒋𝒘</m:t>
                            </m:r>
                            <m:r>
                              <a:rPr lang="zh-CN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𝝉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zh-CN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</m:nary>
                  </m:oMath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37A99C5-F6F8-FA87-FFD9-372F3AB31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225" y="1428750"/>
                <a:ext cx="6423874" cy="422167"/>
              </a:xfrm>
              <a:prstGeom prst="rect">
                <a:avLst/>
              </a:prstGeom>
              <a:blipFill>
                <a:blip r:embed="rId3"/>
                <a:stretch>
                  <a:fillRect l="-854" t="-125714" b="-18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BA13EFC-84D6-FDB8-7A83-1161C51F5395}"/>
                  </a:ext>
                </a:extLst>
              </p:cNvPr>
              <p:cNvSpPr txBox="1"/>
              <p:nvPr/>
            </p:nvSpPr>
            <p:spPr>
              <a:xfrm>
                <a:off x="2400300" y="1800225"/>
                <a:ext cx="5249386" cy="663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FF0000"/>
                    </a:solidFill>
                  </a:rPr>
                  <a:t>最后答案：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+</a:t>
                </a:r>
                <a:r>
                  <a:rPr lang="en-US" altLang="zh-CN" sz="24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BA13EFC-84D6-FDB8-7A83-1161C51F5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300" y="1800225"/>
                <a:ext cx="5249386" cy="663515"/>
              </a:xfrm>
              <a:prstGeom prst="rect">
                <a:avLst/>
              </a:prstGeom>
              <a:blipFill>
                <a:blip r:embed="rId4"/>
                <a:stretch>
                  <a:fillRect l="-1858" b="-2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3C7E43D-556B-1CD1-5A0A-1CC3F39502B1}"/>
                  </a:ext>
                </a:extLst>
              </p:cNvPr>
              <p:cNvSpPr txBox="1"/>
              <p:nvPr/>
            </p:nvSpPr>
            <p:spPr>
              <a:xfrm>
                <a:off x="666750" y="3076575"/>
                <a:ext cx="7382727" cy="576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/>
                  <a:t>4.28 (2)</a:t>
                </a:r>
                <a:r>
                  <a:rPr lang="zh-CN" altLang="en-US" sz="2000" b="1" dirty="0"/>
                  <a:t>   求功率谱密度函数对应的协方差函数：</a:t>
                </a:r>
                <a:r>
                  <a:rPr lang="en-US" altLang="zh-CN" sz="2000" b="1" dirty="0"/>
                  <a:t> 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𝐒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3C7E43D-556B-1CD1-5A0A-1CC3F3950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0" y="3076575"/>
                <a:ext cx="7382727" cy="576825"/>
              </a:xfrm>
              <a:prstGeom prst="rect">
                <a:avLst/>
              </a:prstGeom>
              <a:blipFill>
                <a:blip r:embed="rId5"/>
                <a:stretch>
                  <a:fillRect l="-826" b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98179D7C-306D-06E7-B9C4-3D4316FB31EA}"/>
              </a:ext>
            </a:extLst>
          </p:cNvPr>
          <p:cNvSpPr txBox="1"/>
          <p:nvPr/>
        </p:nvSpPr>
        <p:spPr>
          <a:xfrm>
            <a:off x="762000" y="3724275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方法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：利用傅里叶变换对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1F7871D-829D-1689-E5DE-CCF39EDB978E}"/>
                  </a:ext>
                </a:extLst>
              </p:cNvPr>
              <p:cNvSpPr txBox="1"/>
              <p:nvPr/>
            </p:nvSpPr>
            <p:spPr>
              <a:xfrm>
                <a:off x="5238750" y="3648075"/>
                <a:ext cx="6249468" cy="508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</a:rPr>
                  <a:t>方法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：利用协方差函数计算公式：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zh-CN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𝒋𝒘</m:t>
                            </m:r>
                            <m:r>
                              <a:rPr lang="zh-CN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𝝉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𝒅𝒘</m:t>
                        </m:r>
                      </m:e>
                    </m:nary>
                  </m:oMath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1F7871D-829D-1689-E5DE-CCF39EDB9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50" y="3648075"/>
                <a:ext cx="6249468" cy="508537"/>
              </a:xfrm>
              <a:prstGeom prst="rect">
                <a:avLst/>
              </a:prstGeom>
              <a:blipFill>
                <a:blip r:embed="rId6"/>
                <a:stretch>
                  <a:fillRect l="-780" t="-95238" r="-97" b="-147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A242131-CFD9-9EA7-ACDC-F791C62C47E3}"/>
                  </a:ext>
                </a:extLst>
              </p:cNvPr>
              <p:cNvSpPr txBox="1"/>
              <p:nvPr/>
            </p:nvSpPr>
            <p:spPr>
              <a:xfrm>
                <a:off x="2476500" y="4171950"/>
                <a:ext cx="3712427" cy="613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FF0000"/>
                    </a:solidFill>
                  </a:rPr>
                  <a:t>最后答案：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(1+|</m:t>
                    </m:r>
                    <m:r>
                      <a:rPr lang="zh-CN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−|</m:t>
                        </m:r>
                        <m:r>
                          <a:rPr lang="zh-CN" alt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A242131-CFD9-9EA7-ACDC-F791C62C4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0" y="4171950"/>
                <a:ext cx="3712427" cy="613886"/>
              </a:xfrm>
              <a:prstGeom prst="rect">
                <a:avLst/>
              </a:prstGeom>
              <a:blipFill>
                <a:blip r:embed="rId7"/>
                <a:stretch>
                  <a:fillRect l="-2463" b="-10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0AFD04EE-ABD7-3817-B810-2D5BA12BABF1}"/>
              </a:ext>
            </a:extLst>
          </p:cNvPr>
          <p:cNvSpPr txBox="1"/>
          <p:nvPr/>
        </p:nvSpPr>
        <p:spPr>
          <a:xfrm>
            <a:off x="676275" y="5153025"/>
            <a:ext cx="5759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4.29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）具体做法可参考课本例题</a:t>
            </a:r>
            <a:r>
              <a:rPr lang="en-US" altLang="zh-CN" sz="2000" b="1" dirty="0"/>
              <a:t>4.7</a:t>
            </a:r>
            <a:r>
              <a:rPr lang="zh-CN" altLang="en-US" sz="2000" b="1" dirty="0"/>
              <a:t>与例题</a:t>
            </a:r>
            <a:r>
              <a:rPr lang="en-US" altLang="zh-CN" sz="2000" b="1" dirty="0"/>
              <a:t>4.17</a:t>
            </a:r>
            <a:endParaRPr lang="zh-CN" alt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EE31DC5-34A6-421B-D490-D808B2C34234}"/>
                  </a:ext>
                </a:extLst>
              </p:cNvPr>
              <p:cNvSpPr txBox="1"/>
              <p:nvPr/>
            </p:nvSpPr>
            <p:spPr>
              <a:xfrm>
                <a:off x="2552700" y="5619750"/>
                <a:ext cx="4871783" cy="465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FF0000"/>
                    </a:solidFill>
                  </a:rPr>
                  <a:t>最后答案：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sSubSup>
                      <m:sSub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EE31DC5-34A6-421B-D490-D808B2C34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700" y="5619750"/>
                <a:ext cx="4871783" cy="465961"/>
              </a:xfrm>
              <a:prstGeom prst="rect">
                <a:avLst/>
              </a:prstGeom>
              <a:blipFill>
                <a:blip r:embed="rId8"/>
                <a:stretch>
                  <a:fillRect l="-2003" t="-7895" b="-3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926E9757-8D23-5D28-1513-C05AB6F42718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41DC397-6E39-AE87-E183-39CE6677C90A}"/>
              </a:ext>
            </a:extLst>
          </p:cNvPr>
          <p:cNvSpPr txBox="1"/>
          <p:nvPr/>
        </p:nvSpPr>
        <p:spPr>
          <a:xfrm>
            <a:off x="6667500" y="435292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！！！不少同学忘记加绝对值符号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426BAA1-2205-17D2-A111-C2ACA3A3C029}"/>
              </a:ext>
            </a:extLst>
          </p:cNvPr>
          <p:cNvSpPr txBox="1"/>
          <p:nvPr/>
        </p:nvSpPr>
        <p:spPr>
          <a:xfrm>
            <a:off x="7705725" y="564832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！！！不少同学忘记了方差</a:t>
            </a:r>
          </a:p>
        </p:txBody>
      </p:sp>
    </p:spTree>
    <p:extLst>
      <p:ext uri="{BB962C8B-B14F-4D97-AF65-F5344CB8AC3E}">
        <p14:creationId xmlns:p14="http://schemas.microsoft.com/office/powerpoint/2010/main" val="914648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457</Words>
  <Application>Microsoft Office PowerPoint</Application>
  <PresentationFormat>宽屏</PresentationFormat>
  <Paragraphs>40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CIDFont+F1</vt:lpstr>
      <vt:lpstr>CIDFont+F4</vt:lpstr>
      <vt:lpstr>等线</vt:lpstr>
      <vt:lpstr>等线 Light</vt:lpstr>
      <vt:lpstr>Arial</vt:lpstr>
      <vt:lpstr>Cambria Math</vt:lpstr>
      <vt:lpstr>Office 主题​​</vt:lpstr>
      <vt:lpstr>随机过程习题课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jie deng</dc:creator>
  <cp:lastModifiedBy>jie deng</cp:lastModifiedBy>
  <cp:revision>1</cp:revision>
  <dcterms:created xsi:type="dcterms:W3CDTF">2024-06-13T03:15:28Z</dcterms:created>
  <dcterms:modified xsi:type="dcterms:W3CDTF">2024-06-13T11:08:07Z</dcterms:modified>
</cp:coreProperties>
</file>