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76" r:id="rId4"/>
    <p:sldId id="259" r:id="rId5"/>
    <p:sldId id="260" r:id="rId6"/>
    <p:sldId id="261" r:id="rId7"/>
    <p:sldId id="262" r:id="rId8"/>
    <p:sldId id="263" r:id="rId9"/>
    <p:sldId id="264" r:id="rId10"/>
    <p:sldId id="265" r:id="rId11"/>
    <p:sldId id="266" r:id="rId12"/>
    <p:sldId id="267" r:id="rId13"/>
    <p:sldId id="268" r:id="rId14"/>
    <p:sldId id="269" r:id="rId15"/>
    <p:sldId id="293" r:id="rId16"/>
    <p:sldId id="297" r:id="rId17"/>
    <p:sldId id="278" r:id="rId18"/>
    <p:sldId id="279" r:id="rId19"/>
    <p:sldId id="294" r:id="rId20"/>
    <p:sldId id="298" r:id="rId21"/>
    <p:sldId id="299" r:id="rId22"/>
    <p:sldId id="300" r:id="rId23"/>
    <p:sldId id="302" r:id="rId24"/>
    <p:sldId id="280" r:id="rId25"/>
    <p:sldId id="295" r:id="rId26"/>
    <p:sldId id="303" r:id="rId27"/>
    <p:sldId id="304" r:id="rId28"/>
    <p:sldId id="281" r:id="rId29"/>
    <p:sldId id="296" r:id="rId30"/>
    <p:sldId id="305" r:id="rId31"/>
    <p:sldId id="306" r:id="rId32"/>
    <p:sldId id="271" r:id="rId33"/>
    <p:sldId id="270" r:id="rId34"/>
    <p:sldId id="273" r:id="rId35"/>
    <p:sldId id="274" r:id="rId36"/>
    <p:sldId id="277" r:id="rId37"/>
    <p:sldId id="282" r:id="rId38"/>
    <p:sldId id="283" r:id="rId39"/>
    <p:sldId id="284" r:id="rId40"/>
    <p:sldId id="285" r:id="rId41"/>
    <p:sldId id="286" r:id="rId42"/>
    <p:sldId id="287" r:id="rId43"/>
    <p:sldId id="288" r:id="rId44"/>
    <p:sldId id="272" r:id="rId45"/>
    <p:sldId id="289" r:id="rId46"/>
    <p:sldId id="290" r:id="rId47"/>
    <p:sldId id="275" r:id="rId48"/>
    <p:sldId id="291" r:id="rId49"/>
    <p:sldId id="29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74AAB-B571-49F0-B4A2-90F80F5CD124}"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zh-CN" altLang="en-US"/>
        </a:p>
      </dgm:t>
    </dgm:pt>
    <dgm:pt modelId="{EC40F766-3C2C-4C08-B6E6-A1B9E6FFE3D3}">
      <dgm:prSet phldrT="[文本]" custT="1"/>
      <dgm:spPr/>
      <dgm:t>
        <a:bodyPr/>
        <a:lstStyle/>
        <a:p>
          <a:r>
            <a:rPr lang="zh-CN" altLang="en-US" sz="2000" dirty="0">
              <a:latin typeface="微软雅黑 Light" panose="020B0502040204020203" pitchFamily="34" charset="-122"/>
              <a:ea typeface="微软雅黑 Light" panose="020B0502040204020203" pitchFamily="34" charset="-122"/>
            </a:rPr>
            <a:t>有需求</a:t>
          </a:r>
        </a:p>
      </dgm:t>
    </dgm:pt>
    <dgm:pt modelId="{D1191E21-C182-4155-BBA4-7A780D9C181E}" type="parTrans" cxnId="{EEB76249-7B1B-43F4-9F42-2A47EBB72EE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BB17855E-4772-4069-96CB-B9C5D90D9EE8}" type="sibTrans" cxnId="{EEB76249-7B1B-43F4-9F42-2A47EBB72EE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D15E1D4D-09A4-4E11-AF25-426F0AA8C5F6}">
      <dgm:prSet phldrT="[文本]" custT="1"/>
      <dgm:spPr/>
      <dgm:t>
        <a:bodyPr/>
        <a:lstStyle/>
        <a:p>
          <a:r>
            <a:rPr lang="zh-CN" altLang="en-US" sz="2000" dirty="0">
              <a:latin typeface="微软雅黑 Light" panose="020B0502040204020203" pitchFamily="34" charset="-122"/>
              <a:ea typeface="微软雅黑 Light" panose="020B0502040204020203" pitchFamily="34" charset="-122"/>
            </a:rPr>
            <a:t>使用数据结构满足需求</a:t>
          </a:r>
        </a:p>
      </dgm:t>
    </dgm:pt>
    <dgm:pt modelId="{7E915E9D-85E5-4304-BFA1-E5935D4E92F2}" type="parTrans" cxnId="{B42F4ADC-F7AA-4868-B934-E3FFA537C85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C33ECB8B-E29C-48F4-AD10-011D07DB92E5}" type="sibTrans" cxnId="{B42F4ADC-F7AA-4868-B934-E3FFA537C85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7D35962C-A111-479C-8B48-448F05952DE3}">
      <dgm:prSet phldrT="[文本]" custT="1"/>
      <dgm:spPr/>
      <dgm:t>
        <a:bodyPr/>
        <a:lstStyle/>
        <a:p>
          <a:r>
            <a:rPr lang="zh-CN" altLang="en-US" sz="2000" dirty="0">
              <a:latin typeface="微软雅黑 Light" panose="020B0502040204020203" pitchFamily="34" charset="-122"/>
              <a:ea typeface="微软雅黑 Light" panose="020B0502040204020203" pitchFamily="34" charset="-122"/>
            </a:rPr>
            <a:t>满足不了需求</a:t>
          </a:r>
        </a:p>
      </dgm:t>
    </dgm:pt>
    <dgm:pt modelId="{E6D8FDD7-5072-4D7F-BD0C-BBE58C544D2C}" type="parTrans" cxnId="{8C88C650-6B5C-4015-9FE7-D83FBC2C9A04}">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1AE27AEC-6455-4903-8643-C2F39DDCE5B3}" type="sibTrans" cxnId="{8C88C650-6B5C-4015-9FE7-D83FBC2C9A04}">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B3C1BAB6-C25D-4242-85E1-27316C652F1E}">
      <dgm:prSet phldrT="[文本]" custT="1"/>
      <dgm:spPr/>
      <dgm:t>
        <a:bodyPr/>
        <a:lstStyle/>
        <a:p>
          <a:r>
            <a:rPr lang="zh-CN" altLang="en-US" sz="2000" dirty="0">
              <a:latin typeface="微软雅黑 Light" panose="020B0502040204020203" pitchFamily="34" charset="-122"/>
              <a:ea typeface="微软雅黑 Light" panose="020B0502040204020203" pitchFamily="34" charset="-122"/>
            </a:rPr>
            <a:t>构造新的数据结构</a:t>
          </a:r>
        </a:p>
      </dgm:t>
    </dgm:pt>
    <dgm:pt modelId="{F5E7790E-54E2-411B-9C9D-3FD7D3946B2F}" type="parTrans" cxnId="{8E4D1E60-107C-47A7-B4A4-9A1DED74054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F203D418-19C7-4C7E-97E3-CE8A28B019A4}" type="sibTrans" cxnId="{8E4D1E60-107C-47A7-B4A4-9A1DED740549}">
      <dgm:prSet/>
      <dgm:spPr/>
      <dgm:t>
        <a:bodyPr/>
        <a:lstStyle/>
        <a:p>
          <a:endParaRPr lang="zh-CN" altLang="en-US" sz="1800">
            <a:latin typeface="微软雅黑 Light" panose="020B0502040204020203" pitchFamily="34" charset="-122"/>
            <a:ea typeface="微软雅黑 Light" panose="020B0502040204020203" pitchFamily="34" charset="-122"/>
          </a:endParaRPr>
        </a:p>
      </dgm:t>
    </dgm:pt>
    <dgm:pt modelId="{303D073B-25C7-4178-8CD9-741D9944FECC}" type="pres">
      <dgm:prSet presAssocID="{17D74AAB-B571-49F0-B4A2-90F80F5CD124}" presName="cycle" presStyleCnt="0">
        <dgm:presLayoutVars>
          <dgm:dir/>
          <dgm:resizeHandles val="exact"/>
        </dgm:presLayoutVars>
      </dgm:prSet>
      <dgm:spPr/>
    </dgm:pt>
    <dgm:pt modelId="{630556C2-3FD4-402E-8A8D-A8A3AFE87CBD}" type="pres">
      <dgm:prSet presAssocID="{EC40F766-3C2C-4C08-B6E6-A1B9E6FFE3D3}" presName="node" presStyleLbl="node1" presStyleIdx="0" presStyleCnt="4">
        <dgm:presLayoutVars>
          <dgm:bulletEnabled val="1"/>
        </dgm:presLayoutVars>
      </dgm:prSet>
      <dgm:spPr/>
    </dgm:pt>
    <dgm:pt modelId="{374EBCC3-235C-43A2-888F-5E9ACCDAC78A}" type="pres">
      <dgm:prSet presAssocID="{EC40F766-3C2C-4C08-B6E6-A1B9E6FFE3D3}" presName="spNode" presStyleCnt="0"/>
      <dgm:spPr/>
    </dgm:pt>
    <dgm:pt modelId="{0911AF5E-1949-4946-A82D-98DED5C386D0}" type="pres">
      <dgm:prSet presAssocID="{BB17855E-4772-4069-96CB-B9C5D90D9EE8}" presName="sibTrans" presStyleLbl="sibTrans1D1" presStyleIdx="0" presStyleCnt="4"/>
      <dgm:spPr/>
    </dgm:pt>
    <dgm:pt modelId="{349E75C2-122F-4E24-BC8A-64F5ADF05402}" type="pres">
      <dgm:prSet presAssocID="{D15E1D4D-09A4-4E11-AF25-426F0AA8C5F6}" presName="node" presStyleLbl="node1" presStyleIdx="1" presStyleCnt="4">
        <dgm:presLayoutVars>
          <dgm:bulletEnabled val="1"/>
        </dgm:presLayoutVars>
      </dgm:prSet>
      <dgm:spPr/>
    </dgm:pt>
    <dgm:pt modelId="{0389A6BD-046F-42A1-BE79-E27B46891834}" type="pres">
      <dgm:prSet presAssocID="{D15E1D4D-09A4-4E11-AF25-426F0AA8C5F6}" presName="spNode" presStyleCnt="0"/>
      <dgm:spPr/>
    </dgm:pt>
    <dgm:pt modelId="{F8C61459-7B73-4E96-B12F-BE70D7DC55DC}" type="pres">
      <dgm:prSet presAssocID="{C33ECB8B-E29C-48F4-AD10-011D07DB92E5}" presName="sibTrans" presStyleLbl="sibTrans1D1" presStyleIdx="1" presStyleCnt="4"/>
      <dgm:spPr/>
    </dgm:pt>
    <dgm:pt modelId="{9732A75E-A691-477B-B760-EA86432B3E4A}" type="pres">
      <dgm:prSet presAssocID="{7D35962C-A111-479C-8B48-448F05952DE3}" presName="node" presStyleLbl="node1" presStyleIdx="2" presStyleCnt="4">
        <dgm:presLayoutVars>
          <dgm:bulletEnabled val="1"/>
        </dgm:presLayoutVars>
      </dgm:prSet>
      <dgm:spPr/>
    </dgm:pt>
    <dgm:pt modelId="{CA440C9C-9867-4618-9AFF-6AC73A73220B}" type="pres">
      <dgm:prSet presAssocID="{7D35962C-A111-479C-8B48-448F05952DE3}" presName="spNode" presStyleCnt="0"/>
      <dgm:spPr/>
    </dgm:pt>
    <dgm:pt modelId="{AA838D94-70F0-490D-8CF3-305906025164}" type="pres">
      <dgm:prSet presAssocID="{1AE27AEC-6455-4903-8643-C2F39DDCE5B3}" presName="sibTrans" presStyleLbl="sibTrans1D1" presStyleIdx="2" presStyleCnt="4"/>
      <dgm:spPr/>
    </dgm:pt>
    <dgm:pt modelId="{BCE62BDF-F7D0-4F53-A61C-9D3DFC343327}" type="pres">
      <dgm:prSet presAssocID="{B3C1BAB6-C25D-4242-85E1-27316C652F1E}" presName="node" presStyleLbl="node1" presStyleIdx="3" presStyleCnt="4">
        <dgm:presLayoutVars>
          <dgm:bulletEnabled val="1"/>
        </dgm:presLayoutVars>
      </dgm:prSet>
      <dgm:spPr/>
    </dgm:pt>
    <dgm:pt modelId="{72C8B822-2CE7-4900-B62D-0341B87531E9}" type="pres">
      <dgm:prSet presAssocID="{B3C1BAB6-C25D-4242-85E1-27316C652F1E}" presName="spNode" presStyleCnt="0"/>
      <dgm:spPr/>
    </dgm:pt>
    <dgm:pt modelId="{83B3AD53-9C0D-475E-A88F-B66DEE783A5F}" type="pres">
      <dgm:prSet presAssocID="{F203D418-19C7-4C7E-97E3-CE8A28B019A4}" presName="sibTrans" presStyleLbl="sibTrans1D1" presStyleIdx="3" presStyleCnt="4"/>
      <dgm:spPr/>
    </dgm:pt>
  </dgm:ptLst>
  <dgm:cxnLst>
    <dgm:cxn modelId="{8B0D493D-5EC6-45B4-A86B-5C9B7D8B8C8D}" type="presOf" srcId="{17D74AAB-B571-49F0-B4A2-90F80F5CD124}" destId="{303D073B-25C7-4178-8CD9-741D9944FECC}" srcOrd="0" destOrd="0" presId="urn:microsoft.com/office/officeart/2005/8/layout/cycle5"/>
    <dgm:cxn modelId="{8E4D1E60-107C-47A7-B4A4-9A1DED740549}" srcId="{17D74AAB-B571-49F0-B4A2-90F80F5CD124}" destId="{B3C1BAB6-C25D-4242-85E1-27316C652F1E}" srcOrd="3" destOrd="0" parTransId="{F5E7790E-54E2-411B-9C9D-3FD7D3946B2F}" sibTransId="{F203D418-19C7-4C7E-97E3-CE8A28B019A4}"/>
    <dgm:cxn modelId="{EEB76249-7B1B-43F4-9F42-2A47EBB72EE9}" srcId="{17D74AAB-B571-49F0-B4A2-90F80F5CD124}" destId="{EC40F766-3C2C-4C08-B6E6-A1B9E6FFE3D3}" srcOrd="0" destOrd="0" parTransId="{D1191E21-C182-4155-BBA4-7A780D9C181E}" sibTransId="{BB17855E-4772-4069-96CB-B9C5D90D9EE8}"/>
    <dgm:cxn modelId="{8C88C650-6B5C-4015-9FE7-D83FBC2C9A04}" srcId="{17D74AAB-B571-49F0-B4A2-90F80F5CD124}" destId="{7D35962C-A111-479C-8B48-448F05952DE3}" srcOrd="2" destOrd="0" parTransId="{E6D8FDD7-5072-4D7F-BD0C-BBE58C544D2C}" sibTransId="{1AE27AEC-6455-4903-8643-C2F39DDCE5B3}"/>
    <dgm:cxn modelId="{99A95273-505D-4840-A34A-EF09CD061B06}" type="presOf" srcId="{F203D418-19C7-4C7E-97E3-CE8A28B019A4}" destId="{83B3AD53-9C0D-475E-A88F-B66DEE783A5F}" srcOrd="0" destOrd="0" presId="urn:microsoft.com/office/officeart/2005/8/layout/cycle5"/>
    <dgm:cxn modelId="{92EF4B9A-12B2-4690-BF57-142A2897AA03}" type="presOf" srcId="{7D35962C-A111-479C-8B48-448F05952DE3}" destId="{9732A75E-A691-477B-B760-EA86432B3E4A}" srcOrd="0" destOrd="0" presId="urn:microsoft.com/office/officeart/2005/8/layout/cycle5"/>
    <dgm:cxn modelId="{32C2EABB-FC02-4CE6-839D-715B46CB53A9}" type="presOf" srcId="{B3C1BAB6-C25D-4242-85E1-27316C652F1E}" destId="{BCE62BDF-F7D0-4F53-A61C-9D3DFC343327}" srcOrd="0" destOrd="0" presId="urn:microsoft.com/office/officeart/2005/8/layout/cycle5"/>
    <dgm:cxn modelId="{566648C1-7128-434B-B9F5-AD75E2DD40C3}" type="presOf" srcId="{D15E1D4D-09A4-4E11-AF25-426F0AA8C5F6}" destId="{349E75C2-122F-4E24-BC8A-64F5ADF05402}" srcOrd="0" destOrd="0" presId="urn:microsoft.com/office/officeart/2005/8/layout/cycle5"/>
    <dgm:cxn modelId="{1971D0C7-8949-453E-ADC8-36CD86FDE7CD}" type="presOf" srcId="{C33ECB8B-E29C-48F4-AD10-011D07DB92E5}" destId="{F8C61459-7B73-4E96-B12F-BE70D7DC55DC}" srcOrd="0" destOrd="0" presId="urn:microsoft.com/office/officeart/2005/8/layout/cycle5"/>
    <dgm:cxn modelId="{14FA41D9-DEB7-4656-A173-EBEC4CFE3EA7}" type="presOf" srcId="{BB17855E-4772-4069-96CB-B9C5D90D9EE8}" destId="{0911AF5E-1949-4946-A82D-98DED5C386D0}" srcOrd="0" destOrd="0" presId="urn:microsoft.com/office/officeart/2005/8/layout/cycle5"/>
    <dgm:cxn modelId="{B42F4ADC-F7AA-4868-B934-E3FFA537C859}" srcId="{17D74AAB-B571-49F0-B4A2-90F80F5CD124}" destId="{D15E1D4D-09A4-4E11-AF25-426F0AA8C5F6}" srcOrd="1" destOrd="0" parTransId="{7E915E9D-85E5-4304-BFA1-E5935D4E92F2}" sibTransId="{C33ECB8B-E29C-48F4-AD10-011D07DB92E5}"/>
    <dgm:cxn modelId="{9C6A73EE-CB58-483A-8DBC-FB305B7345FC}" type="presOf" srcId="{EC40F766-3C2C-4C08-B6E6-A1B9E6FFE3D3}" destId="{630556C2-3FD4-402E-8A8D-A8A3AFE87CBD}" srcOrd="0" destOrd="0" presId="urn:microsoft.com/office/officeart/2005/8/layout/cycle5"/>
    <dgm:cxn modelId="{56BF98F4-7CC9-4EFC-81DB-0E79D8174899}" type="presOf" srcId="{1AE27AEC-6455-4903-8643-C2F39DDCE5B3}" destId="{AA838D94-70F0-490D-8CF3-305906025164}" srcOrd="0" destOrd="0" presId="urn:microsoft.com/office/officeart/2005/8/layout/cycle5"/>
    <dgm:cxn modelId="{CEF107D8-F8AF-48AE-B614-9A8F86F3976E}" type="presParOf" srcId="{303D073B-25C7-4178-8CD9-741D9944FECC}" destId="{630556C2-3FD4-402E-8A8D-A8A3AFE87CBD}" srcOrd="0" destOrd="0" presId="urn:microsoft.com/office/officeart/2005/8/layout/cycle5"/>
    <dgm:cxn modelId="{F2FEE3D2-0E2B-44BC-95FD-643B3CA396A3}" type="presParOf" srcId="{303D073B-25C7-4178-8CD9-741D9944FECC}" destId="{374EBCC3-235C-43A2-888F-5E9ACCDAC78A}" srcOrd="1" destOrd="0" presId="urn:microsoft.com/office/officeart/2005/8/layout/cycle5"/>
    <dgm:cxn modelId="{08E66587-8361-4721-98D6-F6F9CB630AC4}" type="presParOf" srcId="{303D073B-25C7-4178-8CD9-741D9944FECC}" destId="{0911AF5E-1949-4946-A82D-98DED5C386D0}" srcOrd="2" destOrd="0" presId="urn:microsoft.com/office/officeart/2005/8/layout/cycle5"/>
    <dgm:cxn modelId="{0E5B301C-6A0B-4F91-932E-FBDD98E01E87}" type="presParOf" srcId="{303D073B-25C7-4178-8CD9-741D9944FECC}" destId="{349E75C2-122F-4E24-BC8A-64F5ADF05402}" srcOrd="3" destOrd="0" presId="urn:microsoft.com/office/officeart/2005/8/layout/cycle5"/>
    <dgm:cxn modelId="{CCD618BA-AC65-4CD4-A324-C0C3B1F875E6}" type="presParOf" srcId="{303D073B-25C7-4178-8CD9-741D9944FECC}" destId="{0389A6BD-046F-42A1-BE79-E27B46891834}" srcOrd="4" destOrd="0" presId="urn:microsoft.com/office/officeart/2005/8/layout/cycle5"/>
    <dgm:cxn modelId="{0F5BF557-67A9-40C9-945A-50CE6111CEF6}" type="presParOf" srcId="{303D073B-25C7-4178-8CD9-741D9944FECC}" destId="{F8C61459-7B73-4E96-B12F-BE70D7DC55DC}" srcOrd="5" destOrd="0" presId="urn:microsoft.com/office/officeart/2005/8/layout/cycle5"/>
    <dgm:cxn modelId="{A16CA17F-00DD-4EB9-ADD3-407290F07804}" type="presParOf" srcId="{303D073B-25C7-4178-8CD9-741D9944FECC}" destId="{9732A75E-A691-477B-B760-EA86432B3E4A}" srcOrd="6" destOrd="0" presId="urn:microsoft.com/office/officeart/2005/8/layout/cycle5"/>
    <dgm:cxn modelId="{922D9A3E-94C4-4CD6-8473-554622E2B016}" type="presParOf" srcId="{303D073B-25C7-4178-8CD9-741D9944FECC}" destId="{CA440C9C-9867-4618-9AFF-6AC73A73220B}" srcOrd="7" destOrd="0" presId="urn:microsoft.com/office/officeart/2005/8/layout/cycle5"/>
    <dgm:cxn modelId="{B099E18C-2ADD-43B6-B83E-69C30EF59747}" type="presParOf" srcId="{303D073B-25C7-4178-8CD9-741D9944FECC}" destId="{AA838D94-70F0-490D-8CF3-305906025164}" srcOrd="8" destOrd="0" presId="urn:microsoft.com/office/officeart/2005/8/layout/cycle5"/>
    <dgm:cxn modelId="{118BABFA-BFA1-42F5-9F62-077DDAB1E47A}" type="presParOf" srcId="{303D073B-25C7-4178-8CD9-741D9944FECC}" destId="{BCE62BDF-F7D0-4F53-A61C-9D3DFC343327}" srcOrd="9" destOrd="0" presId="urn:microsoft.com/office/officeart/2005/8/layout/cycle5"/>
    <dgm:cxn modelId="{2F6E7F4A-0948-41FF-BA5E-A19D1ACD2C3A}" type="presParOf" srcId="{303D073B-25C7-4178-8CD9-741D9944FECC}" destId="{72C8B822-2CE7-4900-B62D-0341B87531E9}" srcOrd="10" destOrd="0" presId="urn:microsoft.com/office/officeart/2005/8/layout/cycle5"/>
    <dgm:cxn modelId="{DCC85640-ED6A-4C03-B0B0-A9BFDC52B33B}" type="presParOf" srcId="{303D073B-25C7-4178-8CD9-741D9944FECC}" destId="{83B3AD53-9C0D-475E-A88F-B66DEE783A5F}"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548A5-2F9F-49EE-BAEB-B22A956D6FC9}" type="doc">
      <dgm:prSet loTypeId="urn:microsoft.com/office/officeart/2005/8/layout/process1" loCatId="process" qsTypeId="urn:microsoft.com/office/officeart/2005/8/quickstyle/simple1" qsCatId="simple" csTypeId="urn:microsoft.com/office/officeart/2005/8/colors/accent0_1" csCatId="mainScheme" phldr="1"/>
      <dgm:spPr/>
    </dgm:pt>
    <dgm:pt modelId="{D9FCD828-45EF-4414-ADB1-C44A96459EDA}">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希望数据结构有什么特点</a:t>
          </a:r>
        </a:p>
      </dgm:t>
    </dgm:pt>
    <dgm:pt modelId="{867047F5-BF28-4429-B3D4-010FD5BB6A30}" type="parTrans" cxnId="{85797662-163B-4796-8E5D-C02EF6EE2FC4}">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A9CFA050-9CA1-45B4-A876-55986E13392D}" type="sibTrans" cxnId="{85797662-163B-4796-8E5D-C02EF6EE2FC4}">
      <dgm:prSet custT="1"/>
      <dgm:spPr/>
      <dgm:t>
        <a:bodyPr/>
        <a:lstStyle/>
        <a:p>
          <a:endParaRPr lang="zh-CN" altLang="en-US" sz="2400">
            <a:latin typeface="微软雅黑 Light" panose="020B0502040204020203" pitchFamily="34" charset="-122"/>
            <a:ea typeface="微软雅黑 Light" panose="020B0502040204020203" pitchFamily="34" charset="-122"/>
          </a:endParaRPr>
        </a:p>
      </dgm:t>
    </dgm:pt>
    <dgm:pt modelId="{F4A290CC-36D0-4727-B8BA-262F4ECFD43E}">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设计数据结构的存储方式</a:t>
          </a:r>
        </a:p>
      </dgm:t>
    </dgm:pt>
    <dgm:pt modelId="{7003AE7C-549A-4281-A285-A06BC833C725}" type="parTrans" cxnId="{BAAA92FB-80AD-40A6-99CA-863DDB1D7168}">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E1D788F1-8E9B-4EA0-9CD0-06B3D3C53717}" type="sibTrans" cxnId="{BAAA92FB-80AD-40A6-99CA-863DDB1D7168}">
      <dgm:prSet custT="1"/>
      <dgm:spPr/>
      <dgm:t>
        <a:bodyPr/>
        <a:lstStyle/>
        <a:p>
          <a:endParaRPr lang="zh-CN" altLang="en-US" sz="2400">
            <a:latin typeface="微软雅黑 Light" panose="020B0502040204020203" pitchFamily="34" charset="-122"/>
            <a:ea typeface="微软雅黑 Light" panose="020B0502040204020203" pitchFamily="34" charset="-122"/>
          </a:endParaRPr>
        </a:p>
      </dgm:t>
    </dgm:pt>
    <dgm:pt modelId="{A3EFD825-C94E-46BD-8C20-6DC3EDF4CEB8}">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设计数据结构的具体操作</a:t>
          </a:r>
        </a:p>
      </dgm:t>
    </dgm:pt>
    <dgm:pt modelId="{D645F351-0E88-4AAC-A95E-266555A4FEEB}" type="parTrans" cxnId="{F181DB4C-0A0A-4BB2-9D21-B33240A13171}">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580B94C0-41F3-4883-8E7C-F7CF4151DAF3}" type="sibTrans" cxnId="{F181DB4C-0A0A-4BB2-9D21-B33240A13171}">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1B36E48E-45C7-439A-8BDA-792A063A84B8}" type="pres">
      <dgm:prSet presAssocID="{7B6548A5-2F9F-49EE-BAEB-B22A956D6FC9}" presName="Name0" presStyleCnt="0">
        <dgm:presLayoutVars>
          <dgm:dir/>
          <dgm:resizeHandles val="exact"/>
        </dgm:presLayoutVars>
      </dgm:prSet>
      <dgm:spPr/>
    </dgm:pt>
    <dgm:pt modelId="{128797E2-4EF6-4E84-85DF-E9E78BACDD10}" type="pres">
      <dgm:prSet presAssocID="{D9FCD828-45EF-4414-ADB1-C44A96459EDA}" presName="node" presStyleLbl="node1" presStyleIdx="0" presStyleCnt="3">
        <dgm:presLayoutVars>
          <dgm:bulletEnabled val="1"/>
        </dgm:presLayoutVars>
      </dgm:prSet>
      <dgm:spPr/>
    </dgm:pt>
    <dgm:pt modelId="{D6B1A517-654E-40E2-AB63-FF593A177D4E}" type="pres">
      <dgm:prSet presAssocID="{A9CFA050-9CA1-45B4-A876-55986E13392D}" presName="sibTrans" presStyleLbl="sibTrans2D1" presStyleIdx="0" presStyleCnt="2"/>
      <dgm:spPr/>
    </dgm:pt>
    <dgm:pt modelId="{3081178E-D3D0-4BA2-8373-B3A280459768}" type="pres">
      <dgm:prSet presAssocID="{A9CFA050-9CA1-45B4-A876-55986E13392D}" presName="connectorText" presStyleLbl="sibTrans2D1" presStyleIdx="0" presStyleCnt="2"/>
      <dgm:spPr/>
    </dgm:pt>
    <dgm:pt modelId="{61B143C0-1B33-4843-8095-E88B826D1777}" type="pres">
      <dgm:prSet presAssocID="{F4A290CC-36D0-4727-B8BA-262F4ECFD43E}" presName="node" presStyleLbl="node1" presStyleIdx="1" presStyleCnt="3">
        <dgm:presLayoutVars>
          <dgm:bulletEnabled val="1"/>
        </dgm:presLayoutVars>
      </dgm:prSet>
      <dgm:spPr/>
    </dgm:pt>
    <dgm:pt modelId="{186F31DF-E8BE-4624-9E5D-D5598B454AE8}" type="pres">
      <dgm:prSet presAssocID="{E1D788F1-8E9B-4EA0-9CD0-06B3D3C53717}" presName="sibTrans" presStyleLbl="sibTrans2D1" presStyleIdx="1" presStyleCnt="2"/>
      <dgm:spPr/>
    </dgm:pt>
    <dgm:pt modelId="{11DE81BF-8243-43AB-8AA3-527CD060A490}" type="pres">
      <dgm:prSet presAssocID="{E1D788F1-8E9B-4EA0-9CD0-06B3D3C53717}" presName="connectorText" presStyleLbl="sibTrans2D1" presStyleIdx="1" presStyleCnt="2"/>
      <dgm:spPr/>
    </dgm:pt>
    <dgm:pt modelId="{6E65A091-8E96-4267-9CB3-4B7D0EBB7391}" type="pres">
      <dgm:prSet presAssocID="{A3EFD825-C94E-46BD-8C20-6DC3EDF4CEB8}" presName="node" presStyleLbl="node1" presStyleIdx="2" presStyleCnt="3">
        <dgm:presLayoutVars>
          <dgm:bulletEnabled val="1"/>
        </dgm:presLayoutVars>
      </dgm:prSet>
      <dgm:spPr/>
    </dgm:pt>
  </dgm:ptLst>
  <dgm:cxnLst>
    <dgm:cxn modelId="{7549BA14-D7F8-43AD-93AE-FAFCBF861984}" type="presOf" srcId="{A3EFD825-C94E-46BD-8C20-6DC3EDF4CEB8}" destId="{6E65A091-8E96-4267-9CB3-4B7D0EBB7391}" srcOrd="0" destOrd="0" presId="urn:microsoft.com/office/officeart/2005/8/layout/process1"/>
    <dgm:cxn modelId="{85797662-163B-4796-8E5D-C02EF6EE2FC4}" srcId="{7B6548A5-2F9F-49EE-BAEB-B22A956D6FC9}" destId="{D9FCD828-45EF-4414-ADB1-C44A96459EDA}" srcOrd="0" destOrd="0" parTransId="{867047F5-BF28-4429-B3D4-010FD5BB6A30}" sibTransId="{A9CFA050-9CA1-45B4-A876-55986E13392D}"/>
    <dgm:cxn modelId="{F181DB4C-0A0A-4BB2-9D21-B33240A13171}" srcId="{7B6548A5-2F9F-49EE-BAEB-B22A956D6FC9}" destId="{A3EFD825-C94E-46BD-8C20-6DC3EDF4CEB8}" srcOrd="2" destOrd="0" parTransId="{D645F351-0E88-4AAC-A95E-266555A4FEEB}" sibTransId="{580B94C0-41F3-4883-8E7C-F7CF4151DAF3}"/>
    <dgm:cxn modelId="{A75C6C6E-A31C-45E8-8AAF-2F7BE9B11C60}" type="presOf" srcId="{A9CFA050-9CA1-45B4-A876-55986E13392D}" destId="{3081178E-D3D0-4BA2-8373-B3A280459768}" srcOrd="1" destOrd="0" presId="urn:microsoft.com/office/officeart/2005/8/layout/process1"/>
    <dgm:cxn modelId="{18814B57-155F-405F-AF04-6208657066CB}" type="presOf" srcId="{E1D788F1-8E9B-4EA0-9CD0-06B3D3C53717}" destId="{11DE81BF-8243-43AB-8AA3-527CD060A490}" srcOrd="1" destOrd="0" presId="urn:microsoft.com/office/officeart/2005/8/layout/process1"/>
    <dgm:cxn modelId="{F1F6A5AF-D9EB-4FAD-B72F-CE6FC40B78D1}" type="presOf" srcId="{F4A290CC-36D0-4727-B8BA-262F4ECFD43E}" destId="{61B143C0-1B33-4843-8095-E88B826D1777}" srcOrd="0" destOrd="0" presId="urn:microsoft.com/office/officeart/2005/8/layout/process1"/>
    <dgm:cxn modelId="{E83F14BB-9133-431E-B406-2A07B1D92DD7}" type="presOf" srcId="{A9CFA050-9CA1-45B4-A876-55986E13392D}" destId="{D6B1A517-654E-40E2-AB63-FF593A177D4E}" srcOrd="0" destOrd="0" presId="urn:microsoft.com/office/officeart/2005/8/layout/process1"/>
    <dgm:cxn modelId="{615590F0-4BDF-453F-B2B3-8AC323085763}" type="presOf" srcId="{E1D788F1-8E9B-4EA0-9CD0-06B3D3C53717}" destId="{186F31DF-E8BE-4624-9E5D-D5598B454AE8}" srcOrd="0" destOrd="0" presId="urn:microsoft.com/office/officeart/2005/8/layout/process1"/>
    <dgm:cxn modelId="{E4E046FA-BA93-45A6-9722-C8199DCD307E}" type="presOf" srcId="{7B6548A5-2F9F-49EE-BAEB-B22A956D6FC9}" destId="{1B36E48E-45C7-439A-8BDA-792A063A84B8}" srcOrd="0" destOrd="0" presId="urn:microsoft.com/office/officeart/2005/8/layout/process1"/>
    <dgm:cxn modelId="{BAAA92FB-80AD-40A6-99CA-863DDB1D7168}" srcId="{7B6548A5-2F9F-49EE-BAEB-B22A956D6FC9}" destId="{F4A290CC-36D0-4727-B8BA-262F4ECFD43E}" srcOrd="1" destOrd="0" parTransId="{7003AE7C-549A-4281-A285-A06BC833C725}" sibTransId="{E1D788F1-8E9B-4EA0-9CD0-06B3D3C53717}"/>
    <dgm:cxn modelId="{A8F72BFE-F7B3-40C8-AD19-9DC94A19726D}" type="presOf" srcId="{D9FCD828-45EF-4414-ADB1-C44A96459EDA}" destId="{128797E2-4EF6-4E84-85DF-E9E78BACDD10}" srcOrd="0" destOrd="0" presId="urn:microsoft.com/office/officeart/2005/8/layout/process1"/>
    <dgm:cxn modelId="{24FFE4C0-BF88-4937-A381-A7ABC4B68793}" type="presParOf" srcId="{1B36E48E-45C7-439A-8BDA-792A063A84B8}" destId="{128797E2-4EF6-4E84-85DF-E9E78BACDD10}" srcOrd="0" destOrd="0" presId="urn:microsoft.com/office/officeart/2005/8/layout/process1"/>
    <dgm:cxn modelId="{5CBA53FB-762B-43A8-AD4B-F62D94A2C04C}" type="presParOf" srcId="{1B36E48E-45C7-439A-8BDA-792A063A84B8}" destId="{D6B1A517-654E-40E2-AB63-FF593A177D4E}" srcOrd="1" destOrd="0" presId="urn:microsoft.com/office/officeart/2005/8/layout/process1"/>
    <dgm:cxn modelId="{5BC8B294-F7D1-4A4B-B8C2-7A562601FF19}" type="presParOf" srcId="{D6B1A517-654E-40E2-AB63-FF593A177D4E}" destId="{3081178E-D3D0-4BA2-8373-B3A280459768}" srcOrd="0" destOrd="0" presId="urn:microsoft.com/office/officeart/2005/8/layout/process1"/>
    <dgm:cxn modelId="{45DB5A3A-992B-453C-8458-082DA1E9ED1A}" type="presParOf" srcId="{1B36E48E-45C7-439A-8BDA-792A063A84B8}" destId="{61B143C0-1B33-4843-8095-E88B826D1777}" srcOrd="2" destOrd="0" presId="urn:microsoft.com/office/officeart/2005/8/layout/process1"/>
    <dgm:cxn modelId="{23793F9E-5F93-4EA2-BFEA-DDACC033EE8E}" type="presParOf" srcId="{1B36E48E-45C7-439A-8BDA-792A063A84B8}" destId="{186F31DF-E8BE-4624-9E5D-D5598B454AE8}" srcOrd="3" destOrd="0" presId="urn:microsoft.com/office/officeart/2005/8/layout/process1"/>
    <dgm:cxn modelId="{63C8989C-2E71-4A71-BBDC-BCFCB1804CC4}" type="presParOf" srcId="{186F31DF-E8BE-4624-9E5D-D5598B454AE8}" destId="{11DE81BF-8243-43AB-8AA3-527CD060A490}" srcOrd="0" destOrd="0" presId="urn:microsoft.com/office/officeart/2005/8/layout/process1"/>
    <dgm:cxn modelId="{BD4718B0-B6DE-4DBA-A87F-DED7CEDE5C33}" type="presParOf" srcId="{1B36E48E-45C7-439A-8BDA-792A063A84B8}" destId="{6E65A091-8E96-4267-9CB3-4B7D0EBB739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6548A5-2F9F-49EE-BAEB-B22A956D6FC9}" type="doc">
      <dgm:prSet loTypeId="urn:microsoft.com/office/officeart/2005/8/layout/process1" loCatId="process" qsTypeId="urn:microsoft.com/office/officeart/2005/8/quickstyle/simple1" qsCatId="simple" csTypeId="urn:microsoft.com/office/officeart/2005/8/colors/accent0_1" csCatId="mainScheme" phldr="1"/>
      <dgm:spPr/>
    </dgm:pt>
    <dgm:pt modelId="{D9FCD828-45EF-4414-ADB1-C44A96459EDA}">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希望</a:t>
          </a:r>
          <a:r>
            <a:rPr lang="zh-CN" altLang="en-US" sz="2800" b="1" dirty="0">
              <a:solidFill>
                <a:srgbClr val="FF0000"/>
              </a:solidFill>
              <a:latin typeface="微软雅黑 Light" panose="020B0502040204020203" pitchFamily="34" charset="-122"/>
              <a:ea typeface="微软雅黑 Light" panose="020B0502040204020203" pitchFamily="34" charset="-122"/>
            </a:rPr>
            <a:t>数据结构</a:t>
          </a:r>
          <a:r>
            <a:rPr lang="zh-CN" altLang="en-US" sz="2800" dirty="0">
              <a:latin typeface="微软雅黑 Light" panose="020B0502040204020203" pitchFamily="34" charset="-122"/>
              <a:ea typeface="微软雅黑 Light" panose="020B0502040204020203" pitchFamily="34" charset="-122"/>
            </a:rPr>
            <a:t>有什么</a:t>
          </a:r>
          <a:r>
            <a:rPr lang="zh-CN" altLang="en-US" sz="2800" b="1" dirty="0">
              <a:solidFill>
                <a:srgbClr val="FF0000"/>
              </a:solidFill>
              <a:latin typeface="微软雅黑 Light" panose="020B0502040204020203" pitchFamily="34" charset="-122"/>
              <a:ea typeface="微软雅黑 Light" panose="020B0502040204020203" pitchFamily="34" charset="-122"/>
            </a:rPr>
            <a:t>特点</a:t>
          </a:r>
        </a:p>
      </dgm:t>
    </dgm:pt>
    <dgm:pt modelId="{867047F5-BF28-4429-B3D4-010FD5BB6A30}" type="parTrans" cxnId="{85797662-163B-4796-8E5D-C02EF6EE2FC4}">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A9CFA050-9CA1-45B4-A876-55986E13392D}" type="sibTrans" cxnId="{85797662-163B-4796-8E5D-C02EF6EE2FC4}">
      <dgm:prSet custT="1"/>
      <dgm:spPr/>
      <dgm:t>
        <a:bodyPr/>
        <a:lstStyle/>
        <a:p>
          <a:endParaRPr lang="zh-CN" altLang="en-US" sz="2400">
            <a:latin typeface="微软雅黑 Light" panose="020B0502040204020203" pitchFamily="34" charset="-122"/>
            <a:ea typeface="微软雅黑 Light" panose="020B0502040204020203" pitchFamily="34" charset="-122"/>
          </a:endParaRPr>
        </a:p>
      </dgm:t>
    </dgm:pt>
    <dgm:pt modelId="{F4A290CC-36D0-4727-B8BA-262F4ECFD43E}">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设计</a:t>
          </a:r>
          <a:r>
            <a:rPr lang="zh-CN" altLang="en-US" sz="2800" b="1" dirty="0">
              <a:solidFill>
                <a:srgbClr val="FF0000"/>
              </a:solidFill>
              <a:latin typeface="微软雅黑 Light" panose="020B0502040204020203" pitchFamily="34" charset="-122"/>
              <a:ea typeface="微软雅黑 Light" panose="020B0502040204020203" pitchFamily="34" charset="-122"/>
            </a:rPr>
            <a:t>数据结构的存储方式</a:t>
          </a:r>
        </a:p>
      </dgm:t>
    </dgm:pt>
    <dgm:pt modelId="{7003AE7C-549A-4281-A285-A06BC833C725}" type="parTrans" cxnId="{BAAA92FB-80AD-40A6-99CA-863DDB1D7168}">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E1D788F1-8E9B-4EA0-9CD0-06B3D3C53717}" type="sibTrans" cxnId="{BAAA92FB-80AD-40A6-99CA-863DDB1D7168}">
      <dgm:prSet custT="1"/>
      <dgm:spPr/>
      <dgm:t>
        <a:bodyPr/>
        <a:lstStyle/>
        <a:p>
          <a:endParaRPr lang="zh-CN" altLang="en-US" sz="2400">
            <a:latin typeface="微软雅黑 Light" panose="020B0502040204020203" pitchFamily="34" charset="-122"/>
            <a:ea typeface="微软雅黑 Light" panose="020B0502040204020203" pitchFamily="34" charset="-122"/>
          </a:endParaRPr>
        </a:p>
      </dgm:t>
    </dgm:pt>
    <dgm:pt modelId="{A3EFD825-C94E-46BD-8C20-6DC3EDF4CEB8}">
      <dgm:prSet phldrT="[文本]" custT="1"/>
      <dgm:spPr/>
      <dgm:t>
        <a:bodyPr/>
        <a:lstStyle/>
        <a:p>
          <a:r>
            <a:rPr lang="zh-CN" altLang="en-US" sz="2800" dirty="0">
              <a:latin typeface="微软雅黑 Light" panose="020B0502040204020203" pitchFamily="34" charset="-122"/>
              <a:ea typeface="微软雅黑 Light" panose="020B0502040204020203" pitchFamily="34" charset="-122"/>
            </a:rPr>
            <a:t>设计</a:t>
          </a:r>
          <a:r>
            <a:rPr lang="zh-CN" altLang="en-US" sz="2800" b="1" dirty="0">
              <a:solidFill>
                <a:srgbClr val="FF0000"/>
              </a:solidFill>
              <a:latin typeface="微软雅黑 Light" panose="020B0502040204020203" pitchFamily="34" charset="-122"/>
              <a:ea typeface="微软雅黑 Light" panose="020B0502040204020203" pitchFamily="34" charset="-122"/>
            </a:rPr>
            <a:t>数据结构的具体操作</a:t>
          </a:r>
        </a:p>
      </dgm:t>
    </dgm:pt>
    <dgm:pt modelId="{D645F351-0E88-4AAC-A95E-266555A4FEEB}" type="parTrans" cxnId="{F181DB4C-0A0A-4BB2-9D21-B33240A13171}">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580B94C0-41F3-4883-8E7C-F7CF4151DAF3}" type="sibTrans" cxnId="{F181DB4C-0A0A-4BB2-9D21-B33240A13171}">
      <dgm:prSet/>
      <dgm:spPr/>
      <dgm:t>
        <a:bodyPr/>
        <a:lstStyle/>
        <a:p>
          <a:endParaRPr lang="zh-CN" altLang="en-US" sz="1600">
            <a:latin typeface="微软雅黑 Light" panose="020B0502040204020203" pitchFamily="34" charset="-122"/>
            <a:ea typeface="微软雅黑 Light" panose="020B0502040204020203" pitchFamily="34" charset="-122"/>
          </a:endParaRPr>
        </a:p>
      </dgm:t>
    </dgm:pt>
    <dgm:pt modelId="{1B36E48E-45C7-439A-8BDA-792A063A84B8}" type="pres">
      <dgm:prSet presAssocID="{7B6548A5-2F9F-49EE-BAEB-B22A956D6FC9}" presName="Name0" presStyleCnt="0">
        <dgm:presLayoutVars>
          <dgm:dir/>
          <dgm:resizeHandles val="exact"/>
        </dgm:presLayoutVars>
      </dgm:prSet>
      <dgm:spPr/>
    </dgm:pt>
    <dgm:pt modelId="{128797E2-4EF6-4E84-85DF-E9E78BACDD10}" type="pres">
      <dgm:prSet presAssocID="{D9FCD828-45EF-4414-ADB1-C44A96459EDA}" presName="node" presStyleLbl="node1" presStyleIdx="0" presStyleCnt="3">
        <dgm:presLayoutVars>
          <dgm:bulletEnabled val="1"/>
        </dgm:presLayoutVars>
      </dgm:prSet>
      <dgm:spPr/>
    </dgm:pt>
    <dgm:pt modelId="{D6B1A517-654E-40E2-AB63-FF593A177D4E}" type="pres">
      <dgm:prSet presAssocID="{A9CFA050-9CA1-45B4-A876-55986E13392D}" presName="sibTrans" presStyleLbl="sibTrans2D1" presStyleIdx="0" presStyleCnt="2"/>
      <dgm:spPr/>
    </dgm:pt>
    <dgm:pt modelId="{3081178E-D3D0-4BA2-8373-B3A280459768}" type="pres">
      <dgm:prSet presAssocID="{A9CFA050-9CA1-45B4-A876-55986E13392D}" presName="connectorText" presStyleLbl="sibTrans2D1" presStyleIdx="0" presStyleCnt="2"/>
      <dgm:spPr/>
    </dgm:pt>
    <dgm:pt modelId="{61B143C0-1B33-4843-8095-E88B826D1777}" type="pres">
      <dgm:prSet presAssocID="{F4A290CC-36D0-4727-B8BA-262F4ECFD43E}" presName="node" presStyleLbl="node1" presStyleIdx="1" presStyleCnt="3">
        <dgm:presLayoutVars>
          <dgm:bulletEnabled val="1"/>
        </dgm:presLayoutVars>
      </dgm:prSet>
      <dgm:spPr/>
    </dgm:pt>
    <dgm:pt modelId="{186F31DF-E8BE-4624-9E5D-D5598B454AE8}" type="pres">
      <dgm:prSet presAssocID="{E1D788F1-8E9B-4EA0-9CD0-06B3D3C53717}" presName="sibTrans" presStyleLbl="sibTrans2D1" presStyleIdx="1" presStyleCnt="2"/>
      <dgm:spPr/>
    </dgm:pt>
    <dgm:pt modelId="{11DE81BF-8243-43AB-8AA3-527CD060A490}" type="pres">
      <dgm:prSet presAssocID="{E1D788F1-8E9B-4EA0-9CD0-06B3D3C53717}" presName="connectorText" presStyleLbl="sibTrans2D1" presStyleIdx="1" presStyleCnt="2"/>
      <dgm:spPr/>
    </dgm:pt>
    <dgm:pt modelId="{6E65A091-8E96-4267-9CB3-4B7D0EBB7391}" type="pres">
      <dgm:prSet presAssocID="{A3EFD825-C94E-46BD-8C20-6DC3EDF4CEB8}" presName="node" presStyleLbl="node1" presStyleIdx="2" presStyleCnt="3">
        <dgm:presLayoutVars>
          <dgm:bulletEnabled val="1"/>
        </dgm:presLayoutVars>
      </dgm:prSet>
      <dgm:spPr/>
    </dgm:pt>
  </dgm:ptLst>
  <dgm:cxnLst>
    <dgm:cxn modelId="{A14FC202-3D85-41C5-A59E-A949CA7BA760}" type="presOf" srcId="{F4A290CC-36D0-4727-B8BA-262F4ECFD43E}" destId="{61B143C0-1B33-4843-8095-E88B826D1777}" srcOrd="0" destOrd="0" presId="urn:microsoft.com/office/officeart/2005/8/layout/process1"/>
    <dgm:cxn modelId="{62A27F1D-FB63-435D-B5A0-7FD753F2C4B8}" type="presOf" srcId="{D9FCD828-45EF-4414-ADB1-C44A96459EDA}" destId="{128797E2-4EF6-4E84-85DF-E9E78BACDD10}" srcOrd="0" destOrd="0" presId="urn:microsoft.com/office/officeart/2005/8/layout/process1"/>
    <dgm:cxn modelId="{29A9D25F-3842-4221-922F-425F8DD975BC}" type="presOf" srcId="{7B6548A5-2F9F-49EE-BAEB-B22A956D6FC9}" destId="{1B36E48E-45C7-439A-8BDA-792A063A84B8}" srcOrd="0" destOrd="0" presId="urn:microsoft.com/office/officeart/2005/8/layout/process1"/>
    <dgm:cxn modelId="{85797662-163B-4796-8E5D-C02EF6EE2FC4}" srcId="{7B6548A5-2F9F-49EE-BAEB-B22A956D6FC9}" destId="{D9FCD828-45EF-4414-ADB1-C44A96459EDA}" srcOrd="0" destOrd="0" parTransId="{867047F5-BF28-4429-B3D4-010FD5BB6A30}" sibTransId="{A9CFA050-9CA1-45B4-A876-55986E13392D}"/>
    <dgm:cxn modelId="{E84B7E65-616C-42DF-9C20-594BD4D09242}" type="presOf" srcId="{E1D788F1-8E9B-4EA0-9CD0-06B3D3C53717}" destId="{11DE81BF-8243-43AB-8AA3-527CD060A490}" srcOrd="1" destOrd="0" presId="urn:microsoft.com/office/officeart/2005/8/layout/process1"/>
    <dgm:cxn modelId="{F181DB4C-0A0A-4BB2-9D21-B33240A13171}" srcId="{7B6548A5-2F9F-49EE-BAEB-B22A956D6FC9}" destId="{A3EFD825-C94E-46BD-8C20-6DC3EDF4CEB8}" srcOrd="2" destOrd="0" parTransId="{D645F351-0E88-4AAC-A95E-266555A4FEEB}" sibTransId="{580B94C0-41F3-4883-8E7C-F7CF4151DAF3}"/>
    <dgm:cxn modelId="{B5E15F53-B40A-4DB0-93CB-7D966EC18CF0}" type="presOf" srcId="{E1D788F1-8E9B-4EA0-9CD0-06B3D3C53717}" destId="{186F31DF-E8BE-4624-9E5D-D5598B454AE8}" srcOrd="0" destOrd="0" presId="urn:microsoft.com/office/officeart/2005/8/layout/process1"/>
    <dgm:cxn modelId="{15399C85-98B5-4816-A275-FF93B394625A}" type="presOf" srcId="{A3EFD825-C94E-46BD-8C20-6DC3EDF4CEB8}" destId="{6E65A091-8E96-4267-9CB3-4B7D0EBB7391}" srcOrd="0" destOrd="0" presId="urn:microsoft.com/office/officeart/2005/8/layout/process1"/>
    <dgm:cxn modelId="{7C2C2CAD-BCEB-479D-BFF5-4926E89B2DC6}" type="presOf" srcId="{A9CFA050-9CA1-45B4-A876-55986E13392D}" destId="{D6B1A517-654E-40E2-AB63-FF593A177D4E}" srcOrd="0" destOrd="0" presId="urn:microsoft.com/office/officeart/2005/8/layout/process1"/>
    <dgm:cxn modelId="{617F7EC7-422F-4DD0-938D-9C7230F632B1}" type="presOf" srcId="{A9CFA050-9CA1-45B4-A876-55986E13392D}" destId="{3081178E-D3D0-4BA2-8373-B3A280459768}" srcOrd="1" destOrd="0" presId="urn:microsoft.com/office/officeart/2005/8/layout/process1"/>
    <dgm:cxn modelId="{BAAA92FB-80AD-40A6-99CA-863DDB1D7168}" srcId="{7B6548A5-2F9F-49EE-BAEB-B22A956D6FC9}" destId="{F4A290CC-36D0-4727-B8BA-262F4ECFD43E}" srcOrd="1" destOrd="0" parTransId="{7003AE7C-549A-4281-A285-A06BC833C725}" sibTransId="{E1D788F1-8E9B-4EA0-9CD0-06B3D3C53717}"/>
    <dgm:cxn modelId="{B9F3F078-5CBE-4495-A4A4-66E426383B99}" type="presParOf" srcId="{1B36E48E-45C7-439A-8BDA-792A063A84B8}" destId="{128797E2-4EF6-4E84-85DF-E9E78BACDD10}" srcOrd="0" destOrd="0" presId="urn:microsoft.com/office/officeart/2005/8/layout/process1"/>
    <dgm:cxn modelId="{36A6270A-FB0E-4525-A283-90739675D600}" type="presParOf" srcId="{1B36E48E-45C7-439A-8BDA-792A063A84B8}" destId="{D6B1A517-654E-40E2-AB63-FF593A177D4E}" srcOrd="1" destOrd="0" presId="urn:microsoft.com/office/officeart/2005/8/layout/process1"/>
    <dgm:cxn modelId="{772E63CF-9EF7-4F75-A94D-7AF429F48FE7}" type="presParOf" srcId="{D6B1A517-654E-40E2-AB63-FF593A177D4E}" destId="{3081178E-D3D0-4BA2-8373-B3A280459768}" srcOrd="0" destOrd="0" presId="urn:microsoft.com/office/officeart/2005/8/layout/process1"/>
    <dgm:cxn modelId="{A061ECC2-55E7-4E04-8C4F-3CCFE7A0832C}" type="presParOf" srcId="{1B36E48E-45C7-439A-8BDA-792A063A84B8}" destId="{61B143C0-1B33-4843-8095-E88B826D1777}" srcOrd="2" destOrd="0" presId="urn:microsoft.com/office/officeart/2005/8/layout/process1"/>
    <dgm:cxn modelId="{24BB9DC0-585B-49C3-933E-97BAE3F4B399}" type="presParOf" srcId="{1B36E48E-45C7-439A-8BDA-792A063A84B8}" destId="{186F31DF-E8BE-4624-9E5D-D5598B454AE8}" srcOrd="3" destOrd="0" presId="urn:microsoft.com/office/officeart/2005/8/layout/process1"/>
    <dgm:cxn modelId="{D968D1B7-3A3A-48C3-82F1-E223239B03FB}" type="presParOf" srcId="{186F31DF-E8BE-4624-9E5D-D5598B454AE8}" destId="{11DE81BF-8243-43AB-8AA3-527CD060A490}" srcOrd="0" destOrd="0" presId="urn:microsoft.com/office/officeart/2005/8/layout/process1"/>
    <dgm:cxn modelId="{F655877D-B084-4604-894A-6EF49DE99264}" type="presParOf" srcId="{1B36E48E-45C7-439A-8BDA-792A063A84B8}" destId="{6E65A091-8E96-4267-9CB3-4B7D0EBB739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556C2-3FD4-402E-8A8D-A8A3AFE87CBD}">
      <dsp:nvSpPr>
        <dsp:cNvPr id="0" name=""/>
        <dsp:cNvSpPr/>
      </dsp:nvSpPr>
      <dsp:spPr>
        <a:xfrm>
          <a:off x="4481196" y="1960"/>
          <a:ext cx="1553207" cy="100958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Light" panose="020B0502040204020203" pitchFamily="34" charset="-122"/>
              <a:ea typeface="微软雅黑 Light" panose="020B0502040204020203" pitchFamily="34" charset="-122"/>
            </a:rPr>
            <a:t>有需求</a:t>
          </a:r>
        </a:p>
      </dsp:txBody>
      <dsp:txXfrm>
        <a:off x="4530480" y="51244"/>
        <a:ext cx="1454639" cy="911016"/>
      </dsp:txXfrm>
    </dsp:sp>
    <dsp:sp modelId="{0911AF5E-1949-4946-A82D-98DED5C386D0}">
      <dsp:nvSpPr>
        <dsp:cNvPr id="0" name=""/>
        <dsp:cNvSpPr/>
      </dsp:nvSpPr>
      <dsp:spPr>
        <a:xfrm>
          <a:off x="3588883" y="506752"/>
          <a:ext cx="3337832" cy="3337832"/>
        </a:xfrm>
        <a:custGeom>
          <a:avLst/>
          <a:gdLst/>
          <a:ahLst/>
          <a:cxnLst/>
          <a:rect l="0" t="0" r="0" b="0"/>
          <a:pathLst>
            <a:path>
              <a:moveTo>
                <a:pt x="2660217" y="326305"/>
              </a:moveTo>
              <a:arcTo wR="1668916" hR="1668916" stAng="18386392" swAng="1634775"/>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49E75C2-122F-4E24-BC8A-64F5ADF05402}">
      <dsp:nvSpPr>
        <dsp:cNvPr id="0" name=""/>
        <dsp:cNvSpPr/>
      </dsp:nvSpPr>
      <dsp:spPr>
        <a:xfrm>
          <a:off x="6150112" y="1670876"/>
          <a:ext cx="1553207" cy="100958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Light" panose="020B0502040204020203" pitchFamily="34" charset="-122"/>
              <a:ea typeface="微软雅黑 Light" panose="020B0502040204020203" pitchFamily="34" charset="-122"/>
            </a:rPr>
            <a:t>使用数据结构满足需求</a:t>
          </a:r>
        </a:p>
      </dsp:txBody>
      <dsp:txXfrm>
        <a:off x="6199396" y="1720160"/>
        <a:ext cx="1454639" cy="911016"/>
      </dsp:txXfrm>
    </dsp:sp>
    <dsp:sp modelId="{F8C61459-7B73-4E96-B12F-BE70D7DC55DC}">
      <dsp:nvSpPr>
        <dsp:cNvPr id="0" name=""/>
        <dsp:cNvSpPr/>
      </dsp:nvSpPr>
      <dsp:spPr>
        <a:xfrm>
          <a:off x="3588883" y="506752"/>
          <a:ext cx="3337832" cy="3337832"/>
        </a:xfrm>
        <a:custGeom>
          <a:avLst/>
          <a:gdLst/>
          <a:ahLst/>
          <a:cxnLst/>
          <a:rect l="0" t="0" r="0" b="0"/>
          <a:pathLst>
            <a:path>
              <a:moveTo>
                <a:pt x="3164898" y="2408727"/>
              </a:moveTo>
              <a:arcTo wR="1668916" hR="1668916" stAng="1578832" swAng="1634775"/>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732A75E-A691-477B-B760-EA86432B3E4A}">
      <dsp:nvSpPr>
        <dsp:cNvPr id="0" name=""/>
        <dsp:cNvSpPr/>
      </dsp:nvSpPr>
      <dsp:spPr>
        <a:xfrm>
          <a:off x="4481196" y="3339792"/>
          <a:ext cx="1553207" cy="100958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Light" panose="020B0502040204020203" pitchFamily="34" charset="-122"/>
              <a:ea typeface="微软雅黑 Light" panose="020B0502040204020203" pitchFamily="34" charset="-122"/>
            </a:rPr>
            <a:t>满足不了需求</a:t>
          </a:r>
        </a:p>
      </dsp:txBody>
      <dsp:txXfrm>
        <a:off x="4530480" y="3389076"/>
        <a:ext cx="1454639" cy="911016"/>
      </dsp:txXfrm>
    </dsp:sp>
    <dsp:sp modelId="{AA838D94-70F0-490D-8CF3-305906025164}">
      <dsp:nvSpPr>
        <dsp:cNvPr id="0" name=""/>
        <dsp:cNvSpPr/>
      </dsp:nvSpPr>
      <dsp:spPr>
        <a:xfrm>
          <a:off x="3588883" y="506752"/>
          <a:ext cx="3337832" cy="3337832"/>
        </a:xfrm>
        <a:custGeom>
          <a:avLst/>
          <a:gdLst/>
          <a:ahLst/>
          <a:cxnLst/>
          <a:rect l="0" t="0" r="0" b="0"/>
          <a:pathLst>
            <a:path>
              <a:moveTo>
                <a:pt x="677615" y="3011527"/>
              </a:moveTo>
              <a:arcTo wR="1668916" hR="1668916" stAng="7586392" swAng="1634775"/>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CE62BDF-F7D0-4F53-A61C-9D3DFC343327}">
      <dsp:nvSpPr>
        <dsp:cNvPr id="0" name=""/>
        <dsp:cNvSpPr/>
      </dsp:nvSpPr>
      <dsp:spPr>
        <a:xfrm>
          <a:off x="2812279" y="1670876"/>
          <a:ext cx="1553207" cy="100958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Light" panose="020B0502040204020203" pitchFamily="34" charset="-122"/>
              <a:ea typeface="微软雅黑 Light" panose="020B0502040204020203" pitchFamily="34" charset="-122"/>
            </a:rPr>
            <a:t>构造新的数据结构</a:t>
          </a:r>
        </a:p>
      </dsp:txBody>
      <dsp:txXfrm>
        <a:off x="2861563" y="1720160"/>
        <a:ext cx="1454639" cy="911016"/>
      </dsp:txXfrm>
    </dsp:sp>
    <dsp:sp modelId="{83B3AD53-9C0D-475E-A88F-B66DEE783A5F}">
      <dsp:nvSpPr>
        <dsp:cNvPr id="0" name=""/>
        <dsp:cNvSpPr/>
      </dsp:nvSpPr>
      <dsp:spPr>
        <a:xfrm>
          <a:off x="3588883" y="506752"/>
          <a:ext cx="3337832" cy="3337832"/>
        </a:xfrm>
        <a:custGeom>
          <a:avLst/>
          <a:gdLst/>
          <a:ahLst/>
          <a:cxnLst/>
          <a:rect l="0" t="0" r="0" b="0"/>
          <a:pathLst>
            <a:path>
              <a:moveTo>
                <a:pt x="172934" y="929105"/>
              </a:moveTo>
              <a:arcTo wR="1668916" hR="1668916" stAng="12378832" swAng="1634775"/>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797E2-4EF6-4E84-85DF-E9E78BACDD10}">
      <dsp:nvSpPr>
        <dsp:cNvPr id="0" name=""/>
        <dsp:cNvSpPr/>
      </dsp:nvSpPr>
      <dsp:spPr>
        <a:xfrm>
          <a:off x="9242"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希望数据结构有什么特点</a:t>
          </a:r>
        </a:p>
      </dsp:txBody>
      <dsp:txXfrm>
        <a:off x="57787" y="1395494"/>
        <a:ext cx="2665308" cy="1560349"/>
      </dsp:txXfrm>
    </dsp:sp>
    <dsp:sp modelId="{D6B1A517-654E-40E2-AB63-FF593A177D4E}">
      <dsp:nvSpPr>
        <dsp:cNvPr id="0" name=""/>
        <dsp:cNvSpPr/>
      </dsp:nvSpPr>
      <dsp:spPr>
        <a:xfrm>
          <a:off x="3047880"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Light" panose="020B0502040204020203" pitchFamily="34" charset="-122"/>
            <a:ea typeface="微软雅黑 Light" panose="020B0502040204020203" pitchFamily="34" charset="-122"/>
          </a:endParaRPr>
        </a:p>
      </dsp:txBody>
      <dsp:txXfrm>
        <a:off x="3047880" y="1970146"/>
        <a:ext cx="409940" cy="411044"/>
      </dsp:txXfrm>
    </dsp:sp>
    <dsp:sp modelId="{61B143C0-1B33-4843-8095-E88B826D1777}">
      <dsp:nvSpPr>
        <dsp:cNvPr id="0" name=""/>
        <dsp:cNvSpPr/>
      </dsp:nvSpPr>
      <dsp:spPr>
        <a:xfrm>
          <a:off x="3876600"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设计数据结构的存储方式</a:t>
          </a:r>
        </a:p>
      </dsp:txBody>
      <dsp:txXfrm>
        <a:off x="3925145" y="1395494"/>
        <a:ext cx="2665308" cy="1560349"/>
      </dsp:txXfrm>
    </dsp:sp>
    <dsp:sp modelId="{186F31DF-E8BE-4624-9E5D-D5598B454AE8}">
      <dsp:nvSpPr>
        <dsp:cNvPr id="0" name=""/>
        <dsp:cNvSpPr/>
      </dsp:nvSpPr>
      <dsp:spPr>
        <a:xfrm>
          <a:off x="6915239"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Light" panose="020B0502040204020203" pitchFamily="34" charset="-122"/>
            <a:ea typeface="微软雅黑 Light" panose="020B0502040204020203" pitchFamily="34" charset="-122"/>
          </a:endParaRPr>
        </a:p>
      </dsp:txBody>
      <dsp:txXfrm>
        <a:off x="6915239" y="1970146"/>
        <a:ext cx="409940" cy="411044"/>
      </dsp:txXfrm>
    </dsp:sp>
    <dsp:sp modelId="{6E65A091-8E96-4267-9CB3-4B7D0EBB7391}">
      <dsp:nvSpPr>
        <dsp:cNvPr id="0" name=""/>
        <dsp:cNvSpPr/>
      </dsp:nvSpPr>
      <dsp:spPr>
        <a:xfrm>
          <a:off x="7743958"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设计数据结构的具体操作</a:t>
          </a:r>
        </a:p>
      </dsp:txBody>
      <dsp:txXfrm>
        <a:off x="7792503" y="1395494"/>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797E2-4EF6-4E84-85DF-E9E78BACDD10}">
      <dsp:nvSpPr>
        <dsp:cNvPr id="0" name=""/>
        <dsp:cNvSpPr/>
      </dsp:nvSpPr>
      <dsp:spPr>
        <a:xfrm>
          <a:off x="9242"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希望</a:t>
          </a:r>
          <a:r>
            <a:rPr lang="zh-CN" altLang="en-US" sz="2800" b="1" kern="1200" dirty="0">
              <a:solidFill>
                <a:srgbClr val="FF0000"/>
              </a:solidFill>
              <a:latin typeface="微软雅黑 Light" panose="020B0502040204020203" pitchFamily="34" charset="-122"/>
              <a:ea typeface="微软雅黑 Light" panose="020B0502040204020203" pitchFamily="34" charset="-122"/>
            </a:rPr>
            <a:t>数据结构</a:t>
          </a:r>
          <a:r>
            <a:rPr lang="zh-CN" altLang="en-US" sz="2800" kern="1200" dirty="0">
              <a:latin typeface="微软雅黑 Light" panose="020B0502040204020203" pitchFamily="34" charset="-122"/>
              <a:ea typeface="微软雅黑 Light" panose="020B0502040204020203" pitchFamily="34" charset="-122"/>
            </a:rPr>
            <a:t>有什么</a:t>
          </a:r>
          <a:r>
            <a:rPr lang="zh-CN" altLang="en-US" sz="2800" b="1" kern="1200" dirty="0">
              <a:solidFill>
                <a:srgbClr val="FF0000"/>
              </a:solidFill>
              <a:latin typeface="微软雅黑 Light" panose="020B0502040204020203" pitchFamily="34" charset="-122"/>
              <a:ea typeface="微软雅黑 Light" panose="020B0502040204020203" pitchFamily="34" charset="-122"/>
            </a:rPr>
            <a:t>特点</a:t>
          </a:r>
        </a:p>
      </dsp:txBody>
      <dsp:txXfrm>
        <a:off x="57787" y="1395494"/>
        <a:ext cx="2665308" cy="1560349"/>
      </dsp:txXfrm>
    </dsp:sp>
    <dsp:sp modelId="{D6B1A517-654E-40E2-AB63-FF593A177D4E}">
      <dsp:nvSpPr>
        <dsp:cNvPr id="0" name=""/>
        <dsp:cNvSpPr/>
      </dsp:nvSpPr>
      <dsp:spPr>
        <a:xfrm>
          <a:off x="3047880"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Light" panose="020B0502040204020203" pitchFamily="34" charset="-122"/>
            <a:ea typeface="微软雅黑 Light" panose="020B0502040204020203" pitchFamily="34" charset="-122"/>
          </a:endParaRPr>
        </a:p>
      </dsp:txBody>
      <dsp:txXfrm>
        <a:off x="3047880" y="1970146"/>
        <a:ext cx="409940" cy="411044"/>
      </dsp:txXfrm>
    </dsp:sp>
    <dsp:sp modelId="{61B143C0-1B33-4843-8095-E88B826D1777}">
      <dsp:nvSpPr>
        <dsp:cNvPr id="0" name=""/>
        <dsp:cNvSpPr/>
      </dsp:nvSpPr>
      <dsp:spPr>
        <a:xfrm>
          <a:off x="3876600"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设计</a:t>
          </a:r>
          <a:r>
            <a:rPr lang="zh-CN" altLang="en-US" sz="2800" b="1" kern="1200" dirty="0">
              <a:solidFill>
                <a:srgbClr val="FF0000"/>
              </a:solidFill>
              <a:latin typeface="微软雅黑 Light" panose="020B0502040204020203" pitchFamily="34" charset="-122"/>
              <a:ea typeface="微软雅黑 Light" panose="020B0502040204020203" pitchFamily="34" charset="-122"/>
            </a:rPr>
            <a:t>数据结构的存储方式</a:t>
          </a:r>
        </a:p>
      </dsp:txBody>
      <dsp:txXfrm>
        <a:off x="3925145" y="1395494"/>
        <a:ext cx="2665308" cy="1560349"/>
      </dsp:txXfrm>
    </dsp:sp>
    <dsp:sp modelId="{186F31DF-E8BE-4624-9E5D-D5598B454AE8}">
      <dsp:nvSpPr>
        <dsp:cNvPr id="0" name=""/>
        <dsp:cNvSpPr/>
      </dsp:nvSpPr>
      <dsp:spPr>
        <a:xfrm>
          <a:off x="6915239" y="1833131"/>
          <a:ext cx="585628" cy="68507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微软雅黑 Light" panose="020B0502040204020203" pitchFamily="34" charset="-122"/>
            <a:ea typeface="微软雅黑 Light" panose="020B0502040204020203" pitchFamily="34" charset="-122"/>
          </a:endParaRPr>
        </a:p>
      </dsp:txBody>
      <dsp:txXfrm>
        <a:off x="6915239" y="1970146"/>
        <a:ext cx="409940" cy="411044"/>
      </dsp:txXfrm>
    </dsp:sp>
    <dsp:sp modelId="{6E65A091-8E96-4267-9CB3-4B7D0EBB7391}">
      <dsp:nvSpPr>
        <dsp:cNvPr id="0" name=""/>
        <dsp:cNvSpPr/>
      </dsp:nvSpPr>
      <dsp:spPr>
        <a:xfrm>
          <a:off x="7743958" y="1346949"/>
          <a:ext cx="2762398" cy="165743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微软雅黑 Light" panose="020B0502040204020203" pitchFamily="34" charset="-122"/>
              <a:ea typeface="微软雅黑 Light" panose="020B0502040204020203" pitchFamily="34" charset="-122"/>
            </a:rPr>
            <a:t>设计</a:t>
          </a:r>
          <a:r>
            <a:rPr lang="zh-CN" altLang="en-US" sz="2800" b="1" kern="1200" dirty="0">
              <a:solidFill>
                <a:srgbClr val="FF0000"/>
              </a:solidFill>
              <a:latin typeface="微软雅黑 Light" panose="020B0502040204020203" pitchFamily="34" charset="-122"/>
              <a:ea typeface="微软雅黑 Light" panose="020B0502040204020203" pitchFamily="34" charset="-122"/>
            </a:rPr>
            <a:t>数据结构的具体操作</a:t>
          </a:r>
        </a:p>
      </dsp:txBody>
      <dsp:txXfrm>
        <a:off x="7792503" y="1395494"/>
        <a:ext cx="2665308" cy="156034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FB31C-F68C-4252-A6EE-7E82D09B2BB2}" type="datetimeFigureOut">
              <a:rPr lang="zh-CN" altLang="en-US" smtClean="0"/>
              <a:t>2023/12/7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AAEA5-C2BE-4CAF-811E-1F03ADA2C61B}" type="slidenum">
              <a:rPr lang="zh-CN" altLang="en-US" smtClean="0"/>
              <a:t>‹#›</a:t>
            </a:fld>
            <a:endParaRPr lang="zh-CN" altLang="en-US"/>
          </a:p>
        </p:txBody>
      </p:sp>
    </p:spTree>
    <p:extLst>
      <p:ext uri="{BB962C8B-B14F-4D97-AF65-F5344CB8AC3E}">
        <p14:creationId xmlns:p14="http://schemas.microsoft.com/office/powerpoint/2010/main" val="18680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qq_44165157/article/details/10958742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C/C++</a:t>
            </a:r>
            <a:r>
              <a:rPr lang="zh-CN" altLang="en-US" dirty="0">
                <a:hlinkClick r:id="rId3"/>
              </a:rPr>
              <a:t>中局部</a:t>
            </a:r>
            <a:r>
              <a:rPr lang="en-US" altLang="zh-CN" dirty="0">
                <a:hlinkClick r:id="rId3"/>
              </a:rPr>
              <a:t>/</a:t>
            </a:r>
            <a:r>
              <a:rPr lang="zh-CN" altLang="en-US" dirty="0">
                <a:hlinkClick r:id="rId3"/>
              </a:rPr>
              <a:t>全局变量初始值或默认值问题</a:t>
            </a:r>
            <a:r>
              <a:rPr lang="en-US" altLang="zh-CN" dirty="0">
                <a:hlinkClick r:id="rId3"/>
              </a:rPr>
              <a:t>_</a:t>
            </a:r>
            <a:r>
              <a:rPr lang="en-US" altLang="zh-CN" dirty="0" err="1">
                <a:hlinkClick r:id="rId3"/>
              </a:rPr>
              <a:t>c++</a:t>
            </a:r>
            <a:r>
              <a:rPr lang="en-US" altLang="zh-CN" dirty="0">
                <a:hlinkClick r:id="rId3"/>
              </a:rPr>
              <a:t> </a:t>
            </a:r>
            <a:r>
              <a:rPr lang="zh-CN" altLang="en-US" dirty="0">
                <a:hlinkClick r:id="rId3"/>
              </a:rPr>
              <a:t>变量的默认值</a:t>
            </a:r>
            <a:r>
              <a:rPr lang="en-US" altLang="zh-CN" dirty="0">
                <a:hlinkClick r:id="rId3"/>
              </a:rPr>
              <a:t>-CSDN</a:t>
            </a:r>
            <a:r>
              <a:rPr lang="zh-CN" altLang="en-US" dirty="0">
                <a:hlinkClick r:id="rId3"/>
              </a:rPr>
              <a:t>博客</a:t>
            </a:r>
            <a:endParaRPr lang="zh-CN" altLang="en-US" dirty="0"/>
          </a:p>
        </p:txBody>
      </p:sp>
      <p:sp>
        <p:nvSpPr>
          <p:cNvPr id="4" name="灯片编号占位符 3"/>
          <p:cNvSpPr>
            <a:spLocks noGrp="1"/>
          </p:cNvSpPr>
          <p:nvPr>
            <p:ph type="sldNum" sz="quarter" idx="5"/>
          </p:nvPr>
        </p:nvSpPr>
        <p:spPr/>
        <p:txBody>
          <a:bodyPr/>
          <a:lstStyle/>
          <a:p>
            <a:fld id="{922AAEA5-C2BE-4CAF-811E-1F03ADA2C61B}" type="slidenum">
              <a:rPr lang="zh-CN" altLang="en-US" smtClean="0"/>
              <a:t>15</a:t>
            </a:fld>
            <a:endParaRPr lang="zh-CN" altLang="en-US"/>
          </a:p>
        </p:txBody>
      </p:sp>
    </p:spTree>
    <p:extLst>
      <p:ext uri="{BB962C8B-B14F-4D97-AF65-F5344CB8AC3E}">
        <p14:creationId xmlns:p14="http://schemas.microsoft.com/office/powerpoint/2010/main" val="785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536BA-D741-7906-D56A-8B7AB48259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FBB1B1-838C-AA28-D096-174D394DB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CCA834-CE6C-29D3-636E-7E1FCE72DCF8}"/>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89560421-DA81-C750-EB91-776266B841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951673-B4BF-4A51-746E-C983B32346AC}"/>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91980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0F559-6328-4871-C8FB-842680C7FB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CCF2DD-2710-8314-B6E0-5A9BC226F7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F6BDA1-3DEC-E4A7-4C8C-D8E596615C35}"/>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A5AD09BA-A26B-22ED-E273-A79FD60F3F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0A0F5C-5A73-167C-B848-B3E25527215B}"/>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52963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66C22F-9F39-66FC-1D33-68832F983B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DB4AB3-8F97-B955-4C31-5B81B97D4D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11A856-B211-6768-DCE6-3E651364F015}"/>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41BAF9F7-FADA-6996-67A8-4EF15DEA22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B4B5A5-F748-B464-485F-F3D9E31840EB}"/>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21777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AB8B3-F3FA-3B23-2A0F-2BDB6F2981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0526E6-6343-BB62-A406-4C1B3B5FAD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101093-03AC-4B45-A235-CFAF6CFA905B}"/>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5C93C7EC-7EBC-F0CE-DDB5-40BE63979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028D8B-6BA5-AD03-9764-8B084B31CF7E}"/>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97451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305ED-5F70-6DE2-2A65-CD17D2D391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941F78-C13C-7648-72FA-6805D8208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F470C3-BE54-F095-AC4B-084B4AE90115}"/>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CA19D502-6337-EF15-B8CB-042B8D6034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EB762A-DA66-E86A-FBF7-779A8B6CC7C0}"/>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28747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3299E-841E-D1FF-25C3-D273678D41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9EC996-46C3-42EA-A359-FBEFED4957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A28831-84C0-B4BE-FB06-FFED1A796A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695067-4FA5-5769-1352-A37E7D0066C8}"/>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08915857-52A6-36E4-A629-94DAD5C910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F8729A-33E5-26B3-9FED-341B178E6390}"/>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76851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B43C1-83A4-3B66-6441-FB9585AB11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D3F8A9-BC51-3B1E-F68C-25DD703BA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C62DFC-0AE4-83B1-E322-BBBC6F87FB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85675B-72D2-E18F-1F83-B52468AC9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52F4FE-94EE-2AF0-C482-8AB905B1D5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4E428BC-87EC-31AD-DBB5-5705D36A2FCA}"/>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8" name="页脚占位符 7">
            <a:extLst>
              <a:ext uri="{FF2B5EF4-FFF2-40B4-BE49-F238E27FC236}">
                <a16:creationId xmlns:a16="http://schemas.microsoft.com/office/drawing/2014/main" id="{63077C5A-D3C3-885B-5335-1E12FA8E961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3E69FE-ED1D-C7BB-124E-EFC661F97D19}"/>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68511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95F16-2704-428D-991A-3373ABA3E4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41CA95A-A3EE-26CC-B0E7-303CC1856B99}"/>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4" name="页脚占位符 3">
            <a:extLst>
              <a:ext uri="{FF2B5EF4-FFF2-40B4-BE49-F238E27FC236}">
                <a16:creationId xmlns:a16="http://schemas.microsoft.com/office/drawing/2014/main" id="{FC0CC684-DE0F-34FE-2471-7F7EDC7EA8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DE1F1C-045E-AF14-2E14-E4BCB3335B21}"/>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3095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54F9C6-BBC1-FE52-7740-2236331BB89C}"/>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3" name="页脚占位符 2">
            <a:extLst>
              <a:ext uri="{FF2B5EF4-FFF2-40B4-BE49-F238E27FC236}">
                <a16:creationId xmlns:a16="http://schemas.microsoft.com/office/drawing/2014/main" id="{A4C1CA83-8196-CFA2-8417-78282271D9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023EBF-85FB-A58C-5185-11B9C28E6861}"/>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342560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BEE5C-2FCB-2942-C290-78F6B76FA8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577830-700C-ECAC-7CC1-B4E4B5929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4CC85E-954D-A41E-8269-EDBBA4841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BB17E0-B230-0E65-1D4F-4C7C4C8F341F}"/>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C64BF7F3-B18B-1210-C195-A6DD541CCC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DAE54-7C01-92F8-3AD4-51F91EFC22B7}"/>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152388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8046B-ACF5-08DF-0376-43304F63D0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2E0116-EB4F-0B2E-0B77-A64B1EC74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98FAD8-E068-2D5E-97FC-2A8347F54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F331FB-9FD1-F595-9EE2-911A68E04B2E}"/>
              </a:ext>
            </a:extLst>
          </p:cNvPr>
          <p:cNvSpPr>
            <a:spLocks noGrp="1"/>
          </p:cNvSpPr>
          <p:nvPr>
            <p:ph type="dt" sz="half" idx="10"/>
          </p:nvPr>
        </p:nvSpPr>
        <p:spPr/>
        <p:txBody>
          <a:bodyPr/>
          <a:lstStyle/>
          <a:p>
            <a:fld id="{FD9AD2B8-0406-4337-8981-72D00C630A06}"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24D1DAFC-1ACF-62B5-5970-667B6CDE9F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8B9211-D805-E65A-CF84-F7B5CAF2ACA4}"/>
              </a:ext>
            </a:extLst>
          </p:cNvPr>
          <p:cNvSpPr>
            <a:spLocks noGrp="1"/>
          </p:cNvSpPr>
          <p:nvPr>
            <p:ph type="sldNum" sz="quarter" idx="12"/>
          </p:nvPr>
        </p:nvSpPr>
        <p:spPr/>
        <p:txBody>
          <a:body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236821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8DCA38-40DD-1A71-5AE3-79AAE2A1B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A64469-DD99-2B58-B75F-B1906FD98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BB7FCE-2F63-61FD-42A2-E5A14430D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AD2B8-0406-4337-8981-72D00C630A06}"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75A63380-45A4-8165-3393-0DAF833A2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6364BA-C66F-1A1C-5E51-9CB91D049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EA74-0697-496C-840B-E3EE99308DCA}" type="slidenum">
              <a:rPr lang="zh-CN" altLang="en-US" smtClean="0"/>
              <a:t>‹#›</a:t>
            </a:fld>
            <a:endParaRPr lang="zh-CN" altLang="en-US"/>
          </a:p>
        </p:txBody>
      </p:sp>
    </p:spTree>
    <p:extLst>
      <p:ext uri="{BB962C8B-B14F-4D97-AF65-F5344CB8AC3E}">
        <p14:creationId xmlns:p14="http://schemas.microsoft.com/office/powerpoint/2010/main" val="1962390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7E5A6-6ECF-0502-0CD3-B3D99EACC27E}"/>
              </a:ext>
            </a:extLst>
          </p:cNvPr>
          <p:cNvSpPr>
            <a:spLocks noGrp="1"/>
          </p:cNvSpPr>
          <p:nvPr>
            <p:ph type="ctrTitle"/>
          </p:nvPr>
        </p:nvSpPr>
        <p:spPr/>
        <p:txBody>
          <a:bodyPr/>
          <a:lstStyle/>
          <a:p>
            <a:r>
              <a:rPr lang="zh-CN" altLang="en-US" dirty="0"/>
              <a:t>第二次习题课</a:t>
            </a:r>
          </a:p>
        </p:txBody>
      </p:sp>
      <p:sp>
        <p:nvSpPr>
          <p:cNvPr id="3" name="副标题 2">
            <a:extLst>
              <a:ext uri="{FF2B5EF4-FFF2-40B4-BE49-F238E27FC236}">
                <a16:creationId xmlns:a16="http://schemas.microsoft.com/office/drawing/2014/main" id="{FC548B98-76F5-F70A-54F2-C206170965B7}"/>
              </a:ext>
            </a:extLst>
          </p:cNvPr>
          <p:cNvSpPr>
            <a:spLocks noGrp="1"/>
          </p:cNvSpPr>
          <p:nvPr>
            <p:ph type="subTitle" idx="1"/>
          </p:nvPr>
        </p:nvSpPr>
        <p:spPr/>
        <p:txBody>
          <a:bodyPr/>
          <a:lstStyle/>
          <a:p>
            <a:r>
              <a:rPr lang="zh-CN" altLang="en-US" dirty="0"/>
              <a:t>树，图，查找</a:t>
            </a:r>
          </a:p>
        </p:txBody>
      </p:sp>
    </p:spTree>
    <p:extLst>
      <p:ext uri="{BB962C8B-B14F-4D97-AF65-F5344CB8AC3E}">
        <p14:creationId xmlns:p14="http://schemas.microsoft.com/office/powerpoint/2010/main" val="700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222500" y="613552"/>
            <a:ext cx="6870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PrintBiTree(BiTree 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i) {</a:t>
            </a:r>
          </a:p>
          <a:p>
            <a:r>
              <a:rPr lang="en-US" altLang="zh-CN" dirty="0">
                <a:solidFill>
                  <a:srgbClr val="008000"/>
                </a:solidFill>
                <a:latin typeface="新宋体" panose="02010609030101010101" pitchFamily="49" charset="-122"/>
                <a:ea typeface="新宋体" panose="02010609030101010101" pitchFamily="49" charset="-122"/>
              </a:rPr>
              <a:t>//i</a:t>
            </a:r>
            <a:r>
              <a:rPr lang="zh-CN" altLang="en-US" dirty="0">
                <a:solidFill>
                  <a:srgbClr val="008000"/>
                </a:solidFill>
                <a:latin typeface="新宋体" panose="02010609030101010101" pitchFamily="49" charset="-122"/>
                <a:ea typeface="新宋体" panose="02010609030101010101" pitchFamily="49" charset="-122"/>
              </a:rPr>
              <a:t>表示结点所在层次</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初次调用时</a:t>
            </a:r>
            <a:r>
              <a:rPr lang="en-US" altLang="zh-CN" dirty="0">
                <a:solidFill>
                  <a:srgbClr val="008000"/>
                </a:solidFill>
                <a:latin typeface="新宋体" panose="02010609030101010101" pitchFamily="49" charset="-122"/>
                <a:ea typeface="新宋体" panose="02010609030101010101" pitchFamily="49" charset="-122"/>
              </a:rPr>
              <a:t>i=0</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(T-&gt;rchild)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PrintBiTree(T-&gt;rchild, i + 1);</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(j = 1; j &lt;= i; j++)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printf(</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打印</a:t>
            </a:r>
            <a:r>
              <a:rPr lang="en-US" altLang="zh-CN" dirty="0">
                <a:solidFill>
                  <a:srgbClr val="008000"/>
                </a:solidFill>
                <a:latin typeface="新宋体" panose="02010609030101010101" pitchFamily="49" charset="-122"/>
                <a:ea typeface="新宋体" panose="02010609030101010101" pitchFamily="49" charset="-122"/>
              </a:rPr>
              <a:t>i</a:t>
            </a:r>
            <a:r>
              <a:rPr lang="zh-CN" altLang="en-US" dirty="0">
                <a:solidFill>
                  <a:srgbClr val="008000"/>
                </a:solidFill>
                <a:latin typeface="新宋体" panose="02010609030101010101" pitchFamily="49" charset="-122"/>
                <a:ea typeface="新宋体" panose="02010609030101010101" pitchFamily="49" charset="-122"/>
              </a:rPr>
              <a:t>个空格以表示出层次</a:t>
            </a:r>
            <a:endParaRPr lang="zh-CN" altLang="en-US" sz="1600" dirty="0"/>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printf(</a:t>
            </a:r>
            <a:r>
              <a:rPr lang="en-US" altLang="zh-CN" dirty="0">
                <a:solidFill>
                  <a:srgbClr val="A31515"/>
                </a:solidFill>
                <a:latin typeface="新宋体" panose="02010609030101010101" pitchFamily="49" charset="-122"/>
                <a:ea typeface="新宋体" panose="02010609030101010101" pitchFamily="49" charset="-122"/>
              </a:rPr>
              <a:t>"%c\n"</a:t>
            </a:r>
            <a:r>
              <a:rPr lang="en-US" altLang="zh-CN" dirty="0">
                <a:solidFill>
                  <a:srgbClr val="000000"/>
                </a:solidFill>
                <a:latin typeface="新宋体" panose="02010609030101010101" pitchFamily="49" charset="-122"/>
                <a:ea typeface="新宋体" panose="02010609030101010101" pitchFamily="49" charset="-122"/>
              </a:rPr>
              <a:t>, T-&gt;data);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(T-&gt;lchild)</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PrintBiTree(T-&gt;rchild, i + 1);</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8000"/>
                </a:solidFill>
                <a:latin typeface="新宋体" panose="02010609030101010101" pitchFamily="49" charset="-122"/>
                <a:ea typeface="新宋体" panose="02010609030101010101" pitchFamily="49" charset="-122"/>
              </a:rPr>
              <a:t>//PrintBiTree</a:t>
            </a:r>
            <a:endParaRPr lang="en-US" altLang="zh-CN" sz="4400" dirty="0"/>
          </a:p>
        </p:txBody>
      </p:sp>
      <p:pic>
        <p:nvPicPr>
          <p:cNvPr id="5" name="图片 4"/>
          <p:cNvPicPr>
            <a:picLocks noChangeAspect="1"/>
          </p:cNvPicPr>
          <p:nvPr/>
        </p:nvPicPr>
        <p:blipFill>
          <a:blip r:embed="rId2"/>
          <a:stretch>
            <a:fillRect/>
          </a:stretch>
        </p:blipFill>
        <p:spPr>
          <a:xfrm>
            <a:off x="2222500" y="3721101"/>
            <a:ext cx="7008694" cy="2301875"/>
          </a:xfrm>
          <a:prstGeom prst="rect">
            <a:avLst/>
          </a:prstGeom>
        </p:spPr>
      </p:pic>
    </p:spTree>
    <p:extLst>
      <p:ext uri="{BB962C8B-B14F-4D97-AF65-F5344CB8AC3E}">
        <p14:creationId xmlns:p14="http://schemas.microsoft.com/office/powerpoint/2010/main" val="424417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70100" y="1034648"/>
            <a:ext cx="85979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PrintBiTree(BiTree 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InitStack(S);</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Push(S, T);</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i = 0;</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(!StackEmpty(S))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(GetTop(S, p) &amp;&amp; p)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Push(S, p-&gt;rchild);</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向右走到尽头</a:t>
            </a:r>
            <a:endParaRPr lang="zh-CN" altLang="en-US" sz="1600" dirty="0"/>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i++;</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Pop(S, p);</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空指针出栈</a:t>
            </a:r>
            <a:endParaRPr lang="zh-CN" altLang="en-US" sz="1600" dirty="0"/>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i--;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(!StackEmpty(S))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Pop(S, p);</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(j = 0; j &lt; i; j++)</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printf(</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printf(</a:t>
            </a:r>
            <a:r>
              <a:rPr lang="en-US" altLang="zh-CN" dirty="0">
                <a:solidFill>
                  <a:srgbClr val="A31515"/>
                </a:solidFill>
                <a:latin typeface="新宋体" panose="02010609030101010101" pitchFamily="49" charset="-122"/>
                <a:ea typeface="新宋体" panose="02010609030101010101" pitchFamily="49" charset="-122"/>
              </a:rPr>
              <a:t>"%c\n"</a:t>
            </a:r>
            <a:r>
              <a:rPr lang="en-US" altLang="zh-CN" dirty="0">
                <a:solidFill>
                  <a:srgbClr val="000000"/>
                </a:solidFill>
                <a:latin typeface="新宋体" panose="02010609030101010101" pitchFamily="49" charset="-122"/>
                <a:ea typeface="新宋体" panose="02010609030101010101" pitchFamily="49" charset="-122"/>
              </a:rPr>
              <a:t>, p-&gt;data);</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Push(S, p-&gt;lchild);</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向左走一步</a:t>
            </a:r>
            <a:endParaRPr lang="zh-CN" altLang="en-US" sz="1600" dirty="0"/>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a:t>
            </a:r>
            <a:endParaRPr lang="en-US" altLang="zh-CN" sz="4400" dirty="0"/>
          </a:p>
        </p:txBody>
      </p:sp>
      <p:sp>
        <p:nvSpPr>
          <p:cNvPr id="5" name="文本框 4"/>
          <p:cNvSpPr txBox="1"/>
          <p:nvPr/>
        </p:nvSpPr>
        <p:spPr>
          <a:xfrm>
            <a:off x="2070100" y="482599"/>
            <a:ext cx="1244600" cy="400110"/>
          </a:xfrm>
          <a:prstGeom prst="rect">
            <a:avLst/>
          </a:prstGeom>
          <a:noFill/>
        </p:spPr>
        <p:txBody>
          <a:bodyPr wrap="square" rtlCol="0">
            <a:spAutoFit/>
          </a:bodyPr>
          <a:lstStyle/>
          <a:p>
            <a:r>
              <a:rPr lang="zh-CN" altLang="en-US" sz="2000" dirty="0"/>
              <a:t>课本</a:t>
            </a:r>
            <a:r>
              <a:rPr lang="en-US" altLang="zh-CN" sz="2000" dirty="0"/>
              <a:t>P130</a:t>
            </a:r>
            <a:endParaRPr lang="zh-CN" altLang="en-US" sz="2000" dirty="0"/>
          </a:p>
        </p:txBody>
      </p:sp>
    </p:spTree>
    <p:extLst>
      <p:ext uri="{BB962C8B-B14F-4D97-AF65-F5344CB8AC3E}">
        <p14:creationId xmlns:p14="http://schemas.microsoft.com/office/powerpoint/2010/main" val="324119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987550" y="555626"/>
            <a:ext cx="8553450" cy="127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dirty="0"/>
              <a:t>6.69 </a:t>
            </a:r>
            <a:r>
              <a:rPr lang="zh-CN" altLang="en-US" sz="2400" dirty="0"/>
              <a:t>假设树上每个结点所含的数据元素为一个字母，并且以</a:t>
            </a:r>
            <a:r>
              <a:rPr lang="zh-CN" altLang="en-US" sz="2400" b="1" dirty="0"/>
              <a:t>孩子</a:t>
            </a:r>
            <a:r>
              <a:rPr lang="en-US" altLang="zh-CN" sz="2400" b="1" dirty="0"/>
              <a:t>-</a:t>
            </a:r>
            <a:r>
              <a:rPr lang="zh-CN" altLang="en-US" sz="2400" b="1" dirty="0"/>
              <a:t>兄弟链表</a:t>
            </a:r>
            <a:r>
              <a:rPr lang="zh-CN" altLang="en-US" sz="2400" dirty="0"/>
              <a:t>为树的存储结构，试写一个按</a:t>
            </a:r>
            <a:r>
              <a:rPr lang="zh-CN" altLang="en-US" sz="2400" b="1" dirty="0"/>
              <a:t>凹入表方式打印</a:t>
            </a:r>
            <a:r>
              <a:rPr lang="zh-CN" altLang="en-US" sz="2400" dirty="0"/>
              <a:t>一棵树的算法。例如：左下所示树印为右下形状。</a:t>
            </a:r>
            <a:endParaRPr lang="zh-CN" altLang="en-US" sz="2600" dirty="0"/>
          </a:p>
        </p:txBody>
      </p:sp>
      <p:pic>
        <p:nvPicPr>
          <p:cNvPr id="5" name="图片 4"/>
          <p:cNvPicPr>
            <a:picLocks noChangeAspect="1"/>
          </p:cNvPicPr>
          <p:nvPr/>
        </p:nvPicPr>
        <p:blipFill>
          <a:blip r:embed="rId2"/>
          <a:stretch>
            <a:fillRect/>
          </a:stretch>
        </p:blipFill>
        <p:spPr>
          <a:xfrm>
            <a:off x="2565400" y="2062162"/>
            <a:ext cx="7111502" cy="2052638"/>
          </a:xfrm>
          <a:prstGeom prst="rect">
            <a:avLst/>
          </a:prstGeom>
        </p:spPr>
      </p:pic>
    </p:spTree>
    <p:extLst>
      <p:ext uri="{BB962C8B-B14F-4D97-AF65-F5344CB8AC3E}">
        <p14:creationId xmlns:p14="http://schemas.microsoft.com/office/powerpoint/2010/main" val="337991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98700" y="1295400"/>
            <a:ext cx="7988300" cy="3693319"/>
          </a:xfrm>
          <a:prstGeom prst="rect">
            <a:avLst/>
          </a:prstGeom>
        </p:spPr>
        <p:txBody>
          <a:bodyPr wrap="square">
            <a:spAutoFit/>
          </a:bodyPr>
          <a:lstStyle/>
          <a:p>
            <a:pPr algn="just"/>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problem_6_71(CSTree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i = 0;</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如果</a:t>
            </a:r>
            <a:r>
              <a:rPr lang="en-US" altLang="zh-CN" dirty="0">
                <a:solidFill>
                  <a:srgbClr val="008000"/>
                </a:solidFill>
                <a:latin typeface="新宋体" panose="02010609030101010101" pitchFamily="49" charset="-122"/>
                <a:ea typeface="新宋体" panose="02010609030101010101" pitchFamily="49" charset="-122"/>
              </a:rPr>
              <a:t>T</a:t>
            </a:r>
            <a:r>
              <a:rPr lang="zh-CN" altLang="en-US" dirty="0">
                <a:solidFill>
                  <a:srgbClr val="008000"/>
                </a:solidFill>
                <a:latin typeface="新宋体" panose="02010609030101010101" pitchFamily="49" charset="-122"/>
                <a:ea typeface="新宋体" panose="02010609030101010101" pitchFamily="49" charset="-122"/>
              </a:rPr>
              <a:t>为空的话，应该返回</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(i = 0; i &lt;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 i++)</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printf(</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打印</a:t>
            </a:r>
            <a:r>
              <a:rPr lang="en-US" altLang="zh-CN" dirty="0">
                <a:solidFill>
                  <a:srgbClr val="008000"/>
                </a:solidFill>
                <a:latin typeface="新宋体" panose="02010609030101010101" pitchFamily="49" charset="-122"/>
                <a:ea typeface="新宋体" panose="02010609030101010101" pitchFamily="49" charset="-122"/>
              </a:rPr>
              <a:t>level</a:t>
            </a:r>
            <a:r>
              <a:rPr lang="zh-CN" altLang="en-US" dirty="0">
                <a:solidFill>
                  <a:srgbClr val="008000"/>
                </a:solidFill>
                <a:latin typeface="新宋体" panose="02010609030101010101" pitchFamily="49" charset="-122"/>
                <a:ea typeface="新宋体" panose="02010609030101010101" pitchFamily="49" charset="-122"/>
              </a:rPr>
              <a:t>个空格</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printf(</a:t>
            </a:r>
            <a:r>
              <a:rPr lang="en-US" altLang="zh-CN" dirty="0">
                <a:solidFill>
                  <a:srgbClr val="A31515"/>
                </a:solidFill>
                <a:latin typeface="新宋体" panose="02010609030101010101" pitchFamily="49" charset="-122"/>
                <a:ea typeface="新宋体" panose="02010609030101010101" pitchFamily="49" charset="-122"/>
              </a:rPr>
              <a:t>"%c\n"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-&gt;data);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注意打印的是字符，并且打印字符后要换行</a:t>
            </a:r>
            <a:endParaRPr lang="zh-CN" altLang="en-US" sz="1400" dirty="0">
              <a:solidFill>
                <a:srgbClr val="000000"/>
              </a:solidFill>
              <a:latin typeface="新宋体" panose="02010609030101010101" pitchFamily="49" charset="-122"/>
              <a:ea typeface="新宋体" panose="02010609030101010101" pitchFamily="49" charset="-122"/>
            </a:endParaRPr>
          </a:p>
          <a:p>
            <a:pPr indent="266700" algn="just"/>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遍历孩子结点，打印的空格数应加</a:t>
            </a:r>
            <a:r>
              <a:rPr lang="en-US" altLang="zh-CN" dirty="0">
                <a:solidFill>
                  <a:srgbClr val="008000"/>
                </a:solidFill>
                <a:latin typeface="新宋体" panose="02010609030101010101" pitchFamily="49" charset="-122"/>
                <a:ea typeface="新宋体" panose="02010609030101010101" pitchFamily="49" charset="-122"/>
              </a:rPr>
              <a:t>1</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problem_6_71(</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-&gt;firstchild,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 + 1);</a:t>
            </a:r>
            <a:endParaRPr lang="en-US" altLang="zh-CN" sz="1400" dirty="0">
              <a:solidFill>
                <a:srgbClr val="000000"/>
              </a:solidFill>
              <a:latin typeface="新宋体" panose="02010609030101010101" pitchFamily="49" charset="-122"/>
              <a:ea typeface="新宋体" panose="02010609030101010101" pitchFamily="49" charset="-122"/>
            </a:endParaRPr>
          </a:p>
          <a:p>
            <a:pPr indent="266700" algn="just"/>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递归遍历兄弟节点，兄弟节点的空格数和当前空格数相同</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problem_6_71(</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-&gt;nextsibling,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  </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48996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1400" y="1735247"/>
            <a:ext cx="8547100" cy="2862322"/>
          </a:xfrm>
          <a:prstGeom prst="rect">
            <a:avLst/>
          </a:prstGeom>
        </p:spPr>
        <p:txBody>
          <a:bodyPr wrap="square">
            <a:spAutoFit/>
          </a:bodyPr>
          <a:lstStyle/>
          <a:p>
            <a:pPr algn="just"/>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problem_6_71(CSTree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CSTree p;</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(i = 0; i &lt;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 i++)</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printf(</a:t>
            </a:r>
            <a:r>
              <a:rPr lang="en-US" altLang="zh-CN" dirty="0">
                <a:solidFill>
                  <a:srgbClr val="A31515"/>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打印</a:t>
            </a:r>
            <a:r>
              <a:rPr lang="en-US" altLang="zh-CN" dirty="0">
                <a:solidFill>
                  <a:srgbClr val="008000"/>
                </a:solidFill>
                <a:latin typeface="新宋体" panose="02010609030101010101" pitchFamily="49" charset="-122"/>
                <a:ea typeface="新宋体" panose="02010609030101010101" pitchFamily="49" charset="-122"/>
              </a:rPr>
              <a:t>level</a:t>
            </a:r>
            <a:r>
              <a:rPr lang="zh-CN" altLang="en-US" dirty="0">
                <a:solidFill>
                  <a:srgbClr val="008000"/>
                </a:solidFill>
                <a:latin typeface="新宋体" panose="02010609030101010101" pitchFamily="49" charset="-122"/>
                <a:ea typeface="新宋体" panose="02010609030101010101" pitchFamily="49" charset="-122"/>
              </a:rPr>
              <a:t>个空格</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printf(</a:t>
            </a:r>
            <a:r>
              <a:rPr lang="en-US" altLang="zh-CN" dirty="0">
                <a:solidFill>
                  <a:srgbClr val="A31515"/>
                </a:solidFill>
                <a:latin typeface="新宋体" panose="02010609030101010101" pitchFamily="49" charset="-122"/>
                <a:ea typeface="新宋体" panose="02010609030101010101" pitchFamily="49" charset="-122"/>
              </a:rPr>
              <a:t>"%c\n"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-&gt;data);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注意打印的是字符，并且打印字符后要换行</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endParaRPr lang="zh-CN" altLang="en-US" sz="1400" dirty="0">
              <a:solidFill>
                <a:srgbClr val="000000"/>
              </a:solidFill>
              <a:latin typeface="新宋体" panose="02010609030101010101" pitchFamily="49" charset="-122"/>
              <a:ea typeface="新宋体" panose="02010609030101010101" pitchFamily="49" charset="-122"/>
            </a:endParaRPr>
          </a:p>
          <a:p>
            <a:pPr algn="just"/>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(p =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-&gt;firstchild; p; p = p-&gt;nextsibling)</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      problem_6_71(p, </a:t>
            </a:r>
            <a:r>
              <a:rPr lang="en-US" altLang="zh-CN" dirty="0">
                <a:solidFill>
                  <a:srgbClr val="808080"/>
                </a:solidFill>
                <a:latin typeface="新宋体" panose="02010609030101010101" pitchFamily="49" charset="-122"/>
                <a:ea typeface="新宋体" panose="02010609030101010101" pitchFamily="49" charset="-122"/>
              </a:rPr>
              <a:t>level</a:t>
            </a:r>
            <a:r>
              <a:rPr lang="en-US" altLang="zh-CN" dirty="0">
                <a:solidFill>
                  <a:srgbClr val="000000"/>
                </a:solidFill>
                <a:latin typeface="新宋体" panose="02010609030101010101" pitchFamily="49" charset="-122"/>
                <a:ea typeface="新宋体" panose="02010609030101010101" pitchFamily="49" charset="-122"/>
              </a:rPr>
              <a:t> + 1);</a:t>
            </a:r>
            <a:endParaRPr lang="en-US" altLang="zh-CN" sz="1400" dirty="0">
              <a:solidFill>
                <a:srgbClr val="000000"/>
              </a:solidFill>
              <a:latin typeface="新宋体" panose="02010609030101010101" pitchFamily="49" charset="-122"/>
              <a:ea typeface="新宋体" panose="02010609030101010101" pitchFamily="49" charset="-122"/>
            </a:endParaRPr>
          </a:p>
          <a:p>
            <a:pPr algn="just"/>
            <a:r>
              <a:rPr lang="en-US" altLang="zh-CN" dirty="0">
                <a:solidFill>
                  <a:srgbClr val="000000"/>
                </a:solidFill>
                <a:latin typeface="新宋体" panose="02010609030101010101" pitchFamily="49" charset="-122"/>
                <a:ea typeface="新宋体" panose="02010609030101010101" pitchFamily="49" charset="-122"/>
              </a:rPr>
              <a:t>}</a:t>
            </a:r>
            <a:endParaRPr lang="en-US" altLang="zh-CN" sz="14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28230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B7991F7-7B68-2B6D-89B1-D8D5B48F0143}"/>
              </a:ext>
            </a:extLst>
          </p:cNvPr>
          <p:cNvPicPr>
            <a:picLocks noChangeAspect="1"/>
          </p:cNvPicPr>
          <p:nvPr/>
        </p:nvPicPr>
        <p:blipFill rotWithShape="1">
          <a:blip r:embed="rId3"/>
          <a:srcRect t="14399"/>
          <a:stretch/>
        </p:blipFill>
        <p:spPr>
          <a:xfrm>
            <a:off x="1061686" y="0"/>
            <a:ext cx="8548719" cy="659587"/>
          </a:xfrm>
          <a:prstGeom prst="rect">
            <a:avLst/>
          </a:prstGeom>
        </p:spPr>
      </p:pic>
      <p:sp>
        <p:nvSpPr>
          <p:cNvPr id="6" name="文本框 5">
            <a:extLst>
              <a:ext uri="{FF2B5EF4-FFF2-40B4-BE49-F238E27FC236}">
                <a16:creationId xmlns:a16="http://schemas.microsoft.com/office/drawing/2014/main" id="{28FED254-7A5C-57EB-3E13-0BA985AE39C6}"/>
              </a:ext>
            </a:extLst>
          </p:cNvPr>
          <p:cNvSpPr txBox="1"/>
          <p:nvPr/>
        </p:nvSpPr>
        <p:spPr>
          <a:xfrm>
            <a:off x="2057144" y="671691"/>
            <a:ext cx="8077711" cy="6186309"/>
          </a:xfrm>
          <a:prstGeom prst="rect">
            <a:avLst/>
          </a:prstGeom>
          <a:noFill/>
        </p:spPr>
        <p:txBody>
          <a:bodyPr wrap="square">
            <a:spAutoFit/>
          </a:bodyPr>
          <a:lstStyle/>
          <a:p>
            <a:pPr algn="l"/>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bool</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MAX</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bool</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FindKPath</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ALGraph</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G</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j</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for</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&lt;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verxnum</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DFS</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j</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bool</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DFS</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ALGraph</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j</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TRUE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j</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&amp;&amp;</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TRUE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else</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FALSE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for</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vertices</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firstarc</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b="1" kern="0" dirty="0" err="1">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NULL</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nextarc</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visited</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adjvex</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DFS</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8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adjvex</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j</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k</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1</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TRUE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8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8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FALSE</a:t>
            </a:r>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281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6A00CBD-43AA-89C8-2C0F-70A47C07E478}"/>
              </a:ext>
            </a:extLst>
          </p:cNvPr>
          <p:cNvPicPr>
            <a:picLocks noChangeAspect="1"/>
          </p:cNvPicPr>
          <p:nvPr/>
        </p:nvPicPr>
        <p:blipFill>
          <a:blip r:embed="rId2"/>
          <a:stretch>
            <a:fillRect/>
          </a:stretch>
        </p:blipFill>
        <p:spPr>
          <a:xfrm>
            <a:off x="6400800" y="158750"/>
            <a:ext cx="5670060" cy="905399"/>
          </a:xfrm>
          <a:prstGeom prst="rect">
            <a:avLst/>
          </a:prstGeom>
        </p:spPr>
      </p:pic>
      <p:sp>
        <p:nvSpPr>
          <p:cNvPr id="5" name="文本框 4">
            <a:extLst>
              <a:ext uri="{FF2B5EF4-FFF2-40B4-BE49-F238E27FC236}">
                <a16:creationId xmlns:a16="http://schemas.microsoft.com/office/drawing/2014/main" id="{71527B8D-1607-8753-EB61-84983237B09B}"/>
              </a:ext>
            </a:extLst>
          </p:cNvPr>
          <p:cNvSpPr txBox="1"/>
          <p:nvPr/>
        </p:nvSpPr>
        <p:spPr>
          <a:xfrm>
            <a:off x="347950" y="0"/>
            <a:ext cx="10377519" cy="6986528"/>
          </a:xfrm>
          <a:prstGeom prst="rect">
            <a:avLst/>
          </a:prstGeom>
          <a:noFill/>
        </p:spPr>
        <p:txBody>
          <a:bodyPr wrap="square">
            <a:spAutoFit/>
          </a:bodyPr>
          <a:lstStyle/>
          <a:p>
            <a:pPr algn="l"/>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bool</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MAX</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char</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Path</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MAX_VERTEX_NUM</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void</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DFS</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ALGraph</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char</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char</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n</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TRUE</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for</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&lt;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printf</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808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8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Path</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printf</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808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a:t>
            </a:r>
            <a:r>
              <a:rPr lang="en-US" altLang="zh-CN" sz="1600" kern="0" dirty="0" err="1">
                <a:solidFill>
                  <a:srgbClr val="808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return</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else</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for</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vertices</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firstarc</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b="1" kern="0" dirty="0" err="1">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NULL</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nextarc</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if</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adjvex</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Path</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DFS</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adjvex</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n</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1</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p</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adjvex</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void</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FindPath</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ALGraph</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char</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char</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b="1" kern="0" dirty="0">
                <a:solidFill>
                  <a:srgbClr val="0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for</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8000FF"/>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int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&lt;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verxnum</a:t>
            </a:r>
            <a:r>
              <a:rPr lang="en-US" altLang="zh-CN" sz="1600" b="1" kern="0" dirty="0" err="1">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visited</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err="1">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i</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FALSE</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	DFS</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G</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u</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000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v</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r>
              <a:rPr lang="en-US" altLang="zh-CN" sz="1600" kern="0" dirty="0">
                <a:solidFill>
                  <a:srgbClr val="FF800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0</a:t>
            </a:r>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600" b="1" kern="0" dirty="0">
                <a:solidFill>
                  <a:srgbClr val="000080"/>
                </a:solidFill>
                <a:effectLst/>
                <a:highlight>
                  <a:srgbClr val="FFFFFF"/>
                </a:highlight>
                <a:latin typeface="Consolas" panose="020B0609020204030204" pitchFamily="49" charset="0"/>
                <a:ea typeface="宋体" panose="02010600030101010101" pitchFamily="2" charset="-122"/>
                <a:cs typeface="Consolas" panose="020B0609020204030204" pitchFamily="49"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71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376488" y="303383"/>
            <a:ext cx="7021513" cy="657041"/>
          </a:xfrm>
          <a:prstGeom prst="rect">
            <a:avLst/>
          </a:prstGeom>
        </p:spPr>
      </p:pic>
      <p:sp>
        <p:nvSpPr>
          <p:cNvPr id="6" name="矩形 5"/>
          <p:cNvSpPr/>
          <p:nvPr/>
        </p:nvSpPr>
        <p:spPr>
          <a:xfrm>
            <a:off x="2376487" y="1102578"/>
            <a:ext cx="6704014" cy="5755422"/>
          </a:xfrm>
          <a:prstGeom prst="rect">
            <a:avLst/>
          </a:prstGeom>
        </p:spPr>
        <p:txBody>
          <a:bodyPr wrap="square">
            <a:spAutoFit/>
          </a:bodyPr>
          <a:lstStyle/>
          <a:p>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bool</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MAX</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]={false};</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ans</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0</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void</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DFS</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MGraph G</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j</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k</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TRUE</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j</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&amp;&amp;</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k</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0</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ans</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j</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FALSE</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return</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else</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k</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0</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FALSE</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return</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else</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for</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&lt;=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G</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verxnum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if</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G</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arcs</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DFS</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G</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j</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k</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1</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FALSE</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return</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442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12988" y="2223294"/>
            <a:ext cx="6754813" cy="1754326"/>
          </a:xfrm>
          <a:prstGeom prst="rect">
            <a:avLst/>
          </a:prstGeom>
        </p:spPr>
        <p:txBody>
          <a:bodyPr wrap="square">
            <a:spAutoFit/>
          </a:bodyPr>
          <a:lstStyle/>
          <a:p>
            <a:r>
              <a:rPr lang="en-US" altLang="zh-CN"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PathNum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MGraph G</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i</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j</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k</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for</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8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int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FF8000"/>
                </a:solidFill>
                <a:highlight>
                  <a:srgbClr val="FFFFFF"/>
                </a:highlight>
                <a:latin typeface="Consolas" panose="020B0609020204030204" pitchFamily="49" charset="0"/>
                <a:ea typeface="等线" panose="02010600030101010101" pitchFamily="2" charset="-122"/>
                <a:cs typeface="Consolas" panose="020B0609020204030204" pitchFamily="49" charset="0"/>
              </a:rPr>
              <a:t>0</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&lt;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G</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verxnum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visited</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m</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FALSE</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DFS</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G</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i</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j</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k</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t>
            </a:r>
            <a:r>
              <a:rPr lang="en-US" altLang="zh-CN" b="1" kern="0" dirty="0">
                <a:solidFill>
                  <a:srgbClr val="0000FF"/>
                </a:solidFill>
                <a:highlight>
                  <a:srgbClr val="FFFFFF"/>
                </a:highlight>
                <a:latin typeface="Consolas" panose="020B0609020204030204" pitchFamily="49" charset="0"/>
                <a:ea typeface="等线" panose="02010600030101010101" pitchFamily="2" charset="-122"/>
                <a:cs typeface="Consolas" panose="020B0609020204030204" pitchFamily="49" charset="0"/>
              </a:rPr>
              <a:t>return</a:t>
            </a:r>
            <a:r>
              <a:rPr lang="en-US" altLang="zh-CN" kern="0" dirty="0">
                <a:solidFill>
                  <a:srgbClr val="000000"/>
                </a:solidFill>
                <a:highlight>
                  <a:srgbClr val="FFFFFF"/>
                </a:highlight>
                <a:latin typeface="Consolas" panose="020B0609020204030204" pitchFamily="49" charset="0"/>
                <a:ea typeface="等线" panose="02010600030101010101" pitchFamily="2" charset="-122"/>
                <a:cs typeface="Consolas" panose="020B0609020204030204" pitchFamily="49" charset="0"/>
              </a:rPr>
              <a:t> ans</a:t>
            </a:r>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b="1" kern="0" dirty="0">
                <a:solidFill>
                  <a:srgbClr val="000080"/>
                </a:solidFill>
                <a:highlight>
                  <a:srgbClr val="FFFFFF"/>
                </a:highlight>
                <a:latin typeface="Consolas" panose="020B0609020204030204" pitchFamily="49" charset="0"/>
                <a:ea typeface="等线" panose="02010600030101010101" pitchFamily="2" charset="-122"/>
                <a:cs typeface="Consolas" panose="020B0609020204030204" pitchFamily="49"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312988" y="722483"/>
            <a:ext cx="7021513" cy="657041"/>
          </a:xfrm>
          <a:prstGeom prst="rect">
            <a:avLst/>
          </a:prstGeom>
        </p:spPr>
      </p:pic>
    </p:spTree>
    <p:extLst>
      <p:ext uri="{BB962C8B-B14F-4D97-AF65-F5344CB8AC3E}">
        <p14:creationId xmlns:p14="http://schemas.microsoft.com/office/powerpoint/2010/main" val="393611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E43739-D601-6AA9-D269-03592E9E669B}"/>
              </a:ext>
            </a:extLst>
          </p:cNvPr>
          <p:cNvPicPr>
            <a:picLocks noChangeAspect="1"/>
          </p:cNvPicPr>
          <p:nvPr/>
        </p:nvPicPr>
        <p:blipFill>
          <a:blip r:embed="rId2"/>
          <a:stretch>
            <a:fillRect/>
          </a:stretch>
        </p:blipFill>
        <p:spPr>
          <a:xfrm>
            <a:off x="241300" y="76751"/>
            <a:ext cx="8496300" cy="592203"/>
          </a:xfrm>
          <a:prstGeom prst="rect">
            <a:avLst/>
          </a:prstGeom>
        </p:spPr>
      </p:pic>
      <p:sp>
        <p:nvSpPr>
          <p:cNvPr id="6" name="文本框 5">
            <a:extLst>
              <a:ext uri="{FF2B5EF4-FFF2-40B4-BE49-F238E27FC236}">
                <a16:creationId xmlns:a16="http://schemas.microsoft.com/office/drawing/2014/main" id="{E966CF5C-9874-5B8E-FD3F-1D4CF9E8FB80}"/>
              </a:ext>
            </a:extLst>
          </p:cNvPr>
          <p:cNvSpPr txBox="1"/>
          <p:nvPr/>
        </p:nvSpPr>
        <p:spPr>
          <a:xfrm>
            <a:off x="1016000" y="615405"/>
            <a:ext cx="8947150" cy="6340197"/>
          </a:xfrm>
          <a:prstGeom prst="rect">
            <a:avLst/>
          </a:prstGeom>
          <a:noFill/>
        </p:spPr>
        <p:txBody>
          <a:bodyPr wrap="square">
            <a:spAutoFit/>
          </a:bodyPr>
          <a:lstStyle/>
          <a:p>
            <a:pPr algn="l"/>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这题本质上就是一个拓扑排序</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所以直接按照拓扑排序照抄即可</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Status problem_7_34(</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ALGraph</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G</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int</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Topo</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SqStack</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S;</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ArcNode</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*p;</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int</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k, count, indegree[MAX_VERTEX_NUM + 1];</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FindInDegree</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r>
              <a:rPr lang="en-US" altLang="zh-CN" sz="1400" kern="0" dirty="0">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G</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indegree);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对各顶点求入度</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InitStack_Sq</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(&amp;S);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初始化栈</a:t>
            </a:r>
            <a:r>
              <a:rPr lang="zh-CN" altLang="zh-CN" sz="1400" kern="0" dirty="0">
                <a:solidFill>
                  <a:srgbClr val="008000"/>
                </a:solidFill>
                <a:effectLst/>
                <a:latin typeface="Calibri" panose="020F0502020204030204" pitchFamily="34" charset="0"/>
                <a:ea typeface="Consolas" panose="020B0609020204030204" pitchFamily="49" charset="0"/>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for</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 1;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&lt;= </a:t>
            </a:r>
            <a:r>
              <a:rPr lang="en-US" altLang="zh-CN" sz="1400" kern="0" dirty="0" err="1">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G</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.vexnum</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建立入度为</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0</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的顶点栈</a:t>
            </a:r>
            <a:r>
              <a:rPr lang="zh-CN" altLang="zh-CN" sz="1400" kern="0" dirty="0">
                <a:solidFill>
                  <a:srgbClr val="008000"/>
                </a:solidFill>
                <a:effectLst/>
                <a:latin typeface="Calibri" panose="020F0502020204030204" pitchFamily="34" charset="0"/>
                <a:ea typeface="Consolas" panose="020B0609020204030204" pitchFamily="49" charset="0"/>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if</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(!indegree[</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Push_Sq</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(&amp;S,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入度为</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0</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者进栈</a:t>
            </a:r>
            <a:r>
              <a:rPr lang="zh-CN" altLang="zh-CN" sz="1400" kern="0" dirty="0">
                <a:solidFill>
                  <a:srgbClr val="008000"/>
                </a:solidFill>
                <a:effectLst/>
                <a:latin typeface="Calibri" panose="020F0502020204030204" pitchFamily="34" charset="0"/>
                <a:ea typeface="Consolas" panose="020B0609020204030204" pitchFamily="49" charset="0"/>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count = 0;</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while</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StackEmpty_Sq</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(S))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出栈输出部分</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Pop_Sq</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(&amp;S,&amp;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count++;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Topo</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[count] =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对节点进行编号</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for</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(p = </a:t>
            </a:r>
            <a:r>
              <a:rPr lang="en-US" altLang="zh-CN" sz="1400" kern="0" dirty="0" err="1">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G</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.vertices</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firstarc</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p; p = p-&gt;</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nextarc</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k = p-&gt;</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adjvex</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if</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(!(--indegree[k]))</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Push_Sq</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(&amp;S, k);</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if</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(count&lt;</a:t>
            </a:r>
            <a:r>
              <a:rPr lang="en-US" altLang="zh-CN" sz="1400" kern="0" dirty="0" err="1">
                <a:solidFill>
                  <a:srgbClr val="808080"/>
                </a:solidFill>
                <a:effectLst/>
                <a:latin typeface="Consolas" panose="020B0609020204030204" pitchFamily="49" charset="0"/>
                <a:ea typeface="新宋体" panose="02010609030101010101" pitchFamily="49" charset="-122"/>
                <a:cs typeface="新宋体" panose="02010609030101010101" pitchFamily="49" charset="-122"/>
              </a:rPr>
              <a:t>G</a:t>
            </a:r>
            <a:r>
              <a:rPr lang="en-US" altLang="zh-CN" sz="1400" kern="0" dirty="0" err="1">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.vexnum</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return</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ERROR;</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else</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新宋体" panose="02010609030101010101" pitchFamily="49" charset="-122"/>
                <a:cs typeface="新宋体" panose="02010609030101010101" pitchFamily="49" charset="-122"/>
              </a:rPr>
              <a:t>return</a:t>
            </a:r>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 OK;</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267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2650" y="1690689"/>
            <a:ext cx="8223250" cy="774930"/>
          </a:xfrm>
        </p:spPr>
        <p:txBody>
          <a:bodyPr>
            <a:noAutofit/>
          </a:bodyPr>
          <a:lstStyle/>
          <a:p>
            <a:pPr marL="0" indent="0">
              <a:buNone/>
            </a:pPr>
            <a:r>
              <a:rPr lang="en-US" altLang="zh-CN" sz="2400" dirty="0"/>
              <a:t>6.47 </a:t>
            </a:r>
            <a:r>
              <a:rPr lang="zh-CN" altLang="en-US" sz="2400" dirty="0"/>
              <a:t>编写按层次顺序（同一层从左到右）遍历二叉树的算法</a:t>
            </a:r>
          </a:p>
        </p:txBody>
      </p:sp>
      <p:sp>
        <p:nvSpPr>
          <p:cNvPr id="5" name="Rectangle 1"/>
          <p:cNvSpPr>
            <a:spLocks noChangeArrowheads="1"/>
          </p:cNvSpPr>
          <p:nvPr/>
        </p:nvSpPr>
        <p:spPr bwMode="auto">
          <a:xfrm>
            <a:off x="2241550" y="2465620"/>
            <a:ext cx="5060950"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LayerOrder(BiTree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InitQueue(Q);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EnQueue(Q,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(!QueueEmpty(Q)){</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DeQueue(Q, p);</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visit(p-&gt;data);</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(p-&gt;lchild)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EnQueue(Q, p-&gt;lchild);</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(p-&gt;rchild)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EnQueue(Q, p-&gt;rchild);</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8000"/>
                </a:solidFill>
                <a:latin typeface="新宋体" panose="02010609030101010101" pitchFamily="49" charset="-122"/>
                <a:ea typeface="新宋体" panose="02010609030101010101" pitchFamily="49" charset="-122"/>
              </a:rPr>
              <a:t>//LayerOrder </a:t>
            </a:r>
            <a:endParaRPr lang="en-US" altLang="zh-CN" sz="4400" dirty="0"/>
          </a:p>
        </p:txBody>
      </p:sp>
      <p:sp>
        <p:nvSpPr>
          <p:cNvPr id="6" name="文本框 5"/>
          <p:cNvSpPr txBox="1"/>
          <p:nvPr/>
        </p:nvSpPr>
        <p:spPr>
          <a:xfrm>
            <a:off x="6264276" y="3329517"/>
            <a:ext cx="4111625" cy="923330"/>
          </a:xfrm>
          <a:prstGeom prst="rect">
            <a:avLst/>
          </a:prstGeom>
          <a:noFill/>
        </p:spPr>
        <p:txBody>
          <a:bodyPr wrap="square" rtlCol="0">
            <a:spAutoFit/>
          </a:bodyPr>
          <a:lstStyle/>
          <a:p>
            <a:pPr marL="257175" indent="-257175">
              <a:buAutoNum type="arabicPeriod"/>
            </a:pPr>
            <a:r>
              <a:rPr lang="zh-CN" altLang="en-US" dirty="0"/>
              <a:t>要使用书上的数据结构和基本操作</a:t>
            </a:r>
            <a:endParaRPr lang="en-US" altLang="zh-CN" dirty="0"/>
          </a:p>
          <a:p>
            <a:pPr marL="257175" indent="-257175">
              <a:buAutoNum type="arabicPeriod"/>
            </a:pPr>
            <a:r>
              <a:rPr lang="zh-CN" altLang="en-US" dirty="0"/>
              <a:t>如果题目中出现新的结构或者自己需要使用不一样的结构需要自己定义</a:t>
            </a:r>
          </a:p>
        </p:txBody>
      </p:sp>
    </p:spTree>
    <p:extLst>
      <p:ext uri="{BB962C8B-B14F-4D97-AF65-F5344CB8AC3E}">
        <p14:creationId xmlns:p14="http://schemas.microsoft.com/office/powerpoint/2010/main" val="857661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B9A1D-F219-8BBF-4EAF-20BC6BF5A613}"/>
              </a:ext>
            </a:extLst>
          </p:cNvPr>
          <p:cNvPicPr>
            <a:picLocks noChangeAspect="1"/>
          </p:cNvPicPr>
          <p:nvPr/>
        </p:nvPicPr>
        <p:blipFill>
          <a:blip r:embed="rId2"/>
          <a:stretch>
            <a:fillRect/>
          </a:stretch>
        </p:blipFill>
        <p:spPr>
          <a:xfrm>
            <a:off x="82550" y="79375"/>
            <a:ext cx="8407400" cy="456323"/>
          </a:xfrm>
          <a:prstGeom prst="rect">
            <a:avLst/>
          </a:prstGeom>
        </p:spPr>
      </p:pic>
      <p:sp>
        <p:nvSpPr>
          <p:cNvPr id="5" name="文本框 4">
            <a:extLst>
              <a:ext uri="{FF2B5EF4-FFF2-40B4-BE49-F238E27FC236}">
                <a16:creationId xmlns:a16="http://schemas.microsoft.com/office/drawing/2014/main" id="{C449797E-52FA-6D63-17FF-EB1E68EE79D7}"/>
              </a:ext>
            </a:extLst>
          </p:cNvPr>
          <p:cNvSpPr txBox="1"/>
          <p:nvPr/>
        </p:nvSpPr>
        <p:spPr>
          <a:xfrm>
            <a:off x="82550" y="535698"/>
            <a:ext cx="10845800" cy="769441"/>
          </a:xfrm>
          <a:prstGeom prst="rect">
            <a:avLst/>
          </a:prstGeom>
          <a:noFill/>
        </p:spPr>
        <p:txBody>
          <a:bodyPr wrap="square">
            <a:spAutoFit/>
          </a:bodyPr>
          <a:lstStyle/>
          <a:p>
            <a:pPr algn="l"/>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//7.37</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题本质就是</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7.36</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题</a:t>
            </a:r>
            <a:r>
              <a:rPr lang="zh-CN" altLang="zh-CN" sz="1400" kern="0" dirty="0">
                <a:solidFill>
                  <a:srgbClr val="008000"/>
                </a:solidFill>
                <a:effectLst/>
                <a:latin typeface="Calibri" panose="020F0502020204030204" pitchFamily="34" charset="0"/>
                <a:ea typeface="Consolas" panose="020B0609020204030204" pitchFamily="49" charset="0"/>
                <a:cs typeface="新宋体" panose="02010609030101010101" pitchFamily="49" charset="-122"/>
              </a:rPr>
              <a:t> </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所以先给出</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7.36</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的答案</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因为</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7.37</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要存储路径节点，所有这里存储的路径长度实际上是路径上的节点数</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en-US"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也可以用相同方法求有权图的</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en-US"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自己去修改</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这里默认节点编号从</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1</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开始，到</a:t>
            </a:r>
            <a:r>
              <a:rPr lang="en-US" altLang="zh-CN" sz="1400" kern="0" dirty="0" err="1">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G.vexnum</a:t>
            </a:r>
            <a:r>
              <a:rPr lang="en-US" altLang="zh-CN" sz="1600" kern="100" dirty="0" err="1">
                <a:latin typeface="Calibri" panose="020F0502020204030204" pitchFamily="34" charset="0"/>
                <a:ea typeface="宋体" panose="02010600030101010101" pitchFamily="2" charset="-122"/>
                <a:cs typeface="Times New Roman" panose="02020603050405020304" pitchFamily="18" charset="0"/>
              </a:rPr>
              <a:t>,</a:t>
            </a:r>
            <a:r>
              <a:rPr lang="en-US" altLang="zh-CN" sz="1400" kern="0" dirty="0" err="1">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MPL</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[k][0]</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存储</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k</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出发的最长路径顶点数，</a:t>
            </a:r>
            <a:r>
              <a:rPr lang="en-US"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MPL[k][1…]</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存储顶点</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654A4B5B-A761-C01E-FDD8-469311297695}"/>
              </a:ext>
            </a:extLst>
          </p:cNvPr>
          <p:cNvPicPr>
            <a:picLocks noChangeAspect="1"/>
          </p:cNvPicPr>
          <p:nvPr/>
        </p:nvPicPr>
        <p:blipFill>
          <a:blip r:embed="rId3"/>
          <a:stretch>
            <a:fillRect/>
          </a:stretch>
        </p:blipFill>
        <p:spPr>
          <a:xfrm>
            <a:off x="647700" y="1761462"/>
            <a:ext cx="8718550" cy="3841844"/>
          </a:xfrm>
          <a:prstGeom prst="rect">
            <a:avLst/>
          </a:prstGeom>
        </p:spPr>
      </p:pic>
    </p:spTree>
    <p:extLst>
      <p:ext uri="{BB962C8B-B14F-4D97-AF65-F5344CB8AC3E}">
        <p14:creationId xmlns:p14="http://schemas.microsoft.com/office/powerpoint/2010/main" val="396174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4C391EA-B5D5-D68E-92ED-03678C8AB8A7}"/>
              </a:ext>
            </a:extLst>
          </p:cNvPr>
          <p:cNvPicPr>
            <a:picLocks noChangeAspect="1"/>
          </p:cNvPicPr>
          <p:nvPr/>
        </p:nvPicPr>
        <p:blipFill>
          <a:blip r:embed="rId2"/>
          <a:stretch>
            <a:fillRect/>
          </a:stretch>
        </p:blipFill>
        <p:spPr>
          <a:xfrm>
            <a:off x="1060450" y="610389"/>
            <a:ext cx="9353455" cy="5637221"/>
          </a:xfrm>
          <a:prstGeom prst="rect">
            <a:avLst/>
          </a:prstGeom>
        </p:spPr>
      </p:pic>
    </p:spTree>
    <p:extLst>
      <p:ext uri="{BB962C8B-B14F-4D97-AF65-F5344CB8AC3E}">
        <p14:creationId xmlns:p14="http://schemas.microsoft.com/office/powerpoint/2010/main" val="123506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1CD444-990D-6758-4F6D-6B9167308DF1}"/>
              </a:ext>
            </a:extLst>
          </p:cNvPr>
          <p:cNvPicPr>
            <a:picLocks noChangeAspect="1"/>
          </p:cNvPicPr>
          <p:nvPr/>
        </p:nvPicPr>
        <p:blipFill>
          <a:blip r:embed="rId2"/>
          <a:stretch>
            <a:fillRect/>
          </a:stretch>
        </p:blipFill>
        <p:spPr>
          <a:xfrm>
            <a:off x="1911349" y="1073150"/>
            <a:ext cx="8505825" cy="4118012"/>
          </a:xfrm>
          <a:prstGeom prst="rect">
            <a:avLst/>
          </a:prstGeom>
        </p:spPr>
      </p:pic>
    </p:spTree>
    <p:extLst>
      <p:ext uri="{BB962C8B-B14F-4D97-AF65-F5344CB8AC3E}">
        <p14:creationId xmlns:p14="http://schemas.microsoft.com/office/powerpoint/2010/main" val="77345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4F5A71C-BB6F-4BE3-E023-4C13B7379D84}"/>
              </a:ext>
            </a:extLst>
          </p:cNvPr>
          <p:cNvPicPr>
            <a:picLocks noChangeAspect="1"/>
          </p:cNvPicPr>
          <p:nvPr/>
        </p:nvPicPr>
        <p:blipFill>
          <a:blip r:embed="rId2"/>
          <a:stretch>
            <a:fillRect/>
          </a:stretch>
        </p:blipFill>
        <p:spPr>
          <a:xfrm>
            <a:off x="1074259" y="0"/>
            <a:ext cx="10043482" cy="6858000"/>
          </a:xfrm>
          <a:prstGeom prst="rect">
            <a:avLst/>
          </a:prstGeom>
        </p:spPr>
      </p:pic>
    </p:spTree>
    <p:extLst>
      <p:ext uri="{BB962C8B-B14F-4D97-AF65-F5344CB8AC3E}">
        <p14:creationId xmlns:p14="http://schemas.microsoft.com/office/powerpoint/2010/main" val="149347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97075" y="334963"/>
            <a:ext cx="8340725" cy="917562"/>
          </a:xfrm>
          <a:prstGeom prst="rect">
            <a:avLst/>
          </a:prstGeom>
        </p:spPr>
      </p:pic>
      <p:pic>
        <p:nvPicPr>
          <p:cNvPr id="7" name="图片 6"/>
          <p:cNvPicPr>
            <a:picLocks noChangeAspect="1"/>
          </p:cNvPicPr>
          <p:nvPr/>
        </p:nvPicPr>
        <p:blipFill>
          <a:blip r:embed="rId3"/>
          <a:stretch>
            <a:fillRect/>
          </a:stretch>
        </p:blipFill>
        <p:spPr>
          <a:xfrm>
            <a:off x="2144712" y="1379525"/>
            <a:ext cx="6597650" cy="5358092"/>
          </a:xfrm>
          <a:prstGeom prst="rect">
            <a:avLst/>
          </a:prstGeom>
        </p:spPr>
      </p:pic>
      <p:sp>
        <p:nvSpPr>
          <p:cNvPr id="8" name="文本框 7"/>
          <p:cNvSpPr txBox="1"/>
          <p:nvPr/>
        </p:nvSpPr>
        <p:spPr>
          <a:xfrm>
            <a:off x="8856663" y="3505201"/>
            <a:ext cx="1704313" cy="646331"/>
          </a:xfrm>
          <a:prstGeom prst="rect">
            <a:avLst/>
          </a:prstGeom>
          <a:noFill/>
        </p:spPr>
        <p:txBody>
          <a:bodyPr wrap="none" rtlCol="0">
            <a:spAutoFit/>
          </a:bodyPr>
          <a:lstStyle/>
          <a:p>
            <a:r>
              <a:rPr lang="en-US" altLang="zh-CN" dirty="0"/>
              <a:t>ASL=(1*4+2*2</a:t>
            </a:r>
          </a:p>
          <a:p>
            <a:r>
              <a:rPr lang="en-US" altLang="zh-CN" dirty="0"/>
              <a:t>+6+3)/8=2.125</a:t>
            </a:r>
            <a:endParaRPr lang="zh-CN" altLang="en-US" dirty="0"/>
          </a:p>
        </p:txBody>
      </p:sp>
    </p:spTree>
    <p:extLst>
      <p:ext uri="{BB962C8B-B14F-4D97-AF65-F5344CB8AC3E}">
        <p14:creationId xmlns:p14="http://schemas.microsoft.com/office/powerpoint/2010/main" val="38434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CC1691-DC06-911F-6A45-8949A885893C}"/>
              </a:ext>
            </a:extLst>
          </p:cNvPr>
          <p:cNvPicPr>
            <a:picLocks noChangeAspect="1"/>
          </p:cNvPicPr>
          <p:nvPr/>
        </p:nvPicPr>
        <p:blipFill>
          <a:blip r:embed="rId2"/>
          <a:stretch>
            <a:fillRect/>
          </a:stretch>
        </p:blipFill>
        <p:spPr>
          <a:xfrm>
            <a:off x="641350" y="393700"/>
            <a:ext cx="4751387" cy="384436"/>
          </a:xfrm>
          <a:prstGeom prst="rect">
            <a:avLst/>
          </a:prstGeom>
        </p:spPr>
      </p:pic>
      <p:sp>
        <p:nvSpPr>
          <p:cNvPr id="6" name="文本框 5">
            <a:extLst>
              <a:ext uri="{FF2B5EF4-FFF2-40B4-BE49-F238E27FC236}">
                <a16:creationId xmlns:a16="http://schemas.microsoft.com/office/drawing/2014/main" id="{F0B9BD60-163A-548A-DE33-9DBA206F570F}"/>
              </a:ext>
            </a:extLst>
          </p:cNvPr>
          <p:cNvSpPr txBox="1"/>
          <p:nvPr/>
        </p:nvSpPr>
        <p:spPr>
          <a:xfrm>
            <a:off x="1644650" y="1634341"/>
            <a:ext cx="8928100" cy="3139321"/>
          </a:xfrm>
          <a:prstGeom prst="rect">
            <a:avLst/>
          </a:prstGeom>
          <a:noFill/>
        </p:spPr>
        <p:txBody>
          <a:bodyPr wrap="square">
            <a:spAutoFit/>
          </a:bodyPr>
          <a:lstStyle/>
          <a:p>
            <a:pPr algn="l"/>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int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Search_Bin_Recursive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SSTable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ST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KeyType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key</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int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low</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int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high</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if</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low</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&gt;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high</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return</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0; </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mid =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low</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high</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 2;</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if</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808080"/>
                </a:solidFill>
                <a:effectLst/>
                <a:latin typeface="Consolas" panose="020B0609020204030204" pitchFamily="49" charset="0"/>
                <a:ea typeface="宋体" panose="02010600030101010101" pitchFamily="2" charset="-122"/>
                <a:cs typeface="Arial" panose="020B0604020202020204" pitchFamily="34" charset="0"/>
              </a:rPr>
              <a:t>ST</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.elem</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[mid].key ==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key</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return</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mid;</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else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if</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808080"/>
                </a:solidFill>
                <a:effectLst/>
                <a:latin typeface="Consolas" panose="020B0609020204030204" pitchFamily="49" charset="0"/>
                <a:ea typeface="宋体" panose="02010600030101010101" pitchFamily="2" charset="-122"/>
                <a:cs typeface="Arial" panose="020B0604020202020204" pitchFamily="34" charset="0"/>
              </a:rPr>
              <a:t>ST</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.elem</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[mid].key &gt;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key</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return</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Search_Bin_Recursive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ST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key</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low</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mid - 1);</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else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0000FF"/>
                </a:solidFill>
                <a:effectLst/>
                <a:latin typeface="Consolas" panose="020B0609020204030204" pitchFamily="49" charset="0"/>
                <a:ea typeface="宋体" panose="02010600030101010101" pitchFamily="2" charset="-122"/>
                <a:cs typeface="Arial" panose="020B0604020202020204" pitchFamily="34" charset="0"/>
              </a:rPr>
              <a:t>return</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err="1">
                <a:solidFill>
                  <a:srgbClr val="000000"/>
                </a:solidFill>
                <a:effectLst/>
                <a:latin typeface="Consolas" panose="020B0609020204030204" pitchFamily="49" charset="0"/>
                <a:ea typeface="宋体" panose="02010600030101010101" pitchFamily="2" charset="-122"/>
                <a:cs typeface="Arial" panose="020B0604020202020204" pitchFamily="34" charset="0"/>
              </a:rPr>
              <a:t>Search_Bin_Recursive</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ST</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key</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 mid + 1, </a:t>
            </a:r>
            <a:r>
              <a:rPr lang="en-US" altLang="zh-CN" sz="1800" kern="0" dirty="0">
                <a:solidFill>
                  <a:srgbClr val="808080"/>
                </a:solidFill>
                <a:effectLst/>
                <a:latin typeface="Consolas" panose="020B0609020204030204" pitchFamily="49" charset="0"/>
                <a:ea typeface="宋体" panose="02010600030101010101" pitchFamily="2" charset="-122"/>
                <a:cs typeface="Arial" panose="020B0604020202020204" pitchFamily="34" charset="0"/>
              </a:rPr>
              <a:t>high</a:t>
            </a:r>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Arial" panose="020B0604020202020204" pitchFamily="34" charset="0"/>
              </a:rPr>
              <a:t>}</a:t>
            </a:r>
            <a:r>
              <a:rPr lang="en-US" altLang="zh-CN" sz="1800" kern="0" dirty="0">
                <a:solidFill>
                  <a:srgbClr val="008000"/>
                </a:solidFill>
                <a:effectLst/>
                <a:latin typeface="Consolas" panose="020B0609020204030204" pitchFamily="49" charset="0"/>
                <a:ea typeface="宋体" panose="02010600030101010101" pitchFamily="2" charset="-122"/>
                <a:cs typeface="Arial" panose="020B0604020202020204" pitchFamily="34" charset="0"/>
              </a:rPr>
              <a:t>//</a:t>
            </a:r>
            <a:r>
              <a:rPr lang="en-US" altLang="zh-CN" sz="1800" kern="0" dirty="0" err="1">
                <a:solidFill>
                  <a:srgbClr val="008000"/>
                </a:solidFill>
                <a:effectLst/>
                <a:latin typeface="Consolas" panose="020B0609020204030204" pitchFamily="49" charset="0"/>
                <a:ea typeface="宋体" panose="02010600030101010101" pitchFamily="2" charset="-122"/>
                <a:cs typeface="Arial" panose="020B0604020202020204" pitchFamily="34" charset="0"/>
              </a:rPr>
              <a:t>Search_Bin_Recursive</a:t>
            </a:r>
            <a:endParaRPr lang="zh-CN" altLang="zh-CN" sz="2000" kern="100" dirty="0">
              <a:effectLst/>
              <a:latin typeface="Consolas" panose="020B0609020204030204" pitchFamily="49"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7275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408710-3C85-DBD3-1725-B8A178F69568}"/>
              </a:ext>
            </a:extLst>
          </p:cNvPr>
          <p:cNvPicPr>
            <a:picLocks noChangeAspect="1"/>
          </p:cNvPicPr>
          <p:nvPr/>
        </p:nvPicPr>
        <p:blipFill>
          <a:blip r:embed="rId2"/>
          <a:stretch>
            <a:fillRect/>
          </a:stretch>
        </p:blipFill>
        <p:spPr>
          <a:xfrm>
            <a:off x="552450" y="227183"/>
            <a:ext cx="8648700" cy="686699"/>
          </a:xfrm>
          <a:prstGeom prst="rect">
            <a:avLst/>
          </a:prstGeom>
        </p:spPr>
      </p:pic>
      <p:sp>
        <p:nvSpPr>
          <p:cNvPr id="5" name="文本框 4">
            <a:extLst>
              <a:ext uri="{FF2B5EF4-FFF2-40B4-BE49-F238E27FC236}">
                <a16:creationId xmlns:a16="http://schemas.microsoft.com/office/drawing/2014/main" id="{6FACF4DF-9B2F-F121-C85D-EE57B09506DA}"/>
              </a:ext>
            </a:extLst>
          </p:cNvPr>
          <p:cNvSpPr txBox="1"/>
          <p:nvPr/>
        </p:nvSpPr>
        <p:spPr>
          <a:xfrm>
            <a:off x="1822450" y="1582340"/>
            <a:ext cx="7289800" cy="3693319"/>
          </a:xfrm>
          <a:prstGeom prst="rect">
            <a:avLst/>
          </a:prstGeom>
          <a:noFill/>
        </p:spPr>
        <p:txBody>
          <a:bodyPr wrap="square">
            <a:spAutoFit/>
          </a:bodyPr>
          <a:lstStyle/>
          <a:p>
            <a:pPr algn="l"/>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利用二叉排序树性质：中序遍历二叉排序树可得关键字的有序序列</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我这里假设</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key</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都是非负数，用的是线索二叉链表</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last = 0, flag = 1;</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Is_BSTree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last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&amp;&amp; flag)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Is_BSTree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-&gt;data &lt;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last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flag = 0;</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last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-&gt;data;</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&amp;&amp; flag)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Is_BSTree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flag;</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8000"/>
                </a:solidFill>
                <a:effectLst/>
                <a:latin typeface="Consolas" panose="020B0609020204030204" pitchFamily="49" charset="0"/>
                <a:ea typeface="宋体" panose="02010600030101010101" pitchFamily="2" charset="-122"/>
                <a:cs typeface="新宋体" panose="02010609030101010101" pitchFamily="49" charset="-122"/>
              </a:rPr>
              <a:t>Is_BSTree</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2902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364433-653C-9652-9568-2A0661ABA8F3}"/>
              </a:ext>
            </a:extLst>
          </p:cNvPr>
          <p:cNvPicPr>
            <a:picLocks noChangeAspect="1"/>
          </p:cNvPicPr>
          <p:nvPr/>
        </p:nvPicPr>
        <p:blipFill>
          <a:blip r:embed="rId2"/>
          <a:stretch>
            <a:fillRect/>
          </a:stretch>
        </p:blipFill>
        <p:spPr>
          <a:xfrm>
            <a:off x="654050" y="190903"/>
            <a:ext cx="8591550" cy="939133"/>
          </a:xfrm>
          <a:prstGeom prst="rect">
            <a:avLst/>
          </a:prstGeom>
        </p:spPr>
      </p:pic>
      <p:sp>
        <p:nvSpPr>
          <p:cNvPr id="5" name="文本框 4">
            <a:extLst>
              <a:ext uri="{FF2B5EF4-FFF2-40B4-BE49-F238E27FC236}">
                <a16:creationId xmlns:a16="http://schemas.microsoft.com/office/drawing/2014/main" id="{ADAD9902-D0CD-F85F-B67A-77E401330B19}"/>
              </a:ext>
            </a:extLst>
          </p:cNvPr>
          <p:cNvSpPr txBox="1"/>
          <p:nvPr/>
        </p:nvSpPr>
        <p:spPr>
          <a:xfrm>
            <a:off x="1968500" y="2077988"/>
            <a:ext cx="8382000" cy="2031325"/>
          </a:xfrm>
          <a:prstGeom prst="rect">
            <a:avLst/>
          </a:prstGeom>
          <a:noFill/>
        </p:spPr>
        <p:txBody>
          <a:bodyPr wrap="square">
            <a:spAutoFit/>
          </a:bodyPr>
          <a:lstStyle/>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void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Print_NLT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x</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Print_NLT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x</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-&gt;data &lt;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x</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exit(); </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当遇到小于</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x</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的元素时立即结束运行</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printf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A31515"/>
                </a:solidFill>
                <a:effectLst/>
                <a:latin typeface="Consolas" panose="020B0609020204030204" pitchFamily="49" charset="0"/>
                <a:ea typeface="宋体" panose="02010600030101010101" pitchFamily="2" charset="-122"/>
                <a:cs typeface="新宋体" panose="02010609030101010101" pitchFamily="49" charset="-122"/>
              </a:rPr>
              <a:t>"%d\n"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-&gt;data);</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Print_NLT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808080"/>
                </a:solidFill>
                <a:effectLst/>
                <a:latin typeface="Consolas" panose="020B0609020204030204" pitchFamily="49" charset="0"/>
                <a:ea typeface="宋体" panose="02010600030101010101" pitchFamily="2" charset="-122"/>
                <a:cs typeface="新宋体" panose="02010609030101010101" pitchFamily="49" charset="-122"/>
              </a:rPr>
              <a:t>x</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先右后左的中序遍历</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8000"/>
                </a:solidFill>
                <a:effectLst/>
                <a:latin typeface="Consolas" panose="020B0609020204030204" pitchFamily="49" charset="0"/>
                <a:ea typeface="宋体" panose="02010600030101010101" pitchFamily="2" charset="-122"/>
                <a:cs typeface="新宋体" panose="02010609030101010101" pitchFamily="49" charset="-122"/>
              </a:rPr>
              <a:t>Print_NLT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94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84388" y="306388"/>
            <a:ext cx="7896225" cy="352425"/>
          </a:xfrm>
          <a:prstGeom prst="rect">
            <a:avLst/>
          </a:prstGeom>
        </p:spPr>
      </p:pic>
      <p:pic>
        <p:nvPicPr>
          <p:cNvPr id="6" name="图片 5"/>
          <p:cNvPicPr>
            <a:picLocks noChangeAspect="1"/>
          </p:cNvPicPr>
          <p:nvPr/>
        </p:nvPicPr>
        <p:blipFill>
          <a:blip r:embed="rId3"/>
          <a:stretch>
            <a:fillRect/>
          </a:stretch>
        </p:blipFill>
        <p:spPr>
          <a:xfrm>
            <a:off x="2216150" y="884237"/>
            <a:ext cx="5797550" cy="5760386"/>
          </a:xfrm>
          <a:prstGeom prst="rect">
            <a:avLst/>
          </a:prstGeom>
        </p:spPr>
      </p:pic>
    </p:spTree>
    <p:extLst>
      <p:ext uri="{BB962C8B-B14F-4D97-AF65-F5344CB8AC3E}">
        <p14:creationId xmlns:p14="http://schemas.microsoft.com/office/powerpoint/2010/main" val="2361337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82A1ACE-BBD5-5C56-FEBB-629D0E5248EE}"/>
              </a:ext>
            </a:extLst>
          </p:cNvPr>
          <p:cNvPicPr>
            <a:picLocks noChangeAspect="1"/>
          </p:cNvPicPr>
          <p:nvPr/>
        </p:nvPicPr>
        <p:blipFill>
          <a:blip r:embed="rId2"/>
          <a:stretch>
            <a:fillRect/>
          </a:stretch>
        </p:blipFill>
        <p:spPr>
          <a:xfrm>
            <a:off x="619602" y="282574"/>
            <a:ext cx="6903560" cy="365125"/>
          </a:xfrm>
          <a:prstGeom prst="rect">
            <a:avLst/>
          </a:prstGeom>
        </p:spPr>
      </p:pic>
      <p:sp>
        <p:nvSpPr>
          <p:cNvPr id="6" name="文本框 5">
            <a:extLst>
              <a:ext uri="{FF2B5EF4-FFF2-40B4-BE49-F238E27FC236}">
                <a16:creationId xmlns:a16="http://schemas.microsoft.com/office/drawing/2014/main" id="{CB9E3490-9A10-05D3-D8C2-271B3957F87B}"/>
              </a:ext>
            </a:extLst>
          </p:cNvPr>
          <p:cNvSpPr txBox="1"/>
          <p:nvPr/>
        </p:nvSpPr>
        <p:spPr>
          <a:xfrm>
            <a:off x="0" y="1850589"/>
            <a:ext cx="5543550" cy="2585323"/>
          </a:xfrm>
          <a:prstGeom prst="rect">
            <a:avLst/>
          </a:prstGeom>
          <a:noFill/>
        </p:spPr>
        <p:txBody>
          <a:bodyPr wrap="square">
            <a:spAutoFit/>
          </a:bodyPr>
          <a:lstStyle/>
          <a:p>
            <a:pPr algn="l"/>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把二叉排序树</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S</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合并到</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中</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void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BSTreeMerge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&amp;T,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&amp;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BSTreeMerge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BSTreeMerge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InsertNode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10E66AC-68FA-C9DC-8BA2-AA6CCA399167}"/>
              </a:ext>
            </a:extLst>
          </p:cNvPr>
          <p:cNvSpPr txBox="1"/>
          <p:nvPr/>
        </p:nvSpPr>
        <p:spPr>
          <a:xfrm>
            <a:off x="5327650" y="772795"/>
            <a:ext cx="6121400" cy="5909310"/>
          </a:xfrm>
          <a:prstGeom prst="rect">
            <a:avLst/>
          </a:prstGeom>
          <a:noFill/>
        </p:spPr>
        <p:txBody>
          <a:bodyPr wrap="square">
            <a:spAutoFit/>
          </a:bodyPr>
          <a:lstStyle/>
          <a:p>
            <a:pPr algn="l"/>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把树结点</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S</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插入到</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的合适位置上</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void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InsertNode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&amp;T,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BiTree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&amp;S)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(S-&gt;data &gt; T-&gt;data)</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InsertNode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(S-&gt;data &lt; T-&gt;data)</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InsertNode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将插入的新结点与原来的左右子树断绝关系</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NULL;</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S-&gt;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NULL;</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51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05840" y="584779"/>
            <a:ext cx="8397060" cy="1383722"/>
          </a:xfrm>
        </p:spPr>
        <p:txBody>
          <a:bodyPr>
            <a:normAutofit fontScale="92500"/>
          </a:bodyPr>
          <a:lstStyle/>
          <a:p>
            <a:pPr marL="0" indent="0">
              <a:buNone/>
            </a:pPr>
            <a:r>
              <a:rPr lang="en-US" altLang="zh-CN" dirty="0"/>
              <a:t>6.48 </a:t>
            </a:r>
            <a:r>
              <a:rPr lang="zh-CN" altLang="en-US" dirty="0"/>
              <a:t>已知在二叉树中，*</a:t>
            </a:r>
            <a:r>
              <a:rPr lang="en-US" altLang="zh-CN" dirty="0"/>
              <a:t>root</a:t>
            </a:r>
            <a:r>
              <a:rPr lang="zh-CN" altLang="en-US" dirty="0"/>
              <a:t>为根结点，*</a:t>
            </a:r>
            <a:r>
              <a:rPr lang="en-US" altLang="zh-CN" dirty="0"/>
              <a:t>p</a:t>
            </a:r>
            <a:r>
              <a:rPr lang="zh-CN" altLang="en-US" dirty="0"/>
              <a:t>和*</a:t>
            </a:r>
            <a:r>
              <a:rPr lang="en-US" altLang="zh-CN" dirty="0"/>
              <a:t>q</a:t>
            </a:r>
            <a:r>
              <a:rPr lang="zh-CN" altLang="en-US" dirty="0"/>
              <a:t>为二叉树中两个结点，试编写求距离它们最近的共同祖先的算法。</a:t>
            </a:r>
            <a:endParaRPr lang="en-US" altLang="zh-CN" dirty="0"/>
          </a:p>
          <a:p>
            <a:pPr marL="0" indent="0">
              <a:buNone/>
            </a:pPr>
            <a:r>
              <a:rPr lang="zh-CN" altLang="en-US" sz="2200" dirty="0"/>
              <a:t>（一般题目中除非特别注明用三叉链表存储，否则都按二叉链表处理）</a:t>
            </a:r>
          </a:p>
        </p:txBody>
      </p:sp>
      <p:sp>
        <p:nvSpPr>
          <p:cNvPr id="4" name="Rectangle 1"/>
          <p:cNvSpPr>
            <a:spLocks noChangeArrowheads="1"/>
          </p:cNvSpPr>
          <p:nvPr/>
        </p:nvSpPr>
        <p:spPr bwMode="auto">
          <a:xfrm>
            <a:off x="2105840" y="1968501"/>
            <a:ext cx="6250760" cy="450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zh-CN" dirty="0">
                <a:solidFill>
                  <a:srgbClr val="000000"/>
                </a:solidFill>
                <a:latin typeface="新宋体" panose="02010609030101010101" pitchFamily="49" charset="-122"/>
                <a:ea typeface="新宋体" panose="02010609030101010101" pitchFamily="49" charset="-122"/>
              </a:rPr>
              <a:t>BiTree FindAncestor(BiTree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 BiTree </a:t>
            </a:r>
            <a:r>
              <a:rPr lang="en-US" altLang="zh-CN" dirty="0">
                <a:solidFill>
                  <a:srgbClr val="808080"/>
                </a:solidFill>
                <a:latin typeface="新宋体" panose="02010609030101010101" pitchFamily="49" charset="-122"/>
                <a:ea typeface="新宋体" panose="02010609030101010101" pitchFamily="49" charset="-122"/>
              </a:rPr>
              <a:t>p</a:t>
            </a:r>
            <a:r>
              <a:rPr lang="en-US" altLang="zh-CN" dirty="0">
                <a:solidFill>
                  <a:srgbClr val="000000"/>
                </a:solidFill>
                <a:latin typeface="新宋体" panose="02010609030101010101" pitchFamily="49" charset="-122"/>
                <a:ea typeface="新宋体" panose="02010609030101010101" pitchFamily="49" charset="-122"/>
              </a:rPr>
              <a:t>, BiTree </a:t>
            </a:r>
            <a:r>
              <a:rPr lang="en-US" altLang="zh-CN" dirty="0">
                <a:solidFill>
                  <a:srgbClr val="808080"/>
                </a:solidFill>
                <a:latin typeface="新宋体" panose="02010609030101010101" pitchFamily="49" charset="-122"/>
                <a:ea typeface="新宋体" panose="02010609030101010101" pitchFamily="49" charset="-122"/>
              </a:rPr>
              <a:t>q</a:t>
            </a:r>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BiTree tmp1, tmp2;</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tmp1 = </a:t>
            </a:r>
            <a:r>
              <a:rPr lang="en-US" altLang="zh-CN" dirty="0">
                <a:solidFill>
                  <a:srgbClr val="808080"/>
                </a:solidFill>
                <a:latin typeface="新宋体" panose="02010609030101010101" pitchFamily="49" charset="-122"/>
                <a:ea typeface="新宋体" panose="02010609030101010101" pitchFamily="49" charset="-122"/>
              </a:rPr>
              <a:t>p</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(tmp1 != tmp2)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tmp2 = </a:t>
            </a:r>
            <a:r>
              <a:rPr lang="en-US" altLang="zh-CN" dirty="0">
                <a:solidFill>
                  <a:srgbClr val="808080"/>
                </a:solidFill>
                <a:latin typeface="新宋体" panose="02010609030101010101" pitchFamily="49" charset="-122"/>
                <a:ea typeface="新宋体" panose="02010609030101010101" pitchFamily="49" charset="-122"/>
              </a:rPr>
              <a:t>q</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(tmp2 != </a:t>
            </a:r>
            <a:r>
              <a:rPr lang="en-US" altLang="zh-CN" dirty="0">
                <a:solidFill>
                  <a:srgbClr val="808080"/>
                </a:solidFill>
                <a:latin typeface="新宋体" panose="02010609030101010101" pitchFamily="49" charset="-122"/>
                <a:ea typeface="新宋体" panose="02010609030101010101" pitchFamily="49" charset="-122"/>
              </a:rPr>
              <a:t>T</a:t>
            </a:r>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tmp2 = tmp2-&gt;parent;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(tmp1 == tmp2)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break</a:t>
            </a:r>
            <a:r>
              <a:rPr lang="en-US" altLang="zh-CN" dirty="0">
                <a:solidFill>
                  <a:srgbClr val="000000"/>
                </a:solidFill>
                <a:latin typeface="新宋体" panose="02010609030101010101" pitchFamily="49" charset="-122"/>
                <a:ea typeface="新宋体" panose="02010609030101010101" pitchFamily="49" charset="-122"/>
              </a:rPr>
              <a: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(tmp1 != tmp2)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tmp1 = tmp1-&gt;parent;</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tmp1;</a:t>
            </a:r>
            <a:endParaRPr lang="en-US" altLang="zh-CN" sz="3200" dirty="0"/>
          </a:p>
          <a:p>
            <a:pPr defTabSz="685800"/>
            <a:r>
              <a:rPr lang="en-US" altLang="zh-CN" dirty="0">
                <a:solidFill>
                  <a:srgbClr val="000000"/>
                </a:solidFill>
                <a:latin typeface="新宋体" panose="02010609030101010101" pitchFamily="49" charset="-122"/>
                <a:ea typeface="新宋体" panose="02010609030101010101" pitchFamily="49" charset="-122"/>
              </a:rPr>
              <a:t>}</a:t>
            </a:r>
            <a:endParaRPr lang="en-US" altLang="zh-CN" sz="4400" dirty="0"/>
          </a:p>
        </p:txBody>
      </p:sp>
      <p:sp>
        <p:nvSpPr>
          <p:cNvPr id="5" name="文本框 4"/>
          <p:cNvSpPr txBox="1"/>
          <p:nvPr/>
        </p:nvSpPr>
        <p:spPr>
          <a:xfrm>
            <a:off x="6004288" y="2685155"/>
            <a:ext cx="4663712" cy="3347070"/>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a:t>
            </a:r>
            <a:r>
              <a:rPr lang="zh-CN" altLang="en-US" dirty="0">
                <a:ln w="3175">
                  <a:noFill/>
                </a:ln>
                <a:solidFill>
                  <a:srgbClr val="008000"/>
                </a:solidFill>
                <a:latin typeface="新宋体" panose="02010609030101010101" pitchFamily="49" charset="-122"/>
                <a:ea typeface="新宋体" panose="02010609030101010101" pitchFamily="49" charset="-122"/>
              </a:rPr>
              <a:t>典型错误：把</a:t>
            </a:r>
            <a:r>
              <a:rPr lang="en-US" altLang="zh-CN" dirty="0">
                <a:ln w="3175">
                  <a:noFill/>
                </a:ln>
                <a:solidFill>
                  <a:srgbClr val="008000"/>
                </a:solidFill>
                <a:latin typeface="新宋体" panose="02010609030101010101" pitchFamily="49" charset="-122"/>
                <a:ea typeface="新宋体" panose="02010609030101010101" pitchFamily="49" charset="-122"/>
              </a:rPr>
              <a:t>p</a:t>
            </a:r>
            <a:r>
              <a:rPr lang="zh-CN" altLang="en-US" dirty="0">
                <a:ln w="3175">
                  <a:noFill/>
                </a:ln>
                <a:solidFill>
                  <a:srgbClr val="008000"/>
                </a:solidFill>
                <a:latin typeface="新宋体" panose="02010609030101010101" pitchFamily="49" charset="-122"/>
                <a:ea typeface="新宋体" panose="02010609030101010101" pitchFamily="49" charset="-122"/>
              </a:rPr>
              <a:t>和</a:t>
            </a:r>
            <a:r>
              <a:rPr lang="en-US" altLang="zh-CN" dirty="0">
                <a:ln w="3175">
                  <a:noFill/>
                </a:ln>
                <a:solidFill>
                  <a:srgbClr val="008000"/>
                </a:solidFill>
                <a:latin typeface="新宋体" panose="02010609030101010101" pitchFamily="49" charset="-122"/>
                <a:ea typeface="新宋体" panose="02010609030101010101" pitchFamily="49" charset="-122"/>
              </a:rPr>
              <a:t>q</a:t>
            </a:r>
            <a:r>
              <a:rPr lang="zh-CN" altLang="en-US" dirty="0">
                <a:ln w="3175">
                  <a:noFill/>
                </a:ln>
                <a:solidFill>
                  <a:srgbClr val="008000"/>
                </a:solidFill>
                <a:latin typeface="新宋体" panose="02010609030101010101" pitchFamily="49" charset="-122"/>
                <a:ea typeface="新宋体" panose="02010609030101010101" pitchFamily="49" charset="-122"/>
              </a:rPr>
              <a:t>当成在同一层次上</a:t>
            </a:r>
            <a:endParaRPr lang="zh-CN" altLang="en-US" sz="3200" dirty="0">
              <a:ln w="3175">
                <a:noFill/>
              </a:ln>
            </a:endParaRPr>
          </a:p>
          <a:p>
            <a:pPr lvl="0" eaLnBrk="0" fontAlgn="base" hangingPunct="0">
              <a:spcBef>
                <a:spcPct val="0"/>
              </a:spcBef>
              <a:spcAft>
                <a:spcPct val="0"/>
              </a:spcAft>
            </a:pPr>
            <a:r>
              <a:rPr lang="zh-CN" altLang="en-US" dirty="0">
                <a:ln w="3175">
                  <a:noFill/>
                </a:ln>
                <a:solidFill>
                  <a:srgbClr val="008000"/>
                </a:solidFill>
                <a:latin typeface="新宋体" panose="02010609030101010101" pitchFamily="49" charset="-122"/>
                <a:ea typeface="新宋体" panose="02010609030101010101" pitchFamily="49" charset="-122"/>
              </a:rPr>
              <a:t>    </a:t>
            </a:r>
            <a:r>
              <a:rPr lang="en-US" altLang="zh-CN" dirty="0">
                <a:ln w="3175">
                  <a:noFill/>
                </a:ln>
                <a:solidFill>
                  <a:srgbClr val="008000"/>
                </a:solidFill>
                <a:latin typeface="新宋体" panose="02010609030101010101" pitchFamily="49" charset="-122"/>
                <a:ea typeface="新宋体" panose="02010609030101010101" pitchFamily="49" charset="-122"/>
              </a:rPr>
              <a:t>while(p != q){</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p = p-&gt;parent;</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q = q-&gt;parent;</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    */</a:t>
            </a:r>
            <a:endParaRPr lang="en-US" altLang="zh-CN" sz="3200" dirty="0">
              <a:ln w="3175">
                <a:noFill/>
              </a:ln>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a:t>
            </a:r>
            <a:r>
              <a:rPr lang="zh-CN" altLang="en-US" dirty="0">
                <a:ln w="3175">
                  <a:noFill/>
                </a:ln>
                <a:solidFill>
                  <a:srgbClr val="008000"/>
                </a:solidFill>
                <a:latin typeface="新宋体" panose="02010609030101010101" pitchFamily="49" charset="-122"/>
                <a:ea typeface="新宋体" panose="02010609030101010101" pitchFamily="49" charset="-122"/>
              </a:rPr>
              <a:t>左边是直接用循环写的，</a:t>
            </a:r>
            <a:endParaRPr lang="en-US" altLang="zh-CN" dirty="0">
              <a:ln w="3175">
                <a:noFill/>
              </a:ln>
              <a:solidFill>
                <a:srgbClr val="008000"/>
              </a:solidFill>
              <a:latin typeface="新宋体" panose="02010609030101010101" pitchFamily="49" charset="-122"/>
              <a:ea typeface="新宋体" panose="02010609030101010101" pitchFamily="49" charset="-122"/>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a:t>
            </a:r>
            <a:r>
              <a:rPr lang="zh-CN" altLang="en-US" dirty="0">
                <a:ln w="3175">
                  <a:noFill/>
                </a:ln>
                <a:solidFill>
                  <a:srgbClr val="008000"/>
                </a:solidFill>
                <a:latin typeface="新宋体" panose="02010609030101010101" pitchFamily="49" charset="-122"/>
                <a:ea typeface="新宋体" panose="02010609030101010101" pitchFamily="49" charset="-122"/>
              </a:rPr>
              <a:t>也可以用栈把</a:t>
            </a:r>
            <a:r>
              <a:rPr lang="en-US" altLang="zh-CN" dirty="0">
                <a:ln w="3175">
                  <a:noFill/>
                </a:ln>
                <a:solidFill>
                  <a:srgbClr val="008000"/>
                </a:solidFill>
                <a:latin typeface="新宋体" panose="02010609030101010101" pitchFamily="49" charset="-122"/>
                <a:ea typeface="新宋体" panose="02010609030101010101" pitchFamily="49" charset="-122"/>
              </a:rPr>
              <a:t>p</a:t>
            </a:r>
            <a:r>
              <a:rPr lang="zh-CN" altLang="en-US" dirty="0">
                <a:ln w="3175">
                  <a:noFill/>
                </a:ln>
                <a:solidFill>
                  <a:srgbClr val="008000"/>
                </a:solidFill>
                <a:latin typeface="新宋体" panose="02010609030101010101" pitchFamily="49" charset="-122"/>
                <a:ea typeface="新宋体" panose="02010609030101010101" pitchFamily="49" charset="-122"/>
              </a:rPr>
              <a:t>和</a:t>
            </a:r>
            <a:r>
              <a:rPr lang="en-US" altLang="zh-CN" dirty="0">
                <a:ln w="3175">
                  <a:noFill/>
                </a:ln>
                <a:solidFill>
                  <a:srgbClr val="008000"/>
                </a:solidFill>
                <a:latin typeface="新宋体" panose="02010609030101010101" pitchFamily="49" charset="-122"/>
                <a:ea typeface="新宋体" panose="02010609030101010101" pitchFamily="49" charset="-122"/>
              </a:rPr>
              <a:t>q</a:t>
            </a:r>
            <a:r>
              <a:rPr lang="zh-CN" altLang="en-US" dirty="0">
                <a:ln w="3175">
                  <a:noFill/>
                </a:ln>
                <a:solidFill>
                  <a:srgbClr val="008000"/>
                </a:solidFill>
                <a:latin typeface="新宋体" panose="02010609030101010101" pitchFamily="49" charset="-122"/>
                <a:ea typeface="新宋体" panose="02010609030101010101" pitchFamily="49" charset="-122"/>
              </a:rPr>
              <a:t>到根的路径存下来，</a:t>
            </a:r>
            <a:endParaRPr lang="en-US" altLang="zh-CN" dirty="0">
              <a:ln w="3175">
                <a:noFill/>
              </a:ln>
              <a:solidFill>
                <a:srgbClr val="008000"/>
              </a:solidFill>
              <a:latin typeface="新宋体" panose="02010609030101010101" pitchFamily="49" charset="-122"/>
              <a:ea typeface="新宋体" panose="02010609030101010101" pitchFamily="49" charset="-122"/>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a:t>
            </a:r>
            <a:r>
              <a:rPr lang="zh-CN" altLang="en-US" dirty="0">
                <a:ln w="3175">
                  <a:noFill/>
                </a:ln>
                <a:solidFill>
                  <a:srgbClr val="008000"/>
                </a:solidFill>
                <a:latin typeface="新宋体" panose="02010609030101010101" pitchFamily="49" charset="-122"/>
                <a:ea typeface="新宋体" panose="02010609030101010101" pitchFamily="49" charset="-122"/>
              </a:rPr>
              <a:t>然后出栈对比，</a:t>
            </a:r>
            <a:endParaRPr lang="en-US" altLang="zh-CN" dirty="0">
              <a:ln w="3175">
                <a:noFill/>
              </a:ln>
              <a:solidFill>
                <a:srgbClr val="008000"/>
              </a:solidFill>
              <a:latin typeface="新宋体" panose="02010609030101010101" pitchFamily="49" charset="-122"/>
              <a:ea typeface="新宋体" panose="02010609030101010101" pitchFamily="49" charset="-122"/>
            </a:endParaRPr>
          </a:p>
          <a:p>
            <a:pPr lvl="0" eaLnBrk="0" fontAlgn="base" hangingPunct="0">
              <a:spcBef>
                <a:spcPct val="0"/>
              </a:spcBef>
              <a:spcAft>
                <a:spcPct val="0"/>
              </a:spcAft>
            </a:pPr>
            <a:r>
              <a:rPr lang="en-US" altLang="zh-CN" dirty="0">
                <a:ln w="3175">
                  <a:noFill/>
                </a:ln>
                <a:solidFill>
                  <a:srgbClr val="008000"/>
                </a:solidFill>
                <a:latin typeface="新宋体" panose="02010609030101010101" pitchFamily="49" charset="-122"/>
                <a:ea typeface="新宋体" panose="02010609030101010101" pitchFamily="49" charset="-122"/>
              </a:rPr>
              <a:t>//</a:t>
            </a:r>
            <a:r>
              <a:rPr lang="zh-CN" altLang="en-US" dirty="0">
                <a:ln w="3175">
                  <a:noFill/>
                </a:ln>
                <a:solidFill>
                  <a:srgbClr val="008000"/>
                </a:solidFill>
                <a:latin typeface="新宋体" panose="02010609030101010101" pitchFamily="49" charset="-122"/>
                <a:ea typeface="新宋体" panose="02010609030101010101" pitchFamily="49" charset="-122"/>
              </a:rPr>
              <a:t>找到第一个不相同的，其双亲就是答案</a:t>
            </a:r>
            <a:r>
              <a:rPr lang="en-US" altLang="zh-CN" sz="1400" dirty="0">
                <a:ln w="3175">
                  <a:noFill/>
                </a:ln>
                <a:solidFill>
                  <a:srgbClr val="000000"/>
                </a:solidFill>
                <a:latin typeface="新宋体" panose="02010609030101010101" pitchFamily="49" charset="-122"/>
                <a:ea typeface="新宋体" panose="02010609030101010101" pitchFamily="49" charset="-122"/>
              </a:rPr>
              <a:t> </a:t>
            </a:r>
            <a:r>
              <a:rPr lang="en-US" altLang="zh-CN" sz="1350" dirty="0">
                <a:ln w="3175">
                  <a:noFill/>
                </a:ln>
                <a:solidFill>
                  <a:srgbClr val="000000"/>
                </a:solidFill>
                <a:latin typeface="新宋体" panose="02010609030101010101" pitchFamily="49" charset="-122"/>
                <a:ea typeface="新宋体" panose="02010609030101010101" pitchFamily="49" charset="-122"/>
              </a:rPr>
              <a:t>  </a:t>
            </a:r>
            <a:endParaRPr lang="zh-CN" altLang="en-US" sz="2100" dirty="0">
              <a:ln w="3175">
                <a:noFill/>
              </a:ln>
            </a:endParaRPr>
          </a:p>
          <a:p>
            <a:endParaRPr lang="zh-CN" altLang="en-US" sz="1350" dirty="0">
              <a:ln w="3175">
                <a:noFill/>
              </a:ln>
            </a:endParaRPr>
          </a:p>
        </p:txBody>
      </p:sp>
    </p:spTree>
    <p:extLst>
      <p:ext uri="{BB962C8B-B14F-4D97-AF65-F5344CB8AC3E}">
        <p14:creationId xmlns:p14="http://schemas.microsoft.com/office/powerpoint/2010/main" val="242424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45A23CF-6AFB-952F-3BC5-FB9C840F6E40}"/>
              </a:ext>
            </a:extLst>
          </p:cNvPr>
          <p:cNvPicPr>
            <a:picLocks noChangeAspect="1"/>
          </p:cNvPicPr>
          <p:nvPr/>
        </p:nvPicPr>
        <p:blipFill>
          <a:blip r:embed="rId2"/>
          <a:stretch>
            <a:fillRect/>
          </a:stretch>
        </p:blipFill>
        <p:spPr>
          <a:xfrm>
            <a:off x="0" y="119496"/>
            <a:ext cx="8318500" cy="590802"/>
          </a:xfrm>
          <a:prstGeom prst="rect">
            <a:avLst/>
          </a:prstGeom>
        </p:spPr>
      </p:pic>
      <p:sp>
        <p:nvSpPr>
          <p:cNvPr id="5" name="文本框 4">
            <a:extLst>
              <a:ext uri="{FF2B5EF4-FFF2-40B4-BE49-F238E27FC236}">
                <a16:creationId xmlns:a16="http://schemas.microsoft.com/office/drawing/2014/main" id="{F09E7784-4E1A-FFB2-BCEE-F560B5063DC1}"/>
              </a:ext>
            </a:extLst>
          </p:cNvPr>
          <p:cNvSpPr txBox="1"/>
          <p:nvPr/>
        </p:nvSpPr>
        <p:spPr>
          <a:xfrm>
            <a:off x="1019175" y="913696"/>
            <a:ext cx="10153650" cy="5632311"/>
          </a:xfrm>
          <a:prstGeom prst="rect">
            <a:avLst/>
          </a:prstGeom>
          <a:noFill/>
        </p:spPr>
        <p:txBody>
          <a:bodyPr wrap="square">
            <a:spAutoFit/>
          </a:bodyPr>
          <a:lstStyle/>
          <a:p>
            <a:pPr algn="l"/>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typedef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struct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data;</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bf;</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lsize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Node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*Tree;</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BTNode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Locate_Tree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(Tree 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k)</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NULL;</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lsize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k)</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lsize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&gt; k)</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Locate_Tree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k);</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Locate_Tree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rchild</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k - T-&gt;</a:t>
            </a:r>
            <a:r>
              <a:rPr lang="en-US" altLang="zh-CN" sz="18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lsize</a:t>
            </a:r>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8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注意，如果所查找的结点是在当前结点的右子树，所查找的</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K</a:t>
            </a:r>
            <a:r>
              <a:rPr lang="zh-CN"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值应改为</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(k - T-&gt;</a:t>
            </a:r>
            <a:r>
              <a:rPr lang="en-US" altLang="zh-CN" sz="1800" kern="0" dirty="0" err="1">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lsize</a:t>
            </a:r>
            <a:r>
              <a:rPr lang="en-US" altLang="zh-CN" sz="18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r>
              <a:rPr lang="en-US" altLang="zh-CN" sz="18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20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4021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EB9600-6386-89D5-1114-DD8A320A1485}"/>
              </a:ext>
            </a:extLst>
          </p:cNvPr>
          <p:cNvPicPr>
            <a:picLocks noChangeAspect="1"/>
          </p:cNvPicPr>
          <p:nvPr/>
        </p:nvPicPr>
        <p:blipFill>
          <a:blip r:embed="rId2"/>
          <a:stretch>
            <a:fillRect/>
          </a:stretch>
        </p:blipFill>
        <p:spPr>
          <a:xfrm>
            <a:off x="387350" y="142038"/>
            <a:ext cx="8540750" cy="717349"/>
          </a:xfrm>
          <a:prstGeom prst="rect">
            <a:avLst/>
          </a:prstGeom>
        </p:spPr>
      </p:pic>
      <p:sp>
        <p:nvSpPr>
          <p:cNvPr id="5" name="文本框 4">
            <a:extLst>
              <a:ext uri="{FF2B5EF4-FFF2-40B4-BE49-F238E27FC236}">
                <a16:creationId xmlns:a16="http://schemas.microsoft.com/office/drawing/2014/main" id="{F012CA6E-0362-BBD7-A838-E166CECF77BA}"/>
              </a:ext>
            </a:extLst>
          </p:cNvPr>
          <p:cNvSpPr txBox="1"/>
          <p:nvPr/>
        </p:nvSpPr>
        <p:spPr>
          <a:xfrm>
            <a:off x="1003300" y="858600"/>
            <a:ext cx="8610600" cy="5909310"/>
          </a:xfrm>
          <a:prstGeom prst="rect">
            <a:avLst/>
          </a:prstGeom>
          <a:noFill/>
        </p:spPr>
        <p:txBody>
          <a:bodyPr wrap="square">
            <a:spAutoFit/>
          </a:bodyPr>
          <a:lstStyle/>
          <a:p>
            <a:pPr algn="l"/>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typedef</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LNode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[MAXSIZE]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CHashTable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bool</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BuildHash</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CHashTable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&amp;T,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int</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m)</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(m &lt; 1)</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false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建立表头指针</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 = malloc(m * </a:t>
            </a:r>
            <a:r>
              <a:rPr lang="en-US" altLang="zh-CN" sz="1400" kern="0" dirty="0" err="1">
                <a:solidFill>
                  <a:srgbClr val="0000FF"/>
                </a:solidFill>
                <a:effectLst/>
                <a:latin typeface="Consolas" panose="020B0609020204030204" pitchFamily="49" charset="0"/>
                <a:ea typeface="宋体" panose="02010600030101010101" pitchFamily="2" charset="-122"/>
                <a:cs typeface="新宋体" panose="02010609030101010101" pitchFamily="49" charset="-122"/>
              </a:rPr>
              <a:t>sizeof</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(WORD));</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for</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0;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&lt; m;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NULL;</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while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((key =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Inputkey</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 NULL)</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q = (</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LNode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*)malloc(</a:t>
            </a:r>
            <a:r>
              <a:rPr lang="en-US" altLang="zh-CN" sz="1400" kern="0" dirty="0" err="1">
                <a:solidFill>
                  <a:srgbClr val="0000FF"/>
                </a:solidFill>
                <a:effectLst/>
                <a:latin typeface="Consolas" panose="020B0609020204030204" pitchFamily="49" charset="0"/>
                <a:ea typeface="宋体" panose="02010600030101010101" pitchFamily="2" charset="-122"/>
                <a:cs typeface="新宋体" panose="02010609030101010101" pitchFamily="49" charset="-122"/>
              </a:rPr>
              <a:t>sizeof</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r>
              <a:rPr lang="en-US" altLang="zh-CN" sz="1400" kern="0" dirty="0" err="1">
                <a:solidFill>
                  <a:srgbClr val="000000"/>
                </a:solidFill>
                <a:effectLst/>
                <a:latin typeface="Consolas" panose="020B0609020204030204" pitchFamily="49" charset="0"/>
                <a:ea typeface="宋体" panose="02010600030101010101" pitchFamily="2" charset="-122"/>
                <a:cs typeface="新宋体" panose="02010609030101010101" pitchFamily="49" charset="-122"/>
              </a:rPr>
              <a:t>LNode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q-&gt;data = key;</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q-&gt;next = NULL;</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n = H(key);</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如果当前链表表头没有存元素，则作为第一个结点存入</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8000"/>
                </a:solidFill>
                <a:effectLst/>
                <a:latin typeface="Consolas" panose="020B0609020204030204" pitchFamily="49" charset="0"/>
                <a:ea typeface="宋体" panose="02010600030101010101" pitchFamily="2" charset="-122"/>
                <a:cs typeface="新宋体" panose="02010609030101010101" pitchFamily="49" charset="-122"/>
              </a:rPr>
              <a:t>//</a:t>
            </a:r>
            <a:r>
              <a:rPr lang="zh-CN" altLang="zh-CN" sz="1400" kern="0" dirty="0">
                <a:solidFill>
                  <a:srgbClr val="008000"/>
                </a:solidFill>
                <a:effectLst/>
                <a:latin typeface="Consolas" panose="020B0609020204030204" pitchFamily="49" charset="0"/>
                <a:ea typeface="新宋体" panose="02010609030101010101" pitchFamily="49" charset="-122"/>
                <a:cs typeface="新宋体" panose="02010609030101010101" pitchFamily="49" charset="-122"/>
              </a:rPr>
              <a:t>如果已经有元素，则查到链表的尾部</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if</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(!T[n])</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T[n] = q;</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else</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for</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(p = T[n]; p-&gt;next; p = p-&gt;next);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p-&gt;next = q;</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return</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 </a:t>
            </a:r>
            <a:r>
              <a:rPr lang="en-US" altLang="zh-CN" sz="1400" kern="0" dirty="0">
                <a:solidFill>
                  <a:srgbClr val="0000FF"/>
                </a:solidFill>
                <a:effectLst/>
                <a:latin typeface="Consolas" panose="020B0609020204030204" pitchFamily="49" charset="0"/>
                <a:ea typeface="宋体" panose="02010600030101010101" pitchFamily="2" charset="-122"/>
                <a:cs typeface="新宋体" panose="02010609030101010101" pitchFamily="49" charset="-122"/>
              </a:rPr>
              <a:t>true</a:t>
            </a:r>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a:p>
            <a:pPr algn="l"/>
            <a:r>
              <a:rPr lang="en-US" altLang="zh-CN" sz="1400" kern="0" dirty="0">
                <a:solidFill>
                  <a:srgbClr val="000000"/>
                </a:solidFill>
                <a:effectLst/>
                <a:latin typeface="Consolas" panose="020B0609020204030204" pitchFamily="49" charset="0"/>
                <a:ea typeface="宋体" panose="02010600030101010101" pitchFamily="2" charset="-122"/>
                <a:cs typeface="新宋体" panose="02010609030101010101" pitchFamily="49" charset="-122"/>
              </a:rPr>
              <a:t>}</a:t>
            </a:r>
            <a:endParaRPr lang="zh-CN" altLang="zh-CN" sz="1600" kern="100" dirty="0">
              <a:effectLst/>
              <a:latin typeface="Consolas" panose="020B0609020204030204" pitchFamily="49"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96749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0900" y="908736"/>
            <a:ext cx="8140700" cy="830997"/>
          </a:xfrm>
          <a:prstGeom prst="rect">
            <a:avLst/>
          </a:prstGeom>
        </p:spPr>
        <p:txBody>
          <a:bodyPr wrap="square">
            <a:spAutoFit/>
          </a:bodyPr>
          <a:lstStyle/>
          <a:p>
            <a:r>
              <a:rPr lang="zh-CN" altLang="en-US" sz="2400" dirty="0">
                <a:solidFill>
                  <a:srgbClr val="1A1A1A"/>
                </a:solidFill>
                <a:latin typeface="-apple-system"/>
              </a:rPr>
              <a:t>已知前序序列 </a:t>
            </a:r>
            <a:r>
              <a:rPr lang="en-US" altLang="zh-CN" sz="2400" dirty="0">
                <a:solidFill>
                  <a:srgbClr val="1A1A1A"/>
                </a:solidFill>
                <a:latin typeface="-apple-system"/>
              </a:rPr>
              <a:t>{ ABHFDECKG } </a:t>
            </a:r>
            <a:r>
              <a:rPr lang="zh-CN" altLang="en-US" sz="2400" dirty="0">
                <a:solidFill>
                  <a:srgbClr val="1A1A1A"/>
                </a:solidFill>
                <a:latin typeface="-apple-system"/>
              </a:rPr>
              <a:t>和中序序列 </a:t>
            </a:r>
            <a:r>
              <a:rPr lang="en-US" altLang="zh-CN" sz="2400" dirty="0">
                <a:solidFill>
                  <a:srgbClr val="1A1A1A"/>
                </a:solidFill>
                <a:latin typeface="-apple-system"/>
              </a:rPr>
              <a:t>{ HBDFAEKCG }</a:t>
            </a:r>
            <a:r>
              <a:rPr lang="zh-CN" altLang="en-US" sz="2400" dirty="0">
                <a:solidFill>
                  <a:srgbClr val="1A1A1A"/>
                </a:solidFill>
                <a:latin typeface="-apple-system"/>
              </a:rPr>
              <a:t>，请画出该二叉树</a:t>
            </a:r>
            <a:r>
              <a:rPr lang="zh-CN" altLang="en-US" dirty="0">
                <a:solidFill>
                  <a:srgbClr val="1A1A1A"/>
                </a:solidFill>
                <a:latin typeface="-apple-system"/>
              </a:rPr>
              <a:t>。</a:t>
            </a:r>
            <a:endParaRPr lang="zh-CN" altLang="en-US" dirty="0"/>
          </a:p>
        </p:txBody>
      </p:sp>
      <p:pic>
        <p:nvPicPr>
          <p:cNvPr id="10246" name="Picture 6" descr="https://pic1.zhimg.com/80/v2-7739cf0c33afb67504b4ad465a2724a4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2598738"/>
            <a:ext cx="2959100" cy="280996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68950" y="2424838"/>
            <a:ext cx="4870450" cy="2554545"/>
          </a:xfrm>
          <a:prstGeom prst="rect">
            <a:avLst/>
          </a:prstGeom>
        </p:spPr>
        <p:txBody>
          <a:bodyPr wrap="square">
            <a:spAutoFit/>
          </a:bodyPr>
          <a:lstStyle/>
          <a:p>
            <a:endParaRPr lang="en-US" altLang="zh-CN" sz="2000" dirty="0">
              <a:latin typeface="宋体" panose="02010600030101010101" pitchFamily="2" charset="-122"/>
            </a:endParaRPr>
          </a:p>
          <a:p>
            <a:r>
              <a:rPr lang="en-US" altLang="zh-CN" sz="2000" dirty="0">
                <a:latin typeface="宋体" panose="02010600030101010101" pitchFamily="2" charset="-122"/>
              </a:rPr>
              <a:t>  </a:t>
            </a:r>
            <a:r>
              <a:rPr lang="zh-CN" altLang="en-US" sz="2000" dirty="0">
                <a:latin typeface="宋体" panose="02010600030101010101" pitchFamily="2" charset="-122"/>
              </a:rPr>
              <a:t>从中序中找到先序的第一个元素即根；</a:t>
            </a:r>
            <a:endParaRPr lang="en-US" altLang="zh-CN" sz="2000" dirty="0">
              <a:latin typeface="宋体" panose="02010600030101010101" pitchFamily="2" charset="-122"/>
            </a:endParaRPr>
          </a:p>
          <a:p>
            <a:endParaRPr lang="zh-CN" altLang="en-US" sz="2000" dirty="0">
              <a:latin typeface="宋体" panose="02010600030101010101" pitchFamily="2" charset="-122"/>
            </a:endParaRPr>
          </a:p>
          <a:p>
            <a:r>
              <a:rPr lang="zh-CN" altLang="en-US" sz="2000" dirty="0">
                <a:latin typeface="宋体" panose="02010600030101010101" pitchFamily="2" charset="-122"/>
              </a:rPr>
              <a:t>  把根的左右分别设为两个子串；</a:t>
            </a:r>
            <a:endParaRPr lang="en-US" altLang="zh-CN" sz="2000" dirty="0">
              <a:latin typeface="宋体" panose="02010600030101010101" pitchFamily="2" charset="-122"/>
            </a:endParaRPr>
          </a:p>
          <a:p>
            <a:endParaRPr lang="zh-CN" altLang="en-US" sz="2000" dirty="0">
              <a:latin typeface="宋体" panose="02010600030101010101" pitchFamily="2" charset="-122"/>
            </a:endParaRPr>
          </a:p>
          <a:p>
            <a:r>
              <a:rPr lang="zh-CN" altLang="en-US" sz="2000" dirty="0">
                <a:latin typeface="宋体" panose="02010600030101010101" pitchFamily="2" charset="-122"/>
              </a:rPr>
              <a:t>  以子串长度为依据在先序中找到次根；</a:t>
            </a:r>
            <a:endParaRPr lang="en-US" altLang="zh-CN" sz="2000" dirty="0">
              <a:latin typeface="宋体" panose="02010600030101010101" pitchFamily="2" charset="-122"/>
            </a:endParaRPr>
          </a:p>
          <a:p>
            <a:endParaRPr lang="zh-CN" altLang="en-US" sz="2000" dirty="0">
              <a:latin typeface="宋体" panose="02010600030101010101" pitchFamily="2" charset="-122"/>
            </a:endParaRPr>
          </a:p>
          <a:p>
            <a:r>
              <a:rPr lang="zh-CN" altLang="en-US" sz="2000" dirty="0">
                <a:latin typeface="宋体" panose="02010600030101010101" pitchFamily="2" charset="-122"/>
              </a:rPr>
              <a:t>  递归建立左右儿子；</a:t>
            </a:r>
          </a:p>
        </p:txBody>
      </p:sp>
    </p:spTree>
    <p:extLst>
      <p:ext uri="{BB962C8B-B14F-4D97-AF65-F5344CB8AC3E}">
        <p14:creationId xmlns:p14="http://schemas.microsoft.com/office/powerpoint/2010/main" val="238063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73300" y="622300"/>
            <a:ext cx="3517900" cy="523220"/>
          </a:xfrm>
          <a:prstGeom prst="rect">
            <a:avLst/>
          </a:prstGeom>
          <a:noFill/>
        </p:spPr>
        <p:txBody>
          <a:bodyPr wrap="square" rtlCol="0">
            <a:spAutoFit/>
          </a:bodyPr>
          <a:lstStyle/>
          <a:p>
            <a:r>
              <a:rPr lang="zh-CN" altLang="en-US" sz="2800" dirty="0"/>
              <a:t>构建</a:t>
            </a:r>
            <a:r>
              <a:rPr lang="zh-CN" altLang="en-US" sz="2800" dirty="0">
                <a:solidFill>
                  <a:srgbClr val="FF0000"/>
                </a:solidFill>
              </a:rPr>
              <a:t>最优三叉树</a:t>
            </a:r>
          </a:p>
        </p:txBody>
      </p:sp>
      <p:graphicFrame>
        <p:nvGraphicFramePr>
          <p:cNvPr id="5" name="表格 4"/>
          <p:cNvGraphicFramePr>
            <a:graphicFrameLocks noGrp="1"/>
          </p:cNvGraphicFramePr>
          <p:nvPr/>
        </p:nvGraphicFramePr>
        <p:xfrm>
          <a:off x="2378869" y="1422400"/>
          <a:ext cx="7226298" cy="914400"/>
        </p:xfrm>
        <a:graphic>
          <a:graphicData uri="http://schemas.openxmlformats.org/drawingml/2006/table">
            <a:tbl>
              <a:tblPr firstRow="1" bandRow="1">
                <a:tableStyleId>{5C22544A-7EE6-4342-B048-85BDC9FD1C3A}</a:tableStyleId>
              </a:tblPr>
              <a:tblGrid>
                <a:gridCol w="802922">
                  <a:extLst>
                    <a:ext uri="{9D8B030D-6E8A-4147-A177-3AD203B41FA5}">
                      <a16:colId xmlns:a16="http://schemas.microsoft.com/office/drawing/2014/main" val="20000"/>
                    </a:ext>
                  </a:extLst>
                </a:gridCol>
                <a:gridCol w="802922">
                  <a:extLst>
                    <a:ext uri="{9D8B030D-6E8A-4147-A177-3AD203B41FA5}">
                      <a16:colId xmlns:a16="http://schemas.microsoft.com/office/drawing/2014/main" val="20001"/>
                    </a:ext>
                  </a:extLst>
                </a:gridCol>
                <a:gridCol w="802922">
                  <a:extLst>
                    <a:ext uri="{9D8B030D-6E8A-4147-A177-3AD203B41FA5}">
                      <a16:colId xmlns:a16="http://schemas.microsoft.com/office/drawing/2014/main" val="20002"/>
                    </a:ext>
                  </a:extLst>
                </a:gridCol>
                <a:gridCol w="802922">
                  <a:extLst>
                    <a:ext uri="{9D8B030D-6E8A-4147-A177-3AD203B41FA5}">
                      <a16:colId xmlns:a16="http://schemas.microsoft.com/office/drawing/2014/main" val="20003"/>
                    </a:ext>
                  </a:extLst>
                </a:gridCol>
                <a:gridCol w="802922">
                  <a:extLst>
                    <a:ext uri="{9D8B030D-6E8A-4147-A177-3AD203B41FA5}">
                      <a16:colId xmlns:a16="http://schemas.microsoft.com/office/drawing/2014/main" val="20004"/>
                    </a:ext>
                  </a:extLst>
                </a:gridCol>
                <a:gridCol w="802922">
                  <a:extLst>
                    <a:ext uri="{9D8B030D-6E8A-4147-A177-3AD203B41FA5}">
                      <a16:colId xmlns:a16="http://schemas.microsoft.com/office/drawing/2014/main" val="20005"/>
                    </a:ext>
                  </a:extLst>
                </a:gridCol>
                <a:gridCol w="802922">
                  <a:extLst>
                    <a:ext uri="{9D8B030D-6E8A-4147-A177-3AD203B41FA5}">
                      <a16:colId xmlns:a16="http://schemas.microsoft.com/office/drawing/2014/main" val="20006"/>
                    </a:ext>
                  </a:extLst>
                </a:gridCol>
                <a:gridCol w="802922">
                  <a:extLst>
                    <a:ext uri="{9D8B030D-6E8A-4147-A177-3AD203B41FA5}">
                      <a16:colId xmlns:a16="http://schemas.microsoft.com/office/drawing/2014/main" val="20007"/>
                    </a:ext>
                  </a:extLst>
                </a:gridCol>
                <a:gridCol w="802922">
                  <a:extLst>
                    <a:ext uri="{9D8B030D-6E8A-4147-A177-3AD203B41FA5}">
                      <a16:colId xmlns:a16="http://schemas.microsoft.com/office/drawing/2014/main" val="20008"/>
                    </a:ext>
                  </a:extLst>
                </a:gridCol>
              </a:tblGrid>
              <a:tr h="370840">
                <a:tc>
                  <a:txBody>
                    <a:bodyPr/>
                    <a:lstStyle/>
                    <a:p>
                      <a:r>
                        <a:rPr lang="zh-CN" altLang="en-US" sz="2400" dirty="0"/>
                        <a:t>字符</a:t>
                      </a:r>
                    </a:p>
                  </a:txBody>
                  <a:tcPr/>
                </a:tc>
                <a:tc>
                  <a:txBody>
                    <a:bodyPr/>
                    <a:lstStyle/>
                    <a:p>
                      <a:r>
                        <a:rPr lang="en-US" altLang="zh-CN" sz="2400" dirty="0"/>
                        <a:t>A</a:t>
                      </a:r>
                      <a:endParaRPr lang="zh-CN" altLang="en-US" sz="2400" dirty="0"/>
                    </a:p>
                  </a:txBody>
                  <a:tcPr/>
                </a:tc>
                <a:tc>
                  <a:txBody>
                    <a:bodyPr/>
                    <a:lstStyle/>
                    <a:p>
                      <a:r>
                        <a:rPr lang="en-US" altLang="zh-CN" sz="2400" dirty="0"/>
                        <a:t>B</a:t>
                      </a:r>
                      <a:endParaRPr lang="zh-CN" altLang="en-US" sz="2400" dirty="0"/>
                    </a:p>
                  </a:txBody>
                  <a:tcPr/>
                </a:tc>
                <a:tc>
                  <a:txBody>
                    <a:bodyPr/>
                    <a:lstStyle/>
                    <a:p>
                      <a:r>
                        <a:rPr lang="en-US" altLang="zh-CN" sz="2400" dirty="0"/>
                        <a:t>C</a:t>
                      </a:r>
                      <a:endParaRPr lang="zh-CN" altLang="en-US" sz="2400" dirty="0"/>
                    </a:p>
                  </a:txBody>
                  <a:tcPr/>
                </a:tc>
                <a:tc>
                  <a:txBody>
                    <a:bodyPr/>
                    <a:lstStyle/>
                    <a:p>
                      <a:r>
                        <a:rPr lang="en-US" altLang="zh-CN" sz="2400" dirty="0"/>
                        <a:t>D</a:t>
                      </a:r>
                      <a:endParaRPr lang="zh-CN" altLang="en-US" sz="2400" dirty="0"/>
                    </a:p>
                  </a:txBody>
                  <a:tcPr/>
                </a:tc>
                <a:tc>
                  <a:txBody>
                    <a:bodyPr/>
                    <a:lstStyle/>
                    <a:p>
                      <a:r>
                        <a:rPr lang="en-US" altLang="zh-CN" sz="2400" dirty="0"/>
                        <a:t>E</a:t>
                      </a:r>
                      <a:endParaRPr lang="zh-CN" altLang="en-US" sz="2400" dirty="0"/>
                    </a:p>
                  </a:txBody>
                  <a:tcPr/>
                </a:tc>
                <a:tc>
                  <a:txBody>
                    <a:bodyPr/>
                    <a:lstStyle/>
                    <a:p>
                      <a:r>
                        <a:rPr lang="en-US" altLang="zh-CN" sz="2400" dirty="0"/>
                        <a:t>F</a:t>
                      </a:r>
                      <a:endParaRPr lang="zh-CN" altLang="en-US" sz="2400" dirty="0"/>
                    </a:p>
                  </a:txBody>
                  <a:tcPr/>
                </a:tc>
                <a:tc>
                  <a:txBody>
                    <a:bodyPr/>
                    <a:lstStyle/>
                    <a:p>
                      <a:r>
                        <a:rPr lang="en-US" altLang="zh-CN" sz="2400" dirty="0"/>
                        <a:t>G</a:t>
                      </a:r>
                      <a:endParaRPr lang="zh-CN" altLang="en-US" sz="2400" dirty="0"/>
                    </a:p>
                  </a:txBody>
                  <a:tcPr/>
                </a:tc>
                <a:tc>
                  <a:txBody>
                    <a:bodyPr/>
                    <a:lstStyle/>
                    <a:p>
                      <a:r>
                        <a:rPr lang="en-US" altLang="zh-CN" sz="2400" dirty="0"/>
                        <a:t>H</a:t>
                      </a:r>
                      <a:endParaRPr lang="zh-CN" altLang="en-US" sz="2400" dirty="0"/>
                    </a:p>
                  </a:txBody>
                  <a:tcPr/>
                </a:tc>
                <a:extLst>
                  <a:ext uri="{0D108BD9-81ED-4DB2-BD59-A6C34878D82A}">
                    <a16:rowId xmlns:a16="http://schemas.microsoft.com/office/drawing/2014/main" val="10000"/>
                  </a:ext>
                </a:extLst>
              </a:tr>
              <a:tr h="370840">
                <a:tc>
                  <a:txBody>
                    <a:bodyPr/>
                    <a:lstStyle/>
                    <a:p>
                      <a:r>
                        <a:rPr lang="zh-CN" altLang="en-US" sz="2400" dirty="0"/>
                        <a:t>权重</a:t>
                      </a:r>
                    </a:p>
                  </a:txBody>
                  <a:tcPr/>
                </a:tc>
                <a:tc>
                  <a:txBody>
                    <a:bodyPr/>
                    <a:lstStyle/>
                    <a:p>
                      <a:r>
                        <a:rPr lang="en-US" altLang="zh-CN" sz="2400" dirty="0"/>
                        <a:t>0.03</a:t>
                      </a:r>
                      <a:endParaRPr lang="zh-CN" altLang="en-US" sz="2400" dirty="0"/>
                    </a:p>
                  </a:txBody>
                  <a:tcPr/>
                </a:tc>
                <a:tc>
                  <a:txBody>
                    <a:bodyPr/>
                    <a:lstStyle/>
                    <a:p>
                      <a:r>
                        <a:rPr lang="en-US" altLang="zh-CN" sz="2400" dirty="0"/>
                        <a:t>0.05 </a:t>
                      </a:r>
                      <a:endParaRPr lang="zh-CN" altLang="en-US" sz="2400" dirty="0"/>
                    </a:p>
                  </a:txBody>
                  <a:tcPr/>
                </a:tc>
                <a:tc>
                  <a:txBody>
                    <a:bodyPr/>
                    <a:lstStyle/>
                    <a:p>
                      <a:r>
                        <a:rPr lang="en-US" altLang="zh-CN" sz="2400" dirty="0"/>
                        <a:t>0.07</a:t>
                      </a:r>
                      <a:endParaRPr lang="zh-CN" altLang="en-US" sz="2400" dirty="0"/>
                    </a:p>
                  </a:txBody>
                  <a:tcPr/>
                </a:tc>
                <a:tc>
                  <a:txBody>
                    <a:bodyPr/>
                    <a:lstStyle/>
                    <a:p>
                      <a:r>
                        <a:rPr lang="en-US" altLang="zh-CN" sz="2400" dirty="0"/>
                        <a:t>0.08</a:t>
                      </a:r>
                      <a:endParaRPr lang="zh-CN" altLang="en-US" sz="2400" dirty="0"/>
                    </a:p>
                  </a:txBody>
                  <a:tcPr/>
                </a:tc>
                <a:tc>
                  <a:txBody>
                    <a:bodyPr/>
                    <a:lstStyle/>
                    <a:p>
                      <a:r>
                        <a:rPr lang="en-US" altLang="zh-CN" sz="2400" dirty="0"/>
                        <a:t>0.11</a:t>
                      </a:r>
                      <a:endParaRPr lang="zh-CN" altLang="en-US" sz="2400" dirty="0"/>
                    </a:p>
                  </a:txBody>
                  <a:tcPr/>
                </a:tc>
                <a:tc>
                  <a:txBody>
                    <a:bodyPr/>
                    <a:lstStyle/>
                    <a:p>
                      <a:r>
                        <a:rPr lang="en-US" altLang="zh-CN" sz="2400" dirty="0"/>
                        <a:t>0.14</a:t>
                      </a:r>
                      <a:endParaRPr lang="zh-CN" altLang="en-US" sz="2400" dirty="0"/>
                    </a:p>
                  </a:txBody>
                  <a:tcPr/>
                </a:tc>
                <a:tc>
                  <a:txBody>
                    <a:bodyPr/>
                    <a:lstStyle/>
                    <a:p>
                      <a:r>
                        <a:rPr lang="en-US" altLang="zh-CN" sz="2400" dirty="0"/>
                        <a:t>0.23</a:t>
                      </a:r>
                      <a:endParaRPr lang="zh-CN" altLang="en-US" sz="2400" dirty="0"/>
                    </a:p>
                  </a:txBody>
                  <a:tcPr/>
                </a:tc>
                <a:tc>
                  <a:txBody>
                    <a:bodyPr/>
                    <a:lstStyle/>
                    <a:p>
                      <a:r>
                        <a:rPr lang="en-US" altLang="zh-CN" sz="2400" dirty="0"/>
                        <a:t>0.29</a:t>
                      </a:r>
                      <a:endParaRPr lang="zh-CN" altLang="en-US" sz="2400" dirty="0"/>
                    </a:p>
                  </a:txBody>
                  <a:tcPr/>
                </a:tc>
                <a:extLst>
                  <a:ext uri="{0D108BD9-81ED-4DB2-BD59-A6C34878D82A}">
                    <a16:rowId xmlns:a16="http://schemas.microsoft.com/office/drawing/2014/main" val="10001"/>
                  </a:ext>
                </a:extLst>
              </a:tr>
            </a:tbl>
          </a:graphicData>
        </a:graphic>
      </p:graphicFrame>
      <p:pic>
        <p:nvPicPr>
          <p:cNvPr id="6" name="图片 5"/>
          <p:cNvPicPr>
            <a:picLocks noChangeAspect="1"/>
          </p:cNvPicPr>
          <p:nvPr/>
        </p:nvPicPr>
        <p:blipFill>
          <a:blip r:embed="rId2"/>
          <a:stretch>
            <a:fillRect/>
          </a:stretch>
        </p:blipFill>
        <p:spPr>
          <a:xfrm>
            <a:off x="2370136" y="2865438"/>
            <a:ext cx="7243764" cy="2956125"/>
          </a:xfrm>
          <a:prstGeom prst="rect">
            <a:avLst/>
          </a:prstGeom>
        </p:spPr>
      </p:pic>
    </p:spTree>
    <p:extLst>
      <p:ext uri="{BB962C8B-B14F-4D97-AF65-F5344CB8AC3E}">
        <p14:creationId xmlns:p14="http://schemas.microsoft.com/office/powerpoint/2010/main" val="2267845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73300" y="622300"/>
            <a:ext cx="3517900" cy="523220"/>
          </a:xfrm>
          <a:prstGeom prst="rect">
            <a:avLst/>
          </a:prstGeom>
          <a:noFill/>
        </p:spPr>
        <p:txBody>
          <a:bodyPr wrap="square" rtlCol="0">
            <a:spAutoFit/>
          </a:bodyPr>
          <a:lstStyle/>
          <a:p>
            <a:r>
              <a:rPr lang="zh-CN" altLang="en-US" sz="2800" dirty="0"/>
              <a:t>构建</a:t>
            </a:r>
            <a:r>
              <a:rPr lang="zh-CN" altLang="en-US" sz="2800" dirty="0">
                <a:solidFill>
                  <a:srgbClr val="FF0000"/>
                </a:solidFill>
              </a:rPr>
              <a:t>最优三叉树</a:t>
            </a:r>
          </a:p>
        </p:txBody>
      </p:sp>
      <p:graphicFrame>
        <p:nvGraphicFramePr>
          <p:cNvPr id="5" name="表格 4"/>
          <p:cNvGraphicFramePr>
            <a:graphicFrameLocks noGrp="1"/>
          </p:cNvGraphicFramePr>
          <p:nvPr/>
        </p:nvGraphicFramePr>
        <p:xfrm>
          <a:off x="2378869" y="1422400"/>
          <a:ext cx="7226298" cy="914400"/>
        </p:xfrm>
        <a:graphic>
          <a:graphicData uri="http://schemas.openxmlformats.org/drawingml/2006/table">
            <a:tbl>
              <a:tblPr firstRow="1" bandRow="1">
                <a:tableStyleId>{5C22544A-7EE6-4342-B048-85BDC9FD1C3A}</a:tableStyleId>
              </a:tblPr>
              <a:tblGrid>
                <a:gridCol w="802922">
                  <a:extLst>
                    <a:ext uri="{9D8B030D-6E8A-4147-A177-3AD203B41FA5}">
                      <a16:colId xmlns:a16="http://schemas.microsoft.com/office/drawing/2014/main" val="20000"/>
                    </a:ext>
                  </a:extLst>
                </a:gridCol>
                <a:gridCol w="802922">
                  <a:extLst>
                    <a:ext uri="{9D8B030D-6E8A-4147-A177-3AD203B41FA5}">
                      <a16:colId xmlns:a16="http://schemas.microsoft.com/office/drawing/2014/main" val="20001"/>
                    </a:ext>
                  </a:extLst>
                </a:gridCol>
                <a:gridCol w="802922">
                  <a:extLst>
                    <a:ext uri="{9D8B030D-6E8A-4147-A177-3AD203B41FA5}">
                      <a16:colId xmlns:a16="http://schemas.microsoft.com/office/drawing/2014/main" val="20002"/>
                    </a:ext>
                  </a:extLst>
                </a:gridCol>
                <a:gridCol w="802922">
                  <a:extLst>
                    <a:ext uri="{9D8B030D-6E8A-4147-A177-3AD203B41FA5}">
                      <a16:colId xmlns:a16="http://schemas.microsoft.com/office/drawing/2014/main" val="20003"/>
                    </a:ext>
                  </a:extLst>
                </a:gridCol>
                <a:gridCol w="802922">
                  <a:extLst>
                    <a:ext uri="{9D8B030D-6E8A-4147-A177-3AD203B41FA5}">
                      <a16:colId xmlns:a16="http://schemas.microsoft.com/office/drawing/2014/main" val="20004"/>
                    </a:ext>
                  </a:extLst>
                </a:gridCol>
                <a:gridCol w="802922">
                  <a:extLst>
                    <a:ext uri="{9D8B030D-6E8A-4147-A177-3AD203B41FA5}">
                      <a16:colId xmlns:a16="http://schemas.microsoft.com/office/drawing/2014/main" val="20005"/>
                    </a:ext>
                  </a:extLst>
                </a:gridCol>
                <a:gridCol w="802922">
                  <a:extLst>
                    <a:ext uri="{9D8B030D-6E8A-4147-A177-3AD203B41FA5}">
                      <a16:colId xmlns:a16="http://schemas.microsoft.com/office/drawing/2014/main" val="20006"/>
                    </a:ext>
                  </a:extLst>
                </a:gridCol>
                <a:gridCol w="802922">
                  <a:extLst>
                    <a:ext uri="{9D8B030D-6E8A-4147-A177-3AD203B41FA5}">
                      <a16:colId xmlns:a16="http://schemas.microsoft.com/office/drawing/2014/main" val="20007"/>
                    </a:ext>
                  </a:extLst>
                </a:gridCol>
                <a:gridCol w="802922">
                  <a:extLst>
                    <a:ext uri="{9D8B030D-6E8A-4147-A177-3AD203B41FA5}">
                      <a16:colId xmlns:a16="http://schemas.microsoft.com/office/drawing/2014/main" val="20008"/>
                    </a:ext>
                  </a:extLst>
                </a:gridCol>
              </a:tblGrid>
              <a:tr h="370840">
                <a:tc>
                  <a:txBody>
                    <a:bodyPr/>
                    <a:lstStyle/>
                    <a:p>
                      <a:r>
                        <a:rPr lang="zh-CN" altLang="en-US" sz="2400" dirty="0"/>
                        <a:t>字符</a:t>
                      </a:r>
                    </a:p>
                  </a:txBody>
                  <a:tcPr/>
                </a:tc>
                <a:tc>
                  <a:txBody>
                    <a:bodyPr/>
                    <a:lstStyle/>
                    <a:p>
                      <a:r>
                        <a:rPr lang="en-US" altLang="zh-CN" sz="2400" dirty="0"/>
                        <a:t>A</a:t>
                      </a:r>
                      <a:endParaRPr lang="zh-CN" altLang="en-US" sz="2400" dirty="0"/>
                    </a:p>
                  </a:txBody>
                  <a:tcPr/>
                </a:tc>
                <a:tc>
                  <a:txBody>
                    <a:bodyPr/>
                    <a:lstStyle/>
                    <a:p>
                      <a:r>
                        <a:rPr lang="en-US" altLang="zh-CN" sz="2400" dirty="0"/>
                        <a:t>B</a:t>
                      </a:r>
                      <a:endParaRPr lang="zh-CN" altLang="en-US" sz="2400" dirty="0"/>
                    </a:p>
                  </a:txBody>
                  <a:tcPr/>
                </a:tc>
                <a:tc>
                  <a:txBody>
                    <a:bodyPr/>
                    <a:lstStyle/>
                    <a:p>
                      <a:r>
                        <a:rPr lang="en-US" altLang="zh-CN" sz="2400" dirty="0"/>
                        <a:t>C</a:t>
                      </a:r>
                      <a:endParaRPr lang="zh-CN" altLang="en-US" sz="2400" dirty="0"/>
                    </a:p>
                  </a:txBody>
                  <a:tcPr/>
                </a:tc>
                <a:tc>
                  <a:txBody>
                    <a:bodyPr/>
                    <a:lstStyle/>
                    <a:p>
                      <a:r>
                        <a:rPr lang="en-US" altLang="zh-CN" sz="2400" dirty="0"/>
                        <a:t>D</a:t>
                      </a:r>
                      <a:endParaRPr lang="zh-CN" altLang="en-US" sz="2400" dirty="0"/>
                    </a:p>
                  </a:txBody>
                  <a:tcPr/>
                </a:tc>
                <a:tc>
                  <a:txBody>
                    <a:bodyPr/>
                    <a:lstStyle/>
                    <a:p>
                      <a:r>
                        <a:rPr lang="en-US" altLang="zh-CN" sz="2400" dirty="0"/>
                        <a:t>E</a:t>
                      </a:r>
                      <a:endParaRPr lang="zh-CN" altLang="en-US" sz="2400" dirty="0"/>
                    </a:p>
                  </a:txBody>
                  <a:tcPr/>
                </a:tc>
                <a:tc>
                  <a:txBody>
                    <a:bodyPr/>
                    <a:lstStyle/>
                    <a:p>
                      <a:r>
                        <a:rPr lang="en-US" altLang="zh-CN" sz="2400" dirty="0"/>
                        <a:t>F</a:t>
                      </a:r>
                      <a:endParaRPr lang="zh-CN" altLang="en-US" sz="2400" dirty="0"/>
                    </a:p>
                  </a:txBody>
                  <a:tcPr/>
                </a:tc>
                <a:tc>
                  <a:txBody>
                    <a:bodyPr/>
                    <a:lstStyle/>
                    <a:p>
                      <a:r>
                        <a:rPr lang="en-US" altLang="zh-CN" sz="2400" dirty="0"/>
                        <a:t>G</a:t>
                      </a:r>
                      <a:endParaRPr lang="zh-CN" altLang="en-US" sz="2400" dirty="0"/>
                    </a:p>
                  </a:txBody>
                  <a:tcPr/>
                </a:tc>
                <a:tc>
                  <a:txBody>
                    <a:bodyPr/>
                    <a:lstStyle/>
                    <a:p>
                      <a:r>
                        <a:rPr lang="en-US" altLang="zh-CN" sz="2400" dirty="0"/>
                        <a:t>H</a:t>
                      </a:r>
                      <a:endParaRPr lang="zh-CN" altLang="en-US" sz="2400" dirty="0"/>
                    </a:p>
                  </a:txBody>
                  <a:tcPr/>
                </a:tc>
                <a:extLst>
                  <a:ext uri="{0D108BD9-81ED-4DB2-BD59-A6C34878D82A}">
                    <a16:rowId xmlns:a16="http://schemas.microsoft.com/office/drawing/2014/main" val="10000"/>
                  </a:ext>
                </a:extLst>
              </a:tr>
              <a:tr h="370840">
                <a:tc>
                  <a:txBody>
                    <a:bodyPr/>
                    <a:lstStyle/>
                    <a:p>
                      <a:r>
                        <a:rPr lang="zh-CN" altLang="en-US" sz="2400" dirty="0"/>
                        <a:t>权重</a:t>
                      </a:r>
                    </a:p>
                  </a:txBody>
                  <a:tcPr/>
                </a:tc>
                <a:tc>
                  <a:txBody>
                    <a:bodyPr/>
                    <a:lstStyle/>
                    <a:p>
                      <a:r>
                        <a:rPr lang="en-US" altLang="zh-CN" sz="2400" dirty="0"/>
                        <a:t>0.03</a:t>
                      </a:r>
                      <a:endParaRPr lang="zh-CN" altLang="en-US" sz="2400" dirty="0"/>
                    </a:p>
                  </a:txBody>
                  <a:tcPr/>
                </a:tc>
                <a:tc>
                  <a:txBody>
                    <a:bodyPr/>
                    <a:lstStyle/>
                    <a:p>
                      <a:r>
                        <a:rPr lang="en-US" altLang="zh-CN" sz="2400" dirty="0"/>
                        <a:t>0.05 </a:t>
                      </a:r>
                      <a:endParaRPr lang="zh-CN" altLang="en-US" sz="2400" dirty="0"/>
                    </a:p>
                  </a:txBody>
                  <a:tcPr/>
                </a:tc>
                <a:tc>
                  <a:txBody>
                    <a:bodyPr/>
                    <a:lstStyle/>
                    <a:p>
                      <a:r>
                        <a:rPr lang="en-US" altLang="zh-CN" sz="2400" dirty="0"/>
                        <a:t>0.07</a:t>
                      </a:r>
                      <a:endParaRPr lang="zh-CN" altLang="en-US" sz="2400" dirty="0"/>
                    </a:p>
                  </a:txBody>
                  <a:tcPr/>
                </a:tc>
                <a:tc>
                  <a:txBody>
                    <a:bodyPr/>
                    <a:lstStyle/>
                    <a:p>
                      <a:r>
                        <a:rPr lang="en-US" altLang="zh-CN" sz="2400" dirty="0"/>
                        <a:t>0.08</a:t>
                      </a:r>
                      <a:endParaRPr lang="zh-CN" altLang="en-US" sz="2400" dirty="0"/>
                    </a:p>
                  </a:txBody>
                  <a:tcPr/>
                </a:tc>
                <a:tc>
                  <a:txBody>
                    <a:bodyPr/>
                    <a:lstStyle/>
                    <a:p>
                      <a:r>
                        <a:rPr lang="en-US" altLang="zh-CN" sz="2400" dirty="0"/>
                        <a:t>0.11</a:t>
                      </a:r>
                      <a:endParaRPr lang="zh-CN" altLang="en-US" sz="2400" dirty="0"/>
                    </a:p>
                  </a:txBody>
                  <a:tcPr/>
                </a:tc>
                <a:tc>
                  <a:txBody>
                    <a:bodyPr/>
                    <a:lstStyle/>
                    <a:p>
                      <a:r>
                        <a:rPr lang="en-US" altLang="zh-CN" sz="2400" dirty="0"/>
                        <a:t>0.14</a:t>
                      </a:r>
                      <a:endParaRPr lang="zh-CN" altLang="en-US" sz="2400" dirty="0"/>
                    </a:p>
                  </a:txBody>
                  <a:tcPr/>
                </a:tc>
                <a:tc>
                  <a:txBody>
                    <a:bodyPr/>
                    <a:lstStyle/>
                    <a:p>
                      <a:r>
                        <a:rPr lang="en-US" altLang="zh-CN" sz="2400" dirty="0"/>
                        <a:t>0.23</a:t>
                      </a:r>
                      <a:endParaRPr lang="zh-CN" altLang="en-US" sz="2400" dirty="0"/>
                    </a:p>
                  </a:txBody>
                  <a:tcPr/>
                </a:tc>
                <a:tc>
                  <a:txBody>
                    <a:bodyPr/>
                    <a:lstStyle/>
                    <a:p>
                      <a:r>
                        <a:rPr lang="en-US" altLang="zh-CN" sz="2400" dirty="0"/>
                        <a:t>0.29</a:t>
                      </a:r>
                      <a:endParaRPr lang="zh-CN" altLang="en-US" sz="2400" dirty="0"/>
                    </a:p>
                  </a:txBody>
                  <a:tcPr/>
                </a:tc>
                <a:extLst>
                  <a:ext uri="{0D108BD9-81ED-4DB2-BD59-A6C34878D82A}">
                    <a16:rowId xmlns:a16="http://schemas.microsoft.com/office/drawing/2014/main" val="10001"/>
                  </a:ext>
                </a:extLst>
              </a:tr>
            </a:tbl>
          </a:graphicData>
        </a:graphic>
      </p:graphicFrame>
      <p:sp>
        <p:nvSpPr>
          <p:cNvPr id="7" name="椭圆 6"/>
          <p:cNvSpPr/>
          <p:nvPr/>
        </p:nvSpPr>
        <p:spPr>
          <a:xfrm>
            <a:off x="7235824" y="53340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492081" y="53340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81500" y="43688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0" name="椭圆 9"/>
          <p:cNvSpPr/>
          <p:nvPr/>
        </p:nvSpPr>
        <p:spPr>
          <a:xfrm>
            <a:off x="5748338" y="53340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            B</a:t>
            </a:r>
            <a:endParaRPr lang="zh-CN" altLang="en-US" dirty="0"/>
          </a:p>
        </p:txBody>
      </p:sp>
      <p:sp>
        <p:nvSpPr>
          <p:cNvPr id="11" name="椭圆 10"/>
          <p:cNvSpPr/>
          <p:nvPr/>
        </p:nvSpPr>
        <p:spPr>
          <a:xfrm>
            <a:off x="3613150" y="43688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2" name="椭圆 11"/>
          <p:cNvSpPr/>
          <p:nvPr/>
        </p:nvSpPr>
        <p:spPr>
          <a:xfrm>
            <a:off x="5149850" y="43688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3" name="椭圆 12"/>
          <p:cNvSpPr/>
          <p:nvPr/>
        </p:nvSpPr>
        <p:spPr>
          <a:xfrm>
            <a:off x="7235824" y="43815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             H </a:t>
            </a:r>
            <a:endParaRPr lang="zh-CN" altLang="en-US" dirty="0"/>
          </a:p>
        </p:txBody>
      </p:sp>
      <p:sp>
        <p:nvSpPr>
          <p:cNvPr id="14" name="椭圆 13"/>
          <p:cNvSpPr/>
          <p:nvPr/>
        </p:nvSpPr>
        <p:spPr>
          <a:xfrm>
            <a:off x="4381500" y="34163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14"/>
          <p:cNvSpPr/>
          <p:nvPr/>
        </p:nvSpPr>
        <p:spPr>
          <a:xfrm>
            <a:off x="7164387" y="34163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椭圆 15"/>
          <p:cNvSpPr/>
          <p:nvPr/>
        </p:nvSpPr>
        <p:spPr>
          <a:xfrm>
            <a:off x="7978773" y="43942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椭圆 16"/>
          <p:cNvSpPr/>
          <p:nvPr/>
        </p:nvSpPr>
        <p:spPr>
          <a:xfrm>
            <a:off x="6492875" y="440690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17"/>
          <p:cNvSpPr/>
          <p:nvPr/>
        </p:nvSpPr>
        <p:spPr>
          <a:xfrm>
            <a:off x="5748338" y="27508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0" name="直接连接符 19"/>
          <p:cNvCxnSpPr>
            <a:stCxn id="14" idx="7"/>
            <a:endCxn id="18" idx="2"/>
          </p:cNvCxnSpPr>
          <p:nvPr/>
        </p:nvCxnSpPr>
        <p:spPr>
          <a:xfrm flipV="1">
            <a:off x="4739224" y="2954010"/>
            <a:ext cx="1009114" cy="521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7"/>
            <a:endCxn id="14" idx="3"/>
          </p:cNvCxnSpPr>
          <p:nvPr/>
        </p:nvCxnSpPr>
        <p:spPr>
          <a:xfrm flipV="1">
            <a:off x="3970874" y="3763184"/>
            <a:ext cx="472002" cy="665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4"/>
            <a:endCxn id="9" idx="0"/>
          </p:cNvCxnSpPr>
          <p:nvPr/>
        </p:nvCxnSpPr>
        <p:spPr>
          <a:xfrm>
            <a:off x="4591050" y="3822700"/>
            <a:ext cx="0" cy="54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5"/>
            <a:endCxn id="12" idx="0"/>
          </p:cNvCxnSpPr>
          <p:nvPr/>
        </p:nvCxnSpPr>
        <p:spPr>
          <a:xfrm>
            <a:off x="4739224" y="3763184"/>
            <a:ext cx="620176" cy="605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6"/>
            <a:endCxn id="15" idx="1"/>
          </p:cNvCxnSpPr>
          <p:nvPr/>
        </p:nvCxnSpPr>
        <p:spPr>
          <a:xfrm>
            <a:off x="6167439" y="2954010"/>
            <a:ext cx="1058325" cy="521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3"/>
            <a:endCxn id="17" idx="0"/>
          </p:cNvCxnSpPr>
          <p:nvPr/>
        </p:nvCxnSpPr>
        <p:spPr>
          <a:xfrm flipH="1">
            <a:off x="6702425" y="3763184"/>
            <a:ext cx="523338" cy="643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363877" y="3681740"/>
            <a:ext cx="71437" cy="749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5"/>
            <a:endCxn id="16" idx="0"/>
          </p:cNvCxnSpPr>
          <p:nvPr/>
        </p:nvCxnSpPr>
        <p:spPr>
          <a:xfrm>
            <a:off x="7522111" y="3763184"/>
            <a:ext cx="666212" cy="631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5"/>
            <a:endCxn id="7" idx="6"/>
          </p:cNvCxnSpPr>
          <p:nvPr/>
        </p:nvCxnSpPr>
        <p:spPr>
          <a:xfrm>
            <a:off x="6850600" y="4753784"/>
            <a:ext cx="804325" cy="783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4"/>
          </p:cNvCxnSpPr>
          <p:nvPr/>
        </p:nvCxnSpPr>
        <p:spPr>
          <a:xfrm flipH="1">
            <a:off x="6701631" y="4813300"/>
            <a:ext cx="794"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7" idx="3"/>
            <a:endCxn id="10" idx="0"/>
          </p:cNvCxnSpPr>
          <p:nvPr/>
        </p:nvCxnSpPr>
        <p:spPr>
          <a:xfrm flipH="1">
            <a:off x="5957889" y="4753784"/>
            <a:ext cx="596363" cy="580216"/>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791201" y="5359400"/>
            <a:ext cx="2103461" cy="369332"/>
          </a:xfrm>
          <a:prstGeom prst="rect">
            <a:avLst/>
          </a:prstGeom>
          <a:noFill/>
        </p:spPr>
        <p:txBody>
          <a:bodyPr wrap="none" rtlCol="0">
            <a:spAutoFit/>
          </a:bodyPr>
          <a:lstStyle/>
          <a:p>
            <a:r>
              <a:rPr lang="en-US" altLang="zh-CN" dirty="0">
                <a:solidFill>
                  <a:schemeClr val="bg1"/>
                </a:solidFill>
              </a:rPr>
              <a:t>A            B            C</a:t>
            </a:r>
            <a:endParaRPr lang="zh-CN" altLang="en-US" dirty="0">
              <a:solidFill>
                <a:schemeClr val="bg1"/>
              </a:solidFill>
            </a:endParaRPr>
          </a:p>
        </p:txBody>
      </p:sp>
      <p:sp>
        <p:nvSpPr>
          <p:cNvPr id="44" name="文本框 43"/>
          <p:cNvSpPr txBox="1"/>
          <p:nvPr/>
        </p:nvSpPr>
        <p:spPr>
          <a:xfrm>
            <a:off x="7267049" y="4405868"/>
            <a:ext cx="1357839" cy="369332"/>
          </a:xfrm>
          <a:prstGeom prst="rect">
            <a:avLst/>
          </a:prstGeom>
          <a:noFill/>
        </p:spPr>
        <p:txBody>
          <a:bodyPr wrap="square" rtlCol="0">
            <a:spAutoFit/>
          </a:bodyPr>
          <a:lstStyle/>
          <a:p>
            <a:r>
              <a:rPr lang="en-US" altLang="zh-CN" dirty="0">
                <a:solidFill>
                  <a:schemeClr val="bg1"/>
                </a:solidFill>
              </a:rPr>
              <a:t>G            H</a:t>
            </a:r>
            <a:endParaRPr lang="zh-CN" altLang="en-US" dirty="0">
              <a:solidFill>
                <a:schemeClr val="bg1"/>
              </a:solidFill>
            </a:endParaRPr>
          </a:p>
        </p:txBody>
      </p:sp>
      <p:sp>
        <p:nvSpPr>
          <p:cNvPr id="45" name="文本框 44"/>
          <p:cNvSpPr txBox="1"/>
          <p:nvPr/>
        </p:nvSpPr>
        <p:spPr>
          <a:xfrm>
            <a:off x="3535389" y="4753784"/>
            <a:ext cx="2247731" cy="369332"/>
          </a:xfrm>
          <a:prstGeom prst="rect">
            <a:avLst/>
          </a:prstGeom>
          <a:noFill/>
        </p:spPr>
        <p:txBody>
          <a:bodyPr wrap="none" rtlCol="0">
            <a:spAutoFit/>
          </a:bodyPr>
          <a:lstStyle/>
          <a:p>
            <a:r>
              <a:rPr lang="en-US" altLang="zh-CN" dirty="0"/>
              <a:t>0.08       0.11      0.14</a:t>
            </a:r>
            <a:endParaRPr lang="zh-CN" altLang="en-US" dirty="0"/>
          </a:p>
        </p:txBody>
      </p:sp>
      <p:sp>
        <p:nvSpPr>
          <p:cNvPr id="46" name="文本框 45"/>
          <p:cNvSpPr txBox="1"/>
          <p:nvPr/>
        </p:nvSpPr>
        <p:spPr>
          <a:xfrm>
            <a:off x="5652121" y="5718984"/>
            <a:ext cx="2247731" cy="369332"/>
          </a:xfrm>
          <a:prstGeom prst="rect">
            <a:avLst/>
          </a:prstGeom>
          <a:noFill/>
        </p:spPr>
        <p:txBody>
          <a:bodyPr wrap="none" rtlCol="0">
            <a:spAutoFit/>
          </a:bodyPr>
          <a:lstStyle/>
          <a:p>
            <a:r>
              <a:rPr lang="en-US" altLang="zh-CN" dirty="0"/>
              <a:t>0.03       0.05      0.07</a:t>
            </a:r>
            <a:endParaRPr lang="zh-CN" altLang="en-US" dirty="0"/>
          </a:p>
        </p:txBody>
      </p:sp>
      <p:sp>
        <p:nvSpPr>
          <p:cNvPr id="47" name="文本框 46"/>
          <p:cNvSpPr txBox="1"/>
          <p:nvPr/>
        </p:nvSpPr>
        <p:spPr>
          <a:xfrm>
            <a:off x="7195421" y="4816252"/>
            <a:ext cx="1393330" cy="369332"/>
          </a:xfrm>
          <a:prstGeom prst="rect">
            <a:avLst/>
          </a:prstGeom>
          <a:noFill/>
        </p:spPr>
        <p:txBody>
          <a:bodyPr wrap="none" rtlCol="0">
            <a:spAutoFit/>
          </a:bodyPr>
          <a:lstStyle/>
          <a:p>
            <a:r>
              <a:rPr lang="en-US" altLang="zh-CN" dirty="0"/>
              <a:t>0.23      0.29</a:t>
            </a:r>
            <a:endParaRPr lang="zh-CN" altLang="en-US" dirty="0"/>
          </a:p>
        </p:txBody>
      </p:sp>
      <p:sp>
        <p:nvSpPr>
          <p:cNvPr id="48" name="文本框 47"/>
          <p:cNvSpPr txBox="1"/>
          <p:nvPr/>
        </p:nvSpPr>
        <p:spPr>
          <a:xfrm>
            <a:off x="6414843" y="4131342"/>
            <a:ext cx="601447" cy="369332"/>
          </a:xfrm>
          <a:prstGeom prst="rect">
            <a:avLst/>
          </a:prstGeom>
          <a:noFill/>
        </p:spPr>
        <p:txBody>
          <a:bodyPr wrap="none" rtlCol="0">
            <a:spAutoFit/>
          </a:bodyPr>
          <a:lstStyle/>
          <a:p>
            <a:r>
              <a:rPr lang="en-US" altLang="zh-CN" dirty="0"/>
              <a:t>0.15</a:t>
            </a:r>
            <a:endParaRPr lang="zh-CN" altLang="en-US" dirty="0"/>
          </a:p>
        </p:txBody>
      </p:sp>
      <p:sp>
        <p:nvSpPr>
          <p:cNvPr id="49" name="文本框 48"/>
          <p:cNvSpPr txBox="1"/>
          <p:nvPr/>
        </p:nvSpPr>
        <p:spPr>
          <a:xfrm>
            <a:off x="7107910" y="3122940"/>
            <a:ext cx="601447" cy="369332"/>
          </a:xfrm>
          <a:prstGeom prst="rect">
            <a:avLst/>
          </a:prstGeom>
          <a:noFill/>
        </p:spPr>
        <p:txBody>
          <a:bodyPr wrap="none" rtlCol="0">
            <a:spAutoFit/>
          </a:bodyPr>
          <a:lstStyle/>
          <a:p>
            <a:r>
              <a:rPr lang="en-US" altLang="zh-CN" dirty="0"/>
              <a:t>0.67</a:t>
            </a:r>
            <a:endParaRPr lang="zh-CN" altLang="en-US" dirty="0"/>
          </a:p>
        </p:txBody>
      </p:sp>
      <p:sp>
        <p:nvSpPr>
          <p:cNvPr id="50" name="文本框 49"/>
          <p:cNvSpPr txBox="1"/>
          <p:nvPr/>
        </p:nvSpPr>
        <p:spPr>
          <a:xfrm>
            <a:off x="4287998" y="3142913"/>
            <a:ext cx="601447" cy="369332"/>
          </a:xfrm>
          <a:prstGeom prst="rect">
            <a:avLst/>
          </a:prstGeom>
          <a:noFill/>
        </p:spPr>
        <p:txBody>
          <a:bodyPr wrap="none" rtlCol="0">
            <a:spAutoFit/>
          </a:bodyPr>
          <a:lstStyle/>
          <a:p>
            <a:r>
              <a:rPr lang="en-US" altLang="zh-CN" dirty="0"/>
              <a:t>0.33</a:t>
            </a:r>
            <a:endParaRPr lang="zh-CN" altLang="en-US" dirty="0"/>
          </a:p>
        </p:txBody>
      </p:sp>
      <p:sp>
        <p:nvSpPr>
          <p:cNvPr id="51" name="文本框 50"/>
          <p:cNvSpPr txBox="1"/>
          <p:nvPr/>
        </p:nvSpPr>
        <p:spPr>
          <a:xfrm>
            <a:off x="5788330" y="2432204"/>
            <a:ext cx="306494" cy="369332"/>
          </a:xfrm>
          <a:prstGeom prst="rect">
            <a:avLst/>
          </a:prstGeom>
          <a:noFill/>
        </p:spPr>
        <p:txBody>
          <a:bodyPr wrap="none" rtlCol="0">
            <a:spAutoFit/>
          </a:bodyPr>
          <a:lstStyle/>
          <a:p>
            <a:r>
              <a:rPr lang="en-US" altLang="zh-CN" dirty="0"/>
              <a:t>1</a:t>
            </a:r>
            <a:endParaRPr lang="zh-CN" altLang="en-US" dirty="0"/>
          </a:p>
        </p:txBody>
      </p:sp>
      <p:sp>
        <p:nvSpPr>
          <p:cNvPr id="52" name="文本框 51"/>
          <p:cNvSpPr txBox="1"/>
          <p:nvPr/>
        </p:nvSpPr>
        <p:spPr>
          <a:xfrm>
            <a:off x="4486356" y="6199808"/>
            <a:ext cx="3371436" cy="369332"/>
          </a:xfrm>
          <a:prstGeom prst="rect">
            <a:avLst/>
          </a:prstGeom>
          <a:noFill/>
        </p:spPr>
        <p:txBody>
          <a:bodyPr wrap="none" rtlCol="0">
            <a:spAutoFit/>
          </a:bodyPr>
          <a:lstStyle/>
          <a:p>
            <a:r>
              <a:rPr lang="en-US" altLang="zh-CN" dirty="0"/>
              <a:t>WPL = 0.15</a:t>
            </a:r>
            <a:r>
              <a:rPr lang="en-US" altLang="zh-CN" dirty="0">
                <a:sym typeface="Wingdings 2" panose="05020102010507070707" pitchFamily="18" charset="2"/>
              </a:rPr>
              <a:t>3 + 0.852 = 2.15</a:t>
            </a:r>
            <a:endParaRPr lang="zh-CN" altLang="en-US" dirty="0"/>
          </a:p>
        </p:txBody>
      </p:sp>
      <p:sp>
        <p:nvSpPr>
          <p:cNvPr id="53" name="椭圆 52"/>
          <p:cNvSpPr/>
          <p:nvPr/>
        </p:nvSpPr>
        <p:spPr>
          <a:xfrm>
            <a:off x="5748338" y="3422313"/>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cxnSp>
        <p:nvCxnSpPr>
          <p:cNvPr id="55" name="直接连接符 54"/>
          <p:cNvCxnSpPr>
            <a:stCxn id="18" idx="4"/>
            <a:endCxn id="53" idx="0"/>
          </p:cNvCxnSpPr>
          <p:nvPr/>
        </p:nvCxnSpPr>
        <p:spPr>
          <a:xfrm>
            <a:off x="5957888" y="3157211"/>
            <a:ext cx="0" cy="265103"/>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825301" y="3789330"/>
            <a:ext cx="306494" cy="369332"/>
          </a:xfrm>
          <a:prstGeom prst="rect">
            <a:avLst/>
          </a:prstGeom>
          <a:noFill/>
        </p:spPr>
        <p:txBody>
          <a:bodyPr wrap="none" rtlCol="0">
            <a:spAutoFit/>
          </a:bodyPr>
          <a:lstStyle/>
          <a:p>
            <a:r>
              <a:rPr lang="en-US" altLang="zh-CN" dirty="0"/>
              <a:t>0</a:t>
            </a:r>
            <a:endParaRPr lang="zh-CN" altLang="en-US" dirty="0"/>
          </a:p>
        </p:txBody>
      </p:sp>
    </p:spTree>
    <p:extLst>
      <p:ext uri="{BB962C8B-B14F-4D97-AF65-F5344CB8AC3E}">
        <p14:creationId xmlns:p14="http://schemas.microsoft.com/office/powerpoint/2010/main" val="148245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3" grpId="0"/>
      <p:bldP spid="44" grpId="0"/>
      <p:bldP spid="45" grpId="0"/>
      <p:bldP spid="46" grpId="0"/>
      <p:bldP spid="47" grpId="0"/>
      <p:bldP spid="48" grpId="0"/>
      <p:bldP spid="49" grpId="0"/>
      <p:bldP spid="50" grpId="0"/>
      <p:bldP spid="51" grpId="0"/>
      <p:bldP spid="52" grpId="0"/>
      <p:bldP spid="53"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273300" y="622300"/>
            <a:ext cx="3517900" cy="523220"/>
          </a:xfrm>
          <a:prstGeom prst="rect">
            <a:avLst/>
          </a:prstGeom>
          <a:noFill/>
        </p:spPr>
        <p:txBody>
          <a:bodyPr wrap="square" rtlCol="0">
            <a:spAutoFit/>
          </a:bodyPr>
          <a:lstStyle/>
          <a:p>
            <a:r>
              <a:rPr lang="zh-CN" altLang="en-US" sz="2800" dirty="0"/>
              <a:t>构建</a:t>
            </a:r>
            <a:r>
              <a:rPr lang="zh-CN" altLang="en-US" sz="2800" dirty="0">
                <a:solidFill>
                  <a:srgbClr val="FF0000"/>
                </a:solidFill>
              </a:rPr>
              <a:t>最优三叉树</a:t>
            </a:r>
          </a:p>
        </p:txBody>
      </p:sp>
      <p:graphicFrame>
        <p:nvGraphicFramePr>
          <p:cNvPr id="36" name="表格 35"/>
          <p:cNvGraphicFramePr>
            <a:graphicFrameLocks noGrp="1"/>
          </p:cNvGraphicFramePr>
          <p:nvPr/>
        </p:nvGraphicFramePr>
        <p:xfrm>
          <a:off x="2378869" y="1422400"/>
          <a:ext cx="7226298" cy="914400"/>
        </p:xfrm>
        <a:graphic>
          <a:graphicData uri="http://schemas.openxmlformats.org/drawingml/2006/table">
            <a:tbl>
              <a:tblPr firstRow="1" bandRow="1">
                <a:tableStyleId>{5C22544A-7EE6-4342-B048-85BDC9FD1C3A}</a:tableStyleId>
              </a:tblPr>
              <a:tblGrid>
                <a:gridCol w="802922">
                  <a:extLst>
                    <a:ext uri="{9D8B030D-6E8A-4147-A177-3AD203B41FA5}">
                      <a16:colId xmlns:a16="http://schemas.microsoft.com/office/drawing/2014/main" val="20000"/>
                    </a:ext>
                  </a:extLst>
                </a:gridCol>
                <a:gridCol w="802922">
                  <a:extLst>
                    <a:ext uri="{9D8B030D-6E8A-4147-A177-3AD203B41FA5}">
                      <a16:colId xmlns:a16="http://schemas.microsoft.com/office/drawing/2014/main" val="20001"/>
                    </a:ext>
                  </a:extLst>
                </a:gridCol>
                <a:gridCol w="802922">
                  <a:extLst>
                    <a:ext uri="{9D8B030D-6E8A-4147-A177-3AD203B41FA5}">
                      <a16:colId xmlns:a16="http://schemas.microsoft.com/office/drawing/2014/main" val="20002"/>
                    </a:ext>
                  </a:extLst>
                </a:gridCol>
                <a:gridCol w="802922">
                  <a:extLst>
                    <a:ext uri="{9D8B030D-6E8A-4147-A177-3AD203B41FA5}">
                      <a16:colId xmlns:a16="http://schemas.microsoft.com/office/drawing/2014/main" val="20003"/>
                    </a:ext>
                  </a:extLst>
                </a:gridCol>
                <a:gridCol w="802922">
                  <a:extLst>
                    <a:ext uri="{9D8B030D-6E8A-4147-A177-3AD203B41FA5}">
                      <a16:colId xmlns:a16="http://schemas.microsoft.com/office/drawing/2014/main" val="20004"/>
                    </a:ext>
                  </a:extLst>
                </a:gridCol>
                <a:gridCol w="802922">
                  <a:extLst>
                    <a:ext uri="{9D8B030D-6E8A-4147-A177-3AD203B41FA5}">
                      <a16:colId xmlns:a16="http://schemas.microsoft.com/office/drawing/2014/main" val="20005"/>
                    </a:ext>
                  </a:extLst>
                </a:gridCol>
                <a:gridCol w="802922">
                  <a:extLst>
                    <a:ext uri="{9D8B030D-6E8A-4147-A177-3AD203B41FA5}">
                      <a16:colId xmlns:a16="http://schemas.microsoft.com/office/drawing/2014/main" val="20006"/>
                    </a:ext>
                  </a:extLst>
                </a:gridCol>
                <a:gridCol w="802922">
                  <a:extLst>
                    <a:ext uri="{9D8B030D-6E8A-4147-A177-3AD203B41FA5}">
                      <a16:colId xmlns:a16="http://schemas.microsoft.com/office/drawing/2014/main" val="20007"/>
                    </a:ext>
                  </a:extLst>
                </a:gridCol>
                <a:gridCol w="802922">
                  <a:extLst>
                    <a:ext uri="{9D8B030D-6E8A-4147-A177-3AD203B41FA5}">
                      <a16:colId xmlns:a16="http://schemas.microsoft.com/office/drawing/2014/main" val="20008"/>
                    </a:ext>
                  </a:extLst>
                </a:gridCol>
              </a:tblGrid>
              <a:tr h="370840">
                <a:tc>
                  <a:txBody>
                    <a:bodyPr/>
                    <a:lstStyle/>
                    <a:p>
                      <a:r>
                        <a:rPr lang="zh-CN" altLang="en-US" sz="2400" dirty="0"/>
                        <a:t>字符</a:t>
                      </a:r>
                    </a:p>
                  </a:txBody>
                  <a:tcPr/>
                </a:tc>
                <a:tc>
                  <a:txBody>
                    <a:bodyPr/>
                    <a:lstStyle/>
                    <a:p>
                      <a:r>
                        <a:rPr lang="en-US" altLang="zh-CN" sz="2400" dirty="0"/>
                        <a:t>A</a:t>
                      </a:r>
                      <a:endParaRPr lang="zh-CN" altLang="en-US" sz="2400" dirty="0"/>
                    </a:p>
                  </a:txBody>
                  <a:tcPr/>
                </a:tc>
                <a:tc>
                  <a:txBody>
                    <a:bodyPr/>
                    <a:lstStyle/>
                    <a:p>
                      <a:r>
                        <a:rPr lang="en-US" altLang="zh-CN" sz="2400" dirty="0"/>
                        <a:t>B</a:t>
                      </a:r>
                      <a:endParaRPr lang="zh-CN" altLang="en-US" sz="2400" dirty="0"/>
                    </a:p>
                  </a:txBody>
                  <a:tcPr/>
                </a:tc>
                <a:tc>
                  <a:txBody>
                    <a:bodyPr/>
                    <a:lstStyle/>
                    <a:p>
                      <a:r>
                        <a:rPr lang="en-US" altLang="zh-CN" sz="2400" dirty="0"/>
                        <a:t>C</a:t>
                      </a:r>
                      <a:endParaRPr lang="zh-CN" altLang="en-US" sz="2400" dirty="0"/>
                    </a:p>
                  </a:txBody>
                  <a:tcPr/>
                </a:tc>
                <a:tc>
                  <a:txBody>
                    <a:bodyPr/>
                    <a:lstStyle/>
                    <a:p>
                      <a:r>
                        <a:rPr lang="en-US" altLang="zh-CN" sz="2400" dirty="0"/>
                        <a:t>D</a:t>
                      </a:r>
                      <a:endParaRPr lang="zh-CN" altLang="en-US" sz="2400" dirty="0"/>
                    </a:p>
                  </a:txBody>
                  <a:tcPr/>
                </a:tc>
                <a:tc>
                  <a:txBody>
                    <a:bodyPr/>
                    <a:lstStyle/>
                    <a:p>
                      <a:r>
                        <a:rPr lang="en-US" altLang="zh-CN" sz="2400" dirty="0"/>
                        <a:t>E</a:t>
                      </a:r>
                      <a:endParaRPr lang="zh-CN" altLang="en-US" sz="2400" dirty="0"/>
                    </a:p>
                  </a:txBody>
                  <a:tcPr/>
                </a:tc>
                <a:tc>
                  <a:txBody>
                    <a:bodyPr/>
                    <a:lstStyle/>
                    <a:p>
                      <a:r>
                        <a:rPr lang="en-US" altLang="zh-CN" sz="2400" dirty="0"/>
                        <a:t>F</a:t>
                      </a:r>
                      <a:endParaRPr lang="zh-CN" altLang="en-US" sz="2400" dirty="0"/>
                    </a:p>
                  </a:txBody>
                  <a:tcPr/>
                </a:tc>
                <a:tc>
                  <a:txBody>
                    <a:bodyPr/>
                    <a:lstStyle/>
                    <a:p>
                      <a:r>
                        <a:rPr lang="en-US" altLang="zh-CN" sz="2400" dirty="0"/>
                        <a:t>G</a:t>
                      </a:r>
                      <a:endParaRPr lang="zh-CN" altLang="en-US" sz="2400" dirty="0"/>
                    </a:p>
                  </a:txBody>
                  <a:tcPr/>
                </a:tc>
                <a:tc>
                  <a:txBody>
                    <a:bodyPr/>
                    <a:lstStyle/>
                    <a:p>
                      <a:r>
                        <a:rPr lang="en-US" altLang="zh-CN" sz="2400" dirty="0"/>
                        <a:t>H</a:t>
                      </a:r>
                      <a:endParaRPr lang="zh-CN" altLang="en-US" sz="2400" dirty="0"/>
                    </a:p>
                  </a:txBody>
                  <a:tcPr/>
                </a:tc>
                <a:extLst>
                  <a:ext uri="{0D108BD9-81ED-4DB2-BD59-A6C34878D82A}">
                    <a16:rowId xmlns:a16="http://schemas.microsoft.com/office/drawing/2014/main" val="10000"/>
                  </a:ext>
                </a:extLst>
              </a:tr>
              <a:tr h="370840">
                <a:tc>
                  <a:txBody>
                    <a:bodyPr/>
                    <a:lstStyle/>
                    <a:p>
                      <a:r>
                        <a:rPr lang="zh-CN" altLang="en-US" sz="2400" dirty="0"/>
                        <a:t>权重</a:t>
                      </a:r>
                    </a:p>
                  </a:txBody>
                  <a:tcPr/>
                </a:tc>
                <a:tc>
                  <a:txBody>
                    <a:bodyPr/>
                    <a:lstStyle/>
                    <a:p>
                      <a:r>
                        <a:rPr lang="en-US" altLang="zh-CN" sz="2400" dirty="0"/>
                        <a:t>0.03</a:t>
                      </a:r>
                      <a:endParaRPr lang="zh-CN" altLang="en-US" sz="2400" dirty="0"/>
                    </a:p>
                  </a:txBody>
                  <a:tcPr/>
                </a:tc>
                <a:tc>
                  <a:txBody>
                    <a:bodyPr/>
                    <a:lstStyle/>
                    <a:p>
                      <a:r>
                        <a:rPr lang="en-US" altLang="zh-CN" sz="2400" dirty="0"/>
                        <a:t>0.05 </a:t>
                      </a:r>
                      <a:endParaRPr lang="zh-CN" altLang="en-US" sz="2400" dirty="0"/>
                    </a:p>
                  </a:txBody>
                  <a:tcPr/>
                </a:tc>
                <a:tc>
                  <a:txBody>
                    <a:bodyPr/>
                    <a:lstStyle/>
                    <a:p>
                      <a:r>
                        <a:rPr lang="en-US" altLang="zh-CN" sz="2400" dirty="0"/>
                        <a:t>0.07</a:t>
                      </a:r>
                      <a:endParaRPr lang="zh-CN" altLang="en-US" sz="2400" dirty="0"/>
                    </a:p>
                  </a:txBody>
                  <a:tcPr/>
                </a:tc>
                <a:tc>
                  <a:txBody>
                    <a:bodyPr/>
                    <a:lstStyle/>
                    <a:p>
                      <a:r>
                        <a:rPr lang="en-US" altLang="zh-CN" sz="2400" dirty="0"/>
                        <a:t>0.08</a:t>
                      </a:r>
                      <a:endParaRPr lang="zh-CN" altLang="en-US" sz="2400" dirty="0"/>
                    </a:p>
                  </a:txBody>
                  <a:tcPr/>
                </a:tc>
                <a:tc>
                  <a:txBody>
                    <a:bodyPr/>
                    <a:lstStyle/>
                    <a:p>
                      <a:r>
                        <a:rPr lang="en-US" altLang="zh-CN" sz="2400" dirty="0"/>
                        <a:t>0.11</a:t>
                      </a:r>
                      <a:endParaRPr lang="zh-CN" altLang="en-US" sz="2400" dirty="0"/>
                    </a:p>
                  </a:txBody>
                  <a:tcPr/>
                </a:tc>
                <a:tc>
                  <a:txBody>
                    <a:bodyPr/>
                    <a:lstStyle/>
                    <a:p>
                      <a:r>
                        <a:rPr lang="en-US" altLang="zh-CN" sz="2400" dirty="0"/>
                        <a:t>0.14</a:t>
                      </a:r>
                      <a:endParaRPr lang="zh-CN" altLang="en-US" sz="2400" dirty="0"/>
                    </a:p>
                  </a:txBody>
                  <a:tcPr/>
                </a:tc>
                <a:tc>
                  <a:txBody>
                    <a:bodyPr/>
                    <a:lstStyle/>
                    <a:p>
                      <a:r>
                        <a:rPr lang="en-US" altLang="zh-CN" sz="2400" dirty="0"/>
                        <a:t>0.23</a:t>
                      </a:r>
                      <a:endParaRPr lang="zh-CN" altLang="en-US" sz="2400" dirty="0"/>
                    </a:p>
                  </a:txBody>
                  <a:tcPr/>
                </a:tc>
                <a:tc>
                  <a:txBody>
                    <a:bodyPr/>
                    <a:lstStyle/>
                    <a:p>
                      <a:r>
                        <a:rPr lang="en-US" altLang="zh-CN" sz="2400" dirty="0"/>
                        <a:t>0.29</a:t>
                      </a:r>
                      <a:endParaRPr lang="zh-CN" altLang="en-US" sz="2400" dirty="0"/>
                    </a:p>
                  </a:txBody>
                  <a:tcPr/>
                </a:tc>
                <a:extLst>
                  <a:ext uri="{0D108BD9-81ED-4DB2-BD59-A6C34878D82A}">
                    <a16:rowId xmlns:a16="http://schemas.microsoft.com/office/drawing/2014/main" val="10001"/>
                  </a:ext>
                </a:extLst>
              </a:tr>
            </a:tbl>
          </a:graphicData>
        </a:graphic>
      </p:graphicFrame>
      <p:sp>
        <p:nvSpPr>
          <p:cNvPr id="37" name="椭圆 36"/>
          <p:cNvSpPr/>
          <p:nvPr/>
        </p:nvSpPr>
        <p:spPr>
          <a:xfrm>
            <a:off x="2056094" y="57270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7"/>
          <p:cNvSpPr/>
          <p:nvPr/>
        </p:nvSpPr>
        <p:spPr>
          <a:xfrm>
            <a:off x="4091268" y="419669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椭圆 38"/>
          <p:cNvSpPr/>
          <p:nvPr/>
        </p:nvSpPr>
        <p:spPr>
          <a:xfrm>
            <a:off x="3381656" y="419669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4091268" y="49777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40"/>
          <p:cNvSpPr/>
          <p:nvPr/>
        </p:nvSpPr>
        <p:spPr>
          <a:xfrm>
            <a:off x="3395944" y="49777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椭圆 41"/>
          <p:cNvSpPr/>
          <p:nvPr/>
        </p:nvSpPr>
        <p:spPr>
          <a:xfrm>
            <a:off x="2700620" y="49777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椭圆 42"/>
          <p:cNvSpPr/>
          <p:nvPr/>
        </p:nvSpPr>
        <p:spPr>
          <a:xfrm>
            <a:off x="3381656" y="57270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3"/>
          <p:cNvSpPr/>
          <p:nvPr/>
        </p:nvSpPr>
        <p:spPr>
          <a:xfrm>
            <a:off x="2720463" y="57270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椭圆 44"/>
          <p:cNvSpPr/>
          <p:nvPr/>
        </p:nvSpPr>
        <p:spPr>
          <a:xfrm>
            <a:off x="4800880" y="419669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椭圆 45"/>
          <p:cNvSpPr/>
          <p:nvPr/>
        </p:nvSpPr>
        <p:spPr>
          <a:xfrm>
            <a:off x="5491715" y="3444634"/>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椭圆 46"/>
          <p:cNvSpPr/>
          <p:nvPr/>
        </p:nvSpPr>
        <p:spPr>
          <a:xfrm>
            <a:off x="4800880" y="342008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7"/>
          <p:cNvSpPr/>
          <p:nvPr/>
        </p:nvSpPr>
        <p:spPr>
          <a:xfrm>
            <a:off x="4091268" y="339977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 name="椭圆 48"/>
          <p:cNvSpPr/>
          <p:nvPr/>
        </p:nvSpPr>
        <p:spPr>
          <a:xfrm>
            <a:off x="4800880" y="262948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1" name="直接连接符 50"/>
          <p:cNvCxnSpPr>
            <a:stCxn id="49" idx="5"/>
          </p:cNvCxnSpPr>
          <p:nvPr/>
        </p:nvCxnSpPr>
        <p:spPr>
          <a:xfrm>
            <a:off x="5158604" y="2976364"/>
            <a:ext cx="561438" cy="626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9" idx="4"/>
          </p:cNvCxnSpPr>
          <p:nvPr/>
        </p:nvCxnSpPr>
        <p:spPr>
          <a:xfrm>
            <a:off x="5010430" y="3035880"/>
            <a:ext cx="0" cy="567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9" idx="3"/>
          </p:cNvCxnSpPr>
          <p:nvPr/>
        </p:nvCxnSpPr>
        <p:spPr>
          <a:xfrm flipH="1">
            <a:off x="2265644" y="2976365"/>
            <a:ext cx="2596612" cy="2953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38" idx="0"/>
          </p:cNvCxnSpPr>
          <p:nvPr/>
        </p:nvCxnSpPr>
        <p:spPr>
          <a:xfrm>
            <a:off x="4300818" y="3688131"/>
            <a:ext cx="0" cy="50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8" idx="5"/>
          </p:cNvCxnSpPr>
          <p:nvPr/>
        </p:nvCxnSpPr>
        <p:spPr>
          <a:xfrm>
            <a:off x="4448992" y="3746655"/>
            <a:ext cx="561438" cy="653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39" idx="4"/>
            <a:endCxn id="41" idx="0"/>
          </p:cNvCxnSpPr>
          <p:nvPr/>
        </p:nvCxnSpPr>
        <p:spPr>
          <a:xfrm>
            <a:off x="3591206" y="4603095"/>
            <a:ext cx="14288" cy="37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9" idx="5"/>
            <a:endCxn id="40" idx="6"/>
          </p:cNvCxnSpPr>
          <p:nvPr/>
        </p:nvCxnSpPr>
        <p:spPr>
          <a:xfrm>
            <a:off x="3739380" y="4543579"/>
            <a:ext cx="770988" cy="63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2" idx="4"/>
          </p:cNvCxnSpPr>
          <p:nvPr/>
        </p:nvCxnSpPr>
        <p:spPr>
          <a:xfrm>
            <a:off x="2910171" y="5384146"/>
            <a:ext cx="19843" cy="500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2" idx="5"/>
          </p:cNvCxnSpPr>
          <p:nvPr/>
        </p:nvCxnSpPr>
        <p:spPr>
          <a:xfrm>
            <a:off x="3058345" y="5324629"/>
            <a:ext cx="516195" cy="5461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117471" y="5758795"/>
            <a:ext cx="1936749" cy="369332"/>
          </a:xfrm>
          <a:prstGeom prst="rect">
            <a:avLst/>
          </a:prstGeom>
          <a:noFill/>
        </p:spPr>
        <p:txBody>
          <a:bodyPr wrap="none" rtlCol="0">
            <a:spAutoFit/>
          </a:bodyPr>
          <a:lstStyle/>
          <a:p>
            <a:r>
              <a:rPr lang="en-US" altLang="zh-CN" dirty="0">
                <a:solidFill>
                  <a:schemeClr val="bg1"/>
                </a:solidFill>
              </a:rPr>
              <a:t>?          A           B </a:t>
            </a:r>
            <a:endParaRPr lang="zh-CN" altLang="en-US" dirty="0">
              <a:solidFill>
                <a:schemeClr val="bg1"/>
              </a:solidFill>
            </a:endParaRPr>
          </a:p>
        </p:txBody>
      </p:sp>
      <p:sp>
        <p:nvSpPr>
          <p:cNvPr id="70" name="文本框 69"/>
          <p:cNvSpPr txBox="1"/>
          <p:nvPr/>
        </p:nvSpPr>
        <p:spPr>
          <a:xfrm>
            <a:off x="3477445" y="4993620"/>
            <a:ext cx="1173719" cy="369332"/>
          </a:xfrm>
          <a:prstGeom prst="rect">
            <a:avLst/>
          </a:prstGeom>
          <a:noFill/>
        </p:spPr>
        <p:txBody>
          <a:bodyPr wrap="none" rtlCol="0">
            <a:spAutoFit/>
          </a:bodyPr>
          <a:lstStyle/>
          <a:p>
            <a:r>
              <a:rPr lang="en-US" altLang="zh-CN" dirty="0">
                <a:solidFill>
                  <a:schemeClr val="bg1"/>
                </a:solidFill>
              </a:rPr>
              <a:t>C           D</a:t>
            </a:r>
            <a:endParaRPr lang="zh-CN" altLang="en-US" dirty="0">
              <a:solidFill>
                <a:schemeClr val="bg1"/>
              </a:solidFill>
            </a:endParaRPr>
          </a:p>
        </p:txBody>
      </p:sp>
      <p:sp>
        <p:nvSpPr>
          <p:cNvPr id="71" name="文本框 70"/>
          <p:cNvSpPr txBox="1"/>
          <p:nvPr/>
        </p:nvSpPr>
        <p:spPr>
          <a:xfrm>
            <a:off x="4136480" y="4231104"/>
            <a:ext cx="1160895" cy="369332"/>
          </a:xfrm>
          <a:prstGeom prst="rect">
            <a:avLst/>
          </a:prstGeom>
          <a:noFill/>
        </p:spPr>
        <p:txBody>
          <a:bodyPr wrap="none" rtlCol="0">
            <a:spAutoFit/>
          </a:bodyPr>
          <a:lstStyle/>
          <a:p>
            <a:r>
              <a:rPr lang="en-US" altLang="zh-CN" dirty="0">
                <a:solidFill>
                  <a:schemeClr val="bg1"/>
                </a:solidFill>
              </a:rPr>
              <a:t>E            F</a:t>
            </a:r>
            <a:endParaRPr lang="zh-CN" altLang="en-US" dirty="0">
              <a:solidFill>
                <a:schemeClr val="bg1"/>
              </a:solidFill>
            </a:endParaRPr>
          </a:p>
        </p:txBody>
      </p:sp>
      <p:sp>
        <p:nvSpPr>
          <p:cNvPr id="72" name="文本框 71"/>
          <p:cNvSpPr txBox="1"/>
          <p:nvPr/>
        </p:nvSpPr>
        <p:spPr>
          <a:xfrm>
            <a:off x="4831651" y="3471698"/>
            <a:ext cx="1188146" cy="369332"/>
          </a:xfrm>
          <a:prstGeom prst="rect">
            <a:avLst/>
          </a:prstGeom>
          <a:noFill/>
        </p:spPr>
        <p:txBody>
          <a:bodyPr wrap="none" rtlCol="0">
            <a:spAutoFit/>
          </a:bodyPr>
          <a:lstStyle/>
          <a:p>
            <a:r>
              <a:rPr lang="en-US" altLang="zh-CN" dirty="0">
                <a:solidFill>
                  <a:schemeClr val="bg1"/>
                </a:solidFill>
              </a:rPr>
              <a:t>G           H</a:t>
            </a:r>
            <a:endParaRPr lang="zh-CN" altLang="en-US" dirty="0">
              <a:solidFill>
                <a:schemeClr val="bg1"/>
              </a:solidFill>
            </a:endParaRPr>
          </a:p>
        </p:txBody>
      </p:sp>
      <p:sp>
        <p:nvSpPr>
          <p:cNvPr id="73" name="文本框 72"/>
          <p:cNvSpPr txBox="1"/>
          <p:nvPr/>
        </p:nvSpPr>
        <p:spPr>
          <a:xfrm>
            <a:off x="2056095" y="6095789"/>
            <a:ext cx="2015295" cy="369332"/>
          </a:xfrm>
          <a:prstGeom prst="rect">
            <a:avLst/>
          </a:prstGeom>
          <a:noFill/>
        </p:spPr>
        <p:txBody>
          <a:bodyPr wrap="none" rtlCol="0">
            <a:spAutoFit/>
          </a:bodyPr>
          <a:lstStyle/>
          <a:p>
            <a:r>
              <a:rPr lang="en-US" altLang="zh-CN" dirty="0"/>
              <a:t>0        0.03      0.05</a:t>
            </a:r>
            <a:endParaRPr lang="zh-CN" altLang="en-US" dirty="0"/>
          </a:p>
        </p:txBody>
      </p:sp>
      <p:sp>
        <p:nvSpPr>
          <p:cNvPr id="74" name="文本框 73"/>
          <p:cNvSpPr txBox="1"/>
          <p:nvPr/>
        </p:nvSpPr>
        <p:spPr>
          <a:xfrm>
            <a:off x="3335618" y="5287863"/>
            <a:ext cx="1330814" cy="369332"/>
          </a:xfrm>
          <a:prstGeom prst="rect">
            <a:avLst/>
          </a:prstGeom>
          <a:noFill/>
        </p:spPr>
        <p:txBody>
          <a:bodyPr wrap="none" rtlCol="0">
            <a:spAutoFit/>
          </a:bodyPr>
          <a:lstStyle/>
          <a:p>
            <a:r>
              <a:rPr lang="en-US" altLang="zh-CN" dirty="0"/>
              <a:t>0.07     0.08</a:t>
            </a:r>
            <a:endParaRPr lang="zh-CN" altLang="en-US" dirty="0"/>
          </a:p>
        </p:txBody>
      </p:sp>
      <p:sp>
        <p:nvSpPr>
          <p:cNvPr id="75" name="文本框 74"/>
          <p:cNvSpPr txBox="1"/>
          <p:nvPr/>
        </p:nvSpPr>
        <p:spPr>
          <a:xfrm>
            <a:off x="4010306" y="4501201"/>
            <a:ext cx="1393330" cy="369332"/>
          </a:xfrm>
          <a:prstGeom prst="rect">
            <a:avLst/>
          </a:prstGeom>
          <a:noFill/>
        </p:spPr>
        <p:txBody>
          <a:bodyPr wrap="none" rtlCol="0">
            <a:spAutoFit/>
          </a:bodyPr>
          <a:lstStyle/>
          <a:p>
            <a:r>
              <a:rPr lang="en-US" altLang="zh-CN" dirty="0"/>
              <a:t>0.11      0.14</a:t>
            </a:r>
            <a:endParaRPr lang="zh-CN" altLang="en-US" dirty="0"/>
          </a:p>
        </p:txBody>
      </p:sp>
      <p:sp>
        <p:nvSpPr>
          <p:cNvPr id="76" name="文本框 75"/>
          <p:cNvSpPr txBox="1"/>
          <p:nvPr/>
        </p:nvSpPr>
        <p:spPr>
          <a:xfrm>
            <a:off x="4692740" y="3721574"/>
            <a:ext cx="1393330" cy="369332"/>
          </a:xfrm>
          <a:prstGeom prst="rect">
            <a:avLst/>
          </a:prstGeom>
          <a:noFill/>
        </p:spPr>
        <p:txBody>
          <a:bodyPr wrap="none" rtlCol="0">
            <a:spAutoFit/>
          </a:bodyPr>
          <a:lstStyle/>
          <a:p>
            <a:r>
              <a:rPr lang="en-US" altLang="zh-CN" dirty="0"/>
              <a:t>0.23      0.29</a:t>
            </a:r>
            <a:endParaRPr lang="zh-CN" altLang="en-US" dirty="0"/>
          </a:p>
        </p:txBody>
      </p:sp>
      <p:sp>
        <p:nvSpPr>
          <p:cNvPr id="77" name="文本框 76"/>
          <p:cNvSpPr txBox="1"/>
          <p:nvPr/>
        </p:nvSpPr>
        <p:spPr>
          <a:xfrm>
            <a:off x="2587665" y="4710307"/>
            <a:ext cx="601447" cy="369332"/>
          </a:xfrm>
          <a:prstGeom prst="rect">
            <a:avLst/>
          </a:prstGeom>
          <a:noFill/>
        </p:spPr>
        <p:txBody>
          <a:bodyPr wrap="none" rtlCol="0">
            <a:spAutoFit/>
          </a:bodyPr>
          <a:lstStyle/>
          <a:p>
            <a:r>
              <a:rPr lang="en-US" altLang="zh-CN" dirty="0"/>
              <a:t>0.08</a:t>
            </a:r>
            <a:endParaRPr lang="zh-CN" altLang="en-US" dirty="0"/>
          </a:p>
        </p:txBody>
      </p:sp>
      <p:sp>
        <p:nvSpPr>
          <p:cNvPr id="78" name="文本框 77"/>
          <p:cNvSpPr txBox="1"/>
          <p:nvPr/>
        </p:nvSpPr>
        <p:spPr>
          <a:xfrm>
            <a:off x="3246700" y="3897362"/>
            <a:ext cx="601447" cy="369332"/>
          </a:xfrm>
          <a:prstGeom prst="rect">
            <a:avLst/>
          </a:prstGeom>
          <a:noFill/>
        </p:spPr>
        <p:txBody>
          <a:bodyPr wrap="none" rtlCol="0">
            <a:spAutoFit/>
          </a:bodyPr>
          <a:lstStyle/>
          <a:p>
            <a:r>
              <a:rPr lang="en-US" altLang="zh-CN" dirty="0"/>
              <a:t>0.23</a:t>
            </a:r>
            <a:endParaRPr lang="zh-CN" altLang="en-US" dirty="0"/>
          </a:p>
        </p:txBody>
      </p:sp>
      <p:sp>
        <p:nvSpPr>
          <p:cNvPr id="79" name="文本框 78"/>
          <p:cNvSpPr txBox="1"/>
          <p:nvPr/>
        </p:nvSpPr>
        <p:spPr>
          <a:xfrm>
            <a:off x="3997899" y="3123536"/>
            <a:ext cx="601447" cy="369332"/>
          </a:xfrm>
          <a:prstGeom prst="rect">
            <a:avLst/>
          </a:prstGeom>
          <a:noFill/>
        </p:spPr>
        <p:txBody>
          <a:bodyPr wrap="none" rtlCol="0">
            <a:spAutoFit/>
          </a:bodyPr>
          <a:lstStyle/>
          <a:p>
            <a:r>
              <a:rPr lang="en-US" altLang="zh-CN" dirty="0"/>
              <a:t>0.48</a:t>
            </a:r>
            <a:endParaRPr lang="zh-CN" altLang="en-US" dirty="0"/>
          </a:p>
        </p:txBody>
      </p:sp>
      <p:sp>
        <p:nvSpPr>
          <p:cNvPr id="80" name="文本框 79"/>
          <p:cNvSpPr txBox="1"/>
          <p:nvPr/>
        </p:nvSpPr>
        <p:spPr>
          <a:xfrm>
            <a:off x="4827549" y="2348580"/>
            <a:ext cx="306494" cy="369332"/>
          </a:xfrm>
          <a:prstGeom prst="rect">
            <a:avLst/>
          </a:prstGeom>
          <a:noFill/>
        </p:spPr>
        <p:txBody>
          <a:bodyPr wrap="none" rtlCol="0">
            <a:spAutoFit/>
          </a:bodyPr>
          <a:lstStyle/>
          <a:p>
            <a:r>
              <a:rPr lang="en-US" altLang="zh-CN" dirty="0"/>
              <a:t>1</a:t>
            </a:r>
            <a:endParaRPr lang="zh-CN" altLang="en-US" dirty="0"/>
          </a:p>
        </p:txBody>
      </p:sp>
      <p:sp>
        <p:nvSpPr>
          <p:cNvPr id="81" name="椭圆 80"/>
          <p:cNvSpPr/>
          <p:nvPr/>
        </p:nvSpPr>
        <p:spPr>
          <a:xfrm>
            <a:off x="5803879" y="56972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椭圆 81"/>
          <p:cNvSpPr/>
          <p:nvPr/>
        </p:nvSpPr>
        <p:spPr>
          <a:xfrm>
            <a:off x="8676715" y="496378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椭圆 82"/>
          <p:cNvSpPr/>
          <p:nvPr/>
        </p:nvSpPr>
        <p:spPr>
          <a:xfrm>
            <a:off x="7129441" y="416686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椭圆 83"/>
          <p:cNvSpPr/>
          <p:nvPr/>
        </p:nvSpPr>
        <p:spPr>
          <a:xfrm>
            <a:off x="7839053" y="49479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椭圆 84"/>
          <p:cNvSpPr/>
          <p:nvPr/>
        </p:nvSpPr>
        <p:spPr>
          <a:xfrm>
            <a:off x="7143729" y="49479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 name="椭圆 85"/>
          <p:cNvSpPr/>
          <p:nvPr/>
        </p:nvSpPr>
        <p:spPr>
          <a:xfrm>
            <a:off x="6448405" y="49479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7" name="椭圆 86"/>
          <p:cNvSpPr/>
          <p:nvPr/>
        </p:nvSpPr>
        <p:spPr>
          <a:xfrm>
            <a:off x="7129441" y="56972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椭圆 87"/>
          <p:cNvSpPr/>
          <p:nvPr/>
        </p:nvSpPr>
        <p:spPr>
          <a:xfrm>
            <a:off x="6468248" y="569721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椭圆 88"/>
          <p:cNvSpPr/>
          <p:nvPr/>
        </p:nvSpPr>
        <p:spPr>
          <a:xfrm>
            <a:off x="9288083" y="49540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0" name="椭圆 89"/>
          <p:cNvSpPr/>
          <p:nvPr/>
        </p:nvSpPr>
        <p:spPr>
          <a:xfrm>
            <a:off x="9247202" y="4168120"/>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1" name="椭圆 90"/>
          <p:cNvSpPr/>
          <p:nvPr/>
        </p:nvSpPr>
        <p:spPr>
          <a:xfrm>
            <a:off x="9918376" y="497774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 name="椭圆 91"/>
          <p:cNvSpPr/>
          <p:nvPr/>
        </p:nvSpPr>
        <p:spPr>
          <a:xfrm>
            <a:off x="8231928" y="4183251"/>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H</a:t>
            </a:r>
            <a:endParaRPr lang="zh-CN" altLang="en-US" dirty="0"/>
          </a:p>
        </p:txBody>
      </p:sp>
      <p:sp>
        <p:nvSpPr>
          <p:cNvPr id="93" name="椭圆 92"/>
          <p:cNvSpPr/>
          <p:nvPr/>
        </p:nvSpPr>
        <p:spPr>
          <a:xfrm>
            <a:off x="8243490" y="3435735"/>
            <a:ext cx="419100" cy="40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4" name="直接连接符 93"/>
          <p:cNvCxnSpPr>
            <a:stCxn id="93" idx="5"/>
            <a:endCxn id="90" idx="0"/>
          </p:cNvCxnSpPr>
          <p:nvPr/>
        </p:nvCxnSpPr>
        <p:spPr>
          <a:xfrm>
            <a:off x="8601214" y="3782620"/>
            <a:ext cx="855538" cy="385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92" idx="0"/>
          </p:cNvCxnSpPr>
          <p:nvPr/>
        </p:nvCxnSpPr>
        <p:spPr>
          <a:xfrm>
            <a:off x="8441478" y="3647835"/>
            <a:ext cx="0" cy="53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99729" y="4323980"/>
            <a:ext cx="1317701" cy="152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3" idx="4"/>
            <a:endCxn id="85" idx="0"/>
          </p:cNvCxnSpPr>
          <p:nvPr/>
        </p:nvCxnSpPr>
        <p:spPr>
          <a:xfrm>
            <a:off x="7338991" y="4573260"/>
            <a:ext cx="14288" cy="37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83" idx="5"/>
            <a:endCxn id="84" idx="6"/>
          </p:cNvCxnSpPr>
          <p:nvPr/>
        </p:nvCxnSpPr>
        <p:spPr>
          <a:xfrm>
            <a:off x="7487165" y="4513744"/>
            <a:ext cx="770988" cy="63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6" idx="4"/>
          </p:cNvCxnSpPr>
          <p:nvPr/>
        </p:nvCxnSpPr>
        <p:spPr>
          <a:xfrm>
            <a:off x="6657956" y="5354311"/>
            <a:ext cx="19843" cy="500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6" idx="5"/>
          </p:cNvCxnSpPr>
          <p:nvPr/>
        </p:nvCxnSpPr>
        <p:spPr>
          <a:xfrm>
            <a:off x="6806130" y="5294794"/>
            <a:ext cx="516195" cy="54610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5865256" y="5728960"/>
            <a:ext cx="1936749" cy="369332"/>
          </a:xfrm>
          <a:prstGeom prst="rect">
            <a:avLst/>
          </a:prstGeom>
          <a:noFill/>
        </p:spPr>
        <p:txBody>
          <a:bodyPr wrap="none" rtlCol="0">
            <a:spAutoFit/>
          </a:bodyPr>
          <a:lstStyle/>
          <a:p>
            <a:r>
              <a:rPr lang="en-US" altLang="zh-CN" dirty="0">
                <a:solidFill>
                  <a:schemeClr val="bg1"/>
                </a:solidFill>
              </a:rPr>
              <a:t>?          A           B </a:t>
            </a:r>
            <a:endParaRPr lang="zh-CN" altLang="en-US" dirty="0">
              <a:solidFill>
                <a:schemeClr val="bg1"/>
              </a:solidFill>
            </a:endParaRPr>
          </a:p>
        </p:txBody>
      </p:sp>
      <p:sp>
        <p:nvSpPr>
          <p:cNvPr id="104" name="文本框 103"/>
          <p:cNvSpPr txBox="1"/>
          <p:nvPr/>
        </p:nvSpPr>
        <p:spPr>
          <a:xfrm>
            <a:off x="7225230" y="4963785"/>
            <a:ext cx="1173719" cy="369332"/>
          </a:xfrm>
          <a:prstGeom prst="rect">
            <a:avLst/>
          </a:prstGeom>
          <a:noFill/>
        </p:spPr>
        <p:txBody>
          <a:bodyPr wrap="none" rtlCol="0">
            <a:spAutoFit/>
          </a:bodyPr>
          <a:lstStyle/>
          <a:p>
            <a:r>
              <a:rPr lang="en-US" altLang="zh-CN" dirty="0">
                <a:solidFill>
                  <a:schemeClr val="bg1"/>
                </a:solidFill>
              </a:rPr>
              <a:t>C           D</a:t>
            </a:r>
            <a:endParaRPr lang="zh-CN" altLang="en-US" dirty="0">
              <a:solidFill>
                <a:schemeClr val="bg1"/>
              </a:solidFill>
            </a:endParaRPr>
          </a:p>
        </p:txBody>
      </p:sp>
      <p:sp>
        <p:nvSpPr>
          <p:cNvPr id="105" name="文本框 104"/>
          <p:cNvSpPr txBox="1"/>
          <p:nvPr/>
        </p:nvSpPr>
        <p:spPr>
          <a:xfrm>
            <a:off x="8056694" y="5011451"/>
            <a:ext cx="2381016" cy="646331"/>
          </a:xfrm>
          <a:prstGeom prst="rect">
            <a:avLst/>
          </a:prstGeom>
          <a:noFill/>
        </p:spPr>
        <p:txBody>
          <a:bodyPr wrap="square" rtlCol="0">
            <a:spAutoFit/>
          </a:bodyPr>
          <a:lstStyle/>
          <a:p>
            <a:r>
              <a:rPr lang="en-US" altLang="zh-CN" dirty="0">
                <a:solidFill>
                  <a:schemeClr val="bg1"/>
                </a:solidFill>
              </a:rPr>
              <a:t>             E          F         G</a:t>
            </a:r>
            <a:endParaRPr lang="zh-CN" altLang="en-US" dirty="0">
              <a:solidFill>
                <a:schemeClr val="bg1"/>
              </a:solidFill>
            </a:endParaRPr>
          </a:p>
        </p:txBody>
      </p:sp>
      <p:sp>
        <p:nvSpPr>
          <p:cNvPr id="107" name="文本框 106"/>
          <p:cNvSpPr txBox="1"/>
          <p:nvPr/>
        </p:nvSpPr>
        <p:spPr>
          <a:xfrm>
            <a:off x="5803880" y="6065954"/>
            <a:ext cx="2015295" cy="369332"/>
          </a:xfrm>
          <a:prstGeom prst="rect">
            <a:avLst/>
          </a:prstGeom>
          <a:noFill/>
        </p:spPr>
        <p:txBody>
          <a:bodyPr wrap="none" rtlCol="0">
            <a:spAutoFit/>
          </a:bodyPr>
          <a:lstStyle/>
          <a:p>
            <a:r>
              <a:rPr lang="en-US" altLang="zh-CN" dirty="0"/>
              <a:t>0        0.03      0.05</a:t>
            </a:r>
            <a:endParaRPr lang="zh-CN" altLang="en-US" dirty="0"/>
          </a:p>
        </p:txBody>
      </p:sp>
      <p:sp>
        <p:nvSpPr>
          <p:cNvPr id="108" name="文本框 107"/>
          <p:cNvSpPr txBox="1"/>
          <p:nvPr/>
        </p:nvSpPr>
        <p:spPr>
          <a:xfrm>
            <a:off x="7083403" y="5258028"/>
            <a:ext cx="1330814" cy="369332"/>
          </a:xfrm>
          <a:prstGeom prst="rect">
            <a:avLst/>
          </a:prstGeom>
          <a:noFill/>
        </p:spPr>
        <p:txBody>
          <a:bodyPr wrap="none" rtlCol="0">
            <a:spAutoFit/>
          </a:bodyPr>
          <a:lstStyle/>
          <a:p>
            <a:r>
              <a:rPr lang="en-US" altLang="zh-CN" dirty="0"/>
              <a:t>0.07     0.08</a:t>
            </a:r>
            <a:endParaRPr lang="zh-CN" altLang="en-US" dirty="0"/>
          </a:p>
        </p:txBody>
      </p:sp>
      <p:sp>
        <p:nvSpPr>
          <p:cNvPr id="109" name="文本框 108"/>
          <p:cNvSpPr txBox="1"/>
          <p:nvPr/>
        </p:nvSpPr>
        <p:spPr>
          <a:xfrm>
            <a:off x="8564945" y="5268291"/>
            <a:ext cx="1935145" cy="369332"/>
          </a:xfrm>
          <a:prstGeom prst="rect">
            <a:avLst/>
          </a:prstGeom>
          <a:noFill/>
        </p:spPr>
        <p:txBody>
          <a:bodyPr wrap="none" rtlCol="0">
            <a:spAutoFit/>
          </a:bodyPr>
          <a:lstStyle/>
          <a:p>
            <a:r>
              <a:rPr lang="en-US" altLang="zh-CN" dirty="0"/>
              <a:t>0.11     0.14   0.23</a:t>
            </a:r>
            <a:endParaRPr lang="zh-CN" altLang="en-US" dirty="0"/>
          </a:p>
        </p:txBody>
      </p:sp>
      <p:sp>
        <p:nvSpPr>
          <p:cNvPr id="111" name="文本框 110"/>
          <p:cNvSpPr txBox="1"/>
          <p:nvPr/>
        </p:nvSpPr>
        <p:spPr>
          <a:xfrm>
            <a:off x="6335450" y="4680472"/>
            <a:ext cx="601447" cy="369332"/>
          </a:xfrm>
          <a:prstGeom prst="rect">
            <a:avLst/>
          </a:prstGeom>
          <a:noFill/>
        </p:spPr>
        <p:txBody>
          <a:bodyPr wrap="none" rtlCol="0">
            <a:spAutoFit/>
          </a:bodyPr>
          <a:lstStyle/>
          <a:p>
            <a:r>
              <a:rPr lang="en-US" altLang="zh-CN" dirty="0"/>
              <a:t>0.08</a:t>
            </a:r>
            <a:endParaRPr lang="zh-CN" altLang="en-US" dirty="0"/>
          </a:p>
        </p:txBody>
      </p:sp>
      <p:sp>
        <p:nvSpPr>
          <p:cNvPr id="112" name="文本框 111"/>
          <p:cNvSpPr txBox="1"/>
          <p:nvPr/>
        </p:nvSpPr>
        <p:spPr>
          <a:xfrm>
            <a:off x="6994485" y="3867527"/>
            <a:ext cx="601447" cy="369332"/>
          </a:xfrm>
          <a:prstGeom prst="rect">
            <a:avLst/>
          </a:prstGeom>
          <a:noFill/>
        </p:spPr>
        <p:txBody>
          <a:bodyPr wrap="none" rtlCol="0">
            <a:spAutoFit/>
          </a:bodyPr>
          <a:lstStyle/>
          <a:p>
            <a:r>
              <a:rPr lang="en-US" altLang="zh-CN" dirty="0"/>
              <a:t>0.23</a:t>
            </a:r>
            <a:endParaRPr lang="zh-CN" altLang="en-US" dirty="0"/>
          </a:p>
        </p:txBody>
      </p:sp>
      <p:sp>
        <p:nvSpPr>
          <p:cNvPr id="113" name="文本框 112"/>
          <p:cNvSpPr txBox="1"/>
          <p:nvPr/>
        </p:nvSpPr>
        <p:spPr>
          <a:xfrm>
            <a:off x="8155183" y="4517337"/>
            <a:ext cx="601447" cy="369332"/>
          </a:xfrm>
          <a:prstGeom prst="rect">
            <a:avLst/>
          </a:prstGeom>
          <a:noFill/>
        </p:spPr>
        <p:txBody>
          <a:bodyPr wrap="none" rtlCol="0">
            <a:spAutoFit/>
          </a:bodyPr>
          <a:lstStyle/>
          <a:p>
            <a:r>
              <a:rPr lang="en-US" altLang="zh-CN" dirty="0"/>
              <a:t>0.29</a:t>
            </a:r>
            <a:endParaRPr lang="zh-CN" altLang="en-US" dirty="0"/>
          </a:p>
        </p:txBody>
      </p:sp>
      <p:sp>
        <p:nvSpPr>
          <p:cNvPr id="114" name="文本框 113"/>
          <p:cNvSpPr txBox="1"/>
          <p:nvPr/>
        </p:nvSpPr>
        <p:spPr>
          <a:xfrm>
            <a:off x="8285894" y="3137183"/>
            <a:ext cx="306494" cy="369332"/>
          </a:xfrm>
          <a:prstGeom prst="rect">
            <a:avLst/>
          </a:prstGeom>
          <a:noFill/>
        </p:spPr>
        <p:txBody>
          <a:bodyPr wrap="none" rtlCol="0">
            <a:spAutoFit/>
          </a:bodyPr>
          <a:lstStyle/>
          <a:p>
            <a:r>
              <a:rPr lang="en-US" altLang="zh-CN" dirty="0"/>
              <a:t>1</a:t>
            </a:r>
            <a:endParaRPr lang="zh-CN" altLang="en-US" dirty="0"/>
          </a:p>
        </p:txBody>
      </p:sp>
      <p:cxnSp>
        <p:nvCxnSpPr>
          <p:cNvPr id="119" name="直接连接符 118"/>
          <p:cNvCxnSpPr>
            <a:stCxn id="90" idx="3"/>
            <a:endCxn id="82" idx="0"/>
          </p:cNvCxnSpPr>
          <p:nvPr/>
        </p:nvCxnSpPr>
        <p:spPr>
          <a:xfrm flipH="1">
            <a:off x="8886266" y="4515005"/>
            <a:ext cx="422313" cy="448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0" idx="4"/>
            <a:endCxn id="89" idx="0"/>
          </p:cNvCxnSpPr>
          <p:nvPr/>
        </p:nvCxnSpPr>
        <p:spPr>
          <a:xfrm>
            <a:off x="9456753" y="4574521"/>
            <a:ext cx="40881" cy="37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0" idx="5"/>
          </p:cNvCxnSpPr>
          <p:nvPr/>
        </p:nvCxnSpPr>
        <p:spPr>
          <a:xfrm>
            <a:off x="9604926" y="4515004"/>
            <a:ext cx="657550" cy="636106"/>
          </a:xfrm>
          <a:prstGeom prst="line">
            <a:avLst/>
          </a:prstGeom>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9180477" y="3888608"/>
            <a:ext cx="601447" cy="369332"/>
          </a:xfrm>
          <a:prstGeom prst="rect">
            <a:avLst/>
          </a:prstGeom>
          <a:noFill/>
        </p:spPr>
        <p:txBody>
          <a:bodyPr wrap="none" rtlCol="0">
            <a:spAutoFit/>
          </a:bodyPr>
          <a:lstStyle/>
          <a:p>
            <a:r>
              <a:rPr lang="en-US" altLang="zh-CN" dirty="0"/>
              <a:t>0.48</a:t>
            </a:r>
            <a:endParaRPr lang="zh-CN" altLang="en-US" dirty="0"/>
          </a:p>
        </p:txBody>
      </p:sp>
      <p:cxnSp>
        <p:nvCxnSpPr>
          <p:cNvPr id="129" name="直接连接符 128"/>
          <p:cNvCxnSpPr>
            <a:stCxn id="83" idx="7"/>
            <a:endCxn id="93" idx="3"/>
          </p:cNvCxnSpPr>
          <p:nvPr/>
        </p:nvCxnSpPr>
        <p:spPr>
          <a:xfrm flipV="1">
            <a:off x="7487166" y="3782620"/>
            <a:ext cx="817701" cy="44375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6786061" y="2584626"/>
            <a:ext cx="1451038" cy="400110"/>
          </a:xfrm>
          <a:prstGeom prst="rect">
            <a:avLst/>
          </a:prstGeom>
          <a:noFill/>
        </p:spPr>
        <p:txBody>
          <a:bodyPr wrap="none" rtlCol="0">
            <a:spAutoFit/>
          </a:bodyPr>
          <a:lstStyle/>
          <a:p>
            <a:r>
              <a:rPr lang="en-US" altLang="zh-CN" sz="2000" dirty="0"/>
              <a:t>WPL = 1.79</a:t>
            </a:r>
            <a:endParaRPr lang="zh-CN" altLang="en-US" sz="2000" dirty="0"/>
          </a:p>
        </p:txBody>
      </p:sp>
    </p:spTree>
    <p:extLst>
      <p:ext uri="{BB962C8B-B14F-4D97-AF65-F5344CB8AC3E}">
        <p14:creationId xmlns:p14="http://schemas.microsoft.com/office/powerpoint/2010/main" val="4150426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6801" y="647700"/>
            <a:ext cx="2861681" cy="523220"/>
          </a:xfrm>
          <a:prstGeom prst="rect">
            <a:avLst/>
          </a:prstGeom>
          <a:noFill/>
        </p:spPr>
        <p:txBody>
          <a:bodyPr wrap="none" rtlCol="0">
            <a:spAutoFit/>
          </a:bodyPr>
          <a:lstStyle/>
          <a:p>
            <a:r>
              <a:rPr lang="zh-CN" altLang="en-US" sz="2800" dirty="0"/>
              <a:t>构建最优</a:t>
            </a:r>
            <a:r>
              <a:rPr lang="en-US" altLang="zh-CN" sz="2800" dirty="0"/>
              <a:t>k</a:t>
            </a:r>
            <a:r>
              <a:rPr lang="zh-CN" altLang="en-US" sz="2800" dirty="0"/>
              <a:t>叉树？</a:t>
            </a:r>
          </a:p>
        </p:txBody>
      </p:sp>
      <p:sp>
        <p:nvSpPr>
          <p:cNvPr id="5" name="文本框 4"/>
          <p:cNvSpPr txBox="1"/>
          <p:nvPr/>
        </p:nvSpPr>
        <p:spPr>
          <a:xfrm>
            <a:off x="2429881" y="1828800"/>
            <a:ext cx="6705600" cy="3046988"/>
          </a:xfrm>
          <a:prstGeom prst="rect">
            <a:avLst/>
          </a:prstGeom>
          <a:noFill/>
        </p:spPr>
        <p:txBody>
          <a:bodyPr wrap="square" rtlCol="0">
            <a:spAutoFit/>
          </a:bodyPr>
          <a:lstStyle/>
          <a:p>
            <a:r>
              <a:rPr lang="en-US" altLang="zh-CN" sz="2400" dirty="0"/>
              <a:t>m</a:t>
            </a:r>
            <a:r>
              <a:rPr lang="zh-CN" altLang="en-US" sz="2400" dirty="0"/>
              <a:t>表示节点个数，</a:t>
            </a:r>
            <a:r>
              <a:rPr lang="en-US" altLang="zh-CN" sz="2400" dirty="0"/>
              <a:t>k</a:t>
            </a:r>
            <a:r>
              <a:rPr lang="zh-CN" altLang="en-US" sz="2400" dirty="0"/>
              <a:t>表示</a:t>
            </a:r>
            <a:r>
              <a:rPr lang="en-US" altLang="zh-CN" sz="2400" dirty="0"/>
              <a:t>K</a:t>
            </a:r>
            <a:r>
              <a:rPr lang="zh-CN" altLang="en-US" sz="2400" dirty="0"/>
              <a:t>叉树</a:t>
            </a:r>
          </a:p>
          <a:p>
            <a:r>
              <a:rPr lang="zh-CN" altLang="en-US" sz="2400" dirty="0"/>
              <a:t>若（</a:t>
            </a:r>
            <a:r>
              <a:rPr lang="en-US" altLang="zh-CN" sz="2400" dirty="0"/>
              <a:t>m-1</a:t>
            </a:r>
            <a:r>
              <a:rPr lang="zh-CN" altLang="en-US" sz="2400" dirty="0"/>
              <a:t>）</a:t>
            </a:r>
            <a:r>
              <a:rPr lang="en-US" altLang="zh-CN" sz="2400" dirty="0"/>
              <a:t>%</a:t>
            </a:r>
            <a:r>
              <a:rPr lang="zh-CN" altLang="en-US" sz="2400" dirty="0"/>
              <a:t>（</a:t>
            </a:r>
            <a:r>
              <a:rPr lang="en-US" altLang="zh-CN" sz="2400" dirty="0"/>
              <a:t>k-1</a:t>
            </a:r>
            <a:r>
              <a:rPr lang="zh-CN" altLang="en-US" sz="2400" dirty="0"/>
              <a:t>）</a:t>
            </a:r>
            <a:r>
              <a:rPr lang="en-US" altLang="zh-CN" sz="2400" dirty="0"/>
              <a:t> =  0</a:t>
            </a:r>
            <a:r>
              <a:rPr lang="zh-CN" altLang="en-US" sz="2400" dirty="0"/>
              <a:t>说明不需要空结点，</a:t>
            </a:r>
            <a:endParaRPr lang="en-US" altLang="zh-CN" sz="2400" dirty="0"/>
          </a:p>
          <a:p>
            <a:r>
              <a:rPr lang="zh-CN" altLang="en-US" sz="2400" dirty="0"/>
              <a:t>否则需要（</a:t>
            </a:r>
            <a:r>
              <a:rPr lang="en-US" altLang="zh-CN" sz="2400" dirty="0"/>
              <a:t>k-1</a:t>
            </a:r>
            <a:r>
              <a:rPr lang="zh-CN" altLang="en-US" sz="2400" dirty="0"/>
              <a:t>）</a:t>
            </a:r>
            <a:r>
              <a:rPr lang="en-US" altLang="zh-CN" sz="2400" dirty="0"/>
              <a:t>-</a:t>
            </a:r>
            <a:r>
              <a:rPr lang="zh-CN" altLang="en-US" sz="2400" dirty="0"/>
              <a:t>（</a:t>
            </a:r>
            <a:r>
              <a:rPr lang="en-US" altLang="zh-CN" sz="2400" dirty="0"/>
              <a:t>m-1</a:t>
            </a:r>
            <a:r>
              <a:rPr lang="zh-CN" altLang="en-US" sz="2400" dirty="0"/>
              <a:t>）</a:t>
            </a:r>
            <a:r>
              <a:rPr lang="en-US" altLang="zh-CN" sz="2400" dirty="0"/>
              <a:t>%</a:t>
            </a:r>
            <a:r>
              <a:rPr lang="zh-CN" altLang="en-US" sz="2400" dirty="0"/>
              <a:t>（</a:t>
            </a:r>
            <a:r>
              <a:rPr lang="en-US" altLang="zh-CN" sz="2400" dirty="0"/>
              <a:t>k-1</a:t>
            </a:r>
            <a:r>
              <a:rPr lang="zh-CN" altLang="en-US" sz="2400" dirty="0"/>
              <a:t>）个空结点</a:t>
            </a:r>
            <a:endParaRPr lang="en-US" altLang="zh-CN" sz="2400" dirty="0"/>
          </a:p>
          <a:p>
            <a:endParaRPr lang="en-US" altLang="zh-CN" sz="2400" dirty="0"/>
          </a:p>
          <a:p>
            <a:endParaRPr lang="en-US" altLang="zh-CN" sz="2400" dirty="0"/>
          </a:p>
          <a:p>
            <a:r>
              <a:rPr lang="zh-CN" altLang="en-US" sz="2400" dirty="0"/>
              <a:t>例如：</a:t>
            </a:r>
            <a:r>
              <a:rPr lang="en-US" altLang="zh-CN" sz="2400" dirty="0"/>
              <a:t>8</a:t>
            </a:r>
            <a:r>
              <a:rPr lang="zh-CN" altLang="en-US" sz="2400" dirty="0"/>
              <a:t>个节点，</a:t>
            </a:r>
            <a:r>
              <a:rPr lang="en-US" altLang="zh-CN" sz="2400" dirty="0"/>
              <a:t>3</a:t>
            </a:r>
            <a:r>
              <a:rPr lang="zh-CN" altLang="en-US" sz="2400" dirty="0"/>
              <a:t>叉树，即</a:t>
            </a:r>
            <a:r>
              <a:rPr lang="en-US" altLang="zh-CN" sz="2400" dirty="0"/>
              <a:t>m=8</a:t>
            </a:r>
            <a:r>
              <a:rPr lang="zh-CN" altLang="en-US" sz="2400" dirty="0"/>
              <a:t>，</a:t>
            </a:r>
            <a:r>
              <a:rPr lang="en-US" altLang="zh-CN" sz="2400" dirty="0"/>
              <a:t>k=3</a:t>
            </a:r>
          </a:p>
          <a:p>
            <a:r>
              <a:rPr lang="en-US" altLang="zh-CN" sz="2400" dirty="0"/>
              <a:t>	</a:t>
            </a:r>
            <a:r>
              <a:rPr lang="zh-CN" altLang="en-US" sz="2400" dirty="0"/>
              <a:t>需要添加（</a:t>
            </a:r>
            <a:r>
              <a:rPr lang="en-US" altLang="zh-CN" sz="2400" dirty="0"/>
              <a:t>3-1</a:t>
            </a:r>
            <a:r>
              <a:rPr lang="zh-CN" altLang="en-US" sz="2400" dirty="0"/>
              <a:t>）</a:t>
            </a:r>
            <a:r>
              <a:rPr lang="en-US" altLang="zh-CN" sz="2400" dirty="0"/>
              <a:t>-</a:t>
            </a:r>
            <a:r>
              <a:rPr lang="zh-CN" altLang="en-US" sz="2400" dirty="0"/>
              <a:t>（</a:t>
            </a:r>
            <a:r>
              <a:rPr lang="en-US" altLang="zh-CN" sz="2400" dirty="0"/>
              <a:t>8-1</a:t>
            </a:r>
            <a:r>
              <a:rPr lang="zh-CN" altLang="en-US" sz="2400" dirty="0"/>
              <a:t>）</a:t>
            </a:r>
            <a:r>
              <a:rPr lang="en-US" altLang="zh-CN" sz="2400" dirty="0"/>
              <a:t>%</a:t>
            </a:r>
            <a:r>
              <a:rPr lang="zh-CN" altLang="en-US" sz="2400" dirty="0"/>
              <a:t>（</a:t>
            </a:r>
            <a:r>
              <a:rPr lang="en-US" altLang="zh-CN" sz="2400" dirty="0"/>
              <a:t>3-1</a:t>
            </a:r>
            <a:r>
              <a:rPr lang="zh-CN" altLang="en-US" sz="2400" dirty="0"/>
              <a:t>）</a:t>
            </a:r>
            <a:r>
              <a:rPr lang="en-US" altLang="zh-CN" sz="2400" dirty="0"/>
              <a:t>= 1</a:t>
            </a:r>
            <a:r>
              <a:rPr lang="zh-CN" altLang="en-US" sz="2400" dirty="0"/>
              <a:t>个</a:t>
            </a:r>
          </a:p>
          <a:p>
            <a:endParaRPr lang="zh-CN" altLang="en-US" sz="2400" dirty="0"/>
          </a:p>
        </p:txBody>
      </p:sp>
    </p:spTree>
    <p:extLst>
      <p:ext uri="{BB962C8B-B14F-4D97-AF65-F5344CB8AC3E}">
        <p14:creationId xmlns:p14="http://schemas.microsoft.com/office/powerpoint/2010/main" val="47289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微软雅黑 Light" panose="020B0502040204020203" pitchFamily="34" charset="-122"/>
                <a:ea typeface="微软雅黑 Light" panose="020B0502040204020203" pitchFamily="34" charset="-122"/>
              </a:rPr>
              <a:t>数据结构的基本概念和术语</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数据</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数据结构</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算法描述和算法分析</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算法</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算法分析</a:t>
            </a:r>
            <a:endParaRPr lang="en-US" altLang="zh-CN" dirty="0">
              <a:latin typeface="微软雅黑 Light" panose="020B0502040204020203" pitchFamily="34" charset="-122"/>
              <a:ea typeface="微软雅黑 Light" panose="020B0502040204020203" pitchFamily="34" charset="-122"/>
            </a:endParaRPr>
          </a:p>
          <a:p>
            <a:pPr lvl="1"/>
            <a:r>
              <a:rPr lang="zh-CN" altLang="en-US" sz="2800" b="1" dirty="0">
                <a:solidFill>
                  <a:srgbClr val="FF0000"/>
                </a:solidFill>
                <a:latin typeface="微软雅黑 Light" panose="020B0502040204020203" pitchFamily="34" charset="-122"/>
                <a:ea typeface="微软雅黑 Light" panose="020B0502040204020203" pitchFamily="34" charset="-122"/>
              </a:rPr>
              <a:t>时间复杂度</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a:p>
            <a:pPr lvl="1"/>
            <a:r>
              <a:rPr lang="zh-CN" altLang="en-US" sz="2800" b="1" dirty="0">
                <a:solidFill>
                  <a:srgbClr val="FF0000"/>
                </a:solidFill>
                <a:latin typeface="微软雅黑 Light" panose="020B0502040204020203" pitchFamily="34" charset="-122"/>
                <a:ea typeface="微软雅黑 Light" panose="020B0502040204020203" pitchFamily="34" charset="-122"/>
              </a:rPr>
              <a:t>空间复杂度</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7869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学了那些数据结构呢？</a:t>
            </a:r>
          </a:p>
        </p:txBody>
      </p:sp>
      <p:sp>
        <p:nvSpPr>
          <p:cNvPr id="3" name="内容占位符 2"/>
          <p:cNvSpPr>
            <a:spLocks noGrp="1"/>
          </p:cNvSpPr>
          <p:nvPr>
            <p:ph idx="1"/>
          </p:nvPr>
        </p:nvSpPr>
        <p:spPr/>
        <p:txBody>
          <a:bodyPr/>
          <a:lstStyle/>
          <a:p>
            <a:r>
              <a:rPr lang="zh-CN" altLang="en-US" dirty="0">
                <a:latin typeface="微软雅黑 Light" panose="020B0502040204020203" pitchFamily="34" charset="-122"/>
                <a:ea typeface="微软雅黑 Light" panose="020B0502040204020203" pitchFamily="34" charset="-122"/>
              </a:rPr>
              <a:t>线性表</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队列</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栈</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广义表</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树</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图</a:t>
            </a:r>
            <a:endParaRPr lang="en-US" altLang="zh-CN"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34522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为什么提出这些数据结构？</a:t>
            </a:r>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643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95500" y="685800"/>
            <a:ext cx="8445500" cy="581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found = FALSE;</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BiTree Find_Near_Ancient(BiTree </a:t>
            </a:r>
            <a:r>
              <a:rPr lang="en-US" altLang="zh-CN" sz="1600" dirty="0">
                <a:solidFill>
                  <a:srgbClr val="808080"/>
                </a:solidFill>
                <a:latin typeface="新宋体" panose="02010609030101010101" pitchFamily="49" charset="-122"/>
                <a:ea typeface="新宋体" panose="02010609030101010101" pitchFamily="49" charset="-122"/>
              </a:rPr>
              <a:t>T</a:t>
            </a:r>
            <a:r>
              <a:rPr lang="en-US" altLang="zh-CN" sz="1600" dirty="0">
                <a:solidFill>
                  <a:srgbClr val="000000"/>
                </a:solidFill>
                <a:latin typeface="新宋体" panose="02010609030101010101" pitchFamily="49" charset="-122"/>
                <a:ea typeface="新宋体" panose="02010609030101010101" pitchFamily="49" charset="-122"/>
              </a:rPr>
              <a:t>, BiTree </a:t>
            </a:r>
            <a:r>
              <a:rPr lang="en-US" altLang="zh-CN" sz="1600" dirty="0">
                <a:solidFill>
                  <a:srgbClr val="808080"/>
                </a:solidFill>
                <a:latin typeface="新宋体" panose="02010609030101010101" pitchFamily="49" charset="-122"/>
                <a:ea typeface="新宋体" panose="02010609030101010101" pitchFamily="49" charset="-122"/>
              </a:rPr>
              <a:t>p</a:t>
            </a:r>
            <a:r>
              <a:rPr lang="en-US" altLang="zh-CN" sz="1600" dirty="0">
                <a:solidFill>
                  <a:srgbClr val="000000"/>
                </a:solidFill>
                <a:latin typeface="新宋体" panose="02010609030101010101" pitchFamily="49" charset="-122"/>
                <a:ea typeface="新宋体" panose="02010609030101010101" pitchFamily="49" charset="-122"/>
              </a:rPr>
              <a:t>, BiTree </a:t>
            </a:r>
            <a:r>
              <a:rPr lang="en-US" altLang="zh-CN" sz="1600" dirty="0">
                <a:solidFill>
                  <a:srgbClr val="808080"/>
                </a:solidFill>
                <a:latin typeface="新宋体" panose="02010609030101010101" pitchFamily="49" charset="-122"/>
                <a:ea typeface="新宋体" panose="02010609030101010101" pitchFamily="49" charset="-122"/>
              </a:rPr>
              <a:t>q</a:t>
            </a:r>
            <a:r>
              <a:rPr lang="en-US" altLang="zh-CN" sz="1600" dirty="0">
                <a:solidFill>
                  <a:srgbClr val="000000"/>
                </a:solidFill>
                <a:latin typeface="新宋体" panose="02010609030101010101" pitchFamily="49" charset="-122"/>
                <a:ea typeface="新宋体" panose="02010609030101010101" pitchFamily="49" charset="-122"/>
              </a:rPr>
              <a:t>)</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BiTree pathp[100], pathq[100]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设立两个辅助数组暂存从根到</a:t>
            </a:r>
            <a:r>
              <a:rPr lang="en-US" altLang="zh-CN" sz="1600" dirty="0">
                <a:solidFill>
                  <a:srgbClr val="008000"/>
                </a:solidFill>
                <a:latin typeface="新宋体" panose="02010609030101010101" pitchFamily="49" charset="-122"/>
                <a:ea typeface="新宋体" panose="02010609030101010101" pitchFamily="49" charset="-122"/>
              </a:rPr>
              <a:t>p,q</a:t>
            </a:r>
            <a:r>
              <a:rPr lang="zh-CN" altLang="en-US" sz="1600" dirty="0">
                <a:solidFill>
                  <a:srgbClr val="008000"/>
                </a:solidFill>
                <a:latin typeface="新宋体" panose="02010609030101010101" pitchFamily="49" charset="-122"/>
                <a:ea typeface="新宋体" panose="02010609030101010101" pitchFamily="49" charset="-122"/>
              </a:rPr>
              <a:t>的路径</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Findpath(T, p, pathp, 0);</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found = FALSE;</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Findpath(</a:t>
            </a:r>
            <a:r>
              <a:rPr lang="en-US" altLang="zh-CN" sz="1600" dirty="0">
                <a:solidFill>
                  <a:srgbClr val="808080"/>
                </a:solidFill>
                <a:latin typeface="新宋体" panose="02010609030101010101" pitchFamily="49" charset="-122"/>
                <a:ea typeface="新宋体" panose="02010609030101010101" pitchFamily="49" charset="-122"/>
              </a:rPr>
              <a:t>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q</a:t>
            </a:r>
            <a:r>
              <a:rPr lang="en-US" altLang="zh-CN" sz="1600" dirty="0">
                <a:solidFill>
                  <a:srgbClr val="000000"/>
                </a:solidFill>
                <a:latin typeface="新宋体" panose="02010609030101010101" pitchFamily="49" charset="-122"/>
                <a:ea typeface="新宋体" panose="02010609030101010101" pitchFamily="49" charset="-122"/>
              </a:rPr>
              <a:t>, pathq, 0);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求从根到</a:t>
            </a:r>
            <a:r>
              <a:rPr lang="en-US" altLang="zh-CN" sz="1600" dirty="0">
                <a:solidFill>
                  <a:srgbClr val="008000"/>
                </a:solidFill>
                <a:latin typeface="新宋体" panose="02010609030101010101" pitchFamily="49" charset="-122"/>
                <a:ea typeface="新宋体" panose="02010609030101010101" pitchFamily="49" charset="-122"/>
              </a:rPr>
              <a:t>p,q</a:t>
            </a:r>
            <a:r>
              <a:rPr lang="zh-CN" altLang="en-US" sz="1600" dirty="0">
                <a:solidFill>
                  <a:srgbClr val="008000"/>
                </a:solidFill>
                <a:latin typeface="新宋体" panose="02010609030101010101" pitchFamily="49" charset="-122"/>
                <a:ea typeface="新宋体" panose="02010609030101010101" pitchFamily="49" charset="-122"/>
              </a:rPr>
              <a:t>的路径放在</a:t>
            </a:r>
            <a:r>
              <a:rPr lang="en-US" altLang="zh-CN" sz="1600" dirty="0">
                <a:solidFill>
                  <a:srgbClr val="008000"/>
                </a:solidFill>
                <a:latin typeface="新宋体" panose="02010609030101010101" pitchFamily="49" charset="-122"/>
                <a:ea typeface="新宋体" panose="02010609030101010101" pitchFamily="49" charset="-122"/>
              </a:rPr>
              <a:t>pathp</a:t>
            </a:r>
            <a:r>
              <a:rPr lang="zh-CN" altLang="en-US" sz="1600" dirty="0">
                <a:solidFill>
                  <a:srgbClr val="008000"/>
                </a:solidFill>
                <a:latin typeface="新宋体" panose="02010609030101010101" pitchFamily="49" charset="-122"/>
                <a:ea typeface="新宋体" panose="02010609030101010101" pitchFamily="49" charset="-122"/>
              </a:rPr>
              <a:t>和</a:t>
            </a:r>
            <a:r>
              <a:rPr lang="en-US" altLang="zh-CN" sz="1600" dirty="0">
                <a:solidFill>
                  <a:srgbClr val="008000"/>
                </a:solidFill>
                <a:latin typeface="新宋体" panose="02010609030101010101" pitchFamily="49" charset="-122"/>
                <a:ea typeface="新宋体" panose="02010609030101010101" pitchFamily="49" charset="-122"/>
              </a:rPr>
              <a:t>pathq</a:t>
            </a:r>
            <a:r>
              <a:rPr lang="zh-CN" altLang="en-US" sz="1600" dirty="0">
                <a:solidFill>
                  <a:srgbClr val="008000"/>
                </a:solidFill>
                <a:latin typeface="新宋体" panose="02010609030101010101" pitchFamily="49" charset="-122"/>
                <a:ea typeface="新宋体" panose="02010609030101010101" pitchFamily="49" charset="-122"/>
              </a:rPr>
              <a:t>中</a:t>
            </a:r>
            <a:endParaRPr lang="en-US" altLang="zh-CN" sz="1600" dirty="0">
              <a:solidFill>
                <a:srgbClr val="008000"/>
              </a:solidFill>
              <a:latin typeface="新宋体" panose="02010609030101010101" pitchFamily="49" charset="-122"/>
              <a:ea typeface="新宋体" panose="02010609030101010101" pitchFamily="49" charset="-122"/>
            </a:endParaRPr>
          </a:p>
          <a:p>
            <a:pPr lvl="0"/>
            <a:r>
              <a:rPr lang="en-US" altLang="zh-CN" sz="1400" dirty="0">
                <a:solidFill>
                  <a:srgbClr val="008000"/>
                </a:solidFill>
                <a:latin typeface="新宋体" panose="02010609030101010101" pitchFamily="49" charset="-122"/>
                <a:ea typeface="新宋体" panose="02010609030101010101" pitchFamily="49" charset="-122"/>
              </a:rPr>
              <a:t>    //</a:t>
            </a:r>
            <a:r>
              <a:rPr lang="zh-CN" altLang="en-US" sz="1400" dirty="0">
                <a:solidFill>
                  <a:srgbClr val="008000"/>
                </a:solidFill>
                <a:latin typeface="新宋体" panose="02010609030101010101" pitchFamily="49" charset="-122"/>
                <a:ea typeface="新宋体" panose="02010609030101010101" pitchFamily="49" charset="-122"/>
              </a:rPr>
              <a:t>查找两条路径上最后一个相同结点</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for</a:t>
            </a:r>
            <a:r>
              <a:rPr lang="en-US" altLang="zh-CN" sz="1600" dirty="0">
                <a:solidFill>
                  <a:srgbClr val="000000"/>
                </a:solidFill>
                <a:latin typeface="新宋体" panose="02010609030101010101" pitchFamily="49" charset="-122"/>
                <a:ea typeface="新宋体" panose="02010609030101010101" pitchFamily="49" charset="-122"/>
              </a:rPr>
              <a:t> (i = 0; pathp[i] == pathq[i] &amp;&amp; pathp[i]; i++); </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pathp[--i];</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8000"/>
                </a:solidFill>
                <a:latin typeface="新宋体" panose="02010609030101010101" pitchFamily="49" charset="-122"/>
                <a:ea typeface="新宋体" panose="02010609030101010101" pitchFamily="49" charset="-122"/>
              </a:rPr>
              <a:t>//Find_Near_Ancient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endParaRPr lang="en-US" altLang="zh-CN" sz="1400" dirty="0"/>
          </a:p>
          <a:p>
            <a:pPr lvl="0"/>
            <a:r>
              <a:rPr lang="en-US" altLang="zh-CN" sz="1600" dirty="0">
                <a:solidFill>
                  <a:srgbClr val="0000FF"/>
                </a:solidFill>
                <a:latin typeface="新宋体" panose="02010609030101010101" pitchFamily="49" charset="-122"/>
                <a:ea typeface="新宋体" panose="02010609030101010101" pitchFamily="49" charset="-122"/>
              </a:rPr>
              <a:t>void</a:t>
            </a:r>
            <a:r>
              <a:rPr lang="en-US" altLang="zh-CN" sz="1600" dirty="0">
                <a:solidFill>
                  <a:srgbClr val="000000"/>
                </a:solidFill>
                <a:latin typeface="新宋体" panose="02010609030101010101" pitchFamily="49" charset="-122"/>
                <a:ea typeface="新宋体" panose="02010609030101010101" pitchFamily="49" charset="-122"/>
              </a:rPr>
              <a:t> Findpath(BiTree </a:t>
            </a:r>
            <a:r>
              <a:rPr lang="en-US" altLang="zh-CN" sz="1600" dirty="0">
                <a:solidFill>
                  <a:srgbClr val="808080"/>
                </a:solidFill>
                <a:latin typeface="新宋体" panose="02010609030101010101" pitchFamily="49" charset="-122"/>
                <a:ea typeface="新宋体" panose="02010609030101010101" pitchFamily="49" charset="-122"/>
              </a:rPr>
              <a:t>T</a:t>
            </a:r>
            <a:r>
              <a:rPr lang="en-US" altLang="zh-CN" sz="1600" dirty="0">
                <a:solidFill>
                  <a:srgbClr val="000000"/>
                </a:solidFill>
                <a:latin typeface="新宋体" panose="02010609030101010101" pitchFamily="49" charset="-122"/>
                <a:ea typeface="新宋体" panose="02010609030101010101" pitchFamily="49" charset="-122"/>
              </a:rPr>
              <a:t>, BiTree </a:t>
            </a:r>
            <a:r>
              <a:rPr lang="en-US" altLang="zh-CN" sz="1600" dirty="0">
                <a:solidFill>
                  <a:srgbClr val="808080"/>
                </a:solidFill>
                <a:latin typeface="新宋体" panose="02010609030101010101" pitchFamily="49" charset="-122"/>
                <a:ea typeface="新宋体" panose="02010609030101010101" pitchFamily="49" charset="-122"/>
              </a:rPr>
              <a:t>p</a:t>
            </a:r>
            <a:r>
              <a:rPr lang="en-US" altLang="zh-CN" sz="1600" dirty="0">
                <a:solidFill>
                  <a:srgbClr val="000000"/>
                </a:solidFill>
                <a:latin typeface="新宋体" panose="02010609030101010101" pitchFamily="49" charset="-122"/>
                <a:ea typeface="新宋体" panose="02010609030101010101" pitchFamily="49" charset="-122"/>
              </a:rPr>
              <a:t>, BiTree </a:t>
            </a:r>
            <a:r>
              <a:rPr lang="en-US" altLang="zh-CN" sz="1600" dirty="0">
                <a:solidFill>
                  <a:srgbClr val="808080"/>
                </a:solidFill>
                <a:latin typeface="新宋体" panose="02010609030101010101" pitchFamily="49" charset="-122"/>
                <a:ea typeface="新宋体" panose="02010609030101010101" pitchFamily="49" charset="-122"/>
              </a:rPr>
              <a:t>path</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8000"/>
                </a:solidFill>
                <a:latin typeface="新宋体" panose="02010609030101010101" pitchFamily="49" charset="-122"/>
                <a:ea typeface="新宋体" panose="02010609030101010101" pitchFamily="49" charset="-122"/>
              </a:rPr>
              <a:t> </a:t>
            </a:r>
            <a:r>
              <a:rPr lang="en-US" altLang="zh-CN" sz="1600" dirty="0">
                <a:latin typeface="新宋体" panose="02010609030101010101" pitchFamily="49" charset="-122"/>
                <a:ea typeface="新宋体" panose="02010609030101010101" pitchFamily="49" charset="-122"/>
              </a:rPr>
              <a:t>{</a:t>
            </a:r>
            <a:r>
              <a:rPr lang="en-US" altLang="zh-CN" sz="1400" dirty="0">
                <a:solidFill>
                  <a:srgbClr val="008000"/>
                </a:solidFill>
                <a:latin typeface="新宋体" panose="02010609030101010101" pitchFamily="49" charset="-122"/>
                <a:ea typeface="新宋体" panose="02010609030101010101" pitchFamily="49" charset="-122"/>
              </a:rPr>
              <a:t>//</a:t>
            </a:r>
            <a:r>
              <a:rPr lang="zh-CN" altLang="en-US" sz="1400" dirty="0">
                <a:solidFill>
                  <a:srgbClr val="008000"/>
                </a:solidFill>
                <a:latin typeface="新宋体" panose="02010609030101010101" pitchFamily="49" charset="-122"/>
                <a:ea typeface="新宋体" panose="02010609030101010101" pitchFamily="49" charset="-122"/>
              </a:rPr>
              <a:t>求从</a:t>
            </a:r>
            <a:r>
              <a:rPr lang="en-US" altLang="zh-CN" sz="1400" dirty="0">
                <a:solidFill>
                  <a:srgbClr val="008000"/>
                </a:solidFill>
                <a:latin typeface="新宋体" panose="02010609030101010101" pitchFamily="49" charset="-122"/>
                <a:ea typeface="新宋体" panose="02010609030101010101" pitchFamily="49" charset="-122"/>
              </a:rPr>
              <a:t>T</a:t>
            </a:r>
            <a:r>
              <a:rPr lang="zh-CN" altLang="en-US" sz="1400" dirty="0">
                <a:solidFill>
                  <a:srgbClr val="008000"/>
                </a:solidFill>
                <a:latin typeface="新宋体" panose="02010609030101010101" pitchFamily="49" charset="-122"/>
                <a:ea typeface="新宋体" panose="02010609030101010101" pitchFamily="49" charset="-122"/>
              </a:rPr>
              <a:t>到</a:t>
            </a:r>
            <a:r>
              <a:rPr lang="en-US" altLang="zh-CN" sz="1400" dirty="0">
                <a:solidFill>
                  <a:srgbClr val="008000"/>
                </a:solidFill>
                <a:latin typeface="新宋体" panose="02010609030101010101" pitchFamily="49" charset="-122"/>
                <a:ea typeface="新宋体" panose="02010609030101010101" pitchFamily="49" charset="-122"/>
              </a:rPr>
              <a:t>p</a:t>
            </a:r>
            <a:r>
              <a:rPr lang="zh-CN" altLang="en-US" sz="1400" dirty="0">
                <a:solidFill>
                  <a:srgbClr val="008000"/>
                </a:solidFill>
                <a:latin typeface="新宋体" panose="02010609030101010101" pitchFamily="49" charset="-122"/>
                <a:ea typeface="新宋体" panose="02010609030101010101" pitchFamily="49" charset="-122"/>
              </a:rPr>
              <a:t>路径的递归算法</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(T == p){</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found = TRUE;</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找到</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path[i] = T;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当前结点存入路径</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(T-&gt;lchild)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Findpath(T-&gt;lchild, p, path, i + 1);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在左子树中继续寻找</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(T-&gt;rchild &amp;&amp; !found)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Findpath(T-&gt;rchild, p, path, i + 1);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在右子树中继续寻找</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(!found) path[i] = NULL; </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回溯</a:t>
            </a:r>
            <a:endParaRPr lang="zh-CN" altLang="en-US" sz="1400" dirty="0"/>
          </a:p>
          <a:p>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8000"/>
                </a:solidFill>
                <a:latin typeface="新宋体" panose="02010609030101010101" pitchFamily="49" charset="-122"/>
                <a:ea typeface="新宋体" panose="02010609030101010101" pitchFamily="49" charset="-122"/>
              </a:rPr>
              <a:t>//Findpath </a:t>
            </a:r>
            <a:endParaRPr lang="en-US" altLang="zh-CN" sz="4000" dirty="0"/>
          </a:p>
        </p:txBody>
      </p:sp>
    </p:spTree>
    <p:extLst>
      <p:ext uri="{BB962C8B-B14F-4D97-AF65-F5344CB8AC3E}">
        <p14:creationId xmlns:p14="http://schemas.microsoft.com/office/powerpoint/2010/main" val="2292495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为什么提出这些数据结构？</a:t>
            </a:r>
          </a:p>
        </p:txBody>
      </p:sp>
      <p:graphicFrame>
        <p:nvGraphicFramePr>
          <p:cNvPr id="6" name="内容占位符 5"/>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标注 7"/>
          <p:cNvSpPr/>
          <p:nvPr/>
        </p:nvSpPr>
        <p:spPr>
          <a:xfrm>
            <a:off x="8115300" y="5300663"/>
            <a:ext cx="3098800" cy="876300"/>
          </a:xfrm>
          <a:prstGeom prst="wedgeRectCallout">
            <a:avLst>
              <a:gd name="adj1" fmla="val 21640"/>
              <a:gd name="adj2" fmla="val -876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空间复杂度、时间复杂度</a:t>
            </a:r>
          </a:p>
        </p:txBody>
      </p:sp>
      <p:sp>
        <p:nvSpPr>
          <p:cNvPr id="9" name="矩形标注 8"/>
          <p:cNvSpPr/>
          <p:nvPr/>
        </p:nvSpPr>
        <p:spPr>
          <a:xfrm>
            <a:off x="990600" y="1825625"/>
            <a:ext cx="2552700" cy="876300"/>
          </a:xfrm>
          <a:prstGeom prst="wedgeRectCallout">
            <a:avLst>
              <a:gd name="adj1" fmla="val 21231"/>
              <a:gd name="adj2" fmla="val 92082"/>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Light" panose="020B0502040204020203" pitchFamily="34" charset="-122"/>
                <a:ea typeface="微软雅黑 Light" panose="020B0502040204020203" pitchFamily="34" charset="-122"/>
              </a:rPr>
              <a:t>数据结构的逻辑结构</a:t>
            </a:r>
          </a:p>
        </p:txBody>
      </p:sp>
      <p:sp>
        <p:nvSpPr>
          <p:cNvPr id="10" name="上箭头 9"/>
          <p:cNvSpPr/>
          <p:nvPr/>
        </p:nvSpPr>
        <p:spPr>
          <a:xfrm>
            <a:off x="9664700" y="2263775"/>
            <a:ext cx="635000" cy="736600"/>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圆角矩形 10"/>
          <p:cNvSpPr/>
          <p:nvPr/>
        </p:nvSpPr>
        <p:spPr>
          <a:xfrm>
            <a:off x="8534400" y="533400"/>
            <a:ext cx="2819400" cy="151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Light" panose="020B0502040204020203" pitchFamily="34" charset="-122"/>
                <a:ea typeface="微软雅黑 Light" panose="020B0502040204020203" pitchFamily="34" charset="-122"/>
              </a:rPr>
              <a:t>应用</a:t>
            </a:r>
            <a:endParaRPr lang="zh-CN" altLang="en-US" sz="2800" b="1" dirty="0">
              <a:solidFill>
                <a:schemeClr val="tx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264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为什么提出这些数据结构？</a:t>
            </a:r>
          </a:p>
        </p:txBody>
      </p:sp>
      <p:graphicFrame>
        <p:nvGraphicFramePr>
          <p:cNvPr id="6" name="内容占位符 5"/>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标注 7"/>
          <p:cNvSpPr/>
          <p:nvPr/>
        </p:nvSpPr>
        <p:spPr>
          <a:xfrm>
            <a:off x="8115300" y="5300663"/>
            <a:ext cx="3098800" cy="876300"/>
          </a:xfrm>
          <a:prstGeom prst="wedgeRectCallout">
            <a:avLst>
              <a:gd name="adj1" fmla="val 21640"/>
              <a:gd name="adj2" fmla="val -876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空间复杂度、时间复杂度</a:t>
            </a:r>
          </a:p>
        </p:txBody>
      </p:sp>
      <p:sp>
        <p:nvSpPr>
          <p:cNvPr id="9" name="矩形标注 8"/>
          <p:cNvSpPr/>
          <p:nvPr/>
        </p:nvSpPr>
        <p:spPr>
          <a:xfrm>
            <a:off x="990600" y="1825625"/>
            <a:ext cx="2552700" cy="876300"/>
          </a:xfrm>
          <a:prstGeom prst="wedgeRectCallout">
            <a:avLst>
              <a:gd name="adj1" fmla="val 21231"/>
              <a:gd name="adj2" fmla="val 92082"/>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solidFill>
                  <a:srgbClr val="FF0000"/>
                </a:solidFill>
                <a:latin typeface="微软雅黑 Light" panose="020B0502040204020203" pitchFamily="34" charset="-122"/>
                <a:ea typeface="微软雅黑 Light" panose="020B0502040204020203" pitchFamily="34" charset="-122"/>
              </a:rPr>
              <a:t>数据结构的逻辑结构</a:t>
            </a:r>
          </a:p>
        </p:txBody>
      </p:sp>
      <p:sp>
        <p:nvSpPr>
          <p:cNvPr id="3" name="上箭头 2"/>
          <p:cNvSpPr/>
          <p:nvPr/>
        </p:nvSpPr>
        <p:spPr>
          <a:xfrm>
            <a:off x="9664700" y="2263775"/>
            <a:ext cx="635000" cy="736600"/>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 name="圆角矩形 3"/>
          <p:cNvSpPr/>
          <p:nvPr/>
        </p:nvSpPr>
        <p:spPr>
          <a:xfrm>
            <a:off x="8534400" y="533400"/>
            <a:ext cx="2819400" cy="1511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solidFill>
                  <a:srgbClr val="FF0000"/>
                </a:solidFill>
                <a:latin typeface="微软雅黑 Light" panose="020B0502040204020203" pitchFamily="34" charset="-122"/>
                <a:ea typeface="微软雅黑 Light" panose="020B0502040204020203" pitchFamily="34" charset="-122"/>
              </a:rPr>
              <a:t>应用</a:t>
            </a:r>
          </a:p>
        </p:txBody>
      </p:sp>
    </p:spTree>
    <p:extLst>
      <p:ext uri="{BB962C8B-B14F-4D97-AF65-F5344CB8AC3E}">
        <p14:creationId xmlns:p14="http://schemas.microsoft.com/office/powerpoint/2010/main" val="1648579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整理一下</a:t>
            </a:r>
          </a:p>
        </p:txBody>
      </p:sp>
      <p:sp>
        <p:nvSpPr>
          <p:cNvPr id="4" name="内容占位符 2"/>
          <p:cNvSpPr>
            <a:spLocks noGrp="1"/>
          </p:cNvSpPr>
          <p:nvPr>
            <p:ph idx="1"/>
          </p:nvPr>
        </p:nvSpPr>
        <p:spPr>
          <a:xfrm>
            <a:off x="838200" y="1825625"/>
            <a:ext cx="10515600" cy="4351338"/>
          </a:xfrm>
        </p:spPr>
        <p:txBody>
          <a:bodyPr>
            <a:normAutofit/>
          </a:bodyPr>
          <a:lstStyle/>
          <a:p>
            <a:pPr lvl="0"/>
            <a:r>
              <a:rPr lang="zh-CN" altLang="en-US" dirty="0">
                <a:latin typeface="微软雅黑 Light" panose="020B0502040204020203" pitchFamily="34" charset="-122"/>
                <a:ea typeface="微软雅黑 Light" panose="020B0502040204020203" pitchFamily="34" charset="-122"/>
              </a:rPr>
              <a:t>数据结构的特点</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数据结构的逻辑结构</a:t>
            </a:r>
          </a:p>
          <a:p>
            <a:r>
              <a:rPr lang="zh-CN" altLang="en-US" dirty="0">
                <a:latin typeface="微软雅黑 Light" panose="020B0502040204020203" pitchFamily="34" charset="-122"/>
                <a:ea typeface="微软雅黑 Light" panose="020B0502040204020203" pitchFamily="34" charset="-122"/>
              </a:rPr>
              <a:t>数据结构的存储方式</a:t>
            </a:r>
          </a:p>
          <a:p>
            <a:r>
              <a:rPr lang="zh-CN" altLang="en-US" dirty="0">
                <a:latin typeface="微软雅黑 Light" panose="020B0502040204020203" pitchFamily="34" charset="-122"/>
                <a:ea typeface="微软雅黑 Light" panose="020B0502040204020203" pitchFamily="34" charset="-122"/>
              </a:rPr>
              <a:t>数据结构的具体操作</a:t>
            </a:r>
          </a:p>
          <a:p>
            <a:pPr lvl="1"/>
            <a:r>
              <a:rPr lang="zh-CN" altLang="en-US" dirty="0">
                <a:latin typeface="微软雅黑 Light" panose="020B0502040204020203" pitchFamily="34" charset="-122"/>
                <a:ea typeface="微软雅黑 Light" panose="020B0502040204020203" pitchFamily="34" charset="-122"/>
              </a:rPr>
              <a:t>时间复杂度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空间复杂度</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具体应用</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21506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p>
        </p:txBody>
      </p:sp>
      <p:sp>
        <p:nvSpPr>
          <p:cNvPr id="4" name="内容占位符 2"/>
          <p:cNvSpPr>
            <a:spLocks noGrp="1"/>
          </p:cNvSpPr>
          <p:nvPr>
            <p:ph idx="1"/>
          </p:nvPr>
        </p:nvSpPr>
        <p:spPr>
          <a:xfrm>
            <a:off x="838200" y="1825625"/>
            <a:ext cx="10515600" cy="4351338"/>
          </a:xfrm>
        </p:spPr>
        <p:txBody>
          <a:bodyPr>
            <a:normAutofit/>
          </a:bodyPr>
          <a:lstStyle/>
          <a:p>
            <a:pPr lvl="0"/>
            <a:r>
              <a:rPr lang="zh-CN" altLang="en-US" dirty="0">
                <a:latin typeface="微软雅黑 Light" panose="020B0502040204020203" pitchFamily="34" charset="-122"/>
                <a:ea typeface="微软雅黑 Light" panose="020B0502040204020203" pitchFamily="34" charset="-122"/>
              </a:rPr>
              <a:t>数据结构的特点 </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数据结构的逻辑结构</a:t>
            </a:r>
          </a:p>
          <a:p>
            <a:r>
              <a:rPr lang="zh-CN" altLang="en-US" dirty="0">
                <a:latin typeface="微软雅黑 Light" panose="020B0502040204020203" pitchFamily="34" charset="-122"/>
                <a:ea typeface="微软雅黑 Light" panose="020B0502040204020203" pitchFamily="34" charset="-122"/>
              </a:rPr>
              <a:t>数据结构的存储方式</a:t>
            </a:r>
          </a:p>
          <a:p>
            <a:r>
              <a:rPr lang="zh-CN" altLang="en-US" dirty="0">
                <a:latin typeface="微软雅黑 Light" panose="020B0502040204020203" pitchFamily="34" charset="-122"/>
                <a:ea typeface="微软雅黑 Light" panose="020B0502040204020203" pitchFamily="34" charset="-122"/>
              </a:rPr>
              <a:t>数据结构的具体操作    </a:t>
            </a:r>
          </a:p>
          <a:p>
            <a:pPr lvl="1"/>
            <a:r>
              <a:rPr lang="zh-CN" altLang="en-US" dirty="0">
                <a:latin typeface="微软雅黑 Light" panose="020B0502040204020203" pitchFamily="34" charset="-122"/>
                <a:ea typeface="微软雅黑 Light" panose="020B0502040204020203" pitchFamily="34" charset="-122"/>
              </a:rPr>
              <a:t>时间复杂度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空间复杂度</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具体应用</a:t>
            </a:r>
            <a:endParaRPr lang="en-US" altLang="zh-CN" dirty="0">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603530" y="1809859"/>
            <a:ext cx="2467342" cy="523220"/>
          </a:xfrm>
          <a:prstGeom prst="rect">
            <a:avLst/>
          </a:prstGeom>
          <a:noFill/>
        </p:spPr>
        <p:txBody>
          <a:bodyPr wrap="none" rtlCol="0">
            <a:spAutoFit/>
          </a:bodyPr>
          <a:lstStyle/>
          <a:p>
            <a:r>
              <a:rPr lang="en-US" altLang="zh-CN" sz="2800" dirty="0">
                <a:latin typeface="微软雅黑 Light" panose="020B0502040204020203" pitchFamily="34" charset="-122"/>
                <a:ea typeface="微软雅黑 Light" panose="020B0502040204020203" pitchFamily="34" charset="-122"/>
              </a:rPr>
              <a:t>LIFO </a:t>
            </a:r>
            <a:r>
              <a:rPr lang="zh-CN" altLang="en-US" sz="2800" dirty="0">
                <a:latin typeface="微软雅黑 Light" panose="020B0502040204020203" pitchFamily="34" charset="-122"/>
                <a:ea typeface="微软雅黑 Light" panose="020B0502040204020203" pitchFamily="34" charset="-122"/>
              </a:rPr>
              <a:t>后进先出</a:t>
            </a:r>
          </a:p>
        </p:txBody>
      </p:sp>
      <p:sp>
        <p:nvSpPr>
          <p:cNvPr id="5" name="文本框 4"/>
          <p:cNvSpPr txBox="1"/>
          <p:nvPr/>
        </p:nvSpPr>
        <p:spPr>
          <a:xfrm>
            <a:off x="4603530" y="2301330"/>
            <a:ext cx="6647974"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限定仅在表尾进行插入删除操作的线性表</a:t>
            </a:r>
          </a:p>
        </p:txBody>
      </p:sp>
      <p:sp>
        <p:nvSpPr>
          <p:cNvPr id="7" name="文本框 6"/>
          <p:cNvSpPr txBox="1"/>
          <p:nvPr/>
        </p:nvSpPr>
        <p:spPr>
          <a:xfrm>
            <a:off x="4603530" y="2843674"/>
            <a:ext cx="2339102"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顺序栈、链栈</a:t>
            </a:r>
          </a:p>
        </p:txBody>
      </p:sp>
      <p:sp>
        <p:nvSpPr>
          <p:cNvPr id="9" name="文本框 8"/>
          <p:cNvSpPr txBox="1"/>
          <p:nvPr/>
        </p:nvSpPr>
        <p:spPr>
          <a:xfrm>
            <a:off x="4603530" y="3366894"/>
            <a:ext cx="6923690"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初始化 置空 判空 取栈顶 入栈 出栈 求栈长</a:t>
            </a:r>
          </a:p>
        </p:txBody>
      </p:sp>
      <p:sp>
        <p:nvSpPr>
          <p:cNvPr id="10" name="文本框 9"/>
          <p:cNvSpPr txBox="1"/>
          <p:nvPr/>
        </p:nvSpPr>
        <p:spPr>
          <a:xfrm>
            <a:off x="4603530" y="4646553"/>
            <a:ext cx="3268844"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进制转换 括号匹配 </a:t>
            </a:r>
          </a:p>
        </p:txBody>
      </p:sp>
      <p:sp>
        <p:nvSpPr>
          <p:cNvPr id="16" name="文本框 15"/>
          <p:cNvSpPr txBox="1"/>
          <p:nvPr/>
        </p:nvSpPr>
        <p:spPr>
          <a:xfrm>
            <a:off x="838200" y="5517931"/>
            <a:ext cx="2900855" cy="923330"/>
          </a:xfrm>
          <a:prstGeom prst="rect">
            <a:avLst/>
          </a:prstGeom>
          <a:noFill/>
        </p:spPr>
        <p:txBody>
          <a:bodyPr wrap="square" rtlCol="0">
            <a:spAutoFit/>
          </a:bodyPr>
          <a:lstStyle/>
          <a:p>
            <a:r>
              <a:rPr lang="zh-CN" altLang="en-US" sz="5400" b="1" dirty="0">
                <a:solidFill>
                  <a:srgbClr val="FF0000"/>
                </a:solidFill>
                <a:latin typeface="微软雅黑 Light" panose="020B0502040204020203" pitchFamily="34" charset="-122"/>
                <a:ea typeface="微软雅黑 Light" panose="020B0502040204020203" pitchFamily="34" charset="-122"/>
              </a:rPr>
              <a:t>代码！</a:t>
            </a:r>
          </a:p>
        </p:txBody>
      </p:sp>
    </p:spTree>
    <p:extLst>
      <p:ext uri="{BB962C8B-B14F-4D97-AF65-F5344CB8AC3E}">
        <p14:creationId xmlns:p14="http://schemas.microsoft.com/office/powerpoint/2010/main" val="14964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endParaRPr lang="zh-CN" altLang="en-US" dirty="0"/>
          </a:p>
        </p:txBody>
      </p:sp>
      <p:pic>
        <p:nvPicPr>
          <p:cNvPr id="4" name="图片 3"/>
          <p:cNvPicPr>
            <a:picLocks noChangeAspect="1"/>
          </p:cNvPicPr>
          <p:nvPr/>
        </p:nvPicPr>
        <p:blipFill>
          <a:blip r:embed="rId2"/>
          <a:stretch>
            <a:fillRect/>
          </a:stretch>
        </p:blipFill>
        <p:spPr>
          <a:xfrm>
            <a:off x="1246274" y="1690688"/>
            <a:ext cx="7523809" cy="4438095"/>
          </a:xfrm>
          <a:prstGeom prst="rect">
            <a:avLst/>
          </a:prstGeom>
        </p:spPr>
      </p:pic>
    </p:spTree>
    <p:extLst>
      <p:ext uri="{BB962C8B-B14F-4D97-AF65-F5344CB8AC3E}">
        <p14:creationId xmlns:p14="http://schemas.microsoft.com/office/powerpoint/2010/main" val="2839577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endParaRPr lang="zh-CN" altLang="en-US" dirty="0"/>
          </a:p>
        </p:txBody>
      </p:sp>
      <p:pic>
        <p:nvPicPr>
          <p:cNvPr id="3" name="图片 2"/>
          <p:cNvPicPr>
            <a:picLocks noChangeAspect="1"/>
          </p:cNvPicPr>
          <p:nvPr/>
        </p:nvPicPr>
        <p:blipFill>
          <a:blip r:embed="rId2"/>
          <a:stretch>
            <a:fillRect/>
          </a:stretch>
        </p:blipFill>
        <p:spPr>
          <a:xfrm>
            <a:off x="968660" y="1422171"/>
            <a:ext cx="8961905" cy="5085714"/>
          </a:xfrm>
          <a:prstGeom prst="rect">
            <a:avLst/>
          </a:prstGeom>
        </p:spPr>
      </p:pic>
    </p:spTree>
    <p:extLst>
      <p:ext uri="{BB962C8B-B14F-4D97-AF65-F5344CB8AC3E}">
        <p14:creationId xmlns:p14="http://schemas.microsoft.com/office/powerpoint/2010/main" val="1508840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endParaRPr lang="zh-CN" altLang="en-US" dirty="0"/>
          </a:p>
        </p:txBody>
      </p:sp>
      <p:pic>
        <p:nvPicPr>
          <p:cNvPr id="4" name="图片 3"/>
          <p:cNvPicPr>
            <a:picLocks noChangeAspect="1"/>
          </p:cNvPicPr>
          <p:nvPr/>
        </p:nvPicPr>
        <p:blipFill>
          <a:blip r:embed="rId2"/>
          <a:stretch>
            <a:fillRect/>
          </a:stretch>
        </p:blipFill>
        <p:spPr>
          <a:xfrm>
            <a:off x="1102866" y="1690688"/>
            <a:ext cx="4247619" cy="4466667"/>
          </a:xfrm>
          <a:prstGeom prst="rect">
            <a:avLst/>
          </a:prstGeom>
        </p:spPr>
      </p:pic>
    </p:spTree>
    <p:extLst>
      <p:ext uri="{BB962C8B-B14F-4D97-AF65-F5344CB8AC3E}">
        <p14:creationId xmlns:p14="http://schemas.microsoft.com/office/powerpoint/2010/main" val="369721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endParaRPr lang="zh-CN" altLang="en-US" dirty="0"/>
          </a:p>
        </p:txBody>
      </p:sp>
      <p:pic>
        <p:nvPicPr>
          <p:cNvPr id="4" name="图片 3"/>
          <p:cNvPicPr>
            <a:picLocks noChangeAspect="1"/>
          </p:cNvPicPr>
          <p:nvPr/>
        </p:nvPicPr>
        <p:blipFill>
          <a:blip r:embed="rId2"/>
          <a:stretch>
            <a:fillRect/>
          </a:stretch>
        </p:blipFill>
        <p:spPr>
          <a:xfrm>
            <a:off x="0" y="582962"/>
            <a:ext cx="12192000" cy="5692076"/>
          </a:xfrm>
          <a:prstGeom prst="rect">
            <a:avLst/>
          </a:prstGeom>
        </p:spPr>
      </p:pic>
    </p:spTree>
    <p:extLst>
      <p:ext uri="{BB962C8B-B14F-4D97-AF65-F5344CB8AC3E}">
        <p14:creationId xmlns:p14="http://schemas.microsoft.com/office/powerpoint/2010/main" val="2740349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举个例子：栈</a:t>
            </a:r>
            <a:endParaRPr lang="zh-CN" altLang="en-US" dirty="0"/>
          </a:p>
        </p:txBody>
      </p:sp>
      <p:pic>
        <p:nvPicPr>
          <p:cNvPr id="4" name="图片 3"/>
          <p:cNvPicPr>
            <a:picLocks noChangeAspect="1"/>
          </p:cNvPicPr>
          <p:nvPr/>
        </p:nvPicPr>
        <p:blipFill>
          <a:blip r:embed="rId2"/>
          <a:stretch>
            <a:fillRect/>
          </a:stretch>
        </p:blipFill>
        <p:spPr>
          <a:xfrm>
            <a:off x="838200" y="1690688"/>
            <a:ext cx="7228571" cy="3714286"/>
          </a:xfrm>
          <a:prstGeom prst="rect">
            <a:avLst/>
          </a:prstGeom>
        </p:spPr>
      </p:pic>
      <p:sp>
        <p:nvSpPr>
          <p:cNvPr id="5" name="文本框 4"/>
          <p:cNvSpPr txBox="1"/>
          <p:nvPr/>
        </p:nvSpPr>
        <p:spPr>
          <a:xfrm>
            <a:off x="0" y="5659821"/>
            <a:ext cx="12752209" cy="954107"/>
          </a:xfrm>
          <a:prstGeom prst="rect">
            <a:avLst/>
          </a:prstGeom>
          <a:noFill/>
        </p:spPr>
        <p:txBody>
          <a:bodyPr wrap="none" rtlCol="0">
            <a:spAutoFit/>
          </a:bodyPr>
          <a:lstStyle/>
          <a:p>
            <a:r>
              <a:rPr lang="zh-CN" altLang="en-US" sz="2800" b="1" dirty="0">
                <a:solidFill>
                  <a:srgbClr val="FF0000"/>
                </a:solidFill>
                <a:latin typeface="微软雅黑 Light" panose="020B0502040204020203" pitchFamily="34" charset="-122"/>
                <a:ea typeface="微软雅黑 Light" panose="020B0502040204020203" pitchFamily="34" charset="-122"/>
              </a:rPr>
              <a:t>利用编写好的框架进行求解一个实际问题，验证自己是否正确、是否鲁棒</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a:p>
            <a:r>
              <a:rPr lang="zh-CN" altLang="en-US" sz="2800" b="1" dirty="0">
                <a:solidFill>
                  <a:srgbClr val="FF0000"/>
                </a:solidFill>
                <a:latin typeface="微软雅黑 Light" panose="020B0502040204020203" pitchFamily="34" charset="-122"/>
                <a:ea typeface="微软雅黑 Light" panose="020B0502040204020203" pitchFamily="34" charset="-122"/>
              </a:rPr>
              <a:t>再分析自己代码的时空间复杂度，对比标准程序就可以知道自己的掌握情况！</a:t>
            </a:r>
          </a:p>
        </p:txBody>
      </p:sp>
    </p:spTree>
    <p:extLst>
      <p:ext uri="{BB962C8B-B14F-4D97-AF65-F5344CB8AC3E}">
        <p14:creationId xmlns:p14="http://schemas.microsoft.com/office/powerpoint/2010/main" val="29292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微软雅黑 Light" panose="020B0502040204020203" pitchFamily="34" charset="-122"/>
                <a:ea typeface="微软雅黑 Light" panose="020B0502040204020203" pitchFamily="34" charset="-122"/>
              </a:rPr>
              <a:t>查找</a:t>
            </a:r>
            <a:endParaRPr lang="zh-CN" altLang="en-US" dirty="0">
              <a:latin typeface="微软雅黑 Light" panose="020B0502040204020203" pitchFamily="34" charset="-122"/>
              <a:ea typeface="微软雅黑 Light" panose="020B0502040204020203" pitchFamily="34" charset="-122"/>
            </a:endParaRPr>
          </a:p>
        </p:txBody>
      </p:sp>
      <p:sp>
        <p:nvSpPr>
          <p:cNvPr id="8" name="内容占位符 7"/>
          <p:cNvSpPr>
            <a:spLocks noGrp="1"/>
          </p:cNvSpPr>
          <p:nvPr>
            <p:ph idx="1"/>
          </p:nvPr>
        </p:nvSpPr>
        <p:spPr/>
        <p:txBody>
          <a:bodyPr/>
          <a:lstStyle/>
          <a:p>
            <a:r>
              <a:rPr lang="zh-CN" altLang="en-US" dirty="0">
                <a:latin typeface="微软雅黑 Light" panose="020B0502040204020203" pitchFamily="34" charset="-122"/>
                <a:ea typeface="微软雅黑 Light" panose="020B0502040204020203" pitchFamily="34" charset="-122"/>
              </a:rPr>
              <a:t>从原理入手</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通过编程实践</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编写出程序之后自然就可以知道时空间复杂度 </a:t>
            </a:r>
            <a:endParaRPr lang="en-US" altLang="zh-CN" dirty="0">
              <a:latin typeface="微软雅黑 Light" panose="020B0502040204020203" pitchFamily="34" charset="-122"/>
              <a:ea typeface="微软雅黑 Light" panose="020B0502040204020203" pitchFamily="34" charset="-122"/>
            </a:endParaRPr>
          </a:p>
          <a:p>
            <a:r>
              <a:rPr lang="zh-CN" altLang="en-US" dirty="0">
                <a:latin typeface="微软雅黑 Light" panose="020B0502040204020203" pitchFamily="34" charset="-122"/>
                <a:ea typeface="微软雅黑 Light" panose="020B0502040204020203" pitchFamily="34" charset="-122"/>
              </a:rPr>
              <a:t>重要的还是大家自己领悟</a:t>
            </a:r>
          </a:p>
        </p:txBody>
      </p:sp>
    </p:spTree>
    <p:extLst>
      <p:ext uri="{BB962C8B-B14F-4D97-AF65-F5344CB8AC3E}">
        <p14:creationId xmlns:p14="http://schemas.microsoft.com/office/powerpoint/2010/main" val="198150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7550" y="555626"/>
            <a:ext cx="8426450" cy="1336675"/>
          </a:xfrm>
        </p:spPr>
        <p:txBody>
          <a:bodyPr>
            <a:normAutofit/>
          </a:bodyPr>
          <a:lstStyle/>
          <a:p>
            <a:pPr marL="0" indent="0">
              <a:buNone/>
            </a:pPr>
            <a:r>
              <a:rPr lang="en-US" altLang="zh-CN" sz="2600" dirty="0"/>
              <a:t>6.54 </a:t>
            </a:r>
            <a:r>
              <a:rPr lang="zh-CN" altLang="en-US" sz="2600" dirty="0"/>
              <a:t>假设以顺序表</a:t>
            </a:r>
            <a:r>
              <a:rPr lang="en-US" altLang="zh-CN" sz="2600" dirty="0"/>
              <a:t>sa</a:t>
            </a:r>
            <a:r>
              <a:rPr lang="zh-CN" altLang="en-US" sz="2600" dirty="0"/>
              <a:t>表示一棵安全二叉树，</a:t>
            </a:r>
            <a:r>
              <a:rPr lang="en-US" altLang="zh-CN" sz="2600" dirty="0"/>
              <a:t>sa.elem[sa.last]</a:t>
            </a:r>
            <a:r>
              <a:rPr lang="zh-CN" altLang="en-US" sz="2600" dirty="0"/>
              <a:t>中存放树中各结点的数据元素。试编写算法由此顺序存储结构建立该二叉树的二叉链表。</a:t>
            </a:r>
          </a:p>
        </p:txBody>
      </p:sp>
      <p:sp>
        <p:nvSpPr>
          <p:cNvPr id="4" name="文本框 3"/>
          <p:cNvSpPr txBox="1"/>
          <p:nvPr/>
        </p:nvSpPr>
        <p:spPr>
          <a:xfrm>
            <a:off x="2082800" y="2108200"/>
            <a:ext cx="4711700" cy="4154984"/>
          </a:xfrm>
          <a:prstGeom prst="rect">
            <a:avLst/>
          </a:prstGeom>
          <a:noFill/>
        </p:spPr>
        <p:txBody>
          <a:bodyPr wrap="square" rtlCol="0">
            <a:spAutoFit/>
          </a:bodyPr>
          <a:lstStyle/>
          <a:p>
            <a:r>
              <a:rPr lang="en-US" altLang="zh-CN" sz="2400" dirty="0">
                <a:latin typeface="新宋体" panose="02010609030101010101" pitchFamily="49" charset="-122"/>
                <a:ea typeface="新宋体" panose="02010609030101010101" pitchFamily="49" charset="-122"/>
              </a:rPr>
              <a:t>typedef struct{</a:t>
            </a:r>
          </a:p>
          <a:p>
            <a:r>
              <a:rPr lang="en-US" altLang="zh-CN" sz="2400" dirty="0">
                <a:latin typeface="新宋体" panose="02010609030101010101" pitchFamily="49" charset="-122"/>
                <a:ea typeface="新宋体" panose="02010609030101010101" pitchFamily="49" charset="-122"/>
              </a:rPr>
              <a:t>    ElemType *elem;</a:t>
            </a:r>
          </a:p>
          <a:p>
            <a:r>
              <a:rPr lang="en-US" altLang="zh-CN" sz="2400" dirty="0">
                <a:latin typeface="新宋体" panose="02010609030101010101" pitchFamily="49" charset="-122"/>
                <a:ea typeface="新宋体" panose="02010609030101010101" pitchFamily="49" charset="-122"/>
              </a:rPr>
              <a:t>    int length;</a:t>
            </a:r>
          </a:p>
          <a:p>
            <a:r>
              <a:rPr lang="en-US" altLang="zh-CN" sz="2400" dirty="0">
                <a:latin typeface="新宋体" panose="02010609030101010101" pitchFamily="49" charset="-122"/>
                <a:ea typeface="新宋体" panose="02010609030101010101" pitchFamily="49" charset="-122"/>
              </a:rPr>
              <a:t>    int listsize;</a:t>
            </a:r>
          </a:p>
          <a:p>
            <a:r>
              <a:rPr lang="en-US" altLang="zh-CN" sz="2400" dirty="0">
                <a:latin typeface="新宋体" panose="02010609030101010101" pitchFamily="49" charset="-122"/>
                <a:ea typeface="新宋体" panose="02010609030101010101" pitchFamily="49" charset="-122"/>
              </a:rPr>
              <a:t>}SqList;</a:t>
            </a:r>
          </a:p>
          <a:p>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typedef struct BiTNode{</a:t>
            </a:r>
          </a:p>
          <a:p>
            <a:r>
              <a:rPr lang="en-US" altLang="zh-CN" sz="2400" dirty="0">
                <a:latin typeface="新宋体" panose="02010609030101010101" pitchFamily="49" charset="-122"/>
                <a:ea typeface="新宋体" panose="02010609030101010101" pitchFamily="49" charset="-122"/>
              </a:rPr>
              <a:t>    TElemType data;</a:t>
            </a:r>
          </a:p>
          <a:p>
            <a:r>
              <a:rPr lang="en-US" altLang="zh-CN" sz="2400" dirty="0">
                <a:latin typeface="新宋体" panose="02010609030101010101" pitchFamily="49" charset="-122"/>
                <a:ea typeface="新宋体" panose="02010609030101010101" pitchFamily="49" charset="-122"/>
              </a:rPr>
              <a:t>    struct BiTNode *lchild, *rchild;</a:t>
            </a:r>
          </a:p>
          <a:p>
            <a:r>
              <a:rPr lang="en-US" altLang="zh-CN" sz="2400" dirty="0">
                <a:latin typeface="新宋体" panose="02010609030101010101" pitchFamily="49" charset="-122"/>
                <a:ea typeface="新宋体" panose="02010609030101010101" pitchFamily="49" charset="-122"/>
              </a:rPr>
              <a:t>}</a:t>
            </a:r>
            <a:endParaRPr lang="zh-CN" altLang="en-US"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82889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987550" y="555626"/>
            <a:ext cx="8426450" cy="1336675"/>
          </a:xfrm>
        </p:spPr>
        <p:txBody>
          <a:bodyPr>
            <a:normAutofit/>
          </a:bodyPr>
          <a:lstStyle/>
          <a:p>
            <a:pPr marL="0" indent="0">
              <a:buNone/>
            </a:pPr>
            <a:r>
              <a:rPr lang="en-US" altLang="zh-CN" sz="2600" dirty="0"/>
              <a:t>6.54 </a:t>
            </a:r>
            <a:r>
              <a:rPr lang="zh-CN" altLang="en-US" sz="2600" dirty="0"/>
              <a:t>假设以顺序表</a:t>
            </a:r>
            <a:r>
              <a:rPr lang="en-US" altLang="zh-CN" sz="2600" dirty="0"/>
              <a:t>sa</a:t>
            </a:r>
            <a:r>
              <a:rPr lang="zh-CN" altLang="en-US" sz="2600" dirty="0"/>
              <a:t>表示一棵安全二叉树，</a:t>
            </a:r>
            <a:r>
              <a:rPr lang="en-US" altLang="zh-CN" sz="2600" dirty="0"/>
              <a:t>sa.elem[sa.last]</a:t>
            </a:r>
            <a:r>
              <a:rPr lang="zh-CN" altLang="en-US" sz="2600" dirty="0"/>
              <a:t>中存放树中各结点的数据元素。试编写算法由此顺序存储结构建立该二叉树的二叉链表。</a:t>
            </a:r>
            <a:r>
              <a:rPr lang="en-US" altLang="zh-CN" sz="2600" dirty="0"/>
              <a:t>P125</a:t>
            </a:r>
            <a:endParaRPr lang="zh-CN" altLang="en-US" sz="2600" dirty="0"/>
          </a:p>
        </p:txBody>
      </p:sp>
      <p:sp>
        <p:nvSpPr>
          <p:cNvPr id="5" name="Rectangle 1"/>
          <p:cNvSpPr>
            <a:spLocks noChangeArrowheads="1"/>
          </p:cNvSpPr>
          <p:nvPr/>
        </p:nvSpPr>
        <p:spPr bwMode="auto">
          <a:xfrm>
            <a:off x="2108200" y="1779688"/>
            <a:ext cx="8305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srgbClr val="000000"/>
                </a:solidFill>
                <a:latin typeface="新宋体" panose="02010609030101010101" pitchFamily="49" charset="-122"/>
                <a:ea typeface="新宋体" panose="02010609030101010101" pitchFamily="49" charset="-122"/>
              </a:rPr>
              <a:t> CreateBiTree(BiTree &amp;T, SqList sa)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InitQueue(Q);</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T = (BiTree)malloc(</a:t>
            </a:r>
            <a:r>
              <a:rPr lang="en-US" altLang="zh-CN" dirty="0">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(BiTNode));</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EnQueue(Q, T);</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i = 0;</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(i &lt; sa.last &amp;&amp; !QueueEmpty(Q))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DeQueue(Q, p);</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p-&gt;data = sa.elem[i++];</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(2 * i - 1&lt; sa.last)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p-&gt;lchild = (BiTree)malloc(</a:t>
            </a:r>
            <a:r>
              <a:rPr lang="en-US" altLang="zh-CN" dirty="0">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(BiTNode));</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EnQueue(Q, p-&gt;lchild);</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(2 * i &lt; sa.last)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p-&gt;rchild = (BiTree)malloc(</a:t>
            </a:r>
            <a:r>
              <a:rPr lang="en-US" altLang="zh-CN" dirty="0">
                <a:solidFill>
                  <a:srgbClr val="0000FF"/>
                </a:solidFill>
                <a:latin typeface="新宋体" panose="02010609030101010101" pitchFamily="49" charset="-122"/>
                <a:ea typeface="新宋体" panose="02010609030101010101" pitchFamily="49" charset="-122"/>
              </a:rPr>
              <a:t>sizeof</a:t>
            </a:r>
            <a:r>
              <a:rPr lang="en-US" altLang="zh-CN" dirty="0">
                <a:solidFill>
                  <a:srgbClr val="000000"/>
                </a:solidFill>
                <a:latin typeface="新宋体" panose="02010609030101010101" pitchFamily="49" charset="-122"/>
                <a:ea typeface="新宋体" panose="02010609030101010101" pitchFamily="49" charset="-122"/>
              </a:rPr>
              <a:t>(BiTNode));</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EnQueue(Q, p-&gt;rchild);</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    }</a:t>
            </a:r>
            <a:endParaRPr lang="en-US" altLang="zh-CN" sz="1600" dirty="0"/>
          </a:p>
          <a:p>
            <a:r>
              <a:rPr lang="en-US" altLang="zh-CN" dirty="0">
                <a:solidFill>
                  <a:srgbClr val="000000"/>
                </a:solidFill>
                <a:latin typeface="新宋体" panose="02010609030101010101" pitchFamily="49" charset="-122"/>
                <a:ea typeface="新宋体" panose="02010609030101010101" pitchFamily="49" charset="-122"/>
              </a:rPr>
              <a:t>}</a:t>
            </a:r>
            <a:endParaRPr lang="en-US" altLang="zh-CN" sz="4400" dirty="0"/>
          </a:p>
        </p:txBody>
      </p:sp>
    </p:spTree>
    <p:extLst>
      <p:ext uri="{BB962C8B-B14F-4D97-AF65-F5344CB8AC3E}">
        <p14:creationId xmlns:p14="http://schemas.microsoft.com/office/powerpoint/2010/main" val="246083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987550" y="555626"/>
            <a:ext cx="8426450" cy="1336675"/>
          </a:xfrm>
        </p:spPr>
        <p:txBody>
          <a:bodyPr>
            <a:normAutofit/>
          </a:bodyPr>
          <a:lstStyle/>
          <a:p>
            <a:pPr marL="0" indent="0">
              <a:buNone/>
            </a:pPr>
            <a:r>
              <a:rPr lang="en-US" altLang="zh-CN" sz="2600" dirty="0"/>
              <a:t>6.68 </a:t>
            </a:r>
            <a:r>
              <a:rPr lang="zh-CN" altLang="en-US" sz="2600" dirty="0"/>
              <a:t>已知一棵树的由根至叶子结点按层次输入的结点序列及每个结点的度（每层中自左至右输入），试写出构造此树的孩子</a:t>
            </a:r>
            <a:r>
              <a:rPr lang="en-US" altLang="zh-CN" sz="2600" dirty="0"/>
              <a:t>-</a:t>
            </a:r>
            <a:r>
              <a:rPr lang="zh-CN" altLang="en-US" sz="2600" dirty="0"/>
              <a:t>兄弟链表的算法。</a:t>
            </a:r>
          </a:p>
        </p:txBody>
      </p:sp>
      <p:sp>
        <p:nvSpPr>
          <p:cNvPr id="5" name="矩形 4"/>
          <p:cNvSpPr/>
          <p:nvPr/>
        </p:nvSpPr>
        <p:spPr>
          <a:xfrm>
            <a:off x="1987550" y="1892300"/>
            <a:ext cx="6330950" cy="1754326"/>
          </a:xfrm>
          <a:prstGeom prst="rect">
            <a:avLst/>
          </a:prstGeom>
        </p:spPr>
        <p:txBody>
          <a:bodyPr wrap="square">
            <a:spAutoFit/>
          </a:bodyPr>
          <a:lstStyle/>
          <a:p>
            <a:r>
              <a:rPr lang="en-US" altLang="zh-CN" dirty="0">
                <a:latin typeface="新宋体" panose="02010609030101010101" pitchFamily="49" charset="-122"/>
                <a:ea typeface="新宋体" panose="02010609030101010101" pitchFamily="49" charset="-122"/>
              </a:rPr>
              <a:t>typedef struct CSNode{</a:t>
            </a:r>
          </a:p>
          <a:p>
            <a:r>
              <a:rPr lang="en-US" altLang="zh-CN" dirty="0">
                <a:latin typeface="新宋体" panose="02010609030101010101" pitchFamily="49" charset="-122"/>
                <a:ea typeface="新宋体" panose="02010609030101010101" pitchFamily="49" charset="-122"/>
              </a:rPr>
              <a:t>    ElemType data;</a:t>
            </a:r>
          </a:p>
          <a:p>
            <a:r>
              <a:rPr lang="en-US" altLang="zh-CN" dirty="0">
                <a:latin typeface="新宋体" panose="02010609030101010101" pitchFamily="49" charset="-122"/>
                <a:ea typeface="新宋体" panose="02010609030101010101" pitchFamily="49" charset="-122"/>
              </a:rPr>
              <a:t>    struct CSNode *firstchild, *nextsibling</a:t>
            </a:r>
          </a:p>
          <a:p>
            <a:r>
              <a:rPr lang="en-US" altLang="zh-CN" dirty="0">
                <a:latin typeface="新宋体" panose="02010609030101010101" pitchFamily="49" charset="-122"/>
                <a:ea typeface="新宋体" panose="02010609030101010101" pitchFamily="49" charset="-122"/>
              </a:rPr>
              <a:t>}CSNode, *CSTree;</a:t>
            </a: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如果需要用和书本上不一样的数据结构，需要自己写出定义</a:t>
            </a:r>
            <a:endParaRPr lang="en-US" altLang="zh-CN" dirty="0">
              <a:latin typeface="新宋体" panose="02010609030101010101" pitchFamily="49" charset="-122"/>
              <a:ea typeface="新宋体" panose="02010609030101010101" pitchFamily="49" charset="-122"/>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8753"/>
          <a:stretch/>
        </p:blipFill>
        <p:spPr>
          <a:xfrm>
            <a:off x="2139950" y="3936662"/>
            <a:ext cx="5448300" cy="2647950"/>
          </a:xfrm>
          <a:prstGeom prst="rect">
            <a:avLst/>
          </a:prstGeom>
        </p:spPr>
      </p:pic>
    </p:spTree>
    <p:extLst>
      <p:ext uri="{BB962C8B-B14F-4D97-AF65-F5344CB8AC3E}">
        <p14:creationId xmlns:p14="http://schemas.microsoft.com/office/powerpoint/2010/main" val="166666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057400" y="454303"/>
            <a:ext cx="81788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dirty="0">
                <a:solidFill>
                  <a:srgbClr val="000000"/>
                </a:solidFill>
                <a:latin typeface="新宋体" panose="02010609030101010101" pitchFamily="49" charset="-122"/>
                <a:ea typeface="新宋体" panose="02010609030101010101" pitchFamily="49" charset="-122"/>
              </a:rPr>
              <a:t>Status CreateCSTreeByDegree(CSTree &amp;T, ElemType node[],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degree[],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n){</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CSTree *t;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t = (CSTree*)malloc(n * </a:t>
            </a:r>
            <a:r>
              <a:rPr lang="en-US" altLang="zh-CN" sz="1600" dirty="0">
                <a:solidFill>
                  <a:srgbClr val="0000FF"/>
                </a:solidFill>
                <a:latin typeface="新宋体" panose="02010609030101010101" pitchFamily="49" charset="-122"/>
                <a:ea typeface="新宋体" panose="02010609030101010101" pitchFamily="49" charset="-122"/>
              </a:rPr>
              <a:t>sizeof</a:t>
            </a:r>
            <a:r>
              <a:rPr lang="en-US" altLang="zh-CN" sz="1600" dirty="0">
                <a:solidFill>
                  <a:srgbClr val="000000"/>
                </a:solidFill>
                <a:latin typeface="新宋体" panose="02010609030101010101" pitchFamily="49" charset="-122"/>
                <a:ea typeface="新宋体" panose="02010609030101010101" pitchFamily="49" charset="-122"/>
              </a:rPr>
              <a:t>(CSTree));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t[0] = CreateCSNode(node[0]);</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T = t[0];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(!T)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ERROR;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i = 0;</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结点序号</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j = 1;</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孩子序号 </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for</a:t>
            </a:r>
            <a:r>
              <a:rPr lang="en-US" altLang="zh-CN" sz="1600" dirty="0">
                <a:solidFill>
                  <a:srgbClr val="000000"/>
                </a:solidFill>
                <a:latin typeface="新宋体" panose="02010609030101010101" pitchFamily="49" charset="-122"/>
                <a:ea typeface="新宋体" panose="02010609030101010101" pitchFamily="49" charset="-122"/>
              </a:rPr>
              <a:t>(i = 0; i &lt; n; i++){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d = degree[i];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(d == 0)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continue</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叶子结点 </a:t>
            </a:r>
            <a:endParaRPr lang="zh-CN" altLang="en-US" sz="1400" dirty="0"/>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t[j] = CreateCSNode(node[j]);</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t[i]-&gt;firstchild = t[j];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j++;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for</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k = 2; k &lt;= d; k++){</a:t>
            </a:r>
          </a:p>
          <a:p>
            <a:r>
              <a:rPr lang="en-US" altLang="zh-CN" sz="1600" dirty="0">
                <a:solidFill>
                  <a:srgbClr val="000000"/>
                </a:solidFill>
                <a:latin typeface="新宋体" panose="02010609030101010101" pitchFamily="49" charset="-122"/>
                <a:ea typeface="新宋体" panose="02010609030101010101" pitchFamily="49" charset="-122"/>
              </a:rPr>
              <a:t>            t[j] = CreateCSNode(node[j]);</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t[j-1]-&gt;nextsibling = t[j];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j++;</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OK;</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008000"/>
                </a:solidFill>
                <a:latin typeface="新宋体" panose="02010609030101010101" pitchFamily="49" charset="-122"/>
                <a:ea typeface="新宋体" panose="02010609030101010101" pitchFamily="49" charset="-122"/>
              </a:rPr>
              <a:t>//CreateCSTreeByDegree</a:t>
            </a:r>
            <a:endParaRPr lang="en-US" altLang="zh-CN" sz="4000" dirty="0"/>
          </a:p>
        </p:txBody>
      </p:sp>
      <p:sp>
        <p:nvSpPr>
          <p:cNvPr id="8" name="Rectangle 2"/>
          <p:cNvSpPr>
            <a:spLocks noChangeArrowheads="1"/>
          </p:cNvSpPr>
          <p:nvPr/>
        </p:nvSpPr>
        <p:spPr bwMode="auto">
          <a:xfrm>
            <a:off x="6311900" y="1526977"/>
            <a:ext cx="4267200" cy="2800767"/>
          </a:xfrm>
          <a:prstGeom prst="rect">
            <a:avLst/>
          </a:prstGeom>
          <a:ln w="3175"/>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dirty="0">
                <a:solidFill>
                  <a:srgbClr val="008000"/>
                </a:solidFill>
                <a:latin typeface="新宋体" panose="02010609030101010101" pitchFamily="49" charset="-122"/>
                <a:ea typeface="新宋体" panose="02010609030101010101" pitchFamily="49" charset="-122"/>
              </a:rPr>
              <a:t>//</a:t>
            </a:r>
            <a:r>
              <a:rPr lang="zh-CN" altLang="en-US" sz="1600" dirty="0">
                <a:solidFill>
                  <a:srgbClr val="008000"/>
                </a:solidFill>
                <a:latin typeface="新宋体" panose="02010609030101010101" pitchFamily="49" charset="-122"/>
                <a:ea typeface="新宋体" panose="02010609030101010101" pitchFamily="49" charset="-122"/>
              </a:rPr>
              <a:t>创建结点的函数</a:t>
            </a:r>
            <a:endParaRPr lang="zh-CN" altLang="en-US" sz="1400" dirty="0"/>
          </a:p>
          <a:p>
            <a:r>
              <a:rPr lang="en-US" altLang="zh-CN" sz="1600" dirty="0">
                <a:solidFill>
                  <a:srgbClr val="000000"/>
                </a:solidFill>
                <a:latin typeface="新宋体" panose="02010609030101010101" pitchFamily="49" charset="-122"/>
                <a:ea typeface="新宋体" panose="02010609030101010101" pitchFamily="49" charset="-122"/>
              </a:rPr>
              <a:t>CSNode* CreateCSNode(ElemType data) {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CSNode* p;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p = (CSNode*)malloc(</a:t>
            </a:r>
            <a:r>
              <a:rPr lang="en-US" altLang="zh-CN" sz="1600" dirty="0">
                <a:solidFill>
                  <a:srgbClr val="0000FF"/>
                </a:solidFill>
                <a:latin typeface="新宋体" panose="02010609030101010101" pitchFamily="49" charset="-122"/>
                <a:ea typeface="新宋体" panose="02010609030101010101" pitchFamily="49" charset="-122"/>
              </a:rPr>
              <a:t>sizeof</a:t>
            </a:r>
            <a:r>
              <a:rPr lang="en-US" altLang="zh-CN" sz="1600" dirty="0">
                <a:solidFill>
                  <a:srgbClr val="000000"/>
                </a:solidFill>
                <a:latin typeface="新宋体" panose="02010609030101010101" pitchFamily="49" charset="-122"/>
                <a:ea typeface="新宋体" panose="02010609030101010101" pitchFamily="49" charset="-122"/>
              </a:rPr>
              <a:t>(CSNode));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(p == NULL)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NULL;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p-&gt;data = data;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p-&gt;firstchild = NULL;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p-&gt;nextsibling = NULL;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p; </a:t>
            </a:r>
            <a:endParaRPr lang="en-US" altLang="zh-CN" sz="1400" dirty="0"/>
          </a:p>
          <a:p>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4000" dirty="0"/>
          </a:p>
        </p:txBody>
      </p:sp>
    </p:spTree>
    <p:extLst>
      <p:ext uri="{BB962C8B-B14F-4D97-AF65-F5344CB8AC3E}">
        <p14:creationId xmlns:p14="http://schemas.microsoft.com/office/powerpoint/2010/main" val="385568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987550" y="555626"/>
            <a:ext cx="8553450" cy="1336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dirty="0"/>
              <a:t>6.69 </a:t>
            </a:r>
            <a:r>
              <a:rPr lang="zh-CN" altLang="en-US" sz="2600" dirty="0"/>
              <a:t>假设以二叉链表存储的二叉树中，每个结点所含数据元素均为单字母，试编写算法按树状打印二叉树的算法。</a:t>
            </a:r>
          </a:p>
        </p:txBody>
      </p:sp>
      <p:pic>
        <p:nvPicPr>
          <p:cNvPr id="5" name="图片 4"/>
          <p:cNvPicPr>
            <a:picLocks noChangeAspect="1"/>
          </p:cNvPicPr>
          <p:nvPr/>
        </p:nvPicPr>
        <p:blipFill>
          <a:blip r:embed="rId2"/>
          <a:stretch>
            <a:fillRect/>
          </a:stretch>
        </p:blipFill>
        <p:spPr>
          <a:xfrm>
            <a:off x="2628900" y="1892301"/>
            <a:ext cx="7008694" cy="2301875"/>
          </a:xfrm>
          <a:prstGeom prst="rect">
            <a:avLst/>
          </a:prstGeom>
        </p:spPr>
      </p:pic>
      <p:sp>
        <p:nvSpPr>
          <p:cNvPr id="6" name="文本框 5"/>
          <p:cNvSpPr txBox="1"/>
          <p:nvPr/>
        </p:nvSpPr>
        <p:spPr>
          <a:xfrm>
            <a:off x="7823200" y="4030979"/>
            <a:ext cx="1574800" cy="369332"/>
          </a:xfrm>
          <a:prstGeom prst="rect">
            <a:avLst/>
          </a:prstGeom>
          <a:noFill/>
        </p:spPr>
        <p:txBody>
          <a:bodyPr wrap="square" rtlCol="0">
            <a:spAutoFit/>
          </a:bodyPr>
          <a:lstStyle/>
          <a:p>
            <a:r>
              <a:rPr lang="en-US" altLang="zh-CN" dirty="0"/>
              <a:t>RDL</a:t>
            </a:r>
            <a:endParaRPr lang="zh-CN" altLang="en-US" dirty="0"/>
          </a:p>
        </p:txBody>
      </p:sp>
      <p:sp>
        <p:nvSpPr>
          <p:cNvPr id="7" name="文本框 6"/>
          <p:cNvSpPr txBox="1"/>
          <p:nvPr/>
        </p:nvSpPr>
        <p:spPr>
          <a:xfrm>
            <a:off x="7823200" y="4542948"/>
            <a:ext cx="1737976" cy="369332"/>
          </a:xfrm>
          <a:prstGeom prst="rect">
            <a:avLst/>
          </a:prstGeom>
          <a:noFill/>
        </p:spPr>
        <p:txBody>
          <a:bodyPr wrap="none" rtlCol="0">
            <a:spAutoFit/>
          </a:bodyPr>
          <a:lstStyle/>
          <a:p>
            <a:r>
              <a:rPr lang="zh-CN" altLang="en-US" dirty="0"/>
              <a:t>中序遍历：</a:t>
            </a:r>
            <a:r>
              <a:rPr lang="en-US" altLang="zh-CN" dirty="0"/>
              <a:t>LDR</a:t>
            </a:r>
            <a:endParaRPr lang="zh-CN" altLang="en-US" dirty="0"/>
          </a:p>
        </p:txBody>
      </p:sp>
    </p:spTree>
    <p:extLst>
      <p:ext uri="{BB962C8B-B14F-4D97-AF65-F5344CB8AC3E}">
        <p14:creationId xmlns:p14="http://schemas.microsoft.com/office/powerpoint/2010/main" val="4305202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7440</TotalTime>
  <Words>4333</Words>
  <Application>Microsoft Office PowerPoint</Application>
  <PresentationFormat>宽屏</PresentationFormat>
  <Paragraphs>605</Paragraphs>
  <Slides>49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-apple-system</vt:lpstr>
      <vt:lpstr>等线</vt:lpstr>
      <vt:lpstr>等线 Light</vt:lpstr>
      <vt:lpstr>宋体</vt:lpstr>
      <vt:lpstr>微软雅黑 Light</vt:lpstr>
      <vt:lpstr>新宋体</vt:lpstr>
      <vt:lpstr>Arial</vt:lpstr>
      <vt:lpstr>Calibri</vt:lpstr>
      <vt:lpstr>Consolas</vt:lpstr>
      <vt:lpstr>Office 主题​​</vt:lpstr>
      <vt:lpstr>第二次习题课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学了那些数据结构呢？</vt:lpstr>
      <vt:lpstr>为什么提出这些数据结构？</vt:lpstr>
      <vt:lpstr>为什么提出这些数据结构？</vt:lpstr>
      <vt:lpstr>为什么提出这些数据结构？</vt:lpstr>
      <vt:lpstr>整理一下</vt:lpstr>
      <vt:lpstr>举个例子：栈</vt:lpstr>
      <vt:lpstr>举个例子：栈</vt:lpstr>
      <vt:lpstr>举个例子：栈</vt:lpstr>
      <vt:lpstr>举个例子：栈</vt:lpstr>
      <vt:lpstr>举个例子：栈</vt:lpstr>
      <vt:lpstr>举个例子：栈</vt:lpstr>
      <vt:lpstr>查找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第二次习题课</dc:title>
  <dc:creator>宏武 刘</dc:creator>
  <cp:lastModifiedBy>宏武 刘</cp:lastModifiedBy>
  <cp:revision>10</cp:revision>
  <dcterms:created xsi:type="dcterms:W3CDTF">2023-12-07T07:29:02Z</dcterms:created>
  <dcterms:modified xsi:type="dcterms:W3CDTF">2023-12-12T15:24:23Z</dcterms:modified>
</cp:coreProperties>
</file>