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58" r:id="rId4"/>
    <p:sldId id="259" r:id="rId5"/>
    <p:sldId id="260" r:id="rId6"/>
    <p:sldId id="261" r:id="rId7"/>
    <p:sldId id="305" r:id="rId8"/>
    <p:sldId id="301" r:id="rId9"/>
    <p:sldId id="306" r:id="rId10"/>
    <p:sldId id="303" r:id="rId11"/>
    <p:sldId id="262" r:id="rId12"/>
    <p:sldId id="300" r:id="rId13"/>
    <p:sldId id="263" r:id="rId14"/>
    <p:sldId id="264" r:id="rId15"/>
    <p:sldId id="302"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304" r:id="rId29"/>
    <p:sldId id="283" r:id="rId30"/>
    <p:sldId id="284" r:id="rId31"/>
    <p:sldId id="285" r:id="rId32"/>
    <p:sldId id="286" r:id="rId33"/>
    <p:sldId id="287" r:id="rId34"/>
    <p:sldId id="288" r:id="rId35"/>
    <p:sldId id="289" r:id="rId36"/>
    <p:sldId id="290" r:id="rId37"/>
    <p:sldId id="291" r:id="rId38"/>
    <p:sldId id="292" r:id="rId39"/>
    <p:sldId id="307" r:id="rId40"/>
    <p:sldId id="293" r:id="rId41"/>
    <p:sldId id="294" r:id="rId42"/>
    <p:sldId id="295" r:id="rId43"/>
    <p:sldId id="296" r:id="rId44"/>
    <p:sldId id="297" r:id="rId45"/>
    <p:sldId id="298" r:id="rId46"/>
    <p:sldId id="299"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288" autoAdjust="0"/>
  </p:normalViewPr>
  <p:slideViewPr>
    <p:cSldViewPr snapToGrid="0">
      <p:cViewPr varScale="1">
        <p:scale>
          <a:sx n="97" d="100"/>
          <a:sy n="97"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507D97-B347-425A-A8B2-9847BD3D99B2}" type="datetimeFigureOut">
              <a:rPr lang="zh-CN" altLang="en-US" smtClean="0"/>
              <a:t>2023/11/6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392EB3-9D95-4A72-B911-BD4E3D867B7E}" type="slidenum">
              <a:rPr lang="zh-CN" altLang="en-US" smtClean="0"/>
              <a:t>‹#›</a:t>
            </a:fld>
            <a:endParaRPr lang="zh-CN" altLang="en-US"/>
          </a:p>
        </p:txBody>
      </p:sp>
    </p:spTree>
    <p:extLst>
      <p:ext uri="{BB962C8B-B14F-4D97-AF65-F5344CB8AC3E}">
        <p14:creationId xmlns:p14="http://schemas.microsoft.com/office/powerpoint/2010/main" val="255743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斯特林公式 </a:t>
            </a:r>
            <a:r>
              <a:rPr lang="en-US" altLang="zh-CN" b="0" i="0" dirty="0">
                <a:solidFill>
                  <a:srgbClr val="111111"/>
                </a:solidFill>
                <a:effectLst/>
                <a:latin typeface="Microsoft YaHei" panose="020B0503020204020204" pitchFamily="34" charset="-122"/>
                <a:ea typeface="Microsoft YaHei" panose="020B0503020204020204" pitchFamily="34" charset="-122"/>
              </a:rPr>
              <a:t>[√ (2n</a:t>
            </a:r>
            <a:r>
              <a:rPr lang="el-GR" altLang="zh-CN" b="0" i="0" dirty="0">
                <a:solidFill>
                  <a:srgbClr val="111111"/>
                </a:solidFill>
                <a:effectLst/>
                <a:latin typeface="Microsoft YaHei" panose="020B0503020204020204" pitchFamily="34" charset="-122"/>
                <a:ea typeface="Microsoft YaHei" panose="020B0503020204020204" pitchFamily="34" charset="-122"/>
              </a:rPr>
              <a:t>π)]* (</a:t>
            </a:r>
            <a:r>
              <a:rPr lang="en-US" altLang="zh-CN" b="0" i="0" dirty="0">
                <a:solidFill>
                  <a:srgbClr val="111111"/>
                </a:solidFill>
                <a:effectLst/>
                <a:latin typeface="Microsoft YaHei" panose="020B0503020204020204" pitchFamily="34" charset="-122"/>
                <a:ea typeface="Microsoft YaHei" panose="020B0503020204020204" pitchFamily="34" charset="-122"/>
              </a:rPr>
              <a:t>n/e)^n</a:t>
            </a:r>
            <a:endParaRPr lang="zh-CN" altLang="en-US" dirty="0"/>
          </a:p>
        </p:txBody>
      </p:sp>
      <p:sp>
        <p:nvSpPr>
          <p:cNvPr id="4" name="灯片编号占位符 3"/>
          <p:cNvSpPr>
            <a:spLocks noGrp="1"/>
          </p:cNvSpPr>
          <p:nvPr>
            <p:ph type="sldNum" sz="quarter" idx="5"/>
          </p:nvPr>
        </p:nvSpPr>
        <p:spPr/>
        <p:txBody>
          <a:bodyPr/>
          <a:lstStyle/>
          <a:p>
            <a:fld id="{40392EB3-9D95-4A72-B911-BD4E3D867B7E}" type="slidenum">
              <a:rPr lang="zh-CN" altLang="en-US" smtClean="0"/>
              <a:t>3</a:t>
            </a:fld>
            <a:endParaRPr lang="zh-CN" altLang="en-US"/>
          </a:p>
        </p:txBody>
      </p:sp>
    </p:spTree>
    <p:extLst>
      <p:ext uri="{BB962C8B-B14F-4D97-AF65-F5344CB8AC3E}">
        <p14:creationId xmlns:p14="http://schemas.microsoft.com/office/powerpoint/2010/main" val="2367496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mj-lt"/>
              <a:buAutoNum type="arabicPeriod"/>
            </a:pPr>
            <a:r>
              <a:rPr lang="en-US" altLang="zh-CN" b="0" i="0" dirty="0" err="1">
                <a:solidFill>
                  <a:srgbClr val="111111"/>
                </a:solidFill>
                <a:effectLst/>
                <a:latin typeface="-apple-system"/>
              </a:rPr>
              <a:t>cin</a:t>
            </a:r>
            <a:r>
              <a:rPr lang="en-US" altLang="zh-CN" b="0" i="0" dirty="0">
                <a:solidFill>
                  <a:srgbClr val="111111"/>
                </a:solidFill>
                <a:effectLst/>
                <a:latin typeface="-apple-system"/>
              </a:rPr>
              <a:t>&gt;&gt;n; while(n--){n--;}</a:t>
            </a:r>
            <a:r>
              <a:rPr lang="zh-CN" altLang="en-US" b="0" i="0" dirty="0">
                <a:solidFill>
                  <a:srgbClr val="111111"/>
                </a:solidFill>
                <a:effectLst/>
                <a:latin typeface="-apple-system"/>
              </a:rPr>
              <a:t>：这段代码的时间复杂度为</a:t>
            </a:r>
            <a:r>
              <a:rPr lang="en-US" altLang="zh-CN" b="0" i="0" dirty="0">
                <a:solidFill>
                  <a:srgbClr val="111111"/>
                </a:solidFill>
                <a:effectLst/>
                <a:latin typeface="-apple-system"/>
              </a:rPr>
              <a:t>O(n)</a:t>
            </a:r>
            <a:r>
              <a:rPr lang="zh-CN" altLang="en-US" b="0" i="0" dirty="0">
                <a:solidFill>
                  <a:srgbClr val="111111"/>
                </a:solidFill>
                <a:effectLst/>
                <a:latin typeface="-apple-system"/>
              </a:rPr>
              <a:t>，因为每次循环都会使</a:t>
            </a:r>
            <a:r>
              <a:rPr lang="en-US" altLang="zh-CN" b="0" i="0" dirty="0">
                <a:solidFill>
                  <a:srgbClr val="111111"/>
                </a:solidFill>
                <a:effectLst/>
                <a:latin typeface="-apple-system"/>
              </a:rPr>
              <a:t>n</a:t>
            </a:r>
            <a:r>
              <a:rPr lang="zh-CN" altLang="en-US" b="0" i="0" dirty="0">
                <a:solidFill>
                  <a:srgbClr val="111111"/>
                </a:solidFill>
                <a:effectLst/>
                <a:latin typeface="-apple-system"/>
              </a:rPr>
              <a:t>减少</a:t>
            </a:r>
            <a:r>
              <a:rPr lang="en-US" altLang="zh-CN" b="0" i="0" dirty="0">
                <a:solidFill>
                  <a:srgbClr val="111111"/>
                </a:solidFill>
                <a:effectLst/>
                <a:latin typeface="-apple-system"/>
              </a:rPr>
              <a:t>2</a:t>
            </a:r>
            <a:r>
              <a:rPr lang="zh-CN" altLang="en-US" b="0" i="0" dirty="0">
                <a:solidFill>
                  <a:srgbClr val="111111"/>
                </a:solidFill>
                <a:effectLst/>
                <a:latin typeface="-apple-system"/>
              </a:rPr>
              <a:t>，所以循环的次数是常数。</a:t>
            </a:r>
          </a:p>
          <a:p>
            <a:pPr algn="l">
              <a:buFont typeface="+mj-lt"/>
              <a:buAutoNum type="arabicPeriod"/>
            </a:pPr>
            <a:r>
              <a:rPr lang="en-US" altLang="zh-CN" b="0" i="0" dirty="0" err="1">
                <a:solidFill>
                  <a:srgbClr val="111111"/>
                </a:solidFill>
                <a:effectLst/>
                <a:latin typeface="-apple-system"/>
              </a:rPr>
              <a:t>cin</a:t>
            </a:r>
            <a:r>
              <a:rPr lang="en-US" altLang="zh-CN" b="0" i="0" dirty="0">
                <a:solidFill>
                  <a:srgbClr val="111111"/>
                </a:solidFill>
                <a:effectLst/>
                <a:latin typeface="-apple-system"/>
              </a:rPr>
              <a:t>&gt;&gt;n; while(n--){n++;}</a:t>
            </a:r>
            <a:r>
              <a:rPr lang="zh-CN" altLang="en-US" b="0" i="0" dirty="0">
                <a:solidFill>
                  <a:srgbClr val="111111"/>
                </a:solidFill>
                <a:effectLst/>
                <a:latin typeface="-apple-system"/>
              </a:rPr>
              <a:t>：这段代码会导致无限循环，因为在每次循环中，</a:t>
            </a:r>
            <a:r>
              <a:rPr lang="en-US" altLang="zh-CN" b="0" i="0" dirty="0">
                <a:solidFill>
                  <a:srgbClr val="111111"/>
                </a:solidFill>
                <a:effectLst/>
                <a:latin typeface="-apple-system"/>
              </a:rPr>
              <a:t>n</a:t>
            </a:r>
            <a:r>
              <a:rPr lang="zh-CN" altLang="en-US" b="0" i="0" dirty="0">
                <a:solidFill>
                  <a:srgbClr val="111111"/>
                </a:solidFill>
                <a:effectLst/>
                <a:latin typeface="-apple-system"/>
              </a:rPr>
              <a:t>都会先减</a:t>
            </a:r>
            <a:r>
              <a:rPr lang="en-US" altLang="zh-CN" b="0" i="0" dirty="0">
                <a:solidFill>
                  <a:srgbClr val="111111"/>
                </a:solidFill>
                <a:effectLst/>
                <a:latin typeface="-apple-system"/>
              </a:rPr>
              <a:t>1</a:t>
            </a:r>
            <a:r>
              <a:rPr lang="zh-CN" altLang="en-US" b="0" i="0" dirty="0">
                <a:solidFill>
                  <a:srgbClr val="111111"/>
                </a:solidFill>
                <a:effectLst/>
                <a:latin typeface="-apple-system"/>
              </a:rPr>
              <a:t>，然后再加</a:t>
            </a:r>
            <a:r>
              <a:rPr lang="en-US" altLang="zh-CN" b="0" i="0" dirty="0">
                <a:solidFill>
                  <a:srgbClr val="111111"/>
                </a:solidFill>
                <a:effectLst/>
                <a:latin typeface="-apple-system"/>
              </a:rPr>
              <a:t>1</a:t>
            </a:r>
            <a:r>
              <a:rPr lang="zh-CN" altLang="en-US" b="0" i="0" dirty="0">
                <a:solidFill>
                  <a:srgbClr val="111111"/>
                </a:solidFill>
                <a:effectLst/>
                <a:latin typeface="-apple-system"/>
              </a:rPr>
              <a:t>，所以</a:t>
            </a:r>
            <a:r>
              <a:rPr lang="en-US" altLang="zh-CN" b="0" i="0" dirty="0">
                <a:solidFill>
                  <a:srgbClr val="111111"/>
                </a:solidFill>
                <a:effectLst/>
                <a:latin typeface="-apple-system"/>
              </a:rPr>
              <a:t>n</a:t>
            </a:r>
            <a:r>
              <a:rPr lang="zh-CN" altLang="en-US" b="0" i="0" dirty="0">
                <a:solidFill>
                  <a:srgbClr val="111111"/>
                </a:solidFill>
                <a:effectLst/>
                <a:latin typeface="-apple-system"/>
              </a:rPr>
              <a:t>的值永远不会变。因此，这段代码的时间复杂度是无穷大。</a:t>
            </a:r>
          </a:p>
          <a:p>
            <a:pPr algn="l">
              <a:buFont typeface="+mj-lt"/>
              <a:buAutoNum type="arabicPeriod"/>
            </a:pPr>
            <a:r>
              <a:rPr lang="en-US" altLang="zh-CN" b="0" i="0" dirty="0" err="1">
                <a:solidFill>
                  <a:srgbClr val="111111"/>
                </a:solidFill>
                <a:effectLst/>
                <a:latin typeface="-apple-system"/>
              </a:rPr>
              <a:t>cin</a:t>
            </a:r>
            <a:r>
              <a:rPr lang="en-US" altLang="zh-CN" b="0" i="0" dirty="0">
                <a:solidFill>
                  <a:srgbClr val="111111"/>
                </a:solidFill>
                <a:effectLst/>
                <a:latin typeface="-apple-system"/>
              </a:rPr>
              <a:t>&gt;&gt;n; while(n--){Delete();}</a:t>
            </a:r>
            <a:r>
              <a:rPr lang="zh-CN" altLang="en-US" b="0" i="0" dirty="0">
                <a:solidFill>
                  <a:srgbClr val="111111"/>
                </a:solidFill>
                <a:effectLst/>
                <a:latin typeface="-apple-system"/>
              </a:rPr>
              <a:t>：这段代码的时间复杂度为</a:t>
            </a:r>
            <a:r>
              <a:rPr lang="en-US" altLang="zh-CN" b="0" i="0" dirty="0">
                <a:solidFill>
                  <a:srgbClr val="111111"/>
                </a:solidFill>
                <a:effectLst/>
                <a:latin typeface="-apple-system"/>
              </a:rPr>
              <a:t>O(n²)</a:t>
            </a:r>
            <a:r>
              <a:rPr lang="zh-CN" altLang="en-US" b="0" i="0" dirty="0">
                <a:solidFill>
                  <a:srgbClr val="111111"/>
                </a:solidFill>
                <a:effectLst/>
                <a:latin typeface="-apple-system"/>
              </a:rPr>
              <a:t>，因为</a:t>
            </a:r>
            <a:r>
              <a:rPr lang="en-US" altLang="zh-CN" b="0" i="0" dirty="0">
                <a:solidFill>
                  <a:srgbClr val="111111"/>
                </a:solidFill>
                <a:effectLst/>
                <a:latin typeface="-apple-system"/>
              </a:rPr>
              <a:t>Delete()</a:t>
            </a:r>
            <a:r>
              <a:rPr lang="zh-CN" altLang="en-US" b="0" i="0" dirty="0">
                <a:solidFill>
                  <a:srgbClr val="111111"/>
                </a:solidFill>
                <a:effectLst/>
                <a:latin typeface="-apple-system"/>
              </a:rPr>
              <a:t>函数的时间复杂度为</a:t>
            </a:r>
            <a:r>
              <a:rPr lang="en-US" altLang="zh-CN" b="0" i="0" dirty="0">
                <a:solidFill>
                  <a:srgbClr val="111111"/>
                </a:solidFill>
                <a:effectLst/>
                <a:latin typeface="-apple-system"/>
              </a:rPr>
              <a:t>O(n)</a:t>
            </a:r>
            <a:r>
              <a:rPr lang="zh-CN" altLang="en-US" b="0" i="0" dirty="0">
                <a:solidFill>
                  <a:srgbClr val="111111"/>
                </a:solidFill>
                <a:effectLst/>
                <a:latin typeface="-apple-system"/>
              </a:rPr>
              <a:t>，而这个函数会被调用</a:t>
            </a:r>
            <a:r>
              <a:rPr lang="en-US" altLang="zh-CN" b="0" i="0" dirty="0">
                <a:solidFill>
                  <a:srgbClr val="111111"/>
                </a:solidFill>
                <a:effectLst/>
                <a:latin typeface="-apple-system"/>
              </a:rPr>
              <a:t>n</a:t>
            </a:r>
            <a:r>
              <a:rPr lang="zh-CN" altLang="en-US" b="0" i="0" dirty="0">
                <a:solidFill>
                  <a:srgbClr val="111111"/>
                </a:solidFill>
                <a:effectLst/>
                <a:latin typeface="-apple-system"/>
              </a:rPr>
              <a:t>次。</a:t>
            </a:r>
          </a:p>
          <a:p>
            <a:endParaRPr lang="zh-CN" altLang="en-US" dirty="0"/>
          </a:p>
        </p:txBody>
      </p:sp>
      <p:sp>
        <p:nvSpPr>
          <p:cNvPr id="4" name="灯片编号占位符 3"/>
          <p:cNvSpPr>
            <a:spLocks noGrp="1"/>
          </p:cNvSpPr>
          <p:nvPr>
            <p:ph type="sldNum" sz="quarter" idx="5"/>
          </p:nvPr>
        </p:nvSpPr>
        <p:spPr/>
        <p:txBody>
          <a:bodyPr/>
          <a:lstStyle/>
          <a:p>
            <a:fld id="{40392EB3-9D95-4A72-B911-BD4E3D867B7E}" type="slidenum">
              <a:rPr lang="zh-CN" altLang="en-US" smtClean="0"/>
              <a:t>6</a:t>
            </a:fld>
            <a:endParaRPr lang="zh-CN" altLang="en-US"/>
          </a:p>
        </p:txBody>
      </p:sp>
    </p:spTree>
    <p:extLst>
      <p:ext uri="{BB962C8B-B14F-4D97-AF65-F5344CB8AC3E}">
        <p14:creationId xmlns:p14="http://schemas.microsoft.com/office/powerpoint/2010/main" val="3379360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11111"/>
                </a:solidFill>
                <a:effectLst/>
                <a:latin typeface="-apple-system"/>
              </a:rPr>
              <a:t>这段代码的时间复杂度为</a:t>
            </a:r>
            <a:r>
              <a:rPr lang="en-US" altLang="zh-CN" b="0" i="0" dirty="0">
                <a:solidFill>
                  <a:srgbClr val="111111"/>
                </a:solidFill>
                <a:effectLst/>
                <a:latin typeface="-apple-system"/>
              </a:rPr>
              <a:t>O(√n)</a:t>
            </a:r>
            <a:r>
              <a:rPr lang="zh-CN" altLang="en-US" b="0" i="0" dirty="0">
                <a:solidFill>
                  <a:srgbClr val="111111"/>
                </a:solidFill>
                <a:effectLst/>
                <a:latin typeface="-apple-system"/>
              </a:rPr>
              <a:t>。在这段代码中，每次循环，</a:t>
            </a:r>
            <a:r>
              <a:rPr lang="en-US" altLang="zh-CN" b="0" i="0" dirty="0">
                <a:solidFill>
                  <a:srgbClr val="111111"/>
                </a:solidFill>
                <a:effectLst/>
                <a:latin typeface="-apple-system"/>
              </a:rPr>
              <a:t>s</a:t>
            </a:r>
            <a:r>
              <a:rPr lang="zh-CN" altLang="en-US" b="0" i="0" dirty="0">
                <a:solidFill>
                  <a:srgbClr val="111111"/>
                </a:solidFill>
                <a:effectLst/>
                <a:latin typeface="-apple-system"/>
              </a:rPr>
              <a:t>增加</a:t>
            </a:r>
            <a:r>
              <a:rPr lang="en-US" altLang="zh-CN" b="0" i="0" dirty="0" err="1">
                <a:solidFill>
                  <a:srgbClr val="111111"/>
                </a:solidFill>
                <a:effectLst/>
                <a:latin typeface="-apple-system"/>
              </a:rPr>
              <a:t>i</a:t>
            </a:r>
            <a:r>
              <a:rPr lang="zh-CN" altLang="en-US" b="0" i="0" dirty="0">
                <a:solidFill>
                  <a:srgbClr val="111111"/>
                </a:solidFill>
                <a:effectLst/>
                <a:latin typeface="-apple-system"/>
              </a:rPr>
              <a:t>，而</a:t>
            </a:r>
            <a:r>
              <a:rPr lang="en-US" altLang="zh-CN" b="0" i="0" dirty="0" err="1">
                <a:solidFill>
                  <a:srgbClr val="111111"/>
                </a:solidFill>
                <a:effectLst/>
                <a:latin typeface="-apple-system"/>
              </a:rPr>
              <a:t>i</a:t>
            </a:r>
            <a:r>
              <a:rPr lang="zh-CN" altLang="en-US" b="0" i="0" dirty="0">
                <a:solidFill>
                  <a:srgbClr val="111111"/>
                </a:solidFill>
                <a:effectLst/>
                <a:latin typeface="-apple-system"/>
              </a:rPr>
              <a:t>每次增加</a:t>
            </a:r>
            <a:r>
              <a:rPr lang="en-US" altLang="zh-CN" b="0" i="0" dirty="0">
                <a:solidFill>
                  <a:srgbClr val="111111"/>
                </a:solidFill>
                <a:effectLst/>
                <a:latin typeface="-apple-system"/>
              </a:rPr>
              <a:t>1</a:t>
            </a:r>
            <a:r>
              <a:rPr lang="zh-CN" altLang="en-US" b="0" i="0" dirty="0">
                <a:solidFill>
                  <a:srgbClr val="111111"/>
                </a:solidFill>
                <a:effectLst/>
                <a:latin typeface="-apple-system"/>
              </a:rPr>
              <a:t>。因此，</a:t>
            </a:r>
            <a:r>
              <a:rPr lang="en-US" altLang="zh-CN" b="0" i="0" dirty="0">
                <a:solidFill>
                  <a:srgbClr val="111111"/>
                </a:solidFill>
                <a:effectLst/>
                <a:latin typeface="-apple-system"/>
              </a:rPr>
              <a:t>s</a:t>
            </a:r>
            <a:r>
              <a:rPr lang="zh-CN" altLang="en-US" b="0" i="0" dirty="0">
                <a:solidFill>
                  <a:srgbClr val="111111"/>
                </a:solidFill>
                <a:effectLst/>
                <a:latin typeface="-apple-system"/>
              </a:rPr>
              <a:t>实际上是一个等差数列的和，即</a:t>
            </a:r>
            <a:r>
              <a:rPr lang="en-US" altLang="zh-CN" b="0" i="0" dirty="0">
                <a:solidFill>
                  <a:srgbClr val="111111"/>
                </a:solidFill>
                <a:effectLst/>
                <a:latin typeface="-apple-system"/>
              </a:rPr>
              <a:t>1+2+3+…+</a:t>
            </a:r>
            <a:r>
              <a:rPr lang="en-US" altLang="zh-CN" b="0" i="0" dirty="0" err="1">
                <a:solidFill>
                  <a:srgbClr val="111111"/>
                </a:solidFill>
                <a:effectLst/>
                <a:latin typeface="-apple-system"/>
              </a:rPr>
              <a:t>i</a:t>
            </a:r>
            <a:r>
              <a:rPr lang="zh-CN" altLang="en-US" b="0" i="0" dirty="0">
                <a:solidFill>
                  <a:srgbClr val="111111"/>
                </a:solidFill>
                <a:effectLst/>
                <a:latin typeface="-apple-system"/>
              </a:rPr>
              <a:t>。当</a:t>
            </a:r>
            <a:r>
              <a:rPr lang="en-US" altLang="zh-CN" b="0" i="0" dirty="0">
                <a:solidFill>
                  <a:srgbClr val="111111"/>
                </a:solidFill>
                <a:effectLst/>
                <a:latin typeface="-apple-system"/>
              </a:rPr>
              <a:t>s</a:t>
            </a:r>
            <a:r>
              <a:rPr lang="zh-CN" altLang="en-US" b="0" i="0" dirty="0">
                <a:solidFill>
                  <a:srgbClr val="111111"/>
                </a:solidFill>
                <a:effectLst/>
                <a:latin typeface="-apple-system"/>
              </a:rPr>
              <a:t>首次大于或等于</a:t>
            </a:r>
            <a:r>
              <a:rPr lang="en-US" altLang="zh-CN" b="0" i="0" dirty="0">
                <a:solidFill>
                  <a:srgbClr val="111111"/>
                </a:solidFill>
                <a:effectLst/>
                <a:latin typeface="-apple-system"/>
              </a:rPr>
              <a:t>n</a:t>
            </a:r>
            <a:r>
              <a:rPr lang="zh-CN" altLang="en-US" b="0" i="0" dirty="0">
                <a:solidFill>
                  <a:srgbClr val="111111"/>
                </a:solidFill>
                <a:effectLst/>
                <a:latin typeface="-apple-system"/>
              </a:rPr>
              <a:t>时，循环停止。等差数列的和公式为</a:t>
            </a:r>
            <a:r>
              <a:rPr lang="en-US" altLang="zh-CN" b="0" i="0" dirty="0">
                <a:solidFill>
                  <a:srgbClr val="111111"/>
                </a:solidFill>
                <a:effectLst/>
                <a:latin typeface="-apple-system"/>
              </a:rPr>
              <a:t>s=</a:t>
            </a:r>
            <a:r>
              <a:rPr lang="en-US" altLang="zh-CN" b="0" i="0" dirty="0" err="1">
                <a:solidFill>
                  <a:srgbClr val="111111"/>
                </a:solidFill>
                <a:effectLst/>
                <a:latin typeface="-apple-system"/>
              </a:rPr>
              <a:t>i</a:t>
            </a:r>
            <a:r>
              <a:rPr lang="en-US" altLang="zh-CN" b="0" i="0" dirty="0">
                <a:solidFill>
                  <a:srgbClr val="111111"/>
                </a:solidFill>
                <a:effectLst/>
                <a:latin typeface="-apple-system"/>
              </a:rPr>
              <a:t>*(i+1)/2</a:t>
            </a:r>
            <a:r>
              <a:rPr lang="zh-CN" altLang="en-US" b="0" i="0" dirty="0">
                <a:solidFill>
                  <a:srgbClr val="111111"/>
                </a:solidFill>
                <a:effectLst/>
                <a:latin typeface="-apple-system"/>
              </a:rPr>
              <a:t>，所以当</a:t>
            </a:r>
            <a:r>
              <a:rPr lang="en-US" altLang="zh-CN" b="0" i="0" dirty="0">
                <a:solidFill>
                  <a:srgbClr val="111111"/>
                </a:solidFill>
                <a:effectLst/>
                <a:latin typeface="-apple-system"/>
              </a:rPr>
              <a:t>s</a:t>
            </a:r>
            <a:r>
              <a:rPr lang="zh-CN" altLang="en-US" b="0" i="0" dirty="0">
                <a:solidFill>
                  <a:srgbClr val="111111"/>
                </a:solidFill>
                <a:effectLst/>
                <a:latin typeface="-apple-system"/>
              </a:rPr>
              <a:t>大于</a:t>
            </a:r>
            <a:r>
              <a:rPr lang="en-US" altLang="zh-CN" b="0" i="0" dirty="0">
                <a:solidFill>
                  <a:srgbClr val="111111"/>
                </a:solidFill>
                <a:effectLst/>
                <a:latin typeface="-apple-system"/>
              </a:rPr>
              <a:t>n</a:t>
            </a:r>
            <a:r>
              <a:rPr lang="zh-CN" altLang="en-US" b="0" i="0" dirty="0">
                <a:solidFill>
                  <a:srgbClr val="111111"/>
                </a:solidFill>
                <a:effectLst/>
                <a:latin typeface="-apple-system"/>
              </a:rPr>
              <a:t>时，</a:t>
            </a:r>
            <a:r>
              <a:rPr lang="en-US" altLang="zh-CN" b="0" i="0" dirty="0" err="1">
                <a:solidFill>
                  <a:srgbClr val="111111"/>
                </a:solidFill>
                <a:effectLst/>
                <a:latin typeface="-apple-system"/>
              </a:rPr>
              <a:t>i</a:t>
            </a:r>
            <a:r>
              <a:rPr lang="zh-CN" altLang="en-US" b="0" i="0" dirty="0">
                <a:solidFill>
                  <a:srgbClr val="111111"/>
                </a:solidFill>
                <a:effectLst/>
                <a:latin typeface="-apple-system"/>
              </a:rPr>
              <a:t>大约是√</a:t>
            </a:r>
            <a:r>
              <a:rPr lang="en-US" altLang="zh-CN" b="0" i="0" dirty="0">
                <a:solidFill>
                  <a:srgbClr val="111111"/>
                </a:solidFill>
                <a:effectLst/>
                <a:latin typeface="-apple-system"/>
              </a:rPr>
              <a:t>2n</a:t>
            </a:r>
            <a:r>
              <a:rPr lang="zh-CN" altLang="en-US" b="0" i="0" dirty="0">
                <a:solidFill>
                  <a:srgbClr val="111111"/>
                </a:solidFill>
                <a:effectLst/>
                <a:latin typeface="-apple-system"/>
              </a:rPr>
              <a:t>。因此，这段代码的时间复杂度为</a:t>
            </a:r>
            <a:r>
              <a:rPr lang="en-US" altLang="zh-CN" b="0" i="0" dirty="0">
                <a:solidFill>
                  <a:srgbClr val="111111"/>
                </a:solidFill>
                <a:effectLst/>
                <a:latin typeface="-apple-system"/>
              </a:rPr>
              <a:t>O(√n)</a:t>
            </a:r>
            <a:endParaRPr lang="zh-CN" altLang="en-US" dirty="0"/>
          </a:p>
        </p:txBody>
      </p:sp>
      <p:sp>
        <p:nvSpPr>
          <p:cNvPr id="4" name="灯片编号占位符 3"/>
          <p:cNvSpPr>
            <a:spLocks noGrp="1"/>
          </p:cNvSpPr>
          <p:nvPr>
            <p:ph type="sldNum" sz="quarter" idx="5"/>
          </p:nvPr>
        </p:nvSpPr>
        <p:spPr/>
        <p:txBody>
          <a:bodyPr/>
          <a:lstStyle/>
          <a:p>
            <a:fld id="{40392EB3-9D95-4A72-B911-BD4E3D867B7E}" type="slidenum">
              <a:rPr lang="zh-CN" altLang="en-US" smtClean="0"/>
              <a:t>7</a:t>
            </a:fld>
            <a:endParaRPr lang="zh-CN" altLang="en-US"/>
          </a:p>
        </p:txBody>
      </p:sp>
    </p:spTree>
    <p:extLst>
      <p:ext uri="{BB962C8B-B14F-4D97-AF65-F5344CB8AC3E}">
        <p14:creationId xmlns:p14="http://schemas.microsoft.com/office/powerpoint/2010/main" val="1849757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392EB3-9D95-4A72-B911-BD4E3D867B7E}" type="slidenum">
              <a:rPr lang="zh-CN" altLang="en-US" smtClean="0"/>
              <a:t>11</a:t>
            </a:fld>
            <a:endParaRPr lang="zh-CN" altLang="en-US"/>
          </a:p>
        </p:txBody>
      </p:sp>
    </p:spTree>
    <p:extLst>
      <p:ext uri="{BB962C8B-B14F-4D97-AF65-F5344CB8AC3E}">
        <p14:creationId xmlns:p14="http://schemas.microsoft.com/office/powerpoint/2010/main" val="106646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392EB3-9D95-4A72-B911-BD4E3D867B7E}" type="slidenum">
              <a:rPr lang="zh-CN" altLang="en-US" smtClean="0"/>
              <a:t>17</a:t>
            </a:fld>
            <a:endParaRPr lang="zh-CN" altLang="en-US"/>
          </a:p>
        </p:txBody>
      </p:sp>
    </p:spTree>
    <p:extLst>
      <p:ext uri="{BB962C8B-B14F-4D97-AF65-F5344CB8AC3E}">
        <p14:creationId xmlns:p14="http://schemas.microsoft.com/office/powerpoint/2010/main" val="1012838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栈的主要操作有两个：入栈操作和出栈操作，出栈时从栈顶出，入栈是从栈顶插入。入栈和入队类似，都是从“所有元素后面插入”；而最关键的问题是出栈操作，要出栈的是的栈顶元素，而队列每次出队的是队列的第一个元素。因此我们可以这样，出队的时候，若队列不止一个元素，则进行出队 操作，只保留最后一个元素，这样出队的时候，就符合出栈的要求了，但其他的元素必须 保留，而且顺序不能乱，这时候另一个队列就起作用了，这个队列可以在“出栈”操作之前按顺序保留所有的元素，等到“出栈”之后，把所有元素按顺序进入到“出栈”后的队列。因此两个队列总有一个为空。</a:t>
            </a:r>
          </a:p>
        </p:txBody>
      </p:sp>
      <p:sp>
        <p:nvSpPr>
          <p:cNvPr id="4" name="灯片编号占位符 3"/>
          <p:cNvSpPr>
            <a:spLocks noGrp="1"/>
          </p:cNvSpPr>
          <p:nvPr>
            <p:ph type="sldNum" sz="quarter" idx="10"/>
          </p:nvPr>
        </p:nvSpPr>
        <p:spPr/>
        <p:txBody>
          <a:bodyPr/>
          <a:lstStyle/>
          <a:p>
            <a:fld id="{723F5886-074A-4E75-8943-BFA15E8A5418}" type="slidenum">
              <a:rPr lang="zh-CN" altLang="en-US" smtClean="0"/>
              <a:t>45</a:t>
            </a:fld>
            <a:endParaRPr lang="zh-CN" altLang="en-US"/>
          </a:p>
        </p:txBody>
      </p:sp>
    </p:spTree>
    <p:extLst>
      <p:ext uri="{BB962C8B-B14F-4D97-AF65-F5344CB8AC3E}">
        <p14:creationId xmlns:p14="http://schemas.microsoft.com/office/powerpoint/2010/main" val="1406909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队列的主要操作有两个：入队操作和出队操作，出队时从队头出，入队是从队尾插入，入队的操作和入栈的操作类似，而最关键的问题是出队操作，要出队列的是队列的第一个元素，而出栈的是栈的栈顶元素，所以我们可以这样：       假设两个栈</a:t>
            </a:r>
            <a:r>
              <a:rPr lang="en-US" altLang="zh-CN" dirty="0"/>
              <a:t>A</a:t>
            </a:r>
            <a:r>
              <a:rPr lang="zh-CN" altLang="en-US" dirty="0"/>
              <a:t>和栈</a:t>
            </a:r>
            <a:r>
              <a:rPr lang="en-US" altLang="zh-CN" dirty="0"/>
              <a:t>B</a:t>
            </a:r>
            <a:r>
              <a:rPr lang="zh-CN" altLang="en-US" dirty="0"/>
              <a:t>，</a:t>
            </a:r>
            <a:r>
              <a:rPr lang="en-US" altLang="zh-CN" dirty="0"/>
              <a:t>A</a:t>
            </a:r>
            <a:r>
              <a:rPr lang="zh-CN" altLang="en-US" dirty="0"/>
              <a:t>主要用来处理入队操作，</a:t>
            </a:r>
            <a:r>
              <a:rPr lang="en-US" altLang="zh-CN" dirty="0"/>
              <a:t>B</a:t>
            </a:r>
            <a:r>
              <a:rPr lang="zh-CN" altLang="en-US" dirty="0"/>
              <a:t>用于处理出队操作。入队操作和入栈操作类似，直接将元素压入栈即可。出队的时候，实现我们假设栈</a:t>
            </a:r>
            <a:r>
              <a:rPr lang="en-US" altLang="zh-CN" dirty="0"/>
              <a:t>B</a:t>
            </a:r>
            <a:r>
              <a:rPr lang="zh-CN" altLang="en-US" dirty="0"/>
              <a:t>为空，则要把栈</a:t>
            </a:r>
            <a:r>
              <a:rPr lang="en-US" altLang="zh-CN" dirty="0"/>
              <a:t>A</a:t>
            </a:r>
            <a:r>
              <a:rPr lang="zh-CN" altLang="en-US" dirty="0"/>
              <a:t>的第一个元素（即栈底元素）弹出，直接从</a:t>
            </a:r>
            <a:r>
              <a:rPr lang="en-US" altLang="zh-CN" dirty="0"/>
              <a:t>A</a:t>
            </a:r>
            <a:r>
              <a:rPr lang="zh-CN" altLang="en-US" dirty="0"/>
              <a:t>弹出这是不可能的，但如果我们把栈</a:t>
            </a:r>
            <a:r>
              <a:rPr lang="en-US" altLang="zh-CN" dirty="0"/>
              <a:t>A</a:t>
            </a:r>
            <a:r>
              <a:rPr lang="zh-CN" altLang="en-US" dirty="0"/>
              <a:t>里面的元素的顺序逆过来，这样直接用栈弹出栈顶元素即可，所以我们可以把栈</a:t>
            </a:r>
            <a:r>
              <a:rPr lang="en-US" altLang="zh-CN" dirty="0"/>
              <a:t>A</a:t>
            </a:r>
            <a:r>
              <a:rPr lang="zh-CN" altLang="en-US" dirty="0"/>
              <a:t>的元素全部弹出来，并俺顺序压入栈</a:t>
            </a:r>
            <a:r>
              <a:rPr lang="en-US" altLang="zh-CN" dirty="0"/>
              <a:t>B</a:t>
            </a:r>
            <a:r>
              <a:rPr lang="zh-CN" altLang="en-US" dirty="0"/>
              <a:t>中，这样每次栈</a:t>
            </a:r>
            <a:r>
              <a:rPr lang="en-US" altLang="zh-CN" dirty="0"/>
              <a:t>B</a:t>
            </a:r>
            <a:r>
              <a:rPr lang="zh-CN" altLang="en-US" dirty="0"/>
              <a:t>弹出的栈顶元素就是栈</a:t>
            </a:r>
            <a:r>
              <a:rPr lang="en-US" altLang="zh-CN" dirty="0"/>
              <a:t>A</a:t>
            </a:r>
            <a:r>
              <a:rPr lang="zh-CN" altLang="en-US" dirty="0"/>
              <a:t>相对应的栈底元素，就是出队操作。若</a:t>
            </a:r>
            <a:r>
              <a:rPr lang="en-US" altLang="zh-CN" dirty="0"/>
              <a:t>B</a:t>
            </a:r>
            <a:r>
              <a:rPr lang="zh-CN" altLang="en-US" dirty="0"/>
              <a:t>不为空，则代表之前从</a:t>
            </a:r>
            <a:r>
              <a:rPr lang="en-US" altLang="zh-CN" dirty="0"/>
              <a:t>A</a:t>
            </a:r>
            <a:r>
              <a:rPr lang="zh-CN" altLang="en-US" dirty="0"/>
              <a:t>复制过来的元素还没有完全弹出，要出栈的时候直接弹出即可。若栈</a:t>
            </a:r>
            <a:r>
              <a:rPr lang="en-US" altLang="zh-CN" dirty="0"/>
              <a:t>B</a:t>
            </a:r>
            <a:r>
              <a:rPr lang="zh-CN" altLang="en-US" dirty="0"/>
              <a:t>的元素都弹出来了，就需要从</a:t>
            </a:r>
            <a:r>
              <a:rPr lang="en-US" altLang="zh-CN" dirty="0"/>
              <a:t>A</a:t>
            </a:r>
            <a:r>
              <a:rPr lang="zh-CN" altLang="en-US" dirty="0"/>
              <a:t>中补充。</a:t>
            </a:r>
          </a:p>
        </p:txBody>
      </p:sp>
      <p:sp>
        <p:nvSpPr>
          <p:cNvPr id="4" name="灯片编号占位符 3"/>
          <p:cNvSpPr>
            <a:spLocks noGrp="1"/>
          </p:cNvSpPr>
          <p:nvPr>
            <p:ph type="sldNum" sz="quarter" idx="10"/>
          </p:nvPr>
        </p:nvSpPr>
        <p:spPr/>
        <p:txBody>
          <a:bodyPr/>
          <a:lstStyle/>
          <a:p>
            <a:fld id="{723F5886-074A-4E75-8943-BFA15E8A5418}" type="slidenum">
              <a:rPr lang="zh-CN" altLang="en-US" smtClean="0"/>
              <a:t>46</a:t>
            </a:fld>
            <a:endParaRPr lang="zh-CN" altLang="en-US"/>
          </a:p>
        </p:txBody>
      </p:sp>
    </p:spTree>
    <p:extLst>
      <p:ext uri="{BB962C8B-B14F-4D97-AF65-F5344CB8AC3E}">
        <p14:creationId xmlns:p14="http://schemas.microsoft.com/office/powerpoint/2010/main" val="2584509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481FC9-36BB-C69D-EAD3-FCE234ED1B3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E489D38-D5B3-2784-B35C-DC556ED153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9EEBC8C-BB02-A6AE-8E13-399D10BECAE3}"/>
              </a:ext>
            </a:extLst>
          </p:cNvPr>
          <p:cNvSpPr>
            <a:spLocks noGrp="1"/>
          </p:cNvSpPr>
          <p:nvPr>
            <p:ph type="dt" sz="half" idx="10"/>
          </p:nvPr>
        </p:nvSpPr>
        <p:spPr/>
        <p:txBody>
          <a:bodyPr/>
          <a:lstStyle/>
          <a:p>
            <a:fld id="{30A72058-5C93-43E8-9BEA-7218E0A7D488}" type="datetimeFigureOut">
              <a:rPr lang="zh-CN" altLang="en-US" smtClean="0"/>
              <a:t>2023/11/5</a:t>
            </a:fld>
            <a:endParaRPr lang="zh-CN" altLang="en-US"/>
          </a:p>
        </p:txBody>
      </p:sp>
      <p:sp>
        <p:nvSpPr>
          <p:cNvPr id="5" name="页脚占位符 4">
            <a:extLst>
              <a:ext uri="{FF2B5EF4-FFF2-40B4-BE49-F238E27FC236}">
                <a16:creationId xmlns:a16="http://schemas.microsoft.com/office/drawing/2014/main" id="{1C97D8EB-41A1-F51F-09F8-F75072D81B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E3136E-8334-4EAC-B298-788A4E221FF0}"/>
              </a:ext>
            </a:extLst>
          </p:cNvPr>
          <p:cNvSpPr>
            <a:spLocks noGrp="1"/>
          </p:cNvSpPr>
          <p:nvPr>
            <p:ph type="sldNum" sz="quarter" idx="12"/>
          </p:nvPr>
        </p:nvSpPr>
        <p:spPr/>
        <p:txBody>
          <a:bodyPr/>
          <a:lstStyle/>
          <a:p>
            <a:fld id="{38A2C161-4102-43A0-AA95-AE7CA03E1F3F}" type="slidenum">
              <a:rPr lang="zh-CN" altLang="en-US" smtClean="0"/>
              <a:t>‹#›</a:t>
            </a:fld>
            <a:endParaRPr lang="zh-CN" altLang="en-US"/>
          </a:p>
        </p:txBody>
      </p:sp>
    </p:spTree>
    <p:extLst>
      <p:ext uri="{BB962C8B-B14F-4D97-AF65-F5344CB8AC3E}">
        <p14:creationId xmlns:p14="http://schemas.microsoft.com/office/powerpoint/2010/main" val="1337404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ED131-A99D-2D35-BEA2-045E5A4C251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E37D331-1E73-3BA8-DB53-A6A67FB5214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BCAA9BA-4C1D-1373-F72A-76712596EF63}"/>
              </a:ext>
            </a:extLst>
          </p:cNvPr>
          <p:cNvSpPr>
            <a:spLocks noGrp="1"/>
          </p:cNvSpPr>
          <p:nvPr>
            <p:ph type="dt" sz="half" idx="10"/>
          </p:nvPr>
        </p:nvSpPr>
        <p:spPr/>
        <p:txBody>
          <a:bodyPr/>
          <a:lstStyle/>
          <a:p>
            <a:fld id="{30A72058-5C93-43E8-9BEA-7218E0A7D488}" type="datetimeFigureOut">
              <a:rPr lang="zh-CN" altLang="en-US" smtClean="0"/>
              <a:t>2023/11/5</a:t>
            </a:fld>
            <a:endParaRPr lang="zh-CN" altLang="en-US"/>
          </a:p>
        </p:txBody>
      </p:sp>
      <p:sp>
        <p:nvSpPr>
          <p:cNvPr id="5" name="页脚占位符 4">
            <a:extLst>
              <a:ext uri="{FF2B5EF4-FFF2-40B4-BE49-F238E27FC236}">
                <a16:creationId xmlns:a16="http://schemas.microsoft.com/office/drawing/2014/main" id="{1850571D-3080-10E2-22C2-A6807C8CA1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84E79B0-02AC-7164-CEB5-A240E75782EA}"/>
              </a:ext>
            </a:extLst>
          </p:cNvPr>
          <p:cNvSpPr>
            <a:spLocks noGrp="1"/>
          </p:cNvSpPr>
          <p:nvPr>
            <p:ph type="sldNum" sz="quarter" idx="12"/>
          </p:nvPr>
        </p:nvSpPr>
        <p:spPr/>
        <p:txBody>
          <a:bodyPr/>
          <a:lstStyle/>
          <a:p>
            <a:fld id="{38A2C161-4102-43A0-AA95-AE7CA03E1F3F}" type="slidenum">
              <a:rPr lang="zh-CN" altLang="en-US" smtClean="0"/>
              <a:t>‹#›</a:t>
            </a:fld>
            <a:endParaRPr lang="zh-CN" altLang="en-US"/>
          </a:p>
        </p:txBody>
      </p:sp>
    </p:spTree>
    <p:extLst>
      <p:ext uri="{BB962C8B-B14F-4D97-AF65-F5344CB8AC3E}">
        <p14:creationId xmlns:p14="http://schemas.microsoft.com/office/powerpoint/2010/main" val="4028030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AAD88B3-51B0-F506-53FB-373CD833FE0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11AE51C-D71F-D7DA-0E28-3DA00CDDF89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B5B03E9-CFF8-0364-9635-24B3AB5C5C44}"/>
              </a:ext>
            </a:extLst>
          </p:cNvPr>
          <p:cNvSpPr>
            <a:spLocks noGrp="1"/>
          </p:cNvSpPr>
          <p:nvPr>
            <p:ph type="dt" sz="half" idx="10"/>
          </p:nvPr>
        </p:nvSpPr>
        <p:spPr/>
        <p:txBody>
          <a:bodyPr/>
          <a:lstStyle/>
          <a:p>
            <a:fld id="{30A72058-5C93-43E8-9BEA-7218E0A7D488}" type="datetimeFigureOut">
              <a:rPr lang="zh-CN" altLang="en-US" smtClean="0"/>
              <a:t>2023/11/5</a:t>
            </a:fld>
            <a:endParaRPr lang="zh-CN" altLang="en-US"/>
          </a:p>
        </p:txBody>
      </p:sp>
      <p:sp>
        <p:nvSpPr>
          <p:cNvPr id="5" name="页脚占位符 4">
            <a:extLst>
              <a:ext uri="{FF2B5EF4-FFF2-40B4-BE49-F238E27FC236}">
                <a16:creationId xmlns:a16="http://schemas.microsoft.com/office/drawing/2014/main" id="{87931A75-DB9B-09FB-812F-9AF31929D5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88816C-7DF8-16D2-D8C7-ED2E399AFD68}"/>
              </a:ext>
            </a:extLst>
          </p:cNvPr>
          <p:cNvSpPr>
            <a:spLocks noGrp="1"/>
          </p:cNvSpPr>
          <p:nvPr>
            <p:ph type="sldNum" sz="quarter" idx="12"/>
          </p:nvPr>
        </p:nvSpPr>
        <p:spPr/>
        <p:txBody>
          <a:bodyPr/>
          <a:lstStyle/>
          <a:p>
            <a:fld id="{38A2C161-4102-43A0-AA95-AE7CA03E1F3F}" type="slidenum">
              <a:rPr lang="zh-CN" altLang="en-US" smtClean="0"/>
              <a:t>‹#›</a:t>
            </a:fld>
            <a:endParaRPr lang="zh-CN" altLang="en-US"/>
          </a:p>
        </p:txBody>
      </p:sp>
    </p:spTree>
    <p:extLst>
      <p:ext uri="{BB962C8B-B14F-4D97-AF65-F5344CB8AC3E}">
        <p14:creationId xmlns:p14="http://schemas.microsoft.com/office/powerpoint/2010/main" val="665065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A032F3-0E0A-B5D4-0B10-B8BAF9F9D0E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26473BD-5F6A-18DA-B064-4E5B7C37331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AADDD79-8C92-226C-F82C-968F21BE77E8}"/>
              </a:ext>
            </a:extLst>
          </p:cNvPr>
          <p:cNvSpPr>
            <a:spLocks noGrp="1"/>
          </p:cNvSpPr>
          <p:nvPr>
            <p:ph type="dt" sz="half" idx="10"/>
          </p:nvPr>
        </p:nvSpPr>
        <p:spPr/>
        <p:txBody>
          <a:bodyPr/>
          <a:lstStyle/>
          <a:p>
            <a:fld id="{30A72058-5C93-43E8-9BEA-7218E0A7D488}" type="datetimeFigureOut">
              <a:rPr lang="zh-CN" altLang="en-US" smtClean="0"/>
              <a:t>2023/11/5</a:t>
            </a:fld>
            <a:endParaRPr lang="zh-CN" altLang="en-US"/>
          </a:p>
        </p:txBody>
      </p:sp>
      <p:sp>
        <p:nvSpPr>
          <p:cNvPr id="5" name="页脚占位符 4">
            <a:extLst>
              <a:ext uri="{FF2B5EF4-FFF2-40B4-BE49-F238E27FC236}">
                <a16:creationId xmlns:a16="http://schemas.microsoft.com/office/drawing/2014/main" id="{E5A1FAEE-EA05-B0A0-CF98-82732E5670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F866A6-59CD-7AB7-F180-840D201CF3CC}"/>
              </a:ext>
            </a:extLst>
          </p:cNvPr>
          <p:cNvSpPr>
            <a:spLocks noGrp="1"/>
          </p:cNvSpPr>
          <p:nvPr>
            <p:ph type="sldNum" sz="quarter" idx="12"/>
          </p:nvPr>
        </p:nvSpPr>
        <p:spPr/>
        <p:txBody>
          <a:bodyPr/>
          <a:lstStyle/>
          <a:p>
            <a:fld id="{38A2C161-4102-43A0-AA95-AE7CA03E1F3F}" type="slidenum">
              <a:rPr lang="zh-CN" altLang="en-US" smtClean="0"/>
              <a:t>‹#›</a:t>
            </a:fld>
            <a:endParaRPr lang="zh-CN" altLang="en-US"/>
          </a:p>
        </p:txBody>
      </p:sp>
    </p:spTree>
    <p:extLst>
      <p:ext uri="{BB962C8B-B14F-4D97-AF65-F5344CB8AC3E}">
        <p14:creationId xmlns:p14="http://schemas.microsoft.com/office/powerpoint/2010/main" val="525388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09A122-9935-1D26-12A5-90EA7C45DEC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03DEDD4-2382-1BD0-29CE-176FE43EF6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6C7585E-68FF-232E-8379-7107D15AE9D2}"/>
              </a:ext>
            </a:extLst>
          </p:cNvPr>
          <p:cNvSpPr>
            <a:spLocks noGrp="1"/>
          </p:cNvSpPr>
          <p:nvPr>
            <p:ph type="dt" sz="half" idx="10"/>
          </p:nvPr>
        </p:nvSpPr>
        <p:spPr/>
        <p:txBody>
          <a:bodyPr/>
          <a:lstStyle/>
          <a:p>
            <a:fld id="{30A72058-5C93-43E8-9BEA-7218E0A7D488}" type="datetimeFigureOut">
              <a:rPr lang="zh-CN" altLang="en-US" smtClean="0"/>
              <a:t>2023/11/5</a:t>
            </a:fld>
            <a:endParaRPr lang="zh-CN" altLang="en-US"/>
          </a:p>
        </p:txBody>
      </p:sp>
      <p:sp>
        <p:nvSpPr>
          <p:cNvPr id="5" name="页脚占位符 4">
            <a:extLst>
              <a:ext uri="{FF2B5EF4-FFF2-40B4-BE49-F238E27FC236}">
                <a16:creationId xmlns:a16="http://schemas.microsoft.com/office/drawing/2014/main" id="{D642366A-FFE7-BA08-E7DF-EDA167BE39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7A466E-03BE-06DE-11B5-6EE06AECB0B1}"/>
              </a:ext>
            </a:extLst>
          </p:cNvPr>
          <p:cNvSpPr>
            <a:spLocks noGrp="1"/>
          </p:cNvSpPr>
          <p:nvPr>
            <p:ph type="sldNum" sz="quarter" idx="12"/>
          </p:nvPr>
        </p:nvSpPr>
        <p:spPr/>
        <p:txBody>
          <a:bodyPr/>
          <a:lstStyle/>
          <a:p>
            <a:fld id="{38A2C161-4102-43A0-AA95-AE7CA03E1F3F}" type="slidenum">
              <a:rPr lang="zh-CN" altLang="en-US" smtClean="0"/>
              <a:t>‹#›</a:t>
            </a:fld>
            <a:endParaRPr lang="zh-CN" altLang="en-US"/>
          </a:p>
        </p:txBody>
      </p:sp>
    </p:spTree>
    <p:extLst>
      <p:ext uri="{BB962C8B-B14F-4D97-AF65-F5344CB8AC3E}">
        <p14:creationId xmlns:p14="http://schemas.microsoft.com/office/powerpoint/2010/main" val="3793215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E32A63-4230-CE70-D564-8B946EC00C8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7319744-741E-ACB8-E74B-6568B6A765D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F119F43-7686-5A91-F56C-A1A7B616176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EE951AF-4E4C-D619-2722-95AAE89AF3AE}"/>
              </a:ext>
            </a:extLst>
          </p:cNvPr>
          <p:cNvSpPr>
            <a:spLocks noGrp="1"/>
          </p:cNvSpPr>
          <p:nvPr>
            <p:ph type="dt" sz="half" idx="10"/>
          </p:nvPr>
        </p:nvSpPr>
        <p:spPr/>
        <p:txBody>
          <a:bodyPr/>
          <a:lstStyle/>
          <a:p>
            <a:fld id="{30A72058-5C93-43E8-9BEA-7218E0A7D488}" type="datetimeFigureOut">
              <a:rPr lang="zh-CN" altLang="en-US" smtClean="0"/>
              <a:t>2023/11/5</a:t>
            </a:fld>
            <a:endParaRPr lang="zh-CN" altLang="en-US"/>
          </a:p>
        </p:txBody>
      </p:sp>
      <p:sp>
        <p:nvSpPr>
          <p:cNvPr id="6" name="页脚占位符 5">
            <a:extLst>
              <a:ext uri="{FF2B5EF4-FFF2-40B4-BE49-F238E27FC236}">
                <a16:creationId xmlns:a16="http://schemas.microsoft.com/office/drawing/2014/main" id="{D7D6D057-148F-7260-3240-11099B84858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07AD6C4-DE69-A415-65BE-82B4DC3C7FA1}"/>
              </a:ext>
            </a:extLst>
          </p:cNvPr>
          <p:cNvSpPr>
            <a:spLocks noGrp="1"/>
          </p:cNvSpPr>
          <p:nvPr>
            <p:ph type="sldNum" sz="quarter" idx="12"/>
          </p:nvPr>
        </p:nvSpPr>
        <p:spPr/>
        <p:txBody>
          <a:bodyPr/>
          <a:lstStyle/>
          <a:p>
            <a:fld id="{38A2C161-4102-43A0-AA95-AE7CA03E1F3F}" type="slidenum">
              <a:rPr lang="zh-CN" altLang="en-US" smtClean="0"/>
              <a:t>‹#›</a:t>
            </a:fld>
            <a:endParaRPr lang="zh-CN" altLang="en-US"/>
          </a:p>
        </p:txBody>
      </p:sp>
    </p:spTree>
    <p:extLst>
      <p:ext uri="{BB962C8B-B14F-4D97-AF65-F5344CB8AC3E}">
        <p14:creationId xmlns:p14="http://schemas.microsoft.com/office/powerpoint/2010/main" val="204979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9CEDB-F932-92AA-2AA7-D74B2D27EB5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F8D8E67-325F-F477-5012-CA01C0D5BD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FE88841-4D44-C2F5-2B18-1204BFC2289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A5C6081-D5AF-3F7F-829F-835C5832DF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9C5F4D6-5503-3DF0-8973-D843FA33806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256C38C-93B3-D087-BA41-6F1EDE56F12C}"/>
              </a:ext>
            </a:extLst>
          </p:cNvPr>
          <p:cNvSpPr>
            <a:spLocks noGrp="1"/>
          </p:cNvSpPr>
          <p:nvPr>
            <p:ph type="dt" sz="half" idx="10"/>
          </p:nvPr>
        </p:nvSpPr>
        <p:spPr/>
        <p:txBody>
          <a:bodyPr/>
          <a:lstStyle/>
          <a:p>
            <a:fld id="{30A72058-5C93-43E8-9BEA-7218E0A7D488}" type="datetimeFigureOut">
              <a:rPr lang="zh-CN" altLang="en-US" smtClean="0"/>
              <a:t>2023/11/5</a:t>
            </a:fld>
            <a:endParaRPr lang="zh-CN" altLang="en-US"/>
          </a:p>
        </p:txBody>
      </p:sp>
      <p:sp>
        <p:nvSpPr>
          <p:cNvPr id="8" name="页脚占位符 7">
            <a:extLst>
              <a:ext uri="{FF2B5EF4-FFF2-40B4-BE49-F238E27FC236}">
                <a16:creationId xmlns:a16="http://schemas.microsoft.com/office/drawing/2014/main" id="{2BE6599C-DABF-33BC-0ECE-FDC6FC36856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869411F-3083-E304-75C5-21CF80953423}"/>
              </a:ext>
            </a:extLst>
          </p:cNvPr>
          <p:cNvSpPr>
            <a:spLocks noGrp="1"/>
          </p:cNvSpPr>
          <p:nvPr>
            <p:ph type="sldNum" sz="quarter" idx="12"/>
          </p:nvPr>
        </p:nvSpPr>
        <p:spPr/>
        <p:txBody>
          <a:bodyPr/>
          <a:lstStyle/>
          <a:p>
            <a:fld id="{38A2C161-4102-43A0-AA95-AE7CA03E1F3F}" type="slidenum">
              <a:rPr lang="zh-CN" altLang="en-US" smtClean="0"/>
              <a:t>‹#›</a:t>
            </a:fld>
            <a:endParaRPr lang="zh-CN" altLang="en-US"/>
          </a:p>
        </p:txBody>
      </p:sp>
    </p:spTree>
    <p:extLst>
      <p:ext uri="{BB962C8B-B14F-4D97-AF65-F5344CB8AC3E}">
        <p14:creationId xmlns:p14="http://schemas.microsoft.com/office/powerpoint/2010/main" val="1042027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1BE11B-1580-0FE3-EC14-062B4F7BBB7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1B37F65-93AE-9A80-114A-1996BAE6DE4C}"/>
              </a:ext>
            </a:extLst>
          </p:cNvPr>
          <p:cNvSpPr>
            <a:spLocks noGrp="1"/>
          </p:cNvSpPr>
          <p:nvPr>
            <p:ph type="dt" sz="half" idx="10"/>
          </p:nvPr>
        </p:nvSpPr>
        <p:spPr/>
        <p:txBody>
          <a:bodyPr/>
          <a:lstStyle/>
          <a:p>
            <a:fld id="{30A72058-5C93-43E8-9BEA-7218E0A7D488}" type="datetimeFigureOut">
              <a:rPr lang="zh-CN" altLang="en-US" smtClean="0"/>
              <a:t>2023/11/5</a:t>
            </a:fld>
            <a:endParaRPr lang="zh-CN" altLang="en-US"/>
          </a:p>
        </p:txBody>
      </p:sp>
      <p:sp>
        <p:nvSpPr>
          <p:cNvPr id="4" name="页脚占位符 3">
            <a:extLst>
              <a:ext uri="{FF2B5EF4-FFF2-40B4-BE49-F238E27FC236}">
                <a16:creationId xmlns:a16="http://schemas.microsoft.com/office/drawing/2014/main" id="{E1E8A81B-4057-098D-F398-82923588897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C422EB3-D2A9-5BD6-A1A9-FE00D90D59B6}"/>
              </a:ext>
            </a:extLst>
          </p:cNvPr>
          <p:cNvSpPr>
            <a:spLocks noGrp="1"/>
          </p:cNvSpPr>
          <p:nvPr>
            <p:ph type="sldNum" sz="quarter" idx="12"/>
          </p:nvPr>
        </p:nvSpPr>
        <p:spPr/>
        <p:txBody>
          <a:bodyPr/>
          <a:lstStyle/>
          <a:p>
            <a:fld id="{38A2C161-4102-43A0-AA95-AE7CA03E1F3F}" type="slidenum">
              <a:rPr lang="zh-CN" altLang="en-US" smtClean="0"/>
              <a:t>‹#›</a:t>
            </a:fld>
            <a:endParaRPr lang="zh-CN" altLang="en-US"/>
          </a:p>
        </p:txBody>
      </p:sp>
    </p:spTree>
    <p:extLst>
      <p:ext uri="{BB962C8B-B14F-4D97-AF65-F5344CB8AC3E}">
        <p14:creationId xmlns:p14="http://schemas.microsoft.com/office/powerpoint/2010/main" val="3043868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7589180-401A-99BE-63DD-3DA2666E5B05}"/>
              </a:ext>
            </a:extLst>
          </p:cNvPr>
          <p:cNvSpPr>
            <a:spLocks noGrp="1"/>
          </p:cNvSpPr>
          <p:nvPr>
            <p:ph type="dt" sz="half" idx="10"/>
          </p:nvPr>
        </p:nvSpPr>
        <p:spPr/>
        <p:txBody>
          <a:bodyPr/>
          <a:lstStyle/>
          <a:p>
            <a:fld id="{30A72058-5C93-43E8-9BEA-7218E0A7D488}" type="datetimeFigureOut">
              <a:rPr lang="zh-CN" altLang="en-US" smtClean="0"/>
              <a:t>2023/11/5</a:t>
            </a:fld>
            <a:endParaRPr lang="zh-CN" altLang="en-US"/>
          </a:p>
        </p:txBody>
      </p:sp>
      <p:sp>
        <p:nvSpPr>
          <p:cNvPr id="3" name="页脚占位符 2">
            <a:extLst>
              <a:ext uri="{FF2B5EF4-FFF2-40B4-BE49-F238E27FC236}">
                <a16:creationId xmlns:a16="http://schemas.microsoft.com/office/drawing/2014/main" id="{91F0EFE1-1697-F3A4-D7F8-921EB77F4AC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D28D9E2-433A-FF11-1B3D-E17E729D5296}"/>
              </a:ext>
            </a:extLst>
          </p:cNvPr>
          <p:cNvSpPr>
            <a:spLocks noGrp="1"/>
          </p:cNvSpPr>
          <p:nvPr>
            <p:ph type="sldNum" sz="quarter" idx="12"/>
          </p:nvPr>
        </p:nvSpPr>
        <p:spPr/>
        <p:txBody>
          <a:bodyPr/>
          <a:lstStyle/>
          <a:p>
            <a:fld id="{38A2C161-4102-43A0-AA95-AE7CA03E1F3F}" type="slidenum">
              <a:rPr lang="zh-CN" altLang="en-US" smtClean="0"/>
              <a:t>‹#›</a:t>
            </a:fld>
            <a:endParaRPr lang="zh-CN" altLang="en-US"/>
          </a:p>
        </p:txBody>
      </p:sp>
    </p:spTree>
    <p:extLst>
      <p:ext uri="{BB962C8B-B14F-4D97-AF65-F5344CB8AC3E}">
        <p14:creationId xmlns:p14="http://schemas.microsoft.com/office/powerpoint/2010/main" val="64258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61ABC0-65CD-C807-2E0B-1EC466E69CA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767D7FB-AD3C-2151-B9CB-267EBE3E8F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04B8EC2-1515-7380-37C8-B41FF0F7C9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44B12D4-25B8-7EE9-F236-FA33BF2C9332}"/>
              </a:ext>
            </a:extLst>
          </p:cNvPr>
          <p:cNvSpPr>
            <a:spLocks noGrp="1"/>
          </p:cNvSpPr>
          <p:nvPr>
            <p:ph type="dt" sz="half" idx="10"/>
          </p:nvPr>
        </p:nvSpPr>
        <p:spPr/>
        <p:txBody>
          <a:bodyPr/>
          <a:lstStyle/>
          <a:p>
            <a:fld id="{30A72058-5C93-43E8-9BEA-7218E0A7D488}" type="datetimeFigureOut">
              <a:rPr lang="zh-CN" altLang="en-US" smtClean="0"/>
              <a:t>2023/11/5</a:t>
            </a:fld>
            <a:endParaRPr lang="zh-CN" altLang="en-US"/>
          </a:p>
        </p:txBody>
      </p:sp>
      <p:sp>
        <p:nvSpPr>
          <p:cNvPr id="6" name="页脚占位符 5">
            <a:extLst>
              <a:ext uri="{FF2B5EF4-FFF2-40B4-BE49-F238E27FC236}">
                <a16:creationId xmlns:a16="http://schemas.microsoft.com/office/drawing/2014/main" id="{53AB38AD-33D2-83A7-C064-CA0B71A7B3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C3E22E2-6246-A69D-1E1F-A1BEEB5FFBC5}"/>
              </a:ext>
            </a:extLst>
          </p:cNvPr>
          <p:cNvSpPr>
            <a:spLocks noGrp="1"/>
          </p:cNvSpPr>
          <p:nvPr>
            <p:ph type="sldNum" sz="quarter" idx="12"/>
          </p:nvPr>
        </p:nvSpPr>
        <p:spPr/>
        <p:txBody>
          <a:bodyPr/>
          <a:lstStyle/>
          <a:p>
            <a:fld id="{38A2C161-4102-43A0-AA95-AE7CA03E1F3F}" type="slidenum">
              <a:rPr lang="zh-CN" altLang="en-US" smtClean="0"/>
              <a:t>‹#›</a:t>
            </a:fld>
            <a:endParaRPr lang="zh-CN" altLang="en-US"/>
          </a:p>
        </p:txBody>
      </p:sp>
    </p:spTree>
    <p:extLst>
      <p:ext uri="{BB962C8B-B14F-4D97-AF65-F5344CB8AC3E}">
        <p14:creationId xmlns:p14="http://schemas.microsoft.com/office/powerpoint/2010/main" val="1130025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15F77A-276A-5880-53EC-35A8DE7B710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1FF8A51-AF84-7EDA-FF7F-BF105DED00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08F207E-7064-100A-FF50-A44C7A88A0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9084736-064D-27E1-A84E-C92BED09FBCB}"/>
              </a:ext>
            </a:extLst>
          </p:cNvPr>
          <p:cNvSpPr>
            <a:spLocks noGrp="1"/>
          </p:cNvSpPr>
          <p:nvPr>
            <p:ph type="dt" sz="half" idx="10"/>
          </p:nvPr>
        </p:nvSpPr>
        <p:spPr/>
        <p:txBody>
          <a:bodyPr/>
          <a:lstStyle/>
          <a:p>
            <a:fld id="{30A72058-5C93-43E8-9BEA-7218E0A7D488}" type="datetimeFigureOut">
              <a:rPr lang="zh-CN" altLang="en-US" smtClean="0"/>
              <a:t>2023/11/5</a:t>
            </a:fld>
            <a:endParaRPr lang="zh-CN" altLang="en-US"/>
          </a:p>
        </p:txBody>
      </p:sp>
      <p:sp>
        <p:nvSpPr>
          <p:cNvPr id="6" name="页脚占位符 5">
            <a:extLst>
              <a:ext uri="{FF2B5EF4-FFF2-40B4-BE49-F238E27FC236}">
                <a16:creationId xmlns:a16="http://schemas.microsoft.com/office/drawing/2014/main" id="{31284B45-6692-2E18-64DA-5B1378E73F0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C402EF8-6EEB-F8EB-D661-E56A91A4DC51}"/>
              </a:ext>
            </a:extLst>
          </p:cNvPr>
          <p:cNvSpPr>
            <a:spLocks noGrp="1"/>
          </p:cNvSpPr>
          <p:nvPr>
            <p:ph type="sldNum" sz="quarter" idx="12"/>
          </p:nvPr>
        </p:nvSpPr>
        <p:spPr/>
        <p:txBody>
          <a:bodyPr/>
          <a:lstStyle/>
          <a:p>
            <a:fld id="{38A2C161-4102-43A0-AA95-AE7CA03E1F3F}" type="slidenum">
              <a:rPr lang="zh-CN" altLang="en-US" smtClean="0"/>
              <a:t>‹#›</a:t>
            </a:fld>
            <a:endParaRPr lang="zh-CN" altLang="en-US"/>
          </a:p>
        </p:txBody>
      </p:sp>
    </p:spTree>
    <p:extLst>
      <p:ext uri="{BB962C8B-B14F-4D97-AF65-F5344CB8AC3E}">
        <p14:creationId xmlns:p14="http://schemas.microsoft.com/office/powerpoint/2010/main" val="2945036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F850E7A-0A59-7E37-149D-1175EC2C6E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B903F81-C111-7193-48A9-DDC5AC5DC3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0F519D0-220F-D960-5F08-E97558C0B0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A72058-5C93-43E8-9BEA-7218E0A7D488}" type="datetimeFigureOut">
              <a:rPr lang="zh-CN" altLang="en-US" smtClean="0"/>
              <a:t>2023/11/5</a:t>
            </a:fld>
            <a:endParaRPr lang="zh-CN" altLang="en-US"/>
          </a:p>
        </p:txBody>
      </p:sp>
      <p:sp>
        <p:nvSpPr>
          <p:cNvPr id="5" name="页脚占位符 4">
            <a:extLst>
              <a:ext uri="{FF2B5EF4-FFF2-40B4-BE49-F238E27FC236}">
                <a16:creationId xmlns:a16="http://schemas.microsoft.com/office/drawing/2014/main" id="{149EE14F-FF30-8B94-2D7D-0919EE4AC8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8A605D7-99AF-EA95-9CD7-07DF7B5122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A2C161-4102-43A0-AA95-AE7CA03E1F3F}" type="slidenum">
              <a:rPr lang="zh-CN" altLang="en-US" smtClean="0"/>
              <a:t>‹#›</a:t>
            </a:fld>
            <a:endParaRPr lang="zh-CN" altLang="en-US"/>
          </a:p>
        </p:txBody>
      </p:sp>
    </p:spTree>
    <p:extLst>
      <p:ext uri="{BB962C8B-B14F-4D97-AF65-F5344CB8AC3E}">
        <p14:creationId xmlns:p14="http://schemas.microsoft.com/office/powerpoint/2010/main" val="2784596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57E5A6-6ECF-0502-0CD3-B3D99EACC27E}"/>
              </a:ext>
            </a:extLst>
          </p:cNvPr>
          <p:cNvSpPr>
            <a:spLocks noGrp="1"/>
          </p:cNvSpPr>
          <p:nvPr>
            <p:ph type="ctrTitle"/>
          </p:nvPr>
        </p:nvSpPr>
        <p:spPr/>
        <p:txBody>
          <a:bodyPr/>
          <a:lstStyle/>
          <a:p>
            <a:r>
              <a:rPr lang="zh-CN" altLang="en-US" dirty="0"/>
              <a:t>第一次习题课</a:t>
            </a:r>
          </a:p>
        </p:txBody>
      </p:sp>
      <p:sp>
        <p:nvSpPr>
          <p:cNvPr id="3" name="副标题 2">
            <a:extLst>
              <a:ext uri="{FF2B5EF4-FFF2-40B4-BE49-F238E27FC236}">
                <a16:creationId xmlns:a16="http://schemas.microsoft.com/office/drawing/2014/main" id="{FC548B98-76F5-F70A-54F2-C206170965B7}"/>
              </a:ext>
            </a:extLst>
          </p:cNvPr>
          <p:cNvSpPr>
            <a:spLocks noGrp="1"/>
          </p:cNvSpPr>
          <p:nvPr>
            <p:ph type="subTitle" idx="1"/>
          </p:nvPr>
        </p:nvSpPr>
        <p:spPr/>
        <p:txBody>
          <a:bodyPr/>
          <a:lstStyle/>
          <a:p>
            <a:r>
              <a:rPr lang="zh-CN" altLang="en-US" dirty="0"/>
              <a:t>线性结构</a:t>
            </a:r>
          </a:p>
        </p:txBody>
      </p:sp>
    </p:spTree>
    <p:extLst>
      <p:ext uri="{BB962C8B-B14F-4D97-AF65-F5344CB8AC3E}">
        <p14:creationId xmlns:p14="http://schemas.microsoft.com/office/powerpoint/2010/main" val="2121738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BA0AE89-172D-0AED-627E-6715DB25E6B3}"/>
              </a:ext>
            </a:extLst>
          </p:cNvPr>
          <p:cNvSpPr txBox="1"/>
          <p:nvPr/>
        </p:nvSpPr>
        <p:spPr>
          <a:xfrm>
            <a:off x="1736703" y="1190338"/>
            <a:ext cx="7438544" cy="2308324"/>
          </a:xfrm>
          <a:prstGeom prst="rect">
            <a:avLst/>
          </a:prstGeom>
          <a:noFill/>
        </p:spPr>
        <p:txBody>
          <a:bodyPr wrap="square">
            <a:spAutoFit/>
          </a:bodyPr>
          <a:lstStyle/>
          <a:p>
            <a:r>
              <a:rPr lang="zh-CN" altLang="en-US" sz="2400" dirty="0"/>
              <a:t>用一维数组Q[0</a:t>
            </a:r>
            <a:r>
              <a:rPr lang="en-US" altLang="zh-CN" sz="2400" dirty="0"/>
              <a:t>…</a:t>
            </a:r>
            <a:r>
              <a:rPr lang="zh-CN" altLang="en-US" sz="2400" dirty="0"/>
              <a:t>19]存放一个循环队列，队头指示器front指向队头元素的位置，队尾指示器rear指向队尾元素的下一个位置，队列中元素个数最多不超过19个。当front=</a:t>
            </a:r>
            <a:r>
              <a:rPr lang="en-US" altLang="zh-CN" sz="2400" dirty="0"/>
              <a:t>1</a:t>
            </a:r>
            <a:r>
              <a:rPr lang="zh-CN" altLang="en-US" sz="2400" dirty="0"/>
              <a:t>8、rear=3时，该队列中有</a:t>
            </a:r>
            <a:r>
              <a:rPr lang="en-US" altLang="zh-CN" sz="2400" dirty="0"/>
              <a:t>____</a:t>
            </a:r>
            <a:r>
              <a:rPr lang="zh-CN" altLang="en-US" sz="2400" dirty="0"/>
              <a:t>个元素。若此</a:t>
            </a:r>
          </a:p>
          <a:p>
            <a:r>
              <a:rPr lang="zh-CN" altLang="en-US" sz="2400" dirty="0"/>
              <a:t>后又进行了4次出队操作和1次入队操作，则front和rear的值分别为</a:t>
            </a:r>
            <a:r>
              <a:rPr lang="en-US" altLang="zh-CN" sz="2400" dirty="0"/>
              <a:t>___</a:t>
            </a:r>
            <a:r>
              <a:rPr lang="zh-CN" altLang="en-US" sz="2400" dirty="0"/>
              <a:t>和</a:t>
            </a:r>
            <a:r>
              <a:rPr lang="en-US" altLang="zh-CN" sz="2400" dirty="0"/>
              <a:t>____</a:t>
            </a:r>
            <a:endParaRPr lang="zh-CN" altLang="en-US" sz="2400" dirty="0"/>
          </a:p>
        </p:txBody>
      </p:sp>
      <p:sp>
        <p:nvSpPr>
          <p:cNvPr id="4" name="文本框 3">
            <a:extLst>
              <a:ext uri="{FF2B5EF4-FFF2-40B4-BE49-F238E27FC236}">
                <a16:creationId xmlns:a16="http://schemas.microsoft.com/office/drawing/2014/main" id="{D3E486D2-2A9D-1706-1660-7E0B6AD47367}"/>
              </a:ext>
            </a:extLst>
          </p:cNvPr>
          <p:cNvSpPr txBox="1"/>
          <p:nvPr/>
        </p:nvSpPr>
        <p:spPr>
          <a:xfrm>
            <a:off x="1927476" y="4275971"/>
            <a:ext cx="3210268" cy="461665"/>
          </a:xfrm>
          <a:prstGeom prst="rect">
            <a:avLst/>
          </a:prstGeom>
          <a:noFill/>
        </p:spPr>
        <p:txBody>
          <a:bodyPr wrap="square" rtlCol="0">
            <a:spAutoFit/>
          </a:bodyPr>
          <a:lstStyle/>
          <a:p>
            <a:r>
              <a:rPr lang="en-US" altLang="zh-CN" sz="2400" dirty="0">
                <a:solidFill>
                  <a:srgbClr val="FF0000"/>
                </a:solidFill>
              </a:rPr>
              <a:t>5, 2, 4</a:t>
            </a:r>
            <a:endParaRPr lang="zh-CN" altLang="en-US" sz="2400" dirty="0">
              <a:solidFill>
                <a:srgbClr val="FF0000"/>
              </a:solidFill>
            </a:endParaRPr>
          </a:p>
        </p:txBody>
      </p:sp>
    </p:spTree>
    <p:extLst>
      <p:ext uri="{BB962C8B-B14F-4D97-AF65-F5344CB8AC3E}">
        <p14:creationId xmlns:p14="http://schemas.microsoft.com/office/powerpoint/2010/main" val="720353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a:extLst>
              <a:ext uri="{FF2B5EF4-FFF2-40B4-BE49-F238E27FC236}">
                <a16:creationId xmlns:a16="http://schemas.microsoft.com/office/drawing/2014/main" id="{D06DB7B4-472C-CA21-D44B-C75F2A86AD03}"/>
              </a:ext>
            </a:extLst>
          </p:cNvPr>
          <p:cNvSpPr txBox="1">
            <a:spLocks/>
          </p:cNvSpPr>
          <p:nvPr/>
        </p:nvSpPr>
        <p:spPr>
          <a:xfrm>
            <a:off x="1935955" y="1076960"/>
            <a:ext cx="8665369" cy="45065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400" dirty="0"/>
              <a:t>3.6</a:t>
            </a:r>
            <a:r>
              <a:rPr lang="zh-CN" altLang="zh-CN" sz="2400" dirty="0"/>
              <a:t>、该题目，部分同学认为只能在全部元素输入栈之后再进行输出，对题目的理解错误导致证明过程有问题。</a:t>
            </a:r>
            <a:endParaRPr lang="en-US" altLang="zh-CN" sz="2400" dirty="0"/>
          </a:p>
          <a:p>
            <a:pPr marL="0" indent="0">
              <a:buFont typeface="Arial" panose="020B0604020202020204" pitchFamily="34" charset="0"/>
              <a:buNone/>
            </a:pPr>
            <a:endParaRPr lang="en-US" altLang="zh-CN" sz="2400" dirty="0"/>
          </a:p>
          <a:p>
            <a:pPr marL="0" indent="0">
              <a:buFont typeface="Arial" panose="020B0604020202020204" pitchFamily="34" charset="0"/>
              <a:buNone/>
            </a:pPr>
            <a:r>
              <a:rPr lang="zh-CN" altLang="en-US" sz="2400" dirty="0"/>
              <a:t>解：因为</a:t>
            </a:r>
            <a:r>
              <a:rPr lang="en-US" altLang="zh-CN" sz="2400" dirty="0" err="1"/>
              <a:t>Pj</a:t>
            </a:r>
            <a:r>
              <a:rPr lang="en-US" altLang="zh-CN" sz="2400" dirty="0"/>
              <a:t>&lt;Pk&lt;Pi</a:t>
            </a:r>
            <a:r>
              <a:rPr lang="zh-CN" altLang="en-US" sz="2400" dirty="0"/>
              <a:t>，所以在输入时</a:t>
            </a:r>
            <a:r>
              <a:rPr lang="en-US" altLang="zh-CN" sz="2400" dirty="0" err="1"/>
              <a:t>Pj</a:t>
            </a:r>
            <a:r>
              <a:rPr lang="zh-CN" altLang="en-US" sz="2400" dirty="0"/>
              <a:t>和</a:t>
            </a:r>
            <a:r>
              <a:rPr lang="en-US" altLang="zh-CN" sz="2400" dirty="0"/>
              <a:t>Pk</a:t>
            </a:r>
            <a:r>
              <a:rPr lang="zh-CN" altLang="en-US" sz="2400" dirty="0"/>
              <a:t>肯定比</a:t>
            </a:r>
            <a:r>
              <a:rPr lang="en-US" altLang="zh-CN" sz="2400" dirty="0"/>
              <a:t>Pi</a:t>
            </a:r>
            <a:r>
              <a:rPr lang="zh-CN" altLang="en-US" sz="2400" dirty="0"/>
              <a:t>先入栈</a:t>
            </a:r>
            <a:r>
              <a:rPr lang="en-US" altLang="zh-CN" sz="2400" dirty="0"/>
              <a:t>(</a:t>
            </a:r>
            <a:r>
              <a:rPr lang="zh-CN" altLang="en-US" sz="2400" dirty="0"/>
              <a:t>按顺序入栈的</a:t>
            </a:r>
            <a:r>
              <a:rPr lang="en-US" altLang="zh-CN" sz="2400" dirty="0"/>
              <a:t>)</a:t>
            </a:r>
            <a:r>
              <a:rPr lang="zh-CN" altLang="en-US" sz="2400" dirty="0"/>
              <a:t>，即</a:t>
            </a:r>
            <a:r>
              <a:rPr lang="en-US" altLang="zh-CN" sz="2400" dirty="0"/>
              <a:t>Pi</a:t>
            </a:r>
            <a:r>
              <a:rPr lang="zh-CN" altLang="en-US" sz="2400" dirty="0"/>
              <a:t>最后入栈；又因为</a:t>
            </a:r>
            <a:r>
              <a:rPr lang="en-US" altLang="zh-CN" sz="2400" dirty="0"/>
              <a:t>Pi</a:t>
            </a:r>
            <a:r>
              <a:rPr lang="zh-CN" altLang="en-US" sz="2400" dirty="0"/>
              <a:t>比</a:t>
            </a:r>
            <a:r>
              <a:rPr lang="en-US" altLang="zh-CN" sz="2400" dirty="0" err="1"/>
              <a:t>Pj</a:t>
            </a:r>
            <a:r>
              <a:rPr lang="zh-CN" altLang="en-US" sz="2400" dirty="0"/>
              <a:t>和</a:t>
            </a:r>
            <a:r>
              <a:rPr lang="en-US" altLang="zh-CN" sz="2400" dirty="0"/>
              <a:t>Pk</a:t>
            </a:r>
            <a:r>
              <a:rPr lang="zh-CN" altLang="en-US" sz="2400" dirty="0"/>
              <a:t>先出栈，所以在</a:t>
            </a:r>
            <a:r>
              <a:rPr lang="en-US" altLang="zh-CN" sz="2400" dirty="0"/>
              <a:t>Pi</a:t>
            </a:r>
            <a:r>
              <a:rPr lang="zh-CN" altLang="en-US" sz="2400" dirty="0"/>
              <a:t>出栈时，</a:t>
            </a:r>
            <a:r>
              <a:rPr lang="en-US" altLang="zh-CN" sz="2400" dirty="0" err="1"/>
              <a:t>Pj</a:t>
            </a:r>
            <a:r>
              <a:rPr lang="zh-CN" altLang="en-US" sz="2400" dirty="0"/>
              <a:t>和</a:t>
            </a:r>
            <a:r>
              <a:rPr lang="en-US" altLang="zh-CN" sz="2400" dirty="0"/>
              <a:t>Pk</a:t>
            </a:r>
            <a:r>
              <a:rPr lang="zh-CN" altLang="en-US" sz="2400" dirty="0"/>
              <a:t>一定还在栈中；又因为</a:t>
            </a:r>
            <a:r>
              <a:rPr lang="en-US" altLang="zh-CN" sz="2400" dirty="0" err="1"/>
              <a:t>Pj</a:t>
            </a:r>
            <a:r>
              <a:rPr lang="zh-CN" altLang="en-US" sz="2400" dirty="0"/>
              <a:t>小于</a:t>
            </a:r>
            <a:r>
              <a:rPr lang="en-US" altLang="zh-CN" sz="2400" dirty="0"/>
              <a:t>Pk</a:t>
            </a:r>
            <a:r>
              <a:rPr lang="zh-CN" altLang="en-US" sz="2400" dirty="0"/>
              <a:t>，所以</a:t>
            </a:r>
            <a:r>
              <a:rPr lang="en-US" altLang="zh-CN" sz="2400" dirty="0" err="1"/>
              <a:t>Pj</a:t>
            </a:r>
            <a:r>
              <a:rPr lang="zh-CN" altLang="en-US" sz="2400" dirty="0"/>
              <a:t>一定在</a:t>
            </a:r>
            <a:r>
              <a:rPr lang="en-US" altLang="zh-CN" sz="2400" dirty="0"/>
              <a:t>Pk</a:t>
            </a:r>
            <a:r>
              <a:rPr lang="zh-CN" altLang="en-US" sz="2400" dirty="0"/>
              <a:t>的下面，则出栈时</a:t>
            </a:r>
            <a:r>
              <a:rPr lang="en-US" altLang="zh-CN" sz="2400" dirty="0"/>
              <a:t>Pk</a:t>
            </a:r>
            <a:r>
              <a:rPr lang="zh-CN" altLang="en-US" sz="2400" dirty="0"/>
              <a:t>一定比</a:t>
            </a:r>
            <a:r>
              <a:rPr lang="en-US" altLang="zh-CN" sz="2400" dirty="0" err="1"/>
              <a:t>Pj</a:t>
            </a:r>
            <a:r>
              <a:rPr lang="zh-CN" altLang="en-US" sz="2400" dirty="0"/>
              <a:t>先出栈，所以不可能存在</a:t>
            </a:r>
            <a:r>
              <a:rPr lang="en-US" altLang="zh-CN" sz="2400" dirty="0" err="1"/>
              <a:t>i</a:t>
            </a:r>
            <a:r>
              <a:rPr lang="en-US" altLang="zh-CN" sz="2400" dirty="0"/>
              <a:t>&lt;j&lt;k</a:t>
            </a:r>
            <a:r>
              <a:rPr lang="zh-CN" altLang="en-US" sz="2400" dirty="0"/>
              <a:t>的情况。</a:t>
            </a:r>
          </a:p>
          <a:p>
            <a:pPr marL="0" indent="0">
              <a:buFont typeface="Arial" panose="020B0604020202020204" pitchFamily="34" charset="0"/>
              <a:buNone/>
            </a:pPr>
            <a:r>
              <a:rPr lang="zh-CN" altLang="en-US" sz="2400" dirty="0"/>
              <a:t>（注意：对于该题，有些同学对题意有所误解，该题中的在入栈时也可以进行出栈操作，并不是将所有元素都入栈了才可以出栈）</a:t>
            </a:r>
            <a:endParaRPr lang="zh-CN" altLang="zh-CN" sz="2400" dirty="0"/>
          </a:p>
          <a:p>
            <a:pPr marL="0" indent="0">
              <a:buFont typeface="Arial" panose="020B0604020202020204" pitchFamily="34" charset="0"/>
              <a:buNone/>
            </a:pPr>
            <a:endParaRPr lang="en-US" altLang="zh-CN" sz="3200" dirty="0"/>
          </a:p>
          <a:p>
            <a:pPr marL="0" indent="0">
              <a:buFont typeface="Arial" panose="020B0604020202020204" pitchFamily="34" charset="0"/>
              <a:buNone/>
            </a:pPr>
            <a:endParaRPr lang="en-US" altLang="zh-CN" sz="3200" dirty="0"/>
          </a:p>
          <a:p>
            <a:pPr marL="0" indent="0">
              <a:buFont typeface="Arial" panose="020B0604020202020204" pitchFamily="34" charset="0"/>
              <a:buNone/>
            </a:pPr>
            <a:endParaRPr lang="en-US" altLang="zh-CN" sz="3200" dirty="0"/>
          </a:p>
          <a:p>
            <a:pPr marL="0" indent="0">
              <a:buFont typeface="Arial" panose="020B0604020202020204" pitchFamily="34" charset="0"/>
              <a:buNone/>
            </a:pPr>
            <a:endParaRPr lang="en-US" altLang="zh-CN" sz="3200" dirty="0"/>
          </a:p>
          <a:p>
            <a:pPr marL="0" indent="0">
              <a:buFont typeface="Arial" panose="020B0604020202020204" pitchFamily="34" charset="0"/>
              <a:buNone/>
            </a:pPr>
            <a:endParaRPr lang="en-US" altLang="zh-CN" sz="3200" dirty="0"/>
          </a:p>
          <a:p>
            <a:pPr marL="0" indent="0">
              <a:buFont typeface="Arial" panose="020B0604020202020204" pitchFamily="34" charset="0"/>
              <a:buNone/>
            </a:pPr>
            <a:endParaRPr lang="en-US" altLang="zh-CN" sz="3200" dirty="0"/>
          </a:p>
          <a:p>
            <a:pPr marL="0" indent="0">
              <a:buFont typeface="Arial" panose="020B0604020202020204" pitchFamily="34" charset="0"/>
              <a:buNone/>
            </a:pPr>
            <a:endParaRPr lang="en-US" altLang="zh-CN" sz="3200" dirty="0"/>
          </a:p>
          <a:p>
            <a:pPr marL="0" indent="0">
              <a:buFont typeface="Arial" panose="020B0604020202020204" pitchFamily="34" charset="0"/>
              <a:buNone/>
            </a:pPr>
            <a:endParaRPr lang="en-US" altLang="zh-CN" sz="3200" dirty="0"/>
          </a:p>
        </p:txBody>
      </p:sp>
    </p:spTree>
    <p:extLst>
      <p:ext uri="{BB962C8B-B14F-4D97-AF65-F5344CB8AC3E}">
        <p14:creationId xmlns:p14="http://schemas.microsoft.com/office/powerpoint/2010/main" val="3331034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31EC218-C2F9-9512-8D19-14A421F2403A}"/>
              </a:ext>
            </a:extLst>
          </p:cNvPr>
          <p:cNvSpPr txBox="1"/>
          <p:nvPr/>
        </p:nvSpPr>
        <p:spPr>
          <a:xfrm>
            <a:off x="1197272" y="1190694"/>
            <a:ext cx="7945082" cy="2308324"/>
          </a:xfrm>
          <a:prstGeom prst="rect">
            <a:avLst/>
          </a:prstGeom>
          <a:noFill/>
        </p:spPr>
        <p:txBody>
          <a:bodyPr wrap="square">
            <a:spAutoFit/>
          </a:bodyPr>
          <a:lstStyle/>
          <a:p>
            <a:r>
              <a:rPr lang="zh-CN" altLang="en-US" sz="2400" dirty="0"/>
              <a:t>若进栈序列为3,5,7,9，进栈过程中可以出栈，则不可能是一个出栈序列。</a:t>
            </a:r>
          </a:p>
          <a:p>
            <a:r>
              <a:rPr lang="zh-CN" altLang="en-US" sz="2400" dirty="0"/>
              <a:t>A.7,5,3,9</a:t>
            </a:r>
          </a:p>
          <a:p>
            <a:r>
              <a:rPr lang="zh-CN" altLang="en-US" sz="2400" dirty="0"/>
              <a:t>B.9,7,5,3</a:t>
            </a:r>
          </a:p>
          <a:p>
            <a:r>
              <a:rPr lang="zh-CN" altLang="en-US" sz="2400" dirty="0"/>
              <a:t>C.7,5,9,3</a:t>
            </a:r>
          </a:p>
          <a:p>
            <a:r>
              <a:rPr lang="zh-CN" altLang="en-US" sz="2400" dirty="0"/>
              <a:t>D.9,5,7,3</a:t>
            </a:r>
          </a:p>
        </p:txBody>
      </p:sp>
      <p:sp>
        <p:nvSpPr>
          <p:cNvPr id="4" name="文本框 3">
            <a:extLst>
              <a:ext uri="{FF2B5EF4-FFF2-40B4-BE49-F238E27FC236}">
                <a16:creationId xmlns:a16="http://schemas.microsoft.com/office/drawing/2014/main" id="{AC93395C-57DB-CC6B-14D8-575DF826FD37}"/>
              </a:ext>
            </a:extLst>
          </p:cNvPr>
          <p:cNvSpPr txBox="1"/>
          <p:nvPr/>
        </p:nvSpPr>
        <p:spPr>
          <a:xfrm>
            <a:off x="3466826" y="1565663"/>
            <a:ext cx="940714" cy="461665"/>
          </a:xfrm>
          <a:prstGeom prst="rect">
            <a:avLst/>
          </a:prstGeom>
          <a:noFill/>
        </p:spPr>
        <p:txBody>
          <a:bodyPr wrap="square" rtlCol="0">
            <a:spAutoFit/>
          </a:bodyPr>
          <a:lstStyle/>
          <a:p>
            <a:r>
              <a:rPr lang="en-US" altLang="zh-CN" sz="2400" dirty="0">
                <a:solidFill>
                  <a:srgbClr val="FF0000"/>
                </a:solidFill>
              </a:rPr>
              <a:t>D</a:t>
            </a:r>
            <a:endParaRPr lang="zh-CN" altLang="en-US" sz="2400" dirty="0">
              <a:solidFill>
                <a:srgbClr val="FF0000"/>
              </a:solidFill>
            </a:endParaRPr>
          </a:p>
        </p:txBody>
      </p:sp>
      <p:sp>
        <p:nvSpPr>
          <p:cNvPr id="6" name="文本框 5">
            <a:extLst>
              <a:ext uri="{FF2B5EF4-FFF2-40B4-BE49-F238E27FC236}">
                <a16:creationId xmlns:a16="http://schemas.microsoft.com/office/drawing/2014/main" id="{4A4EB393-4E67-46FA-42D9-D3A2F1336B2E}"/>
              </a:ext>
            </a:extLst>
          </p:cNvPr>
          <p:cNvSpPr txBox="1"/>
          <p:nvPr/>
        </p:nvSpPr>
        <p:spPr>
          <a:xfrm>
            <a:off x="1369956" y="3873987"/>
            <a:ext cx="8214798" cy="2092881"/>
          </a:xfrm>
          <a:prstGeom prst="rect">
            <a:avLst/>
          </a:prstGeom>
          <a:noFill/>
        </p:spPr>
        <p:txBody>
          <a:bodyPr wrap="square">
            <a:spAutoFit/>
          </a:bodyPr>
          <a:lstStyle/>
          <a:p>
            <a:pPr lvl="0" algn="just">
              <a:tabLst>
                <a:tab pos="266700" algn="l"/>
              </a:tabLst>
            </a:pPr>
            <a:r>
              <a:rPr lang="zh-CN" altLang="zh-CN" sz="2400" kern="100" dirty="0">
                <a:effectLst/>
                <a:latin typeface="Times New Roman" panose="02020603050405020304" pitchFamily="18" charset="0"/>
                <a:ea typeface="宋体" panose="02010600030101010101" pitchFamily="2" charset="-122"/>
              </a:rPr>
              <a:t>若元素</a:t>
            </a:r>
            <a:r>
              <a:rPr lang="en-US" altLang="zh-CN" sz="2400" kern="100" dirty="0">
                <a:effectLst/>
                <a:latin typeface="Times New Roman" panose="02020603050405020304" pitchFamily="18" charset="0"/>
                <a:ea typeface="宋体" panose="02010600030101010101" pitchFamily="2" charset="-122"/>
              </a:rPr>
              <a:t>a</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b</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c</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d</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e</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f</a:t>
            </a:r>
            <a:r>
              <a:rPr lang="zh-CN" altLang="zh-CN" sz="2400" kern="100" dirty="0">
                <a:effectLst/>
                <a:latin typeface="Times New Roman" panose="02020603050405020304" pitchFamily="18" charset="0"/>
                <a:ea typeface="宋体" panose="02010600030101010101" pitchFamily="2" charset="-122"/>
              </a:rPr>
              <a:t>依次进栈，允许进栈、退栈操作交替进行，但不允许连续三次进行退栈操作，则不可能得到的出栈序列是</a:t>
            </a:r>
            <a:r>
              <a:rPr lang="en-US" altLang="zh-CN" sz="2400" kern="100" dirty="0">
                <a:effectLst/>
                <a:latin typeface="Times New Roman" panose="02020603050405020304" pitchFamily="18" charset="0"/>
                <a:ea typeface="宋体" panose="02010600030101010101" pitchFamily="2" charset="-122"/>
              </a:rPr>
              <a:t>______</a:t>
            </a:r>
            <a:r>
              <a:rPr lang="zh-CN" altLang="zh-CN" sz="2400" kern="100" dirty="0">
                <a:effectLst/>
                <a:latin typeface="Times New Roman" panose="02020603050405020304" pitchFamily="18" charset="0"/>
                <a:ea typeface="宋体" panose="02010600030101010101" pitchFamily="2" charset="-122"/>
              </a:rPr>
              <a:t>。</a:t>
            </a:r>
            <a:endParaRPr lang="zh-CN" altLang="zh-CN" kern="100" dirty="0">
              <a:effectLst/>
              <a:latin typeface="Times New Roman" panose="02020603050405020304" pitchFamily="18" charset="0"/>
              <a:ea typeface="宋体" panose="02010600030101010101" pitchFamily="2" charset="-122"/>
            </a:endParaRPr>
          </a:p>
          <a:p>
            <a:pPr indent="266700" algn="just">
              <a:spcAft>
                <a:spcPts val="1200"/>
              </a:spcAft>
            </a:pPr>
            <a:r>
              <a:rPr lang="en-US" altLang="zh-CN" sz="2400" kern="100" dirty="0">
                <a:effectLst/>
                <a:latin typeface="Times New Roman" panose="02020603050405020304" pitchFamily="18" charset="0"/>
                <a:ea typeface="宋体" panose="02010600030101010101" pitchFamily="2" charset="-122"/>
              </a:rPr>
              <a:t>A</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d c e b f a    	B</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c b d a e f    	</a:t>
            </a:r>
          </a:p>
          <a:p>
            <a:pPr indent="266700" algn="just">
              <a:spcAft>
                <a:spcPts val="1200"/>
              </a:spcAft>
            </a:pPr>
            <a:r>
              <a:rPr lang="en-US" altLang="zh-CN" sz="2400" kern="100" dirty="0">
                <a:effectLst/>
                <a:latin typeface="Times New Roman" panose="02020603050405020304" pitchFamily="18" charset="0"/>
                <a:ea typeface="宋体" panose="02010600030101010101" pitchFamily="2" charset="-122"/>
              </a:rPr>
              <a:t>C</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b c a e f d          </a:t>
            </a:r>
            <a:r>
              <a:rPr lang="en-US" altLang="zh-CN" sz="2400" kern="100" dirty="0" err="1">
                <a:effectLst/>
                <a:latin typeface="Times New Roman" panose="02020603050405020304" pitchFamily="18" charset="0"/>
                <a:ea typeface="宋体" panose="02010600030101010101" pitchFamily="2" charset="-122"/>
              </a:rPr>
              <a:t>D</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a f e d c b</a:t>
            </a:r>
            <a:endParaRPr lang="zh-CN" altLang="zh-CN" kern="100" dirty="0">
              <a:effectLst/>
              <a:latin typeface="Times New Roman" panose="02020603050405020304" pitchFamily="18" charset="0"/>
              <a:ea typeface="宋体" panose="02010600030101010101" pitchFamily="2" charset="-122"/>
            </a:endParaRPr>
          </a:p>
        </p:txBody>
      </p:sp>
      <p:sp>
        <p:nvSpPr>
          <p:cNvPr id="7" name="文本框 6">
            <a:extLst>
              <a:ext uri="{FF2B5EF4-FFF2-40B4-BE49-F238E27FC236}">
                <a16:creationId xmlns:a16="http://schemas.microsoft.com/office/drawing/2014/main" id="{C84BE42A-C132-DC2B-DD5E-4F4191A9A05A}"/>
              </a:ext>
            </a:extLst>
          </p:cNvPr>
          <p:cNvSpPr txBox="1"/>
          <p:nvPr/>
        </p:nvSpPr>
        <p:spPr>
          <a:xfrm>
            <a:off x="3349511" y="4592832"/>
            <a:ext cx="940714" cy="461665"/>
          </a:xfrm>
          <a:prstGeom prst="rect">
            <a:avLst/>
          </a:prstGeom>
          <a:noFill/>
        </p:spPr>
        <p:txBody>
          <a:bodyPr wrap="square" rtlCol="0">
            <a:spAutoFit/>
          </a:bodyPr>
          <a:lstStyle/>
          <a:p>
            <a:r>
              <a:rPr lang="en-US" altLang="zh-CN" sz="2400" dirty="0">
                <a:solidFill>
                  <a:srgbClr val="FF0000"/>
                </a:solidFill>
              </a:rPr>
              <a:t>D</a:t>
            </a:r>
            <a:endParaRPr lang="zh-CN" altLang="en-US" sz="2400" dirty="0">
              <a:solidFill>
                <a:srgbClr val="FF0000"/>
              </a:solidFill>
            </a:endParaRPr>
          </a:p>
        </p:txBody>
      </p:sp>
    </p:spTree>
    <p:extLst>
      <p:ext uri="{BB962C8B-B14F-4D97-AF65-F5344CB8AC3E}">
        <p14:creationId xmlns:p14="http://schemas.microsoft.com/office/powerpoint/2010/main" val="242211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a:extLst>
              <a:ext uri="{FF2B5EF4-FFF2-40B4-BE49-F238E27FC236}">
                <a16:creationId xmlns:a16="http://schemas.microsoft.com/office/drawing/2014/main" id="{FE42EC45-7E2D-AA5A-7B66-7A1084801549}"/>
              </a:ext>
            </a:extLst>
          </p:cNvPr>
          <p:cNvSpPr txBox="1">
            <a:spLocks/>
          </p:cNvSpPr>
          <p:nvPr/>
        </p:nvSpPr>
        <p:spPr>
          <a:xfrm>
            <a:off x="1607344" y="1048384"/>
            <a:ext cx="8786811" cy="45065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400"/>
              <a:t>3.19</a:t>
            </a:r>
            <a:r>
              <a:rPr lang="zh-CN" altLang="zh-CN" sz="2400"/>
              <a:t>、主要错误点：</a:t>
            </a:r>
          </a:p>
          <a:p>
            <a:r>
              <a:rPr lang="zh-CN" altLang="zh-CN" sz="2400"/>
              <a:t>遇到右括号时，应该先判断栈中是否还有元素，若无元素，则表达式错误。</a:t>
            </a:r>
          </a:p>
          <a:p>
            <a:r>
              <a:rPr lang="zh-CN" altLang="zh-CN" sz="2400"/>
              <a:t>在完成所有括号的匹配之后，应该检查栈中是否还有括号，如果还有元素，说明还有左括号未被匹配，则表达式错误。</a:t>
            </a:r>
            <a:r>
              <a:rPr lang="zh-CN" altLang="en-US" sz="2400"/>
              <a:t>这个点在第二次实验的时候都还有同学出错。</a:t>
            </a:r>
            <a:endParaRPr lang="zh-CN" altLang="zh-CN" sz="2400"/>
          </a:p>
          <a:p>
            <a:pPr marL="0" indent="0">
              <a:buFont typeface="Arial" panose="020B0604020202020204" pitchFamily="34" charset="0"/>
              <a:buNone/>
            </a:pPr>
            <a:endParaRPr lang="en-US" altLang="zh-CN" sz="3200"/>
          </a:p>
          <a:p>
            <a:pPr marL="0" indent="0">
              <a:buFont typeface="Arial" panose="020B0604020202020204" pitchFamily="34" charset="0"/>
              <a:buNone/>
            </a:pPr>
            <a:endParaRPr lang="en-US" altLang="zh-CN" sz="3200"/>
          </a:p>
          <a:p>
            <a:pPr marL="0" indent="0">
              <a:buFont typeface="Arial" panose="020B0604020202020204" pitchFamily="34" charset="0"/>
              <a:buNone/>
            </a:pPr>
            <a:endParaRPr lang="en-US" altLang="zh-CN" sz="3200"/>
          </a:p>
          <a:p>
            <a:pPr marL="0" indent="0">
              <a:buFont typeface="Arial" panose="020B0604020202020204" pitchFamily="34" charset="0"/>
              <a:buNone/>
            </a:pPr>
            <a:endParaRPr lang="en-US" altLang="zh-CN" sz="3200"/>
          </a:p>
          <a:p>
            <a:pPr marL="0" indent="0">
              <a:buFont typeface="Arial" panose="020B0604020202020204" pitchFamily="34" charset="0"/>
              <a:buNone/>
            </a:pPr>
            <a:endParaRPr lang="en-US" altLang="zh-CN" sz="3200"/>
          </a:p>
          <a:p>
            <a:pPr marL="0" indent="0">
              <a:buFont typeface="Arial" panose="020B0604020202020204" pitchFamily="34" charset="0"/>
              <a:buNone/>
            </a:pPr>
            <a:endParaRPr lang="en-US" altLang="zh-CN" sz="3200"/>
          </a:p>
          <a:p>
            <a:pPr marL="0" indent="0">
              <a:buFont typeface="Arial" panose="020B0604020202020204" pitchFamily="34" charset="0"/>
              <a:buNone/>
            </a:pPr>
            <a:endParaRPr lang="en-US" altLang="zh-CN" sz="3200"/>
          </a:p>
          <a:p>
            <a:pPr marL="0" indent="0">
              <a:buFont typeface="Arial" panose="020B0604020202020204" pitchFamily="34" charset="0"/>
              <a:buNone/>
            </a:pPr>
            <a:endParaRPr lang="en-US" altLang="zh-CN" sz="3200" dirty="0"/>
          </a:p>
        </p:txBody>
      </p:sp>
    </p:spTree>
    <p:extLst>
      <p:ext uri="{BB962C8B-B14F-4D97-AF65-F5344CB8AC3E}">
        <p14:creationId xmlns:p14="http://schemas.microsoft.com/office/powerpoint/2010/main" val="1625750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a:extLst>
              <a:ext uri="{FF2B5EF4-FFF2-40B4-BE49-F238E27FC236}">
                <a16:creationId xmlns:a16="http://schemas.microsoft.com/office/drawing/2014/main" id="{878297C4-A1E2-D164-31B4-DFD9DBDB68C0}"/>
              </a:ext>
            </a:extLst>
          </p:cNvPr>
          <p:cNvSpPr txBox="1">
            <a:spLocks/>
          </p:cNvSpPr>
          <p:nvPr/>
        </p:nvSpPr>
        <p:spPr>
          <a:xfrm>
            <a:off x="1352550" y="1175702"/>
            <a:ext cx="9486900" cy="45065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400"/>
              <a:t>3.21</a:t>
            </a:r>
            <a:r>
              <a:rPr lang="zh-CN" altLang="zh-CN" sz="2400"/>
              <a:t>、主要错误点：</a:t>
            </a:r>
          </a:p>
          <a:p>
            <a:r>
              <a:rPr lang="zh-CN" altLang="zh-CN" sz="2400"/>
              <a:t>没有处理单字母变量；</a:t>
            </a:r>
            <a:endParaRPr lang="en-US" altLang="zh-CN" sz="2400"/>
          </a:p>
          <a:p>
            <a:pPr marL="0" indent="0">
              <a:buFont typeface="Arial" panose="020B0604020202020204" pitchFamily="34" charset="0"/>
              <a:buNone/>
            </a:pPr>
            <a:r>
              <a:rPr lang="en-US" altLang="zh-CN" sz="2400" kern="0">
                <a:solidFill>
                  <a:srgbClr val="000000"/>
                </a:solidFill>
                <a:latin typeface="新宋体" panose="02010609030101010101" pitchFamily="49" charset="-122"/>
                <a:cs typeface="新宋体" panose="02010609030101010101" pitchFamily="49" charset="-122"/>
              </a:rPr>
              <a:t>	</a:t>
            </a:r>
            <a:r>
              <a:rPr lang="en-US" altLang="zh-CN" sz="2000" kern="0">
                <a:solidFill>
                  <a:srgbClr val="000000"/>
                </a:solidFill>
                <a:latin typeface="新宋体" panose="02010609030101010101" pitchFamily="49" charset="-122"/>
                <a:cs typeface="新宋体" panose="02010609030101010101" pitchFamily="49" charset="-122"/>
              </a:rPr>
              <a:t>(*c &gt;= </a:t>
            </a:r>
            <a:r>
              <a:rPr lang="en-US" altLang="zh-CN" sz="2000" kern="0">
                <a:solidFill>
                  <a:srgbClr val="A31515"/>
                </a:solidFill>
                <a:latin typeface="新宋体" panose="02010609030101010101" pitchFamily="49" charset="-122"/>
                <a:cs typeface="新宋体" panose="02010609030101010101" pitchFamily="49" charset="-122"/>
              </a:rPr>
              <a:t>'a'</a:t>
            </a:r>
            <a:r>
              <a:rPr lang="en-US" altLang="zh-CN" sz="2000" kern="0">
                <a:solidFill>
                  <a:srgbClr val="000000"/>
                </a:solidFill>
                <a:latin typeface="新宋体" panose="02010609030101010101" pitchFamily="49" charset="-122"/>
                <a:cs typeface="新宋体" panose="02010609030101010101" pitchFamily="49" charset="-122"/>
              </a:rPr>
              <a:t> &amp;&amp; *c &lt;= </a:t>
            </a:r>
            <a:r>
              <a:rPr lang="en-US" altLang="zh-CN" sz="2000" kern="0">
                <a:solidFill>
                  <a:srgbClr val="A31515"/>
                </a:solidFill>
                <a:latin typeface="新宋体" panose="02010609030101010101" pitchFamily="49" charset="-122"/>
                <a:cs typeface="新宋体" panose="02010609030101010101" pitchFamily="49" charset="-122"/>
              </a:rPr>
              <a:t>'z'</a:t>
            </a:r>
            <a:r>
              <a:rPr lang="en-US" altLang="zh-CN" sz="2000" kern="0">
                <a:solidFill>
                  <a:srgbClr val="000000"/>
                </a:solidFill>
                <a:latin typeface="新宋体" panose="02010609030101010101" pitchFamily="49" charset="-122"/>
                <a:cs typeface="新宋体" panose="02010609030101010101" pitchFamily="49" charset="-122"/>
              </a:rPr>
              <a:t>)|| (*c &gt;= </a:t>
            </a:r>
            <a:r>
              <a:rPr lang="en-US" altLang="zh-CN" sz="2000" kern="0">
                <a:solidFill>
                  <a:srgbClr val="A31515"/>
                </a:solidFill>
                <a:latin typeface="新宋体" panose="02010609030101010101" pitchFamily="49" charset="-122"/>
                <a:cs typeface="新宋体" panose="02010609030101010101" pitchFamily="49" charset="-122"/>
              </a:rPr>
              <a:t>'A'</a:t>
            </a:r>
            <a:r>
              <a:rPr lang="en-US" altLang="zh-CN" sz="2000" kern="0">
                <a:solidFill>
                  <a:srgbClr val="000000"/>
                </a:solidFill>
                <a:latin typeface="新宋体" panose="02010609030101010101" pitchFamily="49" charset="-122"/>
                <a:cs typeface="新宋体" panose="02010609030101010101" pitchFamily="49" charset="-122"/>
              </a:rPr>
              <a:t> &amp;&amp; *c &lt;= </a:t>
            </a:r>
            <a:r>
              <a:rPr lang="en-US" altLang="zh-CN" sz="2000" kern="0">
                <a:solidFill>
                  <a:srgbClr val="A31515"/>
                </a:solidFill>
                <a:latin typeface="新宋体" panose="02010609030101010101" pitchFamily="49" charset="-122"/>
                <a:cs typeface="新宋体" panose="02010609030101010101" pitchFamily="49" charset="-122"/>
              </a:rPr>
              <a:t>'Z'</a:t>
            </a:r>
            <a:r>
              <a:rPr lang="en-US" altLang="zh-CN" sz="2000" kern="0">
                <a:solidFill>
                  <a:srgbClr val="000000"/>
                </a:solidFill>
                <a:latin typeface="新宋体" panose="02010609030101010101" pitchFamily="49" charset="-122"/>
                <a:cs typeface="新宋体" panose="02010609030101010101" pitchFamily="49" charset="-122"/>
              </a:rPr>
              <a:t>)</a:t>
            </a:r>
            <a:endParaRPr lang="zh-CN" altLang="zh-CN" sz="2400"/>
          </a:p>
          <a:p>
            <a:r>
              <a:rPr lang="zh-CN" altLang="zh-CN" sz="2400"/>
              <a:t>正常情况下，当前元素优先级低于或等于栈顶元素时，应该</a:t>
            </a:r>
            <a:r>
              <a:rPr lang="zh-CN" altLang="zh-CN" sz="2400" b="1"/>
              <a:t>一直出栈直到栈顶元素优先级小于当前元素</a:t>
            </a:r>
            <a:r>
              <a:rPr lang="zh-CN" altLang="zh-CN" sz="2400"/>
              <a:t>（该题目较为特殊，因为没有括号，所以每次栈中只会保留一个元素，因此将栈顶元素弹出后栈就会变为空）；</a:t>
            </a:r>
          </a:p>
          <a:p>
            <a:r>
              <a:rPr lang="zh-CN" altLang="zh-CN" sz="2400"/>
              <a:t>最后应将栈中剩余元素全部弹出。</a:t>
            </a:r>
          </a:p>
          <a:p>
            <a:pPr marL="0" indent="0">
              <a:buFont typeface="Arial" panose="020B0604020202020204" pitchFamily="34" charset="0"/>
              <a:buNone/>
            </a:pPr>
            <a:endParaRPr lang="en-US" altLang="zh-CN" sz="2400" dirty="0"/>
          </a:p>
        </p:txBody>
      </p:sp>
    </p:spTree>
    <p:extLst>
      <p:ext uri="{BB962C8B-B14F-4D97-AF65-F5344CB8AC3E}">
        <p14:creationId xmlns:p14="http://schemas.microsoft.com/office/powerpoint/2010/main" val="638884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37D36B4-D87A-6669-65C6-D8F8DE821115}"/>
              </a:ext>
            </a:extLst>
          </p:cNvPr>
          <p:cNvSpPr txBox="1"/>
          <p:nvPr/>
        </p:nvSpPr>
        <p:spPr>
          <a:xfrm>
            <a:off x="1749859" y="1815643"/>
            <a:ext cx="7418809" cy="2246769"/>
          </a:xfrm>
          <a:prstGeom prst="rect">
            <a:avLst/>
          </a:prstGeom>
          <a:noFill/>
        </p:spPr>
        <p:txBody>
          <a:bodyPr wrap="square">
            <a:spAutoFit/>
          </a:bodyPr>
          <a:lstStyle/>
          <a:p>
            <a:r>
              <a:rPr lang="zh-CN" altLang="en-US" sz="2800" dirty="0"/>
              <a:t>中缀表达式(a-b)*(c+d)的后缀表达式是</a:t>
            </a:r>
          </a:p>
          <a:p>
            <a:r>
              <a:rPr lang="zh-CN" altLang="en-US" sz="2800" dirty="0"/>
              <a:t>A.abcd+*-</a:t>
            </a:r>
          </a:p>
          <a:p>
            <a:r>
              <a:rPr lang="zh-CN" altLang="en-US" sz="2800" dirty="0"/>
              <a:t>B.ab-cd+*</a:t>
            </a:r>
          </a:p>
          <a:p>
            <a:r>
              <a:rPr lang="zh-CN" altLang="en-US" sz="2800" dirty="0"/>
              <a:t>C.ab-*cd+</a:t>
            </a:r>
          </a:p>
          <a:p>
            <a:r>
              <a:rPr lang="zh-CN" altLang="en-US" sz="2800" dirty="0"/>
              <a:t>D.a-bcd+*</a:t>
            </a:r>
          </a:p>
        </p:txBody>
      </p:sp>
      <p:sp>
        <p:nvSpPr>
          <p:cNvPr id="4" name="文本框 3">
            <a:extLst>
              <a:ext uri="{FF2B5EF4-FFF2-40B4-BE49-F238E27FC236}">
                <a16:creationId xmlns:a16="http://schemas.microsoft.com/office/drawing/2014/main" id="{C85FA4EE-A13A-BF82-1909-A3C5FD8880C4}"/>
              </a:ext>
            </a:extLst>
          </p:cNvPr>
          <p:cNvSpPr txBox="1"/>
          <p:nvPr/>
        </p:nvSpPr>
        <p:spPr>
          <a:xfrm>
            <a:off x="8321698" y="1815643"/>
            <a:ext cx="1013076" cy="461665"/>
          </a:xfrm>
          <a:prstGeom prst="rect">
            <a:avLst/>
          </a:prstGeom>
          <a:noFill/>
        </p:spPr>
        <p:txBody>
          <a:bodyPr wrap="square" rtlCol="0">
            <a:spAutoFit/>
          </a:bodyPr>
          <a:lstStyle/>
          <a:p>
            <a:r>
              <a:rPr lang="en-US" altLang="zh-CN" sz="2400" dirty="0">
                <a:solidFill>
                  <a:srgbClr val="FF0000"/>
                </a:solidFill>
              </a:rPr>
              <a:t>B</a:t>
            </a:r>
            <a:endParaRPr lang="zh-CN" altLang="en-US" sz="2400" dirty="0">
              <a:solidFill>
                <a:srgbClr val="FF0000"/>
              </a:solidFill>
            </a:endParaRPr>
          </a:p>
        </p:txBody>
      </p:sp>
    </p:spTree>
    <p:extLst>
      <p:ext uri="{BB962C8B-B14F-4D97-AF65-F5344CB8AC3E}">
        <p14:creationId xmlns:p14="http://schemas.microsoft.com/office/powerpoint/2010/main" val="631473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a:extLst>
              <a:ext uri="{FF2B5EF4-FFF2-40B4-BE49-F238E27FC236}">
                <a16:creationId xmlns:a16="http://schemas.microsoft.com/office/drawing/2014/main" id="{6D7F64EA-EE98-912C-B8BD-E9A0F4C9E155}"/>
              </a:ext>
            </a:extLst>
          </p:cNvPr>
          <p:cNvSpPr txBox="1">
            <a:spLocks/>
          </p:cNvSpPr>
          <p:nvPr/>
        </p:nvSpPr>
        <p:spPr>
          <a:xfrm>
            <a:off x="1035843" y="1262697"/>
            <a:ext cx="10437019" cy="45065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400" dirty="0"/>
              <a:t>3.31</a:t>
            </a:r>
            <a:r>
              <a:rPr lang="zh-CN" altLang="zh-CN" sz="2400" dirty="0"/>
              <a:t>、部分同学在该题中，先求字符串长度，再求字符串中点位置，然后从两端开始比较，此方法应注意以下问题：</a:t>
            </a:r>
          </a:p>
          <a:p>
            <a:r>
              <a:rPr lang="zh-CN" altLang="zh-CN" sz="2400" dirty="0"/>
              <a:t>求字符串长度时，应该将最后读入的</a:t>
            </a:r>
            <a:r>
              <a:rPr lang="en-US" altLang="zh-CN" sz="2400" dirty="0"/>
              <a:t>’@’</a:t>
            </a:r>
            <a:r>
              <a:rPr lang="zh-CN" altLang="zh-CN" sz="2400" dirty="0"/>
              <a:t>字符去掉，尤其是使用</a:t>
            </a:r>
            <a:r>
              <a:rPr lang="en-US" altLang="zh-CN" sz="2400" dirty="0"/>
              <a:t>for</a:t>
            </a:r>
            <a:r>
              <a:rPr lang="zh-CN" altLang="zh-CN" sz="2400" dirty="0"/>
              <a:t>循环来求长度时；</a:t>
            </a:r>
            <a:endParaRPr lang="en-US" altLang="zh-CN" sz="2400" dirty="0"/>
          </a:p>
          <a:p>
            <a:r>
              <a:rPr lang="zh-CN" altLang="zh-CN" sz="2400" dirty="0"/>
              <a:t>求得字符串长度为</a:t>
            </a:r>
            <a:r>
              <a:rPr lang="en-US" altLang="zh-CN" sz="2400" dirty="0" err="1"/>
              <a:t>len</a:t>
            </a:r>
            <a:r>
              <a:rPr lang="zh-CN" altLang="zh-CN" sz="2400" dirty="0"/>
              <a:t>时，</a:t>
            </a:r>
            <a:r>
              <a:rPr lang="en-US" altLang="zh-CN" sz="2400" dirty="0"/>
              <a:t>for</a:t>
            </a:r>
            <a:r>
              <a:rPr lang="zh-CN" altLang="zh-CN" sz="2400" dirty="0"/>
              <a:t>循环进行比对，</a:t>
            </a:r>
            <a:r>
              <a:rPr lang="en-US" altLang="zh-CN" sz="2400" dirty="0" err="1"/>
              <a:t>i</a:t>
            </a:r>
            <a:r>
              <a:rPr lang="en-US" altLang="zh-CN" sz="2400" dirty="0"/>
              <a:t>&lt;(len-1)/2</a:t>
            </a:r>
            <a:r>
              <a:rPr lang="zh-CN" altLang="zh-CN" sz="2400" dirty="0"/>
              <a:t>是错误的，在</a:t>
            </a:r>
            <a:r>
              <a:rPr lang="en-US" altLang="zh-CN" sz="2400" dirty="0" err="1"/>
              <a:t>len</a:t>
            </a:r>
            <a:r>
              <a:rPr lang="zh-CN" altLang="zh-CN" sz="2400" dirty="0"/>
              <a:t>为偶数值时将不正确。</a:t>
            </a:r>
            <a:endParaRPr lang="en-US" altLang="zh-CN" sz="2400" dirty="0"/>
          </a:p>
          <a:p>
            <a:endParaRPr lang="en-US" altLang="zh-CN" sz="2400" dirty="0"/>
          </a:p>
          <a:p>
            <a:pPr marL="0" indent="0">
              <a:buFont typeface="Arial" panose="020B0604020202020204" pitchFamily="34" charset="0"/>
              <a:buNone/>
            </a:pPr>
            <a:r>
              <a:rPr lang="en-US" altLang="zh-CN" sz="2400" dirty="0"/>
              <a:t>3.32</a:t>
            </a:r>
            <a:r>
              <a:rPr lang="zh-CN" altLang="zh-CN" sz="2400" dirty="0"/>
              <a:t>、此题为</a:t>
            </a:r>
            <a:r>
              <a:rPr lang="en-US" altLang="zh-CN" sz="2400" dirty="0"/>
              <a:t>K</a:t>
            </a:r>
            <a:r>
              <a:rPr lang="zh-CN" altLang="zh-CN" sz="2400" dirty="0"/>
              <a:t>阶斐波那契数列，很多同学都当作是</a:t>
            </a:r>
            <a:r>
              <a:rPr lang="en-US" altLang="zh-CN" sz="2400" dirty="0"/>
              <a:t>2</a:t>
            </a:r>
            <a:r>
              <a:rPr lang="zh-CN" altLang="zh-CN" sz="2400" dirty="0"/>
              <a:t>阶的来做的。</a:t>
            </a:r>
            <a:r>
              <a:rPr lang="zh-CN" altLang="en-US" sz="2400" dirty="0"/>
              <a:t>前</a:t>
            </a:r>
            <a:r>
              <a:rPr lang="en-US" altLang="zh-CN" sz="2400" dirty="0"/>
              <a:t>k</a:t>
            </a:r>
            <a:r>
              <a:rPr lang="zh-CN" altLang="en-US" sz="2400" dirty="0"/>
              <a:t>项自己赋值，或者</a:t>
            </a:r>
            <a:r>
              <a:rPr lang="en-US" altLang="zh-CN" sz="2400" dirty="0"/>
              <a:t>k-1</a:t>
            </a:r>
            <a:r>
              <a:rPr lang="zh-CN" altLang="en-US" sz="2400" dirty="0"/>
              <a:t>为</a:t>
            </a:r>
            <a:r>
              <a:rPr lang="en-US" altLang="zh-CN" sz="2400" dirty="0"/>
              <a:t>0</a:t>
            </a:r>
            <a:r>
              <a:rPr lang="zh-CN" altLang="en-US" sz="2400" dirty="0"/>
              <a:t>，</a:t>
            </a:r>
            <a:r>
              <a:rPr lang="en-US" altLang="zh-CN" sz="2400" dirty="0"/>
              <a:t>k</a:t>
            </a:r>
            <a:r>
              <a:rPr lang="zh-CN" altLang="en-US" sz="2400" dirty="0"/>
              <a:t>为</a:t>
            </a:r>
            <a:r>
              <a:rPr lang="en-US" altLang="zh-CN" sz="2400" dirty="0"/>
              <a:t>1</a:t>
            </a:r>
            <a:r>
              <a:rPr lang="zh-CN" altLang="en-US" sz="2400" dirty="0"/>
              <a:t>都是可以的。</a:t>
            </a:r>
            <a:endParaRPr lang="zh-CN" altLang="zh-CN" sz="2400" dirty="0"/>
          </a:p>
          <a:p>
            <a:pPr marL="0" indent="0">
              <a:buFont typeface="Arial" panose="020B0604020202020204" pitchFamily="34" charset="0"/>
              <a:buNone/>
            </a:pPr>
            <a:endParaRPr lang="en-US" altLang="zh-CN" sz="2400" dirty="0"/>
          </a:p>
        </p:txBody>
      </p:sp>
    </p:spTree>
    <p:extLst>
      <p:ext uri="{BB962C8B-B14F-4D97-AF65-F5344CB8AC3E}">
        <p14:creationId xmlns:p14="http://schemas.microsoft.com/office/powerpoint/2010/main" val="1728215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7B9EB86-6B6E-488A-AA5C-27A6062DB1B3}"/>
              </a:ext>
            </a:extLst>
          </p:cNvPr>
          <p:cNvSpPr/>
          <p:nvPr/>
        </p:nvSpPr>
        <p:spPr>
          <a:xfrm>
            <a:off x="1940560" y="43458"/>
            <a:ext cx="8310880" cy="677108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srgbClr val="FF8000"/>
                </a:solidFill>
                <a:highlight>
                  <a:srgbClr val="FFFFFF"/>
                </a:highlight>
                <a:latin typeface="Consolas" panose="020B0609020204030204" pitchFamily="49" charset="0"/>
              </a:rPr>
              <a:t>4.17</a:t>
            </a:r>
            <a:endParaRPr lang="zh-CN" altLang="en-US" sz="1400" dirty="0">
              <a:solidFill>
                <a:srgbClr val="000000"/>
              </a:solidFill>
              <a:highlight>
                <a:srgbClr val="FFFFFF"/>
              </a:highlight>
              <a:latin typeface="Consolas" panose="020B0609020204030204" pitchFamily="49" charset="0"/>
            </a:endParaRPr>
          </a:p>
          <a:p>
            <a:r>
              <a:rPr lang="en-US" altLang="zh-CN" sz="1400" dirty="0">
                <a:solidFill>
                  <a:srgbClr val="008000"/>
                </a:solidFill>
                <a:highlight>
                  <a:srgbClr val="FFFFFF"/>
                </a:highlight>
                <a:latin typeface="Consolas" panose="020B0609020204030204" pitchFamily="49" charset="0"/>
              </a:rPr>
              <a:t>//</a:t>
            </a:r>
            <a:r>
              <a:rPr lang="zh-CN" altLang="en-US" sz="1400" dirty="0">
                <a:solidFill>
                  <a:srgbClr val="008000"/>
                </a:solidFill>
                <a:highlight>
                  <a:srgbClr val="FFFFFF"/>
                </a:highlight>
                <a:latin typeface="Consolas" panose="020B0609020204030204" pitchFamily="49" charset="0"/>
              </a:rPr>
              <a:t>编写算法，实现串的基本操作</a:t>
            </a:r>
            <a:r>
              <a:rPr lang="en-US" altLang="zh-CN" sz="1400" dirty="0">
                <a:solidFill>
                  <a:srgbClr val="008000"/>
                </a:solidFill>
                <a:highlight>
                  <a:srgbClr val="FFFFFF"/>
                </a:highlight>
                <a:latin typeface="Consolas" panose="020B0609020204030204" pitchFamily="49" charset="0"/>
              </a:rPr>
              <a:t>Replace(&amp;S,T,V)</a:t>
            </a:r>
          </a:p>
          <a:p>
            <a:r>
              <a:rPr lang="en-US" altLang="zh-CN" sz="1400" dirty="0">
                <a:solidFill>
                  <a:srgbClr val="000000"/>
                </a:solidFill>
                <a:highlight>
                  <a:srgbClr val="FFFFFF"/>
                </a:highlight>
                <a:latin typeface="Consolas" panose="020B0609020204030204" pitchFamily="49" charset="0"/>
              </a:rPr>
              <a:t>Status Replace</a:t>
            </a:r>
            <a:r>
              <a:rPr lang="en-US" altLang="zh-CN" sz="1400" b="1" dirty="0">
                <a:solidFill>
                  <a:srgbClr val="000080"/>
                </a:solidFill>
                <a:highlight>
                  <a:srgbClr val="FFFFFF"/>
                </a:highlight>
                <a:latin typeface="Consolas" panose="020B0609020204030204" pitchFamily="49" charset="0"/>
              </a:rPr>
              <a:t>(</a:t>
            </a:r>
            <a:r>
              <a:rPr lang="en-US" altLang="zh-CN" sz="1400" dirty="0" err="1">
                <a:solidFill>
                  <a:srgbClr val="000000"/>
                </a:solidFill>
                <a:highlight>
                  <a:srgbClr val="FFFFFF"/>
                </a:highlight>
                <a:latin typeface="Consolas" panose="020B0609020204030204" pitchFamily="49" charset="0"/>
              </a:rPr>
              <a:t>SString</a:t>
            </a:r>
            <a:r>
              <a:rPr lang="en-US" altLang="zh-CN" sz="1400" dirty="0">
                <a:solidFill>
                  <a:srgbClr val="000000"/>
                </a:solidFill>
                <a:highlight>
                  <a:srgbClr val="FFFFFF"/>
                </a:highlight>
                <a:latin typeface="Consolas" panose="020B0609020204030204" pitchFamily="49" charset="0"/>
              </a:rPr>
              <a:t> </a:t>
            </a:r>
            <a:r>
              <a:rPr lang="en-US" altLang="zh-CN" sz="1400" b="1" dirty="0">
                <a:solidFill>
                  <a:srgbClr val="000080"/>
                </a:solidFill>
                <a:highlight>
                  <a:srgbClr val="FFFFFF"/>
                </a:highlight>
                <a:latin typeface="Consolas" panose="020B0609020204030204" pitchFamily="49" charset="0"/>
              </a:rPr>
              <a:t>&amp;</a:t>
            </a:r>
            <a:r>
              <a:rPr lang="en-US" altLang="zh-CN" sz="1400" dirty="0" err="1">
                <a:solidFill>
                  <a:srgbClr val="000000"/>
                </a:solidFill>
                <a:highlight>
                  <a:srgbClr val="FFFFFF"/>
                </a:highlight>
                <a:latin typeface="Consolas" panose="020B0609020204030204" pitchFamily="49" charset="0"/>
              </a:rPr>
              <a:t>s</a:t>
            </a:r>
            <a:r>
              <a:rPr lang="en-US" altLang="zh-CN" sz="1400" b="1" dirty="0" err="1">
                <a:solidFill>
                  <a:srgbClr val="000080"/>
                </a:solidFill>
                <a:highlight>
                  <a:srgbClr val="FFFFFF"/>
                </a:highlight>
                <a:latin typeface="Consolas" panose="020B0609020204030204" pitchFamily="49" charset="0"/>
              </a:rPr>
              <a:t>,</a:t>
            </a:r>
            <a:r>
              <a:rPr lang="en-US" altLang="zh-CN" sz="1400" dirty="0" err="1">
                <a:solidFill>
                  <a:srgbClr val="000000"/>
                </a:solidFill>
                <a:highlight>
                  <a:srgbClr val="FFFFFF"/>
                </a:highlight>
                <a:latin typeface="Consolas" panose="020B0609020204030204" pitchFamily="49" charset="0"/>
              </a:rPr>
              <a:t>SString</a:t>
            </a:r>
            <a:r>
              <a:rPr lang="en-US" altLang="zh-CN" sz="1400" dirty="0">
                <a:solidFill>
                  <a:srgbClr val="000000"/>
                </a:solidFill>
                <a:highlight>
                  <a:srgbClr val="FFFFFF"/>
                </a:highlight>
                <a:latin typeface="Consolas" panose="020B0609020204030204" pitchFamily="49" charset="0"/>
              </a:rPr>
              <a:t> </a:t>
            </a:r>
            <a:r>
              <a:rPr lang="en-US" altLang="zh-CN" sz="1400" dirty="0" err="1">
                <a:solidFill>
                  <a:srgbClr val="000000"/>
                </a:solidFill>
                <a:highlight>
                  <a:srgbClr val="FFFFFF"/>
                </a:highlight>
                <a:latin typeface="Consolas" panose="020B0609020204030204" pitchFamily="49" charset="0"/>
              </a:rPr>
              <a:t>T</a:t>
            </a:r>
            <a:r>
              <a:rPr lang="en-US" altLang="zh-CN" sz="1400" b="1" dirty="0" err="1">
                <a:solidFill>
                  <a:srgbClr val="000080"/>
                </a:solidFill>
                <a:highlight>
                  <a:srgbClr val="FFFFFF"/>
                </a:highlight>
                <a:latin typeface="Consolas" panose="020B0609020204030204" pitchFamily="49" charset="0"/>
              </a:rPr>
              <a:t>,</a:t>
            </a:r>
            <a:r>
              <a:rPr lang="en-US" altLang="zh-CN" sz="1400" dirty="0" err="1">
                <a:solidFill>
                  <a:srgbClr val="000000"/>
                </a:solidFill>
                <a:highlight>
                  <a:srgbClr val="FFFFFF"/>
                </a:highlight>
                <a:latin typeface="Consolas" panose="020B0609020204030204" pitchFamily="49" charset="0"/>
              </a:rPr>
              <a:t>SString</a:t>
            </a:r>
            <a:r>
              <a:rPr lang="en-US" altLang="zh-CN" sz="1400" dirty="0">
                <a:solidFill>
                  <a:srgbClr val="000000"/>
                </a:solidFill>
                <a:highlight>
                  <a:srgbClr val="FFFFFF"/>
                </a:highlight>
                <a:latin typeface="Consolas" panose="020B0609020204030204" pitchFamily="49" charset="0"/>
              </a:rPr>
              <a:t> V</a:t>
            </a:r>
            <a:r>
              <a:rPr lang="en-US" altLang="zh-CN" sz="1400" b="1" dirty="0">
                <a:solidFill>
                  <a:srgbClr val="000080"/>
                </a:solidFill>
                <a:highlight>
                  <a:srgbClr val="FFFFFF"/>
                </a:highlight>
                <a:latin typeface="Consolas" panose="020B0609020204030204" pitchFamily="49" charset="0"/>
              </a:rPr>
              <a:t>){</a:t>
            </a:r>
            <a:endParaRPr lang="en-US" altLang="zh-CN" sz="1400" dirty="0">
              <a:solidFill>
                <a:srgbClr val="000000"/>
              </a:solidFill>
              <a:highlight>
                <a:srgbClr val="FFFFFF"/>
              </a:highlight>
              <a:latin typeface="Consolas" panose="020B0609020204030204" pitchFamily="49" charset="0"/>
            </a:endParaRPr>
          </a:p>
          <a:p>
            <a:r>
              <a:rPr lang="zh-CN" altLang="en-US" sz="1400" dirty="0">
                <a:solidFill>
                  <a:srgbClr val="000000"/>
                </a:solidFill>
                <a:highlight>
                  <a:srgbClr val="FFFFFF"/>
                </a:highlight>
                <a:latin typeface="Consolas" panose="020B0609020204030204" pitchFamily="49" charset="0"/>
              </a:rPr>
              <a:t>	</a:t>
            </a:r>
            <a:r>
              <a:rPr lang="en-US" altLang="zh-CN" sz="1400" dirty="0">
                <a:solidFill>
                  <a:srgbClr val="008000"/>
                </a:solidFill>
                <a:highlight>
                  <a:srgbClr val="FFFFFF"/>
                </a:highlight>
                <a:latin typeface="Consolas" panose="020B0609020204030204" pitchFamily="49" charset="0"/>
              </a:rPr>
              <a:t>//</a:t>
            </a:r>
            <a:r>
              <a:rPr lang="zh-CN" altLang="en-US" sz="1400" dirty="0">
                <a:solidFill>
                  <a:srgbClr val="008000"/>
                </a:solidFill>
                <a:highlight>
                  <a:srgbClr val="FFFFFF"/>
                </a:highlight>
                <a:latin typeface="Consolas" panose="020B0609020204030204" pitchFamily="49" charset="0"/>
              </a:rPr>
              <a:t>用</a:t>
            </a:r>
            <a:r>
              <a:rPr lang="en-US" altLang="zh-CN" sz="1400" dirty="0">
                <a:solidFill>
                  <a:srgbClr val="008000"/>
                </a:solidFill>
                <a:highlight>
                  <a:srgbClr val="FFFFFF"/>
                </a:highlight>
                <a:latin typeface="Consolas" panose="020B0609020204030204" pitchFamily="49" charset="0"/>
              </a:rPr>
              <a:t>V</a:t>
            </a:r>
            <a:r>
              <a:rPr lang="zh-CN" altLang="en-US" sz="1400" dirty="0">
                <a:solidFill>
                  <a:srgbClr val="008000"/>
                </a:solidFill>
                <a:highlight>
                  <a:srgbClr val="FFFFFF"/>
                </a:highlight>
                <a:latin typeface="Consolas" panose="020B0609020204030204" pitchFamily="49" charset="0"/>
              </a:rPr>
              <a:t>替换主串</a:t>
            </a:r>
            <a:r>
              <a:rPr lang="en-US" altLang="zh-CN" sz="1400" dirty="0">
                <a:solidFill>
                  <a:srgbClr val="008000"/>
                </a:solidFill>
                <a:highlight>
                  <a:srgbClr val="FFFFFF"/>
                </a:highlight>
                <a:latin typeface="Consolas" panose="020B0609020204030204" pitchFamily="49" charset="0"/>
              </a:rPr>
              <a:t>S</a:t>
            </a:r>
            <a:r>
              <a:rPr lang="zh-CN" altLang="en-US" sz="1400" dirty="0">
                <a:solidFill>
                  <a:srgbClr val="008000"/>
                </a:solidFill>
                <a:highlight>
                  <a:srgbClr val="FFFFFF"/>
                </a:highlight>
                <a:latin typeface="Consolas" panose="020B0609020204030204" pitchFamily="49" charset="0"/>
              </a:rPr>
              <a:t>中出现的所有与</a:t>
            </a:r>
            <a:r>
              <a:rPr lang="en-US" altLang="zh-CN" sz="1400" dirty="0">
                <a:solidFill>
                  <a:srgbClr val="008000"/>
                </a:solidFill>
                <a:highlight>
                  <a:srgbClr val="FFFFFF"/>
                </a:highlight>
                <a:latin typeface="Consolas" panose="020B0609020204030204" pitchFamily="49" charset="0"/>
              </a:rPr>
              <a:t>T</a:t>
            </a:r>
            <a:r>
              <a:rPr lang="zh-CN" altLang="en-US" sz="1400" dirty="0">
                <a:solidFill>
                  <a:srgbClr val="008000"/>
                </a:solidFill>
                <a:highlight>
                  <a:srgbClr val="FFFFFF"/>
                </a:highlight>
                <a:latin typeface="Consolas" panose="020B0609020204030204" pitchFamily="49" charset="0"/>
              </a:rPr>
              <a:t>相等的不重叠的字串</a:t>
            </a:r>
          </a:p>
          <a:p>
            <a:r>
              <a:rPr lang="en-US" altLang="zh-CN" sz="1400" dirty="0">
                <a:solidFill>
                  <a:srgbClr val="000000"/>
                </a:solidFill>
                <a:highlight>
                  <a:srgbClr val="FFFFFF"/>
                </a:highlight>
                <a:latin typeface="Consolas" panose="020B0609020204030204" pitchFamily="49" charset="0"/>
              </a:rPr>
              <a:t>	</a:t>
            </a:r>
            <a:r>
              <a:rPr lang="en-US" altLang="zh-CN" sz="1400" b="1" dirty="0">
                <a:solidFill>
                  <a:srgbClr val="0000FF"/>
                </a:solidFill>
                <a:highlight>
                  <a:srgbClr val="FFFFFF"/>
                </a:highlight>
                <a:latin typeface="Consolas" panose="020B0609020204030204" pitchFamily="49" charset="0"/>
              </a:rPr>
              <a:t>for</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8000FF"/>
                </a:solidFill>
                <a:highlight>
                  <a:srgbClr val="FFFFFF"/>
                </a:highlight>
                <a:latin typeface="Consolas" panose="020B0609020204030204" pitchFamily="49" charset="0"/>
              </a:rPr>
              <a:t>int</a:t>
            </a:r>
            <a:r>
              <a:rPr lang="en-US" altLang="zh-CN" sz="1400" dirty="0">
                <a:solidFill>
                  <a:srgbClr val="000000"/>
                </a:solidFill>
                <a:highlight>
                  <a:srgbClr val="FFFFFF"/>
                </a:highlight>
                <a:latin typeface="Consolas" panose="020B0609020204030204" pitchFamily="49" charset="0"/>
              </a:rPr>
              <a:t> </a:t>
            </a:r>
            <a:r>
              <a:rPr lang="en-US" altLang="zh-CN" sz="1400" dirty="0" err="1">
                <a:solidFill>
                  <a:srgbClr val="000000"/>
                </a:solidFill>
                <a:highlight>
                  <a:srgbClr val="FFFFFF"/>
                </a:highlight>
                <a:latin typeface="Consolas" panose="020B0609020204030204" pitchFamily="49" charset="0"/>
              </a:rPr>
              <a:t>i</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FF8000"/>
                </a:solidFill>
                <a:highlight>
                  <a:srgbClr val="FFFFFF"/>
                </a:highlight>
                <a:latin typeface="Consolas" panose="020B0609020204030204" pitchFamily="49" charset="0"/>
              </a:rPr>
              <a:t>1</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i</a:t>
            </a:r>
            <a:r>
              <a:rPr lang="en-US" altLang="zh-CN" sz="1400" b="1" dirty="0">
                <a:solidFill>
                  <a:srgbClr val="000080"/>
                </a:solidFill>
                <a:highlight>
                  <a:srgbClr val="FFFFFF"/>
                </a:highlight>
                <a:latin typeface="Consolas" panose="020B0609020204030204" pitchFamily="49" charset="0"/>
              </a:rPr>
              <a:t>&lt;=</a:t>
            </a:r>
            <a:r>
              <a:rPr lang="en-US" altLang="zh-CN" sz="1400" dirty="0">
                <a:solidFill>
                  <a:srgbClr val="000000"/>
                </a:solidFill>
                <a:highlight>
                  <a:srgbClr val="FFFFFF"/>
                </a:highlight>
                <a:latin typeface="Consolas" panose="020B0609020204030204" pitchFamily="49" charset="0"/>
              </a:rPr>
              <a:t>S</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FF8000"/>
                </a:solidFill>
                <a:highlight>
                  <a:srgbClr val="FFFFFF"/>
                </a:highlight>
                <a:latin typeface="Consolas" panose="020B0609020204030204" pitchFamily="49" charset="0"/>
              </a:rPr>
              <a:t>0</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T</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FF8000"/>
                </a:solidFill>
                <a:highlight>
                  <a:srgbClr val="FFFFFF"/>
                </a:highlight>
                <a:latin typeface="Consolas" panose="020B0609020204030204" pitchFamily="49" charset="0"/>
              </a:rPr>
              <a:t>0</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FF8000"/>
                </a:solidFill>
                <a:highlight>
                  <a:srgbClr val="FFFFFF"/>
                </a:highlight>
                <a:latin typeface="Consolas" panose="020B0609020204030204" pitchFamily="49" charset="0"/>
              </a:rPr>
              <a:t>1</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i</a:t>
            </a:r>
            <a:r>
              <a:rPr lang="en-US" altLang="zh-CN" sz="1400" b="1" dirty="0">
                <a:solidFill>
                  <a:srgbClr val="000080"/>
                </a:solidFill>
                <a:highlight>
                  <a:srgbClr val="FFFFFF"/>
                </a:highlight>
                <a:latin typeface="Consolas" panose="020B0609020204030204" pitchFamily="49" charset="0"/>
              </a:rPr>
              <a:t>++){</a:t>
            </a:r>
            <a:endParaRPr lang="en-US" altLang="zh-CN" sz="1400" dirty="0">
              <a:solidFill>
                <a:srgbClr val="000000"/>
              </a:solidFill>
              <a:highlight>
                <a:srgbClr val="FFFFFF"/>
              </a:highlight>
              <a:latin typeface="Consolas" panose="020B0609020204030204" pitchFamily="49" charset="0"/>
            </a:endParaRPr>
          </a:p>
          <a:p>
            <a:r>
              <a:rPr lang="en-US" altLang="zh-CN" sz="1400" dirty="0">
                <a:solidFill>
                  <a:srgbClr val="000000"/>
                </a:solidFill>
                <a:highlight>
                  <a:srgbClr val="FFFFFF"/>
                </a:highlight>
                <a:latin typeface="Consolas" panose="020B0609020204030204" pitchFamily="49" charset="0"/>
              </a:rPr>
              <a:t>		</a:t>
            </a:r>
            <a:r>
              <a:rPr lang="en-US" altLang="zh-CN" sz="1400" dirty="0">
                <a:solidFill>
                  <a:srgbClr val="8000FF"/>
                </a:solidFill>
                <a:highlight>
                  <a:srgbClr val="FFFFFF"/>
                </a:highlight>
                <a:latin typeface="Consolas" panose="020B0609020204030204" pitchFamily="49" charset="0"/>
              </a:rPr>
              <a:t>int</a:t>
            </a:r>
            <a:r>
              <a:rPr lang="en-US" altLang="zh-CN" sz="1400" dirty="0">
                <a:solidFill>
                  <a:srgbClr val="000000"/>
                </a:solidFill>
                <a:highlight>
                  <a:srgbClr val="FFFFFF"/>
                </a:highlight>
                <a:latin typeface="Consolas" panose="020B0609020204030204" pitchFamily="49" charset="0"/>
              </a:rPr>
              <a:t> j</a:t>
            </a:r>
            <a:r>
              <a:rPr lang="en-US" altLang="zh-CN" sz="1400" b="1" dirty="0">
                <a:solidFill>
                  <a:srgbClr val="000080"/>
                </a:solidFill>
                <a:highlight>
                  <a:srgbClr val="FFFFFF"/>
                </a:highlight>
                <a:latin typeface="Consolas" panose="020B0609020204030204" pitchFamily="49" charset="0"/>
              </a:rPr>
              <a:t>=</a:t>
            </a:r>
            <a:r>
              <a:rPr lang="en-US" altLang="zh-CN" sz="1400" dirty="0" err="1">
                <a:solidFill>
                  <a:srgbClr val="000000"/>
                </a:solidFill>
                <a:highlight>
                  <a:srgbClr val="FFFFFF"/>
                </a:highlight>
                <a:latin typeface="Consolas" panose="020B0609020204030204" pitchFamily="49" charset="0"/>
              </a:rPr>
              <a:t>i</a:t>
            </a:r>
            <a:r>
              <a:rPr lang="en-US" altLang="zh-CN" sz="1400" b="1" dirty="0" err="1">
                <a:solidFill>
                  <a:srgbClr val="000080"/>
                </a:solidFill>
                <a:highlight>
                  <a:srgbClr val="FFFFFF"/>
                </a:highlight>
                <a:latin typeface="Consolas" panose="020B0609020204030204" pitchFamily="49" charset="0"/>
              </a:rPr>
              <a:t>,</a:t>
            </a:r>
            <a:r>
              <a:rPr lang="en-US" altLang="zh-CN" sz="1400" dirty="0" err="1">
                <a:solidFill>
                  <a:srgbClr val="000000"/>
                </a:solidFill>
                <a:highlight>
                  <a:srgbClr val="FFFFFF"/>
                </a:highlight>
                <a:latin typeface="Consolas" panose="020B0609020204030204" pitchFamily="49" charset="0"/>
              </a:rPr>
              <a:t>k</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FF8000"/>
                </a:solidFill>
                <a:highlight>
                  <a:srgbClr val="FFFFFF"/>
                </a:highlight>
                <a:latin typeface="Consolas" panose="020B0609020204030204" pitchFamily="49" charset="0"/>
              </a:rPr>
              <a:t>1</a:t>
            </a:r>
            <a:r>
              <a:rPr lang="en-US" altLang="zh-CN" sz="1400" b="1" dirty="0">
                <a:solidFill>
                  <a:srgbClr val="000080"/>
                </a:solidFill>
                <a:highlight>
                  <a:srgbClr val="FFFFFF"/>
                </a:highlight>
                <a:latin typeface="Consolas" panose="020B0609020204030204" pitchFamily="49" charset="0"/>
              </a:rPr>
              <a:t>;</a:t>
            </a:r>
            <a:endParaRPr lang="en-US" altLang="zh-CN" sz="1400" dirty="0">
              <a:solidFill>
                <a:srgbClr val="000000"/>
              </a:solidFill>
              <a:highlight>
                <a:srgbClr val="FFFFFF"/>
              </a:highlight>
              <a:latin typeface="Consolas" panose="020B0609020204030204" pitchFamily="49" charset="0"/>
            </a:endParaRPr>
          </a:p>
          <a:p>
            <a:r>
              <a:rPr lang="en-US" altLang="zh-CN" sz="1400" dirty="0">
                <a:solidFill>
                  <a:srgbClr val="000000"/>
                </a:solidFill>
                <a:highlight>
                  <a:srgbClr val="FFFFFF"/>
                </a:highlight>
                <a:latin typeface="Consolas" panose="020B0609020204030204" pitchFamily="49" charset="0"/>
              </a:rPr>
              <a:t>		</a:t>
            </a:r>
            <a:r>
              <a:rPr lang="en-US" altLang="zh-CN" sz="1400" b="1" dirty="0">
                <a:solidFill>
                  <a:srgbClr val="0000FF"/>
                </a:solidFill>
                <a:highlight>
                  <a:srgbClr val="FFFFFF"/>
                </a:highlight>
                <a:latin typeface="Consolas" panose="020B0609020204030204" pitchFamily="49" charset="0"/>
              </a:rPr>
              <a:t>while</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k</a:t>
            </a:r>
            <a:r>
              <a:rPr lang="en-US" altLang="zh-CN" sz="1400" b="1" dirty="0">
                <a:solidFill>
                  <a:srgbClr val="000080"/>
                </a:solidFill>
                <a:highlight>
                  <a:srgbClr val="FFFFFF"/>
                </a:highlight>
                <a:latin typeface="Consolas" panose="020B0609020204030204" pitchFamily="49" charset="0"/>
              </a:rPr>
              <a:t>&lt;=</a:t>
            </a:r>
            <a:r>
              <a:rPr lang="en-US" altLang="zh-CN" sz="1400" dirty="0">
                <a:solidFill>
                  <a:srgbClr val="000000"/>
                </a:solidFill>
                <a:highlight>
                  <a:srgbClr val="FFFFFF"/>
                </a:highlight>
                <a:latin typeface="Consolas" panose="020B0609020204030204" pitchFamily="49" charset="0"/>
              </a:rPr>
              <a:t>T</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FF8000"/>
                </a:solidFill>
                <a:highlight>
                  <a:srgbClr val="FFFFFF"/>
                </a:highlight>
                <a:latin typeface="Consolas" panose="020B0609020204030204" pitchFamily="49" charset="0"/>
              </a:rPr>
              <a:t>0</a:t>
            </a:r>
            <a:r>
              <a:rPr lang="en-US" altLang="zh-CN" sz="1400" b="1" dirty="0">
                <a:solidFill>
                  <a:srgbClr val="000080"/>
                </a:solidFill>
                <a:highlight>
                  <a:srgbClr val="FFFFFF"/>
                </a:highlight>
                <a:latin typeface="Consolas" panose="020B0609020204030204" pitchFamily="49" charset="0"/>
              </a:rPr>
              <a:t>]&amp;&amp;</a:t>
            </a:r>
            <a:r>
              <a:rPr lang="en-US" altLang="zh-CN" sz="1400" dirty="0">
                <a:solidFill>
                  <a:srgbClr val="000000"/>
                </a:solidFill>
                <a:highlight>
                  <a:srgbClr val="FFFFFF"/>
                </a:highlight>
                <a:latin typeface="Consolas" panose="020B0609020204030204" pitchFamily="49" charset="0"/>
              </a:rPr>
              <a:t>S</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j</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T</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k</a:t>
            </a:r>
            <a:r>
              <a:rPr lang="en-US" altLang="zh-CN" sz="1400" b="1" dirty="0">
                <a:solidFill>
                  <a:srgbClr val="000080"/>
                </a:solidFill>
                <a:highlight>
                  <a:srgbClr val="FFFFFF"/>
                </a:highlight>
                <a:latin typeface="Consolas" panose="020B0609020204030204" pitchFamily="49" charset="0"/>
              </a:rPr>
              <a:t>]){</a:t>
            </a:r>
            <a:r>
              <a:rPr lang="en-US" altLang="zh-CN" sz="1400" dirty="0" err="1">
                <a:solidFill>
                  <a:srgbClr val="000000"/>
                </a:solidFill>
                <a:highlight>
                  <a:srgbClr val="FFFFFF"/>
                </a:highlight>
                <a:latin typeface="Consolas" panose="020B0609020204030204" pitchFamily="49" charset="0"/>
              </a:rPr>
              <a:t>j</a:t>
            </a:r>
            <a:r>
              <a:rPr lang="en-US" altLang="zh-CN" sz="1400" b="1" dirty="0" err="1">
                <a:solidFill>
                  <a:srgbClr val="000080"/>
                </a:solidFill>
                <a:highlight>
                  <a:srgbClr val="FFFFFF"/>
                </a:highlight>
                <a:latin typeface="Consolas" panose="020B0609020204030204" pitchFamily="49" charset="0"/>
              </a:rPr>
              <a:t>++</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k</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 </a:t>
            </a:r>
            <a:r>
              <a:rPr lang="en-US" altLang="zh-CN" sz="1400" dirty="0">
                <a:solidFill>
                  <a:srgbClr val="008000"/>
                </a:solidFill>
                <a:highlight>
                  <a:srgbClr val="FFFFFF"/>
                </a:highlight>
                <a:latin typeface="Consolas" panose="020B0609020204030204" pitchFamily="49" charset="0"/>
              </a:rPr>
              <a:t>//</a:t>
            </a:r>
            <a:r>
              <a:rPr lang="zh-CN" altLang="en-US" sz="1400" dirty="0">
                <a:solidFill>
                  <a:srgbClr val="008000"/>
                </a:solidFill>
                <a:highlight>
                  <a:srgbClr val="FFFFFF"/>
                </a:highlight>
                <a:latin typeface="Consolas" panose="020B0609020204030204" pitchFamily="49" charset="0"/>
              </a:rPr>
              <a:t>匹配</a:t>
            </a:r>
          </a:p>
          <a:p>
            <a:r>
              <a:rPr lang="en-US" altLang="zh-CN" sz="1400" dirty="0">
                <a:solidFill>
                  <a:srgbClr val="000000"/>
                </a:solidFill>
                <a:highlight>
                  <a:srgbClr val="FFFFFF"/>
                </a:highlight>
                <a:latin typeface="Consolas" panose="020B0609020204030204" pitchFamily="49" charset="0"/>
              </a:rPr>
              <a:t>		</a:t>
            </a:r>
            <a:r>
              <a:rPr lang="en-US" altLang="zh-CN" sz="1400" b="1" dirty="0">
                <a:solidFill>
                  <a:srgbClr val="0000FF"/>
                </a:solidFill>
                <a:highlight>
                  <a:srgbClr val="FFFFFF"/>
                </a:highlight>
                <a:latin typeface="Consolas" panose="020B0609020204030204" pitchFamily="49" charset="0"/>
              </a:rPr>
              <a:t>if</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k</a:t>
            </a:r>
            <a:r>
              <a:rPr lang="en-US" altLang="zh-CN" sz="1400" b="1" dirty="0">
                <a:solidFill>
                  <a:srgbClr val="000080"/>
                </a:solidFill>
                <a:highlight>
                  <a:srgbClr val="FFFFFF"/>
                </a:highlight>
                <a:latin typeface="Consolas" panose="020B0609020204030204" pitchFamily="49" charset="0"/>
              </a:rPr>
              <a:t>&gt;</a:t>
            </a:r>
            <a:r>
              <a:rPr lang="en-US" altLang="zh-CN" sz="1400" dirty="0">
                <a:solidFill>
                  <a:srgbClr val="000000"/>
                </a:solidFill>
                <a:highlight>
                  <a:srgbClr val="FFFFFF"/>
                </a:highlight>
                <a:latin typeface="Consolas" panose="020B0609020204030204" pitchFamily="49" charset="0"/>
              </a:rPr>
              <a:t>T</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FF8000"/>
                </a:solidFill>
                <a:highlight>
                  <a:srgbClr val="FFFFFF"/>
                </a:highlight>
                <a:latin typeface="Consolas" panose="020B0609020204030204" pitchFamily="49" charset="0"/>
              </a:rPr>
              <a:t>0</a:t>
            </a:r>
            <a:r>
              <a:rPr lang="en-US" altLang="zh-CN" sz="1400" b="1" dirty="0">
                <a:solidFill>
                  <a:srgbClr val="000080"/>
                </a:solidFill>
                <a:highlight>
                  <a:srgbClr val="FFFFFF"/>
                </a:highlight>
                <a:latin typeface="Consolas" panose="020B0609020204030204" pitchFamily="49" charset="0"/>
              </a:rPr>
              <a:t>]){</a:t>
            </a:r>
            <a:endParaRPr lang="en-US" altLang="zh-CN" sz="1400" dirty="0">
              <a:solidFill>
                <a:srgbClr val="000000"/>
              </a:solidFill>
              <a:highlight>
                <a:srgbClr val="FFFFFF"/>
              </a:highlight>
              <a:latin typeface="Consolas" panose="020B0609020204030204" pitchFamily="49" charset="0"/>
            </a:endParaRPr>
          </a:p>
          <a:p>
            <a:r>
              <a:rPr lang="en-US" altLang="zh-CN" sz="1400" dirty="0">
                <a:solidFill>
                  <a:srgbClr val="000000"/>
                </a:solidFill>
                <a:highlight>
                  <a:srgbClr val="FFFFFF"/>
                </a:highlight>
                <a:latin typeface="Consolas" panose="020B0609020204030204" pitchFamily="49" charset="0"/>
              </a:rPr>
              <a:t>			</a:t>
            </a:r>
            <a:r>
              <a:rPr lang="en-US" altLang="zh-CN" sz="1400" b="1" dirty="0">
                <a:solidFill>
                  <a:srgbClr val="0000FF"/>
                </a:solidFill>
                <a:highlight>
                  <a:srgbClr val="FFFFFF"/>
                </a:highlight>
                <a:latin typeface="Consolas" panose="020B0609020204030204" pitchFamily="49" charset="0"/>
              </a:rPr>
              <a:t>if</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T</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FF8000"/>
                </a:solidFill>
                <a:highlight>
                  <a:srgbClr val="FFFFFF"/>
                </a:highlight>
                <a:latin typeface="Consolas" panose="020B0609020204030204" pitchFamily="49" charset="0"/>
              </a:rPr>
              <a:t>0</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V</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FF8000"/>
                </a:solidFill>
                <a:highlight>
                  <a:srgbClr val="FFFFFF"/>
                </a:highlight>
                <a:latin typeface="Consolas" panose="020B0609020204030204" pitchFamily="49" charset="0"/>
              </a:rPr>
              <a:t>0</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8000"/>
                </a:solidFill>
                <a:highlight>
                  <a:srgbClr val="FFFFFF"/>
                </a:highlight>
                <a:latin typeface="Consolas" panose="020B0609020204030204" pitchFamily="49" charset="0"/>
              </a:rPr>
              <a:t>//</a:t>
            </a:r>
            <a:r>
              <a:rPr lang="zh-CN" altLang="en-US" sz="1400" dirty="0">
                <a:solidFill>
                  <a:srgbClr val="008000"/>
                </a:solidFill>
                <a:highlight>
                  <a:srgbClr val="FFFFFF"/>
                </a:highlight>
                <a:latin typeface="Consolas" panose="020B0609020204030204" pitchFamily="49" charset="0"/>
              </a:rPr>
              <a:t>两个子串长度相等</a:t>
            </a:r>
          </a:p>
          <a:p>
            <a:r>
              <a:rPr lang="en-US" altLang="zh-CN" sz="1400" dirty="0">
                <a:solidFill>
                  <a:srgbClr val="000000"/>
                </a:solidFill>
                <a:highlight>
                  <a:srgbClr val="FFFFFF"/>
                </a:highlight>
                <a:latin typeface="Consolas" panose="020B0609020204030204" pitchFamily="49" charset="0"/>
              </a:rPr>
              <a:t>				</a:t>
            </a:r>
            <a:r>
              <a:rPr lang="en-US" altLang="zh-CN" sz="1400" b="1" dirty="0">
                <a:solidFill>
                  <a:srgbClr val="0000FF"/>
                </a:solidFill>
                <a:highlight>
                  <a:srgbClr val="FFFFFF"/>
                </a:highlight>
                <a:latin typeface="Consolas" panose="020B0609020204030204" pitchFamily="49" charset="0"/>
              </a:rPr>
              <a:t>for</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8000FF"/>
                </a:solidFill>
                <a:highlight>
                  <a:srgbClr val="FFFFFF"/>
                </a:highlight>
                <a:latin typeface="Consolas" panose="020B0609020204030204" pitchFamily="49" charset="0"/>
              </a:rPr>
              <a:t>int</a:t>
            </a:r>
            <a:r>
              <a:rPr lang="en-US" altLang="zh-CN" sz="1400" dirty="0">
                <a:solidFill>
                  <a:srgbClr val="000000"/>
                </a:solidFill>
                <a:highlight>
                  <a:srgbClr val="FFFFFF"/>
                </a:highlight>
                <a:latin typeface="Consolas" panose="020B0609020204030204" pitchFamily="49" charset="0"/>
              </a:rPr>
              <a:t> m</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FF8000"/>
                </a:solidFill>
                <a:highlight>
                  <a:srgbClr val="FFFFFF"/>
                </a:highlight>
                <a:latin typeface="Consolas" panose="020B0609020204030204" pitchFamily="49" charset="0"/>
              </a:rPr>
              <a:t>1</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m</a:t>
            </a:r>
            <a:r>
              <a:rPr lang="en-US" altLang="zh-CN" sz="1400" b="1" dirty="0">
                <a:solidFill>
                  <a:srgbClr val="000080"/>
                </a:solidFill>
                <a:highlight>
                  <a:srgbClr val="FFFFFF"/>
                </a:highlight>
                <a:latin typeface="Consolas" panose="020B0609020204030204" pitchFamily="49" charset="0"/>
              </a:rPr>
              <a:t>&lt;=</a:t>
            </a:r>
            <a:r>
              <a:rPr lang="en-US" altLang="zh-CN" sz="1400" dirty="0">
                <a:solidFill>
                  <a:srgbClr val="000000"/>
                </a:solidFill>
                <a:highlight>
                  <a:srgbClr val="FFFFFF"/>
                </a:highlight>
                <a:latin typeface="Consolas" panose="020B0609020204030204" pitchFamily="49" charset="0"/>
              </a:rPr>
              <a:t>T</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FF8000"/>
                </a:solidFill>
                <a:highlight>
                  <a:srgbClr val="FFFFFF"/>
                </a:highlight>
                <a:latin typeface="Consolas" panose="020B0609020204030204" pitchFamily="49" charset="0"/>
              </a:rPr>
              <a:t>0</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m</a:t>
            </a:r>
            <a:r>
              <a:rPr lang="en-US" altLang="zh-CN" sz="1400" b="1" dirty="0">
                <a:solidFill>
                  <a:srgbClr val="000080"/>
                </a:solidFill>
                <a:highlight>
                  <a:srgbClr val="FFFFFF"/>
                </a:highlight>
                <a:latin typeface="Consolas" panose="020B0609020204030204" pitchFamily="49" charset="0"/>
              </a:rPr>
              <a:t>++)</a:t>
            </a:r>
            <a:endParaRPr lang="en-US" altLang="zh-CN" sz="1400" dirty="0">
              <a:solidFill>
                <a:srgbClr val="000000"/>
              </a:solidFill>
              <a:highlight>
                <a:srgbClr val="FFFFFF"/>
              </a:highlight>
              <a:latin typeface="Consolas" panose="020B0609020204030204" pitchFamily="49" charset="0"/>
            </a:endParaRPr>
          </a:p>
          <a:p>
            <a:r>
              <a:rPr lang="en-US" altLang="zh-CN" sz="1400" dirty="0">
                <a:solidFill>
                  <a:srgbClr val="000000"/>
                </a:solidFill>
                <a:highlight>
                  <a:srgbClr val="FFFFFF"/>
                </a:highlight>
                <a:latin typeface="Consolas" panose="020B0609020204030204" pitchFamily="49" charset="0"/>
              </a:rPr>
              <a:t>					S</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i</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m</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FF8000"/>
                </a:solidFill>
                <a:highlight>
                  <a:srgbClr val="FFFFFF"/>
                </a:highlight>
                <a:latin typeface="Consolas" panose="020B0609020204030204" pitchFamily="49" charset="0"/>
              </a:rPr>
              <a:t>1</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V</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m</a:t>
            </a:r>
            <a:r>
              <a:rPr lang="en-US" altLang="zh-CN" sz="1400" b="1" dirty="0">
                <a:solidFill>
                  <a:srgbClr val="000080"/>
                </a:solidFill>
                <a:highlight>
                  <a:srgbClr val="FFFFFF"/>
                </a:highlight>
                <a:latin typeface="Consolas" panose="020B0609020204030204" pitchFamily="49" charset="0"/>
              </a:rPr>
              <a:t>];</a:t>
            </a:r>
            <a:endParaRPr lang="en-US" altLang="zh-CN" sz="1400" dirty="0">
              <a:solidFill>
                <a:srgbClr val="000000"/>
              </a:solidFill>
              <a:highlight>
                <a:srgbClr val="FFFFFF"/>
              </a:highlight>
              <a:latin typeface="Consolas" panose="020B0609020204030204" pitchFamily="49" charset="0"/>
            </a:endParaRPr>
          </a:p>
          <a:p>
            <a:r>
              <a:rPr lang="zh-CN" altLang="en-US" sz="1400" dirty="0">
                <a:solidFill>
                  <a:srgbClr val="000000"/>
                </a:solidFill>
                <a:highlight>
                  <a:srgbClr val="FFFFFF"/>
                </a:highlight>
                <a:latin typeface="Consolas" panose="020B0609020204030204" pitchFamily="49" charset="0"/>
              </a:rPr>
              <a:t>			</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8000"/>
                </a:solidFill>
                <a:highlight>
                  <a:srgbClr val="FFFFFF"/>
                </a:highlight>
                <a:latin typeface="Consolas" panose="020B0609020204030204" pitchFamily="49" charset="0"/>
              </a:rPr>
              <a:t>//</a:t>
            </a:r>
            <a:r>
              <a:rPr lang="zh-CN" altLang="en-US" sz="1400" dirty="0">
                <a:solidFill>
                  <a:srgbClr val="008000"/>
                </a:solidFill>
                <a:highlight>
                  <a:srgbClr val="FFFFFF"/>
                </a:highlight>
                <a:latin typeface="Consolas" panose="020B0609020204030204" pitchFamily="49" charset="0"/>
              </a:rPr>
              <a:t>两个子串长度不等</a:t>
            </a:r>
          </a:p>
          <a:p>
            <a:r>
              <a:rPr lang="en-US" altLang="zh-CN" sz="1400" dirty="0">
                <a:solidFill>
                  <a:srgbClr val="000000"/>
                </a:solidFill>
                <a:highlight>
                  <a:srgbClr val="FFFFFF"/>
                </a:highlight>
                <a:latin typeface="Consolas" panose="020B0609020204030204" pitchFamily="49" charset="0"/>
              </a:rPr>
              <a:t>			</a:t>
            </a:r>
            <a:r>
              <a:rPr lang="en-US" altLang="zh-CN" sz="1400" b="1" dirty="0">
                <a:solidFill>
                  <a:srgbClr val="0000FF"/>
                </a:solidFill>
                <a:highlight>
                  <a:srgbClr val="FFFFFF"/>
                </a:highlight>
                <a:latin typeface="Consolas" panose="020B0609020204030204" pitchFamily="49" charset="0"/>
              </a:rPr>
              <a:t>else</a:t>
            </a:r>
            <a:r>
              <a:rPr lang="en-US" altLang="zh-CN" sz="1400" dirty="0">
                <a:solidFill>
                  <a:srgbClr val="000000"/>
                </a:solidFill>
                <a:highlight>
                  <a:srgbClr val="FFFFFF"/>
                </a:highlight>
                <a:latin typeface="Consolas" panose="020B0609020204030204" pitchFamily="49" charset="0"/>
              </a:rPr>
              <a:t> </a:t>
            </a:r>
            <a:r>
              <a:rPr lang="en-US" altLang="zh-CN" sz="1400" b="1" dirty="0">
                <a:solidFill>
                  <a:srgbClr val="0000FF"/>
                </a:solidFill>
                <a:highlight>
                  <a:srgbClr val="FFFFFF"/>
                </a:highlight>
                <a:latin typeface="Consolas" panose="020B0609020204030204" pitchFamily="49" charset="0"/>
              </a:rPr>
              <a:t>if</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T</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FF8000"/>
                </a:solidFill>
                <a:highlight>
                  <a:srgbClr val="FFFFFF"/>
                </a:highlight>
                <a:latin typeface="Consolas" panose="020B0609020204030204" pitchFamily="49" charset="0"/>
              </a:rPr>
              <a:t>0</a:t>
            </a:r>
            <a:r>
              <a:rPr lang="en-US" altLang="zh-CN" sz="1400" b="1" dirty="0">
                <a:solidFill>
                  <a:srgbClr val="000080"/>
                </a:solidFill>
                <a:highlight>
                  <a:srgbClr val="FFFFFF"/>
                </a:highlight>
                <a:latin typeface="Consolas" panose="020B0609020204030204" pitchFamily="49" charset="0"/>
              </a:rPr>
              <a:t>]&lt;</a:t>
            </a:r>
            <a:r>
              <a:rPr lang="en-US" altLang="zh-CN" sz="1400" dirty="0">
                <a:solidFill>
                  <a:srgbClr val="000000"/>
                </a:solidFill>
                <a:highlight>
                  <a:srgbClr val="FFFFFF"/>
                </a:highlight>
                <a:latin typeface="Consolas" panose="020B0609020204030204" pitchFamily="49" charset="0"/>
              </a:rPr>
              <a:t>V</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FF8000"/>
                </a:solidFill>
                <a:highlight>
                  <a:srgbClr val="FFFFFF"/>
                </a:highlight>
                <a:latin typeface="Consolas" panose="020B0609020204030204" pitchFamily="49" charset="0"/>
              </a:rPr>
              <a:t>0</a:t>
            </a:r>
            <a:r>
              <a:rPr lang="en-US" altLang="zh-CN" sz="1400" b="1" dirty="0">
                <a:solidFill>
                  <a:srgbClr val="000080"/>
                </a:solidFill>
                <a:highlight>
                  <a:srgbClr val="FFFFFF"/>
                </a:highlight>
                <a:latin typeface="Consolas" panose="020B0609020204030204" pitchFamily="49" charset="0"/>
              </a:rPr>
              <a:t>]){</a:t>
            </a:r>
            <a:endParaRPr lang="en-US" altLang="zh-CN" sz="1400" dirty="0">
              <a:solidFill>
                <a:srgbClr val="000000"/>
              </a:solidFill>
              <a:highlight>
                <a:srgbClr val="FFFFFF"/>
              </a:highlight>
              <a:latin typeface="Consolas" panose="020B0609020204030204" pitchFamily="49" charset="0"/>
            </a:endParaRPr>
          </a:p>
          <a:p>
            <a:r>
              <a:rPr lang="nn-NO" altLang="zh-CN" sz="1400" dirty="0">
                <a:solidFill>
                  <a:srgbClr val="000000"/>
                </a:solidFill>
                <a:highlight>
                  <a:srgbClr val="FFFFFF"/>
                </a:highlight>
                <a:latin typeface="Consolas" panose="020B0609020204030204" pitchFamily="49" charset="0"/>
              </a:rPr>
              <a:t>				</a:t>
            </a:r>
            <a:r>
              <a:rPr lang="nn-NO" altLang="zh-CN" sz="1400" b="1" dirty="0">
                <a:solidFill>
                  <a:srgbClr val="0000FF"/>
                </a:solidFill>
                <a:highlight>
                  <a:srgbClr val="FFFFFF"/>
                </a:highlight>
                <a:latin typeface="Consolas" panose="020B0609020204030204" pitchFamily="49" charset="0"/>
              </a:rPr>
              <a:t>for</a:t>
            </a:r>
            <a:r>
              <a:rPr lang="nn-NO" altLang="zh-CN" sz="1400" b="1" dirty="0">
                <a:solidFill>
                  <a:srgbClr val="000080"/>
                </a:solidFill>
                <a:highlight>
                  <a:srgbClr val="FFFFFF"/>
                </a:highlight>
                <a:latin typeface="Consolas" panose="020B0609020204030204" pitchFamily="49" charset="0"/>
              </a:rPr>
              <a:t>(</a:t>
            </a:r>
            <a:r>
              <a:rPr lang="nn-NO" altLang="zh-CN" sz="1400" dirty="0">
                <a:solidFill>
                  <a:srgbClr val="8000FF"/>
                </a:solidFill>
                <a:highlight>
                  <a:srgbClr val="FFFFFF"/>
                </a:highlight>
                <a:latin typeface="Consolas" panose="020B0609020204030204" pitchFamily="49" charset="0"/>
              </a:rPr>
              <a:t>int</a:t>
            </a:r>
            <a:r>
              <a:rPr lang="nn-NO" altLang="zh-CN" sz="1400" dirty="0">
                <a:solidFill>
                  <a:srgbClr val="000000"/>
                </a:solidFill>
                <a:highlight>
                  <a:srgbClr val="FFFFFF"/>
                </a:highlight>
                <a:latin typeface="Consolas" panose="020B0609020204030204" pitchFamily="49" charset="0"/>
              </a:rPr>
              <a:t> m</a:t>
            </a:r>
            <a:r>
              <a:rPr lang="nn-NO" altLang="zh-CN" sz="1400" b="1" dirty="0">
                <a:solidFill>
                  <a:srgbClr val="000080"/>
                </a:solidFill>
                <a:highlight>
                  <a:srgbClr val="FFFFFF"/>
                </a:highlight>
                <a:latin typeface="Consolas" panose="020B0609020204030204" pitchFamily="49" charset="0"/>
              </a:rPr>
              <a:t>=</a:t>
            </a:r>
            <a:r>
              <a:rPr lang="nn-NO" altLang="zh-CN" sz="1400" dirty="0">
                <a:solidFill>
                  <a:srgbClr val="000000"/>
                </a:solidFill>
                <a:highlight>
                  <a:srgbClr val="FFFFFF"/>
                </a:highlight>
                <a:latin typeface="Consolas" panose="020B0609020204030204" pitchFamily="49" charset="0"/>
              </a:rPr>
              <a:t>S</a:t>
            </a:r>
            <a:r>
              <a:rPr lang="nn-NO" altLang="zh-CN" sz="1400" b="1" dirty="0">
                <a:solidFill>
                  <a:srgbClr val="000080"/>
                </a:solidFill>
                <a:highlight>
                  <a:srgbClr val="FFFFFF"/>
                </a:highlight>
                <a:latin typeface="Consolas" panose="020B0609020204030204" pitchFamily="49" charset="0"/>
              </a:rPr>
              <a:t>[</a:t>
            </a:r>
            <a:r>
              <a:rPr lang="nn-NO" altLang="zh-CN" sz="1400" dirty="0">
                <a:solidFill>
                  <a:srgbClr val="FF8000"/>
                </a:solidFill>
                <a:highlight>
                  <a:srgbClr val="FFFFFF"/>
                </a:highlight>
                <a:latin typeface="Consolas" panose="020B0609020204030204" pitchFamily="49" charset="0"/>
              </a:rPr>
              <a:t>0</a:t>
            </a:r>
            <a:r>
              <a:rPr lang="nn-NO" altLang="zh-CN" sz="1400" b="1" dirty="0">
                <a:solidFill>
                  <a:srgbClr val="000080"/>
                </a:solidFill>
                <a:highlight>
                  <a:srgbClr val="FFFFFF"/>
                </a:highlight>
                <a:latin typeface="Consolas" panose="020B0609020204030204" pitchFamily="49" charset="0"/>
              </a:rPr>
              <a:t>]-</a:t>
            </a:r>
            <a:r>
              <a:rPr lang="nn-NO" altLang="zh-CN" sz="1400" dirty="0">
                <a:solidFill>
                  <a:srgbClr val="000000"/>
                </a:solidFill>
                <a:highlight>
                  <a:srgbClr val="FFFFFF"/>
                </a:highlight>
                <a:latin typeface="Consolas" panose="020B0609020204030204" pitchFamily="49" charset="0"/>
              </a:rPr>
              <a:t>V</a:t>
            </a:r>
            <a:r>
              <a:rPr lang="nn-NO" altLang="zh-CN" sz="1400" b="1" dirty="0">
                <a:solidFill>
                  <a:srgbClr val="000080"/>
                </a:solidFill>
                <a:highlight>
                  <a:srgbClr val="FFFFFF"/>
                </a:highlight>
                <a:latin typeface="Consolas" panose="020B0609020204030204" pitchFamily="49" charset="0"/>
              </a:rPr>
              <a:t>[</a:t>
            </a:r>
            <a:r>
              <a:rPr lang="nn-NO" altLang="zh-CN" sz="1400" dirty="0">
                <a:solidFill>
                  <a:srgbClr val="FF8000"/>
                </a:solidFill>
                <a:highlight>
                  <a:srgbClr val="FFFFFF"/>
                </a:highlight>
                <a:latin typeface="Consolas" panose="020B0609020204030204" pitchFamily="49" charset="0"/>
              </a:rPr>
              <a:t>0</a:t>
            </a:r>
            <a:r>
              <a:rPr lang="nn-NO" altLang="zh-CN" sz="1400" b="1" dirty="0">
                <a:solidFill>
                  <a:srgbClr val="000080"/>
                </a:solidFill>
                <a:highlight>
                  <a:srgbClr val="FFFFFF"/>
                </a:highlight>
                <a:latin typeface="Consolas" panose="020B0609020204030204" pitchFamily="49" charset="0"/>
              </a:rPr>
              <a:t>]+</a:t>
            </a:r>
            <a:r>
              <a:rPr lang="nn-NO" altLang="zh-CN" sz="1400" dirty="0">
                <a:solidFill>
                  <a:srgbClr val="000000"/>
                </a:solidFill>
                <a:highlight>
                  <a:srgbClr val="FFFFFF"/>
                </a:highlight>
                <a:latin typeface="Consolas" panose="020B0609020204030204" pitchFamily="49" charset="0"/>
              </a:rPr>
              <a:t>T</a:t>
            </a:r>
            <a:r>
              <a:rPr lang="nn-NO" altLang="zh-CN" sz="1400" b="1" dirty="0">
                <a:solidFill>
                  <a:srgbClr val="000080"/>
                </a:solidFill>
                <a:highlight>
                  <a:srgbClr val="FFFFFF"/>
                </a:highlight>
                <a:latin typeface="Consolas" panose="020B0609020204030204" pitchFamily="49" charset="0"/>
              </a:rPr>
              <a:t>[</a:t>
            </a:r>
            <a:r>
              <a:rPr lang="nn-NO" altLang="zh-CN" sz="1400" dirty="0">
                <a:solidFill>
                  <a:srgbClr val="FF8000"/>
                </a:solidFill>
                <a:highlight>
                  <a:srgbClr val="FFFFFF"/>
                </a:highlight>
                <a:latin typeface="Consolas" panose="020B0609020204030204" pitchFamily="49" charset="0"/>
              </a:rPr>
              <a:t>0</a:t>
            </a:r>
            <a:r>
              <a:rPr lang="nn-NO" altLang="zh-CN" sz="1400" b="1" dirty="0">
                <a:solidFill>
                  <a:srgbClr val="000080"/>
                </a:solidFill>
                <a:highlight>
                  <a:srgbClr val="FFFFFF"/>
                </a:highlight>
                <a:latin typeface="Consolas" panose="020B0609020204030204" pitchFamily="49" charset="0"/>
              </a:rPr>
              <a:t>];</a:t>
            </a:r>
            <a:r>
              <a:rPr lang="nn-NO" altLang="zh-CN" sz="1400" dirty="0">
                <a:solidFill>
                  <a:srgbClr val="000000"/>
                </a:solidFill>
                <a:highlight>
                  <a:srgbClr val="FFFFFF"/>
                </a:highlight>
                <a:latin typeface="Consolas" panose="020B0609020204030204" pitchFamily="49" charset="0"/>
              </a:rPr>
              <a:t>m</a:t>
            </a:r>
            <a:r>
              <a:rPr lang="nn-NO" altLang="zh-CN" sz="1400" b="1" dirty="0">
                <a:solidFill>
                  <a:srgbClr val="000080"/>
                </a:solidFill>
                <a:highlight>
                  <a:srgbClr val="FFFFFF"/>
                </a:highlight>
                <a:latin typeface="Consolas" panose="020B0609020204030204" pitchFamily="49" charset="0"/>
              </a:rPr>
              <a:t>&gt;=</a:t>
            </a:r>
            <a:r>
              <a:rPr lang="nn-NO" altLang="zh-CN" sz="1400" dirty="0">
                <a:solidFill>
                  <a:srgbClr val="000000"/>
                </a:solidFill>
                <a:highlight>
                  <a:srgbClr val="FFFFFF"/>
                </a:highlight>
                <a:latin typeface="Consolas" panose="020B0609020204030204" pitchFamily="49" charset="0"/>
              </a:rPr>
              <a:t>i</a:t>
            </a:r>
            <a:r>
              <a:rPr lang="nn-NO" altLang="zh-CN" sz="1400" b="1" dirty="0">
                <a:solidFill>
                  <a:srgbClr val="000080"/>
                </a:solidFill>
                <a:highlight>
                  <a:srgbClr val="FFFFFF"/>
                </a:highlight>
                <a:latin typeface="Consolas" panose="020B0609020204030204" pitchFamily="49" charset="0"/>
              </a:rPr>
              <a:t>+</a:t>
            </a:r>
            <a:r>
              <a:rPr lang="nn-NO" altLang="zh-CN" sz="1400" dirty="0">
                <a:solidFill>
                  <a:srgbClr val="000000"/>
                </a:solidFill>
                <a:highlight>
                  <a:srgbClr val="FFFFFF"/>
                </a:highlight>
                <a:latin typeface="Consolas" panose="020B0609020204030204" pitchFamily="49" charset="0"/>
              </a:rPr>
              <a:t>T</a:t>
            </a:r>
            <a:r>
              <a:rPr lang="nn-NO" altLang="zh-CN" sz="1400" b="1" dirty="0">
                <a:solidFill>
                  <a:srgbClr val="000080"/>
                </a:solidFill>
                <a:highlight>
                  <a:srgbClr val="FFFFFF"/>
                </a:highlight>
                <a:latin typeface="Consolas" panose="020B0609020204030204" pitchFamily="49" charset="0"/>
              </a:rPr>
              <a:t>[</a:t>
            </a:r>
            <a:r>
              <a:rPr lang="nn-NO" altLang="zh-CN" sz="1400" dirty="0">
                <a:solidFill>
                  <a:srgbClr val="FF8000"/>
                </a:solidFill>
                <a:highlight>
                  <a:srgbClr val="FFFFFF"/>
                </a:highlight>
                <a:latin typeface="Consolas" panose="020B0609020204030204" pitchFamily="49" charset="0"/>
              </a:rPr>
              <a:t>0</a:t>
            </a:r>
            <a:r>
              <a:rPr lang="nn-NO" altLang="zh-CN" sz="1400" b="1" dirty="0">
                <a:solidFill>
                  <a:srgbClr val="000080"/>
                </a:solidFill>
                <a:highlight>
                  <a:srgbClr val="FFFFFF"/>
                </a:highlight>
                <a:latin typeface="Consolas" panose="020B0609020204030204" pitchFamily="49" charset="0"/>
              </a:rPr>
              <a:t>];</a:t>
            </a:r>
            <a:r>
              <a:rPr lang="nn-NO" altLang="zh-CN" sz="1400" dirty="0">
                <a:solidFill>
                  <a:srgbClr val="000000"/>
                </a:solidFill>
                <a:highlight>
                  <a:srgbClr val="FFFFFF"/>
                </a:highlight>
                <a:latin typeface="Consolas" panose="020B0609020204030204" pitchFamily="49" charset="0"/>
              </a:rPr>
              <a:t>m</a:t>
            </a:r>
            <a:r>
              <a:rPr lang="nn-NO" altLang="zh-CN" sz="1400" b="1" dirty="0">
                <a:solidFill>
                  <a:srgbClr val="000080"/>
                </a:solidFill>
                <a:highlight>
                  <a:srgbClr val="FFFFFF"/>
                </a:highlight>
                <a:latin typeface="Consolas" panose="020B0609020204030204" pitchFamily="49" charset="0"/>
              </a:rPr>
              <a:t>--)</a:t>
            </a:r>
            <a:endParaRPr lang="nn-NO" altLang="zh-CN" sz="1400" dirty="0">
              <a:solidFill>
                <a:srgbClr val="000000"/>
              </a:solidFill>
              <a:highlight>
                <a:srgbClr val="FFFFFF"/>
              </a:highlight>
              <a:latin typeface="Consolas" panose="020B0609020204030204" pitchFamily="49" charset="0"/>
            </a:endParaRPr>
          </a:p>
          <a:p>
            <a:r>
              <a:rPr lang="en-US" altLang="zh-CN" sz="1400" dirty="0">
                <a:solidFill>
                  <a:srgbClr val="000000"/>
                </a:solidFill>
                <a:highlight>
                  <a:srgbClr val="FFFFFF"/>
                </a:highlight>
                <a:latin typeface="Consolas" panose="020B0609020204030204" pitchFamily="49" charset="0"/>
              </a:rPr>
              <a:t>					S</a:t>
            </a:r>
            <a:r>
              <a:rPr lang="en-US" altLang="zh-CN" sz="1400" b="1" dirty="0">
                <a:solidFill>
                  <a:srgbClr val="000080"/>
                </a:solidFill>
                <a:highlight>
                  <a:srgbClr val="FFFFFF"/>
                </a:highlight>
                <a:latin typeface="Consolas" panose="020B0609020204030204" pitchFamily="49" charset="0"/>
              </a:rPr>
              <a:t>[</a:t>
            </a:r>
            <a:r>
              <a:rPr lang="en-US" altLang="zh-CN" sz="1400" dirty="0" err="1">
                <a:solidFill>
                  <a:srgbClr val="000000"/>
                </a:solidFill>
                <a:highlight>
                  <a:srgbClr val="FFFFFF"/>
                </a:highlight>
                <a:latin typeface="Consolas" panose="020B0609020204030204" pitchFamily="49" charset="0"/>
              </a:rPr>
              <a:t>m</a:t>
            </a:r>
            <a:r>
              <a:rPr lang="en-US" altLang="zh-CN" sz="1400" b="1" dirty="0" err="1">
                <a:solidFill>
                  <a:srgbClr val="000080"/>
                </a:solidFill>
                <a:highlight>
                  <a:srgbClr val="FFFFFF"/>
                </a:highlight>
                <a:latin typeface="Consolas" panose="020B0609020204030204" pitchFamily="49" charset="0"/>
              </a:rPr>
              <a:t>+</a:t>
            </a:r>
            <a:r>
              <a:rPr lang="en-US" altLang="zh-CN" sz="1400" dirty="0" err="1">
                <a:solidFill>
                  <a:srgbClr val="000000"/>
                </a:solidFill>
                <a:highlight>
                  <a:srgbClr val="FFFFFF"/>
                </a:highlight>
                <a:latin typeface="Consolas" panose="020B0609020204030204" pitchFamily="49" charset="0"/>
              </a:rPr>
              <a:t>V</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FF8000"/>
                </a:solidFill>
                <a:highlight>
                  <a:srgbClr val="FFFFFF"/>
                </a:highlight>
                <a:latin typeface="Consolas" panose="020B0609020204030204" pitchFamily="49" charset="0"/>
              </a:rPr>
              <a:t>0</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T</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FF8000"/>
                </a:solidFill>
                <a:highlight>
                  <a:srgbClr val="FFFFFF"/>
                </a:highlight>
                <a:latin typeface="Consolas" panose="020B0609020204030204" pitchFamily="49" charset="0"/>
              </a:rPr>
              <a:t>0</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S</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m</a:t>
            </a:r>
            <a:r>
              <a:rPr lang="en-US" altLang="zh-CN" sz="1400" b="1" dirty="0">
                <a:solidFill>
                  <a:srgbClr val="000080"/>
                </a:solidFill>
                <a:highlight>
                  <a:srgbClr val="FFFFFF"/>
                </a:highlight>
                <a:latin typeface="Consolas" panose="020B0609020204030204" pitchFamily="49" charset="0"/>
              </a:rPr>
              <a:t>];</a:t>
            </a:r>
            <a:endParaRPr lang="en-US" altLang="zh-CN" sz="1400" dirty="0">
              <a:solidFill>
                <a:srgbClr val="000000"/>
              </a:solidFill>
              <a:highlight>
                <a:srgbClr val="FFFFFF"/>
              </a:highlight>
              <a:latin typeface="Consolas" panose="020B0609020204030204" pitchFamily="49" charset="0"/>
            </a:endParaRPr>
          </a:p>
          <a:p>
            <a:r>
              <a:rPr lang="en-US" altLang="zh-CN" sz="1400" dirty="0">
                <a:solidFill>
                  <a:srgbClr val="000000"/>
                </a:solidFill>
                <a:highlight>
                  <a:srgbClr val="FFFFFF"/>
                </a:highlight>
                <a:latin typeface="Consolas" panose="020B0609020204030204" pitchFamily="49" charset="0"/>
              </a:rPr>
              <a:t>				</a:t>
            </a:r>
            <a:r>
              <a:rPr lang="en-US" altLang="zh-CN" sz="1400" b="1" dirty="0">
                <a:solidFill>
                  <a:srgbClr val="0000FF"/>
                </a:solidFill>
                <a:highlight>
                  <a:srgbClr val="FFFFFF"/>
                </a:highlight>
                <a:latin typeface="Consolas" panose="020B0609020204030204" pitchFamily="49" charset="0"/>
              </a:rPr>
              <a:t>for</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8000FF"/>
                </a:solidFill>
                <a:highlight>
                  <a:srgbClr val="FFFFFF"/>
                </a:highlight>
                <a:latin typeface="Consolas" panose="020B0609020204030204" pitchFamily="49" charset="0"/>
              </a:rPr>
              <a:t>int</a:t>
            </a:r>
            <a:r>
              <a:rPr lang="en-US" altLang="zh-CN" sz="1400" dirty="0">
                <a:solidFill>
                  <a:srgbClr val="000000"/>
                </a:solidFill>
                <a:highlight>
                  <a:srgbClr val="FFFFFF"/>
                </a:highlight>
                <a:latin typeface="Consolas" panose="020B0609020204030204" pitchFamily="49" charset="0"/>
              </a:rPr>
              <a:t> m</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FF8000"/>
                </a:solidFill>
                <a:highlight>
                  <a:srgbClr val="FFFFFF"/>
                </a:highlight>
                <a:latin typeface="Consolas" panose="020B0609020204030204" pitchFamily="49" charset="0"/>
              </a:rPr>
              <a:t>1</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m</a:t>
            </a:r>
            <a:r>
              <a:rPr lang="en-US" altLang="zh-CN" sz="1400" b="1" dirty="0">
                <a:solidFill>
                  <a:srgbClr val="000080"/>
                </a:solidFill>
                <a:highlight>
                  <a:srgbClr val="FFFFFF"/>
                </a:highlight>
                <a:latin typeface="Consolas" panose="020B0609020204030204" pitchFamily="49" charset="0"/>
              </a:rPr>
              <a:t>&lt;=</a:t>
            </a:r>
            <a:r>
              <a:rPr lang="en-US" altLang="zh-CN" sz="1400" dirty="0">
                <a:solidFill>
                  <a:srgbClr val="000000"/>
                </a:solidFill>
                <a:highlight>
                  <a:srgbClr val="FFFFFF"/>
                </a:highlight>
                <a:latin typeface="Consolas" panose="020B0609020204030204" pitchFamily="49" charset="0"/>
              </a:rPr>
              <a:t>V</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FF8000"/>
                </a:solidFill>
                <a:highlight>
                  <a:srgbClr val="FFFFFF"/>
                </a:highlight>
                <a:latin typeface="Consolas" panose="020B0609020204030204" pitchFamily="49" charset="0"/>
              </a:rPr>
              <a:t>0</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m</a:t>
            </a:r>
            <a:r>
              <a:rPr lang="en-US" altLang="zh-CN" sz="1400" b="1" dirty="0">
                <a:solidFill>
                  <a:srgbClr val="000080"/>
                </a:solidFill>
                <a:highlight>
                  <a:srgbClr val="FFFFFF"/>
                </a:highlight>
                <a:latin typeface="Consolas" panose="020B0609020204030204" pitchFamily="49" charset="0"/>
              </a:rPr>
              <a:t>++)</a:t>
            </a:r>
            <a:endParaRPr lang="en-US" altLang="zh-CN" sz="1400" dirty="0">
              <a:solidFill>
                <a:srgbClr val="000000"/>
              </a:solidFill>
              <a:highlight>
                <a:srgbClr val="FFFFFF"/>
              </a:highlight>
              <a:latin typeface="Consolas" panose="020B0609020204030204" pitchFamily="49" charset="0"/>
            </a:endParaRPr>
          </a:p>
          <a:p>
            <a:r>
              <a:rPr lang="en-US" altLang="zh-CN" sz="1400" dirty="0">
                <a:solidFill>
                  <a:srgbClr val="000000"/>
                </a:solidFill>
                <a:highlight>
                  <a:srgbClr val="FFFFFF"/>
                </a:highlight>
                <a:latin typeface="Consolas" panose="020B0609020204030204" pitchFamily="49" charset="0"/>
              </a:rPr>
              <a:t>					S</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i</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m</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FF8000"/>
                </a:solidFill>
                <a:highlight>
                  <a:srgbClr val="FFFFFF"/>
                </a:highlight>
                <a:latin typeface="Consolas" panose="020B0609020204030204" pitchFamily="49" charset="0"/>
              </a:rPr>
              <a:t>1</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V</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m</a:t>
            </a:r>
            <a:r>
              <a:rPr lang="en-US" altLang="zh-CN" sz="1400" b="1" dirty="0">
                <a:solidFill>
                  <a:srgbClr val="000080"/>
                </a:solidFill>
                <a:highlight>
                  <a:srgbClr val="FFFFFF"/>
                </a:highlight>
                <a:latin typeface="Consolas" panose="020B0609020204030204" pitchFamily="49" charset="0"/>
              </a:rPr>
              <a:t>];</a:t>
            </a:r>
            <a:endParaRPr lang="en-US" altLang="zh-CN" sz="1400" dirty="0">
              <a:solidFill>
                <a:srgbClr val="000000"/>
              </a:solidFill>
              <a:highlight>
                <a:srgbClr val="FFFFFF"/>
              </a:highlight>
              <a:latin typeface="Consolas" panose="020B0609020204030204" pitchFamily="49" charset="0"/>
            </a:endParaRPr>
          </a:p>
          <a:p>
            <a:r>
              <a:rPr lang="zh-CN" altLang="en-US" sz="1400" dirty="0">
                <a:solidFill>
                  <a:srgbClr val="000000"/>
                </a:solidFill>
                <a:highlight>
                  <a:srgbClr val="FFFFFF"/>
                </a:highlight>
                <a:latin typeface="Consolas" panose="020B0609020204030204" pitchFamily="49" charset="0"/>
              </a:rPr>
              <a:t>			</a:t>
            </a:r>
            <a:r>
              <a:rPr lang="en-US" altLang="zh-CN" sz="1400" b="1" dirty="0">
                <a:solidFill>
                  <a:srgbClr val="000080"/>
                </a:solidFill>
                <a:highlight>
                  <a:srgbClr val="FFFFFF"/>
                </a:highlight>
                <a:latin typeface="Consolas" panose="020B0609020204030204" pitchFamily="49" charset="0"/>
              </a:rPr>
              <a:t>}</a:t>
            </a:r>
            <a:endParaRPr lang="zh-CN" altLang="en-US" sz="1400" dirty="0">
              <a:solidFill>
                <a:srgbClr val="000000"/>
              </a:solidFill>
              <a:highlight>
                <a:srgbClr val="FFFFFF"/>
              </a:highlight>
              <a:latin typeface="Consolas" panose="020B0609020204030204" pitchFamily="49" charset="0"/>
            </a:endParaRPr>
          </a:p>
          <a:p>
            <a:r>
              <a:rPr lang="en-US" altLang="zh-CN" sz="1400" dirty="0">
                <a:solidFill>
                  <a:srgbClr val="000000"/>
                </a:solidFill>
                <a:highlight>
                  <a:srgbClr val="FFFFFF"/>
                </a:highlight>
                <a:latin typeface="Consolas" panose="020B0609020204030204" pitchFamily="49" charset="0"/>
              </a:rPr>
              <a:t>			</a:t>
            </a:r>
            <a:r>
              <a:rPr lang="en-US" altLang="zh-CN" sz="1400" b="1" dirty="0">
                <a:solidFill>
                  <a:srgbClr val="0000FF"/>
                </a:solidFill>
                <a:highlight>
                  <a:srgbClr val="FFFFFF"/>
                </a:highlight>
                <a:latin typeface="Consolas" panose="020B0609020204030204" pitchFamily="49" charset="0"/>
              </a:rPr>
              <a:t>else</a:t>
            </a:r>
            <a:r>
              <a:rPr lang="en-US" altLang="zh-CN" sz="1400" b="1" dirty="0">
                <a:solidFill>
                  <a:srgbClr val="000080"/>
                </a:solidFill>
                <a:highlight>
                  <a:srgbClr val="FFFFFF"/>
                </a:highlight>
                <a:latin typeface="Consolas" panose="020B0609020204030204" pitchFamily="49" charset="0"/>
              </a:rPr>
              <a:t>{</a:t>
            </a:r>
            <a:endParaRPr lang="en-US" altLang="zh-CN" sz="1400" dirty="0">
              <a:solidFill>
                <a:srgbClr val="000000"/>
              </a:solidFill>
              <a:highlight>
                <a:srgbClr val="FFFFFF"/>
              </a:highlight>
              <a:latin typeface="Consolas" panose="020B0609020204030204" pitchFamily="49" charset="0"/>
            </a:endParaRPr>
          </a:p>
          <a:p>
            <a:r>
              <a:rPr lang="en-US" altLang="zh-CN" sz="1400" dirty="0">
                <a:solidFill>
                  <a:srgbClr val="000000"/>
                </a:solidFill>
                <a:highlight>
                  <a:srgbClr val="FFFFFF"/>
                </a:highlight>
                <a:latin typeface="Consolas" panose="020B0609020204030204" pitchFamily="49" charset="0"/>
              </a:rPr>
              <a:t>				</a:t>
            </a:r>
            <a:r>
              <a:rPr lang="en-US" altLang="zh-CN" sz="1400" b="1" dirty="0">
                <a:solidFill>
                  <a:srgbClr val="0000FF"/>
                </a:solidFill>
                <a:highlight>
                  <a:srgbClr val="FFFFFF"/>
                </a:highlight>
                <a:latin typeface="Consolas" panose="020B0609020204030204" pitchFamily="49" charset="0"/>
              </a:rPr>
              <a:t>for</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8000FF"/>
                </a:solidFill>
                <a:highlight>
                  <a:srgbClr val="FFFFFF"/>
                </a:highlight>
                <a:latin typeface="Consolas" panose="020B0609020204030204" pitchFamily="49" charset="0"/>
              </a:rPr>
              <a:t>int</a:t>
            </a:r>
            <a:r>
              <a:rPr lang="en-US" altLang="zh-CN" sz="1400" dirty="0">
                <a:solidFill>
                  <a:srgbClr val="000000"/>
                </a:solidFill>
                <a:highlight>
                  <a:srgbClr val="FFFFFF"/>
                </a:highlight>
                <a:latin typeface="Consolas" panose="020B0609020204030204" pitchFamily="49" charset="0"/>
              </a:rPr>
              <a:t> m</a:t>
            </a:r>
            <a:r>
              <a:rPr lang="en-US" altLang="zh-CN" sz="1400" b="1" dirty="0">
                <a:solidFill>
                  <a:srgbClr val="000080"/>
                </a:solidFill>
                <a:highlight>
                  <a:srgbClr val="FFFFFF"/>
                </a:highlight>
                <a:latin typeface="Consolas" panose="020B0609020204030204" pitchFamily="49" charset="0"/>
              </a:rPr>
              <a:t>=</a:t>
            </a:r>
            <a:r>
              <a:rPr lang="en-US" altLang="zh-CN" sz="1400" dirty="0" err="1">
                <a:solidFill>
                  <a:srgbClr val="000000"/>
                </a:solidFill>
                <a:highlight>
                  <a:srgbClr val="FFFFFF"/>
                </a:highlight>
                <a:latin typeface="Consolas" panose="020B0609020204030204" pitchFamily="49" charset="0"/>
              </a:rPr>
              <a:t>i</a:t>
            </a:r>
            <a:r>
              <a:rPr lang="en-US" altLang="zh-CN" sz="1400" b="1" dirty="0" err="1">
                <a:solidFill>
                  <a:srgbClr val="000080"/>
                </a:solidFill>
                <a:highlight>
                  <a:srgbClr val="FFFFFF"/>
                </a:highlight>
                <a:latin typeface="Consolas" panose="020B0609020204030204" pitchFamily="49" charset="0"/>
              </a:rPr>
              <a:t>+</a:t>
            </a:r>
            <a:r>
              <a:rPr lang="en-US" altLang="zh-CN" sz="1400" dirty="0" err="1">
                <a:solidFill>
                  <a:srgbClr val="000000"/>
                </a:solidFill>
                <a:highlight>
                  <a:srgbClr val="FFFFFF"/>
                </a:highlight>
                <a:latin typeface="Consolas" panose="020B0609020204030204" pitchFamily="49" charset="0"/>
              </a:rPr>
              <a:t>V</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FF8000"/>
                </a:solidFill>
                <a:highlight>
                  <a:srgbClr val="FFFFFF"/>
                </a:highlight>
                <a:latin typeface="Consolas" panose="020B0609020204030204" pitchFamily="49" charset="0"/>
              </a:rPr>
              <a:t>0</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m</a:t>
            </a:r>
            <a:r>
              <a:rPr lang="en-US" altLang="zh-CN" sz="1400" b="1" dirty="0">
                <a:solidFill>
                  <a:srgbClr val="000080"/>
                </a:solidFill>
                <a:highlight>
                  <a:srgbClr val="FFFFFF"/>
                </a:highlight>
                <a:latin typeface="Consolas" panose="020B0609020204030204" pitchFamily="49" charset="0"/>
              </a:rPr>
              <a:t>&lt;=</a:t>
            </a:r>
            <a:r>
              <a:rPr lang="en-US" altLang="zh-CN" sz="1400" dirty="0">
                <a:solidFill>
                  <a:srgbClr val="000000"/>
                </a:solidFill>
                <a:highlight>
                  <a:srgbClr val="FFFFFF"/>
                </a:highlight>
                <a:latin typeface="Consolas" panose="020B0609020204030204" pitchFamily="49" charset="0"/>
              </a:rPr>
              <a:t>S</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FF8000"/>
                </a:solidFill>
                <a:highlight>
                  <a:srgbClr val="FFFFFF"/>
                </a:highlight>
                <a:latin typeface="Consolas" panose="020B0609020204030204" pitchFamily="49" charset="0"/>
              </a:rPr>
              <a:t>0</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V</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FF8000"/>
                </a:solidFill>
                <a:highlight>
                  <a:srgbClr val="FFFFFF"/>
                </a:highlight>
                <a:latin typeface="Consolas" panose="020B0609020204030204" pitchFamily="49" charset="0"/>
              </a:rPr>
              <a:t>0</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T</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FF8000"/>
                </a:solidFill>
                <a:highlight>
                  <a:srgbClr val="FFFFFF"/>
                </a:highlight>
                <a:latin typeface="Consolas" panose="020B0609020204030204" pitchFamily="49" charset="0"/>
              </a:rPr>
              <a:t>0</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m</a:t>
            </a:r>
            <a:r>
              <a:rPr lang="en-US" altLang="zh-CN" sz="1400" b="1" dirty="0">
                <a:solidFill>
                  <a:srgbClr val="000080"/>
                </a:solidFill>
                <a:highlight>
                  <a:srgbClr val="FFFFFF"/>
                </a:highlight>
                <a:latin typeface="Consolas" panose="020B0609020204030204" pitchFamily="49" charset="0"/>
              </a:rPr>
              <a:t>++)</a:t>
            </a:r>
            <a:endParaRPr lang="en-US" altLang="zh-CN" sz="1400" dirty="0">
              <a:solidFill>
                <a:srgbClr val="000000"/>
              </a:solidFill>
              <a:highlight>
                <a:srgbClr val="FFFFFF"/>
              </a:highlight>
              <a:latin typeface="Consolas" panose="020B0609020204030204" pitchFamily="49" charset="0"/>
            </a:endParaRPr>
          </a:p>
          <a:p>
            <a:r>
              <a:rPr lang="en-US" altLang="zh-CN" sz="1400" dirty="0">
                <a:solidFill>
                  <a:srgbClr val="000000"/>
                </a:solidFill>
                <a:highlight>
                  <a:srgbClr val="FFFFFF"/>
                </a:highlight>
                <a:latin typeface="Consolas" panose="020B0609020204030204" pitchFamily="49" charset="0"/>
              </a:rPr>
              <a:t>					S</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m</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S</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m</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V</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FF8000"/>
                </a:solidFill>
                <a:highlight>
                  <a:srgbClr val="FFFFFF"/>
                </a:highlight>
                <a:latin typeface="Consolas" panose="020B0609020204030204" pitchFamily="49" charset="0"/>
              </a:rPr>
              <a:t>0</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T</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FF8000"/>
                </a:solidFill>
                <a:highlight>
                  <a:srgbClr val="FFFFFF"/>
                </a:highlight>
                <a:latin typeface="Consolas" panose="020B0609020204030204" pitchFamily="49" charset="0"/>
              </a:rPr>
              <a:t>0</a:t>
            </a:r>
            <a:r>
              <a:rPr lang="en-US" altLang="zh-CN" sz="1400" b="1" dirty="0">
                <a:solidFill>
                  <a:srgbClr val="000080"/>
                </a:solidFill>
                <a:highlight>
                  <a:srgbClr val="FFFFFF"/>
                </a:highlight>
                <a:latin typeface="Consolas" panose="020B0609020204030204" pitchFamily="49" charset="0"/>
              </a:rPr>
              <a:t>]];</a:t>
            </a:r>
            <a:endParaRPr lang="en-US" altLang="zh-CN" sz="1400" dirty="0">
              <a:solidFill>
                <a:srgbClr val="000000"/>
              </a:solidFill>
              <a:highlight>
                <a:srgbClr val="FFFFFF"/>
              </a:highlight>
              <a:latin typeface="Consolas" panose="020B0609020204030204" pitchFamily="49" charset="0"/>
            </a:endParaRPr>
          </a:p>
          <a:p>
            <a:r>
              <a:rPr lang="en-US" altLang="zh-CN" sz="1400" dirty="0">
                <a:solidFill>
                  <a:srgbClr val="000000"/>
                </a:solidFill>
                <a:highlight>
                  <a:srgbClr val="FFFFFF"/>
                </a:highlight>
                <a:latin typeface="Consolas" panose="020B0609020204030204" pitchFamily="49" charset="0"/>
              </a:rPr>
              <a:t>				</a:t>
            </a:r>
            <a:r>
              <a:rPr lang="en-US" altLang="zh-CN" sz="1400" b="1" dirty="0">
                <a:solidFill>
                  <a:srgbClr val="0000FF"/>
                </a:solidFill>
                <a:highlight>
                  <a:srgbClr val="FFFFFF"/>
                </a:highlight>
                <a:latin typeface="Consolas" panose="020B0609020204030204" pitchFamily="49" charset="0"/>
              </a:rPr>
              <a:t>for</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8000FF"/>
                </a:solidFill>
                <a:highlight>
                  <a:srgbClr val="FFFFFF"/>
                </a:highlight>
                <a:latin typeface="Consolas" panose="020B0609020204030204" pitchFamily="49" charset="0"/>
              </a:rPr>
              <a:t>int</a:t>
            </a:r>
            <a:r>
              <a:rPr lang="en-US" altLang="zh-CN" sz="1400" dirty="0">
                <a:solidFill>
                  <a:srgbClr val="000000"/>
                </a:solidFill>
                <a:highlight>
                  <a:srgbClr val="FFFFFF"/>
                </a:highlight>
                <a:latin typeface="Consolas" panose="020B0609020204030204" pitchFamily="49" charset="0"/>
              </a:rPr>
              <a:t> m</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FF8000"/>
                </a:solidFill>
                <a:highlight>
                  <a:srgbClr val="FFFFFF"/>
                </a:highlight>
                <a:latin typeface="Consolas" panose="020B0609020204030204" pitchFamily="49" charset="0"/>
              </a:rPr>
              <a:t>1</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m</a:t>
            </a:r>
            <a:r>
              <a:rPr lang="en-US" altLang="zh-CN" sz="1400" b="1" dirty="0">
                <a:solidFill>
                  <a:srgbClr val="000080"/>
                </a:solidFill>
                <a:highlight>
                  <a:srgbClr val="FFFFFF"/>
                </a:highlight>
                <a:latin typeface="Consolas" panose="020B0609020204030204" pitchFamily="49" charset="0"/>
              </a:rPr>
              <a:t>&lt;=</a:t>
            </a:r>
            <a:r>
              <a:rPr lang="en-US" altLang="zh-CN" sz="1400" dirty="0">
                <a:solidFill>
                  <a:srgbClr val="000000"/>
                </a:solidFill>
                <a:highlight>
                  <a:srgbClr val="FFFFFF"/>
                </a:highlight>
                <a:latin typeface="Consolas" panose="020B0609020204030204" pitchFamily="49" charset="0"/>
              </a:rPr>
              <a:t>V</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FF8000"/>
                </a:solidFill>
                <a:highlight>
                  <a:srgbClr val="FFFFFF"/>
                </a:highlight>
                <a:latin typeface="Consolas" panose="020B0609020204030204" pitchFamily="49" charset="0"/>
              </a:rPr>
              <a:t>0</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m</a:t>
            </a:r>
            <a:r>
              <a:rPr lang="en-US" altLang="zh-CN" sz="1400" b="1" dirty="0">
                <a:solidFill>
                  <a:srgbClr val="000080"/>
                </a:solidFill>
                <a:highlight>
                  <a:srgbClr val="FFFFFF"/>
                </a:highlight>
                <a:latin typeface="Consolas" panose="020B0609020204030204" pitchFamily="49" charset="0"/>
              </a:rPr>
              <a:t>++)</a:t>
            </a:r>
            <a:endParaRPr lang="en-US" altLang="zh-CN" sz="1400" dirty="0">
              <a:solidFill>
                <a:srgbClr val="000000"/>
              </a:solidFill>
              <a:highlight>
                <a:srgbClr val="FFFFFF"/>
              </a:highlight>
              <a:latin typeface="Consolas" panose="020B0609020204030204" pitchFamily="49" charset="0"/>
            </a:endParaRPr>
          </a:p>
          <a:p>
            <a:r>
              <a:rPr lang="en-US" altLang="zh-CN" sz="1400" dirty="0">
                <a:solidFill>
                  <a:srgbClr val="000000"/>
                </a:solidFill>
                <a:highlight>
                  <a:srgbClr val="FFFFFF"/>
                </a:highlight>
                <a:latin typeface="Consolas" panose="020B0609020204030204" pitchFamily="49" charset="0"/>
              </a:rPr>
              <a:t>					S</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i</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m</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FF8000"/>
                </a:solidFill>
                <a:highlight>
                  <a:srgbClr val="FFFFFF"/>
                </a:highlight>
                <a:latin typeface="Consolas" panose="020B0609020204030204" pitchFamily="49" charset="0"/>
              </a:rPr>
              <a:t>1</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V</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m</a:t>
            </a:r>
            <a:r>
              <a:rPr lang="en-US" altLang="zh-CN" sz="1400" b="1" dirty="0">
                <a:solidFill>
                  <a:srgbClr val="000080"/>
                </a:solidFill>
                <a:highlight>
                  <a:srgbClr val="FFFFFF"/>
                </a:highlight>
                <a:latin typeface="Consolas" panose="020B0609020204030204" pitchFamily="49" charset="0"/>
              </a:rPr>
              <a:t>];</a:t>
            </a:r>
            <a:endParaRPr lang="en-US" altLang="zh-CN" sz="1400" dirty="0">
              <a:solidFill>
                <a:srgbClr val="000000"/>
              </a:solidFill>
              <a:highlight>
                <a:srgbClr val="FFFFFF"/>
              </a:highlight>
              <a:latin typeface="Consolas" panose="020B0609020204030204" pitchFamily="49" charset="0"/>
            </a:endParaRPr>
          </a:p>
          <a:p>
            <a:r>
              <a:rPr lang="zh-CN" altLang="en-US" sz="1400" dirty="0">
                <a:solidFill>
                  <a:srgbClr val="000000"/>
                </a:solidFill>
                <a:highlight>
                  <a:srgbClr val="FFFFFF"/>
                </a:highlight>
                <a:latin typeface="Consolas" panose="020B0609020204030204" pitchFamily="49" charset="0"/>
              </a:rPr>
              <a:t>			</a:t>
            </a:r>
            <a:r>
              <a:rPr lang="en-US" altLang="zh-CN" sz="1400" b="1" dirty="0">
                <a:solidFill>
                  <a:srgbClr val="000080"/>
                </a:solidFill>
                <a:highlight>
                  <a:srgbClr val="FFFFFF"/>
                </a:highlight>
                <a:latin typeface="Consolas" panose="020B0609020204030204" pitchFamily="49" charset="0"/>
              </a:rPr>
              <a:t>}</a:t>
            </a:r>
            <a:endParaRPr lang="zh-CN" altLang="en-US" sz="1400" dirty="0">
              <a:solidFill>
                <a:srgbClr val="000000"/>
              </a:solidFill>
              <a:highlight>
                <a:srgbClr val="FFFFFF"/>
              </a:highlight>
              <a:latin typeface="Consolas" panose="020B0609020204030204" pitchFamily="49" charset="0"/>
            </a:endParaRPr>
          </a:p>
          <a:p>
            <a:r>
              <a:rPr lang="en-US" altLang="zh-CN" sz="1400" dirty="0">
                <a:solidFill>
                  <a:srgbClr val="000000"/>
                </a:solidFill>
                <a:highlight>
                  <a:srgbClr val="FFFFFF"/>
                </a:highlight>
                <a:latin typeface="Consolas" panose="020B0609020204030204" pitchFamily="49" charset="0"/>
              </a:rPr>
              <a:t>			S</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FF8000"/>
                </a:solidFill>
                <a:highlight>
                  <a:srgbClr val="FFFFFF"/>
                </a:highlight>
                <a:latin typeface="Consolas" panose="020B0609020204030204" pitchFamily="49" charset="0"/>
              </a:rPr>
              <a:t>0</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S</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FF8000"/>
                </a:solidFill>
                <a:highlight>
                  <a:srgbClr val="FFFFFF"/>
                </a:highlight>
                <a:latin typeface="Consolas" panose="020B0609020204030204" pitchFamily="49" charset="0"/>
              </a:rPr>
              <a:t>0</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V</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FF8000"/>
                </a:solidFill>
                <a:highlight>
                  <a:srgbClr val="FFFFFF"/>
                </a:highlight>
                <a:latin typeface="Consolas" panose="020B0609020204030204" pitchFamily="49" charset="0"/>
              </a:rPr>
              <a:t>0</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T</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FF8000"/>
                </a:solidFill>
                <a:highlight>
                  <a:srgbClr val="FFFFFF"/>
                </a:highlight>
                <a:latin typeface="Consolas" panose="020B0609020204030204" pitchFamily="49" charset="0"/>
              </a:rPr>
              <a:t>0</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8000"/>
                </a:solidFill>
                <a:highlight>
                  <a:srgbClr val="FFFFFF"/>
                </a:highlight>
                <a:latin typeface="Consolas" panose="020B0609020204030204" pitchFamily="49" charset="0"/>
              </a:rPr>
              <a:t>//</a:t>
            </a:r>
            <a:r>
              <a:rPr lang="zh-CN" altLang="en-US" sz="1400" dirty="0">
                <a:solidFill>
                  <a:srgbClr val="008000"/>
                </a:solidFill>
                <a:highlight>
                  <a:srgbClr val="FFFFFF"/>
                </a:highlight>
                <a:latin typeface="Consolas" panose="020B0609020204030204" pitchFamily="49" charset="0"/>
              </a:rPr>
              <a:t>修改长度</a:t>
            </a:r>
          </a:p>
          <a:p>
            <a:r>
              <a:rPr lang="nn-NO" altLang="zh-CN" sz="1400" dirty="0">
                <a:solidFill>
                  <a:srgbClr val="000000"/>
                </a:solidFill>
                <a:highlight>
                  <a:srgbClr val="FFFFFF"/>
                </a:highlight>
                <a:latin typeface="Consolas" panose="020B0609020204030204" pitchFamily="49" charset="0"/>
              </a:rPr>
              <a:t>			i</a:t>
            </a:r>
            <a:r>
              <a:rPr lang="nn-NO" altLang="zh-CN" sz="1400" b="1" dirty="0">
                <a:solidFill>
                  <a:srgbClr val="000080"/>
                </a:solidFill>
                <a:highlight>
                  <a:srgbClr val="FFFFFF"/>
                </a:highlight>
                <a:latin typeface="Consolas" panose="020B0609020204030204" pitchFamily="49" charset="0"/>
              </a:rPr>
              <a:t>+=</a:t>
            </a:r>
            <a:r>
              <a:rPr lang="nn-NO" altLang="zh-CN" sz="1400" dirty="0">
                <a:solidFill>
                  <a:srgbClr val="000000"/>
                </a:solidFill>
                <a:highlight>
                  <a:srgbClr val="FFFFFF"/>
                </a:highlight>
                <a:latin typeface="Consolas" panose="020B0609020204030204" pitchFamily="49" charset="0"/>
              </a:rPr>
              <a:t>V</a:t>
            </a:r>
            <a:r>
              <a:rPr lang="nn-NO" altLang="zh-CN" sz="1400" b="1" dirty="0">
                <a:solidFill>
                  <a:srgbClr val="000080"/>
                </a:solidFill>
                <a:highlight>
                  <a:srgbClr val="FFFFFF"/>
                </a:highlight>
                <a:latin typeface="Consolas" panose="020B0609020204030204" pitchFamily="49" charset="0"/>
              </a:rPr>
              <a:t>[</a:t>
            </a:r>
            <a:r>
              <a:rPr lang="nn-NO" altLang="zh-CN" sz="1400" dirty="0">
                <a:solidFill>
                  <a:srgbClr val="FF8000"/>
                </a:solidFill>
                <a:highlight>
                  <a:srgbClr val="FFFFFF"/>
                </a:highlight>
                <a:latin typeface="Consolas" panose="020B0609020204030204" pitchFamily="49" charset="0"/>
              </a:rPr>
              <a:t>0</a:t>
            </a:r>
            <a:r>
              <a:rPr lang="nn-NO" altLang="zh-CN" sz="1400" b="1" dirty="0">
                <a:solidFill>
                  <a:srgbClr val="000080"/>
                </a:solidFill>
                <a:highlight>
                  <a:srgbClr val="FFFFFF"/>
                </a:highlight>
                <a:latin typeface="Consolas" panose="020B0609020204030204" pitchFamily="49" charset="0"/>
              </a:rPr>
              <a:t>]-</a:t>
            </a:r>
            <a:r>
              <a:rPr lang="nn-NO" altLang="zh-CN" sz="1400" dirty="0">
                <a:solidFill>
                  <a:srgbClr val="FF8000"/>
                </a:solidFill>
                <a:highlight>
                  <a:srgbClr val="FFFFFF"/>
                </a:highlight>
                <a:latin typeface="Consolas" panose="020B0609020204030204" pitchFamily="49" charset="0"/>
              </a:rPr>
              <a:t>1</a:t>
            </a:r>
            <a:r>
              <a:rPr lang="nn-NO" altLang="zh-CN" sz="1400" b="1" dirty="0">
                <a:solidFill>
                  <a:srgbClr val="000080"/>
                </a:solidFill>
                <a:highlight>
                  <a:srgbClr val="FFFFFF"/>
                </a:highlight>
                <a:latin typeface="Consolas" panose="020B0609020204030204" pitchFamily="49" charset="0"/>
              </a:rPr>
              <a:t>;</a:t>
            </a:r>
            <a:r>
              <a:rPr lang="nn-NO" altLang="zh-CN" sz="1400" dirty="0">
                <a:solidFill>
                  <a:srgbClr val="000000"/>
                </a:solidFill>
                <a:highlight>
                  <a:srgbClr val="FFFFFF"/>
                </a:highlight>
                <a:latin typeface="Consolas" panose="020B0609020204030204" pitchFamily="49" charset="0"/>
              </a:rPr>
              <a:t>	</a:t>
            </a:r>
            <a:r>
              <a:rPr lang="nn-NO" altLang="zh-CN" sz="1400" dirty="0">
                <a:solidFill>
                  <a:srgbClr val="008000"/>
                </a:solidFill>
                <a:highlight>
                  <a:srgbClr val="FFFFFF"/>
                </a:highlight>
                <a:latin typeface="Consolas" panose="020B0609020204030204" pitchFamily="49" charset="0"/>
              </a:rPr>
              <a:t>//</a:t>
            </a:r>
            <a:r>
              <a:rPr lang="zh-CN" altLang="nn-NO" sz="1400" dirty="0">
                <a:solidFill>
                  <a:srgbClr val="008000"/>
                </a:solidFill>
                <a:highlight>
                  <a:srgbClr val="FFFFFF"/>
                </a:highlight>
                <a:latin typeface="Consolas" panose="020B0609020204030204" pitchFamily="49" charset="0"/>
              </a:rPr>
              <a:t>注意不能多加</a:t>
            </a:r>
            <a:r>
              <a:rPr lang="nn-NO" altLang="zh-CN" sz="1400" dirty="0">
                <a:solidFill>
                  <a:srgbClr val="008000"/>
                </a:solidFill>
                <a:highlight>
                  <a:srgbClr val="FFFFFF"/>
                </a:highlight>
                <a:latin typeface="Consolas" panose="020B0609020204030204" pitchFamily="49" charset="0"/>
              </a:rPr>
              <a:t>1</a:t>
            </a:r>
          </a:p>
          <a:p>
            <a:r>
              <a:rPr lang="zh-CN" altLang="en-US" sz="1400" dirty="0">
                <a:solidFill>
                  <a:srgbClr val="000000"/>
                </a:solidFill>
                <a:highlight>
                  <a:srgbClr val="FFFFFF"/>
                </a:highlight>
                <a:latin typeface="Consolas" panose="020B0609020204030204" pitchFamily="49" charset="0"/>
              </a:rPr>
              <a:t>		</a:t>
            </a:r>
            <a:r>
              <a:rPr lang="en-US" altLang="zh-CN" sz="1400" b="1" dirty="0">
                <a:solidFill>
                  <a:srgbClr val="000080"/>
                </a:solidFill>
                <a:highlight>
                  <a:srgbClr val="FFFFFF"/>
                </a:highlight>
                <a:latin typeface="Consolas" panose="020B0609020204030204" pitchFamily="49" charset="0"/>
              </a:rPr>
              <a:t>}</a:t>
            </a:r>
            <a:endParaRPr lang="zh-CN" altLang="en-US" sz="1400" dirty="0">
              <a:solidFill>
                <a:srgbClr val="000000"/>
              </a:solidFill>
              <a:highlight>
                <a:srgbClr val="FFFFFF"/>
              </a:highlight>
              <a:latin typeface="Consolas" panose="020B0609020204030204" pitchFamily="49" charset="0"/>
            </a:endParaRPr>
          </a:p>
          <a:p>
            <a:r>
              <a:rPr lang="en-US" altLang="zh-CN" sz="1400" dirty="0">
                <a:solidFill>
                  <a:srgbClr val="000000"/>
                </a:solidFill>
                <a:highlight>
                  <a:srgbClr val="FFFFFF"/>
                </a:highlight>
                <a:latin typeface="Consolas" panose="020B0609020204030204" pitchFamily="49" charset="0"/>
              </a:rPr>
              <a:t>		</a:t>
            </a:r>
            <a:r>
              <a:rPr lang="en-US" altLang="zh-CN" sz="1400" b="1" dirty="0">
                <a:solidFill>
                  <a:srgbClr val="0000FF"/>
                </a:solidFill>
                <a:highlight>
                  <a:srgbClr val="FFFFFF"/>
                </a:highlight>
                <a:latin typeface="Consolas" panose="020B0609020204030204" pitchFamily="49" charset="0"/>
              </a:rPr>
              <a:t>return</a:t>
            </a:r>
            <a:r>
              <a:rPr lang="en-US" altLang="zh-CN" sz="1400" dirty="0">
                <a:solidFill>
                  <a:srgbClr val="000000"/>
                </a:solidFill>
                <a:highlight>
                  <a:srgbClr val="FFFFFF"/>
                </a:highlight>
                <a:latin typeface="Consolas" panose="020B0609020204030204" pitchFamily="49" charset="0"/>
              </a:rPr>
              <a:t> OK</a:t>
            </a:r>
            <a:r>
              <a:rPr lang="en-US" altLang="zh-CN" sz="1400" b="1" dirty="0">
                <a:solidFill>
                  <a:srgbClr val="000080"/>
                </a:solidFill>
                <a:highlight>
                  <a:srgbClr val="FFFFFF"/>
                </a:highlight>
                <a:latin typeface="Consolas" panose="020B0609020204030204" pitchFamily="49" charset="0"/>
              </a:rPr>
              <a:t>;</a:t>
            </a:r>
            <a:endParaRPr lang="en-US" altLang="zh-CN" sz="1400" dirty="0">
              <a:solidFill>
                <a:srgbClr val="000000"/>
              </a:solidFill>
              <a:highlight>
                <a:srgbClr val="FFFFFF"/>
              </a:highlight>
              <a:latin typeface="Consolas" panose="020B0609020204030204" pitchFamily="49" charset="0"/>
            </a:endParaRPr>
          </a:p>
          <a:p>
            <a:r>
              <a:rPr lang="zh-CN" altLang="en-US" sz="1400" dirty="0">
                <a:solidFill>
                  <a:srgbClr val="000000"/>
                </a:solidFill>
                <a:highlight>
                  <a:srgbClr val="FFFFFF"/>
                </a:highlight>
                <a:latin typeface="Consolas" panose="020B0609020204030204" pitchFamily="49" charset="0"/>
              </a:rPr>
              <a:t>	</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8000"/>
                </a:solidFill>
                <a:highlight>
                  <a:srgbClr val="FFFFFF"/>
                </a:highlight>
                <a:latin typeface="Consolas" panose="020B0609020204030204" pitchFamily="49" charset="0"/>
              </a:rPr>
              <a:t>//</a:t>
            </a:r>
            <a:r>
              <a:rPr lang="zh-CN" altLang="en-US" sz="1400" dirty="0">
                <a:solidFill>
                  <a:srgbClr val="008000"/>
                </a:solidFill>
                <a:highlight>
                  <a:srgbClr val="FFFFFF"/>
                </a:highlight>
                <a:latin typeface="Consolas" panose="020B0609020204030204" pitchFamily="49" charset="0"/>
              </a:rPr>
              <a:t>没有考虑截断问题，如果感兴趣，自己判断下</a:t>
            </a:r>
          </a:p>
          <a:p>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8000"/>
                </a:solidFill>
                <a:highlight>
                  <a:srgbClr val="FFFFFF"/>
                </a:highlight>
                <a:latin typeface="Consolas" panose="020B0609020204030204" pitchFamily="49" charset="0"/>
              </a:rPr>
              <a:t>//</a:t>
            </a:r>
            <a:r>
              <a:rPr lang="zh-CN" altLang="en-US" sz="1400" dirty="0">
                <a:solidFill>
                  <a:srgbClr val="008000"/>
                </a:solidFill>
                <a:highlight>
                  <a:srgbClr val="FFFFFF"/>
                </a:highlight>
                <a:latin typeface="Consolas" panose="020B0609020204030204" pitchFamily="49" charset="0"/>
              </a:rPr>
              <a:t>这题有的同学用</a:t>
            </a:r>
            <a:r>
              <a:rPr lang="en-US" altLang="zh-CN" sz="1400" dirty="0">
                <a:solidFill>
                  <a:srgbClr val="008000"/>
                </a:solidFill>
                <a:highlight>
                  <a:srgbClr val="FFFFFF"/>
                </a:highlight>
                <a:latin typeface="Consolas" panose="020B0609020204030204" pitchFamily="49" charset="0"/>
              </a:rPr>
              <a:t>Index(),</a:t>
            </a:r>
            <a:r>
              <a:rPr lang="en-US" altLang="zh-CN" sz="1400" dirty="0" err="1">
                <a:solidFill>
                  <a:srgbClr val="008000"/>
                </a:solidFill>
                <a:highlight>
                  <a:srgbClr val="FFFFFF"/>
                </a:highlight>
                <a:latin typeface="Consolas" panose="020B0609020204030204" pitchFamily="49" charset="0"/>
              </a:rPr>
              <a:t>StrDelete</a:t>
            </a:r>
            <a:r>
              <a:rPr lang="en-US" altLang="zh-CN" sz="1400" dirty="0">
                <a:solidFill>
                  <a:srgbClr val="008000"/>
                </a:solidFill>
                <a:highlight>
                  <a:srgbClr val="FFFFFF"/>
                </a:highlight>
                <a:latin typeface="Consolas" panose="020B0609020204030204" pitchFamily="49" charset="0"/>
              </a:rPr>
              <a:t>()</a:t>
            </a:r>
            <a:r>
              <a:rPr lang="zh-CN" altLang="en-US" sz="1400" dirty="0">
                <a:solidFill>
                  <a:srgbClr val="008000"/>
                </a:solidFill>
                <a:highlight>
                  <a:srgbClr val="FFFFFF"/>
                </a:highlight>
                <a:latin typeface="Consolas" panose="020B0609020204030204" pitchFamily="49" charset="0"/>
              </a:rPr>
              <a:t>跟</a:t>
            </a:r>
            <a:r>
              <a:rPr lang="en-US" altLang="zh-CN" sz="1400" dirty="0" err="1">
                <a:solidFill>
                  <a:srgbClr val="008000"/>
                </a:solidFill>
                <a:highlight>
                  <a:srgbClr val="FFFFFF"/>
                </a:highlight>
                <a:latin typeface="Consolas" panose="020B0609020204030204" pitchFamily="49" charset="0"/>
              </a:rPr>
              <a:t>StrInsert</a:t>
            </a:r>
            <a:r>
              <a:rPr lang="en-US" altLang="zh-CN" sz="1400" dirty="0">
                <a:solidFill>
                  <a:srgbClr val="008000"/>
                </a:solidFill>
                <a:highlight>
                  <a:srgbClr val="FFFFFF"/>
                </a:highlight>
                <a:latin typeface="Consolas" panose="020B0609020204030204" pitchFamily="49" charset="0"/>
              </a:rPr>
              <a:t>()</a:t>
            </a:r>
            <a:r>
              <a:rPr lang="zh-CN" altLang="en-US" sz="1400" dirty="0">
                <a:solidFill>
                  <a:srgbClr val="008000"/>
                </a:solidFill>
                <a:highlight>
                  <a:srgbClr val="FFFFFF"/>
                </a:highlight>
                <a:latin typeface="Consolas" panose="020B0609020204030204" pitchFamily="49" charset="0"/>
              </a:rPr>
              <a:t>等函数来写，用的对的话也没算错。</a:t>
            </a:r>
            <a:endParaRPr lang="zh-CN" altLang="en-US" sz="1400" dirty="0"/>
          </a:p>
        </p:txBody>
      </p:sp>
    </p:spTree>
    <p:extLst>
      <p:ext uri="{BB962C8B-B14F-4D97-AF65-F5344CB8AC3E}">
        <p14:creationId xmlns:p14="http://schemas.microsoft.com/office/powerpoint/2010/main" val="167171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D19C51-95C3-4503-9930-4F3C878A69E6}"/>
              </a:ext>
            </a:extLst>
          </p:cNvPr>
          <p:cNvSpPr/>
          <p:nvPr/>
        </p:nvSpPr>
        <p:spPr>
          <a:xfrm>
            <a:off x="2011680" y="-64264"/>
            <a:ext cx="8168640" cy="698652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kern="0" dirty="0">
                <a:solidFill>
                  <a:srgbClr val="FF8000"/>
                </a:solidFill>
                <a:highlight>
                  <a:srgbClr val="FFFFFF"/>
                </a:highlight>
                <a:latin typeface="Consolas" panose="020B0609020204030204" pitchFamily="49" charset="0"/>
                <a:cs typeface="Consolas" panose="020B0609020204030204" pitchFamily="49" charset="0"/>
              </a:rPr>
              <a:t>4.21</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sz="1400" kern="0" dirty="0">
                <a:solidFill>
                  <a:srgbClr val="008000"/>
                </a:solidFill>
                <a:highlight>
                  <a:srgbClr val="FFFFFF"/>
                </a:highlight>
                <a:latin typeface="Consolas" panose="020B0609020204030204" pitchFamily="49" charset="0"/>
                <a:cs typeface="Consolas" panose="020B0609020204030204" pitchFamily="49" charset="0"/>
              </a:rPr>
              <a:t>结点大小为</a:t>
            </a:r>
            <a:r>
              <a:rPr lang="en-US" altLang="zh-CN" sz="1400" kern="0" dirty="0">
                <a:solidFill>
                  <a:srgbClr val="008000"/>
                </a:solidFill>
                <a:highlight>
                  <a:srgbClr val="FFFFFF"/>
                </a:highlight>
                <a:latin typeface="Consolas" panose="020B0609020204030204" pitchFamily="49" charset="0"/>
                <a:cs typeface="Consolas" panose="020B0609020204030204" pitchFamily="49" charset="0"/>
              </a:rPr>
              <a:t>1</a:t>
            </a:r>
            <a:r>
              <a:rPr lang="zh-CN" altLang="zh-CN" sz="1400" kern="0" dirty="0">
                <a:solidFill>
                  <a:srgbClr val="008000"/>
                </a:solidFill>
                <a:highlight>
                  <a:srgbClr val="FFFFFF"/>
                </a:highlight>
                <a:latin typeface="Consolas" panose="020B0609020204030204" pitchFamily="49" charset="0"/>
                <a:cs typeface="Consolas" panose="020B0609020204030204" pitchFamily="49" charset="0"/>
              </a:rPr>
              <a:t>（且附头结点）的链表结构表示串。</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sz="1400" kern="0" dirty="0">
                <a:solidFill>
                  <a:srgbClr val="008000"/>
                </a:solidFill>
                <a:highlight>
                  <a:srgbClr val="FFFFFF"/>
                </a:highlight>
                <a:latin typeface="Consolas" panose="020B0609020204030204" pitchFamily="49" charset="0"/>
                <a:cs typeface="Consolas" panose="020B0609020204030204" pitchFamily="49" charset="0"/>
              </a:rPr>
              <a:t>实现串的基本操作</a:t>
            </a:r>
            <a:r>
              <a:rPr lang="en-US" altLang="zh-CN" sz="1400" kern="0" dirty="0" err="1">
                <a:solidFill>
                  <a:srgbClr val="008000"/>
                </a:solidFill>
                <a:highlight>
                  <a:srgbClr val="FFFFFF"/>
                </a:highlight>
                <a:latin typeface="Consolas" panose="020B0609020204030204" pitchFamily="49" charset="0"/>
                <a:cs typeface="Consolas" panose="020B0609020204030204" pitchFamily="49" charset="0"/>
              </a:rPr>
              <a:t>StrAssign,StrCopy,StrCompare,StrLength,Concat,SubString</a:t>
            </a:r>
            <a:r>
              <a:rPr lang="zh-CN" altLang="zh-CN" sz="1400" kern="0" dirty="0">
                <a:solidFill>
                  <a:srgbClr val="008000"/>
                </a:solidFill>
                <a:highlight>
                  <a:srgbClr val="FFFFFF"/>
                </a:highlight>
                <a:latin typeface="Consolas" panose="020B0609020204030204" pitchFamily="49" charset="0"/>
                <a:cs typeface="Consolas" panose="020B0609020204030204" pitchFamily="49" charset="0"/>
              </a:rPr>
              <a:t>的函数</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sz="1400" kern="0" dirty="0">
                <a:solidFill>
                  <a:srgbClr val="008000"/>
                </a:solidFill>
                <a:highlight>
                  <a:srgbClr val="FFFFFF"/>
                </a:highlight>
                <a:latin typeface="Consolas" panose="020B0609020204030204" pitchFamily="49" charset="0"/>
                <a:cs typeface="Consolas" panose="020B0609020204030204" pitchFamily="49" charset="0"/>
              </a:rPr>
              <a:t>这题写法比较多，思路正确的都可以</a:t>
            </a:r>
            <a:endParaRPr lang="zh-CN" altLang="zh-CN" sz="1400" kern="100" dirty="0">
              <a:latin typeface="等线" panose="02010600030101010101" pitchFamily="2" charset="-122"/>
              <a:cs typeface="Times New Roman" panose="02020603050405020304" pitchFamily="18" charset="0"/>
            </a:endParaRPr>
          </a:p>
          <a:p>
            <a:r>
              <a:rPr lang="en-US" altLang="zh-CN" sz="1400" b="1" kern="0" dirty="0">
                <a:solidFill>
                  <a:srgbClr val="0000FF"/>
                </a:solidFill>
                <a:highlight>
                  <a:srgbClr val="FFFFFF"/>
                </a:highlight>
                <a:latin typeface="Consolas" panose="020B0609020204030204" pitchFamily="49" charset="0"/>
                <a:cs typeface="Consolas" panose="020B0609020204030204" pitchFamily="49" charset="0"/>
              </a:rPr>
              <a:t>typedef</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kern="0" dirty="0">
                <a:solidFill>
                  <a:srgbClr val="8000FF"/>
                </a:solidFill>
                <a:highlight>
                  <a:srgbClr val="FFFFFF"/>
                </a:highlight>
                <a:latin typeface="Consolas" panose="020B0609020204030204" pitchFamily="49" charset="0"/>
                <a:cs typeface="Consolas" panose="020B0609020204030204" pitchFamily="49" charset="0"/>
              </a:rPr>
              <a:t>struct</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kern="0" dirty="0">
                <a:solidFill>
                  <a:srgbClr val="8000FF"/>
                </a:solidFill>
                <a:highlight>
                  <a:srgbClr val="FFFFFF"/>
                </a:highlight>
                <a:latin typeface="Consolas" panose="020B0609020204030204" pitchFamily="49" charset="0"/>
                <a:cs typeface="Consolas" panose="020B0609020204030204" pitchFamily="49" charset="0"/>
              </a:rPr>
              <a:t>char</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ch</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kern="0" dirty="0">
                <a:solidFill>
                  <a:srgbClr val="8000FF"/>
                </a:solidFill>
                <a:highlight>
                  <a:srgbClr val="FFFFFF"/>
                </a:highlight>
                <a:latin typeface="Consolas" panose="020B0609020204030204" pitchFamily="49" charset="0"/>
                <a:cs typeface="Consolas" panose="020B0609020204030204" pitchFamily="49" charset="0"/>
              </a:rPr>
              <a:t>struct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LSNode</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next</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LSNode</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LString</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Status </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StrAssign</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LString</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&amp;</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S</a:t>
            </a:r>
            <a:r>
              <a:rPr lang="en-US" altLang="zh-CN" sz="1400"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err="1">
                <a:solidFill>
                  <a:srgbClr val="8000FF"/>
                </a:solidFill>
                <a:highlight>
                  <a:srgbClr val="FFFFFF"/>
                </a:highlight>
                <a:latin typeface="Consolas" panose="020B0609020204030204" pitchFamily="49" charset="0"/>
                <a:cs typeface="Consolas" panose="020B0609020204030204" pitchFamily="49" charset="0"/>
              </a:rPr>
              <a:t>char</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chars</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sz="1400" kern="0" dirty="0">
                <a:solidFill>
                  <a:srgbClr val="008000"/>
                </a:solidFill>
                <a:highlight>
                  <a:srgbClr val="FFFFFF"/>
                </a:highlight>
                <a:latin typeface="Consolas" panose="020B0609020204030204" pitchFamily="49" charset="0"/>
                <a:cs typeface="Consolas" panose="020B0609020204030204" pitchFamily="49" charset="0"/>
              </a:rPr>
              <a:t>生成一个其值等于</a:t>
            </a:r>
            <a:r>
              <a:rPr lang="en-US" altLang="zh-CN" sz="1400" kern="0" dirty="0">
                <a:solidFill>
                  <a:srgbClr val="008000"/>
                </a:solidFill>
                <a:highlight>
                  <a:srgbClr val="FFFFFF"/>
                </a:highlight>
                <a:latin typeface="Consolas" panose="020B0609020204030204" pitchFamily="49" charset="0"/>
                <a:cs typeface="Consolas" panose="020B0609020204030204" pitchFamily="49" charset="0"/>
              </a:rPr>
              <a:t>chars</a:t>
            </a:r>
            <a:r>
              <a:rPr lang="zh-CN" altLang="zh-CN" sz="1400" kern="0" dirty="0">
                <a:solidFill>
                  <a:srgbClr val="008000"/>
                </a:solidFill>
                <a:highlight>
                  <a:srgbClr val="FFFFFF"/>
                </a:highlight>
                <a:latin typeface="Consolas" panose="020B0609020204030204" pitchFamily="49" charset="0"/>
                <a:cs typeface="Consolas" panose="020B0609020204030204" pitchFamily="49" charset="0"/>
              </a:rPr>
              <a:t>的串</a:t>
            </a:r>
            <a:r>
              <a:rPr lang="en-US" altLang="zh-CN" sz="1400" kern="0" dirty="0">
                <a:solidFill>
                  <a:srgbClr val="008000"/>
                </a:solidFill>
                <a:highlight>
                  <a:srgbClr val="FFFFFF"/>
                </a:highlight>
                <a:latin typeface="Consolas" panose="020B0609020204030204" pitchFamily="49" charset="0"/>
                <a:cs typeface="Consolas" panose="020B0609020204030204" pitchFamily="49" charset="0"/>
              </a:rPr>
              <a:t>S</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LString</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p</a:t>
            </a:r>
            <a:r>
              <a:rPr lang="en-US" altLang="zh-CN" sz="1400"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q</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kern="0" dirty="0">
                <a:solidFill>
                  <a:srgbClr val="8000FF"/>
                </a:solidFill>
                <a:highlight>
                  <a:srgbClr val="FFFFFF"/>
                </a:highlight>
                <a:latin typeface="Consolas" panose="020B0609020204030204" pitchFamily="49" charset="0"/>
                <a:cs typeface="Consolas" panose="020B0609020204030204" pitchFamily="49" charset="0"/>
              </a:rPr>
              <a:t>int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len</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kern="0" dirty="0">
                <a:solidFill>
                  <a:srgbClr val="8000FF"/>
                </a:solidFill>
                <a:highlight>
                  <a:srgbClr val="FFFFFF"/>
                </a:highlight>
                <a:latin typeface="Consolas" panose="020B0609020204030204" pitchFamily="49" charset="0"/>
                <a:cs typeface="Consolas" panose="020B0609020204030204" pitchFamily="49" charset="0"/>
              </a:rPr>
              <a:t>char</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c</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chars</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p</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S</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next</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b="1" kern="0" dirty="0">
                <a:solidFill>
                  <a:srgbClr val="0000FF"/>
                </a:solidFill>
                <a:highlight>
                  <a:srgbClr val="FFFFFF"/>
                </a:highlight>
                <a:latin typeface="Consolas" panose="020B0609020204030204" pitchFamily="49" charset="0"/>
                <a:cs typeface="Consolas" panose="020B0609020204030204" pitchFamily="49" charset="0"/>
              </a:rPr>
              <a:t>while</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p</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q</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p</a:t>
            </a:r>
            <a:r>
              <a:rPr lang="en-US" altLang="zh-CN" sz="1400"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p</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p</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next</a:t>
            </a:r>
            <a:r>
              <a:rPr lang="en-US" altLang="zh-CN" sz="1400"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free</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q</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b="1" kern="0" dirty="0">
                <a:solidFill>
                  <a:srgbClr val="0000FF"/>
                </a:solidFill>
                <a:highlight>
                  <a:srgbClr val="FFFFFF"/>
                </a:highlight>
                <a:latin typeface="Consolas" panose="020B0609020204030204" pitchFamily="49" charset="0"/>
                <a:cs typeface="Consolas" panose="020B0609020204030204" pitchFamily="49" charset="0"/>
              </a:rPr>
              <a:t>for</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len</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a:solidFill>
                  <a:srgbClr val="FF8000"/>
                </a:solidFill>
                <a:highlight>
                  <a:srgbClr val="FFFFFF"/>
                </a:highlight>
                <a:latin typeface="Consolas" panose="020B0609020204030204" pitchFamily="49" charset="0"/>
                <a:cs typeface="Consolas" panose="020B0609020204030204" pitchFamily="49" charset="0"/>
              </a:rPr>
              <a:t>0</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c</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a:solidFill>
                  <a:srgbClr val="808080"/>
                </a:solidFill>
                <a:highlight>
                  <a:srgbClr val="FFFFFF"/>
                </a:highlight>
                <a:latin typeface="Consolas" panose="020B0609020204030204" pitchFamily="49" charset="0"/>
                <a:cs typeface="Consolas" panose="020B0609020204030204" pitchFamily="49" charset="0"/>
              </a:rPr>
              <a:t>'\0'</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c</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len</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S</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LString</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malloc</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b="1" kern="0" dirty="0" err="1">
                <a:solidFill>
                  <a:srgbClr val="0000FF"/>
                </a:solidFill>
                <a:highlight>
                  <a:srgbClr val="FFFFFF"/>
                </a:highlight>
                <a:latin typeface="Consolas" panose="020B0609020204030204" pitchFamily="49" charset="0"/>
                <a:cs typeface="Consolas" panose="020B0609020204030204" pitchFamily="49" charset="0"/>
              </a:rPr>
              <a:t>sizeof</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LSNode</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S</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next</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b="1" kern="0" dirty="0">
                <a:solidFill>
                  <a:srgbClr val="0000FF"/>
                </a:solidFill>
                <a:highlight>
                  <a:srgbClr val="FFFFFF"/>
                </a:highlight>
                <a:latin typeface="Consolas" panose="020B0609020204030204" pitchFamily="49" charset="0"/>
                <a:cs typeface="Consolas" panose="020B0609020204030204" pitchFamily="49" charset="0"/>
              </a:rPr>
              <a:t>NULL</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q</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S</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b="1" kern="0" dirty="0">
                <a:solidFill>
                  <a:srgbClr val="0000FF"/>
                </a:solidFill>
                <a:highlight>
                  <a:srgbClr val="FFFFFF"/>
                </a:highlight>
                <a:latin typeface="Consolas" panose="020B0609020204030204" pitchFamily="49" charset="0"/>
                <a:cs typeface="Consolas" panose="020B0609020204030204" pitchFamily="49" charset="0"/>
              </a:rPr>
              <a:t>for</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a:solidFill>
                  <a:srgbClr val="8000FF"/>
                </a:solidFill>
                <a:highlight>
                  <a:srgbClr val="FFFFFF"/>
                </a:highlight>
                <a:latin typeface="Consolas" panose="020B0609020204030204" pitchFamily="49" charset="0"/>
                <a:cs typeface="Consolas" panose="020B0609020204030204" pitchFamily="49" charset="0"/>
              </a:rPr>
              <a:t>int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i</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a:solidFill>
                  <a:srgbClr val="FF8000"/>
                </a:solidFill>
                <a:highlight>
                  <a:srgbClr val="FFFFFF"/>
                </a:highlight>
                <a:latin typeface="Consolas" panose="020B0609020204030204" pitchFamily="49" charset="0"/>
                <a:cs typeface="Consolas" panose="020B0609020204030204" pitchFamily="49" charset="0"/>
              </a:rPr>
              <a:t>0</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i</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&lt;</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len</a:t>
            </a:r>
            <a:r>
              <a:rPr lang="en-US" altLang="zh-CN" sz="1400"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i</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sz="1400" kern="0" dirty="0">
                <a:solidFill>
                  <a:srgbClr val="008000"/>
                </a:solidFill>
                <a:highlight>
                  <a:srgbClr val="FFFFFF"/>
                </a:highlight>
                <a:latin typeface="Consolas" panose="020B0609020204030204" pitchFamily="49" charset="0"/>
                <a:cs typeface="Consolas" panose="020B0609020204030204" pitchFamily="49" charset="0"/>
              </a:rPr>
              <a:t>生成</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p</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LString</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malloc</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b="1" kern="0" dirty="0" err="1">
                <a:solidFill>
                  <a:srgbClr val="0000FF"/>
                </a:solidFill>
                <a:highlight>
                  <a:srgbClr val="FFFFFF"/>
                </a:highlight>
                <a:latin typeface="Consolas" panose="020B0609020204030204" pitchFamily="49" charset="0"/>
                <a:cs typeface="Consolas" panose="020B0609020204030204" pitchFamily="49" charset="0"/>
              </a:rPr>
              <a:t>sizeof</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LSNode</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b="1" kern="0" dirty="0">
                <a:solidFill>
                  <a:srgbClr val="0000FF"/>
                </a:solidFill>
                <a:highlight>
                  <a:srgbClr val="FFFFFF"/>
                </a:highlight>
                <a:latin typeface="Consolas" panose="020B0609020204030204" pitchFamily="49" charset="0"/>
                <a:cs typeface="Consolas" panose="020B0609020204030204" pitchFamily="49" charset="0"/>
              </a:rPr>
              <a:t>if</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p</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exit</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OVERFLOW</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p</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ch</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chars</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i</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p</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next</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q</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next</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q</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next</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p</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q</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p</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b="1" kern="0" dirty="0">
                <a:solidFill>
                  <a:srgbClr val="0000FF"/>
                </a:solidFill>
                <a:highlight>
                  <a:srgbClr val="FFFFFF"/>
                </a:highlight>
                <a:latin typeface="Consolas" panose="020B0609020204030204" pitchFamily="49" charset="0"/>
                <a:cs typeface="Consolas" panose="020B0609020204030204" pitchFamily="49" charset="0"/>
              </a:rPr>
              <a:t>return</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OK</a:t>
            </a:r>
            <a:r>
              <a:rPr lang="zh-CN" altLang="en-US"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endParaRPr lang="zh-CN" altLang="zh-CN" sz="1400" kern="100" dirty="0">
              <a:latin typeface="等线" panose="02010600030101010101" pitchFamily="2" charset="-122"/>
              <a:cs typeface="Times New Roman" panose="02020603050405020304" pitchFamily="18" charset="0"/>
            </a:endParaRPr>
          </a:p>
          <a:p>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52065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C6ED7CA-30C5-4BCD-B32E-AE53F1AD01A9}"/>
              </a:ext>
            </a:extLst>
          </p:cNvPr>
          <p:cNvSpPr/>
          <p:nvPr/>
        </p:nvSpPr>
        <p:spPr>
          <a:xfrm>
            <a:off x="3048000" y="58847"/>
            <a:ext cx="6096000" cy="6740307"/>
          </a:xfrm>
          <a:prstGeom prst="rect">
            <a:avLst/>
          </a:prstGeom>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Status </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StrCopy</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LString</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&amp;</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T</a:t>
            </a:r>
            <a:r>
              <a:rPr lang="en-US" altLang="zh-CN"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LString</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&amp;</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S</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由串</a:t>
            </a:r>
            <a:r>
              <a:rPr lang="en-US" altLang="zh-CN" kern="0" dirty="0">
                <a:solidFill>
                  <a:srgbClr val="008000"/>
                </a:solidFill>
                <a:highlight>
                  <a:srgbClr val="FFFFFF"/>
                </a:highlight>
                <a:latin typeface="Consolas" panose="020B0609020204030204" pitchFamily="49" charset="0"/>
                <a:cs typeface="Consolas" panose="020B0609020204030204" pitchFamily="49" charset="0"/>
              </a:rPr>
              <a:t>S</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复制得串</a:t>
            </a:r>
            <a:r>
              <a:rPr lang="en-US" altLang="zh-CN" kern="0" dirty="0">
                <a:solidFill>
                  <a:srgbClr val="008000"/>
                </a:solidFill>
                <a:highlight>
                  <a:srgbClr val="FFFFFF"/>
                </a:highlight>
                <a:latin typeface="Consolas" panose="020B0609020204030204" pitchFamily="49" charset="0"/>
                <a:cs typeface="Consolas" panose="020B0609020204030204" pitchFamily="49" charset="0"/>
              </a:rPr>
              <a:t>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LString</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p</a:t>
            </a:r>
            <a:r>
              <a:rPr lang="en-US" altLang="zh-CN"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q</a:t>
            </a:r>
            <a:r>
              <a:rPr lang="en-US" altLang="zh-CN"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r</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p</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T</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next</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b="1" kern="0" dirty="0">
                <a:solidFill>
                  <a:srgbClr val="0000FF"/>
                </a:solidFill>
                <a:highlight>
                  <a:srgbClr val="FFFFFF"/>
                </a:highlight>
                <a:latin typeface="Consolas" panose="020B0609020204030204" pitchFamily="49" charset="0"/>
                <a:cs typeface="Consolas" panose="020B0609020204030204" pitchFamily="49" charset="0"/>
              </a:rPr>
              <a:t>while</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p</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q</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p</a:t>
            </a:r>
            <a:r>
              <a:rPr lang="en-US" altLang="zh-CN"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p</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p</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next</a:t>
            </a:r>
            <a:r>
              <a:rPr lang="en-US" altLang="zh-CN"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free</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q</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T</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LString</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malloc</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b="1" kern="0" dirty="0" err="1">
                <a:solidFill>
                  <a:srgbClr val="0000FF"/>
                </a:solidFill>
                <a:highlight>
                  <a:srgbClr val="FFFFFF"/>
                </a:highlight>
                <a:latin typeface="Consolas" panose="020B0609020204030204" pitchFamily="49" charset="0"/>
                <a:cs typeface="Consolas" panose="020B0609020204030204" pitchFamily="49" charset="0"/>
              </a:rPr>
              <a:t>sizeof</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LSNode</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T</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next</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b="1" kern="0" dirty="0">
                <a:solidFill>
                  <a:srgbClr val="0000FF"/>
                </a:solidFill>
                <a:highlight>
                  <a:srgbClr val="FFFFFF"/>
                </a:highlight>
                <a:latin typeface="Consolas" panose="020B0609020204030204" pitchFamily="49" charset="0"/>
                <a:cs typeface="Consolas" panose="020B0609020204030204" pitchFamily="49" charset="0"/>
              </a:rPr>
              <a:t>NULL</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p</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s</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r</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S</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next</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b="1" kern="0" dirty="0">
                <a:solidFill>
                  <a:srgbClr val="0000FF"/>
                </a:solidFill>
                <a:highlight>
                  <a:srgbClr val="FFFFFF"/>
                </a:highlight>
                <a:latin typeface="Consolas" panose="020B0609020204030204" pitchFamily="49" charset="0"/>
                <a:cs typeface="Consolas" panose="020B0609020204030204" pitchFamily="49" charset="0"/>
              </a:rPr>
              <a:t>while</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r</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复制</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q</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LString</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malloc</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b="1" kern="0" dirty="0" err="1">
                <a:solidFill>
                  <a:srgbClr val="0000FF"/>
                </a:solidFill>
                <a:highlight>
                  <a:srgbClr val="FFFFFF"/>
                </a:highlight>
                <a:latin typeface="Consolas" panose="020B0609020204030204" pitchFamily="49" charset="0"/>
                <a:cs typeface="Consolas" panose="020B0609020204030204" pitchFamily="49" charset="0"/>
              </a:rPr>
              <a:t>sizeof</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LSNode</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b="1" kern="0" dirty="0">
                <a:solidFill>
                  <a:srgbClr val="0000FF"/>
                </a:solidFill>
                <a:highlight>
                  <a:srgbClr val="FFFFFF"/>
                </a:highlight>
                <a:latin typeface="Consolas" panose="020B0609020204030204" pitchFamily="49" charset="0"/>
                <a:cs typeface="Consolas" panose="020B0609020204030204" pitchFamily="49" charset="0"/>
              </a:rPr>
              <a:t>if</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q</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exit</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OVERFLOW</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q</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ch</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r</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ch</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q</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next</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p</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next</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p</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next</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q</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p</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q</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r</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r</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next</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b="1" kern="0" dirty="0">
                <a:solidFill>
                  <a:srgbClr val="0000FF"/>
                </a:solidFill>
                <a:highlight>
                  <a:srgbClr val="FFFFFF"/>
                </a:highlight>
                <a:latin typeface="Consolas" panose="020B0609020204030204" pitchFamily="49" charset="0"/>
                <a:cs typeface="Consolas" panose="020B0609020204030204" pitchFamily="49" charset="0"/>
              </a:rPr>
              <a:t>return</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OK</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和</a:t>
            </a:r>
            <a:r>
              <a:rPr lang="en-US" altLang="zh-CN" kern="0" dirty="0" err="1">
                <a:solidFill>
                  <a:srgbClr val="008000"/>
                </a:solidFill>
                <a:highlight>
                  <a:srgbClr val="FFFFFF"/>
                </a:highlight>
                <a:latin typeface="Consolas" panose="020B0609020204030204" pitchFamily="49" charset="0"/>
                <a:cs typeface="Consolas" panose="020B0609020204030204" pitchFamily="49" charset="0"/>
              </a:rPr>
              <a:t>StrAssign</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类似</a:t>
            </a:r>
            <a:r>
              <a:rPr lang="en-US" altLang="zh-CN"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一个对</a:t>
            </a:r>
            <a:r>
              <a:rPr lang="en-US" altLang="zh-CN" kern="0" dirty="0">
                <a:solidFill>
                  <a:srgbClr val="008000"/>
                </a:solidFill>
                <a:highlight>
                  <a:srgbClr val="FFFFFF"/>
                </a:highlight>
                <a:latin typeface="Consolas" panose="020B0609020204030204" pitchFamily="49" charset="0"/>
                <a:cs typeface="Consolas" panose="020B0609020204030204" pitchFamily="49" charset="0"/>
              </a:rPr>
              <a:t>char *,</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一个是对</a:t>
            </a:r>
            <a:r>
              <a:rPr lang="en-US" altLang="zh-CN" kern="0" dirty="0" err="1">
                <a:solidFill>
                  <a:srgbClr val="008000"/>
                </a:solidFill>
                <a:highlight>
                  <a:srgbClr val="FFFFFF"/>
                </a:highlight>
                <a:latin typeface="Consolas" panose="020B0609020204030204" pitchFamily="49" charset="0"/>
                <a:cs typeface="Consolas" panose="020B0609020204030204" pitchFamily="49" charset="0"/>
              </a:rPr>
              <a:t>LString</a:t>
            </a:r>
            <a:endParaRPr lang="zh-CN" altLang="zh-CN" sz="20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34051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9">
                <a:extLst>
                  <a:ext uri="{FF2B5EF4-FFF2-40B4-BE49-F238E27FC236}">
                    <a16:creationId xmlns:a16="http://schemas.microsoft.com/office/drawing/2014/main" id="{2BF4E2E4-3A10-D43A-30D0-2870E6312FB8}"/>
                  </a:ext>
                </a:extLst>
              </p:cNvPr>
              <p:cNvSpPr txBox="1">
                <a:spLocks/>
              </p:cNvSpPr>
              <p:nvPr/>
            </p:nvSpPr>
            <p:spPr>
              <a:xfrm>
                <a:off x="1300163" y="1378743"/>
                <a:ext cx="8772525" cy="6357937"/>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1.8</a:t>
                </a:r>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r>
                  <a:rPr lang="zh-CN" altLang="en-US" dirty="0"/>
                  <a:t>注意：第</a:t>
                </a:r>
                <a:r>
                  <a:rPr lang="en-US" altLang="zh-CN" dirty="0"/>
                  <a:t>4</a:t>
                </a:r>
                <a:r>
                  <a:rPr lang="zh-CN" altLang="en-US" dirty="0"/>
                  <a:t>题</a:t>
                </a:r>
                <a:r>
                  <a:rPr lang="en-US" altLang="zh-CN" dirty="0" err="1"/>
                  <a:t>i</a:t>
                </a:r>
                <a:r>
                  <a:rPr lang="zh-CN" altLang="en-US" dirty="0"/>
                  <a:t>从</a:t>
                </a:r>
                <a:r>
                  <a:rPr lang="en-US" altLang="zh-CN" dirty="0"/>
                  <a:t>1</a:t>
                </a:r>
                <a:r>
                  <a:rPr lang="zh-CN" altLang="en-US" dirty="0"/>
                  <a:t>开始，部分同学从</a:t>
                </a:r>
                <a:r>
                  <a:rPr lang="en-US" altLang="zh-CN" dirty="0"/>
                  <a:t>0</a:t>
                </a:r>
                <a:r>
                  <a:rPr lang="zh-CN" altLang="en-US" dirty="0"/>
                  <a:t>开始计算。</a:t>
                </a:r>
                <a:endParaRPr lang="en-US" altLang="zh-CN" dirty="0"/>
              </a:p>
              <a:p>
                <a:pPr marL="0" indent="0">
                  <a:buFont typeface="Arial" panose="020B0604020202020204" pitchFamily="34" charset="0"/>
                  <a:buNone/>
                </a:pPr>
                <a:r>
                  <a:rPr lang="zh-CN" altLang="en-US" dirty="0"/>
                  <a:t>第</a:t>
                </a:r>
                <a:r>
                  <a:rPr lang="en-US" altLang="zh-CN" dirty="0"/>
                  <a:t>5</a:t>
                </a:r>
                <a:r>
                  <a:rPr lang="zh-CN" altLang="en-US" dirty="0"/>
                  <a:t>题也可以看作求三元组</a:t>
                </a:r>
                <a:r>
                  <a:rPr lang="en-US" altLang="zh-CN" dirty="0"/>
                  <a:t>(</a:t>
                </a:r>
                <a:r>
                  <a:rPr lang="en-US" altLang="zh-CN" dirty="0" err="1"/>
                  <a:t>k,j,i</a:t>
                </a:r>
                <a:r>
                  <a:rPr lang="en-US" altLang="zh-CN" dirty="0"/>
                  <a:t>)</a:t>
                </a:r>
                <a:r>
                  <a:rPr lang="zh-CN" altLang="en-US" dirty="0"/>
                  <a:t>满足</a:t>
                </a:r>
                <a:r>
                  <a:rPr lang="en-US" altLang="zh-CN" dirty="0"/>
                  <a:t>1&lt;=k&lt;=j&lt;=</a:t>
                </a:r>
                <a:r>
                  <a:rPr lang="en-US" altLang="zh-CN" dirty="0" err="1"/>
                  <a:t>i</a:t>
                </a:r>
                <a:r>
                  <a:rPr lang="en-US" altLang="zh-CN" dirty="0"/>
                  <a:t>&lt;=n</a:t>
                </a:r>
                <a:r>
                  <a:rPr lang="zh-CN" altLang="en-US" dirty="0"/>
                  <a:t>的个数，</a:t>
                </a:r>
                <a:r>
                  <a:rPr lang="en-US" altLang="zh-CN" dirty="0" err="1"/>
                  <a:t>k,j,i</a:t>
                </a:r>
                <a:r>
                  <a:rPr lang="zh-CN" altLang="en-US" dirty="0"/>
                  <a:t>可以相等，所以是</a:t>
                </a:r>
                <a14:m>
                  <m:oMath xmlns:m="http://schemas.openxmlformats.org/officeDocument/2006/math">
                    <m:sSubSup>
                      <m:sSubSupPr>
                        <m:ctrlPr>
                          <a:rPr lang="en-US" altLang="zh-CN" i="1" smtClean="0">
                            <a:latin typeface="Cambria Math" panose="02040503050406030204" pitchFamily="18" charset="0"/>
                          </a:rPr>
                        </m:ctrlPr>
                      </m:sSubSupPr>
                      <m:e>
                        <m:r>
                          <m:rPr>
                            <m:sty m:val="p"/>
                          </m:rPr>
                          <a:rPr lang="en-US" altLang="zh-CN" i="1">
                            <a:latin typeface="Cambria Math" panose="02040503050406030204" pitchFamily="18" charset="0"/>
                          </a:rPr>
                          <m:t>C</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+2</m:t>
                        </m:r>
                      </m:sub>
                      <m:sup>
                        <m:r>
                          <a:rPr lang="en-US" altLang="zh-CN" b="0" i="1" smtClean="0">
                            <a:latin typeface="Cambria Math" panose="02040503050406030204" pitchFamily="18" charset="0"/>
                          </a:rPr>
                          <m:t>3</m:t>
                        </m:r>
                      </m:sup>
                    </m:sSubSup>
                  </m:oMath>
                </a14:m>
                <a:endParaRPr lang="en-US" altLang="zh-CN" dirty="0"/>
              </a:p>
              <a:p>
                <a:pPr marL="0" indent="0">
                  <a:buFont typeface="Arial" panose="020B0604020202020204" pitchFamily="34" charset="0"/>
                  <a:buNone/>
                </a:pPr>
                <a:r>
                  <a:rPr lang="zh-CN" altLang="en-US" dirty="0"/>
                  <a:t>第</a:t>
                </a:r>
                <a:r>
                  <a:rPr lang="en-US" altLang="zh-CN" dirty="0"/>
                  <a:t>6</a:t>
                </a:r>
                <a:r>
                  <a:rPr lang="zh-CN" altLang="en-US" dirty="0"/>
                  <a:t>题，</a:t>
                </a:r>
                <a:r>
                  <a:rPr lang="en-US" altLang="zh-CN" dirty="0"/>
                  <a:t>if</a:t>
                </a:r>
                <a:r>
                  <a:rPr lang="zh-CN" altLang="en-US" dirty="0"/>
                  <a:t>语句一定会执行，循环内</a:t>
                </a:r>
                <a:r>
                  <a:rPr lang="en-US" altLang="zh-CN" dirty="0" err="1"/>
                  <a:t>i+j</a:t>
                </a:r>
                <a:r>
                  <a:rPr lang="zh-CN" altLang="en-US" dirty="0"/>
                  <a:t>递增，所以执行</a:t>
                </a:r>
                <a:r>
                  <a:rPr lang="en-US" altLang="zh-CN" dirty="0"/>
                  <a:t>n</a:t>
                </a:r>
                <a:r>
                  <a:rPr lang="zh-CN" altLang="en-US" dirty="0"/>
                  <a:t>次</a:t>
                </a:r>
                <a:endParaRPr lang="en-US" altLang="zh-CN" dirty="0"/>
              </a:p>
            </p:txBody>
          </p:sp>
        </mc:Choice>
        <mc:Fallback>
          <p:sp>
            <p:nvSpPr>
              <p:cNvPr id="2" name="内容占位符 9">
                <a:extLst>
                  <a:ext uri="{FF2B5EF4-FFF2-40B4-BE49-F238E27FC236}">
                    <a16:creationId xmlns:a16="http://schemas.microsoft.com/office/drawing/2014/main" id="{2BF4E2E4-3A10-D43A-30D0-2870E6312FB8}"/>
                  </a:ext>
                </a:extLst>
              </p:cNvPr>
              <p:cNvSpPr txBox="1">
                <a:spLocks noRot="1" noChangeAspect="1" noMove="1" noResize="1" noEditPoints="1" noAdjustHandles="1" noChangeArrowheads="1" noChangeShapeType="1" noTextEdit="1"/>
              </p:cNvSpPr>
              <p:nvPr/>
            </p:nvSpPr>
            <p:spPr>
              <a:xfrm>
                <a:off x="1300163" y="1378743"/>
                <a:ext cx="8772525" cy="6357937"/>
              </a:xfrm>
              <a:prstGeom prst="rect">
                <a:avLst/>
              </a:prstGeom>
              <a:blipFill>
                <a:blip r:embed="rId2"/>
                <a:stretch>
                  <a:fillRect l="-1042" t="-1726" r="-903"/>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B34CBD35-C75E-2809-643E-FB7D3DFC99F3}"/>
              </a:ext>
            </a:extLst>
          </p:cNvPr>
          <p:cNvPicPr>
            <a:picLocks noChangeAspect="1"/>
          </p:cNvPicPr>
          <p:nvPr/>
        </p:nvPicPr>
        <p:blipFill rotWithShape="1">
          <a:blip r:embed="rId3"/>
          <a:srcRect t="1" b="25651"/>
          <a:stretch/>
        </p:blipFill>
        <p:spPr>
          <a:xfrm>
            <a:off x="2504094" y="2462392"/>
            <a:ext cx="5099714" cy="457973"/>
          </a:xfrm>
          <a:prstGeom prst="rect">
            <a:avLst/>
          </a:prstGeom>
        </p:spPr>
      </p:pic>
      <p:pic>
        <p:nvPicPr>
          <p:cNvPr id="5" name="图片 4">
            <a:extLst>
              <a:ext uri="{FF2B5EF4-FFF2-40B4-BE49-F238E27FC236}">
                <a16:creationId xmlns:a16="http://schemas.microsoft.com/office/drawing/2014/main" id="{017B0C59-0BA7-CA18-F7A8-D341FD67F218}"/>
              </a:ext>
            </a:extLst>
          </p:cNvPr>
          <p:cNvPicPr>
            <a:picLocks noChangeAspect="1"/>
          </p:cNvPicPr>
          <p:nvPr/>
        </p:nvPicPr>
        <p:blipFill>
          <a:blip r:embed="rId4"/>
          <a:stretch>
            <a:fillRect/>
          </a:stretch>
        </p:blipFill>
        <p:spPr>
          <a:xfrm>
            <a:off x="3095992" y="2953001"/>
            <a:ext cx="7319484" cy="810172"/>
          </a:xfrm>
          <a:prstGeom prst="rect">
            <a:avLst/>
          </a:prstGeom>
        </p:spPr>
      </p:pic>
      <p:pic>
        <p:nvPicPr>
          <p:cNvPr id="6" name="图片 5">
            <a:extLst>
              <a:ext uri="{FF2B5EF4-FFF2-40B4-BE49-F238E27FC236}">
                <a16:creationId xmlns:a16="http://schemas.microsoft.com/office/drawing/2014/main" id="{EAE84275-0250-4840-5C1C-4B864B4CEE5D}"/>
              </a:ext>
            </a:extLst>
          </p:cNvPr>
          <p:cNvPicPr>
            <a:picLocks noChangeAspect="1"/>
          </p:cNvPicPr>
          <p:nvPr/>
        </p:nvPicPr>
        <p:blipFill>
          <a:blip r:embed="rId5"/>
          <a:stretch>
            <a:fillRect/>
          </a:stretch>
        </p:blipFill>
        <p:spPr>
          <a:xfrm>
            <a:off x="2629824" y="3814092"/>
            <a:ext cx="2688816" cy="1169634"/>
          </a:xfrm>
          <a:prstGeom prst="rect">
            <a:avLst/>
          </a:prstGeom>
        </p:spPr>
      </p:pic>
      <p:pic>
        <p:nvPicPr>
          <p:cNvPr id="8" name="图片 7">
            <a:extLst>
              <a:ext uri="{FF2B5EF4-FFF2-40B4-BE49-F238E27FC236}">
                <a16:creationId xmlns:a16="http://schemas.microsoft.com/office/drawing/2014/main" id="{37D414B8-576B-91BA-09A0-AD146617F5DD}"/>
              </a:ext>
            </a:extLst>
          </p:cNvPr>
          <p:cNvPicPr>
            <a:picLocks noChangeAspect="1"/>
          </p:cNvPicPr>
          <p:nvPr/>
        </p:nvPicPr>
        <p:blipFill>
          <a:blip r:embed="rId6"/>
          <a:stretch>
            <a:fillRect/>
          </a:stretch>
        </p:blipFill>
        <p:spPr>
          <a:xfrm>
            <a:off x="2374681" y="1045806"/>
            <a:ext cx="5887918" cy="1547615"/>
          </a:xfrm>
          <a:prstGeom prst="rect">
            <a:avLst/>
          </a:prstGeom>
        </p:spPr>
      </p:pic>
    </p:spTree>
    <p:extLst>
      <p:ext uri="{BB962C8B-B14F-4D97-AF65-F5344CB8AC3E}">
        <p14:creationId xmlns:p14="http://schemas.microsoft.com/office/powerpoint/2010/main" val="4218987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DE14188-673E-48BF-863C-F22B2D43FFCB}"/>
              </a:ext>
            </a:extLst>
          </p:cNvPr>
          <p:cNvSpPr/>
          <p:nvPr/>
        </p:nvSpPr>
        <p:spPr>
          <a:xfrm>
            <a:off x="3048000" y="335846"/>
            <a:ext cx="6096000" cy="6186309"/>
          </a:xfrm>
          <a:prstGeom prst="rect">
            <a:avLst/>
          </a:prstGeom>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kern="0" dirty="0">
                <a:solidFill>
                  <a:srgbClr val="8000FF"/>
                </a:solidFill>
                <a:highlight>
                  <a:srgbClr val="FFFFFF"/>
                </a:highlight>
                <a:latin typeface="Consolas" panose="020B0609020204030204" pitchFamily="49" charset="0"/>
                <a:cs typeface="Consolas" panose="020B0609020204030204" pitchFamily="49" charset="0"/>
              </a:rPr>
              <a:t>int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StrCompare</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LString</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S</a:t>
            </a:r>
            <a:r>
              <a:rPr lang="en-US" altLang="zh-CN"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LString</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T</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比较两个串，若</a:t>
            </a:r>
            <a:r>
              <a:rPr lang="en-US" altLang="zh-CN" kern="0" dirty="0">
                <a:solidFill>
                  <a:srgbClr val="008000"/>
                </a:solidFill>
                <a:highlight>
                  <a:srgbClr val="FFFFFF"/>
                </a:highlight>
                <a:latin typeface="Consolas" panose="020B0609020204030204" pitchFamily="49" charset="0"/>
                <a:cs typeface="Consolas" panose="020B0609020204030204" pitchFamily="49" charset="0"/>
              </a:rPr>
              <a:t>S&gt;T,</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返回</a:t>
            </a:r>
            <a:r>
              <a:rPr lang="en-US" altLang="zh-CN" kern="0" dirty="0">
                <a:solidFill>
                  <a:srgbClr val="008000"/>
                </a:solidFill>
                <a:highlight>
                  <a:srgbClr val="FFFFFF"/>
                </a:highlight>
                <a:latin typeface="Consolas" panose="020B0609020204030204" pitchFamily="49" charset="0"/>
                <a:cs typeface="Consolas" panose="020B0609020204030204" pitchFamily="49" charset="0"/>
              </a:rPr>
              <a:t>1</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；若</a:t>
            </a:r>
            <a:r>
              <a:rPr lang="en-US" altLang="zh-CN" kern="0" dirty="0">
                <a:solidFill>
                  <a:srgbClr val="008000"/>
                </a:solidFill>
                <a:highlight>
                  <a:srgbClr val="FFFFFF"/>
                </a:highlight>
                <a:latin typeface="Consolas" panose="020B0609020204030204" pitchFamily="49" charset="0"/>
                <a:cs typeface="Consolas" panose="020B0609020204030204" pitchFamily="49" charset="0"/>
              </a:rPr>
              <a:t>S=T</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，返回</a:t>
            </a:r>
            <a:r>
              <a:rPr lang="en-US" altLang="zh-CN" kern="0" dirty="0">
                <a:solidFill>
                  <a:srgbClr val="008000"/>
                </a:solidFill>
                <a:highlight>
                  <a:srgbClr val="FFFFFF"/>
                </a:highlight>
                <a:latin typeface="Consolas" panose="020B0609020204030204" pitchFamily="49" charset="0"/>
                <a:cs typeface="Consolas" panose="020B0609020204030204" pitchFamily="49" charset="0"/>
              </a:rPr>
              <a:t>0;</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若</a:t>
            </a:r>
            <a:r>
              <a:rPr lang="en-US" altLang="zh-CN" kern="0" dirty="0">
                <a:solidFill>
                  <a:srgbClr val="008000"/>
                </a:solidFill>
                <a:highlight>
                  <a:srgbClr val="FFFFFF"/>
                </a:highlight>
                <a:latin typeface="Consolas" panose="020B0609020204030204" pitchFamily="49" charset="0"/>
                <a:cs typeface="Consolas" panose="020B0609020204030204" pitchFamily="49" charset="0"/>
              </a:rPr>
              <a:t>S&lt;T</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，返回</a:t>
            </a:r>
            <a:r>
              <a:rPr lang="en-US" altLang="zh-CN" kern="0" dirty="0">
                <a:solidFill>
                  <a:srgbClr val="008000"/>
                </a:solidFill>
                <a:highlight>
                  <a:srgbClr val="FFFFFF"/>
                </a:highlight>
                <a:latin typeface="Consolas" panose="020B0609020204030204" pitchFamily="49" charset="0"/>
                <a:cs typeface="Consolas" panose="020B0609020204030204" pitchFamily="49" charset="0"/>
              </a:rPr>
              <a:t>-1</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LString</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p</a:t>
            </a:r>
            <a:r>
              <a:rPr lang="en-US" altLang="zh-CN"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q</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p</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S</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next</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q</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T</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next</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b="1" kern="0" dirty="0">
                <a:solidFill>
                  <a:srgbClr val="0000FF"/>
                </a:solidFill>
                <a:highlight>
                  <a:srgbClr val="FFFFFF"/>
                </a:highlight>
                <a:latin typeface="Consolas" panose="020B0609020204030204" pitchFamily="49" charset="0"/>
                <a:cs typeface="Consolas" panose="020B0609020204030204" pitchFamily="49" charset="0"/>
              </a:rPr>
              <a:t>if</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p</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&amp;&amp;!</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q</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b="1" kern="0" dirty="0">
                <a:solidFill>
                  <a:srgbClr val="0000FF"/>
                </a:solidFill>
                <a:highlight>
                  <a:srgbClr val="FFFFFF"/>
                </a:highlight>
                <a:latin typeface="Consolas" panose="020B0609020204030204" pitchFamily="49" charset="0"/>
                <a:cs typeface="Consolas" panose="020B0609020204030204" pitchFamily="49" charset="0"/>
              </a:rPr>
              <a:t>return</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kern="0" dirty="0">
                <a:solidFill>
                  <a:srgbClr val="FF8000"/>
                </a:solidFill>
                <a:highlight>
                  <a:srgbClr val="FFFFFF"/>
                </a:highlight>
                <a:latin typeface="Consolas" panose="020B0609020204030204" pitchFamily="49" charset="0"/>
                <a:cs typeface="Consolas" panose="020B0609020204030204" pitchFamily="49" charset="0"/>
              </a:rPr>
              <a:t>0</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b="1" kern="0" dirty="0">
                <a:solidFill>
                  <a:srgbClr val="0000FF"/>
                </a:solidFill>
                <a:highlight>
                  <a:srgbClr val="FFFFFF"/>
                </a:highlight>
                <a:latin typeface="Consolas" panose="020B0609020204030204" pitchFamily="49" charset="0"/>
                <a:cs typeface="Consolas" panose="020B0609020204030204" pitchFamily="49" charset="0"/>
              </a:rPr>
              <a:t>while</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p</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&amp;&amp;</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q</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b="1" kern="0" dirty="0">
                <a:solidFill>
                  <a:srgbClr val="0000FF"/>
                </a:solidFill>
                <a:highlight>
                  <a:srgbClr val="FFFFFF"/>
                </a:highlight>
                <a:latin typeface="Consolas" panose="020B0609020204030204" pitchFamily="49" charset="0"/>
                <a:cs typeface="Consolas" panose="020B0609020204030204" pitchFamily="49" charset="0"/>
              </a:rPr>
              <a:t>if</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p</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ch</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q</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ch</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不相等</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b="1" kern="0" dirty="0">
                <a:solidFill>
                  <a:srgbClr val="0000FF"/>
                </a:solidFill>
                <a:highlight>
                  <a:srgbClr val="FFFFFF"/>
                </a:highlight>
                <a:latin typeface="Consolas" panose="020B0609020204030204" pitchFamily="49" charset="0"/>
                <a:cs typeface="Consolas" panose="020B0609020204030204" pitchFamily="49" charset="0"/>
              </a:rPr>
              <a:t>return</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p</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ch</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q</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ch</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p</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p</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next</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q</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q</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next</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两个串长度不同</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b="1" kern="0" dirty="0">
                <a:solidFill>
                  <a:srgbClr val="0000FF"/>
                </a:solidFill>
                <a:highlight>
                  <a:srgbClr val="FFFFFF"/>
                </a:highlight>
                <a:latin typeface="Consolas" panose="020B0609020204030204" pitchFamily="49" charset="0"/>
                <a:cs typeface="Consolas" panose="020B0609020204030204" pitchFamily="49" charset="0"/>
              </a:rPr>
              <a:t>if</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p</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b="1" kern="0" dirty="0">
                <a:solidFill>
                  <a:srgbClr val="0000FF"/>
                </a:solidFill>
                <a:highlight>
                  <a:srgbClr val="FFFFFF"/>
                </a:highlight>
                <a:latin typeface="Consolas" panose="020B0609020204030204" pitchFamily="49" charset="0"/>
                <a:cs typeface="Consolas" panose="020B0609020204030204" pitchFamily="49" charset="0"/>
              </a:rPr>
              <a:t>NULL</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b="1" kern="0" dirty="0">
                <a:solidFill>
                  <a:srgbClr val="0000FF"/>
                </a:solidFill>
                <a:highlight>
                  <a:srgbClr val="FFFFFF"/>
                </a:highlight>
                <a:latin typeface="Consolas" panose="020B0609020204030204" pitchFamily="49" charset="0"/>
                <a:cs typeface="Consolas" panose="020B0609020204030204" pitchFamily="49" charset="0"/>
              </a:rPr>
              <a:t>return</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kern="0" dirty="0">
                <a:solidFill>
                  <a:srgbClr val="FF8000"/>
                </a:solidFill>
                <a:highlight>
                  <a:srgbClr val="FFFFFF"/>
                </a:highlight>
                <a:latin typeface="Consolas" panose="020B0609020204030204" pitchFamily="49" charset="0"/>
                <a:cs typeface="Consolas" panose="020B0609020204030204" pitchFamily="49" charset="0"/>
              </a:rPr>
              <a:t>1</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b="1" kern="0" dirty="0">
                <a:solidFill>
                  <a:srgbClr val="0000FF"/>
                </a:solidFill>
                <a:highlight>
                  <a:srgbClr val="FFFFFF"/>
                </a:highlight>
                <a:latin typeface="Consolas" panose="020B0609020204030204" pitchFamily="49" charset="0"/>
                <a:cs typeface="Consolas" panose="020B0609020204030204" pitchFamily="49" charset="0"/>
              </a:rPr>
              <a:t>else</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b="1" kern="0" dirty="0">
                <a:solidFill>
                  <a:srgbClr val="0000FF"/>
                </a:solidFill>
                <a:highlight>
                  <a:srgbClr val="FFFFFF"/>
                </a:highlight>
                <a:latin typeface="Consolas" panose="020B0609020204030204" pitchFamily="49" charset="0"/>
                <a:cs typeface="Consolas" panose="020B0609020204030204" pitchFamily="49" charset="0"/>
              </a:rPr>
              <a:t>if</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q</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b="1" kern="0" dirty="0">
                <a:solidFill>
                  <a:srgbClr val="0000FF"/>
                </a:solidFill>
                <a:highlight>
                  <a:srgbClr val="FFFFFF"/>
                </a:highlight>
                <a:latin typeface="Consolas" panose="020B0609020204030204" pitchFamily="49" charset="0"/>
                <a:cs typeface="Consolas" panose="020B0609020204030204" pitchFamily="49" charset="0"/>
              </a:rPr>
              <a:t>NULL</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b="1" kern="0" dirty="0">
                <a:solidFill>
                  <a:srgbClr val="0000FF"/>
                </a:solidFill>
                <a:highlight>
                  <a:srgbClr val="FFFFFF"/>
                </a:highlight>
                <a:latin typeface="Consolas" panose="020B0609020204030204" pitchFamily="49" charset="0"/>
                <a:cs typeface="Consolas" panose="020B0609020204030204" pitchFamily="49" charset="0"/>
              </a:rPr>
              <a:t>return</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FF8000"/>
                </a:solidFill>
                <a:highlight>
                  <a:srgbClr val="FFFFFF"/>
                </a:highlight>
                <a:latin typeface="Consolas" panose="020B0609020204030204" pitchFamily="49" charset="0"/>
                <a:cs typeface="Consolas" panose="020B0609020204030204" pitchFamily="49" charset="0"/>
              </a:rPr>
              <a:t>1</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b="1" kern="0" dirty="0">
                <a:solidFill>
                  <a:srgbClr val="0000FF"/>
                </a:solidFill>
                <a:highlight>
                  <a:srgbClr val="FFFFFF"/>
                </a:highlight>
                <a:latin typeface="Consolas" panose="020B0609020204030204" pitchFamily="49" charset="0"/>
                <a:cs typeface="Consolas" panose="020B0609020204030204" pitchFamily="49" charset="0"/>
              </a:rPr>
              <a:t>else</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b="1" kern="0" dirty="0">
                <a:solidFill>
                  <a:srgbClr val="0000FF"/>
                </a:solidFill>
                <a:highlight>
                  <a:srgbClr val="FFFFFF"/>
                </a:highlight>
                <a:latin typeface="Consolas" panose="020B0609020204030204" pitchFamily="49" charset="0"/>
                <a:cs typeface="Consolas" panose="020B0609020204030204" pitchFamily="49" charset="0"/>
              </a:rPr>
              <a:t>return</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kern="0" dirty="0">
                <a:solidFill>
                  <a:srgbClr val="FF8000"/>
                </a:solidFill>
                <a:highlight>
                  <a:srgbClr val="FFFFFF"/>
                </a:highlight>
                <a:latin typeface="Consolas" panose="020B0609020204030204" pitchFamily="49" charset="0"/>
                <a:cs typeface="Consolas" panose="020B0609020204030204" pitchFamily="49" charset="0"/>
              </a:rPr>
              <a:t>0</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20446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2D596CF-D194-4893-9D3F-C60F6401F76F}"/>
              </a:ext>
            </a:extLst>
          </p:cNvPr>
          <p:cNvSpPr/>
          <p:nvPr/>
        </p:nvSpPr>
        <p:spPr>
          <a:xfrm>
            <a:off x="365760" y="751344"/>
            <a:ext cx="6096000" cy="3416320"/>
          </a:xfrm>
          <a:prstGeom prst="rect">
            <a:avLst/>
          </a:prstGeom>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kern="0" dirty="0">
                <a:solidFill>
                  <a:srgbClr val="8000FF"/>
                </a:solidFill>
                <a:highlight>
                  <a:srgbClr val="FFFFFF"/>
                </a:highlight>
                <a:latin typeface="Consolas" panose="020B0609020204030204" pitchFamily="49" charset="0"/>
                <a:cs typeface="Consolas" panose="020B0609020204030204" pitchFamily="49" charset="0"/>
              </a:rPr>
              <a:t>int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StrLength</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LString</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S</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返回串</a:t>
            </a:r>
            <a:r>
              <a:rPr lang="en-US" altLang="zh-CN" kern="0" dirty="0">
                <a:solidFill>
                  <a:srgbClr val="008000"/>
                </a:solidFill>
                <a:highlight>
                  <a:srgbClr val="FFFFFF"/>
                </a:highlight>
                <a:latin typeface="Consolas" panose="020B0609020204030204" pitchFamily="49" charset="0"/>
                <a:cs typeface="Consolas" panose="020B0609020204030204" pitchFamily="49" charset="0"/>
              </a:rPr>
              <a:t>S</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的长度</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kern="0" dirty="0">
                <a:solidFill>
                  <a:srgbClr val="8000FF"/>
                </a:solidFill>
                <a:highlight>
                  <a:srgbClr val="FFFFFF"/>
                </a:highlight>
                <a:latin typeface="Consolas" panose="020B0609020204030204" pitchFamily="49" charset="0"/>
                <a:cs typeface="Consolas" panose="020B0609020204030204" pitchFamily="49" charset="0"/>
              </a:rPr>
              <a:t>int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len</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FF8000"/>
                </a:solidFill>
                <a:highlight>
                  <a:srgbClr val="FFFFFF"/>
                </a:highlight>
                <a:latin typeface="Consolas" panose="020B0609020204030204" pitchFamily="49" charset="0"/>
                <a:cs typeface="Consolas" panose="020B0609020204030204" pitchFamily="49" charset="0"/>
              </a:rPr>
              <a:t>0</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LString</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p</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p</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S</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next</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b="1" kern="0" dirty="0">
                <a:solidFill>
                  <a:srgbClr val="0000FF"/>
                </a:solidFill>
                <a:highlight>
                  <a:srgbClr val="FFFFFF"/>
                </a:highlight>
                <a:latin typeface="Consolas" panose="020B0609020204030204" pitchFamily="49" charset="0"/>
                <a:cs typeface="Consolas" panose="020B0609020204030204" pitchFamily="49" charset="0"/>
              </a:rPr>
              <a:t>while</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p</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b="1" kern="0" dirty="0">
                <a:solidFill>
                  <a:srgbClr val="0000FF"/>
                </a:solidFill>
                <a:highlight>
                  <a:srgbClr val="FFFFFF"/>
                </a:highlight>
                <a:latin typeface="Consolas" panose="020B0609020204030204" pitchFamily="49" charset="0"/>
                <a:cs typeface="Consolas" panose="020B0609020204030204" pitchFamily="49" charset="0"/>
              </a:rPr>
              <a:t>NULL</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len</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p</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p</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next</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b="1" kern="0" dirty="0">
                <a:solidFill>
                  <a:srgbClr val="0000FF"/>
                </a:solidFill>
                <a:highlight>
                  <a:srgbClr val="FFFFFF"/>
                </a:highlight>
                <a:latin typeface="Consolas" panose="020B0609020204030204" pitchFamily="49" charset="0"/>
                <a:cs typeface="Consolas" panose="020B0609020204030204" pitchFamily="49" charset="0"/>
              </a:rPr>
              <a:t>return</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len</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有的同学直接写</a:t>
            </a:r>
            <a:r>
              <a:rPr lang="en-US" altLang="zh-CN" kern="0" dirty="0" err="1">
                <a:solidFill>
                  <a:srgbClr val="008000"/>
                </a:solidFill>
                <a:highlight>
                  <a:srgbClr val="FFFFFF"/>
                </a:highlight>
                <a:latin typeface="Consolas" panose="020B0609020204030204" pitchFamily="49" charset="0"/>
                <a:cs typeface="Consolas" panose="020B0609020204030204" pitchFamily="49" charset="0"/>
              </a:rPr>
              <a:t>S.curlen</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或者</a:t>
            </a:r>
            <a:r>
              <a:rPr lang="en-US" altLang="zh-CN" kern="0" dirty="0">
                <a:solidFill>
                  <a:srgbClr val="008000"/>
                </a:solidFill>
                <a:highlight>
                  <a:srgbClr val="FFFFFF"/>
                </a:highlight>
                <a:latin typeface="Consolas" panose="020B0609020204030204" pitchFamily="49" charset="0"/>
                <a:cs typeface="Consolas" panose="020B0609020204030204" pitchFamily="49" charset="0"/>
              </a:rPr>
              <a:t>Length(S)</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考查的是基本操作的具体实现</a:t>
            </a:r>
            <a:r>
              <a:rPr lang="en-US" altLang="zh-CN"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注意有头结点</a:t>
            </a:r>
            <a:endParaRPr lang="zh-CN" altLang="zh-CN" sz="2000" kern="100" dirty="0">
              <a:latin typeface="等线" panose="02010600030101010101" pitchFamily="2" charset="-122"/>
              <a:cs typeface="Times New Roman" panose="02020603050405020304" pitchFamily="18" charset="0"/>
            </a:endParaRPr>
          </a:p>
        </p:txBody>
      </p:sp>
      <p:sp>
        <p:nvSpPr>
          <p:cNvPr id="3" name="矩形 2">
            <a:extLst>
              <a:ext uri="{FF2B5EF4-FFF2-40B4-BE49-F238E27FC236}">
                <a16:creationId xmlns:a16="http://schemas.microsoft.com/office/drawing/2014/main" id="{77E7266B-4793-40D4-82E4-E47FCF48EDC0}"/>
              </a:ext>
            </a:extLst>
          </p:cNvPr>
          <p:cNvSpPr/>
          <p:nvPr/>
        </p:nvSpPr>
        <p:spPr>
          <a:xfrm>
            <a:off x="5730240" y="751344"/>
            <a:ext cx="6096000" cy="5355312"/>
          </a:xfrm>
          <a:prstGeom prst="rect">
            <a:avLst/>
          </a:prstGeom>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Status </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Concat</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LString</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&amp;</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T</a:t>
            </a:r>
            <a:r>
              <a:rPr lang="en-US" altLang="zh-CN"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LString</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S1</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LString S2</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用</a:t>
            </a:r>
            <a:r>
              <a:rPr lang="en-US" altLang="zh-CN" kern="0" dirty="0">
                <a:solidFill>
                  <a:srgbClr val="008000"/>
                </a:solidFill>
                <a:highlight>
                  <a:srgbClr val="FFFFFF"/>
                </a:highlight>
                <a:latin typeface="Consolas" panose="020B0609020204030204" pitchFamily="49" charset="0"/>
                <a:cs typeface="Consolas" panose="020B0609020204030204" pitchFamily="49" charset="0"/>
              </a:rPr>
              <a:t>T</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返回由</a:t>
            </a:r>
            <a:r>
              <a:rPr lang="en-US" altLang="zh-CN" kern="0" dirty="0">
                <a:solidFill>
                  <a:srgbClr val="008000"/>
                </a:solidFill>
                <a:highlight>
                  <a:srgbClr val="FFFFFF"/>
                </a:highlight>
                <a:latin typeface="Consolas" panose="020B0609020204030204" pitchFamily="49" charset="0"/>
                <a:cs typeface="Consolas" panose="020B0609020204030204" pitchFamily="49" charset="0"/>
              </a:rPr>
              <a:t>S1</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和</a:t>
            </a:r>
            <a:r>
              <a:rPr lang="en-US" altLang="zh-CN" kern="0" dirty="0">
                <a:solidFill>
                  <a:srgbClr val="008000"/>
                </a:solidFill>
                <a:highlight>
                  <a:srgbClr val="FFFFFF"/>
                </a:highlight>
                <a:latin typeface="Consolas" panose="020B0609020204030204" pitchFamily="49" charset="0"/>
                <a:cs typeface="Consolas" panose="020B0609020204030204" pitchFamily="49" charset="0"/>
              </a:rPr>
              <a:t>S2</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联接而成的新串</a:t>
            </a:r>
            <a:r>
              <a:rPr lang="en-US" altLang="zh-CN"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串</a:t>
            </a:r>
            <a:r>
              <a:rPr lang="en-US" altLang="zh-CN" kern="0" dirty="0">
                <a:solidFill>
                  <a:srgbClr val="008000"/>
                </a:solidFill>
                <a:highlight>
                  <a:srgbClr val="FFFFFF"/>
                </a:highlight>
                <a:latin typeface="Consolas" panose="020B0609020204030204" pitchFamily="49" charset="0"/>
                <a:cs typeface="Consolas" panose="020B0609020204030204" pitchFamily="49" charset="0"/>
              </a:rPr>
              <a:t>S1,S2</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存在</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LString</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p</a:t>
            </a:r>
            <a:r>
              <a:rPr lang="en-US" altLang="zh-CN"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q</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p</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T</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next</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b="1" kern="0" dirty="0">
                <a:solidFill>
                  <a:srgbClr val="0000FF"/>
                </a:solidFill>
                <a:highlight>
                  <a:srgbClr val="FFFFFF"/>
                </a:highlight>
                <a:latin typeface="Consolas" panose="020B0609020204030204" pitchFamily="49" charset="0"/>
                <a:cs typeface="Consolas" panose="020B0609020204030204" pitchFamily="49" charset="0"/>
              </a:rPr>
              <a:t>while</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p</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q</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p</a:t>
            </a:r>
            <a:r>
              <a:rPr lang="en-US" altLang="zh-CN"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p</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p</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next</a:t>
            </a:r>
            <a:r>
              <a:rPr lang="en-US" altLang="zh-CN"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free</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q</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T</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LString</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malloc</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b="1" kern="0" dirty="0" err="1">
                <a:solidFill>
                  <a:srgbClr val="0000FF"/>
                </a:solidFill>
                <a:highlight>
                  <a:srgbClr val="FFFFFF"/>
                </a:highlight>
                <a:latin typeface="Consolas" panose="020B0609020204030204" pitchFamily="49" charset="0"/>
                <a:cs typeface="Consolas" panose="020B0609020204030204" pitchFamily="49" charset="0"/>
              </a:rPr>
              <a:t>sizeof</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LSNode</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p</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S1</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next</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T</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next</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S1</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next</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b="1" kern="0" dirty="0">
                <a:solidFill>
                  <a:srgbClr val="0000FF"/>
                </a:solidFill>
                <a:highlight>
                  <a:srgbClr val="FFFFFF"/>
                </a:highlight>
                <a:latin typeface="Consolas" panose="020B0609020204030204" pitchFamily="49" charset="0"/>
                <a:cs typeface="Consolas" panose="020B0609020204030204" pitchFamily="49" charset="0"/>
              </a:rPr>
              <a:t>while</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p</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next</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p</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p</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next</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p</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next</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S2</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next</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将</a:t>
            </a:r>
            <a:r>
              <a:rPr lang="en-US" altLang="zh-CN" kern="0" dirty="0">
                <a:solidFill>
                  <a:srgbClr val="008000"/>
                </a:solidFill>
                <a:highlight>
                  <a:srgbClr val="FFFFFF"/>
                </a:highlight>
                <a:latin typeface="Consolas" panose="020B0609020204030204" pitchFamily="49" charset="0"/>
                <a:cs typeface="Consolas" panose="020B0609020204030204" pitchFamily="49" charset="0"/>
              </a:rPr>
              <a:t>s1,s2</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联接</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b="1" kern="0" dirty="0">
                <a:solidFill>
                  <a:srgbClr val="0000FF"/>
                </a:solidFill>
                <a:highlight>
                  <a:srgbClr val="FFFFFF"/>
                </a:highlight>
                <a:latin typeface="Consolas" panose="020B0609020204030204" pitchFamily="49" charset="0"/>
                <a:cs typeface="Consolas" panose="020B0609020204030204" pitchFamily="49" charset="0"/>
              </a:rPr>
              <a:t>return</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OK</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书上函数的定义里，串</a:t>
            </a:r>
            <a:r>
              <a:rPr lang="en-US" altLang="zh-CN" kern="0" dirty="0">
                <a:solidFill>
                  <a:srgbClr val="008000"/>
                </a:solidFill>
                <a:highlight>
                  <a:srgbClr val="FFFFFF"/>
                </a:highlight>
                <a:latin typeface="Consolas" panose="020B0609020204030204" pitchFamily="49" charset="0"/>
                <a:cs typeface="Consolas" panose="020B0609020204030204" pitchFamily="49" charset="0"/>
              </a:rPr>
              <a:t>S1</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a:t>
            </a:r>
            <a:r>
              <a:rPr lang="en-US" altLang="zh-CN" kern="0" dirty="0">
                <a:solidFill>
                  <a:srgbClr val="008000"/>
                </a:solidFill>
                <a:highlight>
                  <a:srgbClr val="FFFFFF"/>
                </a:highlight>
                <a:latin typeface="Consolas" panose="020B0609020204030204" pitchFamily="49" charset="0"/>
                <a:cs typeface="Consolas" panose="020B0609020204030204" pitchFamily="49" charset="0"/>
              </a:rPr>
              <a:t>S2</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存在，考虑了不存在情况的也正确</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可以考虑截断的问题，没考虑不算错。</a:t>
            </a:r>
            <a:endParaRPr lang="zh-CN" altLang="zh-CN" sz="20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90393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39FAAC9-49FE-4BE2-A12D-E2D2FEC5DB9B}"/>
              </a:ext>
            </a:extLst>
          </p:cNvPr>
          <p:cNvSpPr/>
          <p:nvPr/>
        </p:nvSpPr>
        <p:spPr>
          <a:xfrm>
            <a:off x="1844040" y="428178"/>
            <a:ext cx="8503920" cy="6001643"/>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Status </a:t>
            </a:r>
            <a:r>
              <a:rPr lang="en-US" altLang="zh-CN" sz="1600" kern="0" dirty="0" err="1">
                <a:solidFill>
                  <a:srgbClr val="000000"/>
                </a:solidFill>
                <a:highlight>
                  <a:srgbClr val="FFFFFF"/>
                </a:highlight>
                <a:latin typeface="Consolas" panose="020B0609020204030204" pitchFamily="49" charset="0"/>
                <a:cs typeface="Consolas" panose="020B0609020204030204" pitchFamily="49" charset="0"/>
              </a:rPr>
              <a:t>SubString</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err="1">
                <a:solidFill>
                  <a:srgbClr val="000000"/>
                </a:solidFill>
                <a:highlight>
                  <a:srgbClr val="FFFFFF"/>
                </a:highlight>
                <a:latin typeface="Consolas" panose="020B0609020204030204" pitchFamily="49" charset="0"/>
                <a:cs typeface="Consolas" panose="020B0609020204030204" pitchFamily="49" charset="0"/>
              </a:rPr>
              <a:t>LString</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&amp;</a:t>
            </a:r>
            <a:r>
              <a:rPr lang="en-US" altLang="zh-CN" sz="1600" kern="0" dirty="0" err="1">
                <a:solidFill>
                  <a:srgbClr val="000000"/>
                </a:solidFill>
                <a:highlight>
                  <a:srgbClr val="FFFFFF"/>
                </a:highlight>
                <a:latin typeface="Consolas" panose="020B0609020204030204" pitchFamily="49" charset="0"/>
                <a:cs typeface="Consolas" panose="020B0609020204030204" pitchFamily="49" charset="0"/>
              </a:rPr>
              <a:t>Sub</a:t>
            </a:r>
            <a:r>
              <a:rPr lang="en-US" altLang="zh-CN" sz="1600"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err="1">
                <a:solidFill>
                  <a:srgbClr val="000000"/>
                </a:solidFill>
                <a:highlight>
                  <a:srgbClr val="FFFFFF"/>
                </a:highlight>
                <a:latin typeface="Consolas" panose="020B0609020204030204" pitchFamily="49" charset="0"/>
                <a:cs typeface="Consolas" panose="020B0609020204030204" pitchFamily="49" charset="0"/>
              </a:rPr>
              <a:t>LString</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kern="0" dirty="0" err="1">
                <a:solidFill>
                  <a:srgbClr val="000000"/>
                </a:solidFill>
                <a:highlight>
                  <a:srgbClr val="FFFFFF"/>
                </a:highlight>
                <a:latin typeface="Consolas" panose="020B0609020204030204" pitchFamily="49" charset="0"/>
                <a:cs typeface="Consolas" panose="020B0609020204030204" pitchFamily="49" charset="0"/>
              </a:rPr>
              <a:t>S</a:t>
            </a:r>
            <a:r>
              <a:rPr lang="en-US" altLang="zh-CN" sz="1600"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err="1">
                <a:solidFill>
                  <a:srgbClr val="8000FF"/>
                </a:solidFill>
                <a:highlight>
                  <a:srgbClr val="FFFFFF"/>
                </a:highlight>
                <a:latin typeface="Consolas" panose="020B0609020204030204" pitchFamily="49" charset="0"/>
                <a:cs typeface="Consolas" panose="020B0609020204030204" pitchFamily="49" charset="0"/>
              </a:rPr>
              <a:t>int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kern="0" dirty="0" err="1">
                <a:solidFill>
                  <a:srgbClr val="000000"/>
                </a:solidFill>
                <a:highlight>
                  <a:srgbClr val="FFFFFF"/>
                </a:highlight>
                <a:latin typeface="Consolas" panose="020B0609020204030204" pitchFamily="49" charset="0"/>
                <a:cs typeface="Consolas" panose="020B0609020204030204" pitchFamily="49" charset="0"/>
              </a:rPr>
              <a:t>pos</a:t>
            </a:r>
            <a:r>
              <a:rPr lang="en-US" altLang="zh-CN" sz="1600"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err="1">
                <a:solidFill>
                  <a:srgbClr val="8000FF"/>
                </a:solidFill>
                <a:highlight>
                  <a:srgbClr val="FFFFFF"/>
                </a:highlight>
                <a:latin typeface="Consolas" panose="020B0609020204030204" pitchFamily="49" charset="0"/>
                <a:cs typeface="Consolas" panose="020B0609020204030204" pitchFamily="49" charset="0"/>
              </a:rPr>
              <a:t>int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kern="0" dirty="0" err="1">
                <a:solidFill>
                  <a:srgbClr val="000000"/>
                </a:solidFill>
                <a:highlight>
                  <a:srgbClr val="FFFFFF"/>
                </a:highlight>
                <a:latin typeface="Consolas" panose="020B0609020204030204" pitchFamily="49" charset="0"/>
                <a:cs typeface="Consolas" panose="020B0609020204030204" pitchFamily="49" charset="0"/>
              </a:rPr>
              <a:t>len</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sz="1600" kern="0" dirty="0">
                <a:solidFill>
                  <a:srgbClr val="008000"/>
                </a:solidFill>
                <a:highlight>
                  <a:srgbClr val="FFFFFF"/>
                </a:highlight>
                <a:latin typeface="Consolas" panose="020B0609020204030204" pitchFamily="49" charset="0"/>
                <a:cs typeface="Consolas" panose="020B0609020204030204" pitchFamily="49" charset="0"/>
              </a:rPr>
              <a:t>用</a:t>
            </a:r>
            <a:r>
              <a:rPr lang="en-US" altLang="zh-CN" sz="1600" kern="0" dirty="0">
                <a:solidFill>
                  <a:srgbClr val="008000"/>
                </a:solidFill>
                <a:highlight>
                  <a:srgbClr val="FFFFFF"/>
                </a:highlight>
                <a:latin typeface="Consolas" panose="020B0609020204030204" pitchFamily="49" charset="0"/>
                <a:cs typeface="Consolas" panose="020B0609020204030204" pitchFamily="49" charset="0"/>
              </a:rPr>
              <a:t>Sub</a:t>
            </a:r>
            <a:r>
              <a:rPr lang="zh-CN" altLang="zh-CN" sz="1600" kern="0" dirty="0">
                <a:solidFill>
                  <a:srgbClr val="008000"/>
                </a:solidFill>
                <a:highlight>
                  <a:srgbClr val="FFFFFF"/>
                </a:highlight>
                <a:latin typeface="Consolas" panose="020B0609020204030204" pitchFamily="49" charset="0"/>
                <a:cs typeface="Consolas" panose="020B0609020204030204" pitchFamily="49" charset="0"/>
              </a:rPr>
              <a:t>返回串</a:t>
            </a:r>
            <a:r>
              <a:rPr lang="en-US" altLang="zh-CN" sz="1600" kern="0" dirty="0">
                <a:solidFill>
                  <a:srgbClr val="008000"/>
                </a:solidFill>
                <a:highlight>
                  <a:srgbClr val="FFFFFF"/>
                </a:highlight>
                <a:latin typeface="Consolas" panose="020B0609020204030204" pitchFamily="49" charset="0"/>
                <a:cs typeface="Consolas" panose="020B0609020204030204" pitchFamily="49" charset="0"/>
              </a:rPr>
              <a:t>S</a:t>
            </a:r>
            <a:r>
              <a:rPr lang="zh-CN" altLang="zh-CN" sz="1600" kern="0" dirty="0">
                <a:solidFill>
                  <a:srgbClr val="008000"/>
                </a:solidFill>
                <a:highlight>
                  <a:srgbClr val="FFFFFF"/>
                </a:highlight>
                <a:latin typeface="Consolas" panose="020B0609020204030204" pitchFamily="49" charset="0"/>
                <a:cs typeface="Consolas" panose="020B0609020204030204" pitchFamily="49" charset="0"/>
              </a:rPr>
              <a:t>的第</a:t>
            </a:r>
            <a:r>
              <a:rPr lang="en-US" altLang="zh-CN" sz="1600" kern="0" dirty="0">
                <a:solidFill>
                  <a:srgbClr val="008000"/>
                </a:solidFill>
                <a:highlight>
                  <a:srgbClr val="FFFFFF"/>
                </a:highlight>
                <a:latin typeface="Consolas" panose="020B0609020204030204" pitchFamily="49" charset="0"/>
                <a:cs typeface="Consolas" panose="020B0609020204030204" pitchFamily="49" charset="0"/>
              </a:rPr>
              <a:t>pos</a:t>
            </a:r>
            <a:r>
              <a:rPr lang="zh-CN" altLang="zh-CN" sz="1600" kern="0" dirty="0">
                <a:solidFill>
                  <a:srgbClr val="008000"/>
                </a:solidFill>
                <a:highlight>
                  <a:srgbClr val="FFFFFF"/>
                </a:highlight>
                <a:latin typeface="Consolas" panose="020B0609020204030204" pitchFamily="49" charset="0"/>
                <a:cs typeface="Consolas" panose="020B0609020204030204" pitchFamily="49" charset="0"/>
              </a:rPr>
              <a:t>个字符起长度为</a:t>
            </a:r>
            <a:r>
              <a:rPr lang="en-US" altLang="zh-CN" sz="1600" kern="0" dirty="0" err="1">
                <a:solidFill>
                  <a:srgbClr val="008000"/>
                </a:solidFill>
                <a:highlight>
                  <a:srgbClr val="FFFFFF"/>
                </a:highlight>
                <a:latin typeface="Consolas" panose="020B0609020204030204" pitchFamily="49" charset="0"/>
                <a:cs typeface="Consolas" panose="020B0609020204030204" pitchFamily="49" charset="0"/>
              </a:rPr>
              <a:t>len</a:t>
            </a:r>
            <a:r>
              <a:rPr lang="zh-CN" altLang="zh-CN" sz="1600" kern="0" dirty="0">
                <a:solidFill>
                  <a:srgbClr val="008000"/>
                </a:solidFill>
                <a:highlight>
                  <a:srgbClr val="FFFFFF"/>
                </a:highlight>
                <a:latin typeface="Consolas" panose="020B0609020204030204" pitchFamily="49" charset="0"/>
                <a:cs typeface="Consolas" panose="020B0609020204030204" pitchFamily="49" charset="0"/>
              </a:rPr>
              <a:t>的子串</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kern="0" dirty="0" err="1">
                <a:solidFill>
                  <a:srgbClr val="000000"/>
                </a:solidFill>
                <a:highlight>
                  <a:srgbClr val="FFFFFF"/>
                </a:highlight>
                <a:latin typeface="Consolas" panose="020B0609020204030204" pitchFamily="49" charset="0"/>
                <a:cs typeface="Consolas" panose="020B0609020204030204" pitchFamily="49" charset="0"/>
              </a:rPr>
              <a:t>LString</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kern="0" dirty="0" err="1">
                <a:solidFill>
                  <a:srgbClr val="000000"/>
                </a:solidFill>
                <a:highlight>
                  <a:srgbClr val="FFFFFF"/>
                </a:highlight>
                <a:latin typeface="Consolas" panose="020B0609020204030204" pitchFamily="49" charset="0"/>
                <a:cs typeface="Consolas" panose="020B0609020204030204" pitchFamily="49" charset="0"/>
              </a:rPr>
              <a:t>p</a:t>
            </a:r>
            <a:r>
              <a:rPr lang="en-US" altLang="zh-CN" sz="1600"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err="1">
                <a:solidFill>
                  <a:srgbClr val="000000"/>
                </a:solidFill>
                <a:highlight>
                  <a:srgbClr val="FFFFFF"/>
                </a:highlight>
                <a:latin typeface="Consolas" panose="020B0609020204030204" pitchFamily="49" charset="0"/>
                <a:cs typeface="Consolas" panose="020B0609020204030204" pitchFamily="49" charset="0"/>
              </a:rPr>
              <a:t>q</a:t>
            </a:r>
            <a:r>
              <a:rPr lang="en-US" altLang="zh-CN" sz="1600"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err="1">
                <a:solidFill>
                  <a:srgbClr val="000000"/>
                </a:solidFill>
                <a:highlight>
                  <a:srgbClr val="FFFFFF"/>
                </a:highlight>
                <a:latin typeface="Consolas" panose="020B0609020204030204" pitchFamily="49" charset="0"/>
                <a:cs typeface="Consolas" panose="020B0609020204030204" pitchFamily="49" charset="0"/>
              </a:rPr>
              <a:t>r</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p</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Sub</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next</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b="1" kern="0" dirty="0">
                <a:solidFill>
                  <a:srgbClr val="0000FF"/>
                </a:solidFill>
                <a:highlight>
                  <a:srgbClr val="FFFFFF"/>
                </a:highlight>
                <a:latin typeface="Consolas" panose="020B0609020204030204" pitchFamily="49" charset="0"/>
                <a:cs typeface="Consolas" panose="020B0609020204030204" pitchFamily="49" charset="0"/>
              </a:rPr>
              <a:t>while</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p</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q</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err="1">
                <a:solidFill>
                  <a:srgbClr val="000000"/>
                </a:solidFill>
                <a:highlight>
                  <a:srgbClr val="FFFFFF"/>
                </a:highlight>
                <a:latin typeface="Consolas" panose="020B0609020204030204" pitchFamily="49" charset="0"/>
                <a:cs typeface="Consolas" panose="020B0609020204030204" pitchFamily="49" charset="0"/>
              </a:rPr>
              <a:t>p</a:t>
            </a:r>
            <a:r>
              <a:rPr lang="en-US" altLang="zh-CN" sz="1600"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err="1">
                <a:solidFill>
                  <a:srgbClr val="000000"/>
                </a:solidFill>
                <a:highlight>
                  <a:srgbClr val="FFFFFF"/>
                </a:highlight>
                <a:latin typeface="Consolas" panose="020B0609020204030204" pitchFamily="49" charset="0"/>
                <a:cs typeface="Consolas" panose="020B0609020204030204" pitchFamily="49" charset="0"/>
              </a:rPr>
              <a:t>p</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p</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sz="1600" kern="0" dirty="0" err="1">
                <a:solidFill>
                  <a:srgbClr val="000000"/>
                </a:solidFill>
                <a:highlight>
                  <a:srgbClr val="FFFFFF"/>
                </a:highlight>
                <a:latin typeface="Consolas" panose="020B0609020204030204" pitchFamily="49" charset="0"/>
                <a:cs typeface="Consolas" panose="020B0609020204030204" pitchFamily="49" charset="0"/>
              </a:rPr>
              <a:t>next</a:t>
            </a:r>
            <a:r>
              <a:rPr lang="en-US" altLang="zh-CN" sz="1600"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err="1">
                <a:solidFill>
                  <a:srgbClr val="000000"/>
                </a:solidFill>
                <a:highlight>
                  <a:srgbClr val="FFFFFF"/>
                </a:highlight>
                <a:latin typeface="Consolas" panose="020B0609020204030204" pitchFamily="49" charset="0"/>
                <a:cs typeface="Consolas" panose="020B0609020204030204" pitchFamily="49" charset="0"/>
              </a:rPr>
              <a:t>free</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q</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Sub</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err="1">
                <a:solidFill>
                  <a:srgbClr val="000000"/>
                </a:solidFill>
                <a:highlight>
                  <a:srgbClr val="FFFFFF"/>
                </a:highlight>
                <a:latin typeface="Consolas" panose="020B0609020204030204" pitchFamily="49" charset="0"/>
                <a:cs typeface="Consolas" panose="020B0609020204030204" pitchFamily="49" charset="0"/>
              </a:rPr>
              <a:t>LString</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malloc</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b="1" kern="0" dirty="0" err="1">
                <a:solidFill>
                  <a:srgbClr val="0000FF"/>
                </a:solidFill>
                <a:highlight>
                  <a:srgbClr val="FFFFFF"/>
                </a:highlight>
                <a:latin typeface="Consolas" panose="020B0609020204030204" pitchFamily="49" charset="0"/>
                <a:cs typeface="Consolas" panose="020B0609020204030204" pitchFamily="49" charset="0"/>
              </a:rPr>
              <a:t>sizeof</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err="1">
                <a:solidFill>
                  <a:srgbClr val="000000"/>
                </a:solidFill>
                <a:highlight>
                  <a:srgbClr val="FFFFFF"/>
                </a:highlight>
                <a:latin typeface="Consolas" panose="020B0609020204030204" pitchFamily="49" charset="0"/>
                <a:cs typeface="Consolas" panose="020B0609020204030204" pitchFamily="49" charset="0"/>
              </a:rPr>
              <a:t>LSNode</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b="1" kern="0" dirty="0">
                <a:solidFill>
                  <a:srgbClr val="0000FF"/>
                </a:solidFill>
                <a:highlight>
                  <a:srgbClr val="FFFFFF"/>
                </a:highlight>
                <a:latin typeface="Consolas" panose="020B0609020204030204" pitchFamily="49" charset="0"/>
                <a:cs typeface="Consolas" panose="020B0609020204030204" pitchFamily="49" charset="0"/>
              </a:rPr>
              <a:t>if</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err="1">
                <a:solidFill>
                  <a:srgbClr val="000000"/>
                </a:solidFill>
                <a:highlight>
                  <a:srgbClr val="FFFFFF"/>
                </a:highlight>
                <a:latin typeface="Consolas" panose="020B0609020204030204" pitchFamily="49" charset="0"/>
                <a:cs typeface="Consolas" panose="020B0609020204030204" pitchFamily="49" charset="0"/>
              </a:rPr>
              <a:t>len</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Sub</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next</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b="1" kern="0" dirty="0">
                <a:solidFill>
                  <a:srgbClr val="0000FF"/>
                </a:solidFill>
                <a:highlight>
                  <a:srgbClr val="FFFFFF"/>
                </a:highlight>
                <a:latin typeface="Consolas" panose="020B0609020204030204" pitchFamily="49" charset="0"/>
                <a:cs typeface="Consolas" panose="020B0609020204030204" pitchFamily="49" charset="0"/>
              </a:rPr>
              <a:t>NULL</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b="1" kern="0" dirty="0">
                <a:solidFill>
                  <a:srgbClr val="0000FF"/>
                </a:solidFill>
                <a:highlight>
                  <a:srgbClr val="FFFFFF"/>
                </a:highlight>
                <a:latin typeface="Consolas" panose="020B0609020204030204" pitchFamily="49" charset="0"/>
                <a:cs typeface="Consolas" panose="020B0609020204030204" pitchFamily="49" charset="0"/>
              </a:rPr>
              <a:t>else</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p</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S</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next</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q</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Sub</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b="1" kern="0" dirty="0">
                <a:solidFill>
                  <a:srgbClr val="0000FF"/>
                </a:solidFill>
                <a:highlight>
                  <a:srgbClr val="FFFFFF"/>
                </a:highlight>
                <a:latin typeface="Consolas" panose="020B0609020204030204" pitchFamily="49" charset="0"/>
                <a:cs typeface="Consolas" panose="020B0609020204030204" pitchFamily="49" charset="0"/>
              </a:rPr>
              <a:t>for</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8000FF"/>
                </a:solidFill>
                <a:highlight>
                  <a:srgbClr val="FFFFFF"/>
                </a:highlight>
                <a:latin typeface="Consolas" panose="020B0609020204030204" pitchFamily="49" charset="0"/>
                <a:cs typeface="Consolas" panose="020B0609020204030204" pitchFamily="49" charset="0"/>
              </a:rPr>
              <a:t>int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kern="0" dirty="0" err="1">
                <a:solidFill>
                  <a:srgbClr val="000000"/>
                </a:solidFill>
                <a:highlight>
                  <a:srgbClr val="FFFFFF"/>
                </a:highlight>
                <a:latin typeface="Consolas" panose="020B0609020204030204" pitchFamily="49" charset="0"/>
                <a:cs typeface="Consolas" panose="020B0609020204030204" pitchFamily="49" charset="0"/>
              </a:rPr>
              <a:t>i</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FF8000"/>
                </a:solidFill>
                <a:highlight>
                  <a:srgbClr val="FFFFFF"/>
                </a:highlight>
                <a:latin typeface="Consolas" panose="020B0609020204030204" pitchFamily="49" charset="0"/>
                <a:cs typeface="Consolas" panose="020B0609020204030204" pitchFamily="49" charset="0"/>
              </a:rPr>
              <a:t>1</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i</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&lt;</a:t>
            </a:r>
            <a:r>
              <a:rPr lang="en-US" altLang="zh-CN" sz="1600" kern="0" dirty="0" err="1">
                <a:solidFill>
                  <a:srgbClr val="000000"/>
                </a:solidFill>
                <a:highlight>
                  <a:srgbClr val="FFFFFF"/>
                </a:highlight>
                <a:latin typeface="Consolas" panose="020B0609020204030204" pitchFamily="49" charset="0"/>
                <a:cs typeface="Consolas" panose="020B0609020204030204" pitchFamily="49" charset="0"/>
              </a:rPr>
              <a:t>pos</a:t>
            </a:r>
            <a:r>
              <a:rPr lang="en-US" altLang="zh-CN" sz="1600"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err="1">
                <a:solidFill>
                  <a:srgbClr val="000000"/>
                </a:solidFill>
                <a:highlight>
                  <a:srgbClr val="FFFFFF"/>
                </a:highlight>
                <a:latin typeface="Consolas" panose="020B0609020204030204" pitchFamily="49" charset="0"/>
                <a:cs typeface="Consolas" panose="020B0609020204030204" pitchFamily="49" charset="0"/>
              </a:rPr>
              <a:t>i</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p</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p</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next</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sz="1600" kern="0" dirty="0">
                <a:solidFill>
                  <a:srgbClr val="008000"/>
                </a:solidFill>
                <a:highlight>
                  <a:srgbClr val="FFFFFF"/>
                </a:highlight>
                <a:latin typeface="Consolas" panose="020B0609020204030204" pitchFamily="49" charset="0"/>
                <a:cs typeface="Consolas" panose="020B0609020204030204" pitchFamily="49" charset="0"/>
              </a:rPr>
              <a:t>找到第</a:t>
            </a:r>
            <a:r>
              <a:rPr lang="en-US" altLang="zh-CN" sz="1600" kern="0" dirty="0">
                <a:solidFill>
                  <a:srgbClr val="008000"/>
                </a:solidFill>
                <a:highlight>
                  <a:srgbClr val="FFFFFF"/>
                </a:highlight>
                <a:latin typeface="Consolas" panose="020B0609020204030204" pitchFamily="49" charset="0"/>
                <a:cs typeface="Consolas" panose="020B0609020204030204" pitchFamily="49" charset="0"/>
              </a:rPr>
              <a:t>Pos</a:t>
            </a:r>
            <a:r>
              <a:rPr lang="zh-CN" altLang="zh-CN" sz="1600" kern="0" dirty="0">
                <a:solidFill>
                  <a:srgbClr val="008000"/>
                </a:solidFill>
                <a:highlight>
                  <a:srgbClr val="FFFFFF"/>
                </a:highlight>
                <a:latin typeface="Consolas" panose="020B0609020204030204" pitchFamily="49" charset="0"/>
                <a:cs typeface="Consolas" panose="020B0609020204030204" pitchFamily="49" charset="0"/>
              </a:rPr>
              <a:t>个字符</a:t>
            </a:r>
            <a:r>
              <a:rPr lang="en-US" altLang="zh-CN" sz="1600" kern="0" dirty="0">
                <a:solidFill>
                  <a:srgbClr val="008000"/>
                </a:solidFill>
                <a:highlight>
                  <a:srgbClr val="FFFFFF"/>
                </a:highlight>
                <a:latin typeface="Consolas" panose="020B0609020204030204" pitchFamily="49" charset="0"/>
                <a:cs typeface="Consolas" panose="020B0609020204030204" pitchFamily="49" charset="0"/>
              </a:rPr>
              <a:t>		</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b="1" kern="0" dirty="0">
                <a:solidFill>
                  <a:srgbClr val="0000FF"/>
                </a:solidFill>
                <a:highlight>
                  <a:srgbClr val="FFFFFF"/>
                </a:highlight>
                <a:latin typeface="Consolas" panose="020B0609020204030204" pitchFamily="49" charset="0"/>
                <a:cs typeface="Consolas" panose="020B0609020204030204" pitchFamily="49" charset="0"/>
              </a:rPr>
              <a:t>for</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8000FF"/>
                </a:solidFill>
                <a:highlight>
                  <a:srgbClr val="FFFFFF"/>
                </a:highlight>
                <a:latin typeface="Consolas" panose="020B0609020204030204" pitchFamily="49" charset="0"/>
                <a:cs typeface="Consolas" panose="020B0609020204030204" pitchFamily="49" charset="0"/>
              </a:rPr>
              <a:t>int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kern="0" dirty="0" err="1">
                <a:solidFill>
                  <a:srgbClr val="000000"/>
                </a:solidFill>
                <a:highlight>
                  <a:srgbClr val="FFFFFF"/>
                </a:highlight>
                <a:latin typeface="Consolas" panose="020B0609020204030204" pitchFamily="49" charset="0"/>
                <a:cs typeface="Consolas" panose="020B0609020204030204" pitchFamily="49" charset="0"/>
              </a:rPr>
              <a:t>i</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FF8000"/>
                </a:solidFill>
                <a:highlight>
                  <a:srgbClr val="FFFFFF"/>
                </a:highlight>
                <a:latin typeface="Consolas" panose="020B0609020204030204" pitchFamily="49" charset="0"/>
                <a:cs typeface="Consolas" panose="020B0609020204030204" pitchFamily="49" charset="0"/>
              </a:rPr>
              <a:t>1</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i</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&lt;=</a:t>
            </a:r>
            <a:r>
              <a:rPr lang="en-US" altLang="zh-CN" sz="1600" kern="0" dirty="0" err="1">
                <a:solidFill>
                  <a:srgbClr val="000000"/>
                </a:solidFill>
                <a:highlight>
                  <a:srgbClr val="FFFFFF"/>
                </a:highlight>
                <a:latin typeface="Consolas" panose="020B0609020204030204" pitchFamily="49" charset="0"/>
                <a:cs typeface="Consolas" panose="020B0609020204030204" pitchFamily="49" charset="0"/>
              </a:rPr>
              <a:t>len</a:t>
            </a:r>
            <a:r>
              <a:rPr lang="en-US" altLang="zh-CN" sz="1600"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err="1">
                <a:solidFill>
                  <a:srgbClr val="000000"/>
                </a:solidFill>
                <a:highlight>
                  <a:srgbClr val="FFFFFF"/>
                </a:highlight>
                <a:latin typeface="Consolas" panose="020B0609020204030204" pitchFamily="49" charset="0"/>
                <a:cs typeface="Consolas" panose="020B0609020204030204" pitchFamily="49" charset="0"/>
              </a:rPr>
              <a:t>i</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p</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p</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next</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r</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err="1">
                <a:solidFill>
                  <a:srgbClr val="000000"/>
                </a:solidFill>
                <a:highlight>
                  <a:srgbClr val="FFFFFF"/>
                </a:highlight>
                <a:latin typeface="Consolas" panose="020B0609020204030204" pitchFamily="49" charset="0"/>
                <a:cs typeface="Consolas" panose="020B0609020204030204" pitchFamily="49" charset="0"/>
              </a:rPr>
              <a:t>LString</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malloc</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b="1" kern="0" dirty="0" err="1">
                <a:solidFill>
                  <a:srgbClr val="0000FF"/>
                </a:solidFill>
                <a:highlight>
                  <a:srgbClr val="FFFFFF"/>
                </a:highlight>
                <a:latin typeface="Consolas" panose="020B0609020204030204" pitchFamily="49" charset="0"/>
                <a:cs typeface="Consolas" panose="020B0609020204030204" pitchFamily="49" charset="0"/>
              </a:rPr>
              <a:t>sizeof</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err="1">
                <a:solidFill>
                  <a:srgbClr val="000000"/>
                </a:solidFill>
                <a:highlight>
                  <a:srgbClr val="FFFFFF"/>
                </a:highlight>
                <a:latin typeface="Consolas" panose="020B0609020204030204" pitchFamily="49" charset="0"/>
                <a:cs typeface="Consolas" panose="020B0609020204030204" pitchFamily="49" charset="0"/>
              </a:rPr>
              <a:t>LSNode</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r</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sz="1600" kern="0" dirty="0" err="1">
                <a:solidFill>
                  <a:srgbClr val="000000"/>
                </a:solidFill>
                <a:highlight>
                  <a:srgbClr val="FFFFFF"/>
                </a:highlight>
                <a:latin typeface="Consolas" panose="020B0609020204030204" pitchFamily="49" charset="0"/>
                <a:cs typeface="Consolas" panose="020B0609020204030204" pitchFamily="49" charset="0"/>
              </a:rPr>
              <a:t>ch</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p</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sz="1600" kern="0" dirty="0" err="1">
                <a:solidFill>
                  <a:srgbClr val="000000"/>
                </a:solidFill>
                <a:highlight>
                  <a:srgbClr val="FFFFFF"/>
                </a:highlight>
                <a:latin typeface="Consolas" panose="020B0609020204030204" pitchFamily="49" charset="0"/>
                <a:cs typeface="Consolas" panose="020B0609020204030204" pitchFamily="49" charset="0"/>
              </a:rPr>
              <a:t>ch</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r</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next</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q</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next</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q</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next</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r</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q</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r</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b="1" kern="0" dirty="0">
                <a:solidFill>
                  <a:srgbClr val="0000FF"/>
                </a:solidFill>
                <a:highlight>
                  <a:srgbClr val="FFFFFF"/>
                </a:highlight>
                <a:latin typeface="Consolas" panose="020B0609020204030204" pitchFamily="49" charset="0"/>
                <a:cs typeface="Consolas" panose="020B0609020204030204" pitchFamily="49" charset="0"/>
              </a:rPr>
              <a:t>return</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OK</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600" kern="100" dirty="0">
              <a:latin typeface="等线" panose="02010600030101010101" pitchFamily="2" charset="-122"/>
              <a:cs typeface="Times New Roman" panose="02020603050405020304" pitchFamily="18" charset="0"/>
            </a:endParaRPr>
          </a:p>
          <a:p>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6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27934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A0057E2-6E4F-4E9C-BD53-ED704D2796FD}"/>
              </a:ext>
            </a:extLst>
          </p:cNvPr>
          <p:cNvSpPr/>
          <p:nvPr/>
        </p:nvSpPr>
        <p:spPr>
          <a:xfrm>
            <a:off x="558179" y="105013"/>
            <a:ext cx="5852160" cy="332398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kern="0" dirty="0">
                <a:solidFill>
                  <a:srgbClr val="FF8000"/>
                </a:solidFill>
                <a:highlight>
                  <a:srgbClr val="FFFFFF"/>
                </a:highlight>
                <a:latin typeface="Consolas" panose="020B0609020204030204" pitchFamily="49" charset="0"/>
                <a:cs typeface="Consolas" panose="020B0609020204030204" pitchFamily="49" charset="0"/>
              </a:rPr>
              <a:t>4.23</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sz="1400" kern="0" dirty="0">
                <a:solidFill>
                  <a:srgbClr val="008000"/>
                </a:solidFill>
                <a:highlight>
                  <a:srgbClr val="FFFFFF"/>
                </a:highlight>
                <a:latin typeface="Consolas" panose="020B0609020204030204" pitchFamily="49" charset="0"/>
                <a:cs typeface="Consolas" panose="020B0609020204030204" pitchFamily="49" charset="0"/>
              </a:rPr>
              <a:t>以块链结构表示串。</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sz="1400" kern="0" dirty="0">
                <a:solidFill>
                  <a:srgbClr val="008000"/>
                </a:solidFill>
                <a:highlight>
                  <a:srgbClr val="FFFFFF"/>
                </a:highlight>
                <a:latin typeface="Consolas" panose="020B0609020204030204" pitchFamily="49" charset="0"/>
                <a:cs typeface="Consolas" panose="020B0609020204030204" pitchFamily="49" charset="0"/>
              </a:rPr>
              <a:t>判别给定串是否具有对称性。要求时间复杂度为</a:t>
            </a:r>
            <a:r>
              <a:rPr lang="en-US" altLang="zh-CN" sz="1400" kern="0" dirty="0">
                <a:solidFill>
                  <a:srgbClr val="008000"/>
                </a:solidFill>
                <a:highlight>
                  <a:srgbClr val="FFFFFF"/>
                </a:highlight>
                <a:latin typeface="Consolas" panose="020B0609020204030204" pitchFamily="49" charset="0"/>
                <a:cs typeface="Consolas" panose="020B0609020204030204" pitchFamily="49" charset="0"/>
              </a:rPr>
              <a:t>O(</a:t>
            </a:r>
            <a:r>
              <a:rPr lang="en-US" altLang="zh-CN" sz="1400" kern="0" dirty="0" err="1">
                <a:solidFill>
                  <a:srgbClr val="008000"/>
                </a:solidFill>
                <a:highlight>
                  <a:srgbClr val="FFFFFF"/>
                </a:highlight>
                <a:latin typeface="Consolas" panose="020B0609020204030204" pitchFamily="49" charset="0"/>
                <a:cs typeface="Consolas" panose="020B0609020204030204" pitchFamily="49" charset="0"/>
              </a:rPr>
              <a:t>StrLength</a:t>
            </a:r>
            <a:r>
              <a:rPr lang="en-US" altLang="zh-CN" sz="1400" kern="0" dirty="0">
                <a:solidFill>
                  <a:srgbClr val="008000"/>
                </a:solidFill>
                <a:highlight>
                  <a:srgbClr val="FFFFFF"/>
                </a:highlight>
                <a:latin typeface="Consolas" panose="020B0609020204030204" pitchFamily="49" charset="0"/>
                <a:cs typeface="Consolas" panose="020B0609020204030204" pitchFamily="49" charset="0"/>
              </a:rPr>
              <a:t>(S))</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endParaRPr lang="zh-CN" altLang="zh-CN" sz="1400" kern="100" dirty="0">
              <a:latin typeface="等线" panose="02010600030101010101" pitchFamily="2" charset="-122"/>
              <a:cs typeface="Times New Roman" panose="02020603050405020304" pitchFamily="18" charset="0"/>
            </a:endParaRPr>
          </a:p>
          <a:p>
            <a:r>
              <a:rPr lang="en-US" altLang="zh-CN" sz="1400" b="1" kern="0" dirty="0">
                <a:solidFill>
                  <a:srgbClr val="0000FF"/>
                </a:solidFill>
                <a:highlight>
                  <a:srgbClr val="FFFFFF"/>
                </a:highlight>
                <a:latin typeface="Consolas" panose="020B0609020204030204" pitchFamily="49" charset="0"/>
                <a:cs typeface="Consolas" panose="020B0609020204030204" pitchFamily="49" charset="0"/>
              </a:rPr>
              <a:t>typedef</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kern="0" dirty="0">
                <a:solidFill>
                  <a:srgbClr val="8000FF"/>
                </a:solidFill>
                <a:highlight>
                  <a:srgbClr val="FFFFFF"/>
                </a:highlight>
                <a:latin typeface="Consolas" panose="020B0609020204030204" pitchFamily="49" charset="0"/>
                <a:cs typeface="Consolas" panose="020B0609020204030204" pitchFamily="49" charset="0"/>
              </a:rPr>
              <a:t>struct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Chunk</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kern="0" dirty="0">
                <a:solidFill>
                  <a:srgbClr val="8000FF"/>
                </a:solidFill>
                <a:highlight>
                  <a:srgbClr val="FFFFFF"/>
                </a:highlight>
                <a:latin typeface="Consolas" panose="020B0609020204030204" pitchFamily="49" charset="0"/>
                <a:cs typeface="Consolas" panose="020B0609020204030204" pitchFamily="49" charset="0"/>
              </a:rPr>
              <a:t>char</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ch</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CHUNKSIZE</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kern="0" dirty="0">
                <a:solidFill>
                  <a:srgbClr val="8000FF"/>
                </a:solidFill>
                <a:highlight>
                  <a:srgbClr val="FFFFFF"/>
                </a:highlight>
                <a:latin typeface="Consolas" panose="020B0609020204030204" pitchFamily="49" charset="0"/>
                <a:cs typeface="Consolas" panose="020B0609020204030204" pitchFamily="49" charset="0"/>
              </a:rPr>
              <a:t>struct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Chunk </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next</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Chunk</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endParaRPr lang="zh-CN" altLang="zh-CN" sz="1400" kern="100" dirty="0">
              <a:latin typeface="等线" panose="02010600030101010101" pitchFamily="2" charset="-122"/>
              <a:cs typeface="Times New Roman" panose="02020603050405020304" pitchFamily="18" charset="0"/>
            </a:endParaRPr>
          </a:p>
          <a:p>
            <a:r>
              <a:rPr lang="en-US" altLang="zh-CN" sz="1400" b="1" kern="0" dirty="0">
                <a:solidFill>
                  <a:srgbClr val="0000FF"/>
                </a:solidFill>
                <a:highlight>
                  <a:srgbClr val="FFFFFF"/>
                </a:highlight>
                <a:latin typeface="Consolas" panose="020B0609020204030204" pitchFamily="49" charset="0"/>
                <a:cs typeface="Consolas" panose="020B0609020204030204" pitchFamily="49" charset="0"/>
              </a:rPr>
              <a:t>typedef</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kern="0" dirty="0">
                <a:solidFill>
                  <a:srgbClr val="8000FF"/>
                </a:solidFill>
                <a:highlight>
                  <a:srgbClr val="FFFFFF"/>
                </a:highlight>
                <a:latin typeface="Consolas" panose="020B0609020204030204" pitchFamily="49" charset="0"/>
                <a:cs typeface="Consolas" panose="020B0609020204030204" pitchFamily="49" charset="0"/>
              </a:rPr>
              <a:t>struct</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Chunk </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head</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tail</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sz="1400" kern="0" dirty="0">
                <a:solidFill>
                  <a:srgbClr val="008000"/>
                </a:solidFill>
                <a:highlight>
                  <a:srgbClr val="FFFFFF"/>
                </a:highlight>
                <a:latin typeface="Consolas" panose="020B0609020204030204" pitchFamily="49" charset="0"/>
                <a:cs typeface="Consolas" panose="020B0609020204030204" pitchFamily="49" charset="0"/>
              </a:rPr>
              <a:t>串的头和尾指针</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kern="0" dirty="0">
                <a:solidFill>
                  <a:srgbClr val="8000FF"/>
                </a:solidFill>
                <a:highlight>
                  <a:srgbClr val="FFFFFF"/>
                </a:highlight>
                <a:latin typeface="Consolas" panose="020B0609020204030204" pitchFamily="49" charset="0"/>
                <a:cs typeface="Consolas" panose="020B0609020204030204" pitchFamily="49" charset="0"/>
              </a:rPr>
              <a:t>int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curlen</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sz="1400" kern="0" dirty="0">
                <a:solidFill>
                  <a:srgbClr val="008000"/>
                </a:solidFill>
                <a:highlight>
                  <a:srgbClr val="FFFFFF"/>
                </a:highlight>
                <a:latin typeface="Consolas" panose="020B0609020204030204" pitchFamily="49" charset="0"/>
                <a:cs typeface="Consolas" panose="020B0609020204030204" pitchFamily="49" charset="0"/>
              </a:rPr>
              <a:t>串的当前长度</a:t>
            </a:r>
            <a:endParaRPr lang="zh-CN" altLang="zh-CN" sz="1400" kern="100" dirty="0">
              <a:latin typeface="等线" panose="02010600030101010101" pitchFamily="2" charset="-122"/>
              <a:cs typeface="Times New Roman" panose="02020603050405020304" pitchFamily="18" charset="0"/>
            </a:endParaRPr>
          </a:p>
          <a:p>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LString</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endParaRPr lang="zh-CN" altLang="zh-CN" sz="1400" kern="100" dirty="0">
              <a:latin typeface="等线" panose="02010600030101010101" pitchFamily="2" charset="-122"/>
              <a:cs typeface="Times New Roman" panose="02020603050405020304" pitchFamily="18" charset="0"/>
            </a:endParaRPr>
          </a:p>
          <a:p>
            <a:endParaRPr lang="zh-CN" altLang="zh-CN" sz="1400" kern="100" dirty="0">
              <a:latin typeface="等线" panose="0201060003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0F4EED61-0672-4B09-9419-D1198C478B34}"/>
              </a:ext>
            </a:extLst>
          </p:cNvPr>
          <p:cNvSpPr/>
          <p:nvPr/>
        </p:nvSpPr>
        <p:spPr>
          <a:xfrm>
            <a:off x="6552579" y="151179"/>
            <a:ext cx="7752080" cy="655564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Status Judge</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err="1">
                <a:solidFill>
                  <a:srgbClr val="000000"/>
                </a:solidFill>
                <a:highlight>
                  <a:srgbClr val="FFFFFF"/>
                </a:highlight>
                <a:latin typeface="Consolas" panose="020B0609020204030204" pitchFamily="49" charset="0"/>
                <a:cs typeface="Consolas" panose="020B0609020204030204" pitchFamily="49" charset="0"/>
              </a:rPr>
              <a:t>LString</a:t>
            </a:r>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 T</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200" b="1" kern="0" dirty="0">
                <a:solidFill>
                  <a:srgbClr val="0000FF"/>
                </a:solidFill>
                <a:highlight>
                  <a:srgbClr val="FFFFFF"/>
                </a:highlight>
                <a:latin typeface="Consolas" panose="020B0609020204030204" pitchFamily="49" charset="0"/>
                <a:cs typeface="Consolas" panose="020B0609020204030204" pitchFamily="49" charset="0"/>
              </a:rPr>
              <a:t>if</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err="1">
                <a:solidFill>
                  <a:srgbClr val="000000"/>
                </a:solidFill>
                <a:highlight>
                  <a:srgbClr val="FFFFFF"/>
                </a:highlight>
                <a:latin typeface="Consolas" panose="020B0609020204030204" pitchFamily="49" charset="0"/>
                <a:cs typeface="Consolas" panose="020B0609020204030204" pitchFamily="49" charset="0"/>
              </a:rPr>
              <a:t>T</a:t>
            </a:r>
            <a:r>
              <a:rPr lang="en-US" altLang="zh-CN" sz="1200"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err="1">
                <a:solidFill>
                  <a:srgbClr val="000000"/>
                </a:solidFill>
                <a:highlight>
                  <a:srgbClr val="FFFFFF"/>
                </a:highlight>
                <a:latin typeface="Consolas" panose="020B0609020204030204" pitchFamily="49" charset="0"/>
                <a:cs typeface="Consolas" panose="020B0609020204030204" pitchFamily="49" charset="0"/>
              </a:rPr>
              <a:t>curlen</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200" b="1" kern="0" dirty="0">
                <a:solidFill>
                  <a:srgbClr val="0000FF"/>
                </a:solidFill>
                <a:highlight>
                  <a:srgbClr val="FFFFFF"/>
                </a:highlight>
                <a:latin typeface="Consolas" panose="020B0609020204030204" pitchFamily="49" charset="0"/>
                <a:cs typeface="Consolas" panose="020B0609020204030204" pitchFamily="49" charset="0"/>
              </a:rPr>
              <a:t>return</a:t>
            </a:r>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 OK</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	Stack S</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200" kern="0" dirty="0" err="1">
                <a:solidFill>
                  <a:srgbClr val="000000"/>
                </a:solidFill>
                <a:highlight>
                  <a:srgbClr val="FFFFFF"/>
                </a:highlight>
                <a:latin typeface="Consolas" panose="020B0609020204030204" pitchFamily="49" charset="0"/>
                <a:cs typeface="Consolas" panose="020B0609020204030204" pitchFamily="49" charset="0"/>
              </a:rPr>
              <a:t>Initstack</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(&amp;</a:t>
            </a:r>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S</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	Chunk </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p</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	p</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err="1">
                <a:solidFill>
                  <a:srgbClr val="000000"/>
                </a:solidFill>
                <a:highlight>
                  <a:srgbClr val="FFFFFF"/>
                </a:highlight>
                <a:latin typeface="Consolas" panose="020B0609020204030204" pitchFamily="49" charset="0"/>
                <a:cs typeface="Consolas" panose="020B0609020204030204" pitchFamily="49" charset="0"/>
              </a:rPr>
              <a:t>T</a:t>
            </a:r>
            <a:r>
              <a:rPr lang="en-US" altLang="zh-CN" sz="1200"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err="1">
                <a:solidFill>
                  <a:srgbClr val="000000"/>
                </a:solidFill>
                <a:highlight>
                  <a:srgbClr val="FFFFFF"/>
                </a:highlight>
                <a:latin typeface="Consolas" panose="020B0609020204030204" pitchFamily="49" charset="0"/>
                <a:cs typeface="Consolas" panose="020B0609020204030204" pitchFamily="49" charset="0"/>
              </a:rPr>
              <a:t>head</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200" kern="0" dirty="0">
                <a:solidFill>
                  <a:srgbClr val="8000FF"/>
                </a:solidFill>
                <a:highlight>
                  <a:srgbClr val="FFFFFF"/>
                </a:highlight>
                <a:latin typeface="Consolas" panose="020B0609020204030204" pitchFamily="49" charset="0"/>
                <a:cs typeface="Consolas" panose="020B0609020204030204" pitchFamily="49" charset="0"/>
              </a:rPr>
              <a:t>int</a:t>
            </a:r>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200" kern="0" dirty="0" err="1">
                <a:solidFill>
                  <a:srgbClr val="000000"/>
                </a:solidFill>
                <a:highlight>
                  <a:srgbClr val="FFFFFF"/>
                </a:highlight>
                <a:latin typeface="Consolas" panose="020B0609020204030204" pitchFamily="49" charset="0"/>
                <a:cs typeface="Consolas" panose="020B0609020204030204" pitchFamily="49" charset="0"/>
              </a:rPr>
              <a:t>i</a:t>
            </a:r>
            <a:r>
              <a:rPr lang="en-US" altLang="zh-CN" sz="1200"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err="1">
                <a:solidFill>
                  <a:srgbClr val="000000"/>
                </a:solidFill>
                <a:highlight>
                  <a:srgbClr val="FFFFFF"/>
                </a:highlight>
                <a:latin typeface="Consolas" panose="020B0609020204030204" pitchFamily="49" charset="0"/>
                <a:cs typeface="Consolas" panose="020B0609020204030204" pitchFamily="49" charset="0"/>
              </a:rPr>
              <a:t>j</a:t>
            </a:r>
            <a:r>
              <a:rPr lang="en-US" altLang="zh-CN" sz="1200"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err="1">
                <a:solidFill>
                  <a:srgbClr val="000000"/>
                </a:solidFill>
                <a:highlight>
                  <a:srgbClr val="FFFFFF"/>
                </a:highlight>
                <a:latin typeface="Consolas" panose="020B0609020204030204" pitchFamily="49" charset="0"/>
                <a:cs typeface="Consolas" panose="020B0609020204030204" pitchFamily="49" charset="0"/>
              </a:rPr>
              <a:t>e</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200" kern="0" dirty="0">
                <a:solidFill>
                  <a:srgbClr val="8000FF"/>
                </a:solidFill>
                <a:highlight>
                  <a:srgbClr val="FFFFFF"/>
                </a:highlight>
                <a:latin typeface="Consolas" panose="020B0609020204030204" pitchFamily="49" charset="0"/>
                <a:cs typeface="Consolas" panose="020B0609020204030204" pitchFamily="49" charset="0"/>
              </a:rPr>
              <a:t>int</a:t>
            </a:r>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 m</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err="1">
                <a:solidFill>
                  <a:srgbClr val="000000"/>
                </a:solidFill>
                <a:highlight>
                  <a:srgbClr val="FFFFFF"/>
                </a:highlight>
                <a:latin typeface="Consolas" panose="020B0609020204030204" pitchFamily="49" charset="0"/>
                <a:cs typeface="Consolas" panose="020B0609020204030204" pitchFamily="49" charset="0"/>
              </a:rPr>
              <a:t>T</a:t>
            </a:r>
            <a:r>
              <a:rPr lang="en-US" altLang="zh-CN" sz="1200"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err="1">
                <a:solidFill>
                  <a:srgbClr val="000000"/>
                </a:solidFill>
                <a:highlight>
                  <a:srgbClr val="FFFFFF"/>
                </a:highlight>
                <a:latin typeface="Consolas" panose="020B0609020204030204" pitchFamily="49" charset="0"/>
                <a:cs typeface="Consolas" panose="020B0609020204030204" pitchFamily="49" charset="0"/>
              </a:rPr>
              <a:t>curlen</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a:solidFill>
                  <a:srgbClr val="FF8000"/>
                </a:solidFill>
                <a:highlight>
                  <a:srgbClr val="FFFFFF"/>
                </a:highlight>
                <a:latin typeface="Consolas" panose="020B0609020204030204" pitchFamily="49" charset="0"/>
                <a:cs typeface="Consolas" panose="020B0609020204030204" pitchFamily="49" charset="0"/>
              </a:rPr>
              <a:t>2</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200" b="1" kern="0" dirty="0">
                <a:solidFill>
                  <a:srgbClr val="0000FF"/>
                </a:solidFill>
                <a:highlight>
                  <a:srgbClr val="FFFFFF"/>
                </a:highlight>
                <a:latin typeface="Consolas" panose="020B0609020204030204" pitchFamily="49" charset="0"/>
                <a:cs typeface="Consolas" panose="020B0609020204030204" pitchFamily="49" charset="0"/>
              </a:rPr>
              <a:t>for</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err="1">
                <a:solidFill>
                  <a:srgbClr val="000000"/>
                </a:solidFill>
                <a:highlight>
                  <a:srgbClr val="FFFFFF"/>
                </a:highlight>
                <a:latin typeface="Consolas" panose="020B0609020204030204" pitchFamily="49" charset="0"/>
                <a:cs typeface="Consolas" panose="020B0609020204030204" pitchFamily="49" charset="0"/>
              </a:rPr>
              <a:t>i</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a:solidFill>
                  <a:srgbClr val="FF8000"/>
                </a:solidFill>
                <a:highlight>
                  <a:srgbClr val="FFFFFF"/>
                </a:highlight>
                <a:latin typeface="Consolas" panose="020B0609020204030204" pitchFamily="49" charset="0"/>
                <a:cs typeface="Consolas" panose="020B0609020204030204" pitchFamily="49" charset="0"/>
              </a:rPr>
              <a:t>1</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j</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a:solidFill>
                  <a:srgbClr val="FF8000"/>
                </a:solidFill>
                <a:highlight>
                  <a:srgbClr val="FFFFFF"/>
                </a:highlight>
                <a:latin typeface="Consolas" panose="020B0609020204030204" pitchFamily="49" charset="0"/>
                <a:cs typeface="Consolas" panose="020B0609020204030204" pitchFamily="49" charset="0"/>
              </a:rPr>
              <a:t>0</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i</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&lt;=</a:t>
            </a:r>
            <a:r>
              <a:rPr lang="en-US" altLang="zh-CN" sz="1200" kern="0" dirty="0" err="1">
                <a:solidFill>
                  <a:srgbClr val="000000"/>
                </a:solidFill>
                <a:highlight>
                  <a:srgbClr val="FFFFFF"/>
                </a:highlight>
                <a:latin typeface="Consolas" panose="020B0609020204030204" pitchFamily="49" charset="0"/>
                <a:cs typeface="Consolas" panose="020B0609020204030204" pitchFamily="49" charset="0"/>
              </a:rPr>
              <a:t>m</a:t>
            </a:r>
            <a:r>
              <a:rPr lang="en-US" altLang="zh-CN" sz="1200"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err="1">
                <a:solidFill>
                  <a:srgbClr val="000000"/>
                </a:solidFill>
                <a:highlight>
                  <a:srgbClr val="FFFFFF"/>
                </a:highlight>
                <a:latin typeface="Consolas" panose="020B0609020204030204" pitchFamily="49" charset="0"/>
                <a:cs typeface="Consolas" panose="020B0609020204030204" pitchFamily="49" charset="0"/>
              </a:rPr>
              <a:t>i</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200"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sz="1200" kern="0" dirty="0">
                <a:solidFill>
                  <a:srgbClr val="008000"/>
                </a:solidFill>
                <a:highlight>
                  <a:srgbClr val="FFFFFF"/>
                </a:highlight>
                <a:latin typeface="Consolas" panose="020B0609020204030204" pitchFamily="49" charset="0"/>
                <a:cs typeface="Consolas" panose="020B0609020204030204" pitchFamily="49" charset="0"/>
              </a:rPr>
              <a:t>进栈</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		push</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(&amp;</a:t>
            </a:r>
            <a:r>
              <a:rPr lang="en-US" altLang="zh-CN" sz="1200" kern="0" dirty="0" err="1">
                <a:solidFill>
                  <a:srgbClr val="000000"/>
                </a:solidFill>
                <a:highlight>
                  <a:srgbClr val="FFFFFF"/>
                </a:highlight>
                <a:latin typeface="Consolas" panose="020B0609020204030204" pitchFamily="49" charset="0"/>
                <a:cs typeface="Consolas" panose="020B0609020204030204" pitchFamily="49" charset="0"/>
              </a:rPr>
              <a:t>S</a:t>
            </a:r>
            <a:r>
              <a:rPr lang="en-US" altLang="zh-CN" sz="1200"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err="1">
                <a:solidFill>
                  <a:srgbClr val="000000"/>
                </a:solidFill>
                <a:highlight>
                  <a:srgbClr val="FFFFFF"/>
                </a:highlight>
                <a:latin typeface="Consolas" panose="020B0609020204030204" pitchFamily="49" charset="0"/>
                <a:cs typeface="Consolas" panose="020B0609020204030204" pitchFamily="49" charset="0"/>
              </a:rPr>
              <a:t>p</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sz="1200" kern="0" dirty="0" err="1">
                <a:solidFill>
                  <a:srgbClr val="000000"/>
                </a:solidFill>
                <a:highlight>
                  <a:srgbClr val="FFFFFF"/>
                </a:highlight>
                <a:latin typeface="Consolas" panose="020B0609020204030204" pitchFamily="49" charset="0"/>
                <a:cs typeface="Consolas" panose="020B0609020204030204" pitchFamily="49" charset="0"/>
              </a:rPr>
              <a:t>ch</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j</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		j</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j</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a:solidFill>
                  <a:srgbClr val="FF8000"/>
                </a:solidFill>
                <a:highlight>
                  <a:srgbClr val="FFFFFF"/>
                </a:highlight>
                <a:latin typeface="Consolas" panose="020B0609020204030204" pitchFamily="49" charset="0"/>
                <a:cs typeface="Consolas" panose="020B0609020204030204" pitchFamily="49" charset="0"/>
              </a:rPr>
              <a:t>1</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CHUNKSIZE</a:t>
            </a:r>
            <a:r>
              <a:rPr lang="zh-CN" altLang="zh-CN" sz="1200" kern="0" dirty="0">
                <a:solidFill>
                  <a:srgbClr val="000000"/>
                </a:solidFill>
                <a:highlight>
                  <a:srgbClr val="FFFFFF"/>
                </a:highlight>
                <a:latin typeface="Consolas" panose="020B0609020204030204" pitchFamily="49" charset="0"/>
                <a:cs typeface="Consolas" panose="020B0609020204030204" pitchFamily="49" charset="0"/>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200" b="1" kern="0" dirty="0">
                <a:solidFill>
                  <a:srgbClr val="0000FF"/>
                </a:solidFill>
                <a:highlight>
                  <a:srgbClr val="FFFFFF"/>
                </a:highlight>
                <a:latin typeface="Consolas" panose="020B0609020204030204" pitchFamily="49" charset="0"/>
                <a:cs typeface="Consolas" panose="020B0609020204030204" pitchFamily="49" charset="0"/>
              </a:rPr>
              <a:t>if</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j</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			p</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p</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next</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200" b="1" kern="0" dirty="0">
                <a:solidFill>
                  <a:srgbClr val="0000FF"/>
                </a:solidFill>
                <a:highlight>
                  <a:srgbClr val="FFFFFF"/>
                </a:highlight>
                <a:latin typeface="Consolas" panose="020B0609020204030204" pitchFamily="49" charset="0"/>
                <a:cs typeface="Consolas" panose="020B0609020204030204" pitchFamily="49" charset="0"/>
              </a:rPr>
              <a:t>if</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T</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curlen</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a:solidFill>
                  <a:srgbClr val="FF8000"/>
                </a:solidFill>
                <a:highlight>
                  <a:srgbClr val="FFFFFF"/>
                </a:highlight>
                <a:latin typeface="Consolas" panose="020B0609020204030204" pitchFamily="49" charset="0"/>
                <a:cs typeface="Consolas" panose="020B0609020204030204" pitchFamily="49" charset="0"/>
              </a:rPr>
              <a:t>2</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sz="1200" kern="0" dirty="0">
                <a:solidFill>
                  <a:srgbClr val="008000"/>
                </a:solidFill>
                <a:highlight>
                  <a:srgbClr val="FFFFFF"/>
                </a:highlight>
                <a:latin typeface="Consolas" panose="020B0609020204030204" pitchFamily="49" charset="0"/>
                <a:cs typeface="Consolas" panose="020B0609020204030204" pitchFamily="49" charset="0"/>
              </a:rPr>
              <a:t>如果串的长度为奇数</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200" kern="0" dirty="0" err="1">
                <a:solidFill>
                  <a:srgbClr val="000000"/>
                </a:solidFill>
                <a:highlight>
                  <a:srgbClr val="FFFFFF"/>
                </a:highlight>
                <a:latin typeface="Consolas" panose="020B0609020204030204" pitchFamily="49" charset="0"/>
                <a:cs typeface="Consolas" panose="020B0609020204030204" pitchFamily="49" charset="0"/>
              </a:rPr>
              <a:t>i</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		j</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j</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a:solidFill>
                  <a:srgbClr val="FF8000"/>
                </a:solidFill>
                <a:highlight>
                  <a:srgbClr val="FFFFFF"/>
                </a:highlight>
                <a:latin typeface="Consolas" panose="020B0609020204030204" pitchFamily="49" charset="0"/>
                <a:cs typeface="Consolas" panose="020B0609020204030204" pitchFamily="49" charset="0"/>
              </a:rPr>
              <a:t>1</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CHUNKSIZE</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200" b="1" kern="0" dirty="0">
                <a:solidFill>
                  <a:srgbClr val="0000FF"/>
                </a:solidFill>
                <a:highlight>
                  <a:srgbClr val="FFFFFF"/>
                </a:highlight>
                <a:latin typeface="Consolas" panose="020B0609020204030204" pitchFamily="49" charset="0"/>
                <a:cs typeface="Consolas" panose="020B0609020204030204" pitchFamily="49" charset="0"/>
              </a:rPr>
              <a:t>if</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j</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			p</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p</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next</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200" b="1" kern="0" dirty="0">
                <a:solidFill>
                  <a:srgbClr val="0000FF"/>
                </a:solidFill>
                <a:highlight>
                  <a:srgbClr val="FFFFFF"/>
                </a:highlight>
                <a:latin typeface="Consolas" panose="020B0609020204030204" pitchFamily="49" charset="0"/>
                <a:cs typeface="Consolas" panose="020B0609020204030204" pitchFamily="49" charset="0"/>
              </a:rPr>
              <a:t>while</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err="1">
                <a:solidFill>
                  <a:srgbClr val="000000"/>
                </a:solidFill>
                <a:highlight>
                  <a:srgbClr val="FFFFFF"/>
                </a:highlight>
                <a:latin typeface="Consolas" panose="020B0609020204030204" pitchFamily="49" charset="0"/>
                <a:cs typeface="Consolas" panose="020B0609020204030204" pitchFamily="49" charset="0"/>
              </a:rPr>
              <a:t>StackEmpty</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S</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)&amp;&amp;</a:t>
            </a:r>
            <a:r>
              <a:rPr lang="en-US" altLang="zh-CN" sz="1200" kern="0" dirty="0" err="1">
                <a:solidFill>
                  <a:srgbClr val="000000"/>
                </a:solidFill>
                <a:highlight>
                  <a:srgbClr val="FFFFFF"/>
                </a:highlight>
                <a:latin typeface="Consolas" panose="020B0609020204030204" pitchFamily="49" charset="0"/>
                <a:cs typeface="Consolas" panose="020B0609020204030204" pitchFamily="49" charset="0"/>
              </a:rPr>
              <a:t>i</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&lt;=</a:t>
            </a:r>
            <a:r>
              <a:rPr lang="en-US" altLang="zh-CN" sz="1200" kern="0" dirty="0" err="1">
                <a:solidFill>
                  <a:srgbClr val="000000"/>
                </a:solidFill>
                <a:highlight>
                  <a:srgbClr val="FFFFFF"/>
                </a:highlight>
                <a:latin typeface="Consolas" panose="020B0609020204030204" pitchFamily="49" charset="0"/>
                <a:cs typeface="Consolas" panose="020B0609020204030204" pitchFamily="49" charset="0"/>
              </a:rPr>
              <a:t>T</a:t>
            </a:r>
            <a:r>
              <a:rPr lang="en-US" altLang="zh-CN" sz="1200"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err="1">
                <a:solidFill>
                  <a:srgbClr val="000000"/>
                </a:solidFill>
                <a:highlight>
                  <a:srgbClr val="FFFFFF"/>
                </a:highlight>
                <a:latin typeface="Consolas" panose="020B0609020204030204" pitchFamily="49" charset="0"/>
                <a:cs typeface="Consolas" panose="020B0609020204030204" pitchFamily="49" charset="0"/>
              </a:rPr>
              <a:t>curlen</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200"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sz="1200" kern="0" dirty="0">
                <a:solidFill>
                  <a:srgbClr val="008000"/>
                </a:solidFill>
                <a:highlight>
                  <a:srgbClr val="FFFFFF"/>
                </a:highlight>
                <a:latin typeface="Consolas" panose="020B0609020204030204" pitchFamily="49" charset="0"/>
                <a:cs typeface="Consolas" panose="020B0609020204030204" pitchFamily="49" charset="0"/>
              </a:rPr>
              <a:t>比较</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		pop</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(&amp;</a:t>
            </a:r>
            <a:r>
              <a:rPr lang="en-US" altLang="zh-CN" sz="1200" kern="0" dirty="0" err="1">
                <a:solidFill>
                  <a:srgbClr val="000000"/>
                </a:solidFill>
                <a:highlight>
                  <a:srgbClr val="FFFFFF"/>
                </a:highlight>
                <a:latin typeface="Consolas" panose="020B0609020204030204" pitchFamily="49" charset="0"/>
                <a:cs typeface="Consolas" panose="020B0609020204030204" pitchFamily="49" charset="0"/>
              </a:rPr>
              <a:t>S</a:t>
            </a:r>
            <a:r>
              <a:rPr lang="en-US" altLang="zh-CN" sz="1200" b="1" kern="0" dirty="0" err="1">
                <a:solidFill>
                  <a:srgbClr val="000080"/>
                </a:solidFill>
                <a:highlight>
                  <a:srgbClr val="FFFFFF"/>
                </a:highlight>
                <a:latin typeface="Consolas" panose="020B0609020204030204" pitchFamily="49" charset="0"/>
                <a:cs typeface="Consolas" panose="020B0609020204030204" pitchFamily="49" charset="0"/>
              </a:rPr>
              <a:t>,&amp;</a:t>
            </a:r>
            <a:r>
              <a:rPr lang="en-US" altLang="zh-CN" sz="1200" kern="0" dirty="0" err="1">
                <a:solidFill>
                  <a:srgbClr val="000000"/>
                </a:solidFill>
                <a:highlight>
                  <a:srgbClr val="FFFFFF"/>
                </a:highlight>
                <a:latin typeface="Consolas" panose="020B0609020204030204" pitchFamily="49" charset="0"/>
                <a:cs typeface="Consolas" panose="020B0609020204030204" pitchFamily="49" charset="0"/>
              </a:rPr>
              <a:t>e</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200" b="1" kern="0" dirty="0">
                <a:solidFill>
                  <a:srgbClr val="0000FF"/>
                </a:solidFill>
                <a:highlight>
                  <a:srgbClr val="FFFFFF"/>
                </a:highlight>
                <a:latin typeface="Consolas" panose="020B0609020204030204" pitchFamily="49" charset="0"/>
                <a:cs typeface="Consolas" panose="020B0609020204030204" pitchFamily="49" charset="0"/>
              </a:rPr>
              <a:t>if</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e</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p</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sz="1200" kern="0" dirty="0" err="1">
                <a:solidFill>
                  <a:srgbClr val="000000"/>
                </a:solidFill>
                <a:highlight>
                  <a:srgbClr val="FFFFFF"/>
                </a:highlight>
                <a:latin typeface="Consolas" panose="020B0609020204030204" pitchFamily="49" charset="0"/>
                <a:cs typeface="Consolas" panose="020B0609020204030204" pitchFamily="49" charset="0"/>
              </a:rPr>
              <a:t>ch</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j</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200" b="1" kern="0" dirty="0">
                <a:solidFill>
                  <a:srgbClr val="0000FF"/>
                </a:solidFill>
                <a:highlight>
                  <a:srgbClr val="FFFFFF"/>
                </a:highlight>
                <a:latin typeface="Consolas" panose="020B0609020204030204" pitchFamily="49" charset="0"/>
                <a:cs typeface="Consolas" panose="020B0609020204030204" pitchFamily="49" charset="0"/>
              </a:rPr>
              <a:t>return</a:t>
            </a:r>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 ERROR</a:t>
            </a:r>
            <a:r>
              <a:rPr lang="zh-CN" altLang="zh-CN" sz="1200" kern="0" dirty="0">
                <a:solidFill>
                  <a:srgbClr val="000000"/>
                </a:solidFill>
                <a:highlight>
                  <a:srgbClr val="FFFFFF"/>
                </a:highlight>
                <a:latin typeface="Consolas" panose="020B0609020204030204" pitchFamily="49" charset="0"/>
                <a:cs typeface="Consolas" panose="020B0609020204030204" pitchFamily="49" charset="0"/>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200" kern="0" dirty="0" err="1">
                <a:solidFill>
                  <a:srgbClr val="000000"/>
                </a:solidFill>
                <a:highlight>
                  <a:srgbClr val="FFFFFF"/>
                </a:highlight>
                <a:latin typeface="Consolas" panose="020B0609020204030204" pitchFamily="49" charset="0"/>
                <a:cs typeface="Consolas" panose="020B0609020204030204" pitchFamily="49" charset="0"/>
              </a:rPr>
              <a:t>i</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		j</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j</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a:solidFill>
                  <a:srgbClr val="FF8000"/>
                </a:solidFill>
                <a:highlight>
                  <a:srgbClr val="FFFFFF"/>
                </a:highlight>
                <a:latin typeface="Consolas" panose="020B0609020204030204" pitchFamily="49" charset="0"/>
                <a:cs typeface="Consolas" panose="020B0609020204030204" pitchFamily="49" charset="0"/>
              </a:rPr>
              <a:t>1</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CHUNKSIZE</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200" b="1" kern="0" dirty="0">
                <a:solidFill>
                  <a:srgbClr val="0000FF"/>
                </a:solidFill>
                <a:highlight>
                  <a:srgbClr val="FFFFFF"/>
                </a:highlight>
                <a:latin typeface="Consolas" panose="020B0609020204030204" pitchFamily="49" charset="0"/>
                <a:cs typeface="Consolas" panose="020B0609020204030204" pitchFamily="49" charset="0"/>
              </a:rPr>
              <a:t>if</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j</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			p</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p</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next</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200" b="1" kern="0" dirty="0">
                <a:solidFill>
                  <a:srgbClr val="0000FF"/>
                </a:solidFill>
                <a:highlight>
                  <a:srgbClr val="FFFFFF"/>
                </a:highlight>
                <a:latin typeface="Consolas" panose="020B0609020204030204" pitchFamily="49" charset="0"/>
                <a:cs typeface="Consolas" panose="020B0609020204030204" pitchFamily="49" charset="0"/>
              </a:rPr>
              <a:t>if</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err="1">
                <a:solidFill>
                  <a:srgbClr val="000000"/>
                </a:solidFill>
                <a:highlight>
                  <a:srgbClr val="FFFFFF"/>
                </a:highlight>
                <a:latin typeface="Consolas" panose="020B0609020204030204" pitchFamily="49" charset="0"/>
                <a:cs typeface="Consolas" panose="020B0609020204030204" pitchFamily="49" charset="0"/>
              </a:rPr>
              <a:t>StackEmpty</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S</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)&amp;&amp;</a:t>
            </a:r>
            <a:r>
              <a:rPr lang="en-US" altLang="zh-CN" sz="1200" kern="0" dirty="0" err="1">
                <a:solidFill>
                  <a:srgbClr val="000000"/>
                </a:solidFill>
                <a:highlight>
                  <a:srgbClr val="FFFFFF"/>
                </a:highlight>
                <a:latin typeface="Consolas" panose="020B0609020204030204" pitchFamily="49" charset="0"/>
                <a:cs typeface="Consolas" panose="020B0609020204030204" pitchFamily="49" charset="0"/>
              </a:rPr>
              <a:t>i</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sz="1200" kern="0" dirty="0" err="1">
                <a:solidFill>
                  <a:srgbClr val="000000"/>
                </a:solidFill>
                <a:highlight>
                  <a:srgbClr val="FFFFFF"/>
                </a:highlight>
                <a:latin typeface="Consolas" panose="020B0609020204030204" pitchFamily="49" charset="0"/>
                <a:cs typeface="Consolas" panose="020B0609020204030204" pitchFamily="49" charset="0"/>
              </a:rPr>
              <a:t>T</a:t>
            </a:r>
            <a:r>
              <a:rPr lang="en-US" altLang="zh-CN" sz="1200"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sz="1200" kern="0" dirty="0" err="1">
                <a:solidFill>
                  <a:srgbClr val="000000"/>
                </a:solidFill>
                <a:highlight>
                  <a:srgbClr val="FFFFFF"/>
                </a:highlight>
                <a:latin typeface="Consolas" panose="020B0609020204030204" pitchFamily="49" charset="0"/>
                <a:cs typeface="Consolas" panose="020B0609020204030204" pitchFamily="49" charset="0"/>
              </a:rPr>
              <a:t>curlen</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200" b="1" kern="0" dirty="0">
                <a:solidFill>
                  <a:srgbClr val="0000FF"/>
                </a:solidFill>
                <a:highlight>
                  <a:srgbClr val="FFFFFF"/>
                </a:highlight>
                <a:latin typeface="Consolas" panose="020B0609020204030204" pitchFamily="49" charset="0"/>
                <a:cs typeface="Consolas" panose="020B0609020204030204" pitchFamily="49" charset="0"/>
              </a:rPr>
              <a:t>return</a:t>
            </a:r>
            <a:r>
              <a:rPr lang="en-US" altLang="zh-CN" sz="1200" kern="0" dirty="0">
                <a:solidFill>
                  <a:srgbClr val="000000"/>
                </a:solidFill>
                <a:highlight>
                  <a:srgbClr val="FFFFFF"/>
                </a:highlight>
                <a:latin typeface="Consolas" panose="020B0609020204030204" pitchFamily="49" charset="0"/>
                <a:cs typeface="Consolas" panose="020B0609020204030204" pitchFamily="49" charset="0"/>
              </a:rPr>
              <a:t> OK</a:t>
            </a:r>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200" kern="100" dirty="0">
              <a:latin typeface="等线" panose="02010600030101010101" pitchFamily="2" charset="-122"/>
              <a:cs typeface="Times New Roman" panose="02020603050405020304" pitchFamily="18" charset="0"/>
            </a:endParaRPr>
          </a:p>
          <a:p>
            <a:r>
              <a:rPr lang="en-US" altLang="zh-CN" sz="12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sz="1200" kern="0" dirty="0">
                <a:solidFill>
                  <a:srgbClr val="008000"/>
                </a:solidFill>
                <a:highlight>
                  <a:srgbClr val="FFFFFF"/>
                </a:highlight>
                <a:latin typeface="Consolas" panose="020B0609020204030204" pitchFamily="49" charset="0"/>
                <a:cs typeface="Consolas" panose="020B0609020204030204" pitchFamily="49" charset="0"/>
              </a:rPr>
              <a:t>这题有的同学没有考虑串的长度为奇数，直接当偶数做的。</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sz="1200" kern="0" dirty="0">
                <a:solidFill>
                  <a:srgbClr val="008000"/>
                </a:solidFill>
                <a:highlight>
                  <a:srgbClr val="FFFFFF"/>
                </a:highlight>
                <a:latin typeface="Consolas" panose="020B0609020204030204" pitchFamily="49" charset="0"/>
                <a:cs typeface="Consolas" panose="020B0609020204030204" pitchFamily="49" charset="0"/>
              </a:rPr>
              <a:t>也可以将字符串反转，然后对比。</a:t>
            </a:r>
            <a:endParaRPr lang="zh-CN" altLang="en-US" sz="1200" dirty="0"/>
          </a:p>
        </p:txBody>
      </p:sp>
    </p:spTree>
    <p:extLst>
      <p:ext uri="{BB962C8B-B14F-4D97-AF65-F5344CB8AC3E}">
        <p14:creationId xmlns:p14="http://schemas.microsoft.com/office/powerpoint/2010/main" val="194213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0C2C483-BF25-4F4B-94EB-0E6B99BCF865}"/>
              </a:ext>
            </a:extLst>
          </p:cNvPr>
          <p:cNvSpPr/>
          <p:nvPr/>
        </p:nvSpPr>
        <p:spPr>
          <a:xfrm>
            <a:off x="2328583" y="1397675"/>
            <a:ext cx="6096000" cy="2031325"/>
          </a:xfrm>
          <a:prstGeom prst="rect">
            <a:avLst/>
          </a:prstGeom>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kern="0" dirty="0">
                <a:solidFill>
                  <a:srgbClr val="FF8000"/>
                </a:solidFill>
                <a:highlight>
                  <a:srgbClr val="FFFFFF"/>
                </a:highlight>
                <a:latin typeface="Consolas" panose="020B0609020204030204" pitchFamily="49" charset="0"/>
                <a:cs typeface="Consolas" panose="020B0609020204030204" pitchFamily="49" charset="0"/>
              </a:rPr>
              <a:t>5.8</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写出准对角矩阵下标</a:t>
            </a:r>
            <a:r>
              <a:rPr lang="en-US" altLang="zh-CN" kern="0" dirty="0">
                <a:solidFill>
                  <a:srgbClr val="008000"/>
                </a:solidFill>
                <a:highlight>
                  <a:srgbClr val="FFFFFF"/>
                </a:highlight>
                <a:latin typeface="Consolas" panose="020B0609020204030204" pitchFamily="49" charset="0"/>
                <a:cs typeface="Consolas" panose="020B0609020204030204" pitchFamily="49" charset="0"/>
              </a:rPr>
              <a:t>(</a:t>
            </a:r>
            <a:r>
              <a:rPr lang="en-US" altLang="zh-CN" kern="0" dirty="0" err="1">
                <a:solidFill>
                  <a:srgbClr val="008000"/>
                </a:solidFill>
                <a:highlight>
                  <a:srgbClr val="FFFFFF"/>
                </a:highlight>
                <a:latin typeface="Consolas" panose="020B0609020204030204" pitchFamily="49" charset="0"/>
                <a:cs typeface="Consolas" panose="020B0609020204030204" pitchFamily="49" charset="0"/>
              </a:rPr>
              <a:t>i,j</a:t>
            </a:r>
            <a:r>
              <a:rPr lang="en-US" altLang="zh-CN"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求</a:t>
            </a:r>
            <a:r>
              <a:rPr lang="en-US" altLang="zh-CN" kern="0" dirty="0">
                <a:solidFill>
                  <a:srgbClr val="008000"/>
                </a:solidFill>
                <a:highlight>
                  <a:srgbClr val="FFFFFF"/>
                </a:highlight>
                <a:latin typeface="Consolas" panose="020B0609020204030204" pitchFamily="49" charset="0"/>
                <a:cs typeface="Consolas" panose="020B0609020204030204" pitchFamily="49" charset="0"/>
              </a:rPr>
              <a:t>k</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的转换公式</a:t>
            </a:r>
            <a:endParaRPr lang="zh-CN" altLang="zh-CN" sz="2000" kern="100" dirty="0">
              <a:latin typeface="等线" panose="02010600030101010101" pitchFamily="2" charset="-122"/>
              <a:cs typeface="Times New Roman" panose="02020603050405020304" pitchFamily="18" charset="0"/>
            </a:endParaRPr>
          </a:p>
          <a:p>
            <a:r>
              <a:rPr lang="zh-CN" altLang="zh-CN" kern="0" dirty="0">
                <a:solidFill>
                  <a:srgbClr val="000000"/>
                </a:solidFill>
                <a:highlight>
                  <a:srgbClr val="FFFFFF"/>
                </a:highlight>
                <a:latin typeface="Consolas" panose="020B0609020204030204" pitchFamily="49" charset="0"/>
                <a:cs typeface="Consolas" panose="020B0609020204030204" pitchFamily="49" charset="0"/>
              </a:rPr>
              <a:t>当</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i</a:t>
            </a:r>
            <a:r>
              <a:rPr lang="zh-CN" altLang="zh-CN" kern="0" dirty="0">
                <a:solidFill>
                  <a:srgbClr val="000000"/>
                </a:solidFill>
                <a:highlight>
                  <a:srgbClr val="FFFFFF"/>
                </a:highlight>
                <a:latin typeface="Consolas" panose="020B0609020204030204" pitchFamily="49" charset="0"/>
                <a:cs typeface="Consolas" panose="020B0609020204030204" pitchFamily="49" charset="0"/>
              </a:rPr>
              <a:t>为奇数时，</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k</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i</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j</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FF8000"/>
                </a:solidFill>
                <a:highlight>
                  <a:srgbClr val="FFFFFF"/>
                </a:highlight>
                <a:latin typeface="Consolas" panose="020B0609020204030204" pitchFamily="49" charset="0"/>
                <a:cs typeface="Consolas" panose="020B0609020204030204" pitchFamily="49" charset="0"/>
              </a:rPr>
              <a:t>2</a:t>
            </a:r>
            <a:endParaRPr lang="zh-CN" altLang="zh-CN" sz="2000" kern="100" dirty="0">
              <a:latin typeface="等线" panose="02010600030101010101" pitchFamily="2" charset="-122"/>
              <a:cs typeface="Times New Roman" panose="02020603050405020304" pitchFamily="18" charset="0"/>
            </a:endParaRPr>
          </a:p>
          <a:p>
            <a:r>
              <a:rPr lang="zh-CN" altLang="zh-CN" kern="0" dirty="0">
                <a:solidFill>
                  <a:srgbClr val="000000"/>
                </a:solidFill>
                <a:highlight>
                  <a:srgbClr val="FFFFFF"/>
                </a:highlight>
                <a:latin typeface="Consolas" panose="020B0609020204030204" pitchFamily="49" charset="0"/>
                <a:cs typeface="Consolas" panose="020B0609020204030204" pitchFamily="49" charset="0"/>
              </a:rPr>
              <a:t>当</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i</a:t>
            </a:r>
            <a:r>
              <a:rPr lang="zh-CN" altLang="zh-CN" kern="0" dirty="0">
                <a:solidFill>
                  <a:srgbClr val="000000"/>
                </a:solidFill>
                <a:highlight>
                  <a:srgbClr val="FFFFFF"/>
                </a:highlight>
                <a:latin typeface="Consolas" panose="020B0609020204030204" pitchFamily="49" charset="0"/>
                <a:cs typeface="Consolas" panose="020B0609020204030204" pitchFamily="49" charset="0"/>
              </a:rPr>
              <a:t>为偶数时，</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k</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i</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j</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FF8000"/>
                </a:solidFill>
                <a:highlight>
                  <a:srgbClr val="FFFFFF"/>
                </a:highlight>
                <a:latin typeface="Consolas" panose="020B0609020204030204" pitchFamily="49" charset="0"/>
                <a:cs typeface="Consolas" panose="020B0609020204030204" pitchFamily="49" charset="0"/>
              </a:rPr>
              <a:t>1</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k</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i</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j</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i</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FF8000"/>
                </a:solidFill>
                <a:highlight>
                  <a:srgbClr val="FFFFFF"/>
                </a:highlight>
                <a:latin typeface="Consolas" panose="020B0609020204030204" pitchFamily="49" charset="0"/>
                <a:cs typeface="Consolas" panose="020B0609020204030204" pitchFamily="49" charset="0"/>
              </a:rPr>
              <a:t>2</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FF8000"/>
                </a:solidFill>
                <a:highlight>
                  <a:srgbClr val="FFFFFF"/>
                </a:highlight>
                <a:latin typeface="Consolas" panose="020B0609020204030204" pitchFamily="49" charset="0"/>
                <a:cs typeface="Consolas" panose="020B0609020204030204" pitchFamily="49" charset="0"/>
              </a:rPr>
              <a:t>1</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这题答案形式比较多，也可以从</a:t>
            </a:r>
            <a:r>
              <a:rPr lang="en-US" altLang="zh-CN" kern="0" dirty="0">
                <a:solidFill>
                  <a:srgbClr val="008000"/>
                </a:solidFill>
                <a:highlight>
                  <a:srgbClr val="FFFFFF"/>
                </a:highlight>
                <a:latin typeface="Consolas" panose="020B0609020204030204" pitchFamily="49" charset="0"/>
                <a:cs typeface="Consolas" panose="020B0609020204030204" pitchFamily="49" charset="0"/>
              </a:rPr>
              <a:t>4</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个元素为一个块来归纳。</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但注意</a:t>
            </a:r>
            <a:r>
              <a:rPr lang="en-US" altLang="zh-CN" kern="0" dirty="0">
                <a:solidFill>
                  <a:srgbClr val="008000"/>
                </a:solidFill>
                <a:highlight>
                  <a:srgbClr val="FFFFFF"/>
                </a:highlight>
                <a:latin typeface="Consolas" panose="020B0609020204030204" pitchFamily="49" charset="0"/>
                <a:cs typeface="Consolas" panose="020B0609020204030204" pitchFamily="49" charset="0"/>
              </a:rPr>
              <a:t>k</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是从</a:t>
            </a:r>
            <a:r>
              <a:rPr lang="en-US" altLang="zh-CN" kern="0" dirty="0">
                <a:solidFill>
                  <a:srgbClr val="008000"/>
                </a:solidFill>
                <a:highlight>
                  <a:srgbClr val="FFFFFF"/>
                </a:highlight>
                <a:latin typeface="Consolas" panose="020B0609020204030204" pitchFamily="49" charset="0"/>
                <a:cs typeface="Consolas" panose="020B0609020204030204" pitchFamily="49" charset="0"/>
              </a:rPr>
              <a:t>0</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开始的。</a:t>
            </a:r>
            <a:endParaRPr lang="zh-CN" altLang="zh-CN" sz="20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17797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2860D34-3643-1E46-3D73-CFB32A5FEC1C}"/>
              </a:ext>
            </a:extLst>
          </p:cNvPr>
          <p:cNvSpPr txBox="1"/>
          <p:nvPr/>
        </p:nvSpPr>
        <p:spPr>
          <a:xfrm>
            <a:off x="533189" y="537623"/>
            <a:ext cx="12646959" cy="5909310"/>
          </a:xfrm>
          <a:prstGeom prst="rect">
            <a:avLst/>
          </a:prstGeom>
          <a:noFill/>
        </p:spPr>
        <p:txBody>
          <a:bodyPr wrap="square">
            <a:spAutoFit/>
          </a:bodyPr>
          <a:lstStyle/>
          <a:p>
            <a:r>
              <a:rPr lang="en-US" altLang="zh-CN" sz="1400" kern="0" dirty="0">
                <a:solidFill>
                  <a:srgbClr val="FF8000"/>
                </a:solidFill>
                <a:highlight>
                  <a:srgbClr val="FFFFFF"/>
                </a:highlight>
                <a:latin typeface="Consolas" panose="020B0609020204030204" pitchFamily="49" charset="0"/>
                <a:cs typeface="Consolas" panose="020B0609020204030204" pitchFamily="49" charset="0"/>
              </a:rPr>
              <a:t>5.26</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sz="1400" kern="0" dirty="0">
                <a:solidFill>
                  <a:srgbClr val="008000"/>
                </a:solidFill>
                <a:highlight>
                  <a:srgbClr val="FFFFFF"/>
                </a:highlight>
                <a:latin typeface="Consolas" panose="020B0609020204030204" pitchFamily="49" charset="0"/>
                <a:cs typeface="Consolas" panose="020B0609020204030204" pitchFamily="49" charset="0"/>
              </a:rPr>
              <a:t>试编写一个以三元组形式输出用十字链表表示的稀疏矩阵中非零元素及其下标的算法。</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sz="1400" kern="0" dirty="0">
                <a:solidFill>
                  <a:srgbClr val="008000"/>
                </a:solidFill>
                <a:highlight>
                  <a:srgbClr val="FFFFFF"/>
                </a:highlight>
                <a:latin typeface="Consolas" panose="020B0609020204030204" pitchFamily="49" charset="0"/>
                <a:cs typeface="Consolas" panose="020B0609020204030204" pitchFamily="49" charset="0"/>
              </a:rPr>
              <a:t>十字链表的结构</a:t>
            </a:r>
            <a:r>
              <a:rPr lang="en-US" altLang="zh-CN" sz="1400" kern="0" dirty="0">
                <a:solidFill>
                  <a:srgbClr val="008000"/>
                </a:solidFill>
                <a:highlight>
                  <a:srgbClr val="FFFFFF"/>
                </a:highlight>
                <a:latin typeface="Consolas" panose="020B0609020204030204" pitchFamily="49" charset="0"/>
                <a:cs typeface="Consolas" panose="020B0609020204030204" pitchFamily="49" charset="0"/>
              </a:rPr>
              <a:t>P103</a:t>
            </a:r>
            <a:endParaRPr lang="zh-CN" altLang="zh-CN" sz="1400" kern="100" dirty="0">
              <a:latin typeface="等线" panose="02010600030101010101" pitchFamily="2" charset="-122"/>
              <a:cs typeface="Times New Roman" panose="02020603050405020304" pitchFamily="18" charset="0"/>
            </a:endParaRPr>
          </a:p>
          <a:p>
            <a:r>
              <a:rPr lang="en-US" altLang="zh-CN" sz="1400" b="1" kern="0" dirty="0">
                <a:solidFill>
                  <a:srgbClr val="0000FF"/>
                </a:solidFill>
                <a:highlight>
                  <a:srgbClr val="FFFFFF"/>
                </a:highlight>
                <a:latin typeface="Consolas" panose="020B0609020204030204" pitchFamily="49" charset="0"/>
                <a:cs typeface="Consolas" panose="020B0609020204030204" pitchFamily="49" charset="0"/>
              </a:rPr>
              <a:t>typedef</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kern="0" dirty="0">
                <a:solidFill>
                  <a:srgbClr val="8000FF"/>
                </a:solidFill>
                <a:highlight>
                  <a:srgbClr val="FFFFFF"/>
                </a:highlight>
                <a:latin typeface="Consolas" panose="020B0609020204030204" pitchFamily="49" charset="0"/>
                <a:cs typeface="Consolas" panose="020B0609020204030204" pitchFamily="49" charset="0"/>
              </a:rPr>
              <a:t>struct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OLNode</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kern="0" dirty="0">
                <a:solidFill>
                  <a:srgbClr val="8000FF"/>
                </a:solidFill>
                <a:highlight>
                  <a:srgbClr val="FFFFFF"/>
                </a:highlight>
                <a:latin typeface="Consolas" panose="020B0609020204030204" pitchFamily="49" charset="0"/>
                <a:cs typeface="Consolas" panose="020B0609020204030204" pitchFamily="49" charset="0"/>
              </a:rPr>
              <a:t>int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i</a:t>
            </a:r>
            <a:r>
              <a:rPr lang="en-US" altLang="zh-CN" sz="1400"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j</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sz="1400" kern="0" dirty="0">
                <a:solidFill>
                  <a:srgbClr val="008000"/>
                </a:solidFill>
                <a:highlight>
                  <a:srgbClr val="FFFFFF"/>
                </a:highlight>
                <a:latin typeface="Consolas" panose="020B0609020204030204" pitchFamily="49" charset="0"/>
                <a:cs typeface="Consolas" panose="020B0609020204030204" pitchFamily="49" charset="0"/>
              </a:rPr>
              <a:t>非零元的行和列下标</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ElemType</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e</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kern="0" dirty="0">
                <a:solidFill>
                  <a:srgbClr val="8000FF"/>
                </a:solidFill>
                <a:highlight>
                  <a:srgbClr val="FFFFFF"/>
                </a:highlight>
                <a:latin typeface="Consolas" panose="020B0609020204030204" pitchFamily="49" charset="0"/>
                <a:cs typeface="Consolas" panose="020B0609020204030204" pitchFamily="49" charset="0"/>
              </a:rPr>
              <a:t>struct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OLNode</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right</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down</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sz="1400" kern="0" dirty="0">
                <a:solidFill>
                  <a:srgbClr val="008000"/>
                </a:solidFill>
                <a:highlight>
                  <a:srgbClr val="FFFFFF"/>
                </a:highlight>
                <a:latin typeface="Consolas" panose="020B0609020204030204" pitchFamily="49" charset="0"/>
                <a:cs typeface="Consolas" panose="020B0609020204030204" pitchFamily="49" charset="0"/>
              </a:rPr>
              <a:t>元素所在行表和列表的后继链域</a:t>
            </a:r>
            <a:endParaRPr lang="zh-CN" altLang="zh-CN" sz="1400" kern="100" dirty="0">
              <a:latin typeface="等线" panose="02010600030101010101" pitchFamily="2" charset="-122"/>
              <a:cs typeface="Times New Roman" panose="02020603050405020304" pitchFamily="18" charset="0"/>
            </a:endParaRPr>
          </a:p>
          <a:p>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OLNode</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OLink</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endParaRPr lang="zh-CN" altLang="zh-CN" sz="1400" kern="100" dirty="0">
              <a:latin typeface="等线" panose="02010600030101010101" pitchFamily="2" charset="-122"/>
              <a:cs typeface="Times New Roman" panose="02020603050405020304" pitchFamily="18" charset="0"/>
            </a:endParaRPr>
          </a:p>
          <a:p>
            <a:r>
              <a:rPr lang="en-US" altLang="zh-CN" sz="1400" b="1" kern="0" dirty="0">
                <a:solidFill>
                  <a:srgbClr val="0000FF"/>
                </a:solidFill>
                <a:highlight>
                  <a:srgbClr val="FFFFFF"/>
                </a:highlight>
                <a:latin typeface="Consolas" panose="020B0609020204030204" pitchFamily="49" charset="0"/>
                <a:cs typeface="Consolas" panose="020B0609020204030204" pitchFamily="49" charset="0"/>
              </a:rPr>
              <a:t>typedef</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kern="0" dirty="0">
                <a:solidFill>
                  <a:srgbClr val="8000FF"/>
                </a:solidFill>
                <a:highlight>
                  <a:srgbClr val="FFFFFF"/>
                </a:highlight>
                <a:latin typeface="Consolas" panose="020B0609020204030204" pitchFamily="49" charset="0"/>
                <a:cs typeface="Consolas" panose="020B0609020204030204" pitchFamily="49" charset="0"/>
              </a:rPr>
              <a:t>struct</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OLink</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rhead</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chead</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sz="1400" kern="0" dirty="0">
                <a:solidFill>
                  <a:srgbClr val="008000"/>
                </a:solidFill>
                <a:highlight>
                  <a:srgbClr val="FFFFFF"/>
                </a:highlight>
                <a:latin typeface="Consolas" panose="020B0609020204030204" pitchFamily="49" charset="0"/>
                <a:cs typeface="Consolas" panose="020B0609020204030204" pitchFamily="49" charset="0"/>
              </a:rPr>
              <a:t>行和列链表的头指针</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kern="0" dirty="0">
                <a:solidFill>
                  <a:srgbClr val="8000FF"/>
                </a:solidFill>
                <a:highlight>
                  <a:srgbClr val="FFFFFF"/>
                </a:highlight>
                <a:latin typeface="Consolas" panose="020B0609020204030204" pitchFamily="49" charset="0"/>
                <a:cs typeface="Consolas" panose="020B0609020204030204" pitchFamily="49" charset="0"/>
              </a:rPr>
              <a:t>int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mu</a:t>
            </a:r>
            <a:r>
              <a:rPr lang="en-US" altLang="zh-CN" sz="1400"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nu</a:t>
            </a:r>
            <a:r>
              <a:rPr lang="en-US" altLang="zh-CN" sz="1400"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tu</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sz="1400" kern="0" dirty="0">
                <a:solidFill>
                  <a:srgbClr val="008000"/>
                </a:solidFill>
                <a:highlight>
                  <a:srgbClr val="FFFFFF"/>
                </a:highlight>
                <a:latin typeface="Consolas" panose="020B0609020204030204" pitchFamily="49" charset="0"/>
                <a:cs typeface="Consolas" panose="020B0609020204030204" pitchFamily="49" charset="0"/>
              </a:rPr>
              <a:t>稀疏矩阵的行数，列数和非零元素个数</a:t>
            </a:r>
            <a:endParaRPr lang="zh-CN" altLang="zh-CN" sz="1400" kern="100" dirty="0">
              <a:latin typeface="等线" panose="02010600030101010101" pitchFamily="2" charset="-122"/>
              <a:cs typeface="Times New Roman" panose="02020603050405020304" pitchFamily="18" charset="0"/>
            </a:endParaRPr>
          </a:p>
          <a:p>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CrossList</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Status </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PrintCrossList</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CrossList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M</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sz="1400" kern="0" dirty="0">
                <a:solidFill>
                  <a:srgbClr val="008000"/>
                </a:solidFill>
                <a:highlight>
                  <a:srgbClr val="FFFFFF"/>
                </a:highlight>
                <a:latin typeface="Consolas" panose="020B0609020204030204" pitchFamily="49" charset="0"/>
                <a:cs typeface="Consolas" panose="020B0609020204030204" pitchFamily="49" charset="0"/>
              </a:rPr>
              <a:t>以三元组形式输出用十字链表表示的稀疏矩阵中非零元素及其下标</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OLink</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p</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b="1" kern="0" dirty="0">
                <a:solidFill>
                  <a:srgbClr val="0000FF"/>
                </a:solidFill>
                <a:highlight>
                  <a:srgbClr val="FFFFFF"/>
                </a:highlight>
                <a:latin typeface="Consolas" panose="020B0609020204030204" pitchFamily="49" charset="0"/>
                <a:cs typeface="Consolas" panose="020B0609020204030204" pitchFamily="49" charset="0"/>
              </a:rPr>
              <a:t>if</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M</a:t>
            </a:r>
            <a:r>
              <a:rPr lang="en-US" altLang="zh-CN" sz="1400"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tu</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a:solidFill>
                  <a:srgbClr val="FF8000"/>
                </a:solidFill>
                <a:highlight>
                  <a:srgbClr val="FFFFFF"/>
                </a:highlight>
                <a:latin typeface="Consolas" panose="020B0609020204030204" pitchFamily="49" charset="0"/>
                <a:cs typeface="Consolas" panose="020B0609020204030204" pitchFamily="49" charset="0"/>
              </a:rPr>
              <a:t>0</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b="1" kern="0" dirty="0">
                <a:solidFill>
                  <a:srgbClr val="0000FF"/>
                </a:solidFill>
                <a:highlight>
                  <a:srgbClr val="FFFFFF"/>
                </a:highlight>
                <a:latin typeface="Consolas" panose="020B0609020204030204" pitchFamily="49" charset="0"/>
                <a:cs typeface="Consolas" panose="020B0609020204030204" pitchFamily="49" charset="0"/>
              </a:rPr>
              <a:t>return</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ERROR</a:t>
            </a:r>
            <a:r>
              <a:rPr lang="zh-CN" altLang="zh-CN" sz="1400" kern="0" dirty="0">
                <a:solidFill>
                  <a:srgbClr val="00000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b="1" kern="0" dirty="0">
                <a:solidFill>
                  <a:srgbClr val="0000FF"/>
                </a:solidFill>
                <a:highlight>
                  <a:srgbClr val="FFFFFF"/>
                </a:highlight>
                <a:latin typeface="Consolas" panose="020B0609020204030204" pitchFamily="49" charset="0"/>
                <a:cs typeface="Consolas" panose="020B0609020204030204" pitchFamily="49" charset="0"/>
              </a:rPr>
              <a:t>for</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a:solidFill>
                  <a:srgbClr val="8000FF"/>
                </a:solidFill>
                <a:highlight>
                  <a:srgbClr val="FFFFFF"/>
                </a:highlight>
                <a:latin typeface="Consolas" panose="020B0609020204030204" pitchFamily="49" charset="0"/>
                <a:cs typeface="Consolas" panose="020B0609020204030204" pitchFamily="49" charset="0"/>
              </a:rPr>
              <a:t>int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i</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a:solidFill>
                  <a:srgbClr val="FF8000"/>
                </a:solidFill>
                <a:highlight>
                  <a:srgbClr val="FFFFFF"/>
                </a:highlight>
                <a:latin typeface="Consolas" panose="020B0609020204030204" pitchFamily="49" charset="0"/>
                <a:cs typeface="Consolas" panose="020B0609020204030204" pitchFamily="49" charset="0"/>
              </a:rPr>
              <a:t>0</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i</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&lt;</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M</a:t>
            </a:r>
            <a:r>
              <a:rPr lang="en-US" altLang="zh-CN" sz="1400"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mu</a:t>
            </a:r>
            <a:r>
              <a:rPr lang="en-US" altLang="zh-CN" sz="1400"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i</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p</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M</a:t>
            </a:r>
            <a:r>
              <a:rPr lang="en-US" altLang="zh-CN" sz="1400"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rhead</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i</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b="1" kern="0" dirty="0">
                <a:solidFill>
                  <a:srgbClr val="0000FF"/>
                </a:solidFill>
                <a:highlight>
                  <a:srgbClr val="FFFFFF"/>
                </a:highlight>
                <a:latin typeface="Consolas" panose="020B0609020204030204" pitchFamily="49" charset="0"/>
                <a:cs typeface="Consolas" panose="020B0609020204030204" pitchFamily="49" charset="0"/>
              </a:rPr>
              <a:t>while</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p</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b="1" kern="0" dirty="0">
                <a:solidFill>
                  <a:srgbClr val="0000FF"/>
                </a:solidFill>
                <a:highlight>
                  <a:srgbClr val="FFFFFF"/>
                </a:highlight>
                <a:latin typeface="Consolas" panose="020B0609020204030204" pitchFamily="49" charset="0"/>
                <a:cs typeface="Consolas" panose="020B0609020204030204" pitchFamily="49" charset="0"/>
              </a:rPr>
              <a:t>NULL</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printf</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a:solidFill>
                  <a:srgbClr val="808080"/>
                </a:solidFill>
                <a:highlight>
                  <a:srgbClr val="FFFFFF"/>
                </a:highlight>
                <a:latin typeface="Consolas" panose="020B0609020204030204" pitchFamily="49" charset="0"/>
                <a:cs typeface="Consolas" panose="020B0609020204030204" pitchFamily="49" charset="0"/>
              </a:rPr>
              <a:t>"%d %d %d\</a:t>
            </a:r>
            <a:r>
              <a:rPr lang="en-US" altLang="zh-CN" sz="1400" kern="0" dirty="0" err="1">
                <a:solidFill>
                  <a:srgbClr val="808080"/>
                </a:solidFill>
                <a:highlight>
                  <a:srgbClr val="FFFFFF"/>
                </a:highlight>
                <a:latin typeface="Consolas" panose="020B0609020204030204" pitchFamily="49" charset="0"/>
                <a:cs typeface="Consolas" panose="020B0609020204030204" pitchFamily="49" charset="0"/>
              </a:rPr>
              <a:t>n"</a:t>
            </a:r>
            <a:r>
              <a:rPr lang="en-US" altLang="zh-CN" sz="1400"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p</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i</a:t>
            </a:r>
            <a:r>
              <a:rPr lang="en-US" altLang="zh-CN" sz="1400"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p</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j</a:t>
            </a:r>
            <a:r>
              <a:rPr lang="en-US" altLang="zh-CN" sz="1400"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err="1">
                <a:solidFill>
                  <a:srgbClr val="000000"/>
                </a:solidFill>
                <a:highlight>
                  <a:srgbClr val="FFFFFF"/>
                </a:highlight>
                <a:latin typeface="Consolas" panose="020B0609020204030204" pitchFamily="49" charset="0"/>
                <a:cs typeface="Consolas" panose="020B0609020204030204" pitchFamily="49" charset="0"/>
              </a:rPr>
              <a:t>p</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e</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p</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p</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right</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400" b="1" kern="0" dirty="0">
                <a:solidFill>
                  <a:srgbClr val="0000FF"/>
                </a:solidFill>
                <a:highlight>
                  <a:srgbClr val="FFFFFF"/>
                </a:highlight>
                <a:latin typeface="Consolas" panose="020B0609020204030204" pitchFamily="49" charset="0"/>
                <a:cs typeface="Consolas" panose="020B0609020204030204" pitchFamily="49" charset="0"/>
              </a:rPr>
              <a:t>return</a:t>
            </a:r>
            <a:r>
              <a:rPr lang="en-US" altLang="zh-CN" sz="1400" kern="0" dirty="0">
                <a:solidFill>
                  <a:srgbClr val="000000"/>
                </a:solidFill>
                <a:highlight>
                  <a:srgbClr val="FFFFFF"/>
                </a:highlight>
                <a:latin typeface="Consolas" panose="020B0609020204030204" pitchFamily="49" charset="0"/>
                <a:cs typeface="Consolas" panose="020B0609020204030204" pitchFamily="49" charset="0"/>
              </a:rPr>
              <a:t> OK</a:t>
            </a:r>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400" kern="100" dirty="0">
              <a:latin typeface="等线" panose="02010600030101010101" pitchFamily="2" charset="-122"/>
              <a:cs typeface="Times New Roman" panose="02020603050405020304" pitchFamily="18" charset="0"/>
            </a:endParaRPr>
          </a:p>
          <a:p>
            <a:r>
              <a:rPr lang="en-US" altLang="zh-CN" sz="14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400"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sz="1400" kern="0" dirty="0">
                <a:solidFill>
                  <a:srgbClr val="008000"/>
                </a:solidFill>
                <a:highlight>
                  <a:srgbClr val="FFFFFF"/>
                </a:highlight>
                <a:latin typeface="Consolas" panose="020B0609020204030204" pitchFamily="49" charset="0"/>
                <a:cs typeface="Consolas" panose="020B0609020204030204" pitchFamily="49" charset="0"/>
              </a:rPr>
              <a:t>有的同学的写法，是把十字链表的非零元素以三元组形式存起来。题目要求是输出。</a:t>
            </a:r>
            <a:endParaRPr lang="zh-CN" altLang="zh-CN" sz="14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661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D77D3D5-CC39-40F5-9E4A-B58D5AA491E5}"/>
              </a:ext>
            </a:extLst>
          </p:cNvPr>
          <p:cNvSpPr/>
          <p:nvPr/>
        </p:nvSpPr>
        <p:spPr>
          <a:xfrm>
            <a:off x="3048000" y="612844"/>
            <a:ext cx="6096000" cy="5632311"/>
          </a:xfrm>
          <a:prstGeom prst="rect">
            <a:avLst/>
          </a:prstGeom>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广义表定义如下</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highlight>
                  <a:srgbClr val="FFFFFF"/>
                </a:highlight>
                <a:latin typeface="Consolas" panose="020B0609020204030204" pitchFamily="49" charset="0"/>
                <a:cs typeface="Consolas" panose="020B0609020204030204" pitchFamily="49" charset="0"/>
              </a:rPr>
              <a:t>typedef</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kern="0" dirty="0" err="1">
                <a:solidFill>
                  <a:srgbClr val="8000FF"/>
                </a:solidFill>
                <a:highlight>
                  <a:srgbClr val="FFFFFF"/>
                </a:highlight>
                <a:latin typeface="Consolas" panose="020B0609020204030204" pitchFamily="49" charset="0"/>
                <a:cs typeface="Consolas" panose="020B0609020204030204" pitchFamily="49" charset="0"/>
              </a:rPr>
              <a:t>enum</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Atom</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List </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ElemTag</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kern="0" dirty="0">
                <a:solidFill>
                  <a:srgbClr val="008000"/>
                </a:solidFill>
                <a:highlight>
                  <a:srgbClr val="FFFFFF"/>
                </a:highlight>
                <a:latin typeface="Consolas" panose="020B0609020204030204" pitchFamily="49" charset="0"/>
                <a:cs typeface="Consolas" panose="020B0609020204030204" pitchFamily="49" charset="0"/>
              </a:rPr>
              <a:t>//ATOM==0:</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原子，</a:t>
            </a:r>
            <a:r>
              <a:rPr lang="en-US" altLang="zh-CN" kern="0" dirty="0">
                <a:solidFill>
                  <a:srgbClr val="008000"/>
                </a:solidFill>
                <a:highlight>
                  <a:srgbClr val="FFFFFF"/>
                </a:highlight>
                <a:latin typeface="Consolas" panose="020B0609020204030204" pitchFamily="49" charset="0"/>
                <a:cs typeface="Consolas" panose="020B0609020204030204" pitchFamily="49" charset="0"/>
              </a:rPr>
              <a:t>LIST==1:</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子表</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highlight>
                  <a:srgbClr val="FFFFFF"/>
                </a:highlight>
                <a:latin typeface="Consolas" panose="020B0609020204030204" pitchFamily="49" charset="0"/>
                <a:cs typeface="Consolas" panose="020B0609020204030204" pitchFamily="49" charset="0"/>
              </a:rPr>
              <a:t>typedef</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kern="0" dirty="0">
                <a:solidFill>
                  <a:srgbClr val="8000FF"/>
                </a:solidFill>
                <a:highlight>
                  <a:srgbClr val="FFFFFF"/>
                </a:highlight>
                <a:latin typeface="Consolas" panose="020B0609020204030204" pitchFamily="49" charset="0"/>
                <a:cs typeface="Consolas" panose="020B0609020204030204" pitchFamily="49" charset="0"/>
              </a:rPr>
              <a:t>char</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AtomType</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highlight>
                  <a:srgbClr val="FFFFFF"/>
                </a:highlight>
                <a:latin typeface="Consolas" panose="020B0609020204030204" pitchFamily="49" charset="0"/>
                <a:cs typeface="Consolas" panose="020B0609020204030204" pitchFamily="49" charset="0"/>
              </a:rPr>
              <a:t>typedef</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kern="0" dirty="0">
                <a:solidFill>
                  <a:srgbClr val="8000FF"/>
                </a:solidFill>
                <a:highlight>
                  <a:srgbClr val="FFFFFF"/>
                </a:highlight>
                <a:latin typeface="Consolas" panose="020B0609020204030204" pitchFamily="49" charset="0"/>
                <a:cs typeface="Consolas" panose="020B0609020204030204" pitchFamily="49" charset="0"/>
              </a:rPr>
              <a:t>struct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GLNode</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ElemTag</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tag</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公共部分，用于区别原子结点和表结点</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kern="0" dirty="0">
                <a:solidFill>
                  <a:srgbClr val="8000FF"/>
                </a:solidFill>
                <a:highlight>
                  <a:srgbClr val="FFFFFF"/>
                </a:highlight>
                <a:latin typeface="Consolas" panose="020B0609020204030204" pitchFamily="49" charset="0"/>
                <a:cs typeface="Consolas" panose="020B0609020204030204" pitchFamily="49" charset="0"/>
              </a:rPr>
              <a:t>union</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AtomType</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atom</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原子结点的值域</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kern="0" dirty="0">
                <a:solidFill>
                  <a:srgbClr val="8000FF"/>
                </a:solidFill>
                <a:highlight>
                  <a:srgbClr val="FFFFFF"/>
                </a:highlight>
                <a:latin typeface="Consolas" panose="020B0609020204030204" pitchFamily="49" charset="0"/>
                <a:cs typeface="Consolas" panose="020B0609020204030204" pitchFamily="49" charset="0"/>
              </a:rPr>
              <a:t>struct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kern="0" dirty="0">
                <a:solidFill>
                  <a:srgbClr val="8000FF"/>
                </a:solidFill>
                <a:highlight>
                  <a:srgbClr val="FFFFFF"/>
                </a:highlight>
                <a:latin typeface="Consolas" panose="020B0609020204030204" pitchFamily="49" charset="0"/>
                <a:cs typeface="Consolas" panose="020B0609020204030204" pitchFamily="49" charset="0"/>
              </a:rPr>
              <a:t>struct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GLNode</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hp</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kern="0" dirty="0">
                <a:solidFill>
                  <a:srgbClr val="8000FF"/>
                </a:solidFill>
                <a:highlight>
                  <a:srgbClr val="FFFFFF"/>
                </a:highlight>
                <a:latin typeface="Consolas" panose="020B0609020204030204" pitchFamily="49" charset="0"/>
                <a:cs typeface="Consolas" panose="020B0609020204030204" pitchFamily="49" charset="0"/>
              </a:rPr>
              <a:t>struct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GLNode</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tp</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ptr</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kern="0" dirty="0">
                <a:solidFill>
                  <a:srgbClr val="008000"/>
                </a:solidFill>
                <a:highlight>
                  <a:srgbClr val="FFFFFF"/>
                </a:highlight>
                <a:latin typeface="Consolas" panose="020B0609020204030204" pitchFamily="49" charset="0"/>
                <a:cs typeface="Consolas" panose="020B0609020204030204" pitchFamily="49" charset="0"/>
              </a:rPr>
              <a:t>表结点的指针域，分别指向广义表的表头和表尾</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Union</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GLNode</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highlight>
                  <a:srgbClr val="FFFFFF"/>
                </a:highlight>
                <a:latin typeface="Consolas" panose="020B0609020204030204" pitchFamily="49" charset="0"/>
                <a:cs typeface="Consolas" panose="020B0609020204030204" pitchFamily="49" charset="0"/>
              </a:rPr>
              <a:t>typedef</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GLNode</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kern="0" dirty="0" err="1">
                <a:solidFill>
                  <a:srgbClr val="000000"/>
                </a:solidFill>
                <a:highlight>
                  <a:srgbClr val="FFFFFF"/>
                </a:highlight>
                <a:latin typeface="Consolas" panose="020B0609020204030204" pitchFamily="49" charset="0"/>
                <a:cs typeface="Consolas" panose="020B0609020204030204" pitchFamily="49" charset="0"/>
              </a:rPr>
              <a:t>GList</a:t>
            </a:r>
            <a:r>
              <a:rPr lang="en-US" altLang="zh-CN"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20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97223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89AE0C-1323-4B48-9969-0AAF0865B139}"/>
              </a:ext>
            </a:extLst>
          </p:cNvPr>
          <p:cNvSpPr/>
          <p:nvPr/>
        </p:nvSpPr>
        <p:spPr>
          <a:xfrm>
            <a:off x="111760" y="551289"/>
            <a:ext cx="6096000" cy="3293209"/>
          </a:xfrm>
          <a:prstGeom prst="rect">
            <a:avLst/>
          </a:prstGeom>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kern="0" dirty="0">
                <a:solidFill>
                  <a:srgbClr val="FF8000"/>
                </a:solidFill>
                <a:highlight>
                  <a:srgbClr val="FFFFFF"/>
                </a:highlight>
                <a:latin typeface="Consolas" panose="020B0609020204030204" pitchFamily="49" charset="0"/>
                <a:cs typeface="Consolas" panose="020B0609020204030204" pitchFamily="49" charset="0"/>
              </a:rPr>
              <a:t>5.30</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sz="1600" kern="0" dirty="0">
                <a:solidFill>
                  <a:srgbClr val="008000"/>
                </a:solidFill>
                <a:highlight>
                  <a:srgbClr val="FFFFFF"/>
                </a:highlight>
                <a:latin typeface="Consolas" panose="020B0609020204030204" pitchFamily="49" charset="0"/>
                <a:cs typeface="Consolas" panose="020B0609020204030204" pitchFamily="49" charset="0"/>
              </a:rPr>
              <a:t>试按表头、表尾的分析方法重写求广义表的深度的递归算法</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8000FF"/>
                </a:solidFill>
                <a:highlight>
                  <a:srgbClr val="FFFFFF"/>
                </a:highlight>
                <a:latin typeface="Consolas" panose="020B0609020204030204" pitchFamily="49" charset="0"/>
                <a:cs typeface="Consolas" panose="020B0609020204030204" pitchFamily="49" charset="0"/>
              </a:rPr>
              <a:t>int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problem_5_30</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err="1">
                <a:solidFill>
                  <a:srgbClr val="000000"/>
                </a:solidFill>
                <a:highlight>
                  <a:srgbClr val="FFFFFF"/>
                </a:highlight>
                <a:latin typeface="Consolas" panose="020B0609020204030204" pitchFamily="49" charset="0"/>
                <a:cs typeface="Consolas" panose="020B0609020204030204" pitchFamily="49" charset="0"/>
              </a:rPr>
              <a:t>GList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L</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600" kern="100" dirty="0">
              <a:latin typeface="等线" panose="02010600030101010101" pitchFamily="2" charset="-122"/>
              <a:cs typeface="Times New Roman" panose="02020603050405020304" pitchFamily="18" charset="0"/>
            </a:endParaRPr>
          </a:p>
          <a:p>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kern="0" dirty="0">
                <a:solidFill>
                  <a:srgbClr val="8000FF"/>
                </a:solidFill>
                <a:highlight>
                  <a:srgbClr val="FFFFFF"/>
                </a:highlight>
                <a:latin typeface="Consolas" panose="020B0609020204030204" pitchFamily="49" charset="0"/>
                <a:cs typeface="Consolas" panose="020B0609020204030204" pitchFamily="49" charset="0"/>
              </a:rPr>
              <a:t>int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m</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n</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b="1" kern="0" dirty="0">
                <a:solidFill>
                  <a:srgbClr val="0000FF"/>
                </a:solidFill>
                <a:highlight>
                  <a:srgbClr val="FFFFFF"/>
                </a:highlight>
                <a:latin typeface="Consolas" panose="020B0609020204030204" pitchFamily="49" charset="0"/>
                <a:cs typeface="Consolas" panose="020B0609020204030204" pitchFamily="49" charset="0"/>
              </a:rPr>
              <a:t>if</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L</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b="1" kern="0" dirty="0">
                <a:solidFill>
                  <a:srgbClr val="0000FF"/>
                </a:solidFill>
                <a:highlight>
                  <a:srgbClr val="FFFFFF"/>
                </a:highlight>
                <a:latin typeface="Consolas" panose="020B0609020204030204" pitchFamily="49" charset="0"/>
                <a:cs typeface="Consolas" panose="020B0609020204030204" pitchFamily="49" charset="0"/>
              </a:rPr>
              <a:t>return</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kern="0" dirty="0">
                <a:solidFill>
                  <a:srgbClr val="FF8000"/>
                </a:solidFill>
                <a:highlight>
                  <a:srgbClr val="FFFFFF"/>
                </a:highlight>
                <a:latin typeface="Consolas" panose="020B0609020204030204" pitchFamily="49" charset="0"/>
                <a:cs typeface="Consolas" panose="020B0609020204030204" pitchFamily="49" charset="0"/>
              </a:rPr>
              <a:t>1</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sz="1600" kern="0" dirty="0">
                <a:solidFill>
                  <a:srgbClr val="008000"/>
                </a:solidFill>
                <a:highlight>
                  <a:srgbClr val="FFFFFF"/>
                </a:highlight>
                <a:latin typeface="Consolas" panose="020B0609020204030204" pitchFamily="49" charset="0"/>
                <a:cs typeface="Consolas" panose="020B0609020204030204" pitchFamily="49" charset="0"/>
              </a:rPr>
              <a:t>注意</a:t>
            </a:r>
            <a:r>
              <a:rPr lang="en-US" altLang="zh-CN" sz="1600"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sz="1600" kern="0" dirty="0">
                <a:solidFill>
                  <a:srgbClr val="008000"/>
                </a:solidFill>
                <a:highlight>
                  <a:srgbClr val="FFFFFF"/>
                </a:highlight>
                <a:latin typeface="Consolas" panose="020B0609020204030204" pitchFamily="49" charset="0"/>
                <a:cs typeface="Consolas" panose="020B0609020204030204" pitchFamily="49" charset="0"/>
              </a:rPr>
              <a:t>空表深度为</a:t>
            </a:r>
            <a:r>
              <a:rPr lang="en-US" altLang="zh-CN" sz="1600" kern="0" dirty="0">
                <a:solidFill>
                  <a:srgbClr val="008000"/>
                </a:solidFill>
                <a:highlight>
                  <a:srgbClr val="FFFFFF"/>
                </a:highlight>
                <a:latin typeface="Consolas" panose="020B0609020204030204" pitchFamily="49" charset="0"/>
                <a:cs typeface="Consolas" panose="020B0609020204030204" pitchFamily="49" charset="0"/>
              </a:rPr>
              <a:t>1</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b="1" kern="0" dirty="0">
                <a:solidFill>
                  <a:srgbClr val="0000FF"/>
                </a:solidFill>
                <a:highlight>
                  <a:srgbClr val="FFFFFF"/>
                </a:highlight>
                <a:latin typeface="Consolas" panose="020B0609020204030204" pitchFamily="49" charset="0"/>
                <a:cs typeface="Consolas" panose="020B0609020204030204" pitchFamily="49" charset="0"/>
              </a:rPr>
              <a:t>if</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L</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tag </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Atom</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sz="1600" kern="0" dirty="0">
                <a:solidFill>
                  <a:srgbClr val="008000"/>
                </a:solidFill>
                <a:highlight>
                  <a:srgbClr val="FFFFFF"/>
                </a:highlight>
                <a:latin typeface="Consolas" panose="020B0609020204030204" pitchFamily="49" charset="0"/>
                <a:cs typeface="Consolas" panose="020B0609020204030204" pitchFamily="49" charset="0"/>
              </a:rPr>
              <a:t>原子深度为</a:t>
            </a:r>
            <a:r>
              <a:rPr lang="en-US" altLang="zh-CN" sz="1600" kern="0" dirty="0">
                <a:solidFill>
                  <a:srgbClr val="008000"/>
                </a:solidFill>
                <a:highlight>
                  <a:srgbClr val="FFFFFF"/>
                </a:highlight>
                <a:latin typeface="Consolas" panose="020B0609020204030204" pitchFamily="49" charset="0"/>
                <a:cs typeface="Consolas" panose="020B0609020204030204" pitchFamily="49" charset="0"/>
              </a:rPr>
              <a:t>0</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b="1" kern="0" dirty="0">
                <a:solidFill>
                  <a:srgbClr val="0000FF"/>
                </a:solidFill>
                <a:highlight>
                  <a:srgbClr val="FFFFFF"/>
                </a:highlight>
                <a:latin typeface="Consolas" panose="020B0609020204030204" pitchFamily="49" charset="0"/>
                <a:cs typeface="Consolas" panose="020B0609020204030204" pitchFamily="49" charset="0"/>
              </a:rPr>
              <a:t>return</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kern="0" dirty="0">
                <a:solidFill>
                  <a:srgbClr val="FF8000"/>
                </a:solidFill>
                <a:highlight>
                  <a:srgbClr val="FFFFFF"/>
                </a:highlight>
                <a:latin typeface="Consolas" panose="020B0609020204030204" pitchFamily="49" charset="0"/>
                <a:cs typeface="Consolas" panose="020B0609020204030204" pitchFamily="49" charset="0"/>
              </a:rPr>
              <a:t>0</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m </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problem_5_30</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L</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sz="1600" kern="0" dirty="0" err="1">
                <a:solidFill>
                  <a:srgbClr val="000000"/>
                </a:solidFill>
                <a:highlight>
                  <a:srgbClr val="FFFFFF"/>
                </a:highlight>
                <a:latin typeface="Consolas" panose="020B0609020204030204" pitchFamily="49" charset="0"/>
                <a:cs typeface="Consolas" panose="020B0609020204030204" pitchFamily="49" charset="0"/>
              </a:rPr>
              <a:t>Union</a:t>
            </a:r>
            <a:r>
              <a:rPr lang="en-US" altLang="zh-CN" sz="1600"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err="1">
                <a:solidFill>
                  <a:srgbClr val="000000"/>
                </a:solidFill>
                <a:highlight>
                  <a:srgbClr val="FFFFFF"/>
                </a:highlight>
                <a:latin typeface="Consolas" panose="020B0609020204030204" pitchFamily="49" charset="0"/>
                <a:cs typeface="Consolas" panose="020B0609020204030204" pitchFamily="49" charset="0"/>
              </a:rPr>
              <a:t>ptr</a:t>
            </a:r>
            <a:r>
              <a:rPr lang="en-US" altLang="zh-CN" sz="1600"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err="1">
                <a:solidFill>
                  <a:srgbClr val="000000"/>
                </a:solidFill>
                <a:highlight>
                  <a:srgbClr val="FFFFFF"/>
                </a:highlight>
                <a:latin typeface="Consolas" panose="020B0609020204030204" pitchFamily="49" charset="0"/>
                <a:cs typeface="Consolas" panose="020B0609020204030204" pitchFamily="49" charset="0"/>
              </a:rPr>
              <a:t>hp</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kern="0" dirty="0">
                <a:solidFill>
                  <a:srgbClr val="FF8000"/>
                </a:solidFill>
                <a:highlight>
                  <a:srgbClr val="FFFFFF"/>
                </a:highlight>
                <a:latin typeface="Consolas" panose="020B0609020204030204" pitchFamily="49" charset="0"/>
                <a:cs typeface="Consolas" panose="020B0609020204030204" pitchFamily="49" charset="0"/>
              </a:rPr>
              <a:t>1</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n </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problem_5_30</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L</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Union</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ptr</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tp</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b="1" kern="0" dirty="0">
                <a:solidFill>
                  <a:srgbClr val="0000FF"/>
                </a:solidFill>
                <a:highlight>
                  <a:srgbClr val="FFFFFF"/>
                </a:highlight>
                <a:latin typeface="Consolas" panose="020B0609020204030204" pitchFamily="49" charset="0"/>
                <a:cs typeface="Consolas" panose="020B0609020204030204" pitchFamily="49" charset="0"/>
              </a:rPr>
              <a:t>return</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m </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n </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m </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n</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600" kern="100" dirty="0">
              <a:latin typeface="等线" panose="02010600030101010101" pitchFamily="2" charset="-122"/>
              <a:cs typeface="Times New Roman" panose="02020603050405020304" pitchFamily="18" charset="0"/>
            </a:endParaRPr>
          </a:p>
          <a:p>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600" kern="100" dirty="0">
              <a:latin typeface="等线" panose="02010600030101010101" pitchFamily="2" charset="-122"/>
              <a:cs typeface="Times New Roman" panose="02020603050405020304" pitchFamily="18" charset="0"/>
            </a:endParaRPr>
          </a:p>
        </p:txBody>
      </p:sp>
      <p:sp>
        <p:nvSpPr>
          <p:cNvPr id="3" name="矩形 2">
            <a:extLst>
              <a:ext uri="{FF2B5EF4-FFF2-40B4-BE49-F238E27FC236}">
                <a16:creationId xmlns:a16="http://schemas.microsoft.com/office/drawing/2014/main" id="{12895024-AC73-4167-93E0-0C6676C622AF}"/>
              </a:ext>
            </a:extLst>
          </p:cNvPr>
          <p:cNvSpPr/>
          <p:nvPr/>
        </p:nvSpPr>
        <p:spPr>
          <a:xfrm>
            <a:off x="5984240" y="551289"/>
            <a:ext cx="6096000" cy="5755422"/>
          </a:xfrm>
          <a:prstGeom prst="rect">
            <a:avLst/>
          </a:prstGeom>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kern="0" dirty="0">
                <a:solidFill>
                  <a:srgbClr val="FF8000"/>
                </a:solidFill>
                <a:highlight>
                  <a:srgbClr val="FFFFFF"/>
                </a:highlight>
                <a:latin typeface="Consolas" panose="020B0609020204030204" pitchFamily="49" charset="0"/>
                <a:cs typeface="Consolas" panose="020B0609020204030204" pitchFamily="49" charset="0"/>
              </a:rPr>
              <a:t>5.32</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sz="1600" kern="0" dirty="0">
                <a:solidFill>
                  <a:srgbClr val="008000"/>
                </a:solidFill>
                <a:highlight>
                  <a:srgbClr val="FFFFFF"/>
                </a:highlight>
                <a:latin typeface="Consolas" panose="020B0609020204030204" pitchFamily="49" charset="0"/>
                <a:cs typeface="Consolas" panose="020B0609020204030204" pitchFamily="49" charset="0"/>
              </a:rPr>
              <a:t>试编写判别两个广义表是否相等的递归算法。</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8000FF"/>
                </a:solidFill>
                <a:highlight>
                  <a:srgbClr val="FFFFFF"/>
                </a:highlight>
                <a:latin typeface="Consolas" panose="020B0609020204030204" pitchFamily="49" charset="0"/>
                <a:cs typeface="Consolas" panose="020B0609020204030204" pitchFamily="49" charset="0"/>
              </a:rPr>
              <a:t>bool</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problem_5_32</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err="1">
                <a:solidFill>
                  <a:srgbClr val="000000"/>
                </a:solidFill>
                <a:highlight>
                  <a:srgbClr val="FFFFFF"/>
                </a:highlight>
                <a:latin typeface="Consolas" panose="020B0609020204030204" pitchFamily="49" charset="0"/>
                <a:cs typeface="Consolas" panose="020B0609020204030204" pitchFamily="49" charset="0"/>
              </a:rPr>
              <a:t>GList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kern="0" dirty="0" err="1">
                <a:solidFill>
                  <a:srgbClr val="000000"/>
                </a:solidFill>
                <a:highlight>
                  <a:srgbClr val="FFFFFF"/>
                </a:highlight>
                <a:latin typeface="Consolas" panose="020B0609020204030204" pitchFamily="49" charset="0"/>
                <a:cs typeface="Consolas" panose="020B0609020204030204" pitchFamily="49" charset="0"/>
              </a:rPr>
              <a:t>A</a:t>
            </a:r>
            <a:r>
              <a:rPr lang="en-US" altLang="zh-CN" sz="1600"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err="1">
                <a:solidFill>
                  <a:srgbClr val="000000"/>
                </a:solidFill>
                <a:highlight>
                  <a:srgbClr val="FFFFFF"/>
                </a:highlight>
                <a:latin typeface="Consolas" panose="020B0609020204030204" pitchFamily="49" charset="0"/>
                <a:cs typeface="Consolas" panose="020B0609020204030204" pitchFamily="49" charset="0"/>
              </a:rPr>
              <a:t>GList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B</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600" kern="100" dirty="0">
              <a:latin typeface="等线" panose="02010600030101010101" pitchFamily="2" charset="-122"/>
              <a:cs typeface="Times New Roman" panose="02020603050405020304" pitchFamily="18" charset="0"/>
            </a:endParaRPr>
          </a:p>
          <a:p>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b="1" kern="0" dirty="0">
                <a:solidFill>
                  <a:srgbClr val="0000FF"/>
                </a:solidFill>
                <a:highlight>
                  <a:srgbClr val="FFFFFF"/>
                </a:highlight>
                <a:latin typeface="Consolas" panose="020B0609020204030204" pitchFamily="49" charset="0"/>
                <a:cs typeface="Consolas" panose="020B0609020204030204" pitchFamily="49" charset="0"/>
              </a:rPr>
              <a:t>if</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A </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&amp;&amp;</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B</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sz="1600" kern="0" dirty="0">
                <a:solidFill>
                  <a:srgbClr val="008000"/>
                </a:solidFill>
                <a:highlight>
                  <a:srgbClr val="FFFFFF"/>
                </a:highlight>
                <a:latin typeface="Consolas" panose="020B0609020204030204" pitchFamily="49" charset="0"/>
                <a:cs typeface="Consolas" panose="020B0609020204030204" pitchFamily="49" charset="0"/>
              </a:rPr>
              <a:t>两个空表相等</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b="1" kern="0" dirty="0">
                <a:solidFill>
                  <a:srgbClr val="0000FF"/>
                </a:solidFill>
                <a:highlight>
                  <a:srgbClr val="FFFFFF"/>
                </a:highlight>
                <a:latin typeface="Consolas" panose="020B0609020204030204" pitchFamily="49" charset="0"/>
                <a:cs typeface="Consolas" panose="020B0609020204030204" pitchFamily="49" charset="0"/>
              </a:rPr>
              <a:t>return</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true</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b="1" kern="0" dirty="0">
                <a:solidFill>
                  <a:srgbClr val="0000FF"/>
                </a:solidFill>
                <a:highlight>
                  <a:srgbClr val="FFFFFF"/>
                </a:highlight>
                <a:latin typeface="Consolas" panose="020B0609020204030204" pitchFamily="49" charset="0"/>
                <a:cs typeface="Consolas" panose="020B0609020204030204" pitchFamily="49" charset="0"/>
              </a:rPr>
              <a:t>if</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A </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&amp;&amp;</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B</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sz="1600" kern="0" dirty="0">
                <a:solidFill>
                  <a:srgbClr val="008000"/>
                </a:solidFill>
                <a:highlight>
                  <a:srgbClr val="FFFFFF"/>
                </a:highlight>
                <a:latin typeface="Consolas" panose="020B0609020204030204" pitchFamily="49" charset="0"/>
                <a:cs typeface="Consolas" panose="020B0609020204030204" pitchFamily="49" charset="0"/>
              </a:rPr>
              <a:t>两个表均不为空</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sz="1600" kern="0" dirty="0">
                <a:solidFill>
                  <a:srgbClr val="008000"/>
                </a:solidFill>
                <a:highlight>
                  <a:srgbClr val="FFFFFF"/>
                </a:highlight>
                <a:latin typeface="Consolas" panose="020B0609020204030204" pitchFamily="49" charset="0"/>
                <a:cs typeface="Consolas" panose="020B0609020204030204" pitchFamily="49" charset="0"/>
              </a:rPr>
              <a:t>注意</a:t>
            </a:r>
            <a:r>
              <a:rPr lang="en-US" altLang="zh-CN" sz="1600"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sz="1600" kern="0" dirty="0">
                <a:solidFill>
                  <a:srgbClr val="008000"/>
                </a:solidFill>
                <a:highlight>
                  <a:srgbClr val="FFFFFF"/>
                </a:highlight>
                <a:latin typeface="Consolas" panose="020B0609020204030204" pitchFamily="49" charset="0"/>
                <a:cs typeface="Consolas" panose="020B0609020204030204" pitchFamily="49" charset="0"/>
              </a:rPr>
              <a:t>因为是递归写法，所以一定要判断是否为空否则程序没有终止会进入死循环</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b="1" kern="0" dirty="0">
                <a:solidFill>
                  <a:srgbClr val="0000FF"/>
                </a:solidFill>
                <a:highlight>
                  <a:srgbClr val="FFFFFF"/>
                </a:highlight>
                <a:latin typeface="Consolas" panose="020B0609020204030204" pitchFamily="49" charset="0"/>
                <a:cs typeface="Consolas" panose="020B0609020204030204" pitchFamily="49" charset="0"/>
              </a:rPr>
              <a:t>if</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A</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tag </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B</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tag</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sz="1600" kern="0" dirty="0">
                <a:solidFill>
                  <a:srgbClr val="008000"/>
                </a:solidFill>
                <a:highlight>
                  <a:srgbClr val="FFFFFF"/>
                </a:highlight>
                <a:latin typeface="Consolas" panose="020B0609020204030204" pitchFamily="49" charset="0"/>
                <a:cs typeface="Consolas" panose="020B0609020204030204" pitchFamily="49" charset="0"/>
              </a:rPr>
              <a:t>元素类型相同</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b="1" kern="0" dirty="0">
                <a:solidFill>
                  <a:srgbClr val="0000FF"/>
                </a:solidFill>
                <a:highlight>
                  <a:srgbClr val="FFFFFF"/>
                </a:highlight>
                <a:latin typeface="Consolas" panose="020B0609020204030204" pitchFamily="49" charset="0"/>
                <a:cs typeface="Consolas" panose="020B0609020204030204" pitchFamily="49" charset="0"/>
              </a:rPr>
              <a:t>if</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A</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tag </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Atom</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sz="1600" kern="0" dirty="0">
                <a:solidFill>
                  <a:srgbClr val="008000"/>
                </a:solidFill>
                <a:highlight>
                  <a:srgbClr val="FFFFFF"/>
                </a:highlight>
                <a:latin typeface="Consolas" panose="020B0609020204030204" pitchFamily="49" charset="0"/>
                <a:cs typeface="Consolas" panose="020B0609020204030204" pitchFamily="49" charset="0"/>
              </a:rPr>
              <a:t>原子结点</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b="1" kern="0" dirty="0">
                <a:solidFill>
                  <a:srgbClr val="0000FF"/>
                </a:solidFill>
                <a:highlight>
                  <a:srgbClr val="FFFFFF"/>
                </a:highlight>
                <a:latin typeface="Consolas" panose="020B0609020204030204" pitchFamily="49" charset="0"/>
                <a:cs typeface="Consolas" panose="020B0609020204030204" pitchFamily="49" charset="0"/>
              </a:rPr>
              <a:t>if</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A</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sz="1600" kern="0" dirty="0" err="1">
                <a:solidFill>
                  <a:srgbClr val="000000"/>
                </a:solidFill>
                <a:highlight>
                  <a:srgbClr val="FFFFFF"/>
                </a:highlight>
                <a:latin typeface="Consolas" panose="020B0609020204030204" pitchFamily="49" charset="0"/>
                <a:cs typeface="Consolas" panose="020B0609020204030204" pitchFamily="49" charset="0"/>
              </a:rPr>
              <a:t>Union</a:t>
            </a:r>
            <a:r>
              <a:rPr lang="en-US" altLang="zh-CN" sz="1600"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err="1">
                <a:solidFill>
                  <a:srgbClr val="000000"/>
                </a:solidFill>
                <a:highlight>
                  <a:srgbClr val="FFFFFF"/>
                </a:highlight>
                <a:latin typeface="Consolas" panose="020B0609020204030204" pitchFamily="49" charset="0"/>
                <a:cs typeface="Consolas" panose="020B0609020204030204" pitchFamily="49" charset="0"/>
              </a:rPr>
              <a:t>atom</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B</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sz="1600" kern="0" dirty="0" err="1">
                <a:solidFill>
                  <a:srgbClr val="000000"/>
                </a:solidFill>
                <a:highlight>
                  <a:srgbClr val="FFFFFF"/>
                </a:highlight>
                <a:latin typeface="Consolas" panose="020B0609020204030204" pitchFamily="49" charset="0"/>
                <a:cs typeface="Consolas" panose="020B0609020204030204" pitchFamily="49" charset="0"/>
              </a:rPr>
              <a:t>Union</a:t>
            </a:r>
            <a:r>
              <a:rPr lang="en-US" altLang="zh-CN" sz="1600"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err="1">
                <a:solidFill>
                  <a:srgbClr val="000000"/>
                </a:solidFill>
                <a:highlight>
                  <a:srgbClr val="FFFFFF"/>
                </a:highlight>
                <a:latin typeface="Consolas" panose="020B0609020204030204" pitchFamily="49" charset="0"/>
                <a:cs typeface="Consolas" panose="020B0609020204030204" pitchFamily="49" charset="0"/>
              </a:rPr>
              <a:t>atom</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b="1" kern="0" dirty="0">
                <a:solidFill>
                  <a:srgbClr val="0000FF"/>
                </a:solidFill>
                <a:highlight>
                  <a:srgbClr val="FFFFFF"/>
                </a:highlight>
                <a:latin typeface="Consolas" panose="020B0609020204030204" pitchFamily="49" charset="0"/>
                <a:cs typeface="Consolas" panose="020B0609020204030204" pitchFamily="49" charset="0"/>
              </a:rPr>
              <a:t>return</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true</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b="1" kern="0" dirty="0">
                <a:solidFill>
                  <a:srgbClr val="0000FF"/>
                </a:solidFill>
                <a:highlight>
                  <a:srgbClr val="FFFFFF"/>
                </a:highlight>
                <a:latin typeface="Consolas" panose="020B0609020204030204" pitchFamily="49" charset="0"/>
                <a:cs typeface="Consolas" panose="020B0609020204030204" pitchFamily="49" charset="0"/>
              </a:rPr>
              <a:t>else</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kern="0" dirty="0">
                <a:solidFill>
                  <a:srgbClr val="008000"/>
                </a:solidFill>
                <a:highlight>
                  <a:srgbClr val="FFFFFF"/>
                </a:highlight>
                <a:latin typeface="Consolas" panose="020B0609020204030204" pitchFamily="49" charset="0"/>
                <a:cs typeface="Consolas" panose="020B0609020204030204" pitchFamily="49" charset="0"/>
              </a:rPr>
              <a:t>//</a:t>
            </a:r>
            <a:r>
              <a:rPr lang="zh-CN" altLang="zh-CN" sz="1600" kern="0" dirty="0">
                <a:solidFill>
                  <a:srgbClr val="008000"/>
                </a:solidFill>
                <a:highlight>
                  <a:srgbClr val="FFFFFF"/>
                </a:highlight>
                <a:latin typeface="Consolas" panose="020B0609020204030204" pitchFamily="49" charset="0"/>
                <a:cs typeface="Consolas" panose="020B0609020204030204" pitchFamily="49" charset="0"/>
              </a:rPr>
              <a:t>表结点</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b="1" kern="0" dirty="0">
                <a:solidFill>
                  <a:srgbClr val="0000FF"/>
                </a:solidFill>
                <a:highlight>
                  <a:srgbClr val="FFFFFF"/>
                </a:highlight>
                <a:latin typeface="Consolas" panose="020B0609020204030204" pitchFamily="49" charset="0"/>
                <a:cs typeface="Consolas" panose="020B0609020204030204" pitchFamily="49" charset="0"/>
              </a:rPr>
              <a:t>if</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problem_5_32</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A</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sz="1600" kern="0" dirty="0" err="1">
                <a:solidFill>
                  <a:srgbClr val="000000"/>
                </a:solidFill>
                <a:highlight>
                  <a:srgbClr val="FFFFFF"/>
                </a:highlight>
                <a:latin typeface="Consolas" panose="020B0609020204030204" pitchFamily="49" charset="0"/>
                <a:cs typeface="Consolas" panose="020B0609020204030204" pitchFamily="49" charset="0"/>
              </a:rPr>
              <a:t>Union</a:t>
            </a:r>
            <a:r>
              <a:rPr lang="en-US" altLang="zh-CN" sz="1600"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err="1">
                <a:solidFill>
                  <a:srgbClr val="000000"/>
                </a:solidFill>
                <a:highlight>
                  <a:srgbClr val="FFFFFF"/>
                </a:highlight>
                <a:latin typeface="Consolas" panose="020B0609020204030204" pitchFamily="49" charset="0"/>
                <a:cs typeface="Consolas" panose="020B0609020204030204" pitchFamily="49" charset="0"/>
              </a:rPr>
              <a:t>ptr</a:t>
            </a:r>
            <a:r>
              <a:rPr lang="en-US" altLang="zh-CN" sz="1600"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err="1">
                <a:solidFill>
                  <a:srgbClr val="000000"/>
                </a:solidFill>
                <a:highlight>
                  <a:srgbClr val="FFFFFF"/>
                </a:highlight>
                <a:latin typeface="Consolas" panose="020B0609020204030204" pitchFamily="49" charset="0"/>
                <a:cs typeface="Consolas" panose="020B0609020204030204" pitchFamily="49" charset="0"/>
              </a:rPr>
              <a:t>hp</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B</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sz="1600" kern="0" dirty="0" err="1">
                <a:solidFill>
                  <a:srgbClr val="000000"/>
                </a:solidFill>
                <a:highlight>
                  <a:srgbClr val="FFFFFF"/>
                </a:highlight>
                <a:latin typeface="Consolas" panose="020B0609020204030204" pitchFamily="49" charset="0"/>
                <a:cs typeface="Consolas" panose="020B0609020204030204" pitchFamily="49" charset="0"/>
              </a:rPr>
              <a:t>Union</a:t>
            </a:r>
            <a:r>
              <a:rPr lang="en-US" altLang="zh-CN" sz="1600"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err="1">
                <a:solidFill>
                  <a:srgbClr val="000000"/>
                </a:solidFill>
                <a:highlight>
                  <a:srgbClr val="FFFFFF"/>
                </a:highlight>
                <a:latin typeface="Consolas" panose="020B0609020204030204" pitchFamily="49" charset="0"/>
                <a:cs typeface="Consolas" panose="020B0609020204030204" pitchFamily="49" charset="0"/>
              </a:rPr>
              <a:t>ptr</a:t>
            </a:r>
            <a:r>
              <a:rPr lang="en-US" altLang="zh-CN" sz="1600" b="1" kern="0" dirty="0" err="1">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err="1">
                <a:solidFill>
                  <a:srgbClr val="000000"/>
                </a:solidFill>
                <a:highlight>
                  <a:srgbClr val="FFFFFF"/>
                </a:highlight>
                <a:latin typeface="Consolas" panose="020B0609020204030204" pitchFamily="49" charset="0"/>
                <a:cs typeface="Consolas" panose="020B0609020204030204" pitchFamily="49" charset="0"/>
              </a:rPr>
              <a:t>hp</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)&amp;&amp;</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problem_5_32</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A</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Union</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ptr</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tp</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B</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-&gt;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Union</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ptr</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tp</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b="1" kern="0" dirty="0">
                <a:solidFill>
                  <a:srgbClr val="0000FF"/>
                </a:solidFill>
                <a:highlight>
                  <a:srgbClr val="FFFFFF"/>
                </a:highlight>
                <a:latin typeface="Consolas" panose="020B0609020204030204" pitchFamily="49" charset="0"/>
                <a:cs typeface="Consolas" panose="020B0609020204030204" pitchFamily="49" charset="0"/>
              </a:rPr>
              <a:t>return</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true</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600" kern="100" dirty="0">
              <a:latin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a:t>
            </a:r>
            <a:r>
              <a:rPr lang="en-US" altLang="zh-CN" sz="1600" b="1" kern="0" dirty="0">
                <a:solidFill>
                  <a:srgbClr val="0000FF"/>
                </a:solidFill>
                <a:highlight>
                  <a:srgbClr val="FFFFFF"/>
                </a:highlight>
                <a:latin typeface="Consolas" panose="020B0609020204030204" pitchFamily="49" charset="0"/>
                <a:cs typeface="Consolas" panose="020B0609020204030204" pitchFamily="49" charset="0"/>
              </a:rPr>
              <a:t>return</a:t>
            </a:r>
            <a:r>
              <a:rPr lang="en-US" altLang="zh-CN" sz="1600" kern="0" dirty="0">
                <a:solidFill>
                  <a:srgbClr val="000000"/>
                </a:solidFill>
                <a:highlight>
                  <a:srgbClr val="FFFFFF"/>
                </a:highlight>
                <a:latin typeface="Consolas" panose="020B0609020204030204" pitchFamily="49" charset="0"/>
                <a:cs typeface="Consolas" panose="020B0609020204030204" pitchFamily="49" charset="0"/>
              </a:rPr>
              <a:t> false</a:t>
            </a:r>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600" kern="100" dirty="0">
              <a:latin typeface="等线" panose="02010600030101010101" pitchFamily="2" charset="-122"/>
              <a:cs typeface="Times New Roman" panose="02020603050405020304" pitchFamily="18" charset="0"/>
            </a:endParaRPr>
          </a:p>
          <a:p>
            <a:r>
              <a:rPr lang="en-US" altLang="zh-CN" sz="1600" b="1" kern="0" dirty="0">
                <a:solidFill>
                  <a:srgbClr val="000080"/>
                </a:solidFill>
                <a:highlight>
                  <a:srgbClr val="FFFFFF"/>
                </a:highlight>
                <a:latin typeface="Consolas" panose="020B0609020204030204" pitchFamily="49" charset="0"/>
                <a:cs typeface="Consolas" panose="020B0609020204030204" pitchFamily="49" charset="0"/>
              </a:rPr>
              <a:t>}</a:t>
            </a:r>
            <a:endParaRPr lang="zh-CN" altLang="zh-CN" sz="16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71075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9591EA5-8E76-856C-A3A5-9CD275191802}"/>
              </a:ext>
            </a:extLst>
          </p:cNvPr>
          <p:cNvSpPr txBox="1"/>
          <p:nvPr/>
        </p:nvSpPr>
        <p:spPr>
          <a:xfrm>
            <a:off x="1888006" y="1953790"/>
            <a:ext cx="8486158" cy="830997"/>
          </a:xfrm>
          <a:prstGeom prst="rect">
            <a:avLst/>
          </a:prstGeom>
          <a:noFill/>
        </p:spPr>
        <p:txBody>
          <a:bodyPr wrap="square">
            <a:spAutoFit/>
          </a:bodyPr>
          <a:lstStyle/>
          <a:p>
            <a:r>
              <a:rPr lang="zh-CN" altLang="en-US" sz="2400" dirty="0"/>
              <a:t>数据元素之间的关系在计算机中有两种不同的表示方法：顺序映像和非顺序映像，并由此得到两种不同的存储结构：</a:t>
            </a:r>
          </a:p>
        </p:txBody>
      </p:sp>
      <p:sp>
        <p:nvSpPr>
          <p:cNvPr id="4" name="文本框 3">
            <a:extLst>
              <a:ext uri="{FF2B5EF4-FFF2-40B4-BE49-F238E27FC236}">
                <a16:creationId xmlns:a16="http://schemas.microsoft.com/office/drawing/2014/main" id="{D0FA5EF7-5C6A-E992-A7C2-A723F7700D4A}"/>
              </a:ext>
            </a:extLst>
          </p:cNvPr>
          <p:cNvSpPr txBox="1"/>
          <p:nvPr/>
        </p:nvSpPr>
        <p:spPr>
          <a:xfrm>
            <a:off x="1993260" y="3637865"/>
            <a:ext cx="2012996" cy="369332"/>
          </a:xfrm>
          <a:prstGeom prst="rect">
            <a:avLst/>
          </a:prstGeom>
          <a:noFill/>
        </p:spPr>
        <p:txBody>
          <a:bodyPr wrap="square" rtlCol="0">
            <a:spAutoFit/>
          </a:bodyPr>
          <a:lstStyle/>
          <a:p>
            <a:r>
              <a:rPr lang="zh-CN" altLang="en-US" dirty="0"/>
              <a:t>顺序表 和 链表</a:t>
            </a:r>
          </a:p>
        </p:txBody>
      </p:sp>
    </p:spTree>
    <p:extLst>
      <p:ext uri="{BB962C8B-B14F-4D97-AF65-F5344CB8AC3E}">
        <p14:creationId xmlns:p14="http://schemas.microsoft.com/office/powerpoint/2010/main" val="2914916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顺序表</a:t>
            </a:r>
          </a:p>
        </p:txBody>
      </p:sp>
      <p:sp>
        <p:nvSpPr>
          <p:cNvPr id="3" name="内容占位符 2"/>
          <p:cNvSpPr>
            <a:spLocks noGrp="1"/>
          </p:cNvSpPr>
          <p:nvPr>
            <p:ph idx="1"/>
          </p:nvPr>
        </p:nvSpPr>
        <p:spPr/>
        <p:txBody>
          <a:bodyPr/>
          <a:lstStyle/>
          <a:p>
            <a:r>
              <a:rPr lang="en-US" altLang="zh-CN" dirty="0">
                <a:latin typeface="微软雅黑 Light" panose="020B0502040204020203" pitchFamily="34" charset="-122"/>
                <a:ea typeface="微软雅黑 Light" panose="020B0502040204020203" pitchFamily="34" charset="-122"/>
              </a:rPr>
              <a:t>1</a:t>
            </a:r>
            <a:r>
              <a:rPr lang="zh-CN" altLang="en-US" dirty="0">
                <a:latin typeface="微软雅黑 Light" panose="020B0502040204020203" pitchFamily="34" charset="-122"/>
                <a:ea typeface="微软雅黑 Light" panose="020B0502040204020203" pitchFamily="34" charset="-122"/>
              </a:rPr>
              <a:t>、已知在一维数组</a:t>
            </a:r>
            <a:r>
              <a:rPr lang="en-US" altLang="zh-CN" dirty="0">
                <a:latin typeface="微软雅黑 Light" panose="020B0502040204020203" pitchFamily="34" charset="-122"/>
                <a:ea typeface="微软雅黑 Light" panose="020B0502040204020203" pitchFamily="34" charset="-122"/>
              </a:rPr>
              <a:t>A[</a:t>
            </a:r>
            <a:r>
              <a:rPr lang="en-US" altLang="zh-CN" dirty="0" err="1">
                <a:latin typeface="微软雅黑 Light" panose="020B0502040204020203" pitchFamily="34" charset="-122"/>
                <a:ea typeface="微软雅黑 Light" panose="020B0502040204020203" pitchFamily="34" charset="-122"/>
              </a:rPr>
              <a:t>m+n</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中一次存放着两个线性表</a:t>
            </a:r>
            <a:r>
              <a:rPr lang="en-US" altLang="zh-CN" dirty="0">
                <a:latin typeface="微软雅黑 Light" panose="020B0502040204020203" pitchFamily="34" charset="-122"/>
                <a:ea typeface="微软雅黑 Light" panose="020B0502040204020203" pitchFamily="34" charset="-122"/>
              </a:rPr>
              <a:t>(a1,a2,a3,…,am)</a:t>
            </a:r>
            <a:r>
              <a:rPr lang="zh-CN" altLang="en-US" dirty="0">
                <a:latin typeface="微软雅黑 Light" panose="020B0502040204020203" pitchFamily="34" charset="-122"/>
                <a:ea typeface="微软雅黑 Light" panose="020B0502040204020203" pitchFamily="34" charset="-122"/>
              </a:rPr>
              <a:t>和</a:t>
            </a:r>
            <a:r>
              <a:rPr lang="en-US" altLang="zh-CN" dirty="0">
                <a:latin typeface="微软雅黑 Light" panose="020B0502040204020203" pitchFamily="34" charset="-122"/>
                <a:ea typeface="微软雅黑 Light" panose="020B0502040204020203" pitchFamily="34" charset="-122"/>
              </a:rPr>
              <a:t>(b1,b2,b3,…,</a:t>
            </a:r>
            <a:r>
              <a:rPr lang="en-US" altLang="zh-CN" dirty="0" err="1">
                <a:latin typeface="微软雅黑 Light" panose="020B0502040204020203" pitchFamily="34" charset="-122"/>
                <a:ea typeface="微软雅黑 Light" panose="020B0502040204020203" pitchFamily="34" charset="-122"/>
              </a:rPr>
              <a:t>bn</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。试设计一算法，将数组中两个顺序表的位置互换，即将</a:t>
            </a:r>
            <a:r>
              <a:rPr lang="en-US" altLang="zh-CN" dirty="0">
                <a:latin typeface="微软雅黑 Light" panose="020B0502040204020203" pitchFamily="34" charset="-122"/>
                <a:ea typeface="微软雅黑 Light" panose="020B0502040204020203" pitchFamily="34" charset="-122"/>
              </a:rPr>
              <a:t>(b1,b2,b3,…,</a:t>
            </a:r>
            <a:r>
              <a:rPr lang="en-US" altLang="zh-CN" dirty="0" err="1">
                <a:latin typeface="微软雅黑 Light" panose="020B0502040204020203" pitchFamily="34" charset="-122"/>
                <a:ea typeface="微软雅黑 Light" panose="020B0502040204020203" pitchFamily="34" charset="-122"/>
              </a:rPr>
              <a:t>bn</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放在</a:t>
            </a:r>
            <a:r>
              <a:rPr lang="en-US" altLang="zh-CN" dirty="0">
                <a:latin typeface="微软雅黑 Light" panose="020B0502040204020203" pitchFamily="34" charset="-122"/>
                <a:ea typeface="微软雅黑 Light" panose="020B0502040204020203" pitchFamily="34" charset="-122"/>
              </a:rPr>
              <a:t>(a1,a2,a3,…,am)</a:t>
            </a:r>
            <a:r>
              <a:rPr lang="zh-CN" altLang="en-US" dirty="0">
                <a:latin typeface="微软雅黑 Light" panose="020B0502040204020203" pitchFamily="34" charset="-122"/>
                <a:ea typeface="微软雅黑 Light" panose="020B0502040204020203" pitchFamily="34" charset="-122"/>
              </a:rPr>
              <a:t>的前面。</a:t>
            </a:r>
          </a:p>
        </p:txBody>
      </p:sp>
    </p:spTree>
    <p:extLst>
      <p:ext uri="{BB962C8B-B14F-4D97-AF65-F5344CB8AC3E}">
        <p14:creationId xmlns:p14="http://schemas.microsoft.com/office/powerpoint/2010/main" val="3012630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a:extLst>
              <a:ext uri="{FF2B5EF4-FFF2-40B4-BE49-F238E27FC236}">
                <a16:creationId xmlns:a16="http://schemas.microsoft.com/office/drawing/2014/main" id="{95F2B98C-AEE7-ED77-ED63-9D9623C6030B}"/>
              </a:ext>
            </a:extLst>
          </p:cNvPr>
          <p:cNvSpPr txBox="1">
            <a:spLocks/>
          </p:cNvSpPr>
          <p:nvPr/>
        </p:nvSpPr>
        <p:spPr>
          <a:xfrm>
            <a:off x="2093119" y="1475580"/>
            <a:ext cx="7886700" cy="45065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None/>
            </a:pPr>
            <a:r>
              <a:rPr lang="zh-CN" altLang="en-US" dirty="0"/>
              <a:t>该题可以取对数，也可以画出函数大体的图像，即可判断出增长率。</a:t>
            </a: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p:txBody>
      </p:sp>
      <p:pic>
        <p:nvPicPr>
          <p:cNvPr id="3" name="图片 2">
            <a:extLst>
              <a:ext uri="{FF2B5EF4-FFF2-40B4-BE49-F238E27FC236}">
                <a16:creationId xmlns:a16="http://schemas.microsoft.com/office/drawing/2014/main" id="{26B6D375-E9E7-75CD-F03C-EEB295F7585B}"/>
              </a:ext>
            </a:extLst>
          </p:cNvPr>
          <p:cNvPicPr>
            <a:picLocks noChangeAspect="1"/>
          </p:cNvPicPr>
          <p:nvPr/>
        </p:nvPicPr>
        <p:blipFill>
          <a:blip r:embed="rId3"/>
          <a:stretch>
            <a:fillRect/>
          </a:stretch>
        </p:blipFill>
        <p:spPr>
          <a:xfrm>
            <a:off x="2339985" y="1174300"/>
            <a:ext cx="6725433" cy="3286580"/>
          </a:xfrm>
          <a:prstGeom prst="rect">
            <a:avLst/>
          </a:prstGeom>
        </p:spPr>
      </p:pic>
    </p:spTree>
    <p:extLst>
      <p:ext uri="{BB962C8B-B14F-4D97-AF65-F5344CB8AC3E}">
        <p14:creationId xmlns:p14="http://schemas.microsoft.com/office/powerpoint/2010/main" val="1115319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顺序表</a:t>
            </a:r>
          </a:p>
        </p:txBody>
      </p:sp>
      <p:sp>
        <p:nvSpPr>
          <p:cNvPr id="3" name="内容占位符 2"/>
          <p:cNvSpPr>
            <a:spLocks noGrp="1"/>
          </p:cNvSpPr>
          <p:nvPr>
            <p:ph idx="1"/>
          </p:nvPr>
        </p:nvSpPr>
        <p:spPr/>
        <p:txBody>
          <a:bodyPr/>
          <a:lstStyle/>
          <a:p>
            <a:r>
              <a:rPr lang="en-US" altLang="zh-CN" dirty="0">
                <a:latin typeface="微软雅黑 Light" panose="020B0502040204020203" pitchFamily="34" charset="-122"/>
                <a:ea typeface="微软雅黑 Light" panose="020B0502040204020203" pitchFamily="34" charset="-122"/>
              </a:rPr>
              <a:t>1</a:t>
            </a:r>
            <a:r>
              <a:rPr lang="zh-CN" altLang="en-US" dirty="0">
                <a:latin typeface="微软雅黑 Light" panose="020B0502040204020203" pitchFamily="34" charset="-122"/>
                <a:ea typeface="微软雅黑 Light" panose="020B0502040204020203" pitchFamily="34" charset="-122"/>
              </a:rPr>
              <a:t>、已知在一维数组</a:t>
            </a:r>
            <a:r>
              <a:rPr lang="en-US" altLang="zh-CN" dirty="0">
                <a:latin typeface="微软雅黑 Light" panose="020B0502040204020203" pitchFamily="34" charset="-122"/>
                <a:ea typeface="微软雅黑 Light" panose="020B0502040204020203" pitchFamily="34" charset="-122"/>
              </a:rPr>
              <a:t>A[</a:t>
            </a:r>
            <a:r>
              <a:rPr lang="en-US" altLang="zh-CN" dirty="0" err="1">
                <a:latin typeface="微软雅黑 Light" panose="020B0502040204020203" pitchFamily="34" charset="-122"/>
                <a:ea typeface="微软雅黑 Light" panose="020B0502040204020203" pitchFamily="34" charset="-122"/>
              </a:rPr>
              <a:t>m+n</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中一次存放着两个线性表</a:t>
            </a:r>
            <a:r>
              <a:rPr lang="en-US" altLang="zh-CN" dirty="0">
                <a:latin typeface="微软雅黑 Light" panose="020B0502040204020203" pitchFamily="34" charset="-122"/>
                <a:ea typeface="微软雅黑 Light" panose="020B0502040204020203" pitchFamily="34" charset="-122"/>
              </a:rPr>
              <a:t>(a1,a2,a3,…,am)</a:t>
            </a:r>
            <a:r>
              <a:rPr lang="zh-CN" altLang="en-US" dirty="0">
                <a:latin typeface="微软雅黑 Light" panose="020B0502040204020203" pitchFamily="34" charset="-122"/>
                <a:ea typeface="微软雅黑 Light" panose="020B0502040204020203" pitchFamily="34" charset="-122"/>
              </a:rPr>
              <a:t>和</a:t>
            </a:r>
            <a:r>
              <a:rPr lang="en-US" altLang="zh-CN" dirty="0">
                <a:latin typeface="微软雅黑 Light" panose="020B0502040204020203" pitchFamily="34" charset="-122"/>
                <a:ea typeface="微软雅黑 Light" panose="020B0502040204020203" pitchFamily="34" charset="-122"/>
              </a:rPr>
              <a:t>(b1,b2,b3,…,</a:t>
            </a:r>
            <a:r>
              <a:rPr lang="en-US" altLang="zh-CN" dirty="0" err="1">
                <a:latin typeface="微软雅黑 Light" panose="020B0502040204020203" pitchFamily="34" charset="-122"/>
                <a:ea typeface="微软雅黑 Light" panose="020B0502040204020203" pitchFamily="34" charset="-122"/>
              </a:rPr>
              <a:t>bn</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。试设计一算法，将数组中两个顺序表的位置互换，即将</a:t>
            </a:r>
            <a:r>
              <a:rPr lang="en-US" altLang="zh-CN" dirty="0">
                <a:latin typeface="微软雅黑 Light" panose="020B0502040204020203" pitchFamily="34" charset="-122"/>
                <a:ea typeface="微软雅黑 Light" panose="020B0502040204020203" pitchFamily="34" charset="-122"/>
              </a:rPr>
              <a:t>(b1,b2,b3,…,</a:t>
            </a:r>
            <a:r>
              <a:rPr lang="en-US" altLang="zh-CN" dirty="0" err="1">
                <a:latin typeface="微软雅黑 Light" panose="020B0502040204020203" pitchFamily="34" charset="-122"/>
                <a:ea typeface="微软雅黑 Light" panose="020B0502040204020203" pitchFamily="34" charset="-122"/>
              </a:rPr>
              <a:t>bn</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放在</a:t>
            </a:r>
            <a:r>
              <a:rPr lang="en-US" altLang="zh-CN" dirty="0">
                <a:latin typeface="微软雅黑 Light" panose="020B0502040204020203" pitchFamily="34" charset="-122"/>
                <a:ea typeface="微软雅黑 Light" panose="020B0502040204020203" pitchFamily="34" charset="-122"/>
              </a:rPr>
              <a:t>(a1,a2,a3,…,am)</a:t>
            </a:r>
            <a:r>
              <a:rPr lang="zh-CN" altLang="en-US" dirty="0">
                <a:latin typeface="微软雅黑 Light" panose="020B0502040204020203" pitchFamily="34" charset="-122"/>
                <a:ea typeface="微软雅黑 Light" panose="020B0502040204020203" pitchFamily="34" charset="-122"/>
              </a:rPr>
              <a:t>的前面。</a:t>
            </a:r>
          </a:p>
          <a:p>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简单实现举例：先逆置顺序表，然后前后段分别逆置。</a:t>
            </a:r>
          </a:p>
        </p:txBody>
      </p:sp>
    </p:spTree>
    <p:extLst>
      <p:ext uri="{BB962C8B-B14F-4D97-AF65-F5344CB8AC3E}">
        <p14:creationId xmlns:p14="http://schemas.microsoft.com/office/powerpoint/2010/main" val="6051242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链表</a:t>
            </a:r>
          </a:p>
        </p:txBody>
      </p:sp>
      <p:sp>
        <p:nvSpPr>
          <p:cNvPr id="3" name="内容占位符 2"/>
          <p:cNvSpPr>
            <a:spLocks noGrp="1"/>
          </p:cNvSpPr>
          <p:nvPr>
            <p:ph idx="1"/>
          </p:nvPr>
        </p:nvSpPr>
        <p:spPr/>
        <p:txBody>
          <a:bodyPr>
            <a:normAutofit/>
          </a:bodyPr>
          <a:lstStyle/>
          <a:p>
            <a:r>
              <a:rPr lang="en-US" altLang="zh-CN" dirty="0">
                <a:latin typeface="微软雅黑 Light" panose="020B0502040204020203" pitchFamily="34" charset="-122"/>
                <a:ea typeface="微软雅黑 Light" panose="020B0502040204020203" pitchFamily="34" charset="-122"/>
              </a:rPr>
              <a:t>2</a:t>
            </a:r>
            <a:r>
              <a:rPr lang="zh-CN" altLang="en-US" dirty="0">
                <a:latin typeface="微软雅黑 Light" panose="020B0502040204020203" pitchFamily="34" charset="-122"/>
                <a:ea typeface="微软雅黑 Light" panose="020B0502040204020203" pitchFamily="34" charset="-122"/>
              </a:rPr>
              <a:t>、设计一算法查找单链表的中间节点，要求只能遍历一遍链表</a:t>
            </a:r>
            <a:endParaRPr lang="en-US" altLang="zh-CN" dirty="0">
              <a:latin typeface="微软雅黑 Light" panose="020B0502040204020203" pitchFamily="34" charset="-122"/>
              <a:ea typeface="微软雅黑 Light" panose="020B0502040204020203" pitchFamily="34" charset="-122"/>
            </a:endParaRPr>
          </a:p>
          <a:p>
            <a:endParaRPr lang="en-US" altLang="zh-CN" dirty="0"/>
          </a:p>
          <a:p>
            <a:endParaRPr lang="zh-CN" altLang="en-US" dirty="0"/>
          </a:p>
        </p:txBody>
      </p:sp>
    </p:spTree>
    <p:extLst>
      <p:ext uri="{BB962C8B-B14F-4D97-AF65-F5344CB8AC3E}">
        <p14:creationId xmlns:p14="http://schemas.microsoft.com/office/powerpoint/2010/main" val="16031869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链表</a:t>
            </a:r>
          </a:p>
        </p:txBody>
      </p:sp>
      <p:sp>
        <p:nvSpPr>
          <p:cNvPr id="3" name="内容占位符 2"/>
          <p:cNvSpPr>
            <a:spLocks noGrp="1"/>
          </p:cNvSpPr>
          <p:nvPr>
            <p:ph idx="1"/>
          </p:nvPr>
        </p:nvSpPr>
        <p:spPr/>
        <p:txBody>
          <a:bodyPr>
            <a:normAutofit/>
          </a:bodyPr>
          <a:lstStyle/>
          <a:p>
            <a:r>
              <a:rPr lang="en-US" altLang="zh-CN" dirty="0">
                <a:latin typeface="微软雅黑 Light" panose="020B0502040204020203" pitchFamily="34" charset="-122"/>
                <a:ea typeface="微软雅黑 Light" panose="020B0502040204020203" pitchFamily="34" charset="-122"/>
              </a:rPr>
              <a:t>2</a:t>
            </a:r>
            <a:r>
              <a:rPr lang="zh-CN" altLang="en-US" dirty="0">
                <a:latin typeface="微软雅黑 Light" panose="020B0502040204020203" pitchFamily="34" charset="-122"/>
                <a:ea typeface="微软雅黑 Light" panose="020B0502040204020203" pitchFamily="34" charset="-122"/>
              </a:rPr>
              <a:t>、设计一算法查找单链表的中间节点，要求只能遍历一遍链表</a:t>
            </a:r>
            <a:endParaRPr lang="en-US" altLang="zh-CN" dirty="0">
              <a:latin typeface="微软雅黑 Light" panose="020B0502040204020203" pitchFamily="34" charset="-122"/>
              <a:ea typeface="微软雅黑 Light" panose="020B0502040204020203" pitchFamily="34" charset="-122"/>
            </a:endParaRPr>
          </a:p>
          <a:p>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简单实现举例：快慢指针</a:t>
            </a:r>
            <a:endParaRPr lang="en-US" altLang="zh-CN" dirty="0">
              <a:latin typeface="微软雅黑 Light" panose="020B0502040204020203" pitchFamily="34" charset="-122"/>
              <a:ea typeface="微软雅黑 Light" panose="020B0502040204020203" pitchFamily="34" charset="-122"/>
            </a:endParaRPr>
          </a:p>
          <a:p>
            <a:endParaRPr lang="en-US" altLang="zh-CN" dirty="0"/>
          </a:p>
          <a:p>
            <a:endParaRPr lang="zh-CN" altLang="en-US" dirty="0"/>
          </a:p>
        </p:txBody>
      </p:sp>
      <p:sp>
        <p:nvSpPr>
          <p:cNvPr id="4" name="文本框 3"/>
          <p:cNvSpPr txBox="1"/>
          <p:nvPr/>
        </p:nvSpPr>
        <p:spPr>
          <a:xfrm>
            <a:off x="3274424" y="4049486"/>
            <a:ext cx="184731" cy="369332"/>
          </a:xfrm>
          <a:prstGeom prst="rect">
            <a:avLst/>
          </a:prstGeom>
          <a:noFill/>
        </p:spPr>
        <p:txBody>
          <a:bodyPr wrap="none" rtlCol="0">
            <a:spAutoFit/>
          </a:bodyPr>
          <a:lstStyle/>
          <a:p>
            <a:endParaRPr lang="zh-CN" altLang="en-US" dirty="0"/>
          </a:p>
        </p:txBody>
      </p:sp>
    </p:spTree>
    <p:extLst>
      <p:ext uri="{BB962C8B-B14F-4D97-AF65-F5344CB8AC3E}">
        <p14:creationId xmlns:p14="http://schemas.microsoft.com/office/powerpoint/2010/main" val="35855249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链表</a:t>
            </a:r>
          </a:p>
        </p:txBody>
      </p:sp>
      <p:sp>
        <p:nvSpPr>
          <p:cNvPr id="4" name="文本框 3"/>
          <p:cNvSpPr txBox="1"/>
          <p:nvPr/>
        </p:nvSpPr>
        <p:spPr>
          <a:xfrm>
            <a:off x="3274424" y="4049486"/>
            <a:ext cx="184731" cy="369332"/>
          </a:xfrm>
          <a:prstGeom prst="rect">
            <a:avLst/>
          </a:prstGeom>
          <a:noFill/>
        </p:spPr>
        <p:txBody>
          <a:bodyPr wrap="none" rtlCol="0">
            <a:spAutoFit/>
          </a:bodyPr>
          <a:lstStyle/>
          <a:p>
            <a:endParaRPr lang="zh-CN" altLang="en-US" dirty="0"/>
          </a:p>
        </p:txBody>
      </p:sp>
      <p:pic>
        <p:nvPicPr>
          <p:cNvPr id="8" name="图片 7"/>
          <p:cNvPicPr>
            <a:picLocks noChangeAspect="1"/>
          </p:cNvPicPr>
          <p:nvPr/>
        </p:nvPicPr>
        <p:blipFill>
          <a:blip r:embed="rId2"/>
          <a:stretch>
            <a:fillRect/>
          </a:stretch>
        </p:blipFill>
        <p:spPr>
          <a:xfrm>
            <a:off x="2448381" y="1690690"/>
            <a:ext cx="7295238" cy="4533333"/>
          </a:xfrm>
          <a:prstGeom prst="rect">
            <a:avLst/>
          </a:prstGeom>
        </p:spPr>
      </p:pic>
    </p:spTree>
    <p:extLst>
      <p:ext uri="{BB962C8B-B14F-4D97-AF65-F5344CB8AC3E}">
        <p14:creationId xmlns:p14="http://schemas.microsoft.com/office/powerpoint/2010/main" val="28058250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链表</a:t>
            </a:r>
          </a:p>
        </p:txBody>
      </p:sp>
      <p:sp>
        <p:nvSpPr>
          <p:cNvPr id="3" name="内容占位符 2"/>
          <p:cNvSpPr>
            <a:spLocks noGrp="1"/>
          </p:cNvSpPr>
          <p:nvPr>
            <p:ph idx="1"/>
          </p:nvPr>
        </p:nvSpPr>
        <p:spPr/>
        <p:txBody>
          <a:bodyPr>
            <a:normAutofit/>
          </a:bodyPr>
          <a:lstStyle/>
          <a:p>
            <a:r>
              <a:rPr lang="en-US" altLang="zh-CN" dirty="0">
                <a:latin typeface="微软雅黑 Light" panose="020B0502040204020203" pitchFamily="34" charset="-122"/>
                <a:ea typeface="微软雅黑 Light" panose="020B0502040204020203" pitchFamily="34" charset="-122"/>
              </a:rPr>
              <a:t>3</a:t>
            </a:r>
            <a:r>
              <a:rPr lang="zh-CN" altLang="en-US" dirty="0">
                <a:latin typeface="微软雅黑 Light" panose="020B0502040204020203" pitchFamily="34" charset="-122"/>
                <a:ea typeface="微软雅黑 Light" panose="020B0502040204020203" pitchFamily="34" charset="-122"/>
              </a:rPr>
              <a:t>、设计一算法判断单链表是否带环，如果带环的话，求环长度，环的入口点，然后计算算法的时间复杂度和空间复杂度</a:t>
            </a:r>
            <a:endParaRPr lang="en-US" altLang="zh-CN" dirty="0">
              <a:latin typeface="微软雅黑 Light" panose="020B0502040204020203" pitchFamily="34" charset="-122"/>
              <a:ea typeface="微软雅黑 Light" panose="020B0502040204020203" pitchFamily="34" charset="-122"/>
            </a:endParaRPr>
          </a:p>
          <a:p>
            <a:endParaRPr lang="en-US" altLang="zh-CN" dirty="0">
              <a:latin typeface="微软雅黑 Light" panose="020B0502040204020203" pitchFamily="34" charset="-122"/>
              <a:ea typeface="微软雅黑 Light" panose="020B0502040204020203" pitchFamily="34" charset="-122"/>
            </a:endParaRPr>
          </a:p>
          <a:p>
            <a:r>
              <a:rPr lang="zh-CN" altLang="en-US" i="1" dirty="0">
                <a:latin typeface="微软雅黑 Light" panose="020B0502040204020203" pitchFamily="34" charset="-122"/>
                <a:ea typeface="微软雅黑 Light" panose="020B0502040204020203" pitchFamily="34" charset="-122"/>
              </a:rPr>
              <a:t>所谓的单链表带环，就是单链表的一个尾节点没有指向</a:t>
            </a:r>
            <a:r>
              <a:rPr lang="en-US" altLang="zh-CN" i="1" dirty="0">
                <a:latin typeface="微软雅黑 Light" panose="020B0502040204020203" pitchFamily="34" charset="-122"/>
                <a:ea typeface="微软雅黑 Light" panose="020B0502040204020203" pitchFamily="34" charset="-122"/>
              </a:rPr>
              <a:t>NULL</a:t>
            </a:r>
            <a:r>
              <a:rPr lang="zh-CN" altLang="en-US" i="1" dirty="0">
                <a:latin typeface="微软雅黑 Light" panose="020B0502040204020203" pitchFamily="34" charset="-122"/>
                <a:ea typeface="微软雅黑 Light" panose="020B0502040204020203" pitchFamily="34" charset="-122"/>
              </a:rPr>
              <a:t>，而是指向了单链表内的另一节点。 </a:t>
            </a:r>
          </a:p>
        </p:txBody>
      </p:sp>
    </p:spTree>
    <p:extLst>
      <p:ext uri="{BB962C8B-B14F-4D97-AF65-F5344CB8AC3E}">
        <p14:creationId xmlns:p14="http://schemas.microsoft.com/office/powerpoint/2010/main" val="3054628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链表</a:t>
            </a:r>
          </a:p>
        </p:txBody>
      </p:sp>
      <p:sp>
        <p:nvSpPr>
          <p:cNvPr id="3" name="内容占位符 2"/>
          <p:cNvSpPr>
            <a:spLocks noGrp="1"/>
          </p:cNvSpPr>
          <p:nvPr>
            <p:ph idx="1"/>
          </p:nvPr>
        </p:nvSpPr>
        <p:spPr/>
        <p:txBody>
          <a:bodyPr>
            <a:normAutofit/>
          </a:bodyPr>
          <a:lstStyle/>
          <a:p>
            <a:r>
              <a:rPr lang="en-US" altLang="zh-CN" dirty="0">
                <a:latin typeface="微软雅黑 Light" panose="020B0502040204020203" pitchFamily="34" charset="-122"/>
                <a:ea typeface="微软雅黑 Light" panose="020B0502040204020203" pitchFamily="34" charset="-122"/>
              </a:rPr>
              <a:t>3</a:t>
            </a:r>
            <a:r>
              <a:rPr lang="zh-CN" altLang="en-US" dirty="0">
                <a:latin typeface="微软雅黑 Light" panose="020B0502040204020203" pitchFamily="34" charset="-122"/>
                <a:ea typeface="微软雅黑 Light" panose="020B0502040204020203" pitchFamily="34" charset="-122"/>
              </a:rPr>
              <a:t>、设计一算法判断单链表是否带环，如果带环的话，求环长度，环的入口点，然后计算算法的时间复杂度和空间复杂度</a:t>
            </a:r>
            <a:endParaRPr lang="en-US" altLang="zh-CN" dirty="0">
              <a:latin typeface="微软雅黑 Light" panose="020B0502040204020203" pitchFamily="34" charset="-122"/>
              <a:ea typeface="微软雅黑 Light" panose="020B0502040204020203" pitchFamily="34" charset="-122"/>
            </a:endParaRPr>
          </a:p>
          <a:p>
            <a:endParaRPr lang="en-US" altLang="zh-CN" dirty="0">
              <a:latin typeface="微软雅黑 Light" panose="020B0502040204020203" pitchFamily="34" charset="-122"/>
              <a:ea typeface="微软雅黑 Light" panose="020B0502040204020203" pitchFamily="34" charset="-122"/>
            </a:endParaRPr>
          </a:p>
          <a:p>
            <a:r>
              <a:rPr lang="zh-CN" altLang="en-US" b="1" dirty="0">
                <a:latin typeface="微软雅黑 Light" panose="020B0502040204020203" pitchFamily="34" charset="-122"/>
                <a:ea typeface="微软雅黑 Light" panose="020B0502040204020203" pitchFamily="34" charset="-122"/>
              </a:rPr>
              <a:t>此题思路实际与</a:t>
            </a:r>
            <a:r>
              <a:rPr lang="en-US" altLang="zh-CN" b="1" dirty="0">
                <a:latin typeface="微软雅黑 Light" panose="020B0502040204020203" pitchFamily="34" charset="-122"/>
                <a:ea typeface="微软雅黑 Light" panose="020B0502040204020203" pitchFamily="34" charset="-122"/>
              </a:rPr>
              <a:t>2</a:t>
            </a:r>
            <a:r>
              <a:rPr lang="zh-CN" altLang="en-US" b="1" dirty="0">
                <a:latin typeface="微软雅黑 Light" panose="020B0502040204020203" pitchFamily="34" charset="-122"/>
                <a:ea typeface="微软雅黑 Light" panose="020B0502040204020203" pitchFamily="34" charset="-122"/>
              </a:rPr>
              <a:t>相同！</a:t>
            </a:r>
            <a:endParaRPr lang="en-US" altLang="zh-CN" b="1"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同样可以使用快慢指针，让</a:t>
            </a:r>
            <a:r>
              <a:rPr lang="en-US" altLang="zh-CN" dirty="0">
                <a:latin typeface="微软雅黑 Light" panose="020B0502040204020203" pitchFamily="34" charset="-122"/>
                <a:ea typeface="微软雅黑 Light" panose="020B0502040204020203" pitchFamily="34" charset="-122"/>
              </a:rPr>
              <a:t>fast</a:t>
            </a:r>
            <a:r>
              <a:rPr lang="zh-CN" altLang="en-US" dirty="0">
                <a:latin typeface="微软雅黑 Light" panose="020B0502040204020203" pitchFamily="34" charset="-122"/>
                <a:ea typeface="微软雅黑 Light" panose="020B0502040204020203" pitchFamily="34" charset="-122"/>
              </a:rPr>
              <a:t>和</a:t>
            </a:r>
            <a:r>
              <a:rPr lang="en-US" altLang="zh-CN" dirty="0">
                <a:latin typeface="微软雅黑 Light" panose="020B0502040204020203" pitchFamily="34" charset="-122"/>
                <a:ea typeface="微软雅黑 Light" panose="020B0502040204020203" pitchFamily="34" charset="-122"/>
              </a:rPr>
              <a:t>slow</a:t>
            </a:r>
            <a:r>
              <a:rPr lang="zh-CN" altLang="en-US" dirty="0">
                <a:latin typeface="微软雅黑 Light" panose="020B0502040204020203" pitchFamily="34" charset="-122"/>
                <a:ea typeface="微软雅黑 Light" panose="020B0502040204020203" pitchFamily="34" charset="-122"/>
              </a:rPr>
              <a:t>的绝对速度相差</a:t>
            </a:r>
            <a:r>
              <a:rPr lang="en-US" altLang="zh-CN" dirty="0">
                <a:latin typeface="微软雅黑 Light" panose="020B0502040204020203" pitchFamily="34" charset="-122"/>
                <a:ea typeface="微软雅黑 Light" panose="020B0502040204020203" pitchFamily="34" charset="-122"/>
              </a:rPr>
              <a:t>1</a:t>
            </a:r>
            <a:r>
              <a:rPr lang="zh-CN" altLang="en-US" dirty="0">
                <a:latin typeface="微软雅黑 Light" panose="020B0502040204020203" pitchFamily="34" charset="-122"/>
                <a:ea typeface="微软雅黑 Light" panose="020B0502040204020203" pitchFamily="34" charset="-122"/>
              </a:rPr>
              <a:t>，当其相遇时，就可以说明链表带环</a:t>
            </a:r>
            <a:endParaRPr lang="en-US" altLang="zh-CN" b="1" dirty="0">
              <a:latin typeface="微软雅黑 Light" panose="020B0502040204020203" pitchFamily="34" charset="-122"/>
              <a:ea typeface="微软雅黑 Light" panose="020B0502040204020203" pitchFamily="34" charset="-122"/>
            </a:endParaRPr>
          </a:p>
          <a:p>
            <a:endParaRPr lang="zh-CN" altLang="en-US" i="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895890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链表</a:t>
            </a:r>
          </a:p>
        </p:txBody>
      </p:sp>
      <p:pic>
        <p:nvPicPr>
          <p:cNvPr id="9" name="图片 8"/>
          <p:cNvPicPr>
            <a:picLocks noChangeAspect="1"/>
          </p:cNvPicPr>
          <p:nvPr/>
        </p:nvPicPr>
        <p:blipFill>
          <a:blip r:embed="rId2"/>
          <a:stretch>
            <a:fillRect/>
          </a:stretch>
        </p:blipFill>
        <p:spPr>
          <a:xfrm>
            <a:off x="1524000" y="1427587"/>
            <a:ext cx="9144000" cy="4498126"/>
          </a:xfrm>
          <a:prstGeom prst="rect">
            <a:avLst/>
          </a:prstGeom>
        </p:spPr>
      </p:pic>
    </p:spTree>
    <p:extLst>
      <p:ext uri="{BB962C8B-B14F-4D97-AF65-F5344CB8AC3E}">
        <p14:creationId xmlns:p14="http://schemas.microsoft.com/office/powerpoint/2010/main" val="3897144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链表</a:t>
            </a:r>
          </a:p>
        </p:txBody>
      </p:sp>
      <p:pic>
        <p:nvPicPr>
          <p:cNvPr id="3" name="图片 2"/>
          <p:cNvPicPr>
            <a:picLocks noChangeAspect="1"/>
          </p:cNvPicPr>
          <p:nvPr/>
        </p:nvPicPr>
        <p:blipFill>
          <a:blip r:embed="rId2"/>
          <a:stretch>
            <a:fillRect/>
          </a:stretch>
        </p:blipFill>
        <p:spPr>
          <a:xfrm>
            <a:off x="1524000" y="1948122"/>
            <a:ext cx="9144000" cy="2961757"/>
          </a:xfrm>
          <a:prstGeom prst="rect">
            <a:avLst/>
          </a:prstGeom>
        </p:spPr>
      </p:pic>
    </p:spTree>
    <p:extLst>
      <p:ext uri="{BB962C8B-B14F-4D97-AF65-F5344CB8AC3E}">
        <p14:creationId xmlns:p14="http://schemas.microsoft.com/office/powerpoint/2010/main" val="23335138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链表</a:t>
            </a:r>
          </a:p>
        </p:txBody>
      </p:sp>
      <p:pic>
        <p:nvPicPr>
          <p:cNvPr id="4" name="图片 3"/>
          <p:cNvPicPr>
            <a:picLocks noChangeAspect="1"/>
          </p:cNvPicPr>
          <p:nvPr/>
        </p:nvPicPr>
        <p:blipFill>
          <a:blip r:embed="rId2"/>
          <a:stretch>
            <a:fillRect/>
          </a:stretch>
        </p:blipFill>
        <p:spPr>
          <a:xfrm>
            <a:off x="3496101" y="819492"/>
            <a:ext cx="6819048" cy="5466667"/>
          </a:xfrm>
          <a:prstGeom prst="rect">
            <a:avLst/>
          </a:prstGeom>
        </p:spPr>
      </p:pic>
    </p:spTree>
    <p:extLst>
      <p:ext uri="{BB962C8B-B14F-4D97-AF65-F5344CB8AC3E}">
        <p14:creationId xmlns:p14="http://schemas.microsoft.com/office/powerpoint/2010/main" val="734323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54DF63D-A1A7-35AD-A162-649D071FFD62}"/>
              </a:ext>
            </a:extLst>
          </p:cNvPr>
          <p:cNvPicPr>
            <a:picLocks noChangeAspect="1"/>
          </p:cNvPicPr>
          <p:nvPr/>
        </p:nvPicPr>
        <p:blipFill>
          <a:blip r:embed="rId2"/>
          <a:stretch>
            <a:fillRect/>
          </a:stretch>
        </p:blipFill>
        <p:spPr>
          <a:xfrm>
            <a:off x="522745" y="1166949"/>
            <a:ext cx="6547438" cy="3944481"/>
          </a:xfrm>
          <a:prstGeom prst="rect">
            <a:avLst/>
          </a:prstGeom>
        </p:spPr>
      </p:pic>
      <p:sp>
        <p:nvSpPr>
          <p:cNvPr id="4" name="文本框 3">
            <a:extLst>
              <a:ext uri="{FF2B5EF4-FFF2-40B4-BE49-F238E27FC236}">
                <a16:creationId xmlns:a16="http://schemas.microsoft.com/office/drawing/2014/main" id="{41788767-68FA-597D-BBDC-4008425CE7FE}"/>
              </a:ext>
            </a:extLst>
          </p:cNvPr>
          <p:cNvSpPr txBox="1"/>
          <p:nvPr/>
        </p:nvSpPr>
        <p:spPr>
          <a:xfrm>
            <a:off x="7334935" y="474345"/>
            <a:ext cx="4394383" cy="5632311"/>
          </a:xfrm>
          <a:prstGeom prst="rect">
            <a:avLst/>
          </a:prstGeom>
          <a:noFill/>
        </p:spPr>
        <p:txBody>
          <a:bodyPr wrap="square" rtlCol="0">
            <a:spAutoFit/>
          </a:bodyPr>
          <a:lstStyle/>
          <a:p>
            <a:pPr algn="l"/>
            <a:r>
              <a:rPr lang="zh-CN" altLang="en-US" b="0" i="0" dirty="0">
                <a:solidFill>
                  <a:srgbClr val="121212"/>
                </a:solidFill>
                <a:effectLst/>
                <a:latin typeface="-apple-system"/>
              </a:rPr>
              <a:t>首先， 用快慢指针我们可以判断出链表中是否有环， 假设在</a:t>
            </a:r>
            <a:r>
              <a:rPr lang="en-US" altLang="zh-CN" b="0" i="0" dirty="0">
                <a:solidFill>
                  <a:srgbClr val="121212"/>
                </a:solidFill>
                <a:effectLst/>
                <a:latin typeface="-apple-system"/>
              </a:rPr>
              <a:t>z </a:t>
            </a:r>
            <a:r>
              <a:rPr lang="zh-CN" altLang="en-US" b="0" i="0" dirty="0">
                <a:solidFill>
                  <a:srgbClr val="121212"/>
                </a:solidFill>
                <a:effectLst/>
                <a:latin typeface="-apple-system"/>
              </a:rPr>
              <a:t>点 </a:t>
            </a:r>
            <a:r>
              <a:rPr lang="en-US" altLang="zh-CN" b="0" i="0" dirty="0">
                <a:solidFill>
                  <a:srgbClr val="121212"/>
                </a:solidFill>
                <a:effectLst/>
                <a:latin typeface="-apple-system"/>
              </a:rPr>
              <a:t>fast</a:t>
            </a:r>
            <a:r>
              <a:rPr lang="zh-CN" altLang="en-US" b="0" i="0" dirty="0">
                <a:solidFill>
                  <a:srgbClr val="121212"/>
                </a:solidFill>
                <a:effectLst/>
                <a:latin typeface="-apple-system"/>
              </a:rPr>
              <a:t>指针和</a:t>
            </a:r>
            <a:r>
              <a:rPr lang="en-US" altLang="zh-CN" b="0" i="0" dirty="0">
                <a:solidFill>
                  <a:srgbClr val="121212"/>
                </a:solidFill>
                <a:effectLst/>
                <a:latin typeface="-apple-system"/>
              </a:rPr>
              <a:t>slow </a:t>
            </a:r>
            <a:r>
              <a:rPr lang="zh-CN" altLang="en-US" b="0" i="0" dirty="0">
                <a:solidFill>
                  <a:srgbClr val="121212"/>
                </a:solidFill>
                <a:effectLst/>
                <a:latin typeface="-apple-system"/>
              </a:rPr>
              <a:t>指针相遇。</a:t>
            </a:r>
            <a:r>
              <a:rPr lang="en-US" altLang="zh-CN" b="0" i="0" dirty="0">
                <a:solidFill>
                  <a:srgbClr val="121212"/>
                </a:solidFill>
                <a:effectLst/>
                <a:latin typeface="-apple-system"/>
              </a:rPr>
              <a:t>x-y </a:t>
            </a:r>
            <a:r>
              <a:rPr lang="zh-CN" altLang="en-US" b="0" i="0" dirty="0">
                <a:solidFill>
                  <a:srgbClr val="121212"/>
                </a:solidFill>
                <a:effectLst/>
                <a:latin typeface="-apple-system"/>
              </a:rPr>
              <a:t>长度为 </a:t>
            </a:r>
            <a:r>
              <a:rPr lang="en-US" altLang="zh-CN" b="0" i="0" dirty="0">
                <a:solidFill>
                  <a:srgbClr val="121212"/>
                </a:solidFill>
                <a:effectLst/>
                <a:latin typeface="-apple-system"/>
              </a:rPr>
              <a:t>a, y-z </a:t>
            </a:r>
            <a:r>
              <a:rPr lang="zh-CN" altLang="en-US" b="0" i="0" dirty="0">
                <a:solidFill>
                  <a:srgbClr val="121212"/>
                </a:solidFill>
                <a:effectLst/>
                <a:latin typeface="-apple-system"/>
              </a:rPr>
              <a:t>长度为 </a:t>
            </a:r>
            <a:r>
              <a:rPr lang="en-US" altLang="zh-CN" b="0" i="0" dirty="0">
                <a:solidFill>
                  <a:srgbClr val="121212"/>
                </a:solidFill>
                <a:effectLst/>
                <a:latin typeface="-apple-system"/>
              </a:rPr>
              <a:t>b </a:t>
            </a:r>
            <a:r>
              <a:rPr lang="en-US" altLang="zh-CN" dirty="0">
                <a:solidFill>
                  <a:srgbClr val="121212"/>
                </a:solidFill>
                <a:latin typeface="-apple-system"/>
              </a:rPr>
              <a:t>,</a:t>
            </a:r>
            <a:r>
              <a:rPr lang="zh-CN" altLang="en-US" dirty="0">
                <a:solidFill>
                  <a:srgbClr val="121212"/>
                </a:solidFill>
                <a:latin typeface="-apple-system"/>
              </a:rPr>
              <a:t> </a:t>
            </a:r>
            <a:r>
              <a:rPr lang="en-US" altLang="zh-CN" b="0" i="0" dirty="0">
                <a:solidFill>
                  <a:srgbClr val="121212"/>
                </a:solidFill>
                <a:effectLst/>
                <a:latin typeface="-apple-system"/>
              </a:rPr>
              <a:t>z-y </a:t>
            </a:r>
            <a:r>
              <a:rPr lang="zh-CN" altLang="en-US" b="0" i="0" dirty="0">
                <a:solidFill>
                  <a:srgbClr val="121212"/>
                </a:solidFill>
                <a:effectLst/>
                <a:latin typeface="-apple-system"/>
              </a:rPr>
              <a:t>长度为</a:t>
            </a:r>
            <a:r>
              <a:rPr lang="en-US" altLang="zh-CN" b="0" i="0" dirty="0">
                <a:solidFill>
                  <a:srgbClr val="121212"/>
                </a:solidFill>
                <a:effectLst/>
                <a:latin typeface="-apple-system"/>
              </a:rPr>
              <a:t>c</a:t>
            </a:r>
            <a:r>
              <a:rPr lang="zh-CN" altLang="en-US" b="0" i="0" dirty="0">
                <a:solidFill>
                  <a:srgbClr val="121212"/>
                </a:solidFill>
                <a:effectLst/>
                <a:latin typeface="-apple-system"/>
              </a:rPr>
              <a:t>。</a:t>
            </a:r>
          </a:p>
          <a:p>
            <a:pPr algn="l"/>
            <a:r>
              <a:rPr lang="zh-CN" altLang="en-US" b="0" i="0" dirty="0">
                <a:solidFill>
                  <a:srgbClr val="121212"/>
                </a:solidFill>
                <a:effectLst/>
                <a:latin typeface="-apple-system"/>
              </a:rPr>
              <a:t>则：</a:t>
            </a:r>
            <a:r>
              <a:rPr lang="en-US" altLang="zh-CN" b="0" i="0" dirty="0">
                <a:solidFill>
                  <a:srgbClr val="121212"/>
                </a:solidFill>
                <a:effectLst/>
                <a:latin typeface="-apple-system"/>
              </a:rPr>
              <a:t>slow </a:t>
            </a:r>
            <a:r>
              <a:rPr lang="zh-CN" altLang="en-US" b="0" i="0" dirty="0">
                <a:solidFill>
                  <a:srgbClr val="121212"/>
                </a:solidFill>
                <a:effectLst/>
                <a:latin typeface="-apple-system"/>
              </a:rPr>
              <a:t>指针走了 </a:t>
            </a:r>
            <a:r>
              <a:rPr lang="en-US" altLang="zh-CN" b="0" i="0" dirty="0">
                <a:solidFill>
                  <a:srgbClr val="121212"/>
                </a:solidFill>
                <a:effectLst/>
                <a:latin typeface="-apple-system"/>
              </a:rPr>
              <a:t>a + b </a:t>
            </a:r>
            <a:r>
              <a:rPr lang="zh-CN" altLang="en-US" b="0" i="0" dirty="0">
                <a:solidFill>
                  <a:srgbClr val="121212"/>
                </a:solidFill>
                <a:effectLst/>
                <a:latin typeface="-apple-system"/>
              </a:rPr>
              <a:t>的距离。 </a:t>
            </a:r>
            <a:r>
              <a:rPr lang="en-US" altLang="zh-CN" b="0" i="0" dirty="0">
                <a:solidFill>
                  <a:srgbClr val="121212"/>
                </a:solidFill>
                <a:effectLst/>
                <a:latin typeface="-apple-system"/>
              </a:rPr>
              <a:t>fast </a:t>
            </a:r>
            <a:r>
              <a:rPr lang="zh-CN" altLang="en-US" b="0" i="0" dirty="0">
                <a:solidFill>
                  <a:srgbClr val="121212"/>
                </a:solidFill>
                <a:effectLst/>
                <a:latin typeface="-apple-system"/>
              </a:rPr>
              <a:t>指针走了 </a:t>
            </a:r>
            <a:r>
              <a:rPr lang="en-US" altLang="zh-CN" b="0" i="0" dirty="0">
                <a:solidFill>
                  <a:srgbClr val="121212"/>
                </a:solidFill>
                <a:effectLst/>
                <a:latin typeface="-apple-system"/>
              </a:rPr>
              <a:t>a + n</a:t>
            </a:r>
            <a:r>
              <a:rPr lang="zh-CN" altLang="en-US" b="0" i="0" dirty="0">
                <a:solidFill>
                  <a:srgbClr val="121212"/>
                </a:solidFill>
                <a:effectLst/>
                <a:latin typeface="-apple-system"/>
              </a:rPr>
              <a:t>（</a:t>
            </a:r>
            <a:r>
              <a:rPr lang="en-US" altLang="zh-CN" b="0" i="0" dirty="0">
                <a:solidFill>
                  <a:srgbClr val="121212"/>
                </a:solidFill>
                <a:effectLst/>
                <a:latin typeface="-apple-system"/>
              </a:rPr>
              <a:t>b + c</a:t>
            </a:r>
            <a:r>
              <a:rPr lang="zh-CN" altLang="en-US" b="0" i="0" dirty="0">
                <a:solidFill>
                  <a:srgbClr val="121212"/>
                </a:solidFill>
                <a:effectLst/>
                <a:latin typeface="-apple-system"/>
              </a:rPr>
              <a:t>）</a:t>
            </a:r>
            <a:r>
              <a:rPr lang="en-US" altLang="zh-CN" b="0" i="0" dirty="0">
                <a:solidFill>
                  <a:srgbClr val="121212"/>
                </a:solidFill>
                <a:effectLst/>
                <a:latin typeface="-apple-system"/>
              </a:rPr>
              <a:t>+ b </a:t>
            </a:r>
            <a:r>
              <a:rPr lang="zh-CN" altLang="en-US" b="0" i="0" dirty="0">
                <a:solidFill>
                  <a:srgbClr val="121212"/>
                </a:solidFill>
                <a:effectLst/>
                <a:latin typeface="-apple-system"/>
              </a:rPr>
              <a:t>的距离。（可能不仅绕了一圈而是绕环走了</a:t>
            </a:r>
            <a:r>
              <a:rPr lang="en-US" altLang="zh-CN" b="0" i="0" dirty="0">
                <a:solidFill>
                  <a:srgbClr val="121212"/>
                </a:solidFill>
                <a:effectLst/>
                <a:latin typeface="-apple-system"/>
              </a:rPr>
              <a:t>n</a:t>
            </a:r>
            <a:r>
              <a:rPr lang="zh-CN" altLang="en-US" b="0" i="0" dirty="0">
                <a:solidFill>
                  <a:srgbClr val="121212"/>
                </a:solidFill>
                <a:effectLst/>
                <a:latin typeface="-apple-system"/>
              </a:rPr>
              <a:t>圈）</a:t>
            </a:r>
            <a:r>
              <a:rPr lang="en-US" altLang="zh-CN" b="0" i="0" dirty="0">
                <a:solidFill>
                  <a:srgbClr val="121212"/>
                </a:solidFill>
                <a:effectLst/>
                <a:latin typeface="-apple-system"/>
              </a:rPr>
              <a:t>,</a:t>
            </a:r>
            <a:r>
              <a:rPr lang="zh-CN" altLang="en-US" b="0" i="0" dirty="0">
                <a:solidFill>
                  <a:srgbClr val="121212"/>
                </a:solidFill>
                <a:effectLst/>
                <a:latin typeface="-apple-system"/>
              </a:rPr>
              <a:t>当然可能</a:t>
            </a:r>
            <a:r>
              <a:rPr lang="en-US" altLang="zh-CN" b="0" i="0" dirty="0">
                <a:solidFill>
                  <a:srgbClr val="121212"/>
                </a:solidFill>
                <a:effectLst/>
                <a:latin typeface="-apple-system"/>
              </a:rPr>
              <a:t>slow</a:t>
            </a:r>
            <a:r>
              <a:rPr lang="zh-CN" altLang="en-US" b="0" i="0" dirty="0">
                <a:solidFill>
                  <a:srgbClr val="121212"/>
                </a:solidFill>
                <a:effectLst/>
                <a:latin typeface="-apple-system"/>
              </a:rPr>
              <a:t>也走了环路，他们恰好错过的情况，但是后面是可以消去的，我们省略。</a:t>
            </a:r>
          </a:p>
          <a:p>
            <a:pPr algn="l"/>
            <a:r>
              <a:rPr lang="en-US" altLang="zh-CN" b="0" i="0" dirty="0">
                <a:solidFill>
                  <a:srgbClr val="121212"/>
                </a:solidFill>
                <a:effectLst/>
                <a:latin typeface="-apple-system"/>
              </a:rPr>
              <a:t>fast</a:t>
            </a:r>
            <a:r>
              <a:rPr lang="zh-CN" altLang="en-US" b="0" i="0" dirty="0">
                <a:solidFill>
                  <a:srgbClr val="121212"/>
                </a:solidFill>
                <a:effectLst/>
                <a:latin typeface="-apple-system"/>
              </a:rPr>
              <a:t>指针的速度是</a:t>
            </a:r>
            <a:r>
              <a:rPr lang="en-US" altLang="zh-CN" b="0" i="0" dirty="0">
                <a:solidFill>
                  <a:srgbClr val="121212"/>
                </a:solidFill>
                <a:effectLst/>
                <a:latin typeface="-apple-system"/>
              </a:rPr>
              <a:t>slow </a:t>
            </a:r>
            <a:r>
              <a:rPr lang="zh-CN" altLang="en-US" b="0" i="0" dirty="0">
                <a:solidFill>
                  <a:srgbClr val="121212"/>
                </a:solidFill>
                <a:effectLst/>
                <a:latin typeface="-apple-system"/>
              </a:rPr>
              <a:t>指针速度的</a:t>
            </a:r>
            <a:r>
              <a:rPr lang="en-US" altLang="zh-CN" b="0" i="0" dirty="0">
                <a:solidFill>
                  <a:srgbClr val="121212"/>
                </a:solidFill>
                <a:effectLst/>
                <a:latin typeface="-apple-system"/>
              </a:rPr>
              <a:t>2</a:t>
            </a:r>
            <a:r>
              <a:rPr lang="zh-CN" altLang="en-US" b="0" i="0" dirty="0">
                <a:solidFill>
                  <a:srgbClr val="121212"/>
                </a:solidFill>
                <a:effectLst/>
                <a:latin typeface="-apple-system"/>
              </a:rPr>
              <a:t>倍。 所以</a:t>
            </a:r>
            <a:r>
              <a:rPr lang="en-US" altLang="zh-CN" b="0" i="0" dirty="0">
                <a:solidFill>
                  <a:srgbClr val="121212"/>
                </a:solidFill>
                <a:effectLst/>
                <a:latin typeface="-apple-system"/>
              </a:rPr>
              <a:t>a + b + n</a:t>
            </a:r>
            <a:r>
              <a:rPr lang="zh-CN" altLang="en-US" b="0" i="0" dirty="0">
                <a:solidFill>
                  <a:srgbClr val="121212"/>
                </a:solidFill>
                <a:effectLst/>
                <a:latin typeface="-apple-system"/>
              </a:rPr>
              <a:t>（</a:t>
            </a:r>
            <a:r>
              <a:rPr lang="en-US" altLang="zh-CN" b="0" i="0" dirty="0">
                <a:solidFill>
                  <a:srgbClr val="121212"/>
                </a:solidFill>
                <a:effectLst/>
                <a:latin typeface="-apple-system"/>
              </a:rPr>
              <a:t>b + c</a:t>
            </a:r>
            <a:r>
              <a:rPr lang="zh-CN" altLang="en-US" b="0" i="0" dirty="0">
                <a:solidFill>
                  <a:srgbClr val="121212"/>
                </a:solidFill>
                <a:effectLst/>
                <a:latin typeface="-apple-system"/>
              </a:rPr>
              <a:t>） </a:t>
            </a:r>
            <a:r>
              <a:rPr lang="en-US" altLang="zh-CN" b="0" i="0" dirty="0">
                <a:solidFill>
                  <a:srgbClr val="121212"/>
                </a:solidFill>
                <a:effectLst/>
                <a:latin typeface="-apple-system"/>
              </a:rPr>
              <a:t>= 2 </a:t>
            </a:r>
            <a:r>
              <a:rPr lang="zh-CN" altLang="en-US" b="0" i="0" dirty="0">
                <a:solidFill>
                  <a:srgbClr val="121212"/>
                </a:solidFill>
                <a:effectLst/>
                <a:latin typeface="-apple-system"/>
              </a:rPr>
              <a:t>（</a:t>
            </a:r>
            <a:r>
              <a:rPr lang="en-US" altLang="zh-CN" b="0" i="0" dirty="0">
                <a:solidFill>
                  <a:srgbClr val="121212"/>
                </a:solidFill>
                <a:effectLst/>
                <a:latin typeface="-apple-system"/>
              </a:rPr>
              <a:t>a + b</a:t>
            </a:r>
            <a:r>
              <a:rPr lang="zh-CN" altLang="en-US" b="0" i="0" dirty="0">
                <a:solidFill>
                  <a:srgbClr val="121212"/>
                </a:solidFill>
                <a:effectLst/>
                <a:latin typeface="-apple-system"/>
              </a:rPr>
              <a:t>）， 简化得 </a:t>
            </a:r>
            <a:r>
              <a:rPr lang="en-US" altLang="zh-CN" b="0" i="0" dirty="0">
                <a:solidFill>
                  <a:srgbClr val="121212"/>
                </a:solidFill>
                <a:effectLst/>
                <a:latin typeface="-apple-system"/>
              </a:rPr>
              <a:t>a + b = n</a:t>
            </a:r>
            <a:r>
              <a:rPr lang="zh-CN" altLang="en-US" b="0" i="0" dirty="0">
                <a:solidFill>
                  <a:srgbClr val="121212"/>
                </a:solidFill>
                <a:effectLst/>
                <a:latin typeface="-apple-system"/>
              </a:rPr>
              <a:t>（</a:t>
            </a:r>
            <a:r>
              <a:rPr lang="en-US" altLang="zh-CN" b="0" i="0" dirty="0">
                <a:solidFill>
                  <a:srgbClr val="121212"/>
                </a:solidFill>
                <a:effectLst/>
                <a:latin typeface="-apple-system"/>
              </a:rPr>
              <a:t>b + c</a:t>
            </a:r>
            <a:r>
              <a:rPr lang="zh-CN" altLang="en-US" b="0" i="0" dirty="0">
                <a:solidFill>
                  <a:srgbClr val="121212"/>
                </a:solidFill>
                <a:effectLst/>
                <a:latin typeface="-apple-system"/>
              </a:rPr>
              <a:t>）。</a:t>
            </a:r>
            <a:r>
              <a:rPr lang="zh-CN" altLang="en-US" b="1" i="0" dirty="0">
                <a:solidFill>
                  <a:srgbClr val="121212"/>
                </a:solidFill>
                <a:effectLst/>
                <a:latin typeface="-apple-system"/>
              </a:rPr>
              <a:t> </a:t>
            </a:r>
            <a:endParaRPr lang="en-US" altLang="zh-CN" b="1" i="0" dirty="0">
              <a:solidFill>
                <a:srgbClr val="121212"/>
              </a:solidFill>
              <a:effectLst/>
              <a:latin typeface="-apple-system"/>
            </a:endParaRPr>
          </a:p>
          <a:p>
            <a:pPr algn="l"/>
            <a:r>
              <a:rPr lang="zh-CN" altLang="en-US" b="1" i="0" dirty="0">
                <a:solidFill>
                  <a:srgbClr val="121212"/>
                </a:solidFill>
                <a:effectLst/>
                <a:latin typeface="-apple-system"/>
              </a:rPr>
              <a:t>因为我们想要求 </a:t>
            </a:r>
            <a:r>
              <a:rPr lang="en-US" altLang="zh-CN" b="1" i="0" dirty="0">
                <a:solidFill>
                  <a:srgbClr val="121212"/>
                </a:solidFill>
                <a:effectLst/>
                <a:latin typeface="-apple-system"/>
              </a:rPr>
              <a:t>a </a:t>
            </a:r>
            <a:r>
              <a:rPr lang="zh-CN" altLang="en-US" b="1" i="0" dirty="0">
                <a:solidFill>
                  <a:srgbClr val="121212"/>
                </a:solidFill>
                <a:effectLst/>
                <a:latin typeface="-apple-system"/>
              </a:rPr>
              <a:t>的距离， 所以我们移动方程 得到 </a:t>
            </a:r>
            <a:r>
              <a:rPr lang="en-US" altLang="zh-CN" b="1" i="0" dirty="0">
                <a:solidFill>
                  <a:srgbClr val="121212"/>
                </a:solidFill>
                <a:effectLst/>
                <a:latin typeface="-apple-system"/>
              </a:rPr>
              <a:t>a = </a:t>
            </a:r>
            <a:r>
              <a:rPr lang="zh-CN" altLang="en-US" b="1" i="0" dirty="0">
                <a:solidFill>
                  <a:srgbClr val="121212"/>
                </a:solidFill>
                <a:effectLst/>
                <a:latin typeface="-apple-system"/>
              </a:rPr>
              <a:t>（</a:t>
            </a:r>
            <a:r>
              <a:rPr lang="en-US" altLang="zh-CN" b="1" i="0" dirty="0">
                <a:solidFill>
                  <a:srgbClr val="121212"/>
                </a:solidFill>
                <a:effectLst/>
                <a:latin typeface="-apple-system"/>
              </a:rPr>
              <a:t>n-1</a:t>
            </a:r>
            <a:r>
              <a:rPr lang="zh-CN" altLang="en-US" b="1" i="0" dirty="0">
                <a:solidFill>
                  <a:srgbClr val="121212"/>
                </a:solidFill>
                <a:effectLst/>
                <a:latin typeface="-apple-system"/>
              </a:rPr>
              <a:t>）</a:t>
            </a:r>
            <a:r>
              <a:rPr lang="en-US" altLang="zh-CN" b="1" i="0" dirty="0">
                <a:solidFill>
                  <a:srgbClr val="121212"/>
                </a:solidFill>
                <a:effectLst/>
                <a:latin typeface="-apple-system"/>
              </a:rPr>
              <a:t>b + n c </a:t>
            </a:r>
            <a:r>
              <a:rPr lang="zh-CN" altLang="en-US" b="1" i="0" dirty="0">
                <a:solidFill>
                  <a:srgbClr val="121212"/>
                </a:solidFill>
                <a:effectLst/>
                <a:latin typeface="-apple-system"/>
              </a:rPr>
              <a:t>。</a:t>
            </a:r>
            <a:endParaRPr lang="zh-CN" altLang="en-US" b="0" i="0" dirty="0">
              <a:solidFill>
                <a:srgbClr val="121212"/>
              </a:solidFill>
              <a:effectLst/>
              <a:latin typeface="-apple-system"/>
            </a:endParaRPr>
          </a:p>
          <a:p>
            <a:pPr algn="l"/>
            <a:r>
              <a:rPr lang="zh-CN" altLang="en-US" b="1" i="0" dirty="0">
                <a:solidFill>
                  <a:srgbClr val="121212"/>
                </a:solidFill>
                <a:effectLst/>
                <a:latin typeface="-apple-system"/>
              </a:rPr>
              <a:t>仔细观察上面的等式。 发现</a:t>
            </a:r>
            <a:r>
              <a:rPr lang="en-US" altLang="zh-CN" b="1" i="0" dirty="0">
                <a:solidFill>
                  <a:srgbClr val="121212"/>
                </a:solidFill>
                <a:effectLst/>
                <a:latin typeface="-apple-system"/>
              </a:rPr>
              <a:t>c </a:t>
            </a:r>
            <a:r>
              <a:rPr lang="zh-CN" altLang="en-US" b="1" i="0" dirty="0">
                <a:solidFill>
                  <a:srgbClr val="121212"/>
                </a:solidFill>
                <a:effectLst/>
                <a:latin typeface="-apple-system"/>
              </a:rPr>
              <a:t>总比</a:t>
            </a:r>
            <a:r>
              <a:rPr lang="en-US" altLang="zh-CN" b="1" i="0" dirty="0">
                <a:solidFill>
                  <a:srgbClr val="121212"/>
                </a:solidFill>
                <a:effectLst/>
                <a:latin typeface="-apple-system"/>
              </a:rPr>
              <a:t>b </a:t>
            </a:r>
            <a:r>
              <a:rPr lang="zh-CN" altLang="en-US" b="1" i="0" dirty="0">
                <a:solidFill>
                  <a:srgbClr val="121212"/>
                </a:solidFill>
                <a:effectLst/>
                <a:latin typeface="-apple-system"/>
              </a:rPr>
              <a:t>多一次， 这就意味着， 我们再放两个指针， </a:t>
            </a:r>
            <a:r>
              <a:rPr lang="en-US" altLang="zh-CN" b="1" dirty="0">
                <a:solidFill>
                  <a:srgbClr val="121212"/>
                </a:solidFill>
                <a:latin typeface="-apple-system"/>
              </a:rPr>
              <a:t>Cur1</a:t>
            </a:r>
            <a:r>
              <a:rPr lang="zh-CN" altLang="en-US" b="1" i="0" dirty="0">
                <a:solidFill>
                  <a:srgbClr val="121212"/>
                </a:solidFill>
                <a:effectLst/>
                <a:latin typeface="-apple-system"/>
              </a:rPr>
              <a:t>放在</a:t>
            </a:r>
            <a:r>
              <a:rPr lang="en-US" altLang="zh-CN" b="1" i="0" dirty="0">
                <a:solidFill>
                  <a:srgbClr val="121212"/>
                </a:solidFill>
                <a:effectLst/>
                <a:latin typeface="-apple-system"/>
              </a:rPr>
              <a:t>x </a:t>
            </a:r>
            <a:r>
              <a:rPr lang="zh-CN" altLang="en-US" b="1" i="0" dirty="0">
                <a:solidFill>
                  <a:srgbClr val="121212"/>
                </a:solidFill>
                <a:effectLst/>
                <a:latin typeface="-apple-system"/>
              </a:rPr>
              <a:t>，</a:t>
            </a:r>
            <a:r>
              <a:rPr lang="en-US" altLang="zh-CN" b="1" dirty="0">
                <a:solidFill>
                  <a:srgbClr val="121212"/>
                </a:solidFill>
                <a:latin typeface="-apple-system"/>
              </a:rPr>
              <a:t>Cur2</a:t>
            </a:r>
            <a:r>
              <a:rPr lang="zh-CN" altLang="en-US" b="1" i="0" dirty="0">
                <a:solidFill>
                  <a:srgbClr val="121212"/>
                </a:solidFill>
                <a:effectLst/>
                <a:latin typeface="-apple-system"/>
              </a:rPr>
              <a:t>放在</a:t>
            </a:r>
            <a:r>
              <a:rPr lang="en-US" altLang="zh-CN" b="1" i="0" dirty="0">
                <a:solidFill>
                  <a:srgbClr val="121212"/>
                </a:solidFill>
                <a:effectLst/>
                <a:latin typeface="-apple-system"/>
              </a:rPr>
              <a:t>z </a:t>
            </a:r>
            <a:r>
              <a:rPr lang="zh-CN" altLang="en-US" b="1" i="0" dirty="0">
                <a:solidFill>
                  <a:srgbClr val="121212"/>
                </a:solidFill>
                <a:effectLst/>
                <a:latin typeface="-apple-system"/>
              </a:rPr>
              <a:t>，这次保持速度一致， </a:t>
            </a:r>
            <a:r>
              <a:rPr lang="en-US" altLang="zh-CN" b="1" dirty="0">
                <a:solidFill>
                  <a:srgbClr val="121212"/>
                </a:solidFill>
                <a:latin typeface="-apple-system"/>
              </a:rPr>
              <a:t>Cur1</a:t>
            </a:r>
            <a:r>
              <a:rPr lang="zh-CN" altLang="en-US" b="1" i="0" dirty="0">
                <a:solidFill>
                  <a:srgbClr val="121212"/>
                </a:solidFill>
                <a:effectLst/>
                <a:latin typeface="-apple-system"/>
              </a:rPr>
              <a:t>跑到</a:t>
            </a:r>
            <a:r>
              <a:rPr lang="en-US" altLang="zh-CN" b="1" i="0" dirty="0">
                <a:solidFill>
                  <a:srgbClr val="121212"/>
                </a:solidFill>
                <a:effectLst/>
                <a:latin typeface="-apple-system"/>
              </a:rPr>
              <a:t>y </a:t>
            </a:r>
            <a:r>
              <a:rPr lang="zh-CN" altLang="en-US" b="1" i="0" dirty="0">
                <a:solidFill>
                  <a:srgbClr val="121212"/>
                </a:solidFill>
                <a:effectLst/>
                <a:latin typeface="-apple-system"/>
              </a:rPr>
              <a:t>， </a:t>
            </a:r>
            <a:r>
              <a:rPr lang="en-US" altLang="zh-CN" b="1" dirty="0">
                <a:solidFill>
                  <a:srgbClr val="121212"/>
                </a:solidFill>
                <a:latin typeface="-apple-system"/>
              </a:rPr>
              <a:t>Cur2</a:t>
            </a:r>
            <a:r>
              <a:rPr lang="zh-CN" altLang="en-US" b="1" i="0" dirty="0">
                <a:solidFill>
                  <a:srgbClr val="121212"/>
                </a:solidFill>
                <a:effectLst/>
                <a:latin typeface="-apple-system"/>
              </a:rPr>
              <a:t>也会跑到</a:t>
            </a:r>
            <a:r>
              <a:rPr lang="en-US" altLang="zh-CN" b="1" i="0" dirty="0">
                <a:solidFill>
                  <a:srgbClr val="121212"/>
                </a:solidFill>
                <a:effectLst/>
                <a:latin typeface="-apple-system"/>
              </a:rPr>
              <a:t>y</a:t>
            </a:r>
            <a:r>
              <a:rPr lang="zh-CN" altLang="en-US" b="1" i="0" dirty="0">
                <a:solidFill>
                  <a:srgbClr val="121212"/>
                </a:solidFill>
                <a:effectLst/>
                <a:latin typeface="-apple-system"/>
              </a:rPr>
              <a:t>。所以，当它们相遇，就是</a:t>
            </a:r>
            <a:r>
              <a:rPr lang="en-US" altLang="zh-CN" b="1" i="0" dirty="0">
                <a:solidFill>
                  <a:srgbClr val="121212"/>
                </a:solidFill>
                <a:effectLst/>
                <a:latin typeface="-apple-system"/>
              </a:rPr>
              <a:t>cycle</a:t>
            </a:r>
            <a:r>
              <a:rPr lang="zh-CN" altLang="en-US" b="1" i="0" dirty="0">
                <a:solidFill>
                  <a:srgbClr val="121212"/>
                </a:solidFill>
                <a:effectLst/>
                <a:latin typeface="-apple-system"/>
              </a:rPr>
              <a:t>的起点。</a:t>
            </a:r>
            <a:endParaRPr lang="zh-CN" altLang="en-US" b="0" i="0" dirty="0">
              <a:solidFill>
                <a:srgbClr val="121212"/>
              </a:solidFill>
              <a:effectLst/>
              <a:latin typeface="-apple-system"/>
            </a:endParaRPr>
          </a:p>
          <a:p>
            <a:endParaRPr lang="zh-CN" altLang="en-US" dirty="0"/>
          </a:p>
        </p:txBody>
      </p:sp>
    </p:spTree>
    <p:extLst>
      <p:ext uri="{BB962C8B-B14F-4D97-AF65-F5344CB8AC3E}">
        <p14:creationId xmlns:p14="http://schemas.microsoft.com/office/powerpoint/2010/main" val="4219767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D0DB622-0E28-FD51-EAE2-27AF5D9D85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458" y="2967004"/>
            <a:ext cx="10981083" cy="2338931"/>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A9CD28CB-3C75-B37C-8F64-E50D0527660B}"/>
              </a:ext>
            </a:extLst>
          </p:cNvPr>
          <p:cNvSpPr txBox="1"/>
          <p:nvPr/>
        </p:nvSpPr>
        <p:spPr>
          <a:xfrm>
            <a:off x="1493044" y="628650"/>
            <a:ext cx="8398391" cy="2092881"/>
          </a:xfrm>
          <a:prstGeom prst="rect">
            <a:avLst/>
          </a:prstGeom>
          <a:noFill/>
        </p:spPr>
        <p:txBody>
          <a:bodyPr wrap="square" rtlCol="0">
            <a:spAutoFit/>
          </a:bodyPr>
          <a:lstStyle/>
          <a:p>
            <a:r>
              <a:rPr lang="en-US" altLang="zh-CN" sz="2800" dirty="0">
                <a:latin typeface="等线" panose="02010600030101010101" pitchFamily="2" charset="-122"/>
                <a:cs typeface="Times New Roman" panose="02020603050405020304" pitchFamily="18" charset="0"/>
              </a:rPr>
              <a:t>1.12</a:t>
            </a:r>
            <a:r>
              <a:rPr lang="zh-CN" altLang="en-US" sz="2800" dirty="0">
                <a:latin typeface="等线" panose="02010600030101010101" pitchFamily="2" charset="-122"/>
                <a:cs typeface="Times New Roman" panose="02020603050405020304" pitchFamily="18" charset="0"/>
              </a:rPr>
              <a:t>第</a:t>
            </a:r>
            <a:r>
              <a:rPr lang="en-US" altLang="zh-CN" sz="2800" dirty="0">
                <a:latin typeface="等线" panose="02010600030101010101" pitchFamily="2" charset="-122"/>
                <a:cs typeface="Times New Roman" panose="02020603050405020304" pitchFamily="18" charset="0"/>
              </a:rPr>
              <a:t>(2)</a:t>
            </a:r>
            <a:r>
              <a:rPr lang="zh-CN" altLang="en-US" sz="2800" dirty="0">
                <a:latin typeface="等线" panose="02010600030101010101" pitchFamily="2" charset="-122"/>
                <a:cs typeface="Times New Roman" panose="02020603050405020304" pitchFamily="18" charset="0"/>
              </a:rPr>
              <a:t>题，根据数据结构书上的定义，这题的说法没错。但是作业我没有扣分，如果考试碰到可能也不会扣分，一般大家习惯把大</a:t>
            </a:r>
            <a:r>
              <a:rPr lang="en-US" altLang="zh-CN" sz="2800" dirty="0">
                <a:latin typeface="等线" panose="02010600030101010101" pitchFamily="2" charset="-122"/>
                <a:cs typeface="Times New Roman" panose="02020603050405020304" pitchFamily="18" charset="0"/>
              </a:rPr>
              <a:t>O</a:t>
            </a:r>
            <a:r>
              <a:rPr lang="zh-CN" altLang="en-US" sz="2800" dirty="0">
                <a:latin typeface="等线" panose="02010600030101010101" pitchFamily="2" charset="-122"/>
                <a:cs typeface="Times New Roman" panose="02020603050405020304" pitchFamily="18" charset="0"/>
              </a:rPr>
              <a:t>当</a:t>
            </a:r>
            <a:r>
              <a:rPr lang="en-US" altLang="zh-CN" sz="2800" dirty="0">
                <a:latin typeface="等线" panose="02010600030101010101" pitchFamily="2" charset="-122"/>
                <a:cs typeface="Times New Roman" panose="02020603050405020304" pitchFamily="18" charset="0"/>
              </a:rPr>
              <a:t>Θ</a:t>
            </a:r>
            <a:r>
              <a:rPr lang="zh-CN" altLang="en-US" sz="2800" dirty="0">
                <a:latin typeface="等线" panose="02010600030101010101" pitchFamily="2" charset="-122"/>
                <a:cs typeface="Times New Roman" panose="02020603050405020304" pitchFamily="18" charset="0"/>
              </a:rPr>
              <a:t>用，但是希望大家记住正确的定义。</a:t>
            </a:r>
            <a:endParaRPr lang="zh-CN" altLang="en-US" sz="2800" dirty="0"/>
          </a:p>
          <a:p>
            <a:endParaRPr lang="zh-CN" altLang="en-US" dirty="0"/>
          </a:p>
        </p:txBody>
      </p:sp>
    </p:spTree>
    <p:extLst>
      <p:ext uri="{BB962C8B-B14F-4D97-AF65-F5344CB8AC3E}">
        <p14:creationId xmlns:p14="http://schemas.microsoft.com/office/powerpoint/2010/main" val="20142367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链表</a:t>
            </a:r>
          </a:p>
        </p:txBody>
      </p:sp>
      <p:sp>
        <p:nvSpPr>
          <p:cNvPr id="3" name="内容占位符 2"/>
          <p:cNvSpPr>
            <a:spLocks noGrp="1"/>
          </p:cNvSpPr>
          <p:nvPr>
            <p:ph idx="1"/>
          </p:nvPr>
        </p:nvSpPr>
        <p:spPr/>
        <p:txBody>
          <a:bodyPr>
            <a:normAutofit/>
          </a:bodyPr>
          <a:lstStyle/>
          <a:p>
            <a:r>
              <a:rPr lang="en-US" altLang="zh-CN" dirty="0">
                <a:latin typeface="微软雅黑 Light" panose="020B0502040204020203" pitchFamily="34" charset="-122"/>
                <a:ea typeface="微软雅黑 Light" panose="020B0502040204020203" pitchFamily="34" charset="-122"/>
              </a:rPr>
              <a:t>3</a:t>
            </a:r>
            <a:r>
              <a:rPr lang="zh-CN" altLang="en-US" dirty="0">
                <a:latin typeface="微软雅黑 Light" panose="020B0502040204020203" pitchFamily="34" charset="-122"/>
                <a:ea typeface="微软雅黑 Light" panose="020B0502040204020203" pitchFamily="34" charset="-122"/>
              </a:rPr>
              <a:t>、设计一算法判断单链表是否带环，如果带环的话，求环长度，环的入口点，然后计算算法的时间复杂度和空间复杂度</a:t>
            </a:r>
            <a:endParaRPr lang="en-US" altLang="zh-CN" dirty="0">
              <a:latin typeface="微软雅黑 Light" panose="020B0502040204020203" pitchFamily="34" charset="-122"/>
              <a:ea typeface="微软雅黑 Light" panose="020B0502040204020203" pitchFamily="34" charset="-122"/>
            </a:endParaRPr>
          </a:p>
          <a:p>
            <a:endParaRPr lang="en-US" altLang="zh-CN" dirty="0">
              <a:latin typeface="微软雅黑 Light" panose="020B0502040204020203" pitchFamily="34" charset="-122"/>
              <a:ea typeface="微软雅黑 Light" panose="020B0502040204020203" pitchFamily="34" charset="-122"/>
            </a:endParaRPr>
          </a:p>
          <a:p>
            <a:r>
              <a:rPr lang="zh-CN" altLang="en-US" b="1" dirty="0">
                <a:latin typeface="微软雅黑 Light" panose="020B0502040204020203" pitchFamily="34" charset="-122"/>
                <a:ea typeface="微软雅黑 Light" panose="020B0502040204020203" pitchFamily="34" charset="-122"/>
              </a:rPr>
              <a:t>此题思路实际与</a:t>
            </a:r>
            <a:r>
              <a:rPr lang="en-US" altLang="zh-CN" b="1" dirty="0">
                <a:latin typeface="微软雅黑 Light" panose="020B0502040204020203" pitchFamily="34" charset="-122"/>
                <a:ea typeface="微软雅黑 Light" panose="020B0502040204020203" pitchFamily="34" charset="-122"/>
              </a:rPr>
              <a:t>2</a:t>
            </a:r>
            <a:r>
              <a:rPr lang="zh-CN" altLang="en-US" b="1" dirty="0">
                <a:latin typeface="微软雅黑 Light" panose="020B0502040204020203" pitchFamily="34" charset="-122"/>
                <a:ea typeface="微软雅黑 Light" panose="020B0502040204020203" pitchFamily="34" charset="-122"/>
              </a:rPr>
              <a:t>相同！</a:t>
            </a:r>
            <a:endParaRPr lang="en-US" altLang="zh-CN" b="1"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同样可以使用快慢指针，让</a:t>
            </a:r>
            <a:r>
              <a:rPr lang="en-US" altLang="zh-CN" dirty="0">
                <a:latin typeface="微软雅黑 Light" panose="020B0502040204020203" pitchFamily="34" charset="-122"/>
                <a:ea typeface="微软雅黑 Light" panose="020B0502040204020203" pitchFamily="34" charset="-122"/>
              </a:rPr>
              <a:t>fast</a:t>
            </a:r>
            <a:r>
              <a:rPr lang="zh-CN" altLang="en-US" dirty="0">
                <a:latin typeface="微软雅黑 Light" panose="020B0502040204020203" pitchFamily="34" charset="-122"/>
                <a:ea typeface="微软雅黑 Light" panose="020B0502040204020203" pitchFamily="34" charset="-122"/>
              </a:rPr>
              <a:t>和</a:t>
            </a:r>
            <a:r>
              <a:rPr lang="en-US" altLang="zh-CN" dirty="0">
                <a:latin typeface="微软雅黑 Light" panose="020B0502040204020203" pitchFamily="34" charset="-122"/>
                <a:ea typeface="微软雅黑 Light" panose="020B0502040204020203" pitchFamily="34" charset="-122"/>
              </a:rPr>
              <a:t>slow</a:t>
            </a:r>
            <a:r>
              <a:rPr lang="zh-CN" altLang="en-US" dirty="0">
                <a:latin typeface="微软雅黑 Light" panose="020B0502040204020203" pitchFamily="34" charset="-122"/>
                <a:ea typeface="微软雅黑 Light" panose="020B0502040204020203" pitchFamily="34" charset="-122"/>
              </a:rPr>
              <a:t>的绝对速度相差</a:t>
            </a:r>
            <a:r>
              <a:rPr lang="en-US" altLang="zh-CN" dirty="0">
                <a:latin typeface="微软雅黑 Light" panose="020B0502040204020203" pitchFamily="34" charset="-122"/>
                <a:ea typeface="微软雅黑 Light" panose="020B0502040204020203" pitchFamily="34" charset="-122"/>
              </a:rPr>
              <a:t>1</a:t>
            </a:r>
            <a:r>
              <a:rPr lang="zh-CN" altLang="en-US" dirty="0">
                <a:latin typeface="微软雅黑 Light" panose="020B0502040204020203" pitchFamily="34" charset="-122"/>
                <a:ea typeface="微软雅黑 Light" panose="020B0502040204020203" pitchFamily="34" charset="-122"/>
              </a:rPr>
              <a:t>，当其相遇时，就可以说明链表带环</a:t>
            </a:r>
            <a:endParaRPr lang="en-US" altLang="zh-CN" b="1" dirty="0">
              <a:latin typeface="微软雅黑 Light" panose="020B0502040204020203" pitchFamily="34" charset="-122"/>
              <a:ea typeface="微软雅黑 Light" panose="020B0502040204020203" pitchFamily="34" charset="-122"/>
            </a:endParaRPr>
          </a:p>
          <a:p>
            <a:endParaRPr lang="zh-CN" altLang="en-US" i="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5124514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栈</a:t>
            </a:r>
          </a:p>
        </p:txBody>
      </p:sp>
      <p:sp>
        <p:nvSpPr>
          <p:cNvPr id="3" name="内容占位符 2"/>
          <p:cNvSpPr>
            <a:spLocks noGrp="1"/>
          </p:cNvSpPr>
          <p:nvPr>
            <p:ph idx="1"/>
          </p:nvPr>
        </p:nvSpPr>
        <p:spPr/>
        <p:txBody>
          <a:bodyPr>
            <a:normAutofit/>
          </a:bodyPr>
          <a:lstStyle/>
          <a:p>
            <a:r>
              <a:rPr lang="en-US" altLang="zh-CN" dirty="0">
                <a:latin typeface="微软雅黑 Light" panose="020B0502040204020203" pitchFamily="34" charset="-122"/>
                <a:ea typeface="微软雅黑 Light" panose="020B0502040204020203" pitchFamily="34" charset="-122"/>
              </a:rPr>
              <a:t>4</a:t>
            </a:r>
            <a:r>
              <a:rPr lang="zh-CN" altLang="en-US" dirty="0">
                <a:latin typeface="微软雅黑 Light" panose="020B0502040204020203" pitchFamily="34" charset="-122"/>
                <a:ea typeface="微软雅黑 Light" panose="020B0502040204020203" pitchFamily="34" charset="-122"/>
              </a:rPr>
              <a:t>、定义一个基于栈的数据结构，在该类型中实现一个能够得到栈最小元素的</a:t>
            </a:r>
            <a:r>
              <a:rPr lang="en-US" altLang="zh-CN" dirty="0">
                <a:latin typeface="微软雅黑 Light" panose="020B0502040204020203" pitchFamily="34" charset="-122"/>
                <a:ea typeface="微软雅黑 Light" panose="020B0502040204020203" pitchFamily="34" charset="-122"/>
              </a:rPr>
              <a:t>min</a:t>
            </a:r>
            <a:r>
              <a:rPr lang="zh-CN" altLang="en-US" dirty="0">
                <a:latin typeface="微软雅黑 Light" panose="020B0502040204020203" pitchFamily="34" charset="-122"/>
                <a:ea typeface="微软雅黑 Light" panose="020B0502040204020203" pitchFamily="34" charset="-122"/>
              </a:rPr>
              <a:t>函数。在该栈中，调动</a:t>
            </a:r>
            <a:r>
              <a:rPr lang="en-US" altLang="zh-CN" dirty="0">
                <a:latin typeface="微软雅黑 Light" panose="020B0502040204020203" pitchFamily="34" charset="-122"/>
                <a:ea typeface="微软雅黑 Light" panose="020B0502040204020203" pitchFamily="34" charset="-122"/>
              </a:rPr>
              <a:t>min</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push</a:t>
            </a:r>
            <a:r>
              <a:rPr lang="zh-CN" altLang="en-US" dirty="0">
                <a:latin typeface="微软雅黑 Light" panose="020B0502040204020203" pitchFamily="34" charset="-122"/>
                <a:ea typeface="微软雅黑 Light" panose="020B0502040204020203" pitchFamily="34" charset="-122"/>
              </a:rPr>
              <a:t>、及</a:t>
            </a:r>
            <a:r>
              <a:rPr lang="en-US" altLang="zh-CN" dirty="0">
                <a:latin typeface="微软雅黑 Light" panose="020B0502040204020203" pitchFamily="34" charset="-122"/>
                <a:ea typeface="微软雅黑 Light" panose="020B0502040204020203" pitchFamily="34" charset="-122"/>
              </a:rPr>
              <a:t>pop</a:t>
            </a:r>
            <a:r>
              <a:rPr lang="zh-CN" altLang="en-US" dirty="0">
                <a:latin typeface="微软雅黑 Light" panose="020B0502040204020203" pitchFamily="34" charset="-122"/>
                <a:ea typeface="微软雅黑 Light" panose="020B0502040204020203" pitchFamily="34" charset="-122"/>
              </a:rPr>
              <a:t>的时间复杂度都是</a:t>
            </a:r>
            <a:r>
              <a:rPr lang="en-US" altLang="zh-CN" dirty="0">
                <a:latin typeface="微软雅黑 Light" panose="020B0502040204020203" pitchFamily="34" charset="-122"/>
                <a:ea typeface="微软雅黑 Light" panose="020B0502040204020203" pitchFamily="34" charset="-122"/>
              </a:rPr>
              <a:t>O</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1</a:t>
            </a:r>
            <a:r>
              <a:rPr lang="zh-CN" altLang="en-US" dirty="0">
                <a:latin typeface="微软雅黑 Light" panose="020B0502040204020203" pitchFamily="34" charset="-122"/>
                <a:ea typeface="微软雅黑 Light" panose="020B0502040204020203" pitchFamily="34" charset="-122"/>
              </a:rPr>
              <a:t>）</a:t>
            </a:r>
            <a:r>
              <a:rPr lang="zh-CN" altLang="en-US" dirty="0"/>
              <a:t>。</a:t>
            </a:r>
            <a:endParaRPr lang="en-US" altLang="zh-CN" dirty="0">
              <a:latin typeface="微软雅黑 Light" panose="020B0502040204020203" pitchFamily="34" charset="-122"/>
              <a:ea typeface="微软雅黑 Light" panose="020B0502040204020203" pitchFamily="34" charset="-122"/>
            </a:endParaRPr>
          </a:p>
          <a:p>
            <a:endParaRPr lang="en-US" altLang="zh-CN" i="1" dirty="0">
              <a:latin typeface="微软雅黑 Light" panose="020B0502040204020203" pitchFamily="34" charset="-122"/>
              <a:ea typeface="微软雅黑 Light" panose="020B0502040204020203" pitchFamily="34" charset="-122"/>
            </a:endParaRPr>
          </a:p>
          <a:p>
            <a:endParaRPr lang="zh-CN" altLang="en-US" i="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0867988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栈</a:t>
            </a:r>
          </a:p>
        </p:txBody>
      </p:sp>
      <p:sp>
        <p:nvSpPr>
          <p:cNvPr id="3" name="内容占位符 2"/>
          <p:cNvSpPr>
            <a:spLocks noGrp="1"/>
          </p:cNvSpPr>
          <p:nvPr>
            <p:ph idx="1"/>
          </p:nvPr>
        </p:nvSpPr>
        <p:spPr/>
        <p:txBody>
          <a:bodyPr>
            <a:normAutofit/>
          </a:bodyPr>
          <a:lstStyle/>
          <a:p>
            <a:r>
              <a:rPr lang="en-US" altLang="zh-CN">
                <a:latin typeface="微软雅黑 Light" panose="020B0502040204020203" pitchFamily="34" charset="-122"/>
                <a:ea typeface="微软雅黑 Light" panose="020B0502040204020203" pitchFamily="34" charset="-122"/>
              </a:rPr>
              <a:t>4</a:t>
            </a:r>
            <a:r>
              <a:rPr lang="zh-CN" altLang="en-US">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定义一个基于栈的数据结构，在该类型中实现一个能够得到栈最小元素的</a:t>
            </a:r>
            <a:r>
              <a:rPr lang="en-US" altLang="zh-CN" dirty="0">
                <a:latin typeface="微软雅黑 Light" panose="020B0502040204020203" pitchFamily="34" charset="-122"/>
                <a:ea typeface="微软雅黑 Light" panose="020B0502040204020203" pitchFamily="34" charset="-122"/>
              </a:rPr>
              <a:t>min</a:t>
            </a:r>
            <a:r>
              <a:rPr lang="zh-CN" altLang="en-US" dirty="0">
                <a:latin typeface="微软雅黑 Light" panose="020B0502040204020203" pitchFamily="34" charset="-122"/>
                <a:ea typeface="微软雅黑 Light" panose="020B0502040204020203" pitchFamily="34" charset="-122"/>
              </a:rPr>
              <a:t>函数。在该栈中，调动</a:t>
            </a:r>
            <a:r>
              <a:rPr lang="en-US" altLang="zh-CN" dirty="0">
                <a:latin typeface="微软雅黑 Light" panose="020B0502040204020203" pitchFamily="34" charset="-122"/>
                <a:ea typeface="微软雅黑 Light" panose="020B0502040204020203" pitchFamily="34" charset="-122"/>
              </a:rPr>
              <a:t>min</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push</a:t>
            </a:r>
            <a:r>
              <a:rPr lang="zh-CN" altLang="en-US" dirty="0">
                <a:latin typeface="微软雅黑 Light" panose="020B0502040204020203" pitchFamily="34" charset="-122"/>
                <a:ea typeface="微软雅黑 Light" panose="020B0502040204020203" pitchFamily="34" charset="-122"/>
              </a:rPr>
              <a:t>、及</a:t>
            </a:r>
            <a:r>
              <a:rPr lang="en-US" altLang="zh-CN" dirty="0">
                <a:latin typeface="微软雅黑 Light" panose="020B0502040204020203" pitchFamily="34" charset="-122"/>
                <a:ea typeface="微软雅黑 Light" panose="020B0502040204020203" pitchFamily="34" charset="-122"/>
              </a:rPr>
              <a:t>pop</a:t>
            </a:r>
            <a:r>
              <a:rPr lang="zh-CN" altLang="en-US" dirty="0">
                <a:latin typeface="微软雅黑 Light" panose="020B0502040204020203" pitchFamily="34" charset="-122"/>
                <a:ea typeface="微软雅黑 Light" panose="020B0502040204020203" pitchFamily="34" charset="-122"/>
              </a:rPr>
              <a:t>的时间复杂度都是</a:t>
            </a:r>
            <a:r>
              <a:rPr lang="en-US" altLang="zh-CN" dirty="0">
                <a:latin typeface="微软雅黑 Light" panose="020B0502040204020203" pitchFamily="34" charset="-122"/>
                <a:ea typeface="微软雅黑 Light" panose="020B0502040204020203" pitchFamily="34" charset="-122"/>
              </a:rPr>
              <a:t>O</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1</a:t>
            </a:r>
            <a:r>
              <a:rPr lang="zh-CN" altLang="en-US" dirty="0">
                <a:latin typeface="微软雅黑 Light" panose="020B0502040204020203" pitchFamily="34" charset="-122"/>
                <a:ea typeface="微软雅黑 Light" panose="020B0502040204020203" pitchFamily="34" charset="-122"/>
              </a:rPr>
              <a:t>）</a:t>
            </a:r>
            <a:r>
              <a:rPr lang="zh-CN" altLang="en-US" dirty="0"/>
              <a:t>。</a:t>
            </a:r>
            <a:endParaRPr lang="en-US" altLang="zh-CN" dirty="0"/>
          </a:p>
          <a:p>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为了保证当我们弹出当前最小元素后，下一个最小元素也能够立即得出。因此我们可以把每次的最小元素放到另一个辅助栈中。</a:t>
            </a:r>
            <a:endParaRPr lang="en-US" altLang="zh-CN" dirty="0">
              <a:latin typeface="微软雅黑 Light" panose="020B0502040204020203" pitchFamily="34" charset="-122"/>
              <a:ea typeface="微软雅黑 Light" panose="020B0502040204020203" pitchFamily="34" charset="-122"/>
            </a:endParaRPr>
          </a:p>
          <a:p>
            <a:endParaRPr lang="en-US" altLang="zh-CN" dirty="0">
              <a:latin typeface="微软雅黑 Light" panose="020B0502040204020203" pitchFamily="34" charset="-122"/>
              <a:ea typeface="微软雅黑 Light" panose="020B0502040204020203" pitchFamily="34" charset="-122"/>
            </a:endParaRPr>
          </a:p>
          <a:p>
            <a:endParaRPr lang="en-US" altLang="zh-CN" i="1" dirty="0">
              <a:latin typeface="微软雅黑 Light" panose="020B0502040204020203" pitchFamily="34" charset="-122"/>
              <a:ea typeface="微软雅黑 Light" panose="020B0502040204020203" pitchFamily="34" charset="-122"/>
            </a:endParaRPr>
          </a:p>
          <a:p>
            <a:endParaRPr lang="zh-CN" altLang="en-US" i="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2129479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栈</a:t>
            </a:r>
          </a:p>
        </p:txBody>
      </p:sp>
      <p:sp>
        <p:nvSpPr>
          <p:cNvPr id="3" name="内容占位符 2"/>
          <p:cNvSpPr>
            <a:spLocks noGrp="1"/>
          </p:cNvSpPr>
          <p:nvPr>
            <p:ph idx="1"/>
          </p:nvPr>
        </p:nvSpPr>
        <p:spPr/>
        <p:txBody>
          <a:bodyPr>
            <a:normAutofit/>
          </a:bodyPr>
          <a:lstStyle/>
          <a:p>
            <a:r>
              <a:rPr lang="zh-CN" altLang="en-US" dirty="0">
                <a:latin typeface="微软雅黑 Light" panose="020B0502040204020203" pitchFamily="34" charset="-122"/>
                <a:ea typeface="微软雅黑 Light" panose="020B0502040204020203" pitchFamily="34" charset="-122"/>
              </a:rPr>
              <a:t>首先往空栈里压入数字</a:t>
            </a:r>
            <a:r>
              <a:rPr lang="en-US" altLang="zh-CN" dirty="0">
                <a:latin typeface="微软雅黑 Light" panose="020B0502040204020203" pitchFamily="34" charset="-122"/>
                <a:ea typeface="微软雅黑 Light" panose="020B0502040204020203" pitchFamily="34" charset="-122"/>
              </a:rPr>
              <a:t>3</a:t>
            </a:r>
            <a:r>
              <a:rPr lang="zh-CN" altLang="en-US" dirty="0">
                <a:latin typeface="微软雅黑 Light" panose="020B0502040204020203" pitchFamily="34" charset="-122"/>
                <a:ea typeface="微软雅黑 Light" panose="020B0502040204020203" pitchFamily="34" charset="-122"/>
              </a:rPr>
              <a:t>，显然</a:t>
            </a:r>
            <a:r>
              <a:rPr lang="en-US" altLang="zh-CN" dirty="0">
                <a:latin typeface="微软雅黑 Light" panose="020B0502040204020203" pitchFamily="34" charset="-122"/>
                <a:ea typeface="微软雅黑 Light" panose="020B0502040204020203" pitchFamily="34" charset="-122"/>
              </a:rPr>
              <a:t>3</a:t>
            </a:r>
            <a:r>
              <a:rPr lang="zh-CN" altLang="en-US" dirty="0">
                <a:latin typeface="微软雅黑 Light" panose="020B0502040204020203" pitchFamily="34" charset="-122"/>
                <a:ea typeface="微软雅黑 Light" panose="020B0502040204020203" pitchFamily="34" charset="-122"/>
              </a:rPr>
              <a:t>是当前最小值，把</a:t>
            </a:r>
            <a:r>
              <a:rPr lang="en-US" altLang="zh-CN" dirty="0">
                <a:latin typeface="微软雅黑 Light" panose="020B0502040204020203" pitchFamily="34" charset="-122"/>
                <a:ea typeface="微软雅黑 Light" panose="020B0502040204020203" pitchFamily="34" charset="-122"/>
              </a:rPr>
              <a:t>3</a:t>
            </a:r>
            <a:r>
              <a:rPr lang="zh-CN" altLang="en-US" dirty="0">
                <a:latin typeface="微软雅黑 Light" panose="020B0502040204020203" pitchFamily="34" charset="-122"/>
                <a:ea typeface="微软雅黑 Light" panose="020B0502040204020203" pitchFamily="34" charset="-122"/>
              </a:rPr>
              <a:t>也压入辅助栈中。</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接下来压入</a:t>
            </a:r>
            <a:r>
              <a:rPr lang="en-US" altLang="zh-CN" dirty="0">
                <a:latin typeface="微软雅黑 Light" panose="020B0502040204020203" pitchFamily="34" charset="-122"/>
                <a:ea typeface="微软雅黑 Light" panose="020B0502040204020203" pitchFamily="34" charset="-122"/>
              </a:rPr>
              <a:t>4</a:t>
            </a:r>
            <a:r>
              <a:rPr lang="zh-CN" altLang="en-US" dirty="0">
                <a:latin typeface="微软雅黑 Light" panose="020B0502040204020203" pitchFamily="34" charset="-122"/>
                <a:ea typeface="微软雅黑 Light" panose="020B0502040204020203" pitchFamily="34" charset="-122"/>
              </a:rPr>
              <a:t>，发现</a:t>
            </a:r>
            <a:r>
              <a:rPr lang="en-US" altLang="zh-CN" dirty="0">
                <a:latin typeface="微软雅黑 Light" panose="020B0502040204020203" pitchFamily="34" charset="-122"/>
                <a:ea typeface="微软雅黑 Light" panose="020B0502040204020203" pitchFamily="34" charset="-122"/>
              </a:rPr>
              <a:t>4</a:t>
            </a:r>
            <a:r>
              <a:rPr lang="zh-CN" altLang="en-US" dirty="0">
                <a:latin typeface="微软雅黑 Light" panose="020B0502040204020203" pitchFamily="34" charset="-122"/>
                <a:ea typeface="微软雅黑 Light" panose="020B0502040204020203" pitchFamily="34" charset="-122"/>
              </a:rPr>
              <a:t>大于之前的最小值，因此把</a:t>
            </a:r>
            <a:r>
              <a:rPr lang="en-US" altLang="zh-CN" dirty="0">
                <a:latin typeface="微软雅黑 Light" panose="020B0502040204020203" pitchFamily="34" charset="-122"/>
                <a:ea typeface="微软雅黑 Light" panose="020B0502040204020203" pitchFamily="34" charset="-122"/>
              </a:rPr>
              <a:t>4</a:t>
            </a:r>
            <a:r>
              <a:rPr lang="zh-CN" altLang="en-US" dirty="0">
                <a:latin typeface="微软雅黑 Light" panose="020B0502040204020203" pitchFamily="34" charset="-122"/>
                <a:ea typeface="微软雅黑 Light" panose="020B0502040204020203" pitchFamily="34" charset="-122"/>
              </a:rPr>
              <a:t>压入数据栈后，往辅助栈里继续压入最小值</a:t>
            </a:r>
            <a:r>
              <a:rPr lang="en-US" altLang="zh-CN" dirty="0">
                <a:latin typeface="微软雅黑 Light" panose="020B0502040204020203" pitchFamily="34" charset="-122"/>
                <a:ea typeface="微软雅黑 Light" panose="020B0502040204020203" pitchFamily="34" charset="-122"/>
              </a:rPr>
              <a:t>3</a:t>
            </a:r>
            <a:r>
              <a:rPr lang="zh-CN" altLang="en-US"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第三步，往数据栈里压入</a:t>
            </a:r>
            <a:r>
              <a:rPr lang="en-US" altLang="zh-CN" dirty="0">
                <a:latin typeface="微软雅黑 Light" panose="020B0502040204020203" pitchFamily="34" charset="-122"/>
                <a:ea typeface="微软雅黑 Light" panose="020B0502040204020203" pitchFamily="34" charset="-122"/>
              </a:rPr>
              <a:t>2</a:t>
            </a:r>
            <a:r>
              <a:rPr lang="zh-CN" altLang="en-US" dirty="0">
                <a:latin typeface="微软雅黑 Light" panose="020B0502040204020203" pitchFamily="34" charset="-122"/>
                <a:ea typeface="微软雅黑 Light" panose="020B0502040204020203" pitchFamily="34" charset="-122"/>
              </a:rPr>
              <a:t>，由于</a:t>
            </a:r>
            <a:r>
              <a:rPr lang="en-US" altLang="zh-CN" dirty="0">
                <a:latin typeface="微软雅黑 Light" panose="020B0502040204020203" pitchFamily="34" charset="-122"/>
                <a:ea typeface="微软雅黑 Light" panose="020B0502040204020203" pitchFamily="34" charset="-122"/>
              </a:rPr>
              <a:t>2</a:t>
            </a:r>
            <a:r>
              <a:rPr lang="zh-CN" altLang="en-US" dirty="0">
                <a:latin typeface="微软雅黑 Light" panose="020B0502040204020203" pitchFamily="34" charset="-122"/>
                <a:ea typeface="微软雅黑 Light" panose="020B0502040204020203" pitchFamily="34" charset="-122"/>
              </a:rPr>
              <a:t>小于之前的最小值</a:t>
            </a:r>
            <a:r>
              <a:rPr lang="en-US" altLang="zh-CN" dirty="0">
                <a:latin typeface="微软雅黑 Light" panose="020B0502040204020203" pitchFamily="34" charset="-122"/>
                <a:ea typeface="微软雅黑 Light" panose="020B0502040204020203" pitchFamily="34" charset="-122"/>
              </a:rPr>
              <a:t>3</a:t>
            </a:r>
            <a:r>
              <a:rPr lang="zh-CN" altLang="en-US" dirty="0">
                <a:latin typeface="微软雅黑 Light" panose="020B0502040204020203" pitchFamily="34" charset="-122"/>
                <a:ea typeface="微软雅黑 Light" panose="020B0502040204020203" pitchFamily="34" charset="-122"/>
              </a:rPr>
              <a:t>，所以把</a:t>
            </a:r>
            <a:r>
              <a:rPr lang="en-US" altLang="zh-CN" dirty="0">
                <a:latin typeface="微软雅黑 Light" panose="020B0502040204020203" pitchFamily="34" charset="-122"/>
                <a:ea typeface="微软雅黑 Light" panose="020B0502040204020203" pitchFamily="34" charset="-122"/>
              </a:rPr>
              <a:t>2</a:t>
            </a:r>
            <a:r>
              <a:rPr lang="zh-CN" altLang="en-US" dirty="0">
                <a:latin typeface="微软雅黑 Light" panose="020B0502040204020203" pitchFamily="34" charset="-122"/>
                <a:ea typeface="微软雅黑 Light" panose="020B0502040204020203" pitchFamily="34" charset="-122"/>
              </a:rPr>
              <a:t>压入数据栈后，需要在辅助栈中压入数字</a:t>
            </a:r>
            <a:r>
              <a:rPr lang="en-US" altLang="zh-CN" dirty="0">
                <a:latin typeface="微软雅黑 Light" panose="020B0502040204020203" pitchFamily="34" charset="-122"/>
                <a:ea typeface="微软雅黑 Light" panose="020B0502040204020203" pitchFamily="34" charset="-122"/>
              </a:rPr>
              <a:t>2</a:t>
            </a:r>
            <a:r>
              <a:rPr lang="zh-CN" altLang="en-US" dirty="0">
                <a:latin typeface="微软雅黑 Light" panose="020B0502040204020203" pitchFamily="34" charset="-122"/>
                <a:ea typeface="微软雅黑 Light" panose="020B0502040204020203" pitchFamily="34" charset="-122"/>
              </a:rPr>
              <a:t>，同样压入数字</a:t>
            </a:r>
            <a:r>
              <a:rPr lang="en-US" altLang="zh-CN" dirty="0">
                <a:latin typeface="微软雅黑 Light" panose="020B0502040204020203" pitchFamily="34" charset="-122"/>
                <a:ea typeface="微软雅黑 Light" panose="020B0502040204020203" pitchFamily="34" charset="-122"/>
              </a:rPr>
              <a:t>1</a:t>
            </a:r>
            <a:r>
              <a:rPr lang="zh-CN" altLang="en-US" dirty="0">
                <a:latin typeface="微软雅黑 Light" panose="020B0502040204020203" pitchFamily="34" charset="-122"/>
                <a:ea typeface="微软雅黑 Light" panose="020B0502040204020203" pitchFamily="34" charset="-122"/>
              </a:rPr>
              <a:t>的时候，也要更新最小值，并把</a:t>
            </a:r>
            <a:r>
              <a:rPr lang="en-US" altLang="zh-CN" dirty="0">
                <a:latin typeface="微软雅黑 Light" panose="020B0502040204020203" pitchFamily="34" charset="-122"/>
                <a:ea typeface="微软雅黑 Light" panose="020B0502040204020203" pitchFamily="34" charset="-122"/>
              </a:rPr>
              <a:t>1</a:t>
            </a:r>
            <a:r>
              <a:rPr lang="zh-CN" altLang="en-US" dirty="0">
                <a:latin typeface="微软雅黑 Light" panose="020B0502040204020203" pitchFamily="34" charset="-122"/>
                <a:ea typeface="微软雅黑 Light" panose="020B0502040204020203" pitchFamily="34" charset="-122"/>
              </a:rPr>
              <a:t>压入辅助栈。 </a:t>
            </a:r>
          </a:p>
          <a:p>
            <a:endParaRPr lang="en-US" altLang="zh-CN" i="1" dirty="0">
              <a:latin typeface="微软雅黑 Light" panose="020B0502040204020203" pitchFamily="34" charset="-122"/>
              <a:ea typeface="微软雅黑 Light" panose="020B0502040204020203" pitchFamily="34" charset="-122"/>
            </a:endParaRPr>
          </a:p>
          <a:p>
            <a:endParaRPr lang="zh-CN" altLang="en-US" i="1" dirty="0">
              <a:latin typeface="微软雅黑 Light" panose="020B0502040204020203" pitchFamily="34" charset="-122"/>
              <a:ea typeface="微软雅黑 Light" panose="020B0502040204020203" pitchFamily="34" charset="-122"/>
            </a:endParaRPr>
          </a:p>
        </p:txBody>
      </p:sp>
      <p:pic>
        <p:nvPicPr>
          <p:cNvPr id="4" name="图片 3"/>
          <p:cNvPicPr>
            <a:picLocks noChangeAspect="1"/>
          </p:cNvPicPr>
          <p:nvPr/>
        </p:nvPicPr>
        <p:blipFill>
          <a:blip r:embed="rId2"/>
          <a:stretch>
            <a:fillRect/>
          </a:stretch>
        </p:blipFill>
        <p:spPr>
          <a:xfrm>
            <a:off x="3229222" y="132669"/>
            <a:ext cx="6895068" cy="1558020"/>
          </a:xfrm>
          <a:prstGeom prst="rect">
            <a:avLst/>
          </a:prstGeom>
        </p:spPr>
      </p:pic>
    </p:spTree>
    <p:extLst>
      <p:ext uri="{BB962C8B-B14F-4D97-AF65-F5344CB8AC3E}">
        <p14:creationId xmlns:p14="http://schemas.microsoft.com/office/powerpoint/2010/main" val="37937771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队列</a:t>
            </a:r>
          </a:p>
        </p:txBody>
      </p:sp>
      <p:sp>
        <p:nvSpPr>
          <p:cNvPr id="3" name="内容占位符 2"/>
          <p:cNvSpPr>
            <a:spLocks noGrp="1"/>
          </p:cNvSpPr>
          <p:nvPr>
            <p:ph idx="1"/>
          </p:nvPr>
        </p:nvSpPr>
        <p:spPr/>
        <p:txBody>
          <a:bodyPr>
            <a:normAutofit/>
          </a:bodyPr>
          <a:lstStyle/>
          <a:p>
            <a:r>
              <a:rPr lang="en-US" altLang="zh-CN" dirty="0">
                <a:latin typeface="微软雅黑 Light" panose="020B0502040204020203" pitchFamily="34" charset="-122"/>
                <a:ea typeface="微软雅黑 Light" panose="020B0502040204020203" pitchFamily="34" charset="-122"/>
              </a:rPr>
              <a:t>5</a:t>
            </a:r>
            <a:r>
              <a:rPr lang="zh-CN" altLang="en-US" dirty="0">
                <a:latin typeface="微软雅黑 Light" panose="020B0502040204020203" pitchFamily="34" charset="-122"/>
                <a:ea typeface="微软雅黑 Light" panose="020B0502040204020203" pitchFamily="34" charset="-122"/>
              </a:rPr>
              <a:t>、用两个队列实现一个栈</a:t>
            </a:r>
            <a:endParaRPr lang="zh-CN" altLang="en-US" i="1" dirty="0">
              <a:latin typeface="微软雅黑 Light" panose="020B0502040204020203" pitchFamily="34" charset="-122"/>
              <a:ea typeface="微软雅黑 Light" panose="020B0502040204020203" pitchFamily="34" charset="-122"/>
            </a:endParaRPr>
          </a:p>
          <a:p>
            <a:endParaRPr lang="en-US" altLang="zh-CN" dirty="0">
              <a:latin typeface="微软雅黑 Light" panose="020B0502040204020203" pitchFamily="34" charset="-122"/>
              <a:ea typeface="微软雅黑 Light" panose="020B0502040204020203" pitchFamily="34" charset="-122"/>
            </a:endParaRPr>
          </a:p>
          <a:p>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6</a:t>
            </a:r>
            <a:r>
              <a:rPr lang="zh-CN" altLang="en-US" dirty="0">
                <a:latin typeface="微软雅黑 Light" panose="020B0502040204020203" pitchFamily="34" charset="-122"/>
                <a:ea typeface="微软雅黑 Light" panose="020B0502040204020203" pitchFamily="34" charset="-122"/>
              </a:rPr>
              <a:t>、用两个栈实现一个队列</a:t>
            </a:r>
            <a:endParaRPr lang="en-US" altLang="zh-CN" i="1" dirty="0">
              <a:latin typeface="微软雅黑 Light" panose="020B0502040204020203" pitchFamily="34" charset="-122"/>
              <a:ea typeface="微软雅黑 Light" panose="020B0502040204020203" pitchFamily="34" charset="-122"/>
            </a:endParaRPr>
          </a:p>
          <a:p>
            <a:endParaRPr lang="en-US" altLang="zh-CN" i="1" dirty="0">
              <a:latin typeface="微软雅黑 Light" panose="020B0502040204020203" pitchFamily="34" charset="-122"/>
              <a:ea typeface="微软雅黑 Light" panose="020B0502040204020203" pitchFamily="34" charset="-122"/>
            </a:endParaRPr>
          </a:p>
          <a:p>
            <a:endParaRPr lang="en-US" altLang="zh-CN" i="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4813603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队列</a:t>
            </a:r>
          </a:p>
        </p:txBody>
      </p:sp>
      <p:sp>
        <p:nvSpPr>
          <p:cNvPr id="3" name="内容占位符 2"/>
          <p:cNvSpPr>
            <a:spLocks noGrp="1"/>
          </p:cNvSpPr>
          <p:nvPr>
            <p:ph idx="1"/>
          </p:nvPr>
        </p:nvSpPr>
        <p:spPr/>
        <p:txBody>
          <a:bodyPr>
            <a:normAutofit/>
          </a:bodyPr>
          <a:lstStyle/>
          <a:p>
            <a:r>
              <a:rPr lang="en-US" altLang="zh-CN" dirty="0">
                <a:latin typeface="微软雅黑 Light" panose="020B0502040204020203" pitchFamily="34" charset="-122"/>
                <a:ea typeface="微软雅黑 Light" panose="020B0502040204020203" pitchFamily="34" charset="-122"/>
              </a:rPr>
              <a:t>5</a:t>
            </a:r>
            <a:r>
              <a:rPr lang="zh-CN" altLang="en-US" dirty="0">
                <a:latin typeface="微软雅黑 Light" panose="020B0502040204020203" pitchFamily="34" charset="-122"/>
                <a:ea typeface="微软雅黑 Light" panose="020B0502040204020203" pitchFamily="34" charset="-122"/>
              </a:rPr>
              <a:t>、用两个队列实现一个栈</a:t>
            </a:r>
            <a:endParaRPr lang="en-US" altLang="zh-CN" dirty="0">
              <a:latin typeface="微软雅黑 Light" panose="020B0502040204020203" pitchFamily="34" charset="-122"/>
              <a:ea typeface="微软雅黑 Light" panose="020B0502040204020203" pitchFamily="34" charset="-122"/>
            </a:endParaRPr>
          </a:p>
          <a:p>
            <a:endParaRPr lang="en-US" altLang="zh-CN" i="1"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入栈：将元素进队列</a:t>
            </a:r>
            <a:r>
              <a:rPr lang="en-US" altLang="zh-CN" dirty="0">
                <a:latin typeface="微软雅黑 Light" panose="020B0502040204020203" pitchFamily="34" charset="-122"/>
                <a:ea typeface="微软雅黑 Light" panose="020B0502040204020203" pitchFamily="34" charset="-122"/>
              </a:rPr>
              <a:t>A</a:t>
            </a:r>
            <a:endParaRPr lang="zh-CN" altLang="en-US"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出栈：判断队列</a:t>
            </a:r>
            <a:r>
              <a:rPr lang="en-US" altLang="zh-CN" dirty="0">
                <a:latin typeface="微软雅黑 Light" panose="020B0502040204020203" pitchFamily="34" charset="-122"/>
                <a:ea typeface="微软雅黑 Light" panose="020B0502040204020203" pitchFamily="34" charset="-122"/>
              </a:rPr>
              <a:t>A</a:t>
            </a:r>
            <a:r>
              <a:rPr lang="zh-CN" altLang="en-US" dirty="0">
                <a:latin typeface="微软雅黑 Light" panose="020B0502040204020203" pitchFamily="34" charset="-122"/>
                <a:ea typeface="微软雅黑 Light" panose="020B0502040204020203" pitchFamily="34" charset="-122"/>
              </a:rPr>
              <a:t>中元素的个数是否为</a:t>
            </a:r>
            <a:r>
              <a:rPr lang="en-US" altLang="zh-CN" dirty="0">
                <a:latin typeface="微软雅黑 Light" panose="020B0502040204020203" pitchFamily="34" charset="-122"/>
                <a:ea typeface="微软雅黑 Light" panose="020B0502040204020203" pitchFamily="34" charset="-122"/>
              </a:rPr>
              <a:t>1</a:t>
            </a:r>
            <a:r>
              <a:rPr lang="zh-CN" altLang="en-US" dirty="0">
                <a:latin typeface="微软雅黑 Light" panose="020B0502040204020203" pitchFamily="34" charset="-122"/>
                <a:ea typeface="微软雅黑 Light" panose="020B0502040204020203" pitchFamily="34" charset="-122"/>
              </a:rPr>
              <a:t>，如果等于</a:t>
            </a:r>
            <a:r>
              <a:rPr lang="en-US" altLang="zh-CN" dirty="0">
                <a:latin typeface="微软雅黑 Light" panose="020B0502040204020203" pitchFamily="34" charset="-122"/>
                <a:ea typeface="微软雅黑 Light" panose="020B0502040204020203" pitchFamily="34" charset="-122"/>
              </a:rPr>
              <a:t>1</a:t>
            </a:r>
            <a:r>
              <a:rPr lang="zh-CN" altLang="en-US" dirty="0">
                <a:latin typeface="微软雅黑 Light" panose="020B0502040204020203" pitchFamily="34" charset="-122"/>
                <a:ea typeface="微软雅黑 Light" panose="020B0502040204020203" pitchFamily="34" charset="-122"/>
              </a:rPr>
              <a:t>，则出队列，否则将队列</a:t>
            </a:r>
            <a:r>
              <a:rPr lang="en-US" altLang="zh-CN" dirty="0">
                <a:latin typeface="微软雅黑 Light" panose="020B0502040204020203" pitchFamily="34" charset="-122"/>
                <a:ea typeface="微软雅黑 Light" panose="020B0502040204020203" pitchFamily="34" charset="-122"/>
              </a:rPr>
              <a:t>A</a:t>
            </a:r>
            <a:r>
              <a:rPr lang="zh-CN" altLang="en-US" dirty="0">
                <a:latin typeface="微软雅黑 Light" panose="020B0502040204020203" pitchFamily="34" charset="-122"/>
                <a:ea typeface="微软雅黑 Light" panose="020B0502040204020203" pitchFamily="34" charset="-122"/>
              </a:rPr>
              <a:t>中的元素  以此出队列并放入队列</a:t>
            </a:r>
            <a:r>
              <a:rPr lang="en-US" altLang="zh-CN" dirty="0">
                <a:latin typeface="微软雅黑 Light" panose="020B0502040204020203" pitchFamily="34" charset="-122"/>
                <a:ea typeface="微软雅黑 Light" panose="020B0502040204020203" pitchFamily="34" charset="-122"/>
              </a:rPr>
              <a:t>B</a:t>
            </a:r>
            <a:r>
              <a:rPr lang="zh-CN" altLang="en-US" dirty="0">
                <a:latin typeface="微软雅黑 Light" panose="020B0502040204020203" pitchFamily="34" charset="-122"/>
                <a:ea typeface="微软雅黑 Light" panose="020B0502040204020203" pitchFamily="34" charset="-122"/>
              </a:rPr>
              <a:t>，直到队列</a:t>
            </a:r>
            <a:r>
              <a:rPr lang="en-US" altLang="zh-CN" dirty="0">
                <a:latin typeface="微软雅黑 Light" panose="020B0502040204020203" pitchFamily="34" charset="-122"/>
                <a:ea typeface="微软雅黑 Light" panose="020B0502040204020203" pitchFamily="34" charset="-122"/>
              </a:rPr>
              <a:t>A</a:t>
            </a:r>
            <a:r>
              <a:rPr lang="zh-CN" altLang="en-US" dirty="0">
                <a:latin typeface="微软雅黑 Light" panose="020B0502040204020203" pitchFamily="34" charset="-122"/>
                <a:ea typeface="微软雅黑 Light" panose="020B0502040204020203" pitchFamily="34" charset="-122"/>
              </a:rPr>
              <a:t>中的元素留下一个，然后队列</a:t>
            </a:r>
            <a:r>
              <a:rPr lang="en-US" altLang="zh-CN" dirty="0">
                <a:latin typeface="微软雅黑 Light" panose="020B0502040204020203" pitchFamily="34" charset="-122"/>
                <a:ea typeface="微软雅黑 Light" panose="020B0502040204020203" pitchFamily="34" charset="-122"/>
              </a:rPr>
              <a:t>A</a:t>
            </a:r>
            <a:r>
              <a:rPr lang="zh-CN" altLang="en-US" dirty="0">
                <a:latin typeface="微软雅黑 Light" panose="020B0502040204020203" pitchFamily="34" charset="-122"/>
                <a:ea typeface="微软雅黑 Light" panose="020B0502040204020203" pitchFamily="34" charset="-122"/>
              </a:rPr>
              <a:t>出队列，再把  队列</a:t>
            </a:r>
            <a:r>
              <a:rPr lang="en-US" altLang="zh-CN" dirty="0">
                <a:latin typeface="微软雅黑 Light" panose="020B0502040204020203" pitchFamily="34" charset="-122"/>
                <a:ea typeface="微软雅黑 Light" panose="020B0502040204020203" pitchFamily="34" charset="-122"/>
              </a:rPr>
              <a:t>B</a:t>
            </a:r>
            <a:r>
              <a:rPr lang="zh-CN" altLang="en-US" dirty="0">
                <a:latin typeface="微软雅黑 Light" panose="020B0502040204020203" pitchFamily="34" charset="-122"/>
                <a:ea typeface="微软雅黑 Light" panose="020B0502040204020203" pitchFamily="34" charset="-122"/>
              </a:rPr>
              <a:t>中的元素出队列以此放入队列</a:t>
            </a:r>
            <a:r>
              <a:rPr lang="en-US" altLang="zh-CN" dirty="0">
                <a:latin typeface="微软雅黑 Light" panose="020B0502040204020203" pitchFamily="34" charset="-122"/>
                <a:ea typeface="微软雅黑 Light" panose="020B0502040204020203" pitchFamily="34" charset="-122"/>
              </a:rPr>
              <a:t>A</a:t>
            </a:r>
            <a:r>
              <a:rPr lang="zh-CN" altLang="en-US" dirty="0">
                <a:latin typeface="微软雅黑 Light" panose="020B0502040204020203" pitchFamily="34" charset="-122"/>
                <a:ea typeface="微软雅黑 Light" panose="020B0502040204020203" pitchFamily="34" charset="-122"/>
              </a:rPr>
              <a:t>中。</a:t>
            </a:r>
          </a:p>
          <a:p>
            <a:pPr marL="0" indent="0">
              <a:buNone/>
            </a:pPr>
            <a:br>
              <a:rPr lang="zh-CN" altLang="en-US" dirty="0"/>
            </a:br>
            <a:endParaRPr lang="zh-CN" altLang="en-US" i="1" dirty="0">
              <a:latin typeface="微软雅黑 Light" panose="020B0502040204020203" pitchFamily="34" charset="-122"/>
              <a:ea typeface="微软雅黑 Light" panose="020B0502040204020203" pitchFamily="34" charset="-122"/>
            </a:endParaRPr>
          </a:p>
          <a:p>
            <a:endParaRPr lang="en-US" altLang="zh-CN" i="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0349055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队列</a:t>
            </a:r>
          </a:p>
        </p:txBody>
      </p:sp>
      <p:sp>
        <p:nvSpPr>
          <p:cNvPr id="3" name="内容占位符 2"/>
          <p:cNvSpPr>
            <a:spLocks noGrp="1"/>
          </p:cNvSpPr>
          <p:nvPr>
            <p:ph idx="1"/>
          </p:nvPr>
        </p:nvSpPr>
        <p:spPr/>
        <p:txBody>
          <a:bodyPr>
            <a:normAutofit/>
          </a:bodyPr>
          <a:lstStyle/>
          <a:p>
            <a:r>
              <a:rPr lang="en-US" altLang="zh-CN" dirty="0">
                <a:latin typeface="微软雅黑 Light" panose="020B0502040204020203" pitchFamily="34" charset="-122"/>
                <a:ea typeface="微软雅黑 Light" panose="020B0502040204020203" pitchFamily="34" charset="-122"/>
              </a:rPr>
              <a:t>6</a:t>
            </a:r>
            <a:r>
              <a:rPr lang="zh-CN" altLang="en-US" dirty="0">
                <a:latin typeface="微软雅黑 Light" panose="020B0502040204020203" pitchFamily="34" charset="-122"/>
                <a:ea typeface="微软雅黑 Light" panose="020B0502040204020203" pitchFamily="34" charset="-122"/>
              </a:rPr>
              <a:t>、用两个栈实现一个队列</a:t>
            </a:r>
            <a:endParaRPr lang="en-US" altLang="zh-CN" dirty="0">
              <a:latin typeface="微软雅黑 Light" panose="020B0502040204020203" pitchFamily="34" charset="-122"/>
              <a:ea typeface="微软雅黑 Light" panose="020B0502040204020203" pitchFamily="34" charset="-122"/>
            </a:endParaRPr>
          </a:p>
          <a:p>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入队：将元素进栈</a:t>
            </a:r>
            <a:r>
              <a:rPr lang="en-US" altLang="zh-CN" dirty="0">
                <a:latin typeface="微软雅黑 Light" panose="020B0502040204020203" pitchFamily="34" charset="-122"/>
                <a:ea typeface="微软雅黑 Light" panose="020B0502040204020203" pitchFamily="34" charset="-122"/>
              </a:rPr>
              <a:t>A</a:t>
            </a:r>
            <a:endParaRPr lang="zh-CN" altLang="en-US"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出队：判断栈</a:t>
            </a:r>
            <a:r>
              <a:rPr lang="en-US" altLang="zh-CN" dirty="0">
                <a:latin typeface="微软雅黑 Light" panose="020B0502040204020203" pitchFamily="34" charset="-122"/>
                <a:ea typeface="微软雅黑 Light" panose="020B0502040204020203" pitchFamily="34" charset="-122"/>
              </a:rPr>
              <a:t>B</a:t>
            </a:r>
            <a:r>
              <a:rPr lang="zh-CN" altLang="en-US" dirty="0">
                <a:latin typeface="微软雅黑 Light" panose="020B0502040204020203" pitchFamily="34" charset="-122"/>
                <a:ea typeface="微软雅黑 Light" panose="020B0502040204020203" pitchFamily="34" charset="-122"/>
              </a:rPr>
              <a:t>是否为空，如果为空，则将栈</a:t>
            </a:r>
            <a:r>
              <a:rPr lang="en-US" altLang="zh-CN" dirty="0">
                <a:latin typeface="微软雅黑 Light" panose="020B0502040204020203" pitchFamily="34" charset="-122"/>
                <a:ea typeface="微软雅黑 Light" panose="020B0502040204020203" pitchFamily="34" charset="-122"/>
              </a:rPr>
              <a:t>A</a:t>
            </a:r>
            <a:r>
              <a:rPr lang="zh-CN" altLang="en-US" dirty="0">
                <a:latin typeface="微软雅黑 Light" panose="020B0502040204020203" pitchFamily="34" charset="-122"/>
                <a:ea typeface="微软雅黑 Light" panose="020B0502040204020203" pitchFamily="34" charset="-122"/>
              </a:rPr>
              <a:t>中所有元素</a:t>
            </a:r>
            <a:r>
              <a:rPr lang="en-US" altLang="zh-CN" dirty="0">
                <a:latin typeface="微软雅黑 Light" panose="020B0502040204020203" pitchFamily="34" charset="-122"/>
                <a:ea typeface="微软雅黑 Light" panose="020B0502040204020203" pitchFamily="34" charset="-122"/>
              </a:rPr>
              <a:t>pop</a:t>
            </a:r>
            <a:r>
              <a:rPr lang="zh-CN" altLang="en-US" dirty="0">
                <a:latin typeface="微软雅黑 Light" panose="020B0502040204020203" pitchFamily="34" charset="-122"/>
                <a:ea typeface="微软雅黑 Light" panose="020B0502040204020203" pitchFamily="34" charset="-122"/>
              </a:rPr>
              <a:t>，并</a:t>
            </a:r>
            <a:r>
              <a:rPr lang="en-US" altLang="zh-CN" dirty="0">
                <a:latin typeface="微软雅黑 Light" panose="020B0502040204020203" pitchFamily="34" charset="-122"/>
                <a:ea typeface="微软雅黑 Light" panose="020B0502040204020203" pitchFamily="34" charset="-122"/>
              </a:rPr>
              <a:t>push</a:t>
            </a:r>
            <a:r>
              <a:rPr lang="zh-CN" altLang="en-US" dirty="0">
                <a:latin typeface="微软雅黑 Light" panose="020B0502040204020203" pitchFamily="34" charset="-122"/>
                <a:ea typeface="微软雅黑 Light" panose="020B0502040204020203" pitchFamily="34" charset="-122"/>
              </a:rPr>
              <a:t>进栈</a:t>
            </a:r>
            <a:r>
              <a:rPr lang="en-US" altLang="zh-CN" dirty="0">
                <a:latin typeface="微软雅黑 Light" panose="020B0502040204020203" pitchFamily="34" charset="-122"/>
                <a:ea typeface="微软雅黑 Light" panose="020B0502040204020203" pitchFamily="34" charset="-122"/>
              </a:rPr>
              <a:t>B</a:t>
            </a:r>
            <a:r>
              <a:rPr lang="zh-CN" altLang="en-US" dirty="0">
                <a:latin typeface="微软雅黑 Light" panose="020B0502040204020203" pitchFamily="34" charset="-122"/>
                <a:ea typeface="微软雅黑 Light" panose="020B0502040204020203" pitchFamily="34" charset="-122"/>
              </a:rPr>
              <a:t>，栈</a:t>
            </a:r>
            <a:r>
              <a:rPr lang="en-US" altLang="zh-CN" dirty="0">
                <a:latin typeface="微软雅黑 Light" panose="020B0502040204020203" pitchFamily="34" charset="-122"/>
                <a:ea typeface="微软雅黑 Light" panose="020B0502040204020203" pitchFamily="34" charset="-122"/>
              </a:rPr>
              <a:t>B</a:t>
            </a:r>
            <a:r>
              <a:rPr lang="zh-CN" altLang="en-US" dirty="0">
                <a:latin typeface="微软雅黑 Light" panose="020B0502040204020203" pitchFamily="34" charset="-122"/>
                <a:ea typeface="微软雅黑 Light" panose="020B0502040204020203" pitchFamily="34" charset="-122"/>
              </a:rPr>
              <a:t>出栈；如果不为空，栈</a:t>
            </a:r>
            <a:r>
              <a:rPr lang="en-US" altLang="zh-CN" dirty="0">
                <a:latin typeface="微软雅黑 Light" panose="020B0502040204020203" pitchFamily="34" charset="-122"/>
                <a:ea typeface="微软雅黑 Light" panose="020B0502040204020203" pitchFamily="34" charset="-122"/>
              </a:rPr>
              <a:t>B</a:t>
            </a:r>
            <a:r>
              <a:rPr lang="zh-CN" altLang="en-US" dirty="0">
                <a:latin typeface="微软雅黑 Light" panose="020B0502040204020203" pitchFamily="34" charset="-122"/>
                <a:ea typeface="微软雅黑 Light" panose="020B0502040204020203" pitchFamily="34" charset="-122"/>
              </a:rPr>
              <a:t>直接出栈。</a:t>
            </a:r>
          </a:p>
          <a:p>
            <a:endParaRPr lang="en-US" altLang="zh-CN" dirty="0">
              <a:latin typeface="微软雅黑 Light" panose="020B0502040204020203" pitchFamily="34" charset="-122"/>
              <a:ea typeface="微软雅黑 Light" panose="020B0502040204020203" pitchFamily="34" charset="-122"/>
            </a:endParaRPr>
          </a:p>
          <a:p>
            <a:endParaRPr lang="en-US" altLang="zh-CN" dirty="0">
              <a:latin typeface="微软雅黑 Light" panose="020B0502040204020203" pitchFamily="34" charset="-122"/>
              <a:ea typeface="微软雅黑 Light" panose="020B0502040204020203" pitchFamily="34" charset="-122"/>
            </a:endParaRPr>
          </a:p>
          <a:p>
            <a:endParaRPr lang="en-US" altLang="zh-CN"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931577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a:extLst>
              <a:ext uri="{FF2B5EF4-FFF2-40B4-BE49-F238E27FC236}">
                <a16:creationId xmlns:a16="http://schemas.microsoft.com/office/drawing/2014/main" id="{5F6D274D-B6D7-20B4-339F-DE6BB70CD12D}"/>
              </a:ext>
            </a:extLst>
          </p:cNvPr>
          <p:cNvSpPr txBox="1">
            <a:spLocks/>
          </p:cNvSpPr>
          <p:nvPr/>
        </p:nvSpPr>
        <p:spPr>
          <a:xfrm>
            <a:off x="1058704" y="1028700"/>
            <a:ext cx="8678228" cy="500062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400" dirty="0"/>
              <a:t>2.21</a:t>
            </a:r>
          </a:p>
          <a:p>
            <a:pPr marL="0" indent="0">
              <a:buFont typeface="Arial" panose="020B0604020202020204" pitchFamily="34" charset="0"/>
              <a:buNone/>
            </a:pPr>
            <a:r>
              <a:rPr lang="zh-CN" altLang="zh-CN" sz="2400" dirty="0"/>
              <a:t>很多同学对</a:t>
            </a:r>
            <a:r>
              <a:rPr lang="en-US" altLang="zh-CN" sz="2400" dirty="0"/>
              <a:t>“</a:t>
            </a:r>
            <a:r>
              <a:rPr lang="zh-CN" altLang="zh-CN" sz="2400" dirty="0"/>
              <a:t>利用原表的存储空间逆置</a:t>
            </a:r>
            <a:r>
              <a:rPr lang="en-US" altLang="zh-CN" sz="2400" dirty="0"/>
              <a:t>”</a:t>
            </a:r>
            <a:r>
              <a:rPr lang="zh-CN" altLang="zh-CN" sz="2400" dirty="0"/>
              <a:t>有奇怪的误解</a:t>
            </a:r>
          </a:p>
          <a:p>
            <a:r>
              <a:rPr lang="zh-CN" altLang="en-US" sz="2400" dirty="0"/>
              <a:t>部分同学</a:t>
            </a:r>
            <a:r>
              <a:rPr lang="zh-CN" altLang="zh-CN" sz="2400" dirty="0"/>
              <a:t>使用</a:t>
            </a:r>
            <a:r>
              <a:rPr lang="en-US" altLang="zh-CN" sz="2400" dirty="0"/>
              <a:t>a+=b </a:t>
            </a:r>
            <a:r>
              <a:rPr lang="zh-CN" altLang="en-US" sz="2400" dirty="0"/>
              <a:t>；</a:t>
            </a:r>
            <a:r>
              <a:rPr lang="en-US" altLang="zh-CN" sz="2400" dirty="0"/>
              <a:t>b=a-b </a:t>
            </a:r>
            <a:r>
              <a:rPr lang="zh-CN" altLang="en-US" sz="2400" dirty="0"/>
              <a:t>；</a:t>
            </a:r>
            <a:r>
              <a:rPr lang="en-US" altLang="zh-CN" sz="2400" dirty="0"/>
              <a:t>a=a-b</a:t>
            </a:r>
            <a:r>
              <a:rPr lang="zh-CN" altLang="zh-CN" sz="2400" dirty="0"/>
              <a:t>这样的交换方式</a:t>
            </a:r>
          </a:p>
          <a:p>
            <a:r>
              <a:rPr lang="zh-CN" altLang="zh-CN" sz="2400" dirty="0"/>
              <a:t>注意！这种方式是不好的，如果</a:t>
            </a:r>
            <a:r>
              <a:rPr lang="en-US" altLang="zh-CN" sz="2400" dirty="0"/>
              <a:t>a</a:t>
            </a:r>
            <a:r>
              <a:rPr lang="zh-CN" altLang="zh-CN" sz="2400" dirty="0"/>
              <a:t>和</a:t>
            </a:r>
            <a:r>
              <a:rPr lang="en-US" altLang="zh-CN" sz="2400" dirty="0"/>
              <a:t>b</a:t>
            </a:r>
            <a:r>
              <a:rPr lang="zh-CN" altLang="zh-CN" sz="2400" dirty="0"/>
              <a:t>很大 这样运算结束会导致溢出</a:t>
            </a:r>
          </a:p>
          <a:p>
            <a:pPr marL="0" indent="0">
              <a:buFont typeface="Arial" panose="020B0604020202020204" pitchFamily="34" charset="0"/>
              <a:buNone/>
            </a:pPr>
            <a:endParaRPr lang="en-US" altLang="zh-CN" sz="3600" dirty="0"/>
          </a:p>
          <a:p>
            <a:pPr marL="0" indent="0">
              <a:buFont typeface="Arial" panose="020B0604020202020204" pitchFamily="34" charset="0"/>
              <a:buNone/>
            </a:pPr>
            <a:endParaRPr lang="en-US" altLang="zh-CN" sz="3600" dirty="0"/>
          </a:p>
          <a:p>
            <a:pPr marL="0" indent="0">
              <a:buFont typeface="Arial" panose="020B0604020202020204" pitchFamily="34" charset="0"/>
              <a:buNone/>
            </a:pPr>
            <a:endParaRPr lang="en-US" altLang="zh-CN" sz="3600" dirty="0"/>
          </a:p>
        </p:txBody>
      </p:sp>
    </p:spTree>
    <p:extLst>
      <p:ext uri="{BB962C8B-B14F-4D97-AF65-F5344CB8AC3E}">
        <p14:creationId xmlns:p14="http://schemas.microsoft.com/office/powerpoint/2010/main" val="4005447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a:extLst>
              <a:ext uri="{FF2B5EF4-FFF2-40B4-BE49-F238E27FC236}">
                <a16:creationId xmlns:a16="http://schemas.microsoft.com/office/drawing/2014/main" id="{9A795604-FAD0-4DC0-28E5-6AF7919FECEB}"/>
              </a:ext>
            </a:extLst>
          </p:cNvPr>
          <p:cNvSpPr txBox="1">
            <a:spLocks/>
          </p:cNvSpPr>
          <p:nvPr/>
        </p:nvSpPr>
        <p:spPr>
          <a:xfrm>
            <a:off x="2152650" y="1075689"/>
            <a:ext cx="7886700" cy="4506595"/>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600" dirty="0"/>
              <a:t>2.29</a:t>
            </a:r>
            <a:r>
              <a:rPr lang="zh-CN" altLang="zh-CN" sz="2600" dirty="0"/>
              <a:t>时间复杂度计算</a:t>
            </a:r>
          </a:p>
          <a:p>
            <a:r>
              <a:rPr lang="zh-CN" altLang="zh-CN" sz="2600" dirty="0"/>
              <a:t>时间复杂度的计算并不是那么简单的就数数</a:t>
            </a:r>
            <a:r>
              <a:rPr lang="en-US" altLang="zh-CN" sz="2600" dirty="0"/>
              <a:t>for</a:t>
            </a:r>
            <a:r>
              <a:rPr lang="zh-CN" altLang="zh-CN" sz="2600" dirty="0"/>
              <a:t>循环的个数</a:t>
            </a:r>
            <a:r>
              <a:rPr lang="en-US" altLang="zh-CN" sz="2600" dirty="0"/>
              <a:t> while</a:t>
            </a:r>
            <a:r>
              <a:rPr lang="zh-CN" altLang="zh-CN" sz="2600" dirty="0"/>
              <a:t>循环的个数</a:t>
            </a:r>
          </a:p>
          <a:p>
            <a:r>
              <a:rPr lang="zh-CN" altLang="zh-CN" sz="2600" dirty="0"/>
              <a:t>尤其需要关注的就是循环里面有什么</a:t>
            </a:r>
          </a:p>
          <a:p>
            <a:pPr marL="0" indent="0">
              <a:buFont typeface="Arial" panose="020B0604020202020204" pitchFamily="34" charset="0"/>
              <a:buNone/>
            </a:pPr>
            <a:endParaRPr lang="en-US" altLang="zh-CN" sz="2600" dirty="0"/>
          </a:p>
          <a:p>
            <a:pPr marL="0" indent="0">
              <a:buFont typeface="Arial" panose="020B0604020202020204" pitchFamily="34" charset="0"/>
              <a:buNone/>
            </a:pPr>
            <a:r>
              <a:rPr lang="zh-CN" altLang="zh-CN" sz="2600" dirty="0"/>
              <a:t>举例：</a:t>
            </a:r>
          </a:p>
          <a:p>
            <a:pPr marL="0" indent="0">
              <a:buFont typeface="Arial" panose="020B0604020202020204" pitchFamily="34" charset="0"/>
              <a:buNone/>
            </a:pPr>
            <a:r>
              <a:rPr lang="en-US" altLang="zh-CN" sz="2600" dirty="0" err="1"/>
              <a:t>cin</a:t>
            </a:r>
            <a:r>
              <a:rPr lang="en-US" altLang="zh-CN" sz="2600" dirty="0"/>
              <a:t>&gt;&gt;n;</a:t>
            </a:r>
            <a:endParaRPr lang="zh-CN" altLang="zh-CN" sz="2600" dirty="0"/>
          </a:p>
          <a:p>
            <a:pPr marL="0" indent="0">
              <a:buFont typeface="Arial" panose="020B0604020202020204" pitchFamily="34" charset="0"/>
              <a:buNone/>
            </a:pPr>
            <a:r>
              <a:rPr lang="en-US" altLang="zh-CN" sz="2600" dirty="0"/>
              <a:t>while(n--){n--;}</a:t>
            </a:r>
            <a:endParaRPr lang="zh-CN" altLang="zh-CN" sz="2600" dirty="0"/>
          </a:p>
          <a:p>
            <a:pPr marL="0" indent="0">
              <a:buFont typeface="Arial" panose="020B0604020202020204" pitchFamily="34" charset="0"/>
              <a:buNone/>
            </a:pPr>
            <a:r>
              <a:rPr lang="en-US" altLang="zh-CN" sz="2600" dirty="0"/>
              <a:t> </a:t>
            </a:r>
          </a:p>
          <a:p>
            <a:pPr marL="0" indent="0">
              <a:buFont typeface="Arial" panose="020B0604020202020204" pitchFamily="34" charset="0"/>
              <a:buNone/>
            </a:pPr>
            <a:r>
              <a:rPr lang="en-US" altLang="zh-CN" sz="2600" dirty="0" err="1"/>
              <a:t>cin</a:t>
            </a:r>
            <a:r>
              <a:rPr lang="en-US" altLang="zh-CN" sz="2600" dirty="0"/>
              <a:t>&gt;&gt;n;</a:t>
            </a:r>
            <a:endParaRPr lang="zh-CN" altLang="zh-CN" sz="2600" dirty="0"/>
          </a:p>
          <a:p>
            <a:pPr marL="0" indent="0">
              <a:buFont typeface="Arial" panose="020B0604020202020204" pitchFamily="34" charset="0"/>
              <a:buNone/>
            </a:pPr>
            <a:r>
              <a:rPr lang="en-US" altLang="zh-CN" sz="2600" dirty="0"/>
              <a:t>while(n--){n++;}</a:t>
            </a:r>
            <a:endParaRPr lang="zh-CN" altLang="zh-CN" sz="2600" dirty="0"/>
          </a:p>
          <a:p>
            <a:pPr marL="0" indent="0">
              <a:buFont typeface="Arial" panose="020B0604020202020204" pitchFamily="34" charset="0"/>
              <a:buNone/>
            </a:pPr>
            <a:r>
              <a:rPr lang="en-US" altLang="zh-CN" sz="2600" dirty="0"/>
              <a:t> </a:t>
            </a:r>
            <a:endParaRPr lang="zh-CN" altLang="zh-CN" sz="2600" dirty="0"/>
          </a:p>
          <a:p>
            <a:pPr marL="0" indent="0">
              <a:buFont typeface="Arial" panose="020B0604020202020204" pitchFamily="34" charset="0"/>
              <a:buNone/>
            </a:pPr>
            <a:r>
              <a:rPr lang="en-US" altLang="zh-CN" sz="2600" dirty="0" err="1"/>
              <a:t>cin</a:t>
            </a:r>
            <a:r>
              <a:rPr lang="en-US" altLang="zh-CN" sz="2600" dirty="0"/>
              <a:t>&gt;&gt;n;</a:t>
            </a:r>
            <a:endParaRPr lang="zh-CN" altLang="zh-CN" sz="2600" dirty="0"/>
          </a:p>
          <a:p>
            <a:pPr marL="0" indent="0">
              <a:buFont typeface="Arial" panose="020B0604020202020204" pitchFamily="34" charset="0"/>
              <a:buNone/>
            </a:pPr>
            <a:r>
              <a:rPr lang="en-US" altLang="zh-CN" sz="2600" dirty="0"/>
              <a:t>while(n--){Delete();}</a:t>
            </a:r>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p:txBody>
      </p:sp>
      <p:sp>
        <p:nvSpPr>
          <p:cNvPr id="3" name="文本框 2">
            <a:extLst>
              <a:ext uri="{FF2B5EF4-FFF2-40B4-BE49-F238E27FC236}">
                <a16:creationId xmlns:a16="http://schemas.microsoft.com/office/drawing/2014/main" id="{BA907B71-AFE5-84A5-9161-A3B5731BA240}"/>
              </a:ext>
            </a:extLst>
          </p:cNvPr>
          <p:cNvSpPr txBox="1"/>
          <p:nvPr/>
        </p:nvSpPr>
        <p:spPr>
          <a:xfrm>
            <a:off x="4735830" y="2861945"/>
            <a:ext cx="5303520" cy="2308324"/>
          </a:xfrm>
          <a:prstGeom prst="rect">
            <a:avLst/>
          </a:prstGeom>
          <a:noFill/>
        </p:spPr>
        <p:txBody>
          <a:bodyPr wrap="square" rtlCol="0">
            <a:spAutoFit/>
          </a:bodyPr>
          <a:lstStyle/>
          <a:p>
            <a:r>
              <a:rPr lang="zh-CN" altLang="zh-CN" dirty="0"/>
              <a:t>本题就类似第三种情况，顺序表</a:t>
            </a:r>
            <a:r>
              <a:rPr lang="en-US" altLang="zh-CN" dirty="0"/>
              <a:t>Delete</a:t>
            </a:r>
            <a:r>
              <a:rPr lang="zh-CN" altLang="zh-CN" dirty="0"/>
              <a:t>操作是</a:t>
            </a:r>
            <a:r>
              <a:rPr lang="en-US" altLang="zh-CN" dirty="0"/>
              <a:t>O(n)</a:t>
            </a:r>
            <a:r>
              <a:rPr lang="zh-CN" altLang="zh-CN" dirty="0"/>
              <a:t>复杂度</a:t>
            </a:r>
            <a:r>
              <a:rPr lang="zh-CN" altLang="en-US" dirty="0"/>
              <a:t>。</a:t>
            </a:r>
            <a:endParaRPr lang="zh-CN" altLang="zh-CN" dirty="0"/>
          </a:p>
          <a:p>
            <a:r>
              <a:rPr lang="zh-CN" altLang="zh-CN" dirty="0"/>
              <a:t>所以大多数同学写的算法都是</a:t>
            </a:r>
            <a:r>
              <a:rPr lang="en-US" altLang="zh-CN" dirty="0"/>
              <a:t>O(n^2)</a:t>
            </a:r>
            <a:r>
              <a:rPr lang="zh-CN" altLang="zh-CN" dirty="0"/>
              <a:t>的时间复杂度 而不是很多同学自己计算的</a:t>
            </a:r>
            <a:r>
              <a:rPr lang="en-US" altLang="zh-CN" dirty="0"/>
              <a:t>O(n)</a:t>
            </a:r>
            <a:r>
              <a:rPr lang="zh-CN" altLang="zh-CN" dirty="0"/>
              <a:t>时间复杂度</a:t>
            </a:r>
            <a:r>
              <a:rPr lang="zh-CN" altLang="en-US" dirty="0"/>
              <a:t>。</a:t>
            </a:r>
            <a:endParaRPr lang="zh-CN" altLang="zh-CN" dirty="0"/>
          </a:p>
          <a:p>
            <a:r>
              <a:rPr lang="zh-CN" altLang="en-US" dirty="0"/>
              <a:t>如果你能</a:t>
            </a:r>
            <a:r>
              <a:rPr lang="zh-CN" altLang="zh-CN" dirty="0"/>
              <a:t>通过一些方法完成一次遍历中执行全部删除操作</a:t>
            </a:r>
            <a:r>
              <a:rPr lang="zh-CN" altLang="en-US" dirty="0"/>
              <a:t>，</a:t>
            </a:r>
            <a:r>
              <a:rPr lang="zh-CN" altLang="zh-CN" dirty="0"/>
              <a:t>使算法只执行一次遍历</a:t>
            </a:r>
            <a:r>
              <a:rPr lang="en-US" altLang="zh-CN" dirty="0"/>
              <a:t>+</a:t>
            </a:r>
            <a:r>
              <a:rPr lang="zh-CN" altLang="zh-CN" dirty="0"/>
              <a:t>一次删除</a:t>
            </a:r>
            <a:r>
              <a:rPr lang="en-US" altLang="zh-CN" dirty="0"/>
              <a:t>,</a:t>
            </a:r>
            <a:r>
              <a:rPr lang="zh-CN" altLang="en-US" dirty="0"/>
              <a:t>这时</a:t>
            </a:r>
            <a:r>
              <a:rPr lang="zh-CN" altLang="zh-CN" dirty="0"/>
              <a:t>整体时间复杂度</a:t>
            </a:r>
            <a:r>
              <a:rPr lang="zh-CN" altLang="en-US" dirty="0"/>
              <a:t>才是</a:t>
            </a:r>
            <a:r>
              <a:rPr lang="en-US" altLang="zh-CN" dirty="0"/>
              <a:t>O(n)</a:t>
            </a:r>
            <a:r>
              <a:rPr lang="zh-CN" altLang="en-US" dirty="0"/>
              <a:t>，能不能做到，</a:t>
            </a:r>
            <a:r>
              <a:rPr lang="zh-CN" altLang="zh-CN" dirty="0"/>
              <a:t>有兴趣的同学可以自行思考</a:t>
            </a:r>
            <a:r>
              <a:rPr lang="zh-CN" altLang="en-US" dirty="0"/>
              <a:t>。</a:t>
            </a:r>
            <a:endParaRPr lang="zh-CN" altLang="zh-CN" dirty="0"/>
          </a:p>
        </p:txBody>
      </p:sp>
    </p:spTree>
    <p:extLst>
      <p:ext uri="{BB962C8B-B14F-4D97-AF65-F5344CB8AC3E}">
        <p14:creationId xmlns:p14="http://schemas.microsoft.com/office/powerpoint/2010/main" val="4180131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EA3B22C-53D4-4D7C-0EF5-9CDF02F5F9E0}"/>
              </a:ext>
            </a:extLst>
          </p:cNvPr>
          <p:cNvSpPr txBox="1"/>
          <p:nvPr/>
        </p:nvSpPr>
        <p:spPr>
          <a:xfrm>
            <a:off x="1822222" y="1999840"/>
            <a:ext cx="7320132" cy="834524"/>
          </a:xfrm>
          <a:prstGeom prst="rect">
            <a:avLst/>
          </a:prstGeom>
          <a:noFill/>
        </p:spPr>
        <p:txBody>
          <a:bodyPr wrap="square">
            <a:spAutoFit/>
          </a:bodyPr>
          <a:lstStyle/>
          <a:p>
            <a:pPr indent="266700" algn="just">
              <a:lnSpc>
                <a:spcPts val="1900"/>
              </a:lnSpc>
            </a:pPr>
            <a:r>
              <a:rPr lang="en-US" altLang="zh-CN" sz="2400" kern="100" dirty="0" err="1">
                <a:effectLst/>
                <a:latin typeface="Times New Roman" panose="02020603050405020304" pitchFamily="18" charset="0"/>
                <a:ea typeface="宋体" panose="02010600030101010101" pitchFamily="2" charset="-122"/>
              </a:rPr>
              <a:t>i</a:t>
            </a:r>
            <a:r>
              <a:rPr lang="en-US" altLang="zh-CN" sz="2400" kern="100" dirty="0">
                <a:effectLst/>
                <a:latin typeface="Times New Roman" panose="02020603050405020304" pitchFamily="18" charset="0"/>
                <a:ea typeface="宋体" panose="02010600030101010101" pitchFamily="2" charset="-122"/>
              </a:rPr>
              <a:t>=0</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s=0</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 while (s&lt;n) {s=</a:t>
            </a:r>
            <a:r>
              <a:rPr lang="en-US" altLang="zh-CN" sz="2400" kern="100" dirty="0" err="1">
                <a:effectLst/>
                <a:latin typeface="Times New Roman" panose="02020603050405020304" pitchFamily="18" charset="0"/>
                <a:ea typeface="宋体" panose="02010600030101010101" pitchFamily="2" charset="-122"/>
              </a:rPr>
              <a:t>s+i</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err="1">
                <a:effectLst/>
                <a:latin typeface="Times New Roman" panose="02020603050405020304" pitchFamily="18" charset="0"/>
                <a:ea typeface="宋体" panose="02010600030101010101" pitchFamily="2" charset="-122"/>
              </a:rPr>
              <a:t>i</a:t>
            </a:r>
            <a:r>
              <a:rPr lang="en-US" altLang="zh-CN" sz="2400" kern="100" dirty="0">
                <a:effectLst/>
                <a:latin typeface="Times New Roman" panose="02020603050405020304" pitchFamily="18" charset="0"/>
                <a:ea typeface="宋体" panose="02010600030101010101" pitchFamily="2" charset="-122"/>
              </a:rPr>
              <a:t>++</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a:t>
            </a:r>
          </a:p>
          <a:p>
            <a:pPr indent="266700" algn="just">
              <a:lnSpc>
                <a:spcPts val="1900"/>
              </a:lnSpc>
            </a:pPr>
            <a:endParaRPr lang="en-US" altLang="zh-CN" sz="2400" kern="100" dirty="0">
              <a:latin typeface="Times New Roman" panose="02020603050405020304" pitchFamily="18" charset="0"/>
              <a:ea typeface="宋体" panose="02010600030101010101" pitchFamily="2" charset="-122"/>
            </a:endParaRPr>
          </a:p>
          <a:p>
            <a:pPr indent="266700" algn="just">
              <a:lnSpc>
                <a:spcPts val="1900"/>
              </a:lnSpc>
            </a:pPr>
            <a:r>
              <a:rPr lang="zh-CN" altLang="en-US" sz="2400" kern="100" dirty="0">
                <a:effectLst/>
                <a:latin typeface="Times New Roman" panose="02020603050405020304" pitchFamily="18" charset="0"/>
                <a:ea typeface="宋体" panose="02010600030101010101" pitchFamily="2" charset="-122"/>
              </a:rPr>
              <a:t>它的时间复杂度是多少</a:t>
            </a:r>
            <a:endParaRPr lang="zh-CN" altLang="zh-CN"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60810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DBDFBF5-58F3-3026-FFF8-012482B13A9B}"/>
              </a:ext>
            </a:extLst>
          </p:cNvPr>
          <p:cNvSpPr txBox="1"/>
          <p:nvPr/>
        </p:nvSpPr>
        <p:spPr>
          <a:xfrm>
            <a:off x="1361731" y="1168487"/>
            <a:ext cx="9249255" cy="3785652"/>
          </a:xfrm>
          <a:prstGeom prst="rect">
            <a:avLst/>
          </a:prstGeom>
          <a:noFill/>
        </p:spPr>
        <p:txBody>
          <a:bodyPr wrap="square">
            <a:spAutoFit/>
          </a:bodyPr>
          <a:lstStyle/>
          <a:p>
            <a:r>
              <a:rPr lang="zh-CN" altLang="en-US" sz="2000" dirty="0"/>
              <a:t>线性表的链式存储结构所不具有的特点是</a:t>
            </a:r>
          </a:p>
          <a:p>
            <a:r>
              <a:rPr lang="zh-CN" altLang="en-US" sz="2000" dirty="0"/>
              <a:t>A、可随机访问任一元素</a:t>
            </a:r>
          </a:p>
          <a:p>
            <a:r>
              <a:rPr lang="zh-CN" altLang="en-US" sz="2000" dirty="0"/>
              <a:t>B、插入删除不需要移动元素</a:t>
            </a:r>
          </a:p>
          <a:p>
            <a:r>
              <a:rPr lang="zh-CN" altLang="en-US" sz="2000" dirty="0"/>
              <a:t>C、不必事先估计存储空间</a:t>
            </a:r>
          </a:p>
          <a:p>
            <a:r>
              <a:rPr lang="zh-CN" altLang="en-US" sz="2000" dirty="0"/>
              <a:t>D、所需空间与线性表长度成正比</a:t>
            </a:r>
            <a:endParaRPr lang="en-US" altLang="zh-CN" sz="2000" dirty="0"/>
          </a:p>
          <a:p>
            <a:endParaRPr lang="zh-CN" altLang="en-US" sz="2000" dirty="0"/>
          </a:p>
          <a:p>
            <a:r>
              <a:rPr lang="zh-CN" altLang="en-US" sz="2000" dirty="0"/>
              <a:t>设rear是带头结点的循环单链表的尾指针，现要在表尾插入指针S所指的一个新结点，正确的操作是</a:t>
            </a:r>
          </a:p>
          <a:p>
            <a:r>
              <a:rPr lang="zh-CN" altLang="en-US" sz="2000" dirty="0"/>
              <a:t>A. rear-&gt;next=S;S-&gt;next=rear;rear=S;</a:t>
            </a:r>
          </a:p>
          <a:p>
            <a:r>
              <a:rPr lang="zh-CN" altLang="en-US" sz="2000" dirty="0"/>
              <a:t>B. S-&gt;next=rear-&gt;next;rear-&gt;next=S;rear=S;</a:t>
            </a:r>
          </a:p>
          <a:p>
            <a:r>
              <a:rPr lang="zh-CN" altLang="en-US" sz="2000" dirty="0"/>
              <a:t>C. S-&gt;next=rear;rear-&gt;next=S;rear=S;</a:t>
            </a:r>
          </a:p>
          <a:p>
            <a:r>
              <a:rPr lang="zh-CN" altLang="en-US" sz="2000" dirty="0"/>
              <a:t>D. rear-&gt;next=S-&gt;next;S-&gt;next=rear;S=rear;</a:t>
            </a:r>
          </a:p>
        </p:txBody>
      </p:sp>
      <p:sp>
        <p:nvSpPr>
          <p:cNvPr id="4" name="文本框 3">
            <a:extLst>
              <a:ext uri="{FF2B5EF4-FFF2-40B4-BE49-F238E27FC236}">
                <a16:creationId xmlns:a16="http://schemas.microsoft.com/office/drawing/2014/main" id="{9AE43070-E7FA-73DC-2386-3812C9EBDCD0}"/>
              </a:ext>
            </a:extLst>
          </p:cNvPr>
          <p:cNvSpPr txBox="1"/>
          <p:nvPr/>
        </p:nvSpPr>
        <p:spPr>
          <a:xfrm>
            <a:off x="6341595" y="1168487"/>
            <a:ext cx="322342" cy="369332"/>
          </a:xfrm>
          <a:prstGeom prst="rect">
            <a:avLst/>
          </a:prstGeom>
          <a:noFill/>
        </p:spPr>
        <p:txBody>
          <a:bodyPr wrap="square" rtlCol="0">
            <a:spAutoFit/>
          </a:bodyPr>
          <a:lstStyle/>
          <a:p>
            <a:r>
              <a:rPr lang="en-US" altLang="zh-CN" dirty="0">
                <a:solidFill>
                  <a:srgbClr val="FF0000"/>
                </a:solidFill>
              </a:rPr>
              <a:t>A</a:t>
            </a:r>
            <a:endParaRPr lang="zh-CN" altLang="en-US" dirty="0">
              <a:solidFill>
                <a:srgbClr val="FF0000"/>
              </a:solidFill>
            </a:endParaRPr>
          </a:p>
        </p:txBody>
      </p:sp>
      <p:sp>
        <p:nvSpPr>
          <p:cNvPr id="5" name="文本框 4">
            <a:extLst>
              <a:ext uri="{FF2B5EF4-FFF2-40B4-BE49-F238E27FC236}">
                <a16:creationId xmlns:a16="http://schemas.microsoft.com/office/drawing/2014/main" id="{4F179935-7E53-01C1-FD7D-509BA3BE7882}"/>
              </a:ext>
            </a:extLst>
          </p:cNvPr>
          <p:cNvSpPr txBox="1"/>
          <p:nvPr/>
        </p:nvSpPr>
        <p:spPr>
          <a:xfrm>
            <a:off x="7078377" y="3519453"/>
            <a:ext cx="532852" cy="369332"/>
          </a:xfrm>
          <a:prstGeom prst="rect">
            <a:avLst/>
          </a:prstGeom>
          <a:noFill/>
        </p:spPr>
        <p:txBody>
          <a:bodyPr wrap="square" rtlCol="0">
            <a:spAutoFit/>
          </a:bodyPr>
          <a:lstStyle/>
          <a:p>
            <a:r>
              <a:rPr lang="en-US" altLang="zh-CN" dirty="0">
                <a:solidFill>
                  <a:srgbClr val="FF0000"/>
                </a:solidFill>
              </a:rPr>
              <a:t>B</a:t>
            </a:r>
            <a:endParaRPr lang="zh-CN" altLang="en-US" dirty="0">
              <a:solidFill>
                <a:srgbClr val="FF0000"/>
              </a:solidFill>
            </a:endParaRPr>
          </a:p>
        </p:txBody>
      </p:sp>
    </p:spTree>
    <p:extLst>
      <p:ext uri="{BB962C8B-B14F-4D97-AF65-F5344CB8AC3E}">
        <p14:creationId xmlns:p14="http://schemas.microsoft.com/office/powerpoint/2010/main" val="138084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7E46EAF-B29F-DB08-853B-BA59A7BEBEF0}"/>
              </a:ext>
            </a:extLst>
          </p:cNvPr>
          <p:cNvSpPr txBox="1"/>
          <p:nvPr/>
        </p:nvSpPr>
        <p:spPr>
          <a:xfrm>
            <a:off x="1999839" y="2901079"/>
            <a:ext cx="7372760" cy="2246769"/>
          </a:xfrm>
          <a:prstGeom prst="rect">
            <a:avLst/>
          </a:prstGeom>
          <a:noFill/>
        </p:spPr>
        <p:txBody>
          <a:bodyPr wrap="square">
            <a:spAutoFit/>
          </a:bodyPr>
          <a:lstStyle/>
          <a:p>
            <a:pPr algn="l"/>
            <a:r>
              <a:rPr lang="zh-CN" altLang="en-US" sz="2000" b="0" i="0" dirty="0">
                <a:solidFill>
                  <a:srgbClr val="111111"/>
                </a:solidFill>
                <a:effectLst/>
                <a:latin typeface="-apple-system"/>
              </a:rPr>
              <a:t>在使用单循环链表表示队列时，如果只设置一个指针并且希望出队和入队操作都很方便，那么应该选择尾指针。原因如下：</a:t>
            </a:r>
          </a:p>
          <a:p>
            <a:pPr algn="l">
              <a:buFont typeface="Arial" panose="020B0604020202020204" pitchFamily="34" charset="0"/>
              <a:buChar char="•"/>
            </a:pPr>
            <a:r>
              <a:rPr lang="zh-CN" altLang="en-US" sz="2000" b="0" i="0" dirty="0">
                <a:solidFill>
                  <a:srgbClr val="111111"/>
                </a:solidFill>
                <a:effectLst/>
                <a:latin typeface="-apple-system"/>
              </a:rPr>
              <a:t>入队操作（在队尾添加元素）：如果有尾指针，我们可以直接在尾部添加新的节点，然后更新尾指针，这是一个</a:t>
            </a:r>
            <a:r>
              <a:rPr lang="en-US" altLang="zh-CN" sz="2000" b="0" i="0" dirty="0">
                <a:solidFill>
                  <a:srgbClr val="111111"/>
                </a:solidFill>
                <a:effectLst/>
                <a:latin typeface="-apple-system"/>
              </a:rPr>
              <a:t>O(1)</a:t>
            </a:r>
            <a:r>
              <a:rPr lang="zh-CN" altLang="en-US" sz="2000" b="0" i="0" dirty="0">
                <a:solidFill>
                  <a:srgbClr val="111111"/>
                </a:solidFill>
                <a:effectLst/>
                <a:latin typeface="-apple-system"/>
              </a:rPr>
              <a:t>的操作。</a:t>
            </a:r>
          </a:p>
          <a:p>
            <a:pPr algn="l">
              <a:buFont typeface="Arial" panose="020B0604020202020204" pitchFamily="34" charset="0"/>
              <a:buChar char="•"/>
            </a:pPr>
            <a:r>
              <a:rPr lang="zh-CN" altLang="en-US" sz="2000" b="0" i="0" dirty="0">
                <a:solidFill>
                  <a:srgbClr val="111111"/>
                </a:solidFill>
                <a:effectLst/>
                <a:latin typeface="-apple-system"/>
              </a:rPr>
              <a:t>出队操作（在队头移除元素）：如果有尾指针，我们可以通过尾指针的</a:t>
            </a:r>
            <a:r>
              <a:rPr lang="en-US" altLang="zh-CN" sz="2000" b="0" i="0" dirty="0">
                <a:solidFill>
                  <a:srgbClr val="111111"/>
                </a:solidFill>
                <a:effectLst/>
                <a:latin typeface="-apple-system"/>
              </a:rPr>
              <a:t>next</a:t>
            </a:r>
            <a:r>
              <a:rPr lang="zh-CN" altLang="en-US" sz="2000" b="0" i="0" dirty="0">
                <a:solidFill>
                  <a:srgbClr val="111111"/>
                </a:solidFill>
                <a:effectLst/>
                <a:latin typeface="-apple-system"/>
              </a:rPr>
              <a:t>属性直接访问到头部节点，并移除它，这也是一个</a:t>
            </a:r>
            <a:r>
              <a:rPr lang="en-US" altLang="zh-CN" sz="2000" b="0" i="0" dirty="0">
                <a:solidFill>
                  <a:srgbClr val="111111"/>
                </a:solidFill>
                <a:effectLst/>
                <a:latin typeface="-apple-system"/>
              </a:rPr>
              <a:t>O(1)</a:t>
            </a:r>
            <a:r>
              <a:rPr lang="zh-CN" altLang="en-US" sz="2000" b="0" i="0" dirty="0">
                <a:solidFill>
                  <a:srgbClr val="111111"/>
                </a:solidFill>
                <a:effectLst/>
                <a:latin typeface="-apple-system"/>
              </a:rPr>
              <a:t>的操作。</a:t>
            </a:r>
          </a:p>
        </p:txBody>
      </p:sp>
      <p:sp>
        <p:nvSpPr>
          <p:cNvPr id="5" name="文本框 4">
            <a:extLst>
              <a:ext uri="{FF2B5EF4-FFF2-40B4-BE49-F238E27FC236}">
                <a16:creationId xmlns:a16="http://schemas.microsoft.com/office/drawing/2014/main" id="{92EFA16A-138C-D70D-6E2D-C85C839D1AB3}"/>
              </a:ext>
            </a:extLst>
          </p:cNvPr>
          <p:cNvSpPr txBox="1"/>
          <p:nvPr/>
        </p:nvSpPr>
        <p:spPr>
          <a:xfrm>
            <a:off x="1999839" y="1506459"/>
            <a:ext cx="7142515" cy="830997"/>
          </a:xfrm>
          <a:prstGeom prst="rect">
            <a:avLst/>
          </a:prstGeom>
          <a:noFill/>
        </p:spPr>
        <p:txBody>
          <a:bodyPr wrap="square">
            <a:spAutoFit/>
          </a:bodyPr>
          <a:lstStyle/>
          <a:p>
            <a:r>
              <a:rPr lang="zh-CN" altLang="zh-CN" sz="2400" kern="100" dirty="0">
                <a:effectLst/>
                <a:latin typeface="Verdana" panose="020B0604030504040204" pitchFamily="34" charset="0"/>
                <a:ea typeface="宋体" panose="02010600030101010101" pitchFamily="2" charset="-122"/>
                <a:cs typeface="Times New Roman" panose="02020603050405020304" pitchFamily="18" charset="0"/>
              </a:rPr>
              <a:t>用单循环链表表示的队列</a:t>
            </a:r>
            <a:r>
              <a:rPr lang="en-US" altLang="zh-CN" sz="2400" kern="100" dirty="0">
                <a:effectLst/>
                <a:latin typeface="Verdana" panose="020B0604030504040204" pitchFamily="34" charset="0"/>
                <a:ea typeface="宋体" panose="02010600030101010101" pitchFamily="2" charset="-122"/>
                <a:cs typeface="Times New Roman" panose="02020603050405020304" pitchFamily="18" charset="0"/>
              </a:rPr>
              <a:t>,</a:t>
            </a:r>
            <a:r>
              <a:rPr lang="zh-CN" altLang="zh-CN" sz="2400" kern="100" dirty="0">
                <a:effectLst/>
                <a:latin typeface="Verdana" panose="020B0604030504040204" pitchFamily="34" charset="0"/>
                <a:ea typeface="宋体" panose="02010600030101010101" pitchFamily="2" charset="-122"/>
                <a:cs typeface="Times New Roman" panose="02020603050405020304" pitchFamily="18" charset="0"/>
              </a:rPr>
              <a:t>若仅设一个指针</a:t>
            </a:r>
            <a:r>
              <a:rPr lang="en-US" altLang="zh-CN" sz="2400" kern="100" dirty="0">
                <a:effectLst/>
                <a:latin typeface="Verdana" panose="020B0604030504040204" pitchFamily="34" charset="0"/>
                <a:ea typeface="宋体" panose="02010600030101010101" pitchFamily="2" charset="-122"/>
                <a:cs typeface="Times New Roman" panose="02020603050405020304" pitchFamily="18" charset="0"/>
              </a:rPr>
              <a:t>,</a:t>
            </a:r>
            <a:r>
              <a:rPr lang="zh-CN" altLang="zh-CN" sz="2400" kern="100" dirty="0">
                <a:effectLst/>
                <a:latin typeface="Verdana" panose="020B0604030504040204" pitchFamily="34" charset="0"/>
                <a:ea typeface="宋体" panose="02010600030101010101" pitchFamily="2" charset="-122"/>
                <a:cs typeface="Times New Roman" panose="02020603050405020304" pitchFamily="18" charset="0"/>
              </a:rPr>
              <a:t>但要求出队和入队操作方便</a:t>
            </a:r>
            <a:r>
              <a:rPr lang="en-US" altLang="zh-CN" sz="2400" kern="100" dirty="0">
                <a:effectLst/>
                <a:latin typeface="Verdana" panose="020B0604030504040204" pitchFamily="34" charset="0"/>
                <a:ea typeface="宋体" panose="02010600030101010101" pitchFamily="2" charset="-122"/>
                <a:cs typeface="Times New Roman" panose="02020603050405020304" pitchFamily="18" charset="0"/>
              </a:rPr>
              <a:t>,</a:t>
            </a:r>
            <a:r>
              <a:rPr lang="zh-CN" altLang="zh-CN" sz="2400" kern="100" dirty="0">
                <a:effectLst/>
                <a:latin typeface="Verdana" panose="020B0604030504040204" pitchFamily="34" charset="0"/>
                <a:ea typeface="宋体" panose="02010600030101010101" pitchFamily="2" charset="-122"/>
                <a:cs typeface="Times New Roman" panose="02020603050405020304" pitchFamily="18" charset="0"/>
              </a:rPr>
              <a:t>应当选用</a:t>
            </a:r>
            <a:r>
              <a:rPr lang="zh-CN" altLang="en-US" sz="2400" kern="100" dirty="0">
                <a:latin typeface="Verdana" panose="020B0604030504040204" pitchFamily="34" charset="0"/>
                <a:ea typeface="宋体" panose="02010600030101010101" pitchFamily="2" charset="-122"/>
                <a:cs typeface="Times New Roman" panose="02020603050405020304" pitchFamily="18" charset="0"/>
              </a:rPr>
              <a:t>头指针还是尾指针</a:t>
            </a:r>
            <a:endParaRPr lang="zh-CN" altLang="en-US" sz="2400" dirty="0"/>
          </a:p>
        </p:txBody>
      </p:sp>
    </p:spTree>
    <p:extLst>
      <p:ext uri="{BB962C8B-B14F-4D97-AF65-F5344CB8AC3E}">
        <p14:creationId xmlns:p14="http://schemas.microsoft.com/office/powerpoint/2010/main" val="12094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1094</TotalTime>
  <Words>6016</Words>
  <Application>Microsoft Office PowerPoint</Application>
  <PresentationFormat>宽屏</PresentationFormat>
  <Paragraphs>490</Paragraphs>
  <Slides>46</Slides>
  <Notes>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46</vt:i4>
      </vt:variant>
    </vt:vector>
  </HeadingPairs>
  <TitlesOfParts>
    <vt:vector size="59" baseType="lpstr">
      <vt:lpstr>-apple-system</vt:lpstr>
      <vt:lpstr>等线</vt:lpstr>
      <vt:lpstr>等线 Light</vt:lpstr>
      <vt:lpstr>Microsoft YaHei</vt:lpstr>
      <vt:lpstr>Microsoft YaHei</vt:lpstr>
      <vt:lpstr>微软雅黑 Light</vt:lpstr>
      <vt:lpstr>新宋体</vt:lpstr>
      <vt:lpstr>Arial</vt:lpstr>
      <vt:lpstr>Cambria Math</vt:lpstr>
      <vt:lpstr>Consolas</vt:lpstr>
      <vt:lpstr>Times New Roman</vt:lpstr>
      <vt:lpstr>Verdana</vt:lpstr>
      <vt:lpstr>Office 主题​​</vt:lpstr>
      <vt:lpstr>第一次习题课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顺序表</vt:lpstr>
      <vt:lpstr>顺序表</vt:lpstr>
      <vt:lpstr>链表</vt:lpstr>
      <vt:lpstr>链表</vt:lpstr>
      <vt:lpstr>链表</vt:lpstr>
      <vt:lpstr>链表</vt:lpstr>
      <vt:lpstr>链表</vt:lpstr>
      <vt:lpstr>链表</vt:lpstr>
      <vt:lpstr>链表</vt:lpstr>
      <vt:lpstr>链表</vt:lpstr>
      <vt:lpstr>PowerPoint 演示文稿</vt:lpstr>
      <vt:lpstr>链表</vt:lpstr>
      <vt:lpstr>栈</vt:lpstr>
      <vt:lpstr>栈</vt:lpstr>
      <vt:lpstr>栈</vt:lpstr>
      <vt:lpstr>队列</vt:lpstr>
      <vt:lpstr>队列</vt:lpstr>
      <vt:lpstr>队列</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第一次习题课</dc:title>
  <dc:creator>宏武 刘</dc:creator>
  <cp:lastModifiedBy>宏武 刘</cp:lastModifiedBy>
  <cp:revision>14</cp:revision>
  <dcterms:created xsi:type="dcterms:W3CDTF">2023-11-05T13:02:20Z</dcterms:created>
  <dcterms:modified xsi:type="dcterms:W3CDTF">2023-11-06T07:26:09Z</dcterms:modified>
</cp:coreProperties>
</file>