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以勒 王" initials="以王" lastIdx="1" clrIdx="0">
    <p:extLst>
      <p:ext uri="{19B8F6BF-5375-455C-9EA6-DF929625EA0E}">
        <p15:presenceInfo xmlns:p15="http://schemas.microsoft.com/office/powerpoint/2012/main" userId="12f1198b749bb7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0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64E9E-E39E-4401-9420-672F4C013BCF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BBEB0-E9D4-4A96-95E5-FAE381747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8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BBEB0-E9D4-4A96-95E5-FAE3817479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4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06F7C-4762-A390-2197-F8D7BE715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4E260-BB92-83E8-B574-968753D1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24066-754E-FE3D-C697-34C65F74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3245-E3DF-4E7C-93F4-5E1589CE81E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BAD86-1DAE-6295-7866-763FE573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00EDF-D9D6-D0E7-4B90-56921F02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40E-E4E3-4886-BB49-7D52ACD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1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031B3-46C0-AEB6-707C-832C47ED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31E0AC-50EB-FC0A-53B0-827B1665F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A4BD5-5686-984F-FF31-52B1F854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3245-E3DF-4E7C-93F4-5E1589CE81E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3A917-D0C4-B98F-9349-5B20EC41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BA5CE-49EF-F259-4A51-53C39646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40E-E4E3-4886-BB49-7D52ACD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4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B75FA1-DF12-0B35-C9EF-EFA59D795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FAEDD-3239-3BF1-5B67-4B423658F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E2115-9514-331A-EB73-C6A36B5F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3245-E3DF-4E7C-93F4-5E1589CE81E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F129F-234F-1537-5310-B0E532F3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6F8A4-D03F-975E-90EB-C95F75E9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40E-E4E3-4886-BB49-7D52ACD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21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128EF-1467-0C15-BABA-9B2AEFED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47F92-DE4A-59A0-D7AC-C10C9BF2B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FC043-3A3D-3AAE-1992-3B13CE92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3245-E3DF-4E7C-93F4-5E1589CE81E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23B83-071F-2FA0-CA9F-98B54750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B48DC-E85E-8D44-DDEA-8BE08301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40E-E4E3-4886-BB49-7D52ACD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27EFB-F1FD-3A80-04EB-5058FA04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891B5-B3E9-CE0F-0606-09521AF50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8B731-8881-4997-04EA-420FAE6E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3245-E3DF-4E7C-93F4-5E1589CE81E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4A4CB-8905-4FDF-B5E3-382150C7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D5D45-6AC4-AC04-1FD9-E4FB09C9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40E-E4E3-4886-BB49-7D52ACD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6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021A5-DDD3-F2FA-3019-B15AA9DC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613DE-7DE5-6C86-0616-B0ECD0A66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F5405F-6584-D0AE-15D3-6E65434A9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312301-7B17-8F1C-E2B4-69188E7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3245-E3DF-4E7C-93F4-5E1589CE81E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F3EB7-6BAA-6BF2-B0C2-633D213F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B5F9A-9DF6-7C6F-8382-66D8254D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40E-E4E3-4886-BB49-7D52ACD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54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BB53-4A48-F011-491C-3E3DD672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0FE65-BEDB-235E-7BAB-5AB738C4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C11C4-DE74-0E9E-7467-389C825F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FD8A49-D839-2FE6-67C3-45C96C9DB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CCED16-F047-67FF-0DB1-906D3E867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E072F6-F115-5DD7-FDF7-DEBF3034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3245-E3DF-4E7C-93F4-5E1589CE81E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8D8C24-79D5-7E90-46EF-35BC4BA8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5EFD2F-F373-A150-BB08-3F3BAA23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40E-E4E3-4886-BB49-7D52ACD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EA082-2A53-0BF1-EA00-9D665E9E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3FF259-FDCF-E93A-B6D9-E200594C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3245-E3DF-4E7C-93F4-5E1589CE81E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D73FCC-1BA9-56C2-2700-C68876A2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48B5A7-E301-16DD-45E3-47C56CAB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40E-E4E3-4886-BB49-7D52ACD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84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D94A5-BD81-8B15-D7F4-8C7C460B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3245-E3DF-4E7C-93F4-5E1589CE81E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11C5C8-0EA2-6E85-7046-882344D5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A0F94-0698-E0E4-CDF0-5A41898F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40E-E4E3-4886-BB49-7D52ACD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8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2E0EC-3A6A-C128-0869-F030CD99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2BF75-CE0F-54C5-5F9E-0A47A1567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CD9B25-AFB4-5E87-B646-2F577B003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C2085-5061-82EC-F62B-5132FDBE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3245-E3DF-4E7C-93F4-5E1589CE81E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D63EE-96BA-94D7-FF14-E6539005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E887A-3F34-82E7-FD60-103F62A0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40E-E4E3-4886-BB49-7D52ACD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5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6B1F0-754D-81FB-AC57-E9A6654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3CA4A2-C917-DD1D-FBC3-9070011A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4F81C-1167-BEA8-6F35-80CA7912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D1630-C073-9E65-476C-411BC8F8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3245-E3DF-4E7C-93F4-5E1589CE81E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5668E-FBF3-9B47-75BE-A04C4C07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5D16-39E8-8FFE-A20A-C818F57A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40E-E4E3-4886-BB49-7D52ACD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705A7A-44C8-FB92-6D70-4F37279E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6675D-B203-1EAC-A64D-DB825FCF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021E21-4D9E-9FFB-2D45-E746081FA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3245-E3DF-4E7C-93F4-5E1589CE81E9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9D403-70B9-1452-4CDB-5B9E33E9C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E1481-BF08-626C-1123-32E113D79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D40E-E4E3-4886-BB49-7D52ACD5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25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441E6-FD68-5B6C-03B4-049EBAB2F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ICS HW1-2 </a:t>
            </a:r>
            <a:r>
              <a:rPr lang="zh-CN" altLang="en-US" dirty="0"/>
              <a:t>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A26384-FD9E-9901-4AF4-98FE28094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08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09A446-19EE-880B-3467-F1965B89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4" y="175368"/>
            <a:ext cx="10947559" cy="34755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F25014-B45A-0C99-4575-EF3B3E0E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25" y="1004053"/>
            <a:ext cx="10119712" cy="20749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C8ADA4-7933-A907-BF85-88B60C0011D5}"/>
              </a:ext>
            </a:extLst>
          </p:cNvPr>
          <p:cNvSpPr txBox="1"/>
          <p:nvPr/>
        </p:nvSpPr>
        <p:spPr>
          <a:xfrm>
            <a:off x="1529856" y="3810000"/>
            <a:ext cx="822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如果 </a:t>
            </a:r>
            <a:r>
              <a:rPr lang="en-US" altLang="zh-CN" sz="3600" dirty="0"/>
              <a:t>a == b</a:t>
            </a:r>
          </a:p>
          <a:p>
            <a:r>
              <a:rPr lang="zh-CN" altLang="en-US" sz="3600" dirty="0"/>
              <a:t> </a:t>
            </a:r>
            <a:r>
              <a:rPr lang="en-US" altLang="zh-CN" sz="3600" dirty="0"/>
              <a:t>*a</a:t>
            </a:r>
            <a:r>
              <a:rPr lang="zh-CN" altLang="en-US" sz="3600" dirty="0"/>
              <a:t> </a:t>
            </a:r>
            <a:r>
              <a:rPr lang="en-US" altLang="zh-CN" sz="3600" dirty="0"/>
              <a:t>=</a:t>
            </a:r>
            <a:r>
              <a:rPr lang="zh-CN" altLang="en-US" sz="3600" dirty="0"/>
              <a:t> </a:t>
            </a:r>
            <a:r>
              <a:rPr lang="en-US" altLang="zh-CN" sz="3600" dirty="0"/>
              <a:t>*a</a:t>
            </a:r>
            <a:r>
              <a:rPr lang="zh-CN" altLang="en-US" sz="3600" dirty="0"/>
              <a:t> </a:t>
            </a:r>
            <a:r>
              <a:rPr lang="en-US" altLang="zh-CN" sz="3600" dirty="0"/>
              <a:t>^</a:t>
            </a:r>
            <a:r>
              <a:rPr lang="zh-CN" altLang="en-US" sz="3600" dirty="0"/>
              <a:t> </a:t>
            </a:r>
            <a:r>
              <a:rPr lang="en-US" altLang="zh-CN" sz="3600" dirty="0"/>
              <a:t>*b</a:t>
            </a:r>
            <a:r>
              <a:rPr lang="zh-CN" altLang="en-US" sz="3600" dirty="0"/>
              <a:t>     </a:t>
            </a:r>
            <a:r>
              <a:rPr lang="en-US" altLang="zh-CN" sz="3600" dirty="0"/>
              <a:t>(*a=*b=0)</a:t>
            </a:r>
          </a:p>
          <a:p>
            <a:r>
              <a:rPr lang="en-US" altLang="zh-CN" sz="3600" dirty="0"/>
              <a:t> *b = *a ^ *b     (*a=*b=0^0=0)</a:t>
            </a:r>
          </a:p>
          <a:p>
            <a:r>
              <a:rPr lang="zh-CN" altLang="en-US" sz="3600" dirty="0"/>
              <a:t> </a:t>
            </a:r>
            <a:r>
              <a:rPr lang="en-US" altLang="zh-CN" sz="3600" dirty="0"/>
              <a:t>*a</a:t>
            </a:r>
            <a:r>
              <a:rPr lang="zh-CN" altLang="en-US" sz="3600" dirty="0"/>
              <a:t> </a:t>
            </a:r>
            <a:r>
              <a:rPr lang="en-US" altLang="zh-CN" sz="3600" dirty="0"/>
              <a:t>=</a:t>
            </a:r>
            <a:r>
              <a:rPr lang="zh-CN" altLang="en-US" sz="3600" dirty="0"/>
              <a:t> </a:t>
            </a:r>
            <a:r>
              <a:rPr lang="en-US" altLang="zh-CN" sz="3600" dirty="0"/>
              <a:t>*a</a:t>
            </a:r>
            <a:r>
              <a:rPr lang="zh-CN" altLang="en-US" sz="3600" dirty="0"/>
              <a:t> </a:t>
            </a:r>
            <a:r>
              <a:rPr lang="en-US" altLang="zh-CN" sz="3600" dirty="0"/>
              <a:t>^</a:t>
            </a:r>
            <a:r>
              <a:rPr lang="zh-CN" altLang="en-US" sz="3600" dirty="0"/>
              <a:t> </a:t>
            </a:r>
            <a:r>
              <a:rPr lang="en-US" altLang="zh-CN" sz="3600" dirty="0"/>
              <a:t>*b</a:t>
            </a:r>
            <a:r>
              <a:rPr lang="zh-CN" altLang="en-US" sz="3600" dirty="0"/>
              <a:t>     </a:t>
            </a:r>
            <a:r>
              <a:rPr lang="en-US" altLang="zh-CN" sz="3600" dirty="0"/>
              <a:t>(*a=*b=0^0=0)</a:t>
            </a:r>
          </a:p>
        </p:txBody>
      </p:sp>
    </p:spTree>
    <p:extLst>
      <p:ext uri="{BB962C8B-B14F-4D97-AF65-F5344CB8AC3E}">
        <p14:creationId xmlns:p14="http://schemas.microsoft.com/office/powerpoint/2010/main" val="150359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3E9DDD-588C-35C3-0E30-EA222B31FD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71"/>
          <a:stretch/>
        </p:blipFill>
        <p:spPr>
          <a:xfrm>
            <a:off x="481658" y="1278573"/>
            <a:ext cx="9585271" cy="3787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7532E8-E2DC-3DD2-FD17-86317A56B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58" y="221443"/>
            <a:ext cx="11376011" cy="10215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95C4C7-389D-5A4F-D199-553F87B03EC3}"/>
              </a:ext>
            </a:extLst>
          </p:cNvPr>
          <p:cNvSpPr txBox="1"/>
          <p:nvPr/>
        </p:nvSpPr>
        <p:spPr>
          <a:xfrm>
            <a:off x="3520440" y="230632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i+1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F1DFFB-97B4-76C7-57E1-42BA3D437B8E}"/>
              </a:ext>
            </a:extLst>
          </p:cNvPr>
          <p:cNvSpPr/>
          <p:nvPr/>
        </p:nvSpPr>
        <p:spPr>
          <a:xfrm>
            <a:off x="3520440" y="2675652"/>
            <a:ext cx="157480" cy="235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2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A5742E-444A-525C-1F07-7861399E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45" y="97852"/>
            <a:ext cx="8833109" cy="62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5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439A4E-A88C-823E-5FCB-33A13BC0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74" y="399952"/>
            <a:ext cx="9760452" cy="37847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E8F27E-1575-7115-3F51-13CD7A6D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7" y="4816545"/>
            <a:ext cx="11010547" cy="16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7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7DBC25-873B-BA96-9D88-8FF3B417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64" y="558640"/>
            <a:ext cx="4594286" cy="60154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8FA619-9432-9B28-7101-84E11C9000B0}"/>
              </a:ext>
            </a:extLst>
          </p:cNvPr>
          <p:cNvSpPr txBox="1"/>
          <p:nvPr/>
        </p:nvSpPr>
        <p:spPr>
          <a:xfrm>
            <a:off x="5854700" y="184025"/>
            <a:ext cx="4146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CMOS </a:t>
            </a:r>
            <a:r>
              <a:rPr lang="zh-CN" altLang="en-US" sz="3600" dirty="0"/>
              <a:t>电路</a:t>
            </a:r>
            <a:endParaRPr lang="en-US" altLang="zh-CN" sz="3600" dirty="0"/>
          </a:p>
          <a:p>
            <a:r>
              <a:rPr lang="zh-CN" altLang="en-US" sz="3600" dirty="0"/>
              <a:t>上下的逻辑表达式一定互为取非</a:t>
            </a:r>
            <a:endParaRPr lang="en-US" altLang="zh-CN" sz="3600" dirty="0"/>
          </a:p>
          <a:p>
            <a:r>
              <a:rPr lang="zh-CN" altLang="en-US" sz="3600" dirty="0"/>
              <a:t>串且，并或，</a:t>
            </a:r>
            <a:endParaRPr lang="en-US" altLang="zh-CN" sz="3600" dirty="0"/>
          </a:p>
          <a:p>
            <a:r>
              <a:rPr lang="zh-CN" altLang="en-US" sz="3600" dirty="0"/>
              <a:t>上</a:t>
            </a:r>
            <a:r>
              <a:rPr lang="en-US" altLang="zh-CN" sz="3600" dirty="0"/>
              <a:t>1</a:t>
            </a:r>
            <a:r>
              <a:rPr lang="zh-CN" altLang="en-US" sz="3600" dirty="0"/>
              <a:t>，下</a:t>
            </a:r>
            <a:r>
              <a:rPr lang="en-US" altLang="zh-CN" sz="3600" dirty="0"/>
              <a:t>0</a:t>
            </a:r>
            <a:r>
              <a:rPr lang="zh-CN" altLang="en-US" sz="3600" dirty="0"/>
              <a:t>，</a:t>
            </a:r>
            <a:endParaRPr lang="en-US" altLang="zh-CN" sz="3600" dirty="0"/>
          </a:p>
          <a:p>
            <a:r>
              <a:rPr lang="zh-CN" altLang="en-US" sz="3600" dirty="0"/>
              <a:t>圈圈取反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E4C20C-FBEE-25D1-66EB-841C3BCEAF5E}"/>
              </a:ext>
            </a:extLst>
          </p:cNvPr>
          <p:cNvSpPr txBox="1"/>
          <p:nvPr/>
        </p:nvSpPr>
        <p:spPr>
          <a:xfrm>
            <a:off x="1079500" y="1206500"/>
            <a:ext cx="58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</a:rPr>
              <a:t>x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6502D2-B6FC-EEEC-7388-F72B2249D59E}"/>
              </a:ext>
            </a:extLst>
          </p:cNvPr>
          <p:cNvSpPr txBox="1"/>
          <p:nvPr/>
        </p:nvSpPr>
        <p:spPr>
          <a:xfrm>
            <a:off x="1460500" y="3690241"/>
            <a:ext cx="628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X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008A0B-7F1C-E30D-1B16-51A426973410}"/>
              </a:ext>
            </a:extLst>
          </p:cNvPr>
          <p:cNvSpPr txBox="1"/>
          <p:nvPr/>
        </p:nvSpPr>
        <p:spPr>
          <a:xfrm>
            <a:off x="5092700" y="2440286"/>
            <a:ext cx="88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Z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78538A-C0B0-7BDA-A51E-3FEF0D02768B}"/>
              </a:ext>
            </a:extLst>
          </p:cNvPr>
          <p:cNvSpPr txBox="1"/>
          <p:nvPr/>
        </p:nvSpPr>
        <p:spPr>
          <a:xfrm>
            <a:off x="5302250" y="49715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</a:rPr>
              <a:t>Z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B9B2D88-7A56-7A52-F882-58B797E85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02" y="4091891"/>
            <a:ext cx="4308536" cy="8194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EA5E22E-5240-50F4-CC0F-063ECCF3D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02" y="5091836"/>
            <a:ext cx="4588546" cy="14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4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F65F79-003F-D30F-611C-63AD4686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3" y="285738"/>
            <a:ext cx="7483547" cy="11302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305DF4-A925-F997-8150-60D235EE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12" y="2811754"/>
            <a:ext cx="7680428" cy="38095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C6C4F6-312C-D256-05C7-B018171729B4}"/>
              </a:ext>
            </a:extLst>
          </p:cNvPr>
          <p:cNvSpPr txBox="1"/>
          <p:nvPr/>
        </p:nvSpPr>
        <p:spPr>
          <a:xfrm>
            <a:off x="768350" y="1790700"/>
            <a:ext cx="6024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AND, OR, NOT </a:t>
            </a:r>
            <a:r>
              <a:rPr lang="zh-CN" altLang="en-US" sz="3600" dirty="0"/>
              <a:t>是逻辑完备的</a:t>
            </a:r>
          </a:p>
        </p:txBody>
      </p:sp>
    </p:spTree>
    <p:extLst>
      <p:ext uri="{BB962C8B-B14F-4D97-AF65-F5344CB8AC3E}">
        <p14:creationId xmlns:p14="http://schemas.microsoft.com/office/powerpoint/2010/main" val="233173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0BCD44-0F93-1CC2-C4D0-FA0B2222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29" y="2587521"/>
            <a:ext cx="5924854" cy="40197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6BE727-BA01-5E32-5EF2-DA2D01930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74" y="180780"/>
            <a:ext cx="9575797" cy="24608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200B84-CE6D-9CE7-2409-592E610729FD}"/>
              </a:ext>
            </a:extLst>
          </p:cNvPr>
          <p:cNvSpPr txBox="1"/>
          <p:nvPr/>
        </p:nvSpPr>
        <p:spPr>
          <a:xfrm>
            <a:off x="6934200" y="3075057"/>
            <a:ext cx="33409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全加器</a:t>
            </a:r>
            <a:endParaRPr lang="en-US" altLang="zh-CN" sz="4000" dirty="0"/>
          </a:p>
          <a:p>
            <a:r>
              <a:rPr lang="zh-CN" altLang="en-US" sz="4000" dirty="0"/>
              <a:t>分类连线即可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注意</a:t>
            </a:r>
            <a:endParaRPr lang="en-US" altLang="zh-CN" sz="4000" dirty="0"/>
          </a:p>
          <a:p>
            <a:r>
              <a:rPr lang="zh-CN" altLang="en-US" sz="4000" dirty="0"/>
              <a:t>输入不要悬空</a:t>
            </a:r>
          </a:p>
        </p:txBody>
      </p:sp>
    </p:spTree>
    <p:extLst>
      <p:ext uri="{BB962C8B-B14F-4D97-AF65-F5344CB8AC3E}">
        <p14:creationId xmlns:p14="http://schemas.microsoft.com/office/powerpoint/2010/main" val="293552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FBDC6A-D81D-D79D-93EF-12DD88E3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10" y="215878"/>
            <a:ext cx="10941181" cy="13938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FBFB34-F040-9D30-4EBE-4BD1CD173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7" y="1867678"/>
            <a:ext cx="8002902" cy="811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E0F9D3-15CD-7ACE-1011-A4BF5AA8D6D8}"/>
              </a:ext>
            </a:extLst>
          </p:cNvPr>
          <p:cNvSpPr txBox="1"/>
          <p:nvPr/>
        </p:nvSpPr>
        <p:spPr>
          <a:xfrm>
            <a:off x="9129713" y="1857793"/>
            <a:ext cx="1140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0-3</a:t>
            </a:r>
            <a:endParaRPr lang="zh-CN" altLang="en-US" sz="4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5A323C-F19D-6E15-A3E7-4A782F84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44" y="2957785"/>
            <a:ext cx="7710795" cy="7556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0D8DE09-7CF2-873A-4196-36E4DE0D5E37}"/>
              </a:ext>
            </a:extLst>
          </p:cNvPr>
          <p:cNvSpPr txBox="1"/>
          <p:nvPr/>
        </p:nvSpPr>
        <p:spPr>
          <a:xfrm>
            <a:off x="8879681" y="2936858"/>
            <a:ext cx="2299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3 * 3 = 9</a:t>
            </a:r>
            <a:endParaRPr lang="zh-CN" altLang="en-US" sz="4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F7EE81-7A66-BF55-4A79-A1EC6CA34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27" y="4142572"/>
            <a:ext cx="8186759" cy="5080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83CC469-FE6C-E147-D3C9-60502D37EDD8}"/>
              </a:ext>
            </a:extLst>
          </p:cNvPr>
          <p:cNvSpPr txBox="1"/>
          <p:nvPr/>
        </p:nvSpPr>
        <p:spPr>
          <a:xfrm>
            <a:off x="9508331" y="3954367"/>
            <a:ext cx="508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4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2811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C51909-40F6-0DA9-1859-07462AD1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7" y="145093"/>
            <a:ext cx="6940907" cy="6324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FA6816-E146-2338-8361-D3C225489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807" y="700070"/>
            <a:ext cx="6545814" cy="9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5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C2E699-A132-9BF8-056A-9DB91C165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8" y="0"/>
            <a:ext cx="10106309" cy="40299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E4FEE-B7F0-D3B3-701B-BF5A795E2211}"/>
              </a:ext>
            </a:extLst>
          </p:cNvPr>
          <p:cNvSpPr txBox="1"/>
          <p:nvPr/>
        </p:nvSpPr>
        <p:spPr>
          <a:xfrm>
            <a:off x="3357563" y="4550567"/>
            <a:ext cx="6386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先实现 </a:t>
            </a:r>
            <a:r>
              <a:rPr lang="en-US" altLang="zh-CN" sz="4000" dirty="0"/>
              <a:t>AND, OR, NOT</a:t>
            </a:r>
          </a:p>
          <a:p>
            <a:r>
              <a:rPr lang="zh-CN" altLang="en-US" sz="4000" dirty="0"/>
              <a:t>再组合</a:t>
            </a:r>
          </a:p>
        </p:txBody>
      </p:sp>
    </p:spTree>
    <p:extLst>
      <p:ext uri="{BB962C8B-B14F-4D97-AF65-F5344CB8AC3E}">
        <p14:creationId xmlns:p14="http://schemas.microsoft.com/office/powerpoint/2010/main" val="118583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5AD445-32E0-B7A1-9D42-5B55AE20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02" y="198601"/>
            <a:ext cx="10465945" cy="1994974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2BDC01-48E2-9052-7695-930CDA9C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6490"/>
              </p:ext>
            </p:extLst>
          </p:nvPr>
        </p:nvGraphicFramePr>
        <p:xfrm>
          <a:off x="1138863" y="3335939"/>
          <a:ext cx="9376736" cy="2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184">
                  <a:extLst>
                    <a:ext uri="{9D8B030D-6E8A-4147-A177-3AD203B41FA5}">
                      <a16:colId xmlns:a16="http://schemas.microsoft.com/office/drawing/2014/main" val="3407269589"/>
                    </a:ext>
                  </a:extLst>
                </a:gridCol>
                <a:gridCol w="2344184">
                  <a:extLst>
                    <a:ext uri="{9D8B030D-6E8A-4147-A177-3AD203B41FA5}">
                      <a16:colId xmlns:a16="http://schemas.microsoft.com/office/drawing/2014/main" val="1140523727"/>
                    </a:ext>
                  </a:extLst>
                </a:gridCol>
                <a:gridCol w="2344184">
                  <a:extLst>
                    <a:ext uri="{9D8B030D-6E8A-4147-A177-3AD203B41FA5}">
                      <a16:colId xmlns:a16="http://schemas.microsoft.com/office/drawing/2014/main" val="1373708385"/>
                    </a:ext>
                  </a:extLst>
                </a:gridCol>
                <a:gridCol w="2344184">
                  <a:extLst>
                    <a:ext uri="{9D8B030D-6E8A-4147-A177-3AD203B41FA5}">
                      <a16:colId xmlns:a16="http://schemas.microsoft.com/office/drawing/2014/main" val="1749462468"/>
                    </a:ext>
                  </a:extLst>
                </a:gridCol>
              </a:tblGrid>
              <a:tr h="736980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反码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补码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95668"/>
                  </a:ext>
                </a:extLst>
              </a:tr>
              <a:tr h="73698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正数 </a:t>
                      </a:r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符号位 </a:t>
                      </a:r>
                      <a:r>
                        <a:rPr lang="en-US" altLang="zh-CN" dirty="0"/>
                        <a:t>0 + n </a:t>
                      </a:r>
                      <a:r>
                        <a:rPr lang="zh-CN" altLang="en-US" dirty="0"/>
                        <a:t>的二进制表示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同原码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同原码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64945"/>
                  </a:ext>
                </a:extLst>
              </a:tr>
              <a:tr h="736980">
                <a:tc>
                  <a:txBody>
                    <a:bodyPr/>
                    <a:lstStyle/>
                    <a:p>
                      <a:r>
                        <a:rPr lang="zh-CN" altLang="en-US" dirty="0"/>
                        <a:t>负数 </a:t>
                      </a:r>
                      <a:r>
                        <a:rPr lang="en-US" altLang="zh-CN" dirty="0"/>
                        <a:t>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符号位 </a:t>
                      </a:r>
                      <a:r>
                        <a:rPr lang="en-US" altLang="zh-CN" dirty="0"/>
                        <a:t>1 + n </a:t>
                      </a:r>
                      <a:r>
                        <a:rPr lang="zh-CN" altLang="en-US" dirty="0"/>
                        <a:t>的二进制表示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符号位不变 ，剩余位取反（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的原码取反）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反码</a:t>
                      </a:r>
                      <a:r>
                        <a:rPr lang="en-US" altLang="zh-CN" dirty="0"/>
                        <a:t>+1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6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6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36948D-CD0E-1A70-40DE-60502DA8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2" y="721425"/>
            <a:ext cx="7588008" cy="52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1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8BF0CB-5187-8A67-75D9-4879DD8B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23" y="1092144"/>
            <a:ext cx="11562886" cy="37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99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2B2EDD-2A8C-91C9-7F1C-A63D48BB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" y="505465"/>
            <a:ext cx="6178868" cy="59756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8EAF8F-D009-E176-A684-9B1FA90FCC72}"/>
              </a:ext>
            </a:extLst>
          </p:cNvPr>
          <p:cNvSpPr txBox="1"/>
          <p:nvPr/>
        </p:nvSpPr>
        <p:spPr>
          <a:xfrm>
            <a:off x="7022306" y="700088"/>
            <a:ext cx="37790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0/1 </a:t>
            </a:r>
            <a:r>
              <a:rPr lang="zh-CN" altLang="en-US" sz="4400" dirty="0"/>
              <a:t>为输出</a:t>
            </a:r>
            <a:endParaRPr lang="en-US" altLang="zh-CN" sz="4400" dirty="0"/>
          </a:p>
          <a:p>
            <a:r>
              <a:rPr lang="en-US" altLang="zh-CN" sz="4400" dirty="0"/>
              <a:t>Cond </a:t>
            </a:r>
            <a:r>
              <a:rPr lang="zh-CN" altLang="en-US" sz="4400" dirty="0"/>
              <a:t>为输入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E9F9F3-4A16-0A6C-CD84-C4499317F042}"/>
              </a:ext>
            </a:extLst>
          </p:cNvPr>
          <p:cNvSpPr txBox="1"/>
          <p:nvPr/>
        </p:nvSpPr>
        <p:spPr>
          <a:xfrm>
            <a:off x="6636544" y="3280202"/>
            <a:ext cx="5472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一共有 </a:t>
            </a:r>
            <a:r>
              <a:rPr lang="en-US" altLang="zh-CN" sz="3600" dirty="0"/>
              <a:t>6 </a:t>
            </a:r>
            <a:r>
              <a:rPr lang="zh-CN" altLang="en-US" sz="3600" dirty="0"/>
              <a:t>个状态</a:t>
            </a:r>
            <a:endParaRPr lang="en-US" altLang="zh-CN" sz="3600" dirty="0"/>
          </a:p>
          <a:p>
            <a:r>
              <a:rPr lang="en-US" altLang="zh-CN" sz="3600" dirty="0"/>
              <a:t>Latch </a:t>
            </a:r>
            <a:r>
              <a:rPr lang="zh-CN" altLang="en-US" sz="3600" dirty="0"/>
              <a:t>可以理解成物理层面</a:t>
            </a:r>
            <a:endParaRPr lang="en-US" altLang="zh-CN" sz="3600" dirty="0"/>
          </a:p>
          <a:p>
            <a:r>
              <a:rPr lang="zh-CN" altLang="en-US" sz="3600" dirty="0"/>
              <a:t>用于存储 </a:t>
            </a:r>
            <a:r>
              <a:rPr lang="en-US" altLang="zh-CN" sz="3600" dirty="0"/>
              <a:t>1bit </a:t>
            </a:r>
            <a:r>
              <a:rPr lang="zh-CN" altLang="en-US" sz="3600" dirty="0"/>
              <a:t>的最小结构</a:t>
            </a:r>
            <a:endParaRPr lang="en-US" altLang="zh-CN" sz="3600" dirty="0"/>
          </a:p>
          <a:p>
            <a:r>
              <a:rPr lang="en-US" altLang="zh-CN" sz="3600" dirty="0"/>
              <a:t>6 </a:t>
            </a:r>
            <a:r>
              <a:rPr lang="zh-CN" altLang="en-US" sz="3600" dirty="0"/>
              <a:t>个状态需要 </a:t>
            </a:r>
            <a:r>
              <a:rPr lang="en-US" altLang="zh-CN" sz="3600" dirty="0"/>
              <a:t>3 bits</a:t>
            </a:r>
          </a:p>
          <a:p>
            <a:r>
              <a:rPr lang="zh-CN" altLang="en-US" sz="3600" dirty="0"/>
              <a:t>因此需要 </a:t>
            </a:r>
            <a:r>
              <a:rPr lang="en-US" altLang="zh-CN" sz="3600" dirty="0"/>
              <a:t>3 </a:t>
            </a:r>
            <a:r>
              <a:rPr lang="zh-CN" altLang="en-US" sz="3600" dirty="0"/>
              <a:t>个锁存器</a:t>
            </a:r>
          </a:p>
        </p:txBody>
      </p:sp>
    </p:spTree>
    <p:extLst>
      <p:ext uri="{BB962C8B-B14F-4D97-AF65-F5344CB8AC3E}">
        <p14:creationId xmlns:p14="http://schemas.microsoft.com/office/powerpoint/2010/main" val="43837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5FFB3E-A834-A33F-9783-092DB76BC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3" y="435742"/>
            <a:ext cx="11568631" cy="18574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D3A7AD-647F-7E59-CCC4-B0C9ACB87519}"/>
              </a:ext>
            </a:extLst>
          </p:cNvPr>
          <p:cNvSpPr txBox="1"/>
          <p:nvPr/>
        </p:nvSpPr>
        <p:spPr>
          <a:xfrm>
            <a:off x="528637" y="2357437"/>
            <a:ext cx="11158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Address         -&gt;   </a:t>
            </a:r>
            <a:r>
              <a:rPr lang="zh-CN" altLang="en-US" sz="3600" dirty="0"/>
              <a:t>字长 </a:t>
            </a:r>
            <a:r>
              <a:rPr lang="en-US" altLang="zh-CN" sz="3600" dirty="0"/>
              <a:t>= </a:t>
            </a:r>
            <a:r>
              <a:rPr lang="zh-CN" altLang="en-US" sz="3600" dirty="0"/>
              <a:t>地址的长度</a:t>
            </a:r>
            <a:endParaRPr lang="en-US" altLang="zh-CN" sz="3600" dirty="0"/>
          </a:p>
          <a:p>
            <a:r>
              <a:rPr lang="en-US" altLang="zh-CN" sz="3600" dirty="0" err="1"/>
              <a:t>Addressbility</a:t>
            </a:r>
            <a:r>
              <a:rPr lang="en-US" altLang="zh-CN" sz="3600" dirty="0"/>
              <a:t>  -&gt;   </a:t>
            </a:r>
            <a:r>
              <a:rPr lang="zh-CN" altLang="en-US" sz="3600" dirty="0"/>
              <a:t>位宽 </a:t>
            </a:r>
            <a:r>
              <a:rPr lang="en-US" altLang="zh-CN" sz="3600" dirty="0"/>
              <a:t>= </a:t>
            </a:r>
            <a:r>
              <a:rPr lang="zh-CN" altLang="en-US" sz="3600" dirty="0"/>
              <a:t>存放在该地址的数据的长度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FB4E8D-1B34-2407-EF8E-E24177997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3919522"/>
            <a:ext cx="4160457" cy="238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2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6F0709-00C4-EFC8-4642-73AD20F21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1" y="212712"/>
            <a:ext cx="11227049" cy="8517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16076D2-F7B1-4165-78CA-58514C54D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1" y="885824"/>
            <a:ext cx="11396391" cy="10644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140429-33AB-54A5-1A17-84BD766BE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01" y="2896790"/>
            <a:ext cx="11484522" cy="10644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FEF947-BBE0-8CEC-9F8B-EE60803D4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7" y="4286250"/>
            <a:ext cx="12035646" cy="11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44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E4E7A7E-1AE5-18A9-CDEE-C65FA70A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50" y="223014"/>
            <a:ext cx="11650799" cy="20772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68935F-52AE-8C64-A7C8-3E37CE5C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53" y="2407444"/>
            <a:ext cx="11350804" cy="1371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93272E-26B9-D32F-8B42-32D896E1739B}"/>
              </a:ext>
            </a:extLst>
          </p:cNvPr>
          <p:cNvSpPr txBox="1"/>
          <p:nvPr/>
        </p:nvSpPr>
        <p:spPr>
          <a:xfrm>
            <a:off x="571500" y="4157663"/>
            <a:ext cx="10108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The width of PC = The width of address</a:t>
            </a:r>
          </a:p>
          <a:p>
            <a:r>
              <a:rPr lang="en-US" altLang="zh-CN" sz="3600" dirty="0"/>
              <a:t>Address space = 2^The width of address</a:t>
            </a:r>
          </a:p>
          <a:p>
            <a:r>
              <a:rPr lang="en-US" altLang="zh-CN" sz="3600" dirty="0"/>
              <a:t>Addressability = The width of data</a:t>
            </a:r>
          </a:p>
          <a:p>
            <a:r>
              <a:rPr lang="en-US" altLang="zh-CN" sz="3600" dirty="0"/>
              <a:t>Memory Size = Address space * Addressability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4310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61B3A6-476B-4D8A-2B7D-94B91AF8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45" y="500760"/>
            <a:ext cx="10397509" cy="57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78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E4C7A7-F117-4203-A6BD-00AE283F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5" y="708806"/>
            <a:ext cx="11423984" cy="8699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379884-C5CF-CB9C-2119-A20CF85E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32" y="1666054"/>
            <a:ext cx="7020008" cy="23121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A7F209-AF5B-1FAF-4A38-E6B90729B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60" y="4875995"/>
            <a:ext cx="11226080" cy="8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9D85FF-603F-ACA9-E0F3-2C23850A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26" y="430157"/>
            <a:ext cx="10302467" cy="17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1135BD-7DE7-718C-CBB3-585F76A2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28" y="242678"/>
            <a:ext cx="11338413" cy="2022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86460C-058D-5269-73D1-9F66FE283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86" y="2866220"/>
            <a:ext cx="9326560" cy="9199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4CE4C4-98FC-B496-FB97-505F4ABACDFE}"/>
              </a:ext>
            </a:extLst>
          </p:cNvPr>
          <p:cNvSpPr txBox="1"/>
          <p:nvPr/>
        </p:nvSpPr>
        <p:spPr>
          <a:xfrm>
            <a:off x="1675924" y="4230509"/>
            <a:ext cx="9486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为什么负数的范围比整数多</a:t>
            </a:r>
            <a:r>
              <a:rPr lang="en-US" altLang="zh-CN" sz="4000" dirty="0"/>
              <a:t>1</a:t>
            </a:r>
            <a:r>
              <a:rPr lang="zh-CN" altLang="en-US" sz="4000" dirty="0"/>
              <a:t>？</a:t>
            </a:r>
            <a:endParaRPr lang="en-US" altLang="zh-CN" sz="4000" dirty="0"/>
          </a:p>
          <a:p>
            <a:r>
              <a:rPr lang="zh-CN" altLang="en-US" sz="4000" dirty="0"/>
              <a:t>因为 </a:t>
            </a:r>
            <a:r>
              <a:rPr lang="en-US" altLang="zh-CN" sz="4000" dirty="0"/>
              <a:t>0 </a:t>
            </a:r>
            <a:r>
              <a:rPr lang="zh-CN" altLang="en-US" sz="4000" dirty="0"/>
              <a:t>的符号位恒为 </a:t>
            </a:r>
            <a:r>
              <a:rPr lang="en-US" altLang="zh-CN" sz="4000" dirty="0"/>
              <a:t>0 </a:t>
            </a:r>
            <a:r>
              <a:rPr lang="zh-CN" altLang="en-US" sz="4000" dirty="0"/>
              <a:t>（即使是</a:t>
            </a:r>
            <a:r>
              <a:rPr lang="en-US" altLang="zh-CN" sz="4000" dirty="0"/>
              <a:t>-0</a:t>
            </a:r>
            <a:r>
              <a:rPr lang="zh-CN" altLang="en-US" sz="4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1522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F28030-8EA5-A918-4A44-459211F0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2" y="288912"/>
            <a:ext cx="11883425" cy="10255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80576E-79AC-F904-3774-D6F389CC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4" y="1702533"/>
            <a:ext cx="7108124" cy="456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A39BB7-698C-49B3-DCEA-B121A9EF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0" y="1767212"/>
            <a:ext cx="3910869" cy="37982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D26D76-0371-A79C-D2CC-110C1F498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24" y="221434"/>
            <a:ext cx="11657958" cy="16886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6B643D-18A9-5E19-0D18-E1833F320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893" y="1688158"/>
            <a:ext cx="3835338" cy="37420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F7A64D-909D-445F-66EF-BF668C5E06E2}"/>
              </a:ext>
            </a:extLst>
          </p:cNvPr>
          <p:cNvSpPr txBox="1"/>
          <p:nvPr/>
        </p:nvSpPr>
        <p:spPr>
          <a:xfrm>
            <a:off x="1835946" y="5743575"/>
            <a:ext cx="147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溢出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098939-AEE7-B9B8-D6E9-DB278E8B2801}"/>
              </a:ext>
            </a:extLst>
          </p:cNvPr>
          <p:cNvSpPr txBox="1"/>
          <p:nvPr/>
        </p:nvSpPr>
        <p:spPr>
          <a:xfrm>
            <a:off x="8129588" y="580513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类型转换</a:t>
            </a:r>
          </a:p>
        </p:txBody>
      </p:sp>
    </p:spTree>
    <p:extLst>
      <p:ext uri="{BB962C8B-B14F-4D97-AF65-F5344CB8AC3E}">
        <p14:creationId xmlns:p14="http://schemas.microsoft.com/office/powerpoint/2010/main" val="249015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6F2460-C4B8-A9A0-B8F3-8CFDB13C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2" y="216679"/>
            <a:ext cx="11183257" cy="15604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4F02FB-C23D-FA17-A0B6-E0FE0EE3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540" y="2623300"/>
            <a:ext cx="9344599" cy="26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4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9BD8C0-F147-DA11-7391-CB7A6F7C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4" y="103959"/>
            <a:ext cx="11848455" cy="17534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0BFE90-9D17-F53D-6990-8F14856FB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38" y="1775385"/>
            <a:ext cx="8960310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1B4E95-9808-3D14-34A8-81E8E778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0" y="344459"/>
            <a:ext cx="11160282" cy="19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4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281</Words>
  <Application>Microsoft Office PowerPoint</Application>
  <PresentationFormat>宽屏</PresentationFormat>
  <Paragraphs>56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ICS HW1-2 讲评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HW1-2 讲评</dc:title>
  <dc:creator>以勒 王</dc:creator>
  <cp:lastModifiedBy>以勒 王</cp:lastModifiedBy>
  <cp:revision>23</cp:revision>
  <dcterms:created xsi:type="dcterms:W3CDTF">2023-11-09T15:35:19Z</dcterms:created>
  <dcterms:modified xsi:type="dcterms:W3CDTF">2023-11-09T17:03:05Z</dcterms:modified>
</cp:coreProperties>
</file>