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6" r:id="rId3"/>
    <p:sldId id="277" r:id="rId4"/>
    <p:sldId id="286" r:id="rId5"/>
    <p:sldId id="287" r:id="rId6"/>
    <p:sldId id="289" r:id="rId7"/>
    <p:sldId id="291" r:id="rId8"/>
    <p:sldId id="290" r:id="rId9"/>
    <p:sldId id="284" r:id="rId10"/>
    <p:sldId id="285" r:id="rId11"/>
    <p:sldId id="292" r:id="rId12"/>
    <p:sldId id="295" r:id="rId13"/>
    <p:sldId id="296" r:id="rId14"/>
    <p:sldId id="298" r:id="rId15"/>
    <p:sldId id="300" r:id="rId16"/>
    <p:sldId id="302" r:id="rId17"/>
    <p:sldId id="303" r:id="rId18"/>
    <p:sldId id="304" r:id="rId19"/>
    <p:sldId id="305" r:id="rId20"/>
    <p:sldId id="306" r:id="rId21"/>
    <p:sldId id="308" r:id="rId22"/>
    <p:sldId id="293" r:id="rId23"/>
    <p:sldId id="294" r:id="rId24"/>
    <p:sldId id="30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5" autoAdjust="0"/>
    <p:restoredTop sz="94680" autoAdjust="0"/>
  </p:normalViewPr>
  <p:slideViewPr>
    <p:cSldViewPr snapToGrid="0">
      <p:cViewPr>
        <p:scale>
          <a:sx n="100" d="100"/>
          <a:sy n="100" d="100"/>
        </p:scale>
        <p:origin x="49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期中讲解习题课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44216" y="2639029"/>
            <a:ext cx="7196667" cy="1569177"/>
          </a:xfrm>
        </p:spPr>
        <p:txBody>
          <a:bodyPr>
            <a:normAutofit/>
          </a:bodyPr>
          <a:lstStyle/>
          <a:p>
            <a:r>
              <a:rPr lang="en-US" altLang="zh-CN" dirty="0"/>
              <a:t>Part C &amp; Part D 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常文正</a:t>
            </a:r>
          </a:p>
        </p:txBody>
      </p:sp>
    </p:spTree>
    <p:extLst>
      <p:ext uri="{BB962C8B-B14F-4D97-AF65-F5344CB8AC3E}">
        <p14:creationId xmlns:p14="http://schemas.microsoft.com/office/powerpoint/2010/main" val="194640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FE0AB6-AB40-4BE9-8A91-EDC621CE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51" y="848034"/>
            <a:ext cx="8219048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4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D1EA53E-2879-4C13-B0CD-FAA16D7065BC}"/>
              </a:ext>
            </a:extLst>
          </p:cNvPr>
          <p:cNvSpPr txBox="1"/>
          <p:nvPr/>
        </p:nvSpPr>
        <p:spPr>
          <a:xfrm>
            <a:off x="10491261" y="176344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B0E6D8-34F9-4AAE-8CDC-A954F9F006A6}"/>
              </a:ext>
            </a:extLst>
          </p:cNvPr>
          <p:cNvCxnSpPr>
            <a:cxnSpLocks/>
          </p:cNvCxnSpPr>
          <p:nvPr/>
        </p:nvCxnSpPr>
        <p:spPr>
          <a:xfrm>
            <a:off x="10171009" y="1287195"/>
            <a:ext cx="0" cy="476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2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 (?)</a:t>
            </a:r>
          </a:p>
        </p:txBody>
      </p:sp>
    </p:spTree>
    <p:extLst>
      <p:ext uri="{BB962C8B-B14F-4D97-AF65-F5344CB8AC3E}">
        <p14:creationId xmlns:p14="http://schemas.microsoft.com/office/powerpoint/2010/main" val="166986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B0E6D8-34F9-4AAE-8CDC-A954F9F006A6}"/>
              </a:ext>
            </a:extLst>
          </p:cNvPr>
          <p:cNvCxnSpPr>
            <a:cxnSpLocks/>
          </p:cNvCxnSpPr>
          <p:nvPr/>
        </p:nvCxnSpPr>
        <p:spPr>
          <a:xfrm>
            <a:off x="10171009" y="1287195"/>
            <a:ext cx="0" cy="476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4C66C90-9C35-4806-A0EB-479B619F1E74}"/>
              </a:ext>
            </a:extLst>
          </p:cNvPr>
          <p:cNvSpPr txBox="1"/>
          <p:nvPr/>
        </p:nvSpPr>
        <p:spPr>
          <a:xfrm>
            <a:off x="10491261" y="2253252"/>
            <a:ext cx="1629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指令？要往哪跳转？先把寄存器的值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copy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下来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44410A-11C0-461A-9DD7-23E2E54630EA}"/>
              </a:ext>
            </a:extLst>
          </p:cNvPr>
          <p:cNvSpPr txBox="1"/>
          <p:nvPr/>
        </p:nvSpPr>
        <p:spPr>
          <a:xfrm>
            <a:off x="7966607" y="246837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AEFFC-7D54-4FD2-9EFC-76A48AAE4661}"/>
              </a:ext>
            </a:extLst>
          </p:cNvPr>
          <p:cNvSpPr txBox="1"/>
          <p:nvPr/>
        </p:nvSpPr>
        <p:spPr>
          <a:xfrm>
            <a:off x="8552394" y="2465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A9725F-C27A-4B5C-84AA-9C6CC86E1BB0}"/>
              </a:ext>
            </a:extLst>
          </p:cNvPr>
          <p:cNvSpPr txBox="1"/>
          <p:nvPr/>
        </p:nvSpPr>
        <p:spPr>
          <a:xfrm>
            <a:off x="9361384" y="246241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8A757-E5AC-4BBD-8CA7-6D3EBCFA6D12}"/>
              </a:ext>
            </a:extLst>
          </p:cNvPr>
          <p:cNvSpPr txBox="1"/>
          <p:nvPr/>
        </p:nvSpPr>
        <p:spPr>
          <a:xfrm>
            <a:off x="9788636" y="245206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xFFF0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 (?)</a:t>
            </a:r>
          </a:p>
          <a:p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29834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0CC9B67-66B7-4438-9AD5-07EB9FA680C5}"/>
              </a:ext>
            </a:extLst>
          </p:cNvPr>
          <p:cNvSpPr txBox="1"/>
          <p:nvPr/>
        </p:nvSpPr>
        <p:spPr>
          <a:xfrm>
            <a:off x="10491261" y="2827102"/>
            <a:ext cx="1755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怎么来的？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R1+R0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，因此这行代码就确定了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R1 R0</a:t>
            </a:r>
            <a:endParaRPr lang="zh-CN" altLang="en-US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44410A-11C0-461A-9DD7-23E2E54630EA}"/>
              </a:ext>
            </a:extLst>
          </p:cNvPr>
          <p:cNvSpPr txBox="1"/>
          <p:nvPr/>
        </p:nvSpPr>
        <p:spPr>
          <a:xfrm>
            <a:off x="7966607" y="246837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AEFFC-7D54-4FD2-9EFC-76A48AAE4661}"/>
              </a:ext>
            </a:extLst>
          </p:cNvPr>
          <p:cNvSpPr txBox="1"/>
          <p:nvPr/>
        </p:nvSpPr>
        <p:spPr>
          <a:xfrm>
            <a:off x="8552394" y="2465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A9725F-C27A-4B5C-84AA-9C6CC86E1BB0}"/>
              </a:ext>
            </a:extLst>
          </p:cNvPr>
          <p:cNvSpPr txBox="1"/>
          <p:nvPr/>
        </p:nvSpPr>
        <p:spPr>
          <a:xfrm>
            <a:off x="9361384" y="246241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8A757-E5AC-4BBD-8CA7-6D3EBCFA6D12}"/>
              </a:ext>
            </a:extLst>
          </p:cNvPr>
          <p:cNvSpPr txBox="1"/>
          <p:nvPr/>
        </p:nvSpPr>
        <p:spPr>
          <a:xfrm>
            <a:off x="9788636" y="245206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xFFF0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9967A8-B5FB-42B1-BFB6-26D54F02B276}"/>
              </a:ext>
            </a:extLst>
          </p:cNvPr>
          <p:cNvCxnSpPr>
            <a:cxnSpLocks/>
          </p:cNvCxnSpPr>
          <p:nvPr/>
        </p:nvCxnSpPr>
        <p:spPr>
          <a:xfrm>
            <a:off x="10171009" y="2729065"/>
            <a:ext cx="0" cy="444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 (?)</a:t>
            </a:r>
          </a:p>
          <a:p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???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R1 R0 / ADD R3 R0 R1(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顺序无所谓）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210FB3-7773-481F-8B92-4F1BC5AF7269}"/>
              </a:ext>
            </a:extLst>
          </p:cNvPr>
          <p:cNvSpPr txBox="1"/>
          <p:nvPr/>
        </p:nvSpPr>
        <p:spPr>
          <a:xfrm>
            <a:off x="6653641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CAD4D-AFB7-4EFC-8BE8-63065EE2BCB6}"/>
              </a:ext>
            </a:extLst>
          </p:cNvPr>
          <p:cNvSpPr txBox="1"/>
          <p:nvPr/>
        </p:nvSpPr>
        <p:spPr>
          <a:xfrm>
            <a:off x="7295846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B0032D-C953-4885-903C-E0A1D74803DD}"/>
              </a:ext>
            </a:extLst>
          </p:cNvPr>
          <p:cNvSpPr txBox="1"/>
          <p:nvPr/>
        </p:nvSpPr>
        <p:spPr>
          <a:xfrm>
            <a:off x="7966607" y="3097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89CF9-3891-44C7-A8B1-13169C7312B9}"/>
              </a:ext>
            </a:extLst>
          </p:cNvPr>
          <p:cNvSpPr txBox="1"/>
          <p:nvPr/>
        </p:nvSpPr>
        <p:spPr>
          <a:xfrm>
            <a:off x="8561606" y="310410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60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444410A-11C0-461A-9DD7-23E2E54630EA}"/>
              </a:ext>
            </a:extLst>
          </p:cNvPr>
          <p:cNvSpPr txBox="1"/>
          <p:nvPr/>
        </p:nvSpPr>
        <p:spPr>
          <a:xfrm>
            <a:off x="7966607" y="246837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AEFFC-7D54-4FD2-9EFC-76A48AAE4661}"/>
              </a:ext>
            </a:extLst>
          </p:cNvPr>
          <p:cNvSpPr txBox="1"/>
          <p:nvPr/>
        </p:nvSpPr>
        <p:spPr>
          <a:xfrm>
            <a:off x="8552394" y="2465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A9725F-C27A-4B5C-84AA-9C6CC86E1BB0}"/>
              </a:ext>
            </a:extLst>
          </p:cNvPr>
          <p:cNvSpPr txBox="1"/>
          <p:nvPr/>
        </p:nvSpPr>
        <p:spPr>
          <a:xfrm>
            <a:off x="9361384" y="246241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8A757-E5AC-4BBD-8CA7-6D3EBCFA6D12}"/>
              </a:ext>
            </a:extLst>
          </p:cNvPr>
          <p:cNvSpPr txBox="1"/>
          <p:nvPr/>
        </p:nvSpPr>
        <p:spPr>
          <a:xfrm>
            <a:off x="9788636" y="245206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xFFF0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 (?)</a:t>
            </a:r>
          </a:p>
          <a:p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???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R1 R0 / ADD R3 R0 R1(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顺序无所谓）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BR???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5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210FB3-7773-481F-8B92-4F1BC5AF7269}"/>
              </a:ext>
            </a:extLst>
          </p:cNvPr>
          <p:cNvSpPr txBox="1"/>
          <p:nvPr/>
        </p:nvSpPr>
        <p:spPr>
          <a:xfrm>
            <a:off x="6653641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CAD4D-AFB7-4EFC-8BE8-63065EE2BCB6}"/>
              </a:ext>
            </a:extLst>
          </p:cNvPr>
          <p:cNvSpPr txBox="1"/>
          <p:nvPr/>
        </p:nvSpPr>
        <p:spPr>
          <a:xfrm>
            <a:off x="7295846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B0032D-C953-4885-903C-E0A1D74803DD}"/>
              </a:ext>
            </a:extLst>
          </p:cNvPr>
          <p:cNvSpPr txBox="1"/>
          <p:nvPr/>
        </p:nvSpPr>
        <p:spPr>
          <a:xfrm>
            <a:off x="7966607" y="3097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A40D1D-6F5C-414A-8BFA-09A08668A34A}"/>
              </a:ext>
            </a:extLst>
          </p:cNvPr>
          <p:cNvSpPr txBox="1"/>
          <p:nvPr/>
        </p:nvSpPr>
        <p:spPr>
          <a:xfrm>
            <a:off x="7966607" y="38353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89CF9-3891-44C7-A8B1-13169C7312B9}"/>
              </a:ext>
            </a:extLst>
          </p:cNvPr>
          <p:cNvSpPr txBox="1"/>
          <p:nvPr/>
        </p:nvSpPr>
        <p:spPr>
          <a:xfrm>
            <a:off x="8561606" y="310410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0CF287-B755-4C01-AB64-3CC15B33E2BC}"/>
              </a:ext>
            </a:extLst>
          </p:cNvPr>
          <p:cNvSpPr txBox="1"/>
          <p:nvPr/>
        </p:nvSpPr>
        <p:spPr>
          <a:xfrm>
            <a:off x="8561928" y="381443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67C3B-6A1B-43D7-A68E-935A39A57B19}"/>
              </a:ext>
            </a:extLst>
          </p:cNvPr>
          <p:cNvSpPr txBox="1"/>
          <p:nvPr/>
        </p:nvSpPr>
        <p:spPr>
          <a:xfrm>
            <a:off x="10491259" y="3037459"/>
            <a:ext cx="1574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又是跳转指令？偏移是为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5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？条件是什么？不管了，先把寄存器的值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copy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下来。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这里发现如果偏移量为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5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的话刚好能跳转到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x300C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，因此不妨暂定为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5</a:t>
            </a:r>
            <a:endParaRPr lang="zh-CN" altLang="en-US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F5795-6ECD-4B47-9572-4E6DE936C607}"/>
              </a:ext>
            </a:extLst>
          </p:cNvPr>
          <p:cNvSpPr txBox="1"/>
          <p:nvPr/>
        </p:nvSpPr>
        <p:spPr>
          <a:xfrm>
            <a:off x="9349116" y="38144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535D4-E7BE-4DD6-8559-E069716811B0}"/>
              </a:ext>
            </a:extLst>
          </p:cNvPr>
          <p:cNvSpPr txBox="1"/>
          <p:nvPr/>
        </p:nvSpPr>
        <p:spPr>
          <a:xfrm>
            <a:off x="9759019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98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444410A-11C0-461A-9DD7-23E2E54630EA}"/>
              </a:ext>
            </a:extLst>
          </p:cNvPr>
          <p:cNvSpPr txBox="1"/>
          <p:nvPr/>
        </p:nvSpPr>
        <p:spPr>
          <a:xfrm>
            <a:off x="7966607" y="246837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AEFFC-7D54-4FD2-9EFC-76A48AAE4661}"/>
              </a:ext>
            </a:extLst>
          </p:cNvPr>
          <p:cNvSpPr txBox="1"/>
          <p:nvPr/>
        </p:nvSpPr>
        <p:spPr>
          <a:xfrm>
            <a:off x="8552394" y="2465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A9725F-C27A-4B5C-84AA-9C6CC86E1BB0}"/>
              </a:ext>
            </a:extLst>
          </p:cNvPr>
          <p:cNvSpPr txBox="1"/>
          <p:nvPr/>
        </p:nvSpPr>
        <p:spPr>
          <a:xfrm>
            <a:off x="9361384" y="246241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8A757-E5AC-4BBD-8CA7-6D3EBCFA6D12}"/>
              </a:ext>
            </a:extLst>
          </p:cNvPr>
          <p:cNvSpPr txBox="1"/>
          <p:nvPr/>
        </p:nvSpPr>
        <p:spPr>
          <a:xfrm>
            <a:off x="9788636" y="245206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xFFF0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 (?)</a:t>
            </a:r>
          </a:p>
          <a:p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???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R1 R0 / ADD R3 R0 R1(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顺序无所谓）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BR???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5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1(?)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210FB3-7773-481F-8B92-4F1BC5AF7269}"/>
              </a:ext>
            </a:extLst>
          </p:cNvPr>
          <p:cNvSpPr txBox="1"/>
          <p:nvPr/>
        </p:nvSpPr>
        <p:spPr>
          <a:xfrm>
            <a:off x="6653641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CAD4D-AFB7-4EFC-8BE8-63065EE2BCB6}"/>
              </a:ext>
            </a:extLst>
          </p:cNvPr>
          <p:cNvSpPr txBox="1"/>
          <p:nvPr/>
        </p:nvSpPr>
        <p:spPr>
          <a:xfrm>
            <a:off x="7295846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B0032D-C953-4885-903C-E0A1D74803DD}"/>
              </a:ext>
            </a:extLst>
          </p:cNvPr>
          <p:cNvSpPr txBox="1"/>
          <p:nvPr/>
        </p:nvSpPr>
        <p:spPr>
          <a:xfrm>
            <a:off x="7966607" y="3097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A40D1D-6F5C-414A-8BFA-09A08668A34A}"/>
              </a:ext>
            </a:extLst>
          </p:cNvPr>
          <p:cNvSpPr txBox="1"/>
          <p:nvPr/>
        </p:nvSpPr>
        <p:spPr>
          <a:xfrm>
            <a:off x="7966607" y="38353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89CF9-3891-44C7-A8B1-13169C7312B9}"/>
              </a:ext>
            </a:extLst>
          </p:cNvPr>
          <p:cNvSpPr txBox="1"/>
          <p:nvPr/>
        </p:nvSpPr>
        <p:spPr>
          <a:xfrm>
            <a:off x="8561606" y="310410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0CF287-B755-4C01-AB64-3CC15B33E2BC}"/>
              </a:ext>
            </a:extLst>
          </p:cNvPr>
          <p:cNvSpPr txBox="1"/>
          <p:nvPr/>
        </p:nvSpPr>
        <p:spPr>
          <a:xfrm>
            <a:off x="8561928" y="381443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67C3B-6A1B-43D7-A68E-935A39A57B19}"/>
              </a:ext>
            </a:extLst>
          </p:cNvPr>
          <p:cNvSpPr txBox="1"/>
          <p:nvPr/>
        </p:nvSpPr>
        <p:spPr>
          <a:xfrm>
            <a:off x="10491261" y="4112395"/>
            <a:ext cx="1600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怎么变了？这一行肯定是对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的运算指令，看上来最可能是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 </a:t>
            </a:r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1</a:t>
            </a:r>
            <a:endParaRPr lang="zh-CN" altLang="en-US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F5795-6ECD-4B47-9572-4E6DE936C607}"/>
              </a:ext>
            </a:extLst>
          </p:cNvPr>
          <p:cNvSpPr txBox="1"/>
          <p:nvPr/>
        </p:nvSpPr>
        <p:spPr>
          <a:xfrm>
            <a:off x="9349116" y="38144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535D4-E7BE-4DD6-8559-E069716811B0}"/>
              </a:ext>
            </a:extLst>
          </p:cNvPr>
          <p:cNvSpPr txBox="1"/>
          <p:nvPr/>
        </p:nvSpPr>
        <p:spPr>
          <a:xfrm>
            <a:off x="9759019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C5A7213-19AA-4459-B1EE-F5539959225C}"/>
              </a:ext>
            </a:extLst>
          </p:cNvPr>
          <p:cNvCxnSpPr>
            <a:cxnSpLocks/>
          </p:cNvCxnSpPr>
          <p:nvPr/>
        </p:nvCxnSpPr>
        <p:spPr>
          <a:xfrm>
            <a:off x="9485209" y="4087741"/>
            <a:ext cx="0" cy="476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65E6E83-F34D-41FD-8073-7B1DB4F17941}"/>
              </a:ext>
            </a:extLst>
          </p:cNvPr>
          <p:cNvSpPr txBox="1"/>
          <p:nvPr/>
        </p:nvSpPr>
        <p:spPr>
          <a:xfrm>
            <a:off x="9788635" y="444979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69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444410A-11C0-461A-9DD7-23E2E54630EA}"/>
              </a:ext>
            </a:extLst>
          </p:cNvPr>
          <p:cNvSpPr txBox="1"/>
          <p:nvPr/>
        </p:nvSpPr>
        <p:spPr>
          <a:xfrm>
            <a:off x="7966607" y="246837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AEFFC-7D54-4FD2-9EFC-76A48AAE4661}"/>
              </a:ext>
            </a:extLst>
          </p:cNvPr>
          <p:cNvSpPr txBox="1"/>
          <p:nvPr/>
        </p:nvSpPr>
        <p:spPr>
          <a:xfrm>
            <a:off x="8552394" y="2465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A9725F-C27A-4B5C-84AA-9C6CC86E1BB0}"/>
              </a:ext>
            </a:extLst>
          </p:cNvPr>
          <p:cNvSpPr txBox="1"/>
          <p:nvPr/>
        </p:nvSpPr>
        <p:spPr>
          <a:xfrm>
            <a:off x="9361384" y="246241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8A757-E5AC-4BBD-8CA7-6D3EBCFA6D12}"/>
              </a:ext>
            </a:extLst>
          </p:cNvPr>
          <p:cNvSpPr txBox="1"/>
          <p:nvPr/>
        </p:nvSpPr>
        <p:spPr>
          <a:xfrm>
            <a:off x="9788636" y="245206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xFFF0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#-16(?)</a:t>
            </a:r>
          </a:p>
          <a:p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???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R1 R0 / ADD R3 R0 R1(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顺序无所谓）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BR???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5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1(?)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R0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endParaRPr lang="zh-CN" altLang="en-US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210FB3-7773-481F-8B92-4F1BC5AF7269}"/>
              </a:ext>
            </a:extLst>
          </p:cNvPr>
          <p:cNvSpPr txBox="1"/>
          <p:nvPr/>
        </p:nvSpPr>
        <p:spPr>
          <a:xfrm>
            <a:off x="6653641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CAD4D-AFB7-4EFC-8BE8-63065EE2BCB6}"/>
              </a:ext>
            </a:extLst>
          </p:cNvPr>
          <p:cNvSpPr txBox="1"/>
          <p:nvPr/>
        </p:nvSpPr>
        <p:spPr>
          <a:xfrm>
            <a:off x="7295846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B0032D-C953-4885-903C-E0A1D74803DD}"/>
              </a:ext>
            </a:extLst>
          </p:cNvPr>
          <p:cNvSpPr txBox="1"/>
          <p:nvPr/>
        </p:nvSpPr>
        <p:spPr>
          <a:xfrm>
            <a:off x="7966607" y="3097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A40D1D-6F5C-414A-8BFA-09A08668A34A}"/>
              </a:ext>
            </a:extLst>
          </p:cNvPr>
          <p:cNvSpPr txBox="1"/>
          <p:nvPr/>
        </p:nvSpPr>
        <p:spPr>
          <a:xfrm>
            <a:off x="7966607" y="38353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89CF9-3891-44C7-A8B1-13169C7312B9}"/>
              </a:ext>
            </a:extLst>
          </p:cNvPr>
          <p:cNvSpPr txBox="1"/>
          <p:nvPr/>
        </p:nvSpPr>
        <p:spPr>
          <a:xfrm>
            <a:off x="8561606" y="310410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0CF287-B755-4C01-AB64-3CC15B33E2BC}"/>
              </a:ext>
            </a:extLst>
          </p:cNvPr>
          <p:cNvSpPr txBox="1"/>
          <p:nvPr/>
        </p:nvSpPr>
        <p:spPr>
          <a:xfrm>
            <a:off x="8561928" y="381443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67C3B-6A1B-43D7-A68E-935A39A57B19}"/>
              </a:ext>
            </a:extLst>
          </p:cNvPr>
          <p:cNvSpPr txBox="1"/>
          <p:nvPr/>
        </p:nvSpPr>
        <p:spPr>
          <a:xfrm>
            <a:off x="10568644" y="4707455"/>
            <a:ext cx="1600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变了？仔细观察发现是左移了一位，因此这个显然是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R0 </a:t>
            </a:r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endParaRPr lang="zh-CN" altLang="en-US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F5795-6ECD-4B47-9572-4E6DE936C607}"/>
              </a:ext>
            </a:extLst>
          </p:cNvPr>
          <p:cNvSpPr txBox="1"/>
          <p:nvPr/>
        </p:nvSpPr>
        <p:spPr>
          <a:xfrm>
            <a:off x="9349116" y="38144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535D4-E7BE-4DD6-8559-E069716811B0}"/>
              </a:ext>
            </a:extLst>
          </p:cNvPr>
          <p:cNvSpPr txBox="1"/>
          <p:nvPr/>
        </p:nvSpPr>
        <p:spPr>
          <a:xfrm>
            <a:off x="9759019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C5A7213-19AA-4459-B1EE-F5539959225C}"/>
              </a:ext>
            </a:extLst>
          </p:cNvPr>
          <p:cNvCxnSpPr>
            <a:cxnSpLocks/>
          </p:cNvCxnSpPr>
          <p:nvPr/>
        </p:nvCxnSpPr>
        <p:spPr>
          <a:xfrm>
            <a:off x="8218384" y="4707455"/>
            <a:ext cx="0" cy="476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65E6E83-F34D-41FD-8073-7B1DB4F17941}"/>
              </a:ext>
            </a:extLst>
          </p:cNvPr>
          <p:cNvSpPr txBox="1"/>
          <p:nvPr/>
        </p:nvSpPr>
        <p:spPr>
          <a:xfrm>
            <a:off x="9788635" y="444979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6A17B6-6EC9-4A7D-89FE-D9635D06F9F3}"/>
              </a:ext>
            </a:extLst>
          </p:cNvPr>
          <p:cNvSpPr txBox="1"/>
          <p:nvPr/>
        </p:nvSpPr>
        <p:spPr>
          <a:xfrm>
            <a:off x="9788635" y="5187949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9F6AA-8B28-43D5-A1D4-2E3DAA580895}"/>
              </a:ext>
            </a:extLst>
          </p:cNvPr>
          <p:cNvSpPr txBox="1"/>
          <p:nvPr/>
        </p:nvSpPr>
        <p:spPr>
          <a:xfrm>
            <a:off x="6681260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E8714-5439-47B7-87DB-8374A45ECA2A}"/>
              </a:ext>
            </a:extLst>
          </p:cNvPr>
          <p:cNvSpPr txBox="1"/>
          <p:nvPr/>
        </p:nvSpPr>
        <p:spPr>
          <a:xfrm>
            <a:off x="7280025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10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444410A-11C0-461A-9DD7-23E2E54630EA}"/>
              </a:ext>
            </a:extLst>
          </p:cNvPr>
          <p:cNvSpPr txBox="1"/>
          <p:nvPr/>
        </p:nvSpPr>
        <p:spPr>
          <a:xfrm>
            <a:off x="7966607" y="246837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AEFFC-7D54-4FD2-9EFC-76A48AAE4661}"/>
              </a:ext>
            </a:extLst>
          </p:cNvPr>
          <p:cNvSpPr txBox="1"/>
          <p:nvPr/>
        </p:nvSpPr>
        <p:spPr>
          <a:xfrm>
            <a:off x="8552394" y="2465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A9725F-C27A-4B5C-84AA-9C6CC86E1BB0}"/>
              </a:ext>
            </a:extLst>
          </p:cNvPr>
          <p:cNvSpPr txBox="1"/>
          <p:nvPr/>
        </p:nvSpPr>
        <p:spPr>
          <a:xfrm>
            <a:off x="9361384" y="246241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8A757-E5AC-4BBD-8CA7-6D3EBCFA6D12}"/>
              </a:ext>
            </a:extLst>
          </p:cNvPr>
          <p:cNvSpPr txBox="1"/>
          <p:nvPr/>
        </p:nvSpPr>
        <p:spPr>
          <a:xfrm>
            <a:off x="9788636" y="245206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xFFF0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#-16(?)</a:t>
            </a:r>
          </a:p>
          <a:p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???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R1 R0 / ADD R3 R0 R1(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顺序无所谓）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BR???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5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1(?)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R0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BRnzp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???</a:t>
            </a:r>
            <a:endParaRPr lang="zh-CN" altLang="en-US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210FB3-7773-481F-8B92-4F1BC5AF7269}"/>
              </a:ext>
            </a:extLst>
          </p:cNvPr>
          <p:cNvSpPr txBox="1"/>
          <p:nvPr/>
        </p:nvSpPr>
        <p:spPr>
          <a:xfrm>
            <a:off x="6653641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CAD4D-AFB7-4EFC-8BE8-63065EE2BCB6}"/>
              </a:ext>
            </a:extLst>
          </p:cNvPr>
          <p:cNvSpPr txBox="1"/>
          <p:nvPr/>
        </p:nvSpPr>
        <p:spPr>
          <a:xfrm>
            <a:off x="7295846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B0032D-C953-4885-903C-E0A1D74803DD}"/>
              </a:ext>
            </a:extLst>
          </p:cNvPr>
          <p:cNvSpPr txBox="1"/>
          <p:nvPr/>
        </p:nvSpPr>
        <p:spPr>
          <a:xfrm>
            <a:off x="7966607" y="3097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A40D1D-6F5C-414A-8BFA-09A08668A34A}"/>
              </a:ext>
            </a:extLst>
          </p:cNvPr>
          <p:cNvSpPr txBox="1"/>
          <p:nvPr/>
        </p:nvSpPr>
        <p:spPr>
          <a:xfrm>
            <a:off x="7966607" y="38353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89CF9-3891-44C7-A8B1-13169C7312B9}"/>
              </a:ext>
            </a:extLst>
          </p:cNvPr>
          <p:cNvSpPr txBox="1"/>
          <p:nvPr/>
        </p:nvSpPr>
        <p:spPr>
          <a:xfrm>
            <a:off x="8561606" y="310410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0CF287-B755-4C01-AB64-3CC15B33E2BC}"/>
              </a:ext>
            </a:extLst>
          </p:cNvPr>
          <p:cNvSpPr txBox="1"/>
          <p:nvPr/>
        </p:nvSpPr>
        <p:spPr>
          <a:xfrm>
            <a:off x="8561928" y="381443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67C3B-6A1B-43D7-A68E-935A39A57B19}"/>
              </a:ext>
            </a:extLst>
          </p:cNvPr>
          <p:cNvSpPr txBox="1"/>
          <p:nvPr/>
        </p:nvSpPr>
        <p:spPr>
          <a:xfrm>
            <a:off x="10478271" y="4726789"/>
            <a:ext cx="16009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根据前两位解码为</a:t>
            </a:r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BRnzp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指令，看上去这个应该是循环尾代码，立即数符号位为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，需要跳回循环开始的地方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F5795-6ECD-4B47-9572-4E6DE936C607}"/>
              </a:ext>
            </a:extLst>
          </p:cNvPr>
          <p:cNvSpPr txBox="1"/>
          <p:nvPr/>
        </p:nvSpPr>
        <p:spPr>
          <a:xfrm>
            <a:off x="9349116" y="38144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535D4-E7BE-4DD6-8559-E069716811B0}"/>
              </a:ext>
            </a:extLst>
          </p:cNvPr>
          <p:cNvSpPr txBox="1"/>
          <p:nvPr/>
        </p:nvSpPr>
        <p:spPr>
          <a:xfrm>
            <a:off x="9759019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5E6E83-F34D-41FD-8073-7B1DB4F17941}"/>
              </a:ext>
            </a:extLst>
          </p:cNvPr>
          <p:cNvSpPr txBox="1"/>
          <p:nvPr/>
        </p:nvSpPr>
        <p:spPr>
          <a:xfrm>
            <a:off x="9788635" y="444979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6A17B6-6EC9-4A7D-89FE-D9635D06F9F3}"/>
              </a:ext>
            </a:extLst>
          </p:cNvPr>
          <p:cNvSpPr txBox="1"/>
          <p:nvPr/>
        </p:nvSpPr>
        <p:spPr>
          <a:xfrm>
            <a:off x="9788635" y="5187949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9F6AA-8B28-43D5-A1D4-2E3DAA580895}"/>
              </a:ext>
            </a:extLst>
          </p:cNvPr>
          <p:cNvSpPr txBox="1"/>
          <p:nvPr/>
        </p:nvSpPr>
        <p:spPr>
          <a:xfrm>
            <a:off x="6681260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E8714-5439-47B7-87DB-8374A45ECA2A}"/>
              </a:ext>
            </a:extLst>
          </p:cNvPr>
          <p:cNvSpPr txBox="1"/>
          <p:nvPr/>
        </p:nvSpPr>
        <p:spPr>
          <a:xfrm>
            <a:off x="7280025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90A69C-1E71-46B8-B60C-EB985D231BCA}"/>
              </a:ext>
            </a:extLst>
          </p:cNvPr>
          <p:cNvSpPr txBox="1"/>
          <p:nvPr/>
        </p:nvSpPr>
        <p:spPr>
          <a:xfrm>
            <a:off x="9777419" y="583600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5BB98F-3153-403D-BA83-5065863A2780}"/>
              </a:ext>
            </a:extLst>
          </p:cNvPr>
          <p:cNvSpPr txBox="1"/>
          <p:nvPr/>
        </p:nvSpPr>
        <p:spPr>
          <a:xfrm>
            <a:off x="7962173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x08C2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397D0C-EE6D-4A5A-BEBE-77994885D9C8}"/>
              </a:ext>
            </a:extLst>
          </p:cNvPr>
          <p:cNvSpPr txBox="1"/>
          <p:nvPr/>
        </p:nvSpPr>
        <p:spPr>
          <a:xfrm>
            <a:off x="8561606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F0340A-DB8E-4AA2-AC12-D7151BAD3DC0}"/>
              </a:ext>
            </a:extLst>
          </p:cNvPr>
          <p:cNvSpPr txBox="1"/>
          <p:nvPr/>
        </p:nvSpPr>
        <p:spPr>
          <a:xfrm>
            <a:off x="9342790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696514-9549-43E8-8B0F-3B1DCCA8708F}"/>
              </a:ext>
            </a:extLst>
          </p:cNvPr>
          <p:cNvSpPr txBox="1"/>
          <p:nvPr/>
        </p:nvSpPr>
        <p:spPr>
          <a:xfrm>
            <a:off x="6063668" y="586716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x3009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99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444410A-11C0-461A-9DD7-23E2E54630EA}"/>
              </a:ext>
            </a:extLst>
          </p:cNvPr>
          <p:cNvSpPr txBox="1"/>
          <p:nvPr/>
        </p:nvSpPr>
        <p:spPr>
          <a:xfrm>
            <a:off x="7966607" y="246837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AEFFC-7D54-4FD2-9EFC-76A48AAE4661}"/>
              </a:ext>
            </a:extLst>
          </p:cNvPr>
          <p:cNvSpPr txBox="1"/>
          <p:nvPr/>
        </p:nvSpPr>
        <p:spPr>
          <a:xfrm>
            <a:off x="8552394" y="2465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A9725F-C27A-4B5C-84AA-9C6CC86E1BB0}"/>
              </a:ext>
            </a:extLst>
          </p:cNvPr>
          <p:cNvSpPr txBox="1"/>
          <p:nvPr/>
        </p:nvSpPr>
        <p:spPr>
          <a:xfrm>
            <a:off x="9361384" y="246241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8A757-E5AC-4BBD-8CA7-6D3EBCFA6D12}"/>
              </a:ext>
            </a:extLst>
          </p:cNvPr>
          <p:cNvSpPr txBox="1"/>
          <p:nvPr/>
        </p:nvSpPr>
        <p:spPr>
          <a:xfrm>
            <a:off x="9788636" y="245206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xFFF0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#-16(?)</a:t>
            </a:r>
          </a:p>
          <a:p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???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R1 R0 / ADD R3 R0 R1(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顺序无所谓）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BR???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5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1(?)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R0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BRnzp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???</a:t>
            </a:r>
            <a:endParaRPr lang="zh-CN" altLang="en-US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210FB3-7773-481F-8B92-4F1BC5AF7269}"/>
              </a:ext>
            </a:extLst>
          </p:cNvPr>
          <p:cNvSpPr txBox="1"/>
          <p:nvPr/>
        </p:nvSpPr>
        <p:spPr>
          <a:xfrm>
            <a:off x="6653641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CAD4D-AFB7-4EFC-8BE8-63065EE2BCB6}"/>
              </a:ext>
            </a:extLst>
          </p:cNvPr>
          <p:cNvSpPr txBox="1"/>
          <p:nvPr/>
        </p:nvSpPr>
        <p:spPr>
          <a:xfrm>
            <a:off x="7295846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B0032D-C953-4885-903C-E0A1D74803DD}"/>
              </a:ext>
            </a:extLst>
          </p:cNvPr>
          <p:cNvSpPr txBox="1"/>
          <p:nvPr/>
        </p:nvSpPr>
        <p:spPr>
          <a:xfrm>
            <a:off x="7966607" y="3097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A40D1D-6F5C-414A-8BFA-09A08668A34A}"/>
              </a:ext>
            </a:extLst>
          </p:cNvPr>
          <p:cNvSpPr txBox="1"/>
          <p:nvPr/>
        </p:nvSpPr>
        <p:spPr>
          <a:xfrm>
            <a:off x="7966607" y="38353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89CF9-3891-44C7-A8B1-13169C7312B9}"/>
              </a:ext>
            </a:extLst>
          </p:cNvPr>
          <p:cNvSpPr txBox="1"/>
          <p:nvPr/>
        </p:nvSpPr>
        <p:spPr>
          <a:xfrm>
            <a:off x="8561606" y="310410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0CF287-B755-4C01-AB64-3CC15B33E2BC}"/>
              </a:ext>
            </a:extLst>
          </p:cNvPr>
          <p:cNvSpPr txBox="1"/>
          <p:nvPr/>
        </p:nvSpPr>
        <p:spPr>
          <a:xfrm>
            <a:off x="8561928" y="381443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F5795-6ECD-4B47-9572-4E6DE936C607}"/>
              </a:ext>
            </a:extLst>
          </p:cNvPr>
          <p:cNvSpPr txBox="1"/>
          <p:nvPr/>
        </p:nvSpPr>
        <p:spPr>
          <a:xfrm>
            <a:off x="9349116" y="38144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535D4-E7BE-4DD6-8559-E069716811B0}"/>
              </a:ext>
            </a:extLst>
          </p:cNvPr>
          <p:cNvSpPr txBox="1"/>
          <p:nvPr/>
        </p:nvSpPr>
        <p:spPr>
          <a:xfrm>
            <a:off x="9759019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5E6E83-F34D-41FD-8073-7B1DB4F17941}"/>
              </a:ext>
            </a:extLst>
          </p:cNvPr>
          <p:cNvSpPr txBox="1"/>
          <p:nvPr/>
        </p:nvSpPr>
        <p:spPr>
          <a:xfrm>
            <a:off x="9788635" y="444979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6A17B6-6EC9-4A7D-89FE-D9635D06F9F3}"/>
              </a:ext>
            </a:extLst>
          </p:cNvPr>
          <p:cNvSpPr txBox="1"/>
          <p:nvPr/>
        </p:nvSpPr>
        <p:spPr>
          <a:xfrm>
            <a:off x="9788635" y="5187949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9F6AA-8B28-43D5-A1D4-2E3DAA580895}"/>
              </a:ext>
            </a:extLst>
          </p:cNvPr>
          <p:cNvSpPr txBox="1"/>
          <p:nvPr/>
        </p:nvSpPr>
        <p:spPr>
          <a:xfrm>
            <a:off x="6681260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E8714-5439-47B7-87DB-8374A45ECA2A}"/>
              </a:ext>
            </a:extLst>
          </p:cNvPr>
          <p:cNvSpPr txBox="1"/>
          <p:nvPr/>
        </p:nvSpPr>
        <p:spPr>
          <a:xfrm>
            <a:off x="7280025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90A69C-1E71-46B8-B60C-EB985D231BCA}"/>
              </a:ext>
            </a:extLst>
          </p:cNvPr>
          <p:cNvSpPr txBox="1"/>
          <p:nvPr/>
        </p:nvSpPr>
        <p:spPr>
          <a:xfrm>
            <a:off x="9777419" y="583600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5BB98F-3153-403D-BA83-5065863A2780}"/>
              </a:ext>
            </a:extLst>
          </p:cNvPr>
          <p:cNvSpPr txBox="1"/>
          <p:nvPr/>
        </p:nvSpPr>
        <p:spPr>
          <a:xfrm>
            <a:off x="7962173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x08C2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397D0C-EE6D-4A5A-BEBE-77994885D9C8}"/>
              </a:ext>
            </a:extLst>
          </p:cNvPr>
          <p:cNvSpPr txBox="1"/>
          <p:nvPr/>
        </p:nvSpPr>
        <p:spPr>
          <a:xfrm>
            <a:off x="8561606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F0340A-DB8E-4AA2-AC12-D7151BAD3DC0}"/>
              </a:ext>
            </a:extLst>
          </p:cNvPr>
          <p:cNvSpPr txBox="1"/>
          <p:nvPr/>
        </p:nvSpPr>
        <p:spPr>
          <a:xfrm>
            <a:off x="9342790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696514-9549-43E8-8B0F-3B1DCCA8708F}"/>
              </a:ext>
            </a:extLst>
          </p:cNvPr>
          <p:cNvSpPr txBox="1"/>
          <p:nvPr/>
        </p:nvSpPr>
        <p:spPr>
          <a:xfrm>
            <a:off x="6063668" y="586716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x3009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304A63B-4107-424E-B67A-0739F2C6E5BF}"/>
              </a:ext>
            </a:extLst>
          </p:cNvPr>
          <p:cNvSpPr txBox="1"/>
          <p:nvPr/>
        </p:nvSpPr>
        <p:spPr>
          <a:xfrm>
            <a:off x="10489727" y="2419876"/>
            <a:ext cx="1677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推到这里，我们所有确定的表格都已经填完了，这些地方能够保证你拿到保底的</a:t>
            </a:r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10.5</a:t>
            </a:r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分！接下来我们需要揣测程序的意图、不断验证自己的推测的指令是否合适！</a:t>
            </a:r>
            <a:endParaRPr lang="en-US" altLang="zh-CN" sz="14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81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444410A-11C0-461A-9DD7-23E2E54630EA}"/>
              </a:ext>
            </a:extLst>
          </p:cNvPr>
          <p:cNvSpPr txBox="1"/>
          <p:nvPr/>
        </p:nvSpPr>
        <p:spPr>
          <a:xfrm>
            <a:off x="7966607" y="246837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AEFFC-7D54-4FD2-9EFC-76A48AAE4661}"/>
              </a:ext>
            </a:extLst>
          </p:cNvPr>
          <p:cNvSpPr txBox="1"/>
          <p:nvPr/>
        </p:nvSpPr>
        <p:spPr>
          <a:xfrm>
            <a:off x="8552394" y="2465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A9725F-C27A-4B5C-84AA-9C6CC86E1BB0}"/>
              </a:ext>
            </a:extLst>
          </p:cNvPr>
          <p:cNvSpPr txBox="1"/>
          <p:nvPr/>
        </p:nvSpPr>
        <p:spPr>
          <a:xfrm>
            <a:off x="9361384" y="246241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8A757-E5AC-4BBD-8CA7-6D3EBCFA6D12}"/>
              </a:ext>
            </a:extLst>
          </p:cNvPr>
          <p:cNvSpPr txBox="1"/>
          <p:nvPr/>
        </p:nvSpPr>
        <p:spPr>
          <a:xfrm>
            <a:off x="9788636" y="245206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xFFF0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#-16(?)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#5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R1 R0 / ADD R3 R0 R1(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顺序无所谓）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BR???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#5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1(?)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R0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BRnzp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#-7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210FB3-7773-481F-8B92-4F1BC5AF7269}"/>
              </a:ext>
            </a:extLst>
          </p:cNvPr>
          <p:cNvSpPr txBox="1"/>
          <p:nvPr/>
        </p:nvSpPr>
        <p:spPr>
          <a:xfrm>
            <a:off x="6653641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CAD4D-AFB7-4EFC-8BE8-63065EE2BCB6}"/>
              </a:ext>
            </a:extLst>
          </p:cNvPr>
          <p:cNvSpPr txBox="1"/>
          <p:nvPr/>
        </p:nvSpPr>
        <p:spPr>
          <a:xfrm>
            <a:off x="7295846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B0032D-C953-4885-903C-E0A1D74803DD}"/>
              </a:ext>
            </a:extLst>
          </p:cNvPr>
          <p:cNvSpPr txBox="1"/>
          <p:nvPr/>
        </p:nvSpPr>
        <p:spPr>
          <a:xfrm>
            <a:off x="7966607" y="3097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A40D1D-6F5C-414A-8BFA-09A08668A34A}"/>
              </a:ext>
            </a:extLst>
          </p:cNvPr>
          <p:cNvSpPr txBox="1"/>
          <p:nvPr/>
        </p:nvSpPr>
        <p:spPr>
          <a:xfrm>
            <a:off x="7966607" y="38353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89CF9-3891-44C7-A8B1-13169C7312B9}"/>
              </a:ext>
            </a:extLst>
          </p:cNvPr>
          <p:cNvSpPr txBox="1"/>
          <p:nvPr/>
        </p:nvSpPr>
        <p:spPr>
          <a:xfrm>
            <a:off x="8561606" y="310410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0CF287-B755-4C01-AB64-3CC15B33E2BC}"/>
              </a:ext>
            </a:extLst>
          </p:cNvPr>
          <p:cNvSpPr txBox="1"/>
          <p:nvPr/>
        </p:nvSpPr>
        <p:spPr>
          <a:xfrm>
            <a:off x="8561928" y="381443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F5795-6ECD-4B47-9572-4E6DE936C607}"/>
              </a:ext>
            </a:extLst>
          </p:cNvPr>
          <p:cNvSpPr txBox="1"/>
          <p:nvPr/>
        </p:nvSpPr>
        <p:spPr>
          <a:xfrm>
            <a:off x="9349116" y="38144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535D4-E7BE-4DD6-8559-E069716811B0}"/>
              </a:ext>
            </a:extLst>
          </p:cNvPr>
          <p:cNvSpPr txBox="1"/>
          <p:nvPr/>
        </p:nvSpPr>
        <p:spPr>
          <a:xfrm>
            <a:off x="9759019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5E6E83-F34D-41FD-8073-7B1DB4F17941}"/>
              </a:ext>
            </a:extLst>
          </p:cNvPr>
          <p:cNvSpPr txBox="1"/>
          <p:nvPr/>
        </p:nvSpPr>
        <p:spPr>
          <a:xfrm>
            <a:off x="9788635" y="444979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6A17B6-6EC9-4A7D-89FE-D9635D06F9F3}"/>
              </a:ext>
            </a:extLst>
          </p:cNvPr>
          <p:cNvSpPr txBox="1"/>
          <p:nvPr/>
        </p:nvSpPr>
        <p:spPr>
          <a:xfrm>
            <a:off x="9788635" y="5187949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9F6AA-8B28-43D5-A1D4-2E3DAA580895}"/>
              </a:ext>
            </a:extLst>
          </p:cNvPr>
          <p:cNvSpPr txBox="1"/>
          <p:nvPr/>
        </p:nvSpPr>
        <p:spPr>
          <a:xfrm>
            <a:off x="6681260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E8714-5439-47B7-87DB-8374A45ECA2A}"/>
              </a:ext>
            </a:extLst>
          </p:cNvPr>
          <p:cNvSpPr txBox="1"/>
          <p:nvPr/>
        </p:nvSpPr>
        <p:spPr>
          <a:xfrm>
            <a:off x="7280025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90A69C-1E71-46B8-B60C-EB985D231BCA}"/>
              </a:ext>
            </a:extLst>
          </p:cNvPr>
          <p:cNvSpPr txBox="1"/>
          <p:nvPr/>
        </p:nvSpPr>
        <p:spPr>
          <a:xfrm>
            <a:off x="9777419" y="583600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5BB98F-3153-403D-BA83-5065863A2780}"/>
              </a:ext>
            </a:extLst>
          </p:cNvPr>
          <p:cNvSpPr txBox="1"/>
          <p:nvPr/>
        </p:nvSpPr>
        <p:spPr>
          <a:xfrm>
            <a:off x="7962173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x08C2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397D0C-EE6D-4A5A-BEBE-77994885D9C8}"/>
              </a:ext>
            </a:extLst>
          </p:cNvPr>
          <p:cNvSpPr txBox="1"/>
          <p:nvPr/>
        </p:nvSpPr>
        <p:spPr>
          <a:xfrm>
            <a:off x="8561606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F0340A-DB8E-4AA2-AC12-D7151BAD3DC0}"/>
              </a:ext>
            </a:extLst>
          </p:cNvPr>
          <p:cNvSpPr txBox="1"/>
          <p:nvPr/>
        </p:nvSpPr>
        <p:spPr>
          <a:xfrm>
            <a:off x="9342790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696514-9549-43E8-8B0F-3B1DCCA8708F}"/>
              </a:ext>
            </a:extLst>
          </p:cNvPr>
          <p:cNvSpPr txBox="1"/>
          <p:nvPr/>
        </p:nvSpPr>
        <p:spPr>
          <a:xfrm>
            <a:off x="6063668" y="586716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x3009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D786862-A63A-49D7-8338-0C637A1321A6}"/>
              </a:ext>
            </a:extLst>
          </p:cNvPr>
          <p:cNvSpPr txBox="1"/>
          <p:nvPr/>
        </p:nvSpPr>
        <p:spPr>
          <a:xfrm>
            <a:off x="10452210" y="1301327"/>
            <a:ext cx="17931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由于最后一行是无条件跳转，而且是往回跳的，说明这个程序至少存在一个跳出循环的跳转指令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根据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x3006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的跳转指令能够跳转到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x300C</a:t>
            </a:r>
          </a:p>
          <a:p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考虑到这个程序的指令必然都有其存在的意义，因此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x3004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BR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必然是跳转到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x300A</a:t>
            </a:r>
          </a:p>
          <a:p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因此能够推断出跳转偏移量为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05</a:t>
            </a:r>
          </a:p>
          <a:p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这也得出最后的</a:t>
            </a:r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BRnzp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应该是跳转到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x3003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的位置，偏移量为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-7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6C7210C-B89B-4386-ADB4-278B85BB77BA}"/>
              </a:ext>
            </a:extLst>
          </p:cNvPr>
          <p:cNvSpPr txBox="1"/>
          <p:nvPr/>
        </p:nvSpPr>
        <p:spPr>
          <a:xfrm>
            <a:off x="6875212" y="243802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05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5275EE0-C91B-4241-9C69-EF314095ABF0}"/>
              </a:ext>
            </a:extLst>
          </p:cNvPr>
          <p:cNvSpPr txBox="1"/>
          <p:nvPr/>
        </p:nvSpPr>
        <p:spPr>
          <a:xfrm>
            <a:off x="7522299" y="241785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05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1F49983-252C-49A6-BFE8-6483A1E84F91}"/>
              </a:ext>
            </a:extLst>
          </p:cNvPr>
          <p:cNvSpPr txBox="1"/>
          <p:nvPr/>
        </p:nvSpPr>
        <p:spPr>
          <a:xfrm>
            <a:off x="6893252" y="3820451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251C389-D4F1-4F1C-A168-CC16AEB881BC}"/>
              </a:ext>
            </a:extLst>
          </p:cNvPr>
          <p:cNvSpPr txBox="1"/>
          <p:nvPr/>
        </p:nvSpPr>
        <p:spPr>
          <a:xfrm>
            <a:off x="7543248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F0183FE-B775-47C8-91FC-234B629BFCB1}"/>
              </a:ext>
            </a:extLst>
          </p:cNvPr>
          <p:cNvSpPr txBox="1"/>
          <p:nvPr/>
        </p:nvSpPr>
        <p:spPr>
          <a:xfrm>
            <a:off x="5398467" y="5850937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x3003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B07588A-781E-4A14-B054-A9E6E653A151}"/>
              </a:ext>
            </a:extLst>
          </p:cNvPr>
          <p:cNvSpPr txBox="1"/>
          <p:nvPr/>
        </p:nvSpPr>
        <p:spPr>
          <a:xfrm>
            <a:off x="6888921" y="5883389"/>
            <a:ext cx="55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F9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9888D38-B243-48BF-97FB-98111DECC0A9}"/>
              </a:ext>
            </a:extLst>
          </p:cNvPr>
          <p:cNvSpPr txBox="1"/>
          <p:nvPr/>
        </p:nvSpPr>
        <p:spPr>
          <a:xfrm>
            <a:off x="7527634" y="5880557"/>
            <a:ext cx="55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F9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3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Von Neumann Model 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444410A-11C0-461A-9DD7-23E2E54630EA}"/>
              </a:ext>
            </a:extLst>
          </p:cNvPr>
          <p:cNvSpPr txBox="1"/>
          <p:nvPr/>
        </p:nvSpPr>
        <p:spPr>
          <a:xfrm>
            <a:off x="7966607" y="246837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AEFFC-7D54-4FD2-9EFC-76A48AAE4661}"/>
              </a:ext>
            </a:extLst>
          </p:cNvPr>
          <p:cNvSpPr txBox="1"/>
          <p:nvPr/>
        </p:nvSpPr>
        <p:spPr>
          <a:xfrm>
            <a:off x="8552394" y="2465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A9725F-C27A-4B5C-84AA-9C6CC86E1BB0}"/>
              </a:ext>
            </a:extLst>
          </p:cNvPr>
          <p:cNvSpPr txBox="1"/>
          <p:nvPr/>
        </p:nvSpPr>
        <p:spPr>
          <a:xfrm>
            <a:off x="9361384" y="246241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8A757-E5AC-4BBD-8CA7-6D3EBCFA6D12}"/>
              </a:ext>
            </a:extLst>
          </p:cNvPr>
          <p:cNvSpPr txBox="1"/>
          <p:nvPr/>
        </p:nvSpPr>
        <p:spPr>
          <a:xfrm>
            <a:off x="9788636" y="245206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xFFF0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#5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R1 R0 / ADD R3 R0 R1(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顺序无所谓）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BR???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#5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1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R0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BRnzp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#-7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210FB3-7773-481F-8B92-4F1BC5AF7269}"/>
              </a:ext>
            </a:extLst>
          </p:cNvPr>
          <p:cNvSpPr txBox="1"/>
          <p:nvPr/>
        </p:nvSpPr>
        <p:spPr>
          <a:xfrm>
            <a:off x="6653641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CAD4D-AFB7-4EFC-8BE8-63065EE2BCB6}"/>
              </a:ext>
            </a:extLst>
          </p:cNvPr>
          <p:cNvSpPr txBox="1"/>
          <p:nvPr/>
        </p:nvSpPr>
        <p:spPr>
          <a:xfrm>
            <a:off x="7295846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B0032D-C953-4885-903C-E0A1D74803DD}"/>
              </a:ext>
            </a:extLst>
          </p:cNvPr>
          <p:cNvSpPr txBox="1"/>
          <p:nvPr/>
        </p:nvSpPr>
        <p:spPr>
          <a:xfrm>
            <a:off x="7966607" y="3097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A40D1D-6F5C-414A-8BFA-09A08668A34A}"/>
              </a:ext>
            </a:extLst>
          </p:cNvPr>
          <p:cNvSpPr txBox="1"/>
          <p:nvPr/>
        </p:nvSpPr>
        <p:spPr>
          <a:xfrm>
            <a:off x="7966607" y="38353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89CF9-3891-44C7-A8B1-13169C7312B9}"/>
              </a:ext>
            </a:extLst>
          </p:cNvPr>
          <p:cNvSpPr txBox="1"/>
          <p:nvPr/>
        </p:nvSpPr>
        <p:spPr>
          <a:xfrm>
            <a:off x="8561606" y="310410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0CF287-B755-4C01-AB64-3CC15B33E2BC}"/>
              </a:ext>
            </a:extLst>
          </p:cNvPr>
          <p:cNvSpPr txBox="1"/>
          <p:nvPr/>
        </p:nvSpPr>
        <p:spPr>
          <a:xfrm>
            <a:off x="8561928" y="381443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F5795-6ECD-4B47-9572-4E6DE936C607}"/>
              </a:ext>
            </a:extLst>
          </p:cNvPr>
          <p:cNvSpPr txBox="1"/>
          <p:nvPr/>
        </p:nvSpPr>
        <p:spPr>
          <a:xfrm>
            <a:off x="9349116" y="38144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535D4-E7BE-4DD6-8559-E069716811B0}"/>
              </a:ext>
            </a:extLst>
          </p:cNvPr>
          <p:cNvSpPr txBox="1"/>
          <p:nvPr/>
        </p:nvSpPr>
        <p:spPr>
          <a:xfrm>
            <a:off x="9759019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5E6E83-F34D-41FD-8073-7B1DB4F17941}"/>
              </a:ext>
            </a:extLst>
          </p:cNvPr>
          <p:cNvSpPr txBox="1"/>
          <p:nvPr/>
        </p:nvSpPr>
        <p:spPr>
          <a:xfrm>
            <a:off x="9788635" y="444979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6A17B6-6EC9-4A7D-89FE-D9635D06F9F3}"/>
              </a:ext>
            </a:extLst>
          </p:cNvPr>
          <p:cNvSpPr txBox="1"/>
          <p:nvPr/>
        </p:nvSpPr>
        <p:spPr>
          <a:xfrm>
            <a:off x="9788635" y="5187949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9F6AA-8B28-43D5-A1D4-2E3DAA580895}"/>
              </a:ext>
            </a:extLst>
          </p:cNvPr>
          <p:cNvSpPr txBox="1"/>
          <p:nvPr/>
        </p:nvSpPr>
        <p:spPr>
          <a:xfrm>
            <a:off x="6681260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E8714-5439-47B7-87DB-8374A45ECA2A}"/>
              </a:ext>
            </a:extLst>
          </p:cNvPr>
          <p:cNvSpPr txBox="1"/>
          <p:nvPr/>
        </p:nvSpPr>
        <p:spPr>
          <a:xfrm>
            <a:off x="7280025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90A69C-1E71-46B8-B60C-EB985D231BCA}"/>
              </a:ext>
            </a:extLst>
          </p:cNvPr>
          <p:cNvSpPr txBox="1"/>
          <p:nvPr/>
        </p:nvSpPr>
        <p:spPr>
          <a:xfrm>
            <a:off x="9777419" y="583600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5BB98F-3153-403D-BA83-5065863A2780}"/>
              </a:ext>
            </a:extLst>
          </p:cNvPr>
          <p:cNvSpPr txBox="1"/>
          <p:nvPr/>
        </p:nvSpPr>
        <p:spPr>
          <a:xfrm>
            <a:off x="7962173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x08C2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397D0C-EE6D-4A5A-BEBE-77994885D9C8}"/>
              </a:ext>
            </a:extLst>
          </p:cNvPr>
          <p:cNvSpPr txBox="1"/>
          <p:nvPr/>
        </p:nvSpPr>
        <p:spPr>
          <a:xfrm>
            <a:off x="8561606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F0340A-DB8E-4AA2-AC12-D7151BAD3DC0}"/>
              </a:ext>
            </a:extLst>
          </p:cNvPr>
          <p:cNvSpPr txBox="1"/>
          <p:nvPr/>
        </p:nvSpPr>
        <p:spPr>
          <a:xfrm>
            <a:off x="9342790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696514-9549-43E8-8B0F-3B1DCCA8708F}"/>
              </a:ext>
            </a:extLst>
          </p:cNvPr>
          <p:cNvSpPr txBox="1"/>
          <p:nvPr/>
        </p:nvSpPr>
        <p:spPr>
          <a:xfrm>
            <a:off x="6063668" y="586716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x3009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D786862-A63A-49D7-8338-0C637A1321A6}"/>
              </a:ext>
            </a:extLst>
          </p:cNvPr>
          <p:cNvSpPr txBox="1"/>
          <p:nvPr/>
        </p:nvSpPr>
        <p:spPr>
          <a:xfrm>
            <a:off x="10444188" y="1807245"/>
            <a:ext cx="17931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判断完两个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BR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指令，这个时候回头看我们的第一条指令，发现根本没有其存在的意义，因为循环中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的值时钟并不会改的第一条指令出错变，这个不断减少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16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直到溢出才能减为正值，因此考虑我们推断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发现循环中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应该为移位计数器，因此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应该是由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R2-16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计算而来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R2 #-16</a:t>
            </a: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这也坐实了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 </a:t>
            </a:r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的正确性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6C7210C-B89B-4386-ADB4-278B85BB77BA}"/>
              </a:ext>
            </a:extLst>
          </p:cNvPr>
          <p:cNvSpPr txBox="1"/>
          <p:nvPr/>
        </p:nvSpPr>
        <p:spPr>
          <a:xfrm>
            <a:off x="6875212" y="243802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05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5275EE0-C91B-4241-9C69-EF314095ABF0}"/>
              </a:ext>
            </a:extLst>
          </p:cNvPr>
          <p:cNvSpPr txBox="1"/>
          <p:nvPr/>
        </p:nvSpPr>
        <p:spPr>
          <a:xfrm>
            <a:off x="7522299" y="241785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05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1F49983-252C-49A6-BFE8-6483A1E84F91}"/>
              </a:ext>
            </a:extLst>
          </p:cNvPr>
          <p:cNvSpPr txBox="1"/>
          <p:nvPr/>
        </p:nvSpPr>
        <p:spPr>
          <a:xfrm>
            <a:off x="6893252" y="3820451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251C389-D4F1-4F1C-A168-CC16AEB881BC}"/>
              </a:ext>
            </a:extLst>
          </p:cNvPr>
          <p:cNvSpPr txBox="1"/>
          <p:nvPr/>
        </p:nvSpPr>
        <p:spPr>
          <a:xfrm>
            <a:off x="7543248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6F7D85D-332D-4DCC-B420-26CCE6B132AF}"/>
              </a:ext>
            </a:extLst>
          </p:cNvPr>
          <p:cNvSpPr txBox="1"/>
          <p:nvPr/>
        </p:nvSpPr>
        <p:spPr>
          <a:xfrm>
            <a:off x="6653641" y="1758705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X16B0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CA7099E-9A36-4F6D-AA8F-3C5E9EDAC2A5}"/>
              </a:ext>
            </a:extLst>
          </p:cNvPr>
          <p:cNvSpPr txBox="1"/>
          <p:nvPr/>
        </p:nvSpPr>
        <p:spPr>
          <a:xfrm>
            <a:off x="7275690" y="1758705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X16B0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CA48D7-2C3B-4757-9115-9D6C29C1E07C}"/>
              </a:ext>
            </a:extLst>
          </p:cNvPr>
          <p:cNvSpPr txBox="1"/>
          <p:nvPr/>
        </p:nvSpPr>
        <p:spPr>
          <a:xfrm>
            <a:off x="6681260" y="45198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x14A1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6BD12A-254D-48FB-90A8-E765F6E666D2}"/>
              </a:ext>
            </a:extLst>
          </p:cNvPr>
          <p:cNvSpPr txBox="1"/>
          <p:nvPr/>
        </p:nvSpPr>
        <p:spPr>
          <a:xfrm>
            <a:off x="7289296" y="45198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x14A1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C5E96B-FB38-4929-8DF1-2F8AD197F1F4}"/>
              </a:ext>
            </a:extLst>
          </p:cNvPr>
          <p:cNvSpPr txBox="1"/>
          <p:nvPr/>
        </p:nvSpPr>
        <p:spPr>
          <a:xfrm>
            <a:off x="5398467" y="5850937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x3003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17DBEDD-6109-45E0-8560-56219D669D96}"/>
              </a:ext>
            </a:extLst>
          </p:cNvPr>
          <p:cNvSpPr txBox="1"/>
          <p:nvPr/>
        </p:nvSpPr>
        <p:spPr>
          <a:xfrm>
            <a:off x="6888921" y="5883389"/>
            <a:ext cx="55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F9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6BF10B-C113-4E0E-8A56-889D8FB9C12D}"/>
              </a:ext>
            </a:extLst>
          </p:cNvPr>
          <p:cNvSpPr txBox="1"/>
          <p:nvPr/>
        </p:nvSpPr>
        <p:spPr>
          <a:xfrm>
            <a:off x="7527634" y="5880557"/>
            <a:ext cx="55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F9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19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A2636-8534-4E96-BFA0-8EE2D23F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10" y="377893"/>
            <a:ext cx="6000751" cy="6102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954D17-B69E-4639-BAAA-363B192C9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8" y="928512"/>
            <a:ext cx="4135438" cy="16698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444410A-11C0-461A-9DD7-23E2E54630EA}"/>
              </a:ext>
            </a:extLst>
          </p:cNvPr>
          <p:cNvSpPr txBox="1"/>
          <p:nvPr/>
        </p:nvSpPr>
        <p:spPr>
          <a:xfrm>
            <a:off x="7966607" y="246837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7AEFFC-7D54-4FD2-9EFC-76A48AAE4661}"/>
              </a:ext>
            </a:extLst>
          </p:cNvPr>
          <p:cNvSpPr txBox="1"/>
          <p:nvPr/>
        </p:nvSpPr>
        <p:spPr>
          <a:xfrm>
            <a:off x="8552394" y="246539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A9725F-C27A-4B5C-84AA-9C6CC86E1BB0}"/>
              </a:ext>
            </a:extLst>
          </p:cNvPr>
          <p:cNvSpPr txBox="1"/>
          <p:nvPr/>
        </p:nvSpPr>
        <p:spPr>
          <a:xfrm>
            <a:off x="9361384" y="246241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B8A757-E5AC-4BBD-8CA7-6D3EBCFA6D12}"/>
              </a:ext>
            </a:extLst>
          </p:cNvPr>
          <p:cNvSpPr txBox="1"/>
          <p:nvPr/>
        </p:nvSpPr>
        <p:spPr>
          <a:xfrm>
            <a:off x="9788636" y="245206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xFFF0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10B215-6296-4009-8D96-8B681412E75F}"/>
              </a:ext>
            </a:extLst>
          </p:cNvPr>
          <p:cNvSpPr txBox="1"/>
          <p:nvPr/>
        </p:nvSpPr>
        <p:spPr>
          <a:xfrm>
            <a:off x="372911" y="2899582"/>
            <a:ext cx="3797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MISSING INST LIST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</a:t>
            </a:r>
            <a:r>
              <a:rPr lang="en-US" altLang="zh-CN" sz="16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#-16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BRp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#5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 R1 R0 / ADD R3 R0 R1(</a:t>
            </a:r>
            <a:r>
              <a:rPr lang="zh-CN" altLang="en-US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顺序无所谓）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BRz?p?zp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?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#5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1</a:t>
            </a:r>
          </a:p>
          <a:p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R0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en-US" altLang="zh-CN" sz="16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r>
              <a:rPr lang="en-US" altLang="zh-CN" sz="16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endParaRPr lang="en-US" altLang="zh-CN" sz="16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BRnzp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#-7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210FB3-7773-481F-8B92-4F1BC5AF7269}"/>
              </a:ext>
            </a:extLst>
          </p:cNvPr>
          <p:cNvSpPr txBox="1"/>
          <p:nvPr/>
        </p:nvSpPr>
        <p:spPr>
          <a:xfrm>
            <a:off x="6653641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CAD4D-AFB7-4EFC-8BE8-63065EE2BCB6}"/>
              </a:ext>
            </a:extLst>
          </p:cNvPr>
          <p:cNvSpPr txBox="1"/>
          <p:nvPr/>
        </p:nvSpPr>
        <p:spPr>
          <a:xfrm>
            <a:off x="7295846" y="2912467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X1601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  640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B0032D-C953-4885-903C-E0A1D74803DD}"/>
              </a:ext>
            </a:extLst>
          </p:cNvPr>
          <p:cNvSpPr txBox="1"/>
          <p:nvPr/>
        </p:nvSpPr>
        <p:spPr>
          <a:xfrm>
            <a:off x="7966607" y="30971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A40D1D-6F5C-414A-8BFA-09A08668A34A}"/>
              </a:ext>
            </a:extLst>
          </p:cNvPr>
          <p:cNvSpPr txBox="1"/>
          <p:nvPr/>
        </p:nvSpPr>
        <p:spPr>
          <a:xfrm>
            <a:off x="7966607" y="38353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x0461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89CF9-3891-44C7-A8B1-13169C7312B9}"/>
              </a:ext>
            </a:extLst>
          </p:cNvPr>
          <p:cNvSpPr txBox="1"/>
          <p:nvPr/>
        </p:nvSpPr>
        <p:spPr>
          <a:xfrm>
            <a:off x="8561606" y="310410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0CF287-B755-4C01-AB64-3CC15B33E2BC}"/>
              </a:ext>
            </a:extLst>
          </p:cNvPr>
          <p:cNvSpPr txBox="1"/>
          <p:nvPr/>
        </p:nvSpPr>
        <p:spPr>
          <a:xfrm>
            <a:off x="8561928" y="381443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8F5795-6ECD-4B47-9572-4E6DE936C607}"/>
              </a:ext>
            </a:extLst>
          </p:cNvPr>
          <p:cNvSpPr txBox="1"/>
          <p:nvPr/>
        </p:nvSpPr>
        <p:spPr>
          <a:xfrm>
            <a:off x="9349116" y="381443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535D4-E7BE-4DD6-8559-E069716811B0}"/>
              </a:ext>
            </a:extLst>
          </p:cNvPr>
          <p:cNvSpPr txBox="1"/>
          <p:nvPr/>
        </p:nvSpPr>
        <p:spPr>
          <a:xfrm>
            <a:off x="9759019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5E6E83-F34D-41FD-8073-7B1DB4F17941}"/>
              </a:ext>
            </a:extLst>
          </p:cNvPr>
          <p:cNvSpPr txBox="1"/>
          <p:nvPr/>
        </p:nvSpPr>
        <p:spPr>
          <a:xfrm>
            <a:off x="9788635" y="444979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6A17B6-6EC9-4A7D-89FE-D9635D06F9F3}"/>
              </a:ext>
            </a:extLst>
          </p:cNvPr>
          <p:cNvSpPr txBox="1"/>
          <p:nvPr/>
        </p:nvSpPr>
        <p:spPr>
          <a:xfrm>
            <a:off x="9788635" y="5187949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9F6AA-8B28-43D5-A1D4-2E3DAA580895}"/>
              </a:ext>
            </a:extLst>
          </p:cNvPr>
          <p:cNvSpPr txBox="1"/>
          <p:nvPr/>
        </p:nvSpPr>
        <p:spPr>
          <a:xfrm>
            <a:off x="6681260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E8714-5439-47B7-87DB-8374A45ECA2A}"/>
              </a:ext>
            </a:extLst>
          </p:cNvPr>
          <p:cNvSpPr txBox="1"/>
          <p:nvPr/>
        </p:nvSpPr>
        <p:spPr>
          <a:xfrm>
            <a:off x="7280025" y="5217824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X1000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90A69C-1E71-46B8-B60C-EB985D231BCA}"/>
              </a:ext>
            </a:extLst>
          </p:cNvPr>
          <p:cNvSpPr txBox="1"/>
          <p:nvPr/>
        </p:nvSpPr>
        <p:spPr>
          <a:xfrm>
            <a:off x="9777419" y="5836000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xE159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5BB98F-3153-403D-BA83-5065863A2780}"/>
              </a:ext>
            </a:extLst>
          </p:cNvPr>
          <p:cNvSpPr txBox="1"/>
          <p:nvPr/>
        </p:nvSpPr>
        <p:spPr>
          <a:xfrm>
            <a:off x="7962173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x08C2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397D0C-EE6D-4A5A-BEBE-77994885D9C8}"/>
              </a:ext>
            </a:extLst>
          </p:cNvPr>
          <p:cNvSpPr txBox="1"/>
          <p:nvPr/>
        </p:nvSpPr>
        <p:spPr>
          <a:xfrm>
            <a:off x="8561606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xDCF8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F0340A-DB8E-4AA2-AC12-D7151BAD3DC0}"/>
              </a:ext>
            </a:extLst>
          </p:cNvPr>
          <p:cNvSpPr txBox="1"/>
          <p:nvPr/>
        </p:nvSpPr>
        <p:spPr>
          <a:xfrm>
            <a:off x="9342790" y="58509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696514-9549-43E8-8B0F-3B1DCCA8708F}"/>
              </a:ext>
            </a:extLst>
          </p:cNvPr>
          <p:cNvSpPr txBox="1"/>
          <p:nvPr/>
        </p:nvSpPr>
        <p:spPr>
          <a:xfrm>
            <a:off x="6063668" y="586716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x3009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D786862-A63A-49D7-8338-0C637A1321A6}"/>
              </a:ext>
            </a:extLst>
          </p:cNvPr>
          <p:cNvSpPr txBox="1"/>
          <p:nvPr/>
        </p:nvSpPr>
        <p:spPr>
          <a:xfrm>
            <a:off x="10444188" y="1807245"/>
            <a:ext cx="17931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程序推断到这里，只有中间的退出循环的条件并没有推测出来。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纵观整个程序，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不断左移然后与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相减做判断，这里的跳转条件可以是</a:t>
            </a:r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z, p</a:t>
            </a:r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也可以是</a:t>
            </a:r>
            <a:r>
              <a:rPr lang="en-US" altLang="zh-CN" sz="1400" dirty="0" err="1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zp</a:t>
            </a:r>
            <a:endParaRPr lang="en-US" altLang="zh-CN" sz="14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分别对应要计算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左移多少位才能 </a:t>
            </a:r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等于</a:t>
            </a:r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/ </a:t>
            </a:r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大于 </a:t>
            </a:r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/ </a:t>
            </a:r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大于等于 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</a:p>
          <a:p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因此这里有多个解，但是要对应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D2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题目中的功能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6C7210C-B89B-4386-ADB4-278B85BB77BA}"/>
              </a:ext>
            </a:extLst>
          </p:cNvPr>
          <p:cNvSpPr txBox="1"/>
          <p:nvPr/>
        </p:nvSpPr>
        <p:spPr>
          <a:xfrm>
            <a:off x="6875212" y="2438023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05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5275EE0-C91B-4241-9C69-EF314095ABF0}"/>
              </a:ext>
            </a:extLst>
          </p:cNvPr>
          <p:cNvSpPr txBox="1"/>
          <p:nvPr/>
        </p:nvSpPr>
        <p:spPr>
          <a:xfrm>
            <a:off x="7522299" y="241785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05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1F49983-252C-49A6-BFE8-6483A1E84F91}"/>
              </a:ext>
            </a:extLst>
          </p:cNvPr>
          <p:cNvSpPr txBox="1"/>
          <p:nvPr/>
        </p:nvSpPr>
        <p:spPr>
          <a:xfrm>
            <a:off x="6893252" y="3820451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251C389-D4F1-4F1C-A168-CC16AEB881BC}"/>
              </a:ext>
            </a:extLst>
          </p:cNvPr>
          <p:cNvSpPr txBox="1"/>
          <p:nvPr/>
        </p:nvSpPr>
        <p:spPr>
          <a:xfrm>
            <a:off x="7543248" y="381074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endParaRPr lang="zh-CN" altLang="en-US" sz="1200" dirty="0">
              <a:solidFill>
                <a:srgbClr val="00B05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6F7D85D-332D-4DCC-B420-26CCE6B132AF}"/>
              </a:ext>
            </a:extLst>
          </p:cNvPr>
          <p:cNvSpPr txBox="1"/>
          <p:nvPr/>
        </p:nvSpPr>
        <p:spPr>
          <a:xfrm>
            <a:off x="6653641" y="1758705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X16B0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CA7099E-9A36-4F6D-AA8F-3C5E9EDAC2A5}"/>
              </a:ext>
            </a:extLst>
          </p:cNvPr>
          <p:cNvSpPr txBox="1"/>
          <p:nvPr/>
        </p:nvSpPr>
        <p:spPr>
          <a:xfrm>
            <a:off x="7275690" y="1758705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X16B0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CA48D7-2C3B-4757-9115-9D6C29C1E07C}"/>
              </a:ext>
            </a:extLst>
          </p:cNvPr>
          <p:cNvSpPr txBox="1"/>
          <p:nvPr/>
        </p:nvSpPr>
        <p:spPr>
          <a:xfrm>
            <a:off x="6681260" y="45198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x14A1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6BD12A-254D-48FB-90A8-E765F6E666D2}"/>
              </a:ext>
            </a:extLst>
          </p:cNvPr>
          <p:cNvSpPr txBox="1"/>
          <p:nvPr/>
        </p:nvSpPr>
        <p:spPr>
          <a:xfrm>
            <a:off x="7289296" y="4519896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x14A1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C5E96B-FB38-4929-8DF1-2F8AD197F1F4}"/>
              </a:ext>
            </a:extLst>
          </p:cNvPr>
          <p:cNvSpPr txBox="1"/>
          <p:nvPr/>
        </p:nvSpPr>
        <p:spPr>
          <a:xfrm>
            <a:off x="5398467" y="5850937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x3003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17DBEDD-6109-45E0-8560-56219D669D96}"/>
              </a:ext>
            </a:extLst>
          </p:cNvPr>
          <p:cNvSpPr txBox="1"/>
          <p:nvPr/>
        </p:nvSpPr>
        <p:spPr>
          <a:xfrm>
            <a:off x="6888921" y="5883389"/>
            <a:ext cx="55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F9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6BF10B-C113-4E0E-8A56-889D8FB9C12D}"/>
              </a:ext>
            </a:extLst>
          </p:cNvPr>
          <p:cNvSpPr txBox="1"/>
          <p:nvPr/>
        </p:nvSpPr>
        <p:spPr>
          <a:xfrm>
            <a:off x="7527634" y="5880557"/>
            <a:ext cx="553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F9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68D1591-490D-4B30-9353-8EB4A527CB5B}"/>
              </a:ext>
            </a:extLst>
          </p:cNvPr>
          <p:cNvSpPr txBox="1"/>
          <p:nvPr/>
        </p:nvSpPr>
        <p:spPr>
          <a:xfrm>
            <a:off x="6809533" y="3623848"/>
            <a:ext cx="25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4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6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2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F68F6A6-B2AA-45F0-AF7F-757979F27395}"/>
              </a:ext>
            </a:extLst>
          </p:cNvPr>
          <p:cNvSpPr txBox="1"/>
          <p:nvPr/>
        </p:nvSpPr>
        <p:spPr>
          <a:xfrm>
            <a:off x="7439694" y="3633581"/>
            <a:ext cx="25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4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6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2</a:t>
            </a:r>
            <a:endParaRPr lang="zh-CN" altLang="en-US" sz="12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60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53A094-45D3-4A90-887A-2EC488D1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09" y="1266858"/>
            <a:ext cx="3952381" cy="5333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81631C-F9B2-4334-B879-0390F44DBD51}"/>
              </a:ext>
            </a:extLst>
          </p:cNvPr>
          <p:cNvSpPr txBox="1"/>
          <p:nvPr/>
        </p:nvSpPr>
        <p:spPr>
          <a:xfrm>
            <a:off x="907256" y="2136774"/>
            <a:ext cx="8865394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6440">
              <a:spcBef>
                <a:spcPts val="110"/>
              </a:spcBef>
              <a:spcAft>
                <a:spcPts val="0"/>
              </a:spcAft>
              <a:tabLst>
                <a:tab pos="753745" algn="l"/>
                <a:tab pos="2497455" algn="l"/>
              </a:tabLst>
            </a:pPr>
            <a:r>
              <a:rPr lang="zh-CN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如果</a:t>
            </a:r>
            <a:r>
              <a:rPr lang="en-US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R0 </a:t>
            </a:r>
            <a:r>
              <a:rPr lang="zh-CN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中的值左移</a:t>
            </a:r>
            <a:r>
              <a:rPr lang="en-US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n</a:t>
            </a:r>
            <a:r>
              <a:rPr lang="zh-CN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位后与</a:t>
            </a:r>
            <a:r>
              <a:rPr lang="en-US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R1</a:t>
            </a:r>
            <a:r>
              <a:rPr lang="zh-CN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中的值相同，则将</a:t>
            </a:r>
            <a:r>
              <a:rPr lang="en-US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n</a:t>
            </a:r>
            <a:r>
              <a:rPr lang="zh-CN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存入</a:t>
            </a:r>
            <a:r>
              <a:rPr lang="en-US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x3012</a:t>
            </a:r>
            <a:endParaRPr lang="zh-CN" altLang="zh-CN" sz="1800" dirty="0"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marL="726440">
              <a:spcBef>
                <a:spcPts val="110"/>
              </a:spcBef>
              <a:spcAft>
                <a:spcPts val="0"/>
              </a:spcAft>
              <a:tabLst>
                <a:tab pos="753745" algn="l"/>
                <a:tab pos="2497455" algn="l"/>
              </a:tabLst>
            </a:pPr>
            <a:r>
              <a:rPr lang="zh-CN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否则将</a:t>
            </a:r>
            <a:r>
              <a:rPr lang="en-US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-1</a:t>
            </a:r>
            <a:r>
              <a:rPr lang="zh-CN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存入</a:t>
            </a:r>
            <a:r>
              <a:rPr lang="en-US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x3012</a:t>
            </a:r>
            <a:endParaRPr lang="zh-CN" altLang="zh-CN" sz="1800" dirty="0"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marL="726440">
              <a:spcBef>
                <a:spcPts val="110"/>
              </a:spcBef>
              <a:spcAft>
                <a:spcPts val="0"/>
              </a:spcAft>
              <a:tabLst>
                <a:tab pos="753745" algn="l"/>
                <a:tab pos="2497455" algn="l"/>
              </a:tabLst>
            </a:pPr>
            <a:r>
              <a:rPr lang="en-US" altLang="zh-CN" sz="1800" dirty="0">
                <a:solidFill>
                  <a:srgbClr val="4472C4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 </a:t>
            </a:r>
            <a:endParaRPr lang="zh-CN" altLang="zh-CN" sz="1800" dirty="0"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marL="726440">
              <a:spcBef>
                <a:spcPts val="110"/>
              </a:spcBef>
              <a:spcAft>
                <a:spcPts val="0"/>
              </a:spcAft>
              <a:tabLst>
                <a:tab pos="753745" algn="l"/>
                <a:tab pos="2497455" algn="l"/>
              </a:tabLst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R0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左移与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R1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比较，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分</a:t>
            </a:r>
            <a:endParaRPr lang="zh-CN" altLang="zh-CN" sz="1800" dirty="0"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marL="726440">
              <a:spcBef>
                <a:spcPts val="110"/>
              </a:spcBef>
              <a:spcAft>
                <a:spcPts val="0"/>
              </a:spcAft>
              <a:tabLst>
                <a:tab pos="753745" algn="l"/>
                <a:tab pos="2497455" algn="l"/>
              </a:tabLst>
            </a:pPr>
            <a:r>
              <a:rPr lang="zh-CN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x3012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存值，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2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分</a:t>
            </a:r>
            <a:endParaRPr lang="zh-CN" altLang="zh-CN" sz="1800" dirty="0"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marL="726440">
              <a:spcBef>
                <a:spcPts val="110"/>
              </a:spcBef>
              <a:spcAft>
                <a:spcPts val="0"/>
              </a:spcAft>
              <a:tabLst>
                <a:tab pos="753745" algn="l"/>
                <a:tab pos="2497455" algn="l"/>
              </a:tabLst>
            </a:pPr>
            <a:r>
              <a:rPr lang="zh-CN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可以是相同，也可以是大于等于，如果此处为大于等于，需要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D1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  <a:cs typeface="宋体" panose="02010600030101010101" pitchFamily="2" charset="-122"/>
              </a:rPr>
              <a:t>中填写的指令支持这个结论</a:t>
            </a:r>
            <a:endParaRPr lang="zh-CN" altLang="zh-CN" sz="1800" dirty="0"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99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0281CF-757C-4DD5-8D13-8D3387F6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79" y="199509"/>
            <a:ext cx="5505450" cy="9606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0B26D1-DE74-4009-838F-8192AE1A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50" y="1514477"/>
            <a:ext cx="2621258" cy="48013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2BF7C1-6A47-47E6-B120-93639D2E60DA}"/>
              </a:ext>
            </a:extLst>
          </p:cNvPr>
          <p:cNvSpPr txBox="1"/>
          <p:nvPr/>
        </p:nvSpPr>
        <p:spPr>
          <a:xfrm>
            <a:off x="7617529" y="179134"/>
            <a:ext cx="41955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这题为了不透露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D2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的作用，说起来比较模糊，因此需要看懂前面程序在干嘛才能看懂这个题目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前面是实现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左移和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作比较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而该题为了实现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右移三位后与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作比较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具体在干嘛还是要通过指令来看懂程序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4C4900-CF05-4FED-8914-A76B6E66F84D}"/>
              </a:ext>
            </a:extLst>
          </p:cNvPr>
          <p:cNvSpPr txBox="1"/>
          <p:nvPr/>
        </p:nvSpPr>
        <p:spPr>
          <a:xfrm>
            <a:off x="5442008" y="1792227"/>
            <a:ext cx="46291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NOT </a:t>
            </a:r>
            <a:r>
              <a:rPr lang="en-US" altLang="zh-CN" kern="100">
                <a:solidFill>
                  <a:schemeClr val="accent1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???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R1,R1,#1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R6,R6,#1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???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???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AND R4 ???</a:t>
            </a: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BR??? label2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R5,R5,R3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R3,R3,R3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R2,R2,R2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BR???  label1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???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BRz STORE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R6</a:t>
            </a:r>
            <a:r>
              <a:rPr lang="en-US" altLang="zh-CN" kern="100">
                <a:solidFill>
                  <a:schemeClr val="accent1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???</a:t>
            </a:r>
            <a:endParaRPr lang="en-US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ST R6,#5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r>
              <a:rPr lang="en-US" altLang="zh-CN" kern="10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HALT</a:t>
            </a:r>
            <a:endParaRPr lang="zh-CN" altLang="zh-CN" kern="10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pPr algn="just"/>
            <a:endParaRPr lang="zh-CN" altLang="zh-CN" kern="100" dirty="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084E3A-B96A-4DD4-8360-DED102B24145}"/>
              </a:ext>
            </a:extLst>
          </p:cNvPr>
          <p:cNvSpPr txBox="1"/>
          <p:nvPr/>
        </p:nvSpPr>
        <p:spPr>
          <a:xfrm>
            <a:off x="2019300" y="320235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label1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D4BC2F-10A1-4005-A882-AC8B1FC6143F}"/>
              </a:ext>
            </a:extLst>
          </p:cNvPr>
          <p:cNvSpPr txBox="1"/>
          <p:nvPr/>
        </p:nvSpPr>
        <p:spPr>
          <a:xfrm>
            <a:off x="2007394" y="4008218"/>
            <a:ext cx="613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label2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90CA91-4DBA-4DDE-9C5D-E437D8C788F2}"/>
              </a:ext>
            </a:extLst>
          </p:cNvPr>
          <p:cNvSpPr txBox="1"/>
          <p:nvPr/>
        </p:nvSpPr>
        <p:spPr>
          <a:xfrm>
            <a:off x="2007394" y="5659099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STORE 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7B5609E-7AC0-468D-8A0F-6D54E33D5252}"/>
              </a:ext>
            </a:extLst>
          </p:cNvPr>
          <p:cNvCxnSpPr>
            <a:cxnSpLocks/>
          </p:cNvCxnSpPr>
          <p:nvPr/>
        </p:nvCxnSpPr>
        <p:spPr>
          <a:xfrm>
            <a:off x="4065484" y="3571686"/>
            <a:ext cx="0" cy="6288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246E152-545C-47ED-9CC3-B7304631153C}"/>
              </a:ext>
            </a:extLst>
          </p:cNvPr>
          <p:cNvCxnSpPr>
            <a:cxnSpLocks/>
          </p:cNvCxnSpPr>
          <p:nvPr/>
        </p:nvCxnSpPr>
        <p:spPr>
          <a:xfrm flipV="1">
            <a:off x="5132284" y="3308131"/>
            <a:ext cx="0" cy="1435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A7EDAC1-0EA0-4A98-8E3A-6C756138A194}"/>
              </a:ext>
            </a:extLst>
          </p:cNvPr>
          <p:cNvSpPr txBox="1"/>
          <p:nvPr/>
        </p:nvSpPr>
        <p:spPr>
          <a:xfrm>
            <a:off x="7207233" y="1982777"/>
            <a:ext cx="518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首先要知道右移一位是如何实现的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在二进制中，左移很好实现，而右移实现起来比较麻烦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一般来讲就是通过不断比较每一位是否为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1</a:t>
            </a: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然后在一个新的寄存器中不断加入比这个位小一位的数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明白右移的实现后就能看懂这个循环节在干什么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FA0E21-590D-4D59-BB22-8DA1F9A7E66B}"/>
              </a:ext>
            </a:extLst>
          </p:cNvPr>
          <p:cNvSpPr txBox="1"/>
          <p:nvPr/>
        </p:nvSpPr>
        <p:spPr>
          <a:xfrm>
            <a:off x="1950580" y="1058376"/>
            <a:ext cx="50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这句话有问题，</a:t>
            </a:r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和</a:t>
            </a:r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肯定都存着需要比较的值而不是</a:t>
            </a:r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54ABA8-07DF-473C-87F0-18B924BD547D}"/>
              </a:ext>
            </a:extLst>
          </p:cNvPr>
          <p:cNvSpPr txBox="1"/>
          <p:nvPr/>
        </p:nvSpPr>
        <p:spPr>
          <a:xfrm>
            <a:off x="7194516" y="3732216"/>
            <a:ext cx="6196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这一行就说明了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R5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就是那个存右移结果的寄存器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AEBD1A-3EF9-42E7-9E59-4EE6D3D87EDD}"/>
              </a:ext>
            </a:extLst>
          </p:cNvPr>
          <p:cNvSpPr txBox="1"/>
          <p:nvPr/>
        </p:nvSpPr>
        <p:spPr>
          <a:xfrm>
            <a:off x="7194516" y="3177931"/>
            <a:ext cx="6700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AND R4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在比较某两个寄存器 然后存到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R4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247F34-5EA9-41E6-A38D-AFD3135CF9D6}"/>
              </a:ext>
            </a:extLst>
          </p:cNvPr>
          <p:cNvSpPr txBox="1"/>
          <p:nvPr/>
        </p:nvSpPr>
        <p:spPr>
          <a:xfrm>
            <a:off x="7194516" y="3428330"/>
            <a:ext cx="6948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BR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这个肯定就是根据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R4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是否为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1 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来加入这个数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91106A6-F001-43AA-A5BA-AC7CCEB3DFF9}"/>
              </a:ext>
            </a:extLst>
          </p:cNvPr>
          <p:cNvSpPr txBox="1"/>
          <p:nvPr/>
        </p:nvSpPr>
        <p:spPr>
          <a:xfrm>
            <a:off x="7194516" y="4006123"/>
            <a:ext cx="6196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这一行就说明了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就是那个不断左移然后要相加的值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16D6F79-AF8C-4E56-92E8-44A643F1495B}"/>
              </a:ext>
            </a:extLst>
          </p:cNvPr>
          <p:cNvSpPr txBox="1"/>
          <p:nvPr/>
        </p:nvSpPr>
        <p:spPr>
          <a:xfrm>
            <a:off x="7194516" y="4288677"/>
            <a:ext cx="6196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不断左移，用来判断跳转条件：是否移动够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位了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（这里右移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位实际上是需要执行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16-3=13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次循环）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57B905-BE26-4485-8D1B-6F0B3C2B481C}"/>
              </a:ext>
            </a:extLst>
          </p:cNvPr>
          <p:cNvSpPr txBox="1"/>
          <p:nvPr/>
        </p:nvSpPr>
        <p:spPr>
          <a:xfrm>
            <a:off x="7194516" y="4916910"/>
            <a:ext cx="47752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循环结束，这里肯定就需要通过计算移位后结果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R5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与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-R1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了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如果相等，就直接存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1</a:t>
            </a: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如果不等，就存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，因此这三行能够很好的填出来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BD9CDA3-C5E2-4891-916F-A1B69E49DBB4}"/>
              </a:ext>
            </a:extLst>
          </p:cNvPr>
          <p:cNvCxnSpPr>
            <a:cxnSpLocks/>
          </p:cNvCxnSpPr>
          <p:nvPr/>
        </p:nvCxnSpPr>
        <p:spPr>
          <a:xfrm>
            <a:off x="5063918" y="5368575"/>
            <a:ext cx="0" cy="5572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3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0281CF-757C-4DD5-8D13-8D3387F6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79" y="199509"/>
            <a:ext cx="5505450" cy="9606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0B26D1-DE74-4009-838F-8192AE1A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50" y="1514477"/>
            <a:ext cx="2621258" cy="48013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2BF7C1-6A47-47E6-B120-93639D2E60DA}"/>
              </a:ext>
            </a:extLst>
          </p:cNvPr>
          <p:cNvSpPr txBox="1"/>
          <p:nvPr/>
        </p:nvSpPr>
        <p:spPr>
          <a:xfrm>
            <a:off x="7617529" y="179134"/>
            <a:ext cx="41955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这题为了不透露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D2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的作用，说起来比较模糊，因此需要看懂前面程序在干嘛才能看懂这个题目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前面是实现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左移和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作比较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而该题为了实现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右移三位后与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作比较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具体在干嘛还是要通过指令来看懂程序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4C4900-CF05-4FED-8914-A76B6E66F84D}"/>
              </a:ext>
            </a:extLst>
          </p:cNvPr>
          <p:cNvSpPr txBox="1"/>
          <p:nvPr/>
        </p:nvSpPr>
        <p:spPr>
          <a:xfrm>
            <a:off x="5442008" y="1792227"/>
            <a:ext cx="46291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NOT R1,R1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R1,R1,#1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R6,R6,#1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R2,R2,#8 ;MASK1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R3,R3,#1 ; MASK2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AND R4,R0,R2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BRz label2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R5,R5,R3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R3,R3,R3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R2,R2,R2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BRnp  label1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R1,R1,R5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BRz STORE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ADD R6,R6,#-1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ST R6,#5</a:t>
            </a:r>
          </a:p>
          <a:p>
            <a:pPr algn="just"/>
            <a:r>
              <a:rPr lang="pt-BR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HALT</a:t>
            </a:r>
          </a:p>
          <a:p>
            <a:pPr algn="just"/>
            <a:endParaRPr lang="zh-CN" altLang="zh-CN" kern="100" dirty="0">
              <a:solidFill>
                <a:schemeClr val="accent1"/>
              </a:solidFill>
              <a:effectLst/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084E3A-B96A-4DD4-8360-DED102B24145}"/>
              </a:ext>
            </a:extLst>
          </p:cNvPr>
          <p:cNvSpPr txBox="1"/>
          <p:nvPr/>
        </p:nvSpPr>
        <p:spPr>
          <a:xfrm>
            <a:off x="2019300" y="3202354"/>
            <a:ext cx="204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label1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D4BC2F-10A1-4005-A882-AC8B1FC6143F}"/>
              </a:ext>
            </a:extLst>
          </p:cNvPr>
          <p:cNvSpPr txBox="1"/>
          <p:nvPr/>
        </p:nvSpPr>
        <p:spPr>
          <a:xfrm>
            <a:off x="2007394" y="4008218"/>
            <a:ext cx="204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label2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90CA91-4DBA-4DDE-9C5D-E437D8C788F2}"/>
              </a:ext>
            </a:extLst>
          </p:cNvPr>
          <p:cNvSpPr txBox="1"/>
          <p:nvPr/>
        </p:nvSpPr>
        <p:spPr>
          <a:xfrm>
            <a:off x="2022684" y="565557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solidFill>
                  <a:schemeClr val="accent1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STORE 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7B5609E-7AC0-468D-8A0F-6D54E33D5252}"/>
              </a:ext>
            </a:extLst>
          </p:cNvPr>
          <p:cNvCxnSpPr>
            <a:cxnSpLocks/>
          </p:cNvCxnSpPr>
          <p:nvPr/>
        </p:nvCxnSpPr>
        <p:spPr>
          <a:xfrm>
            <a:off x="4065484" y="3571686"/>
            <a:ext cx="0" cy="6288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246E152-545C-47ED-9CC3-B7304631153C}"/>
              </a:ext>
            </a:extLst>
          </p:cNvPr>
          <p:cNvCxnSpPr>
            <a:cxnSpLocks/>
          </p:cNvCxnSpPr>
          <p:nvPr/>
        </p:nvCxnSpPr>
        <p:spPr>
          <a:xfrm flipV="1">
            <a:off x="5132284" y="3308131"/>
            <a:ext cx="0" cy="1435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A7EDAC1-0EA0-4A98-8E3A-6C756138A194}"/>
              </a:ext>
            </a:extLst>
          </p:cNvPr>
          <p:cNvSpPr txBox="1"/>
          <p:nvPr/>
        </p:nvSpPr>
        <p:spPr>
          <a:xfrm>
            <a:off x="7504793" y="1893462"/>
            <a:ext cx="518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根据前面推断就能知道这里应该要对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取反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并在下一行加一，得到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-R1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FA0E21-590D-4D59-BB22-8DA1F9A7E66B}"/>
              </a:ext>
            </a:extLst>
          </p:cNvPr>
          <p:cNvSpPr txBox="1"/>
          <p:nvPr/>
        </p:nvSpPr>
        <p:spPr>
          <a:xfrm>
            <a:off x="1950580" y="1058376"/>
            <a:ext cx="50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这句话有问题，</a:t>
            </a:r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和</a:t>
            </a:r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  <a:r>
              <a:rPr lang="zh-CN" altLang="en-US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肯定都存着需要比较的值而不是</a:t>
            </a:r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54ABA8-07DF-473C-87F0-18B924BD547D}"/>
              </a:ext>
            </a:extLst>
          </p:cNvPr>
          <p:cNvSpPr txBox="1"/>
          <p:nvPr/>
        </p:nvSpPr>
        <p:spPr>
          <a:xfrm>
            <a:off x="7194516" y="3732216"/>
            <a:ext cx="6196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这一行就说明了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R5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就是那个存右移结果的寄存器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247F34-5EA9-41E6-A38D-AFD3135CF9D6}"/>
              </a:ext>
            </a:extLst>
          </p:cNvPr>
          <p:cNvSpPr txBox="1"/>
          <p:nvPr/>
        </p:nvSpPr>
        <p:spPr>
          <a:xfrm>
            <a:off x="8023366" y="2558950"/>
            <a:ext cx="40955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根据前面推断，在这里也就知道了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分别是两个需要不断左移的寄存器，应该一个存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8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用来判断循环中止，一个存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用来不断加入结果寄存器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R5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91106A6-F001-43AA-A5BA-AC7CCEB3DFF9}"/>
              </a:ext>
            </a:extLst>
          </p:cNvPr>
          <p:cNvSpPr txBox="1"/>
          <p:nvPr/>
        </p:nvSpPr>
        <p:spPr>
          <a:xfrm>
            <a:off x="7194516" y="4006123"/>
            <a:ext cx="6196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这一行就说明了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就是那个不断左移然后要相加的值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16D6F79-AF8C-4E56-92E8-44A643F1495B}"/>
              </a:ext>
            </a:extLst>
          </p:cNvPr>
          <p:cNvSpPr txBox="1"/>
          <p:nvPr/>
        </p:nvSpPr>
        <p:spPr>
          <a:xfrm>
            <a:off x="7194516" y="4288677"/>
            <a:ext cx="6196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不断左移，用来判断跳转条件：是否移动够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位了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（这里右移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位实际上是需要执行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16-3=13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次循环）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57B905-BE26-4485-8D1B-6F0B3C2B481C}"/>
              </a:ext>
            </a:extLst>
          </p:cNvPr>
          <p:cNvSpPr txBox="1"/>
          <p:nvPr/>
        </p:nvSpPr>
        <p:spPr>
          <a:xfrm>
            <a:off x="7194516" y="4916910"/>
            <a:ext cx="47752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循环结束，这里肯定就需要通过计算移位后结果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R5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与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-R1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了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如果相等，就直接存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1</a:t>
            </a: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如果不等，就存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，因此这三行能够很好的填出来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BD9CDA3-C5E2-4891-916F-A1B69E49DBB4}"/>
              </a:ext>
            </a:extLst>
          </p:cNvPr>
          <p:cNvCxnSpPr>
            <a:cxnSpLocks/>
          </p:cNvCxnSpPr>
          <p:nvPr/>
        </p:nvCxnSpPr>
        <p:spPr>
          <a:xfrm>
            <a:off x="5063918" y="5368575"/>
            <a:ext cx="0" cy="5572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0E443B3-3F2A-49AB-85F9-7107D77AB24C}"/>
              </a:ext>
            </a:extLst>
          </p:cNvPr>
          <p:cNvSpPr txBox="1"/>
          <p:nvPr/>
        </p:nvSpPr>
        <p:spPr>
          <a:xfrm>
            <a:off x="4477351" y="2666142"/>
            <a:ext cx="65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4A8</a:t>
            </a:r>
            <a:endParaRPr lang="zh-CN" altLang="en-US" sz="14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9C6DA5-E6FA-441B-81D2-AA280C70CC0C}"/>
              </a:ext>
            </a:extLst>
          </p:cNvPr>
          <p:cNvSpPr txBox="1"/>
          <p:nvPr/>
        </p:nvSpPr>
        <p:spPr>
          <a:xfrm>
            <a:off x="4504235" y="1832743"/>
            <a:ext cx="65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27F</a:t>
            </a:r>
            <a:endParaRPr lang="zh-CN" altLang="en-US" sz="14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DC69F1-70F9-4734-BD6B-91EB33C97181}"/>
              </a:ext>
            </a:extLst>
          </p:cNvPr>
          <p:cNvSpPr txBox="1"/>
          <p:nvPr/>
        </p:nvSpPr>
        <p:spPr>
          <a:xfrm>
            <a:off x="4489404" y="2939827"/>
            <a:ext cx="65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6E1</a:t>
            </a:r>
            <a:endParaRPr lang="zh-CN" altLang="en-US" sz="14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E251D7-6DFC-414B-901E-DB8EA51FD940}"/>
              </a:ext>
            </a:extLst>
          </p:cNvPr>
          <p:cNvSpPr txBox="1"/>
          <p:nvPr/>
        </p:nvSpPr>
        <p:spPr>
          <a:xfrm>
            <a:off x="4504235" y="4872116"/>
            <a:ext cx="65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245</a:t>
            </a:r>
            <a:endParaRPr lang="zh-CN" altLang="en-US" sz="14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4F5B77-82E1-4584-BD63-6B537655E781}"/>
              </a:ext>
            </a:extLst>
          </p:cNvPr>
          <p:cNvSpPr txBox="1"/>
          <p:nvPr/>
        </p:nvSpPr>
        <p:spPr>
          <a:xfrm>
            <a:off x="4590869" y="5433057"/>
            <a:ext cx="65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effectLst/>
                <a:latin typeface="汉仪正圆-55W" panose="00020600040101010101" pitchFamily="18" charset="-122"/>
                <a:ea typeface="汉仪正圆-55W" panose="00020600040101010101" pitchFamily="18" charset="-122"/>
              </a:rPr>
              <a:t>BF</a:t>
            </a:r>
            <a:endParaRPr lang="zh-CN" altLang="en-US" sz="14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54AFCD-94FB-4ACE-9CDB-8E3934C3F9F4}"/>
              </a:ext>
            </a:extLst>
          </p:cNvPr>
          <p:cNvSpPr txBox="1"/>
          <p:nvPr/>
        </p:nvSpPr>
        <p:spPr>
          <a:xfrm>
            <a:off x="4577176" y="3227083"/>
            <a:ext cx="65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02</a:t>
            </a:r>
            <a:endParaRPr lang="zh-CN" altLang="en-US" sz="14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528E20F-C4C9-4F09-BE97-C2E4C6FCF730}"/>
              </a:ext>
            </a:extLst>
          </p:cNvPr>
          <p:cNvSpPr txBox="1"/>
          <p:nvPr/>
        </p:nvSpPr>
        <p:spPr>
          <a:xfrm>
            <a:off x="4477350" y="3499110"/>
            <a:ext cx="65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4</a:t>
            </a:r>
            <a:endParaRPr lang="zh-CN" altLang="en-US" sz="14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5674C05-F43B-43FA-8B53-5AD95F754A28}"/>
              </a:ext>
            </a:extLst>
          </p:cNvPr>
          <p:cNvSpPr txBox="1"/>
          <p:nvPr/>
        </p:nvSpPr>
        <p:spPr>
          <a:xfrm>
            <a:off x="4455925" y="4589561"/>
            <a:ext cx="65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B</a:t>
            </a:r>
            <a:endParaRPr lang="zh-CN" altLang="en-US" sz="1400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58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62420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30D6D5-ACE6-4152-84FA-67325018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92" y="270704"/>
            <a:ext cx="7087858" cy="6058975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67E2A7-57C7-4ABF-9BF7-088E979CFE36}"/>
              </a:ext>
            </a:extLst>
          </p:cNvPr>
          <p:cNvCxnSpPr>
            <a:cxnSpLocks/>
          </p:cNvCxnSpPr>
          <p:nvPr/>
        </p:nvCxnSpPr>
        <p:spPr>
          <a:xfrm>
            <a:off x="7258050" y="2952750"/>
            <a:ext cx="0" cy="619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77D58D-2921-43C5-AAF4-8F50557CC7A0}"/>
              </a:ext>
            </a:extLst>
          </p:cNvPr>
          <p:cNvCxnSpPr>
            <a:cxnSpLocks/>
          </p:cNvCxnSpPr>
          <p:nvPr/>
        </p:nvCxnSpPr>
        <p:spPr>
          <a:xfrm flipV="1">
            <a:off x="8753475" y="2705100"/>
            <a:ext cx="0" cy="1600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562B8AE-1504-469C-95EE-66784DE65DD4}"/>
              </a:ext>
            </a:extLst>
          </p:cNvPr>
          <p:cNvSpPr txBox="1"/>
          <p:nvPr/>
        </p:nvSpPr>
        <p:spPr>
          <a:xfrm>
            <a:off x="9201150" y="4120634"/>
            <a:ext cx="2990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BRnz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#-7,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注意这个时候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PC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是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x306d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-7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得到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x3066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，这行代码同样表示整个循环退出的条件：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R6+R3&gt;0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，为什么要计算这个值作为退出条件？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C984C8-2B79-422F-A22E-D17732837787}"/>
              </a:ext>
            </a:extLst>
          </p:cNvPr>
          <p:cNvSpPr txBox="1"/>
          <p:nvPr/>
        </p:nvSpPr>
        <p:spPr>
          <a:xfrm>
            <a:off x="9201150" y="2837953"/>
            <a:ext cx="253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BRz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#1</a:t>
            </a:r>
            <a:endParaRPr lang="zh-CN" altLang="en-US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16BFAA-9A3A-4BAD-A096-A0A2A4EAC54D}"/>
              </a:ext>
            </a:extLst>
          </p:cNvPr>
          <p:cNvSpPr txBox="1"/>
          <p:nvPr/>
        </p:nvSpPr>
        <p:spPr>
          <a:xfrm>
            <a:off x="9201149" y="3357341"/>
            <a:ext cx="283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都在不断左移，猜测程序的意图。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AD3905-E663-4E65-9326-C336AC5A1728}"/>
              </a:ext>
            </a:extLst>
          </p:cNvPr>
          <p:cNvSpPr txBox="1"/>
          <p:nvPr/>
        </p:nvSpPr>
        <p:spPr>
          <a:xfrm>
            <a:off x="9201149" y="2472432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这个循环在不断计算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与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550954-3764-4F5B-BA06-93DCD41B4DBC}"/>
              </a:ext>
            </a:extLst>
          </p:cNvPr>
          <p:cNvSpPr txBox="1"/>
          <p:nvPr/>
        </p:nvSpPr>
        <p:spPr>
          <a:xfrm>
            <a:off x="9201149" y="2167741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在干嘛？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2AE5109-B24B-4197-AD28-16493E59B64E}"/>
              </a:ext>
            </a:extLst>
          </p:cNvPr>
          <p:cNvSpPr txBox="1"/>
          <p:nvPr/>
        </p:nvSpPr>
        <p:spPr>
          <a:xfrm>
            <a:off x="9201149" y="1547465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在干嘛？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05D566-4D5B-4634-93B9-5B7666AA73E7}"/>
              </a:ext>
            </a:extLst>
          </p:cNvPr>
          <p:cNvSpPr txBox="1"/>
          <p:nvPr/>
        </p:nvSpPr>
        <p:spPr>
          <a:xfrm>
            <a:off x="9201148" y="5310535"/>
            <a:ext cx="2838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综合整个程序，除了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R7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外所有的寄存器的值都发生过改变，同时在循环中只有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R0,R1,R4,R5,R6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在不断改变。</a:t>
            </a:r>
          </a:p>
        </p:txBody>
      </p:sp>
    </p:spTree>
    <p:extLst>
      <p:ext uri="{BB962C8B-B14F-4D97-AF65-F5344CB8AC3E}">
        <p14:creationId xmlns:p14="http://schemas.microsoft.com/office/powerpoint/2010/main" val="27395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D7FC3-F294-4180-8A65-8D01289F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69" y="521634"/>
            <a:ext cx="7214681" cy="30435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423021-AE13-4229-BF09-CAB1D419D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83" y="3822370"/>
            <a:ext cx="7066667" cy="17523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9522A3-F495-4766-BDFA-D651B35AD210}"/>
              </a:ext>
            </a:extLst>
          </p:cNvPr>
          <p:cNvSpPr txBox="1"/>
          <p:nvPr/>
        </p:nvSpPr>
        <p:spPr>
          <a:xfrm>
            <a:off x="904875" y="5574751"/>
            <a:ext cx="991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程序实现的是一个移位相加的乘法器，因此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18*15 = 270 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再加上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原本的值，最终结果应该是把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R0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存在了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x3103</a:t>
            </a:r>
            <a:endParaRPr lang="zh-CN" altLang="en-US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60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D2478E-D6B7-45F2-AD56-EB9D1017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012093"/>
            <a:ext cx="7738625" cy="50432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22D200-45BB-4970-A31D-6277B0823B51}"/>
              </a:ext>
            </a:extLst>
          </p:cNvPr>
          <p:cNvSpPr txBox="1"/>
          <p:nvPr/>
        </p:nvSpPr>
        <p:spPr>
          <a:xfrm>
            <a:off x="8351730" y="5406349"/>
            <a:ext cx="3495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这里写为</a:t>
            </a:r>
            <a:r>
              <a:rPr lang="en-US" altLang="zh-CN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0011 000 010010101</a:t>
            </a:r>
            <a:r>
              <a:rPr lang="zh-CN" altLang="en-US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通过直接计算偏移量直接存储到对应</a:t>
            </a:r>
            <a:r>
              <a:rPr lang="en-US" altLang="zh-CN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x3103</a:t>
            </a:r>
            <a:r>
              <a:rPr lang="zh-CN" altLang="en-US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也算对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0CF74E-CA10-496A-B7DA-608EDB66C484}"/>
              </a:ext>
            </a:extLst>
          </p:cNvPr>
          <p:cNvCxnSpPr>
            <a:cxnSpLocks/>
          </p:cNvCxnSpPr>
          <p:nvPr/>
        </p:nvCxnSpPr>
        <p:spPr>
          <a:xfrm flipH="1" flipV="1">
            <a:off x="5160828" y="5778014"/>
            <a:ext cx="3132000" cy="18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1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22D200-45BB-4970-A31D-6277B0823B51}"/>
              </a:ext>
            </a:extLst>
          </p:cNvPr>
          <p:cNvSpPr txBox="1"/>
          <p:nvPr/>
        </p:nvSpPr>
        <p:spPr>
          <a:xfrm>
            <a:off x="7858125" y="1951029"/>
            <a:ext cx="4067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通过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的偏移量就能知道程序执行到第几个循环了，总共左移过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次，因此循环中的代码都已经执行过三次了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39AA02-D995-4296-9131-75E1EDFF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6" y="1092241"/>
            <a:ext cx="7392084" cy="4135736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3D10D7-7951-419B-8F0C-D65AA2F4DE94}"/>
              </a:ext>
            </a:extLst>
          </p:cNvPr>
          <p:cNvCxnSpPr>
            <a:cxnSpLocks/>
          </p:cNvCxnSpPr>
          <p:nvPr/>
        </p:nvCxnSpPr>
        <p:spPr>
          <a:xfrm flipH="1">
            <a:off x="6446703" y="2309392"/>
            <a:ext cx="1411422" cy="1648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2D15223-DB71-42C5-B538-E17AC6020C76}"/>
              </a:ext>
            </a:extLst>
          </p:cNvPr>
          <p:cNvCxnSpPr>
            <a:cxnSpLocks/>
          </p:cNvCxnSpPr>
          <p:nvPr/>
        </p:nvCxnSpPr>
        <p:spPr>
          <a:xfrm flipH="1" flipV="1">
            <a:off x="4145555" y="2902874"/>
            <a:ext cx="2301148" cy="868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D154A4-5E72-4774-969B-552F19BDA73F}"/>
              </a:ext>
            </a:extLst>
          </p:cNvPr>
          <p:cNvSpPr txBox="1"/>
          <p:nvPr/>
        </p:nvSpPr>
        <p:spPr>
          <a:xfrm>
            <a:off x="6446703" y="3617339"/>
            <a:ext cx="349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其实这个地方提示前面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需要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+1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作为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-R2</a:t>
            </a:r>
            <a:endParaRPr lang="zh-CN" altLang="en-US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0C6C06-F30A-4A38-9205-A52C58E8ABCE}"/>
              </a:ext>
            </a:extLst>
          </p:cNvPr>
          <p:cNvCxnSpPr>
            <a:cxnSpLocks/>
          </p:cNvCxnSpPr>
          <p:nvPr/>
        </p:nvCxnSpPr>
        <p:spPr>
          <a:xfrm flipH="1" flipV="1">
            <a:off x="4831126" y="3933194"/>
            <a:ext cx="1150574" cy="209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5610838-DE1F-4E94-B996-5986001AE7E4}"/>
              </a:ext>
            </a:extLst>
          </p:cNvPr>
          <p:cNvSpPr txBox="1"/>
          <p:nvPr/>
        </p:nvSpPr>
        <p:spPr>
          <a:xfrm>
            <a:off x="5981700" y="4087082"/>
            <a:ext cx="483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PC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直接指出了，当前正准备执行新一个循环，但要注意，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PC=x3066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代表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x3066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还没开始执行呢！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D93262B-B872-4DFC-8090-798CBD1FEA3E}"/>
              </a:ext>
            </a:extLst>
          </p:cNvPr>
          <p:cNvCxnSpPr>
            <a:cxnSpLocks/>
          </p:cNvCxnSpPr>
          <p:nvPr/>
        </p:nvCxnSpPr>
        <p:spPr>
          <a:xfrm flipH="1">
            <a:off x="3372827" y="2241307"/>
            <a:ext cx="772728" cy="232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6FB927E-F2CA-451B-B105-FFBFC84DD3F2}"/>
              </a:ext>
            </a:extLst>
          </p:cNvPr>
          <p:cNvSpPr txBox="1"/>
          <p:nvPr/>
        </p:nvSpPr>
        <p:spPr>
          <a:xfrm>
            <a:off x="4062070" y="1951029"/>
            <a:ext cx="4067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为了降低难度，将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R2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设置较为简单</a:t>
            </a:r>
          </a:p>
        </p:txBody>
      </p:sp>
    </p:spTree>
    <p:extLst>
      <p:ext uri="{BB962C8B-B14F-4D97-AF65-F5344CB8AC3E}">
        <p14:creationId xmlns:p14="http://schemas.microsoft.com/office/powerpoint/2010/main" val="42028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22D200-45BB-4970-A31D-6277B0823B51}"/>
              </a:ext>
            </a:extLst>
          </p:cNvPr>
          <p:cNvSpPr txBox="1"/>
          <p:nvPr/>
        </p:nvSpPr>
        <p:spPr>
          <a:xfrm>
            <a:off x="266433" y="4983836"/>
            <a:ext cx="1165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考场上、改卷的时候发现许多同学不懂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IR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MAR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MDR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是什么！实际上你要读懂第四章指令执行的过程，指令周期中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个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Phase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都在干什么的话是不会有这些疑问的！不清楚的同学请仔细阅读课本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P127 4.3 Instruction Processing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。</a:t>
            </a:r>
            <a:endParaRPr lang="en-US" altLang="zh-CN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尤其是附录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LC3</a:t>
            </a:r>
            <a:r>
              <a:rPr lang="zh-CN" altLang="en-US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状态图很详细的描述了这些寄存器的值该如何改变，期末考试中数据通路、状态图仍然会是重点考察的知识</a:t>
            </a:r>
            <a:r>
              <a:rPr lang="en-US" altLang="zh-CN" dirty="0">
                <a:solidFill>
                  <a:srgbClr val="FF0000"/>
                </a:solidFill>
                <a:latin typeface="汉仪正圆-55W" panose="00020600040101010101" pitchFamily="18" charset="-122"/>
                <a:ea typeface="汉仪正圆-55W" panose="00020600040101010101" pitchFamily="18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CCBFB5-4DCE-45E8-8E0E-7084335F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6839"/>
            <a:ext cx="8542857" cy="34000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9627CE-D193-458C-87E0-D980C31FF70A}"/>
              </a:ext>
            </a:extLst>
          </p:cNvPr>
          <p:cNvCxnSpPr>
            <a:cxnSpLocks/>
          </p:cNvCxnSpPr>
          <p:nvPr/>
        </p:nvCxnSpPr>
        <p:spPr>
          <a:xfrm flipH="1">
            <a:off x="6343651" y="2015234"/>
            <a:ext cx="3056456" cy="132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7800E95-1F3B-4C79-9BFD-DA00C004D1E6}"/>
              </a:ext>
            </a:extLst>
          </p:cNvPr>
          <p:cNvSpPr txBox="1"/>
          <p:nvPr/>
        </p:nvSpPr>
        <p:spPr>
          <a:xfrm>
            <a:off x="9400107" y="1753624"/>
            <a:ext cx="254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R4=R2&amp;R6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，不过在执行这条指令的时候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还是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4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呢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0707EF-7493-46E1-A147-8B5FC61B031C}"/>
              </a:ext>
            </a:extLst>
          </p:cNvPr>
          <p:cNvCxnSpPr>
            <a:cxnSpLocks/>
          </p:cNvCxnSpPr>
          <p:nvPr/>
        </p:nvCxnSpPr>
        <p:spPr>
          <a:xfrm flipH="1">
            <a:off x="3677719" y="1149842"/>
            <a:ext cx="3246956" cy="721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9665050-B6B4-4480-82C8-E3965E35D56D}"/>
              </a:ext>
            </a:extLst>
          </p:cNvPr>
          <p:cNvSpPr txBox="1"/>
          <p:nvPr/>
        </p:nvSpPr>
        <p:spPr>
          <a:xfrm>
            <a:off x="6924675" y="967761"/>
            <a:ext cx="4276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R6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都左移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次了，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肯定也要左移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3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FD9DA4-53B5-4292-AE36-07DA57617C71}"/>
              </a:ext>
            </a:extLst>
          </p:cNvPr>
          <p:cNvSpPr txBox="1"/>
          <p:nvPr/>
        </p:nvSpPr>
        <p:spPr>
          <a:xfrm>
            <a:off x="2400302" y="757427"/>
            <a:ext cx="394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鉴于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R2=F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，前面三次循环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R0+=R1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肯定都执行了，因此这里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R0=R0+R1+2R1+4R1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FB9EA9-4FE8-460D-86FC-1C9C47E220AF}"/>
              </a:ext>
            </a:extLst>
          </p:cNvPr>
          <p:cNvCxnSpPr>
            <a:cxnSpLocks/>
          </p:cNvCxnSpPr>
          <p:nvPr/>
        </p:nvCxnSpPr>
        <p:spPr>
          <a:xfrm flipH="1">
            <a:off x="2798260" y="1324224"/>
            <a:ext cx="631809" cy="7729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22C845C-AD22-4B7A-999D-F33E330FA6A9}"/>
              </a:ext>
            </a:extLst>
          </p:cNvPr>
          <p:cNvSpPr txBox="1"/>
          <p:nvPr/>
        </p:nvSpPr>
        <p:spPr>
          <a:xfrm>
            <a:off x="6838951" y="3280039"/>
            <a:ext cx="3600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注意这个时候是执行完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x306c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的状态</a:t>
            </a:r>
            <a:endParaRPr lang="en-US" altLang="zh-CN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由于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x306c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的指令是</a:t>
            </a:r>
            <a:r>
              <a:rPr lang="en-US" altLang="zh-CN" sz="1400" dirty="0" err="1">
                <a:latin typeface="汉仪正圆-55W" panose="00020600040101010101" pitchFamily="18" charset="-122"/>
                <a:ea typeface="汉仪正圆-55W" panose="00020600040101010101" pitchFamily="18" charset="-122"/>
              </a:rPr>
              <a:t>BRnz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 #-7</a:t>
            </a:r>
          </a:p>
          <a:p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因此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MAR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应该是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x306c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的地址，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IR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和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MDR</a:t>
            </a:r>
            <a:r>
              <a:rPr lang="zh-CN" altLang="en-US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都是对应指令的十六进制表示</a:t>
            </a:r>
            <a:r>
              <a:rPr lang="en-US" altLang="zh-CN" sz="1400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x0DF9</a:t>
            </a:r>
            <a:endParaRPr lang="zh-CN" altLang="en-US" sz="1400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84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22D200-45BB-4970-A31D-6277B0823B51}"/>
              </a:ext>
            </a:extLst>
          </p:cNvPr>
          <p:cNvSpPr txBox="1"/>
          <p:nvPr/>
        </p:nvSpPr>
        <p:spPr>
          <a:xfrm>
            <a:off x="1217971" y="3071176"/>
            <a:ext cx="866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就算没有看出来这是个乘法，只要正确描述出来这个程序在干什么我都给分了。</a:t>
            </a:r>
            <a:endParaRPr lang="en-US" altLang="zh-CN" dirty="0">
              <a:latin typeface="汉仪正圆-55W" panose="00020600040101010101" pitchFamily="18" charset="-122"/>
              <a:ea typeface="汉仪正圆-55W" panose="00020600040101010101" pitchFamily="18" charset="-122"/>
            </a:endParaRPr>
          </a:p>
          <a:p>
            <a:r>
              <a:rPr lang="zh-CN" altLang="en-US" dirty="0">
                <a:latin typeface="汉仪正圆-55W" panose="00020600040101010101" pitchFamily="18" charset="-122"/>
                <a:ea typeface="汉仪正圆-55W" panose="00020600040101010101" pitchFamily="18" charset="-122"/>
              </a:rPr>
              <a:t>部分同学甚至采用数学描述、伪代码描述等等，只要描述正确都酌情给分。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312B81-0667-471E-88D2-4CDAA6DB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71" y="1281163"/>
            <a:ext cx="7885714" cy="8095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C6D72C1-5EAA-412D-AD28-77E6D97D7CB5}"/>
              </a:ext>
            </a:extLst>
          </p:cNvPr>
          <p:cNvSpPr txBox="1"/>
          <p:nvPr/>
        </p:nvSpPr>
        <p:spPr>
          <a:xfrm>
            <a:off x="1217971" y="2257766"/>
            <a:ext cx="900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Multiply the data in the addresses of x3100 and x3101 and add it to R0 and put it in x3103.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x3100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x3101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的地址中的数据相乘与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相加后放在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x3103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11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LC-3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90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2378</Words>
  <Application>Microsoft Office PowerPoint</Application>
  <PresentationFormat>宽屏</PresentationFormat>
  <Paragraphs>475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汉仪正圆-55W</vt:lpstr>
      <vt:lpstr>Arial</vt:lpstr>
      <vt:lpstr>Candara</vt:lpstr>
      <vt:lpstr>Times New Roman</vt:lpstr>
      <vt:lpstr>Wingdings</vt:lpstr>
      <vt:lpstr>Office 主题​​</vt:lpstr>
      <vt:lpstr>期中讲解习题课</vt:lpstr>
      <vt:lpstr>Part C</vt:lpstr>
      <vt:lpstr>Part C</vt:lpstr>
      <vt:lpstr>Part C</vt:lpstr>
      <vt:lpstr>Part C</vt:lpstr>
      <vt:lpstr>Part C</vt:lpstr>
      <vt:lpstr>Part C</vt:lpstr>
      <vt:lpstr>Part C</vt:lpstr>
      <vt:lpstr>Part D</vt:lpstr>
      <vt:lpstr>Part D</vt:lpstr>
      <vt:lpstr>Part D</vt:lpstr>
      <vt:lpstr>Part D</vt:lpstr>
      <vt:lpstr>Part D</vt:lpstr>
      <vt:lpstr>Part D</vt:lpstr>
      <vt:lpstr>Part D</vt:lpstr>
      <vt:lpstr>Part D</vt:lpstr>
      <vt:lpstr>Part D</vt:lpstr>
      <vt:lpstr>Part D</vt:lpstr>
      <vt:lpstr>Part D</vt:lpstr>
      <vt:lpstr>Part D</vt:lpstr>
      <vt:lpstr>Part D</vt:lpstr>
      <vt:lpstr>Part D</vt:lpstr>
      <vt:lpstr>Part D</vt:lpstr>
      <vt:lpstr>Part D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文正</cp:lastModifiedBy>
  <cp:revision>132</cp:revision>
  <dcterms:created xsi:type="dcterms:W3CDTF">2019-08-12T09:30:56Z</dcterms:created>
  <dcterms:modified xsi:type="dcterms:W3CDTF">2023-11-25T11:10:52Z</dcterms:modified>
</cp:coreProperties>
</file>