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6" r:id="rId1"/>
    <p:sldMasterId id="2147483840" r:id="rId2"/>
    <p:sldMasterId id="2147483853" r:id="rId3"/>
  </p:sldMasterIdLst>
  <p:notesMasterIdLst>
    <p:notesMasterId r:id="rId38"/>
  </p:notesMasterIdLst>
  <p:sldIdLst>
    <p:sldId id="1541" r:id="rId4"/>
    <p:sldId id="1684" r:id="rId5"/>
    <p:sldId id="498" r:id="rId6"/>
    <p:sldId id="356" r:id="rId7"/>
    <p:sldId id="1682" r:id="rId8"/>
    <p:sldId id="363" r:id="rId9"/>
    <p:sldId id="1563" r:id="rId10"/>
    <p:sldId id="364" r:id="rId11"/>
    <p:sldId id="383" r:id="rId12"/>
    <p:sldId id="1686" r:id="rId13"/>
    <p:sldId id="1687" r:id="rId14"/>
    <p:sldId id="365" r:id="rId15"/>
    <p:sldId id="366" r:id="rId16"/>
    <p:sldId id="1562" r:id="rId17"/>
    <p:sldId id="485" r:id="rId18"/>
    <p:sldId id="566" r:id="rId19"/>
    <p:sldId id="1676" r:id="rId20"/>
    <p:sldId id="1680" r:id="rId21"/>
    <p:sldId id="526" r:id="rId22"/>
    <p:sldId id="521" r:id="rId23"/>
    <p:sldId id="522" r:id="rId24"/>
    <p:sldId id="1675" r:id="rId25"/>
    <p:sldId id="527" r:id="rId26"/>
    <p:sldId id="1685" r:id="rId27"/>
    <p:sldId id="368" r:id="rId28"/>
    <p:sldId id="369" r:id="rId29"/>
    <p:sldId id="370" r:id="rId30"/>
    <p:sldId id="371" r:id="rId31"/>
    <p:sldId id="372" r:id="rId32"/>
    <p:sldId id="382" r:id="rId33"/>
    <p:sldId id="1683" r:id="rId34"/>
    <p:sldId id="524" r:id="rId35"/>
    <p:sldId id="525" r:id="rId36"/>
    <p:sldId id="1677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hwt" initials="hh" lastIdx="1" clrIdx="0">
    <p:extLst>
      <p:ext uri="{19B8F6BF-5375-455C-9EA6-DF929625EA0E}">
        <p15:presenceInfo xmlns:p15="http://schemas.microsoft.com/office/powerpoint/2012/main" userId="31ad2c1f73f72afa" providerId="Windows Live"/>
      </p:ext>
    </p:extLst>
  </p:cmAuthor>
  <p:cmAuthor id="2" name="HAN" initials="H" lastIdx="3" clrIdx="1">
    <p:extLst>
      <p:ext uri="{19B8F6BF-5375-455C-9EA6-DF929625EA0E}">
        <p15:presenceInfo xmlns:p15="http://schemas.microsoft.com/office/powerpoint/2012/main" userId="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003399"/>
    <a:srgbClr val="333399"/>
    <a:srgbClr val="0000FF"/>
    <a:srgbClr val="CCFFFF"/>
    <a:srgbClr val="FFCCFF"/>
    <a:srgbClr val="0074BF"/>
    <a:srgbClr val="A6E0E0"/>
    <a:srgbClr val="CC33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 autoAdjust="0"/>
    <p:restoredTop sz="86390" autoAdjust="0"/>
  </p:normalViewPr>
  <p:slideViewPr>
    <p:cSldViewPr>
      <p:cViewPr varScale="1">
        <p:scale>
          <a:sx n="103" d="100"/>
          <a:sy n="103" d="100"/>
        </p:scale>
        <p:origin x="2429" y="77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22680"/>
    </p:cViewPr>
  </p:sorterViewPr>
  <p:notesViewPr>
    <p:cSldViewPr>
      <p:cViewPr varScale="1">
        <p:scale>
          <a:sx n="65" d="100"/>
          <a:sy n="65" d="100"/>
        </p:scale>
        <p:origin x="12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ommentAuthors" Target="commentAuthor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B49EF33-1BF8-49F7-918D-11EE9F04FB28}" type="datetimeFigureOut">
              <a:rPr lang="zh-CN" altLang="en-US"/>
              <a:pPr>
                <a:defRPr/>
              </a:pPr>
              <a:t>2023/11/9</a:t>
            </a:fld>
            <a:endParaRPr lang="en-US" altLang="zh-CN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616E1B-D57C-4DD9-8C78-E9F14A888E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490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BD6B8-9E6D-49A1-BE7C-D7662EE87E6C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72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603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908700" y="8686800"/>
            <a:ext cx="29890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93" tIns="46397" rIns="92793" bIns="46397" anchor="b"/>
          <a:lstStyle>
            <a:lvl1pPr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12F977D-5B08-4AD4-9E32-084B4A57EE0B}" type="slidenum">
              <a:rPr lang="zh-CN" altLang="en-US" sz="1200" baseline="0">
                <a:latin typeface="Garamond" panose="02020404030301010803" pitchFamily="18" charset="0"/>
              </a:rPr>
              <a:pPr algn="r"/>
              <a:t>21</a:t>
            </a:fld>
            <a:endParaRPr lang="en-US" altLang="zh-CN" sz="1200" baseline="0">
              <a:latin typeface="Garamond" panose="02020404030301010803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85800"/>
            <a:ext cx="4575175" cy="3430588"/>
          </a:xfrm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694" y="4343400"/>
            <a:ext cx="5058317" cy="4114800"/>
          </a:xfrm>
          <a:noFill/>
        </p:spPr>
        <p:txBody>
          <a:bodyPr lIns="92793" tIns="46397" rIns="92793" bIns="46397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79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DE7ED3-F08B-42E1-9FA3-46A86819226E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642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DE7ED3-F08B-42E1-9FA3-46A86819226E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325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5625143" y="6459539"/>
            <a:ext cx="430308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AECACF1B-4542-406A-9341-17C2C510A201}" type="slidenum">
              <a:rPr lang="zh-CN" altLang="en-US" baseline="0">
                <a:latin typeface="Garamond" panose="02020404030301010803" pitchFamily="18" charset="0"/>
              </a:rPr>
              <a:pPr algn="r">
                <a:spcBef>
                  <a:spcPct val="0"/>
                </a:spcBef>
              </a:pPr>
              <a:t>25</a:t>
            </a:fld>
            <a:endParaRPr lang="en-US" altLang="zh-CN" baseline="0">
              <a:latin typeface="Garamond" panose="02020404030301010803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400425" cy="2551112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658" y="3228976"/>
            <a:ext cx="7280911" cy="3059113"/>
          </a:xfrm>
          <a:noFill/>
        </p:spPr>
        <p:txBody>
          <a:bodyPr lIns="93088" tIns="46544" rIns="93088" bIns="46544" anchor="t"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110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5625143" y="6459539"/>
            <a:ext cx="430308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0407B6D6-4E90-4CCF-82CA-EC1CAFEB769C}" type="slidenum">
              <a:rPr lang="zh-CN" altLang="en-US" baseline="0">
                <a:latin typeface="Garamond" panose="02020404030301010803" pitchFamily="18" charset="0"/>
              </a:rPr>
              <a:pPr algn="r">
                <a:spcBef>
                  <a:spcPct val="0"/>
                </a:spcBef>
              </a:pPr>
              <a:t>26</a:t>
            </a:fld>
            <a:endParaRPr lang="en-US" altLang="zh-CN" baseline="0">
              <a:latin typeface="Garamond" panose="02020404030301010803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400425" cy="2551112"/>
          </a:xfrm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658" y="3228976"/>
            <a:ext cx="7280911" cy="3059113"/>
          </a:xfrm>
          <a:noFill/>
        </p:spPr>
        <p:txBody>
          <a:bodyPr lIns="93088" tIns="46544" rIns="93088" bIns="46544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034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5625143" y="6459539"/>
            <a:ext cx="430308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82645899-EDAD-462B-9098-A84E234CE68A}" type="slidenum">
              <a:rPr lang="zh-CN" altLang="en-US" baseline="0">
                <a:latin typeface="Garamond" panose="02020404030301010803" pitchFamily="18" charset="0"/>
              </a:rPr>
              <a:pPr algn="r">
                <a:spcBef>
                  <a:spcPct val="0"/>
                </a:spcBef>
              </a:pPr>
              <a:t>27</a:t>
            </a:fld>
            <a:endParaRPr lang="en-US" altLang="zh-CN" baseline="0">
              <a:latin typeface="Garamond" panose="02020404030301010803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400425" cy="2551112"/>
          </a:xfrm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658" y="3228976"/>
            <a:ext cx="7280911" cy="3059113"/>
          </a:xfrm>
          <a:noFill/>
        </p:spPr>
        <p:txBody>
          <a:bodyPr lIns="93088" tIns="46544" rIns="93088" bIns="46544" anchor="t"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467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5625143" y="6459539"/>
            <a:ext cx="430308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6415677A-26D1-4257-99CF-0D347F8268B8}" type="slidenum">
              <a:rPr lang="zh-CN" altLang="en-US" baseline="0">
                <a:latin typeface="Garamond" panose="02020404030301010803" pitchFamily="18" charset="0"/>
              </a:rPr>
              <a:pPr algn="r">
                <a:spcBef>
                  <a:spcPct val="0"/>
                </a:spcBef>
              </a:pPr>
              <a:t>28</a:t>
            </a:fld>
            <a:endParaRPr lang="en-US" altLang="zh-CN" baseline="0">
              <a:latin typeface="Garamond" panose="02020404030301010803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400425" cy="2551112"/>
          </a:xfrm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658" y="3228976"/>
            <a:ext cx="7280911" cy="3059113"/>
          </a:xfrm>
          <a:noFill/>
        </p:spPr>
        <p:txBody>
          <a:bodyPr lIns="93088" tIns="46544" rIns="93088" bIns="46544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68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06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250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39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59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58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25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5681027" y="6478588"/>
            <a:ext cx="4336613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574" tIns="0" rIns="17574" bIns="0" anchor="b"/>
          <a:lstStyle>
            <a:lvl1pPr defTabSz="9493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493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493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493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493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6E1EF1-58E9-46C2-A635-3B6741AFAEC9}" type="slidenum">
              <a:rPr kumimoji="0" lang="en-US" altLang="zh-CN" sz="9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9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84563" y="654050"/>
            <a:ext cx="3017837" cy="2262188"/>
          </a:xfrm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1" y="3228976"/>
            <a:ext cx="7322425" cy="3059113"/>
          </a:xfrm>
          <a:noFill/>
        </p:spPr>
        <p:txBody>
          <a:bodyPr lIns="95196" tIns="46865" rIns="95196" bIns="46865" anchor="t"/>
          <a:lstStyle/>
          <a:p>
            <a:pPr eaLnBrk="1" hangingPunct="1"/>
            <a:endParaRPr lang="zh-CN" altLang="zh-CN" i="1"/>
          </a:p>
        </p:txBody>
      </p:sp>
    </p:spTree>
    <p:extLst>
      <p:ext uri="{BB962C8B-B14F-4D97-AF65-F5344CB8AC3E}">
        <p14:creationId xmlns:p14="http://schemas.microsoft.com/office/powerpoint/2010/main" val="1624125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1813"/>
            <a:ext cx="5910262" cy="4116387"/>
          </a:xfrm>
          <a:noFill/>
        </p:spPr>
        <p:txBody>
          <a:bodyPr lIns="90475" tIns="44444" rIns="90475" bIns="44444" anchor="t"/>
          <a:lstStyle/>
          <a:p>
            <a:pPr defTabSz="457200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4744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a.k.a.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also known 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40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3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2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69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48546" y="6462758"/>
            <a:ext cx="2133600" cy="365125"/>
          </a:xfr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E6AC41E2-6E75-4510-A384-33CD3C7209CD}" type="slidenum">
              <a:rPr lang="de-DE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0" y="76200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sz="2100" baseline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1206758"/>
            <a:ext cx="8874642" cy="52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14313" indent="-214313" algn="just">
              <a:buFont typeface="Wingdings" panose="05000000000000000000" pitchFamily="2" charset="2"/>
              <a:buChar char="n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213" indent="-214313" algn="just">
              <a:buFont typeface="Wingdings" panose="05000000000000000000" pitchFamily="2" charset="2"/>
              <a:buChar char="l"/>
              <a:defRPr sz="1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900113" indent="-214313" algn="just">
              <a:buFont typeface="Wingdings" panose="05000000000000000000" pitchFamily="2" charset="2"/>
              <a:buChar char="p"/>
              <a:defRPr sz="1500"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243013" indent="-214313" algn="just">
              <a:buSzPct val="70000"/>
              <a:buFontTx/>
              <a:buChar char="○"/>
              <a:defRPr sz="1350"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buFont typeface="Arial" panose="020B0604020202020204" pitchFamily="34" charset="0"/>
              <a:buNone/>
              <a:defRPr sz="1200"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68D65C-4573-401C-9DCC-EB292F32844A}"/>
              </a:ext>
            </a:extLst>
          </p:cNvPr>
          <p:cNvGrpSpPr/>
          <p:nvPr userDrawn="1"/>
        </p:nvGrpSpPr>
        <p:grpSpPr>
          <a:xfrm>
            <a:off x="0" y="9098"/>
            <a:ext cx="9136612" cy="1008001"/>
            <a:chOff x="0" y="9097"/>
            <a:chExt cx="12182149" cy="10080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90630A7-1272-4641-BDC6-F897162C472C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832304" y="9097"/>
              <a:ext cx="3349845" cy="1008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C42815-95D7-48D7-ABCE-A43E2E82FE4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9098"/>
              <a:ext cx="8832304" cy="10080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011B50A-73C6-431B-97B4-062DCE2CF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2" y="148311"/>
            <a:ext cx="89281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7963D1D-3856-487F-B351-C10C3F480FB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80730"/>
            <a:ext cx="9144000" cy="1"/>
          </a:xfrm>
          <a:prstGeom prst="line">
            <a:avLst/>
          </a:prstGeom>
          <a:noFill/>
          <a:ln w="47625" cmpd="thinThick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aseline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0101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2BF82D2-7A68-459D-A996-9BDDA2518FA4}" type="datetimeFigureOut">
              <a:rPr lang="zh-CN" altLang="en-US" smtClean="0">
                <a:solidFill>
                  <a:srgbClr val="000000"/>
                </a:solidFill>
              </a:rPr>
              <a:pPr/>
              <a:t>2023/11/9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01EE5D-26FB-46D5-A381-ECFB35BF1D3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615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FBBF7-0857-4E0C-8BA6-6E15C623885C}" type="datetime1">
              <a:rPr lang="zh-CN" altLang="en-US"/>
              <a:pPr>
                <a:defRPr/>
              </a:pPr>
              <a:t>2023/11/9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0A3BD-B17F-41BC-AD2B-B1F4D871C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29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8401-22E9-4153-B0F5-3C3505E5B3D2}" type="datetime1">
              <a:rPr lang="zh-CN" altLang="en-US"/>
              <a:pPr>
                <a:defRPr/>
              </a:pPr>
              <a:t>2023/11/9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A37B-31F2-46EE-90A4-68D9AA6A4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693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AC6C-B0AD-4F0E-9446-33370F30D5FC}" type="datetime1">
              <a:rPr lang="zh-CN" altLang="en-US"/>
              <a:pPr>
                <a:defRPr/>
              </a:pPr>
              <a:t>2023/11/9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A47DD-4F3B-4B0E-A7D4-817BFF4C49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245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83934-C491-42A4-BFD4-814AB71EDDF7}" type="datetime1">
              <a:rPr lang="zh-CN" altLang="en-US"/>
              <a:pPr>
                <a:defRPr/>
              </a:pPr>
              <a:t>2023/11/9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012B7-EEC4-4D8F-A0AE-0D024276F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9777" y="71438"/>
            <a:ext cx="124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86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9AC0E-F239-4395-A14B-CA68D9010451}" type="datetime1">
              <a:rPr lang="zh-CN" altLang="en-US"/>
              <a:pPr>
                <a:defRPr/>
              </a:pPr>
              <a:t>2023/11/9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E5A60-ACBF-4E9D-8250-BA2475CAE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6071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7D333-2B55-4460-872C-65971AEBE282}" type="datetime1">
              <a:rPr lang="zh-CN" altLang="en-US"/>
              <a:pPr>
                <a:defRPr/>
              </a:pPr>
              <a:t>2023/11/9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55E1-15C7-4BC0-8F47-E13BA6600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95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73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2023/11/9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229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ACA26-EDE1-4762-BE66-94A7EAAFB3D1}" type="datetime1">
              <a:rPr lang="zh-CN" altLang="en-US"/>
              <a:pPr>
                <a:defRPr/>
              </a:pPr>
              <a:t>2023/11/9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61BE-3140-4BB3-A330-A3E92F9AD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683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1047-FBFB-4E30-BFC4-5930808DCF04}" type="datetime1">
              <a:rPr lang="zh-CN" altLang="en-US"/>
              <a:pPr>
                <a:defRPr/>
              </a:pPr>
              <a:t>2023/11/9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EF3C-935F-45BB-9C47-4C73976C44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3568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3EDD8-01BB-47F8-8E6D-2645728DF3F1}" type="datetime1">
              <a:rPr lang="zh-CN" altLang="en-US"/>
              <a:pPr>
                <a:defRPr/>
              </a:pPr>
              <a:t>2023/11/9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2E81-A0D5-41DE-88A7-2A2FFF4DB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604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8788" y="71438"/>
            <a:ext cx="2209800" cy="6391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71438"/>
            <a:ext cx="6477000" cy="6391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B442F-28AC-43F0-93B7-FE355784DBDB}" type="datetime1">
              <a:rPr lang="zh-CN" altLang="en-US"/>
              <a:pPr>
                <a:defRPr/>
              </a:pPr>
              <a:t>2023/11/9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35D7-0ECB-4EE2-86E4-B3A13F216C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225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7A132-778D-41EB-A2E6-EEFB736A1018}" type="datetime1">
              <a:rPr lang="zh-CN" altLang="en-US"/>
              <a:pPr>
                <a:defRPr/>
              </a:pPr>
              <a:t>2023/11/9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58A-8586-41E6-A722-1234A2DFF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5759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2BF82D2-7A68-459D-A996-9BDDA2518FA4}" type="datetimeFigureOut">
              <a:rPr lang="zh-CN" altLang="en-US" smtClean="0">
                <a:solidFill>
                  <a:srgbClr val="000000"/>
                </a:solidFill>
              </a:rPr>
              <a:pPr/>
              <a:t>2023/11/9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01EE5D-26FB-46D5-A381-ECFB35BF1D3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24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54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81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68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982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8599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714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595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22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97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52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22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721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48546" y="6462758"/>
            <a:ext cx="2133600" cy="365125"/>
          </a:xfr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E6AC41E2-6E75-4510-A384-33CD3C7209CD}" type="slidenum">
              <a:rPr lang="de-DE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0" y="76200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sz="2100" baseline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1206758"/>
            <a:ext cx="8874642" cy="52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14313" indent="-214313" algn="just">
              <a:buFont typeface="Wingdings" panose="05000000000000000000" pitchFamily="2" charset="2"/>
              <a:buChar char="n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213" indent="-214313" algn="just">
              <a:buFont typeface="Wingdings" panose="05000000000000000000" pitchFamily="2" charset="2"/>
              <a:buChar char="l"/>
              <a:defRPr sz="1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900113" indent="-214313" algn="just">
              <a:buFont typeface="Wingdings" panose="05000000000000000000" pitchFamily="2" charset="2"/>
              <a:buChar char="p"/>
              <a:defRPr sz="1500"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243013" indent="-214313" algn="just">
              <a:buSzPct val="70000"/>
              <a:buFontTx/>
              <a:buChar char="○"/>
              <a:defRPr sz="1350"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buFont typeface="Arial" panose="020B0604020202020204" pitchFamily="34" charset="0"/>
              <a:buNone/>
              <a:defRPr sz="1200"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68D65C-4573-401C-9DCC-EB292F32844A}"/>
              </a:ext>
            </a:extLst>
          </p:cNvPr>
          <p:cNvGrpSpPr/>
          <p:nvPr userDrawn="1"/>
        </p:nvGrpSpPr>
        <p:grpSpPr>
          <a:xfrm>
            <a:off x="0" y="9098"/>
            <a:ext cx="9136612" cy="1008001"/>
            <a:chOff x="0" y="9097"/>
            <a:chExt cx="12182149" cy="10080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90630A7-1272-4641-BDC6-F897162C472C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832304" y="9097"/>
              <a:ext cx="3349845" cy="1008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C42815-95D7-48D7-ABCE-A43E2E82FE4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9098"/>
              <a:ext cx="8832304" cy="10080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011B50A-73C6-431B-97B4-062DCE2CF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2" y="148311"/>
            <a:ext cx="89281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7963D1D-3856-487F-B351-C10C3F480FB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80730"/>
            <a:ext cx="9144000" cy="1"/>
          </a:xfrm>
          <a:prstGeom prst="line">
            <a:avLst/>
          </a:prstGeom>
          <a:noFill/>
          <a:ln w="47625" cmpd="thinThick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aseline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652425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2BF82D2-7A68-459D-A996-9BDDA2518FA4}" type="datetimeFigureOut">
              <a:rPr lang="zh-CN" altLang="en-US" smtClean="0">
                <a:solidFill>
                  <a:srgbClr val="000000"/>
                </a:solidFill>
              </a:rPr>
              <a:pPr/>
              <a:t>2023/11/9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01EE5D-26FB-46D5-A381-ECFB35BF1D3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3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3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8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8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6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36CB035-BD05-4744-9343-3884CB81EC31}" type="datetimeFigureOut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2023/11/9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DE13E52-98D4-4D56-ABFC-FE1EB888D54D}" type="slidenum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44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6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81075"/>
            <a:ext cx="8839200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37325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fld id="{618C75BF-420F-46A9-BC7D-C03727AB3FB9}" type="datetime1">
              <a:rPr lang="zh-CN" altLang="en-US"/>
              <a:pPr>
                <a:defRPr/>
              </a:pPr>
              <a:t>2023/11/9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537325"/>
            <a:ext cx="274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959C821A-6763-4EB6-8588-90DEC9026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179388" y="908050"/>
            <a:ext cx="8856662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0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68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ungsuh" panose="02030600000101010101" pitchFamily="18" charset="-127"/>
        <a:buChar char="-"/>
        <a:defRPr sz="1800" b="1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36CB035-BD05-4744-9343-3884CB81EC31}" type="datetimeFigureOut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2023/11/9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DE13E52-98D4-4D56-ABFC-FE1EB888D54D}" type="slidenum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57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35496" y="2204864"/>
            <a:ext cx="9108504" cy="2160240"/>
          </a:xfrm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5-4  </a:t>
            </a:r>
            <a:b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Tying It 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Together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2039" y="404664"/>
            <a:ext cx="41376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sz="2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计算机系统概论</a:t>
            </a:r>
            <a:endParaRPr lang="en-US" altLang="zh-CN" sz="2800" b="1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Computing Systems</a:t>
            </a:r>
          </a:p>
          <a:p>
            <a:pPr algn="r" eaLnBrk="1" hangingPunct="1"/>
            <a:r>
              <a: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CS1002A</a:t>
            </a:r>
            <a:r>
              <a:rPr lang="en-US" altLang="zh-CN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.01</a:t>
            </a:r>
            <a:r>
              <a: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29C6F3-E92F-4447-8CEB-3CDC06FC151A}"/>
              </a:ext>
            </a:extLst>
          </p:cNvPr>
          <p:cNvSpPr txBox="1"/>
          <p:nvPr/>
        </p:nvSpPr>
        <p:spPr>
          <a:xfrm>
            <a:off x="2406644" y="5019680"/>
            <a:ext cx="4326248" cy="907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baseline="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baseline="0" dirty="0">
                <a:solidFill>
                  <a:srgbClr val="1F49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计算机科学与技术学院</a:t>
            </a:r>
            <a:endParaRPr lang="en-US" altLang="zh-CN" sz="3200" b="1" baseline="0" dirty="0">
              <a:solidFill>
                <a:srgbClr val="1F49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aseline="0" dirty="0">
                <a:solidFill>
                  <a:srgbClr val="1F497D"/>
                </a:solidFill>
                <a:latin typeface="Calibri"/>
                <a:ea typeface="华文新魏" panose="02010800040101010101" pitchFamily="2" charset="-122"/>
              </a:rPr>
              <a:t>School of Computer Science and Technology</a:t>
            </a:r>
            <a:endParaRPr lang="zh-CN" altLang="en-US" baseline="0" dirty="0">
              <a:solidFill>
                <a:srgbClr val="1F497D"/>
              </a:solidFill>
              <a:latin typeface="Calibri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17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309963" y="998682"/>
            <a:ext cx="1935585" cy="5481638"/>
          </a:xfrm>
          <a:prstGeom prst="rect">
            <a:avLst/>
          </a:prstGeom>
        </p:spPr>
      </p:pic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Counting the occurrences of a character in a file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36296" y="998682"/>
            <a:ext cx="1733078" cy="54816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.ORIG x3000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AND R2, R2, #0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LD R3, PTR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TRAP x23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LDR R1, R3, #0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TEST    ADD R4, R1, #-4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</a:t>
            </a:r>
            <a:r>
              <a:rPr lang="en-US" altLang="zh-CN" sz="900" dirty="0" err="1">
                <a:ea typeface="宋体" panose="02010600030101010101" pitchFamily="2" charset="-122"/>
              </a:rPr>
              <a:t>BRz</a:t>
            </a:r>
            <a:r>
              <a:rPr lang="en-US" altLang="zh-CN" sz="900" dirty="0">
                <a:ea typeface="宋体" panose="02010600030101010101" pitchFamily="2" charset="-122"/>
              </a:rPr>
              <a:t> OUTPUT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NOT R1, R1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ADD R1, R1, #1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ADD R1, R1, R0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</a:t>
            </a:r>
            <a:r>
              <a:rPr lang="en-US" altLang="zh-CN" sz="900" dirty="0" err="1">
                <a:ea typeface="宋体" panose="02010600030101010101" pitchFamily="2" charset="-122"/>
              </a:rPr>
              <a:t>BRnp</a:t>
            </a:r>
            <a:r>
              <a:rPr lang="en-US" altLang="zh-CN" sz="900" dirty="0">
                <a:ea typeface="宋体" panose="02010600030101010101" pitchFamily="2" charset="-122"/>
              </a:rPr>
              <a:t> GETCHAR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ADD R2, R2, #1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GETCHAR ADD R3, R3, #1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LDR R1, R3, #0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</a:t>
            </a:r>
            <a:r>
              <a:rPr lang="en-US" altLang="zh-CN" sz="900" dirty="0" err="1">
                <a:ea typeface="宋体" panose="02010600030101010101" pitchFamily="2" charset="-122"/>
              </a:rPr>
              <a:t>BRnzp</a:t>
            </a:r>
            <a:r>
              <a:rPr lang="en-US" altLang="zh-CN" sz="900" dirty="0">
                <a:ea typeface="宋体" panose="02010600030101010101" pitchFamily="2" charset="-122"/>
              </a:rPr>
              <a:t> TEST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OUTPUT  LD R0, ASCII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ADD R0, R0, R2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TRAP x21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;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HALT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PTR     .FILL x9000 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ASCII   .FILL x30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.END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.ORIG X9000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.FILL x0031 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.FILL x0032 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.FILL x0031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.FILL x0033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.FILL x0043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.FILL x04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.END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99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6562" name="日期占位符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281C4E-5272-4B37-9729-3CA6AE6C66F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3A1BCE-1ABC-4C1D-A0D5-63C63A06779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49">
            <a:extLst>
              <a:ext uri="{FF2B5EF4-FFF2-40B4-BE49-F238E27FC236}">
                <a16:creationId xmlns:a16="http://schemas.microsoft.com/office/drawing/2014/main" id="{04E593DE-0AAE-4F3B-9501-60103F698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7" y="1052736"/>
            <a:ext cx="4464496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Register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R0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: hold the character that is being counted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typed from keyboard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R1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: hold, in turn, each character that we get from the file being examined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R2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: keep track of the number of occurrences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R3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: at first, M[x3012]=x9000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R4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: temp, checking R4= R1-ASCII(EOT)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EDC6EBE3-7CED-4BB6-A3DE-0CCC31FA67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088361"/>
              </p:ext>
            </p:extLst>
          </p:nvPr>
        </p:nvGraphicFramePr>
        <p:xfrm>
          <a:off x="137447" y="3283621"/>
          <a:ext cx="5110117" cy="2953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5" name="Visio" r:id="rId5" imgW="6548628" imgH="3791712" progId="Visio.Drawing.11">
                  <p:embed/>
                </p:oleObj>
              </mc:Choice>
              <mc:Fallback>
                <p:oleObj name="Visio" r:id="rId5" imgW="6548628" imgH="3791712" progId="Visio.Drawing.11">
                  <p:embed/>
                  <p:pic>
                    <p:nvPicPr>
                      <p:cNvPr id="686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47" y="3283621"/>
                        <a:ext cx="5110117" cy="2953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>
            <a:extLst>
              <a:ext uri="{FF2B5EF4-FFF2-40B4-BE49-F238E27FC236}">
                <a16:creationId xmlns:a16="http://schemas.microsoft.com/office/drawing/2014/main" id="{F85A93A3-D57C-4AB9-81D6-444C63960E45}"/>
              </a:ext>
            </a:extLst>
          </p:cNvPr>
          <p:cNvSpPr/>
          <p:nvPr/>
        </p:nvSpPr>
        <p:spPr bwMode="auto">
          <a:xfrm>
            <a:off x="6804248" y="2492896"/>
            <a:ext cx="288032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5" name="图形 4" descr="问号">
            <a:extLst>
              <a:ext uri="{FF2B5EF4-FFF2-40B4-BE49-F238E27FC236}">
                <a16:creationId xmlns:a16="http://schemas.microsoft.com/office/drawing/2014/main" id="{90E5E0D1-4662-48B0-B63A-CCD9903F10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5328" y="2372308"/>
            <a:ext cx="457200" cy="457200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00B0E1D6-9EDA-4A0C-A513-61CD8F0C9487}"/>
              </a:ext>
            </a:extLst>
          </p:cNvPr>
          <p:cNvSpPr/>
          <p:nvPr/>
        </p:nvSpPr>
        <p:spPr bwMode="auto">
          <a:xfrm>
            <a:off x="6444208" y="1348883"/>
            <a:ext cx="288032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15" name="图形 14" descr="问号">
            <a:extLst>
              <a:ext uri="{FF2B5EF4-FFF2-40B4-BE49-F238E27FC236}">
                <a16:creationId xmlns:a16="http://schemas.microsoft.com/office/drawing/2014/main" id="{B6BDC1CA-DD5A-4F65-AE09-1F7C3F1883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6256" y="122829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8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07A132-778D-41EB-A2E6-EEFB736A1018}" type="datetime1">
              <a:rPr lang="zh-CN" altLang="en-US" smtClean="0"/>
              <a:pPr>
                <a:defRPr/>
              </a:pPr>
              <a:t>2023/11/9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858A-8586-41E6-A722-1234A2DFF6F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8" y="692696"/>
            <a:ext cx="9032802" cy="547260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CC5455C-1822-48C4-B653-FF3317A3C6A1}"/>
              </a:ext>
            </a:extLst>
          </p:cNvPr>
          <p:cNvSpPr/>
          <p:nvPr/>
        </p:nvSpPr>
        <p:spPr bwMode="auto">
          <a:xfrm>
            <a:off x="3851920" y="4149080"/>
            <a:ext cx="3312368" cy="792088"/>
          </a:xfrm>
          <a:prstGeom prst="rect">
            <a:avLst/>
          </a:prstGeom>
          <a:solidFill>
            <a:srgbClr val="00FFFF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695CE-37FE-49E3-8D27-684EEF7F7126}"/>
              </a:ext>
            </a:extLst>
          </p:cNvPr>
          <p:cNvSpPr txBox="1"/>
          <p:nvPr/>
        </p:nvSpPr>
        <p:spPr>
          <a:xfrm>
            <a:off x="7308304" y="4221088"/>
            <a:ext cx="502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EOT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9256BF7-32B7-4337-8A29-D3AA3AD38D19}"/>
              </a:ext>
            </a:extLst>
          </p:cNvPr>
          <p:cNvCxnSpPr/>
          <p:nvPr/>
        </p:nvCxnSpPr>
        <p:spPr bwMode="auto">
          <a:xfrm flipH="1" flipV="1">
            <a:off x="6804248" y="4869160"/>
            <a:ext cx="576064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2D04DB4-B6FB-4D98-807D-914A789982E8}"/>
              </a:ext>
            </a:extLst>
          </p:cNvPr>
          <p:cNvCxnSpPr>
            <a:cxnSpLocks/>
          </p:cNvCxnSpPr>
          <p:nvPr/>
        </p:nvCxnSpPr>
        <p:spPr bwMode="auto">
          <a:xfrm flipH="1">
            <a:off x="6948264" y="4437112"/>
            <a:ext cx="432048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A9F1920-584D-4625-BF54-B5AA286F9501}"/>
              </a:ext>
            </a:extLst>
          </p:cNvPr>
          <p:cNvSpPr/>
          <p:nvPr/>
        </p:nvSpPr>
        <p:spPr bwMode="auto">
          <a:xfrm>
            <a:off x="3923928" y="5733256"/>
            <a:ext cx="1584176" cy="21602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D0BB4D0-CFDA-4C35-B88C-2C35CB432F79}"/>
              </a:ext>
            </a:extLst>
          </p:cNvPr>
          <p:cNvSpPr/>
          <p:nvPr/>
        </p:nvSpPr>
        <p:spPr bwMode="auto">
          <a:xfrm>
            <a:off x="539552" y="3068960"/>
            <a:ext cx="3240360" cy="266429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B52CF33-34E6-4335-A13C-C994AEF6EAA8}"/>
              </a:ext>
            </a:extLst>
          </p:cNvPr>
          <p:cNvSpPr/>
          <p:nvPr/>
        </p:nvSpPr>
        <p:spPr bwMode="auto">
          <a:xfrm>
            <a:off x="622268" y="1154575"/>
            <a:ext cx="3240360" cy="169836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F812D34-85F2-4856-A579-2F7961A8D997}"/>
              </a:ext>
            </a:extLst>
          </p:cNvPr>
          <p:cNvSpPr/>
          <p:nvPr/>
        </p:nvSpPr>
        <p:spPr bwMode="auto">
          <a:xfrm>
            <a:off x="5653265" y="1154575"/>
            <a:ext cx="1584176" cy="21602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81705DB-331E-47F8-8411-86E8D48A54BC}"/>
              </a:ext>
            </a:extLst>
          </p:cNvPr>
          <p:cNvSpPr/>
          <p:nvPr/>
        </p:nvSpPr>
        <p:spPr bwMode="auto">
          <a:xfrm>
            <a:off x="7504224" y="938551"/>
            <a:ext cx="1584176" cy="21602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2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DEB79D-AFCB-4771-A78C-FE21E3CE129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0AD74-A020-4C00-B7E9-065007C1E49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6" name="Rectangle 2"/>
          <p:cNvSpPr>
            <a:spLocks noChangeArrowheads="1"/>
          </p:cNvSpPr>
          <p:nvPr/>
        </p:nvSpPr>
        <p:spPr bwMode="auto">
          <a:xfrm>
            <a:off x="1485900" y="1524000"/>
            <a:ext cx="1143000" cy="4572000"/>
          </a:xfrm>
          <a:prstGeom prst="rect">
            <a:avLst/>
          </a:prstGeom>
          <a:solidFill>
            <a:srgbClr val="6699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Program (1 of 2)</a:t>
            </a:r>
          </a:p>
        </p:txBody>
      </p:sp>
      <p:graphicFrame>
        <p:nvGraphicFramePr>
          <p:cNvPr id="1699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15588"/>
              </p:ext>
            </p:extLst>
          </p:nvPr>
        </p:nvGraphicFramePr>
        <p:xfrm>
          <a:off x="266700" y="1143000"/>
          <a:ext cx="8610600" cy="4902200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marR="0" marT="91440" marB="914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Instruction</a:t>
                      </a:r>
                    </a:p>
                  </a:txBody>
                  <a:tcPr marR="0" marT="91440" marB="914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marR="0" marT="91440" marB="914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0 1 0 1 0 1 0 0 1 0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R2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(counter)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 R2,R2, #0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0 0 1 0 0 1 1 0 0 0 0 1 0 0 0 0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R3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M[x3012] (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ptr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 R3, x3012       (LD R3, PTR)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x3002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1 1 1 1 0 0 0 0 0 0 1 0 0 0 1 1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Input to R0 (TRAP x23)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TRAP x23            (GETC)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x3003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0 1 1 0 0 0 1 0 1 1 0 0 0 0 0 0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M[R3]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LDR R1, R3, #0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x3004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0 0 0 1 1 0 0 0 0 1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 1 1 1 0 0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R4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R1 – 4 (EOT)</a:t>
                      </a:r>
                      <a:endParaRPr kumimoji="0" lang="en-US" altLang="zh-CN" sz="12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R4,R1, #-4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x3005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0 0 0 0 0 1 0 0 0 0 0 0 1 0 0 0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If Z,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x300E        (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0" lang="en-US" altLang="zh-CN" sz="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OUTPUT)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x3006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1 0 0 1 0 0 1 0 0 1 1 1 1 1 1 1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NOT R1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NOT R1,R1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0 0 0 1 0 0 1 0 0 1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R1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R1,R1,#1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X3008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0 0 0 1 0 0 1 0 0 1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R1 + 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R1,R1,R0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x3009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0 0 0 0 1 0 1 0 0 0 0 0 0 0 0 1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If N or P,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np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x300B   (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np</a:t>
                      </a:r>
                      <a:r>
                        <a:rPr kumimoji="0" lang="en-US" altLang="zh-CN" sz="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GETCHAR)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9683" name="Line 67"/>
          <p:cNvSpPr>
            <a:spLocks noChangeShapeType="1"/>
          </p:cNvSpPr>
          <p:nvPr/>
        </p:nvSpPr>
        <p:spPr bwMode="auto">
          <a:xfrm>
            <a:off x="2743200" y="593407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4" name="Line 68"/>
          <p:cNvSpPr>
            <a:spLocks noChangeShapeType="1"/>
          </p:cNvSpPr>
          <p:nvPr/>
        </p:nvSpPr>
        <p:spPr bwMode="auto">
          <a:xfrm>
            <a:off x="2743200" y="19145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5" name="Line 69"/>
          <p:cNvSpPr>
            <a:spLocks noChangeShapeType="1"/>
          </p:cNvSpPr>
          <p:nvPr/>
        </p:nvSpPr>
        <p:spPr bwMode="auto">
          <a:xfrm>
            <a:off x="2743200" y="23622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6" name="Line 70"/>
          <p:cNvSpPr>
            <a:spLocks noChangeShapeType="1"/>
          </p:cNvSpPr>
          <p:nvPr/>
        </p:nvSpPr>
        <p:spPr bwMode="auto">
          <a:xfrm>
            <a:off x="3962400" y="2819400"/>
            <a:ext cx="2286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7" name="Line 71"/>
          <p:cNvSpPr>
            <a:spLocks noChangeShapeType="1"/>
          </p:cNvSpPr>
          <p:nvPr/>
        </p:nvSpPr>
        <p:spPr bwMode="auto">
          <a:xfrm>
            <a:off x="2743200" y="32575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8" name="Line 72"/>
          <p:cNvSpPr>
            <a:spLocks noChangeShapeType="1"/>
          </p:cNvSpPr>
          <p:nvPr/>
        </p:nvSpPr>
        <p:spPr bwMode="auto">
          <a:xfrm>
            <a:off x="2743200" y="37147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9" name="Line 73"/>
          <p:cNvSpPr>
            <a:spLocks noChangeShapeType="1"/>
          </p:cNvSpPr>
          <p:nvPr/>
        </p:nvSpPr>
        <p:spPr bwMode="auto">
          <a:xfrm>
            <a:off x="2743200" y="41624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0" name="Line 74"/>
          <p:cNvSpPr>
            <a:spLocks noChangeShapeType="1"/>
          </p:cNvSpPr>
          <p:nvPr/>
        </p:nvSpPr>
        <p:spPr bwMode="auto">
          <a:xfrm>
            <a:off x="2743200" y="45910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1" name="Line 75"/>
          <p:cNvSpPr>
            <a:spLocks noChangeShapeType="1"/>
          </p:cNvSpPr>
          <p:nvPr/>
        </p:nvSpPr>
        <p:spPr bwMode="auto">
          <a:xfrm>
            <a:off x="2743200" y="50387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2" name="Line 76"/>
          <p:cNvSpPr>
            <a:spLocks noChangeShapeType="1"/>
          </p:cNvSpPr>
          <p:nvPr/>
        </p:nvSpPr>
        <p:spPr bwMode="auto">
          <a:xfrm>
            <a:off x="2743200" y="5486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3" name="Line 77"/>
          <p:cNvSpPr>
            <a:spLocks noChangeShapeType="1"/>
          </p:cNvSpPr>
          <p:nvPr/>
        </p:nvSpPr>
        <p:spPr bwMode="auto">
          <a:xfrm>
            <a:off x="3657600" y="19145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4" name="Line 78"/>
          <p:cNvSpPr>
            <a:spLocks noChangeShapeType="1"/>
          </p:cNvSpPr>
          <p:nvPr/>
        </p:nvSpPr>
        <p:spPr bwMode="auto">
          <a:xfrm>
            <a:off x="4876800" y="1914525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5" name="Line 79"/>
          <p:cNvSpPr>
            <a:spLocks noChangeShapeType="1"/>
          </p:cNvSpPr>
          <p:nvPr/>
        </p:nvSpPr>
        <p:spPr bwMode="auto">
          <a:xfrm>
            <a:off x="3657600" y="2362200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6" name="Line 80"/>
          <p:cNvSpPr>
            <a:spLocks noChangeShapeType="1"/>
          </p:cNvSpPr>
          <p:nvPr/>
        </p:nvSpPr>
        <p:spPr bwMode="auto">
          <a:xfrm>
            <a:off x="3657600" y="32575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7" name="Line 81"/>
          <p:cNvSpPr>
            <a:spLocks noChangeShapeType="1"/>
          </p:cNvSpPr>
          <p:nvPr/>
        </p:nvSpPr>
        <p:spPr bwMode="auto">
          <a:xfrm>
            <a:off x="4572000" y="325755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8" name="Line 82"/>
          <p:cNvSpPr>
            <a:spLocks noChangeShapeType="1"/>
          </p:cNvSpPr>
          <p:nvPr/>
        </p:nvSpPr>
        <p:spPr bwMode="auto">
          <a:xfrm>
            <a:off x="3657600" y="37147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9" name="Line 83"/>
          <p:cNvSpPr>
            <a:spLocks noChangeShapeType="1"/>
          </p:cNvSpPr>
          <p:nvPr/>
        </p:nvSpPr>
        <p:spPr bwMode="auto">
          <a:xfrm>
            <a:off x="4876800" y="371475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0" name="Line 84"/>
          <p:cNvSpPr>
            <a:spLocks noChangeShapeType="1"/>
          </p:cNvSpPr>
          <p:nvPr/>
        </p:nvSpPr>
        <p:spPr bwMode="auto">
          <a:xfrm>
            <a:off x="3657600" y="4162425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1" name="Line 85"/>
          <p:cNvSpPr>
            <a:spLocks noChangeShapeType="1"/>
          </p:cNvSpPr>
          <p:nvPr/>
        </p:nvSpPr>
        <p:spPr bwMode="auto">
          <a:xfrm>
            <a:off x="3657600" y="45910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2" name="Line 86"/>
          <p:cNvSpPr>
            <a:spLocks noChangeShapeType="1"/>
          </p:cNvSpPr>
          <p:nvPr/>
        </p:nvSpPr>
        <p:spPr bwMode="auto">
          <a:xfrm>
            <a:off x="3657600" y="50387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3" name="Line 87"/>
          <p:cNvSpPr>
            <a:spLocks noChangeShapeType="1"/>
          </p:cNvSpPr>
          <p:nvPr/>
        </p:nvSpPr>
        <p:spPr bwMode="auto">
          <a:xfrm>
            <a:off x="4876800" y="5038725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4" name="Line 88"/>
          <p:cNvSpPr>
            <a:spLocks noChangeShapeType="1"/>
          </p:cNvSpPr>
          <p:nvPr/>
        </p:nvSpPr>
        <p:spPr bwMode="auto">
          <a:xfrm>
            <a:off x="3657600" y="5486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5" name="Line 89"/>
          <p:cNvSpPr>
            <a:spLocks noChangeShapeType="1"/>
          </p:cNvSpPr>
          <p:nvPr/>
        </p:nvSpPr>
        <p:spPr bwMode="auto">
          <a:xfrm>
            <a:off x="5486400" y="5486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6" name="Line 90"/>
          <p:cNvSpPr>
            <a:spLocks noChangeShapeType="1"/>
          </p:cNvSpPr>
          <p:nvPr/>
        </p:nvSpPr>
        <p:spPr bwMode="auto">
          <a:xfrm>
            <a:off x="3657600" y="5934075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9A53F23-92D9-46A5-ABF5-59D8D3384A76}"/>
              </a:ext>
            </a:extLst>
          </p:cNvPr>
          <p:cNvSpPr/>
          <p:nvPr/>
        </p:nvSpPr>
        <p:spPr>
          <a:xfrm>
            <a:off x="-8954" y="2800350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baseline="0" dirty="0">
                <a:solidFill>
                  <a:srgbClr val="FF0000"/>
                </a:solidFill>
                <a:highlight>
                  <a:srgbClr val="FFFF00"/>
                </a:highlight>
              </a:rPr>
              <a:t>TEST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9D420F-E0FA-4CAA-96B6-E2254875A592}"/>
              </a:ext>
            </a:extLst>
          </p:cNvPr>
          <p:cNvSpPr/>
          <p:nvPr/>
        </p:nvSpPr>
        <p:spPr>
          <a:xfrm>
            <a:off x="-27927" y="3368025"/>
            <a:ext cx="817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baseline="0" dirty="0">
                <a:solidFill>
                  <a:srgbClr val="FF0000"/>
                </a:solidFill>
                <a:highlight>
                  <a:srgbClr val="FFFF00"/>
                </a:highlight>
              </a:rPr>
              <a:t>OUTPUT</a:t>
            </a:r>
            <a:endParaRPr lang="zh-CN" altLang="en-US" sz="1200" dirty="0"/>
          </a:p>
        </p:txBody>
      </p:sp>
      <p:sp>
        <p:nvSpPr>
          <p:cNvPr id="70658" name="日期占位符 1"/>
          <p:cNvSpPr>
            <a:spLocks noGrp="1"/>
          </p:cNvSpPr>
          <p:nvPr>
            <p:ph type="dt" sz="quarter" idx="10"/>
          </p:nvPr>
        </p:nvSpPr>
        <p:spPr>
          <a:xfrm>
            <a:off x="381000" y="6525344"/>
            <a:ext cx="2286000" cy="244475"/>
          </a:xfrm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5BC85B-44D9-4E66-A192-C5263B44C0D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2B65CA-1D1D-4AC8-B9A9-75725A67C1C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0" name="Rectangle 2"/>
          <p:cNvSpPr>
            <a:spLocks noChangeArrowheads="1"/>
          </p:cNvSpPr>
          <p:nvPr/>
        </p:nvSpPr>
        <p:spPr bwMode="auto">
          <a:xfrm>
            <a:off x="1485900" y="1524000"/>
            <a:ext cx="1143000" cy="3657600"/>
          </a:xfrm>
          <a:prstGeom prst="rect">
            <a:avLst/>
          </a:prstGeom>
          <a:solidFill>
            <a:srgbClr val="6699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 (2 of 2)</a:t>
            </a:r>
          </a:p>
        </p:txBody>
      </p:sp>
      <p:graphicFrame>
        <p:nvGraphicFramePr>
          <p:cNvPr id="35915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57172"/>
              </p:ext>
            </p:extLst>
          </p:nvPr>
        </p:nvGraphicFramePr>
        <p:xfrm>
          <a:off x="266700" y="1143000"/>
          <a:ext cx="8610600" cy="4945060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marR="0" marT="91433" marB="914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Instruction</a:t>
                      </a:r>
                    </a:p>
                  </a:txBody>
                  <a:tcPr marR="0" marT="91433" marB="914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marR="0" marT="91433" marB="914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x300A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0 0 0 1 0 1 0 0 1 0 1 0 0 0 0 1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R2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R2 + 1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R2,R2,#1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x300B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0 0 0 1 0 1 1 0 1 1 1 0 0 0 0 1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R3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R3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R3,R3,#1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x300C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0 1 1 0 0 0 1 0 1 1 0 0 0 0 0 0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M[R3]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LDR R1,R3,#0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x300D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0 0 0 0 1 1 1 1 1 1 1 1 0 1 1 0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nzp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x3004     (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nzp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TEST)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x300E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0 0 1 0 0 0 0 0 0 0 0 0 0 1 0 0          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R0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M[x3013]</a:t>
                      </a:r>
                      <a:endParaRPr kumimoji="0" lang="en-US" altLang="zh-CN" sz="12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 R0,x3013     (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 R0, ASCII)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x300F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0 0 0 1 0 0 0 0 0 0 0 0 0 0 1 0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R0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R0 + R2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R0,R0,R2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x3010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1 1 1 1 0 0 0 0 0 0 1 0 0 0 0 1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Print 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TRAP x21      (OUT)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x3011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1 1 1 1 0 0 0 0 0 0 1 0 0 1 0 1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HALT</a:t>
                      </a:r>
                      <a:b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TRAP x25      (HALT)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6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X3012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1 0 0 1 0 0 0 0 0 0 0 0 0 0 0 0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Starting Address of File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(X9000)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x3013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0 0 0 0 0 0 0 0 0 0 1 1 0 0 0 0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ASCII x30 (‘0’)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0707" name="Line 67"/>
          <p:cNvSpPr>
            <a:spLocks noChangeShapeType="1"/>
          </p:cNvSpPr>
          <p:nvPr/>
        </p:nvSpPr>
        <p:spPr bwMode="auto">
          <a:xfrm>
            <a:off x="2743200" y="19240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08" name="Line 68"/>
          <p:cNvSpPr>
            <a:spLocks noChangeShapeType="1"/>
          </p:cNvSpPr>
          <p:nvPr/>
        </p:nvSpPr>
        <p:spPr bwMode="auto">
          <a:xfrm>
            <a:off x="2743200" y="23622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09" name="Line 69"/>
          <p:cNvSpPr>
            <a:spLocks noChangeShapeType="1"/>
          </p:cNvSpPr>
          <p:nvPr/>
        </p:nvSpPr>
        <p:spPr bwMode="auto">
          <a:xfrm>
            <a:off x="2743200" y="2819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0" name="Line 70"/>
          <p:cNvSpPr>
            <a:spLocks noChangeShapeType="1"/>
          </p:cNvSpPr>
          <p:nvPr/>
        </p:nvSpPr>
        <p:spPr bwMode="auto">
          <a:xfrm>
            <a:off x="2743200" y="32575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1" name="Line 71"/>
          <p:cNvSpPr>
            <a:spLocks noChangeShapeType="1"/>
          </p:cNvSpPr>
          <p:nvPr/>
        </p:nvSpPr>
        <p:spPr bwMode="auto">
          <a:xfrm>
            <a:off x="2743200" y="37052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2" name="Line 72"/>
          <p:cNvSpPr>
            <a:spLocks noChangeShapeType="1"/>
          </p:cNvSpPr>
          <p:nvPr/>
        </p:nvSpPr>
        <p:spPr bwMode="auto">
          <a:xfrm>
            <a:off x="2743200" y="41529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3" name="Line 73"/>
          <p:cNvSpPr>
            <a:spLocks noChangeShapeType="1"/>
          </p:cNvSpPr>
          <p:nvPr/>
        </p:nvSpPr>
        <p:spPr bwMode="auto">
          <a:xfrm>
            <a:off x="3962400" y="4591050"/>
            <a:ext cx="2286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4" name="Line 74"/>
          <p:cNvSpPr>
            <a:spLocks noChangeShapeType="1"/>
          </p:cNvSpPr>
          <p:nvPr/>
        </p:nvSpPr>
        <p:spPr bwMode="auto">
          <a:xfrm>
            <a:off x="3962400" y="5048250"/>
            <a:ext cx="2286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5" name="Line 75"/>
          <p:cNvSpPr>
            <a:spLocks noChangeShapeType="1"/>
          </p:cNvSpPr>
          <p:nvPr/>
        </p:nvSpPr>
        <p:spPr bwMode="auto">
          <a:xfrm>
            <a:off x="3657600" y="19240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6" name="Line 76"/>
          <p:cNvSpPr>
            <a:spLocks noChangeShapeType="1"/>
          </p:cNvSpPr>
          <p:nvPr/>
        </p:nvSpPr>
        <p:spPr bwMode="auto">
          <a:xfrm>
            <a:off x="4876800" y="192405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7" name="Line 77"/>
          <p:cNvSpPr>
            <a:spLocks noChangeShapeType="1"/>
          </p:cNvSpPr>
          <p:nvPr/>
        </p:nvSpPr>
        <p:spPr bwMode="auto">
          <a:xfrm>
            <a:off x="3657600" y="23622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8" name="Line 78"/>
          <p:cNvSpPr>
            <a:spLocks noChangeShapeType="1"/>
          </p:cNvSpPr>
          <p:nvPr/>
        </p:nvSpPr>
        <p:spPr bwMode="auto">
          <a:xfrm>
            <a:off x="4876800" y="23622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9" name="Line 79"/>
          <p:cNvSpPr>
            <a:spLocks noChangeShapeType="1"/>
          </p:cNvSpPr>
          <p:nvPr/>
        </p:nvSpPr>
        <p:spPr bwMode="auto">
          <a:xfrm>
            <a:off x="3657600" y="2819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20" name="Line 80"/>
          <p:cNvSpPr>
            <a:spLocks noChangeShapeType="1"/>
          </p:cNvSpPr>
          <p:nvPr/>
        </p:nvSpPr>
        <p:spPr bwMode="auto">
          <a:xfrm flipV="1">
            <a:off x="4572000" y="2819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21" name="Line 81"/>
          <p:cNvSpPr>
            <a:spLocks noChangeShapeType="1"/>
          </p:cNvSpPr>
          <p:nvPr/>
        </p:nvSpPr>
        <p:spPr bwMode="auto">
          <a:xfrm>
            <a:off x="3657600" y="3257550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22" name="Line 82"/>
          <p:cNvSpPr>
            <a:spLocks noChangeShapeType="1"/>
          </p:cNvSpPr>
          <p:nvPr/>
        </p:nvSpPr>
        <p:spPr bwMode="auto">
          <a:xfrm>
            <a:off x="3657600" y="3705225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23" name="Line 83"/>
          <p:cNvSpPr>
            <a:spLocks noChangeShapeType="1"/>
          </p:cNvSpPr>
          <p:nvPr/>
        </p:nvSpPr>
        <p:spPr bwMode="auto">
          <a:xfrm>
            <a:off x="3657600" y="41529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24" name="Line 84"/>
          <p:cNvSpPr>
            <a:spLocks noChangeShapeType="1"/>
          </p:cNvSpPr>
          <p:nvPr/>
        </p:nvSpPr>
        <p:spPr bwMode="auto">
          <a:xfrm>
            <a:off x="5486400" y="41529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96A5E6A-E1BA-4AF5-B1E5-057BFD729165}"/>
              </a:ext>
            </a:extLst>
          </p:cNvPr>
          <p:cNvSpPr/>
          <p:nvPr/>
        </p:nvSpPr>
        <p:spPr>
          <a:xfrm>
            <a:off x="-49178" y="1954294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baseline="0" dirty="0">
                <a:solidFill>
                  <a:srgbClr val="FF0000"/>
                </a:solidFill>
                <a:highlight>
                  <a:srgbClr val="FFFF00"/>
                </a:highlight>
              </a:rPr>
              <a:t>GETCHAR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2" y="176867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ISA &amp; Data Path Revisited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480944"/>
            <a:ext cx="7344816" cy="7708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An Example: Counting Occurrences of a Character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23452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5CB8AD-C23A-46FE-B0CF-2BF2C78F7E8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D830EB-B1D3-4076-8834-C8D3167131C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48" name="Picture 18" descr="ch01-transfor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19188"/>
            <a:ext cx="27209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 altLang="zh-CN" sz="2400" dirty="0"/>
              <a:t>Great Idea #4: Software and Hardware Co-design</a:t>
            </a:r>
            <a:endParaRPr lang="en-US" altLang="zh-CN" sz="2400" dirty="0">
              <a:latin typeface="黑体" panose="02010609060101010101" pitchFamily="49" charset="-122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401638" y="3124200"/>
            <a:ext cx="81534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298450" y="2667000"/>
            <a:ext cx="10743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rPr>
              <a:t>Software</a:t>
            </a: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293688" y="3124200"/>
            <a:ext cx="1143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rPr>
              <a:t>Hardware</a:t>
            </a: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4811713" y="1016000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Application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4902200" y="2268538"/>
            <a:ext cx="1385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Language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2287588" y="2852936"/>
            <a:ext cx="6781536" cy="5862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tIns="180000" bIns="10800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指令集体系结构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(Machine Architecture, ISA) </a:t>
            </a: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4622800" y="3687763"/>
            <a:ext cx="194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Microarchiture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4741863" y="4403725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Logic and IC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5094288" y="5119688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Device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59" name="Text Box 16"/>
          <p:cNvSpPr txBox="1">
            <a:spLocks noChangeArrowheads="1"/>
          </p:cNvSpPr>
          <p:nvPr/>
        </p:nvSpPr>
        <p:spPr bwMode="auto">
          <a:xfrm>
            <a:off x="3937000" y="1700213"/>
            <a:ext cx="345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Algorithm &amp; Data Structure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60" name="Text Box 14"/>
          <p:cNvSpPr txBox="1">
            <a:spLocks noChangeArrowheads="1"/>
          </p:cNvSpPr>
          <p:nvPr/>
        </p:nvSpPr>
        <p:spPr bwMode="auto">
          <a:xfrm>
            <a:off x="2102330" y="5882928"/>
            <a:ext cx="6708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How do we get the electrons to do the work?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1" name="AutoShape 15"/>
          <p:cNvSpPr>
            <a:spLocks noChangeArrowheads="1"/>
          </p:cNvSpPr>
          <p:nvPr/>
        </p:nvSpPr>
        <p:spPr bwMode="auto">
          <a:xfrm>
            <a:off x="7596188" y="4076700"/>
            <a:ext cx="1439862" cy="649288"/>
          </a:xfrm>
          <a:prstGeom prst="wedgeRoundRectCallout">
            <a:avLst>
              <a:gd name="adj1" fmla="val -92856"/>
              <a:gd name="adj2" fmla="val -15982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Now, You are Here.</a:t>
            </a:r>
          </a:p>
        </p:txBody>
      </p:sp>
    </p:spTree>
    <p:extLst>
      <p:ext uri="{BB962C8B-B14F-4D97-AF65-F5344CB8AC3E}">
        <p14:creationId xmlns:p14="http://schemas.microsoft.com/office/powerpoint/2010/main" val="52722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4F107A-6B75-4722-863E-7B418A3AA69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Lecture 1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BEAFA-2DD6-499B-A37B-2192D32467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3438" y="1978025"/>
            <a:ext cx="4133850" cy="874713"/>
          </a:xfrm>
        </p:spPr>
        <p:txBody>
          <a:bodyPr>
            <a:noAutofit/>
          </a:bodyPr>
          <a:lstStyle/>
          <a:p>
            <a:pPr defTabSz="457200" eaLnBrk="1" hangingPunct="1">
              <a:lnSpc>
                <a:spcPct val="80000"/>
              </a:lnSpc>
              <a:spcBef>
                <a:spcPct val="0"/>
              </a:spcBef>
              <a:buFont typeface="Times" panose="02020603050405020304" pitchFamily="18" charset="0"/>
              <a:buNone/>
              <a:tabLst>
                <a:tab pos="1066800" algn="l"/>
              </a:tabLst>
              <a:defRPr/>
            </a:pPr>
            <a:r>
              <a:rPr lang="en-US" altLang="zh-CN" sz="1800" dirty="0" err="1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lw</a:t>
            </a:r>
            <a:r>
              <a:rPr lang="en-US" altLang="zh-CN" sz="1800" dirty="0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$t0, 0($2)</a:t>
            </a:r>
          </a:p>
          <a:p>
            <a:pPr defTabSz="457200" eaLnBrk="1" hangingPunct="1">
              <a:lnSpc>
                <a:spcPct val="80000"/>
              </a:lnSpc>
              <a:spcBef>
                <a:spcPct val="0"/>
              </a:spcBef>
              <a:buFont typeface="Times" panose="02020603050405020304" pitchFamily="18" charset="0"/>
              <a:buNone/>
              <a:tabLst>
                <a:tab pos="1066800" algn="l"/>
              </a:tabLst>
              <a:defRPr/>
            </a:pPr>
            <a:r>
              <a:rPr lang="en-US" altLang="zh-CN" sz="1800" dirty="0" err="1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lw</a:t>
            </a:r>
            <a:r>
              <a:rPr lang="en-US" altLang="zh-CN" sz="1800" dirty="0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$t1, 4($2)</a:t>
            </a:r>
          </a:p>
          <a:p>
            <a:pPr defTabSz="457200" eaLnBrk="1" hangingPunct="1">
              <a:lnSpc>
                <a:spcPct val="80000"/>
              </a:lnSpc>
              <a:spcBef>
                <a:spcPct val="0"/>
              </a:spcBef>
              <a:buFont typeface="Times" panose="02020603050405020304" pitchFamily="18" charset="0"/>
              <a:buNone/>
              <a:tabLst>
                <a:tab pos="1066800" algn="l"/>
              </a:tabLst>
              <a:defRPr/>
            </a:pPr>
            <a:r>
              <a:rPr lang="en-US" altLang="zh-CN" sz="1800" dirty="0" err="1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sw</a:t>
            </a:r>
            <a:r>
              <a:rPr lang="en-US" altLang="zh-CN" sz="1800" dirty="0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$t1, 0($2)</a:t>
            </a:r>
          </a:p>
          <a:p>
            <a:pPr defTabSz="457200" eaLnBrk="1" hangingPunct="1">
              <a:lnSpc>
                <a:spcPct val="90000"/>
              </a:lnSpc>
              <a:spcBef>
                <a:spcPct val="0"/>
              </a:spcBef>
              <a:buFont typeface="Times" panose="02020603050405020304" pitchFamily="18" charset="0"/>
              <a:buNone/>
              <a:tabLst>
                <a:tab pos="1066800" algn="l"/>
              </a:tabLst>
              <a:defRPr/>
            </a:pPr>
            <a:r>
              <a:rPr lang="en-US" altLang="zh-CN" sz="1800" dirty="0" err="1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sw</a:t>
            </a:r>
            <a:r>
              <a:rPr lang="en-US" altLang="zh-CN" sz="1800" dirty="0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$t0, 4($2)</a:t>
            </a:r>
          </a:p>
        </p:txBody>
      </p:sp>
      <p:graphicFrame>
        <p:nvGraphicFramePr>
          <p:cNvPr id="6150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87888" y="5516563"/>
          <a:ext cx="1828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1" name="Image" r:id="rId4" imgW="3492063" imgH="2400000" progId="">
                  <p:embed/>
                </p:oleObj>
              </mc:Choice>
              <mc:Fallback>
                <p:oleObj name="Image" r:id="rId4" imgW="3492063" imgH="2400000" progId="">
                  <p:embed/>
                  <p:pic>
                    <p:nvPicPr>
                      <p:cNvPr id="615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5516563"/>
                        <a:ext cx="18288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028700" y="1084263"/>
            <a:ext cx="2590800" cy="546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5000"/>
              </a:lnSpc>
              <a:spcBef>
                <a:spcPct val="4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High Level Language</a:t>
            </a:r>
            <a:b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Program (e.g., C)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028700" y="2165350"/>
            <a:ext cx="2592388" cy="546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5000"/>
              </a:lnSpc>
              <a:spcBef>
                <a:spcPct val="4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Assembly  Language Program (e.g., MIPS)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028700" y="3100388"/>
            <a:ext cx="2590800" cy="522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5000"/>
              </a:lnSpc>
              <a:spcBef>
                <a:spcPct val="4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Machine  Language Program (MIPS)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464050"/>
            <a:ext cx="4038600" cy="56197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8000"/>
              </a:lnSpc>
              <a:spcBef>
                <a:spcPct val="43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Hardware Architecture Description</a:t>
            </a:r>
            <a:b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(e.g., block diagrams)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574675" y="1773238"/>
            <a:ext cx="1308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Compiler</a:t>
            </a:r>
          </a:p>
        </p:txBody>
      </p:sp>
      <p:sp>
        <p:nvSpPr>
          <p:cNvPr id="6156" name="Rectangle 14"/>
          <p:cNvSpPr>
            <a:spLocks noChangeArrowheads="1"/>
          </p:cNvSpPr>
          <p:nvPr/>
        </p:nvSpPr>
        <p:spPr bwMode="auto">
          <a:xfrm>
            <a:off x="574675" y="2787650"/>
            <a:ext cx="1435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Assembler</a:t>
            </a:r>
          </a:p>
        </p:txBody>
      </p:sp>
      <p:sp>
        <p:nvSpPr>
          <p:cNvPr id="6157" name="Rectangle 16"/>
          <p:cNvSpPr>
            <a:spLocks noChangeArrowheads="1"/>
          </p:cNvSpPr>
          <p:nvPr/>
        </p:nvSpPr>
        <p:spPr bwMode="auto">
          <a:xfrm>
            <a:off x="611188" y="3860800"/>
            <a:ext cx="15843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Machine Interpretation</a:t>
            </a:r>
          </a:p>
        </p:txBody>
      </p:sp>
      <p:sp>
        <p:nvSpPr>
          <p:cNvPr id="6158" name="Rectangle 17"/>
          <p:cNvSpPr>
            <a:spLocks noChangeArrowheads="1"/>
          </p:cNvSpPr>
          <p:nvPr/>
        </p:nvSpPr>
        <p:spPr bwMode="auto">
          <a:xfrm>
            <a:off x="4654550" y="981075"/>
            <a:ext cx="3086100" cy="70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temp = v[k];</a:t>
            </a:r>
          </a:p>
          <a:p>
            <a:pPr marL="342900" marR="0" lvl="0" indent="-342900" algn="l" defTabSz="4572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v[k] = v[k+1];</a:t>
            </a:r>
          </a:p>
          <a:p>
            <a:pPr marL="342900" marR="0" lvl="0" indent="-342900" algn="l" defTabSz="4572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v[k+1] = temp;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59" name="Rectangle 19"/>
          <p:cNvSpPr>
            <a:spLocks noChangeArrowheads="1"/>
          </p:cNvSpPr>
          <p:nvPr/>
        </p:nvSpPr>
        <p:spPr bwMode="auto">
          <a:xfrm>
            <a:off x="4624388" y="4298950"/>
            <a:ext cx="29845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0" name="Rectangle 20"/>
          <p:cNvSpPr>
            <a:spLocks noChangeArrowheads="1"/>
          </p:cNvSpPr>
          <p:nvPr/>
        </p:nvSpPr>
        <p:spPr bwMode="auto">
          <a:xfrm>
            <a:off x="4624388" y="2989263"/>
            <a:ext cx="3828104" cy="95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0000 1001 1100 0110 1010 1111 0101 1000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1010 1111 0101 1000 0000 1001 1100 0110 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1100 0110 1010 1111 0101 1000 0000 1001 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0101 1000 0000 1001 1100 0110 1010 1111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6161" name="Rectangle 22"/>
          <p:cNvSpPr>
            <a:spLocks noChangeArrowheads="1"/>
          </p:cNvSpPr>
          <p:nvPr/>
        </p:nvSpPr>
        <p:spPr bwMode="auto">
          <a:xfrm>
            <a:off x="958850" y="3644900"/>
            <a:ext cx="2730500" cy="1397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2" name="Rectangle 24"/>
          <p:cNvSpPr>
            <a:spLocks noChangeArrowheads="1"/>
          </p:cNvSpPr>
          <p:nvPr/>
        </p:nvSpPr>
        <p:spPr bwMode="auto">
          <a:xfrm>
            <a:off x="469900" y="5867400"/>
            <a:ext cx="3708400" cy="56197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8000"/>
              </a:lnSpc>
              <a:spcBef>
                <a:spcPct val="43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Logic Circuit Description</a:t>
            </a:r>
            <a:b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(Circuit Schematic Diagrams)</a:t>
            </a:r>
          </a:p>
        </p:txBody>
      </p:sp>
      <p:sp>
        <p:nvSpPr>
          <p:cNvPr id="6163" name="Rectangle 27"/>
          <p:cNvSpPr>
            <a:spLocks noChangeArrowheads="1"/>
          </p:cNvSpPr>
          <p:nvPr/>
        </p:nvSpPr>
        <p:spPr bwMode="auto">
          <a:xfrm>
            <a:off x="574675" y="5165725"/>
            <a:ext cx="1981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Architecture Implementation</a:t>
            </a:r>
          </a:p>
        </p:txBody>
      </p:sp>
      <p:pic>
        <p:nvPicPr>
          <p:cNvPr id="6164" name="Picture 35" descr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72036"/>
            <a:ext cx="16383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5" name="Rectangle 36"/>
          <p:cNvSpPr>
            <a:spLocks noChangeArrowheads="1"/>
          </p:cNvSpPr>
          <p:nvPr/>
        </p:nvSpPr>
        <p:spPr bwMode="auto">
          <a:xfrm>
            <a:off x="6008688" y="5156200"/>
            <a:ext cx="3048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6" name="TextBox 24"/>
          <p:cNvSpPr txBox="1">
            <a:spLocks noChangeArrowheads="1"/>
          </p:cNvSpPr>
          <p:nvPr/>
        </p:nvSpPr>
        <p:spPr bwMode="auto">
          <a:xfrm>
            <a:off x="6367463" y="2049463"/>
            <a:ext cx="2582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Anything can be represented</a:t>
            </a: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as a </a:t>
            </a: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number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, </a:t>
            </a: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i.e., data or instructions</a:t>
            </a:r>
          </a:p>
        </p:txBody>
      </p:sp>
      <p:sp>
        <p:nvSpPr>
          <p:cNvPr id="6167" name="Rectangle 24"/>
          <p:cNvSpPr>
            <a:spLocks noChangeArrowheads="1"/>
          </p:cNvSpPr>
          <p:nvPr/>
        </p:nvSpPr>
        <p:spPr bwMode="auto">
          <a:xfrm>
            <a:off x="250825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How do we get the electrons to do the work?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6168" name="AutoShape 25"/>
          <p:cNvCxnSpPr>
            <a:cxnSpLocks noChangeShapeType="1"/>
            <a:stCxn id="6151" idx="2"/>
            <a:endCxn id="6152" idx="0"/>
          </p:cNvCxnSpPr>
          <p:nvPr/>
        </p:nvCxnSpPr>
        <p:spPr bwMode="auto">
          <a:xfrm>
            <a:off x="2324100" y="1644650"/>
            <a:ext cx="1588" cy="5064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9" name="AutoShape 27"/>
          <p:cNvCxnSpPr>
            <a:cxnSpLocks noChangeShapeType="1"/>
            <a:stCxn id="6152" idx="2"/>
            <a:endCxn id="6153" idx="0"/>
          </p:cNvCxnSpPr>
          <p:nvPr/>
        </p:nvCxnSpPr>
        <p:spPr bwMode="auto">
          <a:xfrm flipH="1">
            <a:off x="2324100" y="2711450"/>
            <a:ext cx="1588" cy="388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70" name="AutoShape 28"/>
          <p:cNvCxnSpPr>
            <a:cxnSpLocks noChangeShapeType="1"/>
            <a:stCxn id="6161" idx="2"/>
            <a:endCxn id="6154" idx="0"/>
          </p:cNvCxnSpPr>
          <p:nvPr/>
        </p:nvCxnSpPr>
        <p:spPr bwMode="auto">
          <a:xfrm>
            <a:off x="2324100" y="3784600"/>
            <a:ext cx="0" cy="665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71" name="AutoShape 29"/>
          <p:cNvCxnSpPr>
            <a:cxnSpLocks noChangeShapeType="1"/>
            <a:stCxn id="6154" idx="2"/>
            <a:endCxn id="6162" idx="0"/>
          </p:cNvCxnSpPr>
          <p:nvPr/>
        </p:nvCxnSpPr>
        <p:spPr bwMode="auto">
          <a:xfrm>
            <a:off x="2324100" y="5040313"/>
            <a:ext cx="0" cy="812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72" name="AutoShape 15"/>
          <p:cNvSpPr>
            <a:spLocks noChangeArrowheads="1"/>
          </p:cNvSpPr>
          <p:nvPr/>
        </p:nvSpPr>
        <p:spPr bwMode="auto">
          <a:xfrm>
            <a:off x="7164388" y="1052513"/>
            <a:ext cx="1439862" cy="649287"/>
          </a:xfrm>
          <a:prstGeom prst="wedgeRoundRectCallout">
            <a:avLst>
              <a:gd name="adj1" fmla="val -303771"/>
              <a:gd name="adj2" fmla="val 31128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Now, You are Here.</a:t>
            </a: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72335C8C-3AAA-4667-975B-65D6B1C69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74" y="5191507"/>
            <a:ext cx="328295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ALUOP[0:3] &lt;=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InstReg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[9:11] &amp; MASK</a:t>
            </a:r>
          </a:p>
        </p:txBody>
      </p:sp>
    </p:spTree>
    <p:extLst>
      <p:ext uri="{BB962C8B-B14F-4D97-AF65-F5344CB8AC3E}">
        <p14:creationId xmlns:p14="http://schemas.microsoft.com/office/powerpoint/2010/main" val="166386475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C102B-2233-44D1-8B9A-F7F34FE6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Set Architecture (ISA)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44D5D-5036-4021-8967-C5BBD4F73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81075"/>
            <a:ext cx="8964612" cy="54816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Computer’s native operations called </a:t>
            </a:r>
            <a:r>
              <a:rPr lang="en-US" altLang="zh-CN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instructions.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Job of a CPU (Central Processing Unit, a.k.a. Core): execute instructions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Instructions: CPU’s primitives operations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 performed one after another in sequence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Each instruction does a small amount of work (a tiny part of a larger program).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Each instruction has an operation applied to operands, and might be used to change the sequence of instruction.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 set architecture (ISA) specifies the set of commands (instructions) a computer can execute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Hardware registers provide a few very fast variables for instructions to operate on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DA807-64CA-40CF-B462-B10EED3D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2023/11/9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62F83-391E-4DFF-99D9-E9417CED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116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4D902-C99F-49A4-928C-43089A5B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Set Architecture (ISA)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DF984-FF9A-4B4C-ABE8-6C833AC5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instruction set deﬁnes all the valid instructions.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CPUs belong to “families,” each implementing its own set of instructions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CPU’s particular set of instructions implements an Instruction Set Architecture (ISA)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ARM,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Intel x86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MIPS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RISC-V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IBM/Motorola PowerPC (old Mac)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Intel IA64, 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endParaRPr lang="zh-CN" alt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255F6-F27C-4401-BABE-A5378E12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2023/11/9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00542-A8E2-416C-87D9-716A5393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123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D5821B-7ACF-4001-AD0D-7E49783F0A3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2023/11/9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49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4BDBAB-94C5-409B-8D9A-2191B0F1329B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set architecture evolution</a:t>
            </a:r>
            <a:endParaRPr lang="zh-CN" altLang="en-US" dirty="0"/>
          </a:p>
        </p:txBody>
      </p:sp>
      <p:pic>
        <p:nvPicPr>
          <p:cNvPr id="849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7750"/>
            <a:ext cx="7802563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50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2" y="1768676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ISA &amp; Data Path Revisited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480944"/>
            <a:ext cx="7344816" cy="7708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An Example: Counting Occurrences of a Character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72921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LC-3</a:t>
            </a:r>
            <a:r>
              <a:rPr lang="zh-CN" altLang="en-US" dirty="0"/>
              <a:t> </a:t>
            </a:r>
            <a:r>
              <a:rPr lang="en-US" altLang="zh-CN" dirty="0"/>
              <a:t>ISA</a:t>
            </a:r>
            <a:r>
              <a:rPr lang="zh-CN" altLang="en-US" dirty="0"/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CBB7B-8F77-4532-AF3B-692F6833BD27}" type="datetime1">
              <a:rPr lang="zh-CN" altLang="en-US" smtClean="0"/>
              <a:pPr>
                <a:defRPr/>
              </a:pPr>
              <a:t>2023/11/9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00776" y="6476240"/>
            <a:ext cx="2743200" cy="244475"/>
          </a:xfrm>
        </p:spPr>
        <p:txBody>
          <a:bodyPr/>
          <a:lstStyle/>
          <a:p>
            <a:pPr>
              <a:defRPr/>
            </a:pPr>
            <a:fld id="{D0441A33-B750-4E2E-A7AE-D936BE1FEF4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470624" y="966680"/>
            <a:ext cx="3829807" cy="2574797"/>
            <a:chOff x="504494" y="926211"/>
            <a:chExt cx="3829807" cy="2574797"/>
          </a:xfrm>
        </p:grpSpPr>
        <p:sp>
          <p:nvSpPr>
            <p:cNvPr id="7" name="矩形 6"/>
            <p:cNvSpPr/>
            <p:nvPr/>
          </p:nvSpPr>
          <p:spPr bwMode="auto">
            <a:xfrm>
              <a:off x="504494" y="926211"/>
              <a:ext cx="3829807" cy="257479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运算指令</a:t>
              </a:r>
              <a:r>
                <a:rPr kumimoji="0" lang="en-US" altLang="zh-CN" sz="24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(Operate Instructions)</a:t>
              </a:r>
              <a:endParaRPr kumimoji="0" lang="zh-CN" altLang="en-US" sz="2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17255" y="1349152"/>
              <a:ext cx="3534039" cy="2079848"/>
              <a:chOff x="827584" y="1628800"/>
              <a:chExt cx="3534039" cy="2079848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1497144" y="1628800"/>
                <a:ext cx="2861657" cy="504024"/>
                <a:chOff x="345016" y="2996952"/>
                <a:chExt cx="2861657" cy="504024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345016" y="3212976"/>
                  <a:ext cx="2861657" cy="288000"/>
                  <a:chOff x="381000" y="3212976"/>
                  <a:chExt cx="2861657" cy="288000"/>
                </a:xfrm>
              </p:grpSpPr>
              <p:sp>
                <p:nvSpPr>
                  <p:cNvPr id="119" name="矩形 118"/>
                  <p:cNvSpPr/>
                  <p:nvPr/>
                </p:nvSpPr>
                <p:spPr bwMode="auto">
                  <a:xfrm>
                    <a:off x="381000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0" name="矩形 119"/>
                  <p:cNvSpPr/>
                  <p:nvPr/>
                </p:nvSpPr>
                <p:spPr bwMode="auto">
                  <a:xfrm>
                    <a:off x="559589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1" name="矩形 120"/>
                  <p:cNvSpPr/>
                  <p:nvPr/>
                </p:nvSpPr>
                <p:spPr bwMode="auto">
                  <a:xfrm>
                    <a:off x="738178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2" name="矩形 121"/>
                  <p:cNvSpPr/>
                  <p:nvPr/>
                </p:nvSpPr>
                <p:spPr bwMode="auto">
                  <a:xfrm>
                    <a:off x="916767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b="1" dirty="0">
                        <a:solidFill>
                          <a:schemeClr val="bg1"/>
                        </a:solidFill>
                        <a:latin typeface="Arial" charset="0"/>
                      </a:rPr>
                      <a:t>1</a:t>
                    </a:r>
                    <a:endParaRPr kumimoji="0" lang="zh-CN" altLang="en-US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3" name="矩形 122"/>
                  <p:cNvSpPr/>
                  <p:nvPr/>
                </p:nvSpPr>
                <p:spPr bwMode="auto">
                  <a:xfrm>
                    <a:off x="1095356" y="3212976"/>
                    <a:ext cx="54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latin typeface="Arial" charset="0"/>
                      </a:rPr>
                      <a:t>DR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6" name="矩形 125"/>
                  <p:cNvSpPr/>
                  <p:nvPr/>
                </p:nvSpPr>
                <p:spPr bwMode="auto">
                  <a:xfrm>
                    <a:off x="1631123" y="3212976"/>
                    <a:ext cx="54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latin typeface="Arial" charset="0"/>
                      </a:rPr>
                      <a:t>SR1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9" name="矩形 128"/>
                  <p:cNvSpPr/>
                  <p:nvPr/>
                </p:nvSpPr>
                <p:spPr bwMode="auto">
                  <a:xfrm>
                    <a:off x="2166890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30" name="矩形 129"/>
                  <p:cNvSpPr/>
                  <p:nvPr/>
                </p:nvSpPr>
                <p:spPr bwMode="auto">
                  <a:xfrm>
                    <a:off x="2345479" y="3212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 bwMode="auto">
                  <a:xfrm>
                    <a:off x="2524068" y="3212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32" name="矩形 131"/>
                  <p:cNvSpPr/>
                  <p:nvPr/>
                </p:nvSpPr>
                <p:spPr bwMode="auto">
                  <a:xfrm>
                    <a:off x="2702657" y="3212976"/>
                    <a:ext cx="54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latin typeface="Arial" charset="0"/>
                      </a:rPr>
                      <a:t>SR2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02" name="组合 101"/>
                <p:cNvGrpSpPr/>
                <p:nvPr/>
              </p:nvGrpSpPr>
              <p:grpSpPr>
                <a:xfrm>
                  <a:off x="345016" y="2996952"/>
                  <a:ext cx="2858832" cy="201861"/>
                  <a:chOff x="395536" y="2924976"/>
                  <a:chExt cx="2858832" cy="288000"/>
                </a:xfrm>
              </p:grpSpPr>
              <p:sp>
                <p:nvSpPr>
                  <p:cNvPr id="103" name="矩形 102"/>
                  <p:cNvSpPr/>
                  <p:nvPr/>
                </p:nvSpPr>
                <p:spPr bwMode="auto">
                  <a:xfrm>
                    <a:off x="395536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15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4" name="矩形 103"/>
                  <p:cNvSpPr/>
                  <p:nvPr/>
                </p:nvSpPr>
                <p:spPr bwMode="auto">
                  <a:xfrm>
                    <a:off x="574125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14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5" name="矩形 104"/>
                  <p:cNvSpPr/>
                  <p:nvPr/>
                </p:nvSpPr>
                <p:spPr bwMode="auto">
                  <a:xfrm>
                    <a:off x="752714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13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6" name="矩形 105"/>
                  <p:cNvSpPr/>
                  <p:nvPr/>
                </p:nvSpPr>
                <p:spPr bwMode="auto">
                  <a:xfrm>
                    <a:off x="931303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12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7" name="矩形 106"/>
                  <p:cNvSpPr/>
                  <p:nvPr/>
                </p:nvSpPr>
                <p:spPr bwMode="auto">
                  <a:xfrm>
                    <a:off x="1109892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11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8" name="矩形 107"/>
                  <p:cNvSpPr/>
                  <p:nvPr/>
                </p:nvSpPr>
                <p:spPr bwMode="auto">
                  <a:xfrm>
                    <a:off x="1288481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10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9" name="矩形 108"/>
                  <p:cNvSpPr/>
                  <p:nvPr/>
                </p:nvSpPr>
                <p:spPr bwMode="auto">
                  <a:xfrm>
                    <a:off x="1467070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9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0" name="矩形 109"/>
                  <p:cNvSpPr/>
                  <p:nvPr/>
                </p:nvSpPr>
                <p:spPr bwMode="auto">
                  <a:xfrm>
                    <a:off x="1645659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8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1" name="矩形 110"/>
                  <p:cNvSpPr/>
                  <p:nvPr/>
                </p:nvSpPr>
                <p:spPr bwMode="auto">
                  <a:xfrm>
                    <a:off x="1824248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7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2" name="矩形 111"/>
                  <p:cNvSpPr/>
                  <p:nvPr/>
                </p:nvSpPr>
                <p:spPr bwMode="auto">
                  <a:xfrm>
                    <a:off x="2002837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6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3" name="矩形 112"/>
                  <p:cNvSpPr/>
                  <p:nvPr/>
                </p:nvSpPr>
                <p:spPr bwMode="auto">
                  <a:xfrm>
                    <a:off x="2181426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5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4" name="矩形 113"/>
                  <p:cNvSpPr/>
                  <p:nvPr/>
                </p:nvSpPr>
                <p:spPr bwMode="auto">
                  <a:xfrm>
                    <a:off x="2360015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4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5" name="矩形 114"/>
                  <p:cNvSpPr/>
                  <p:nvPr/>
                </p:nvSpPr>
                <p:spPr bwMode="auto">
                  <a:xfrm>
                    <a:off x="2538604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3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6" name="矩形 115"/>
                  <p:cNvSpPr/>
                  <p:nvPr/>
                </p:nvSpPr>
                <p:spPr bwMode="auto">
                  <a:xfrm>
                    <a:off x="2717193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2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 bwMode="auto">
                  <a:xfrm>
                    <a:off x="2895782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 bwMode="auto">
                  <a:xfrm>
                    <a:off x="3074368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10" name="组合 9"/>
              <p:cNvGrpSpPr/>
              <p:nvPr/>
            </p:nvGrpSpPr>
            <p:grpSpPr>
              <a:xfrm>
                <a:off x="1497144" y="2159989"/>
                <a:ext cx="2864479" cy="288000"/>
                <a:chOff x="381000" y="3212976"/>
                <a:chExt cx="2864479" cy="288000"/>
              </a:xfrm>
            </p:grpSpPr>
            <p:sp>
              <p:nvSpPr>
                <p:cNvPr id="85" name="矩形 84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87" name="矩形 86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DR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SR1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 bwMode="auto">
                <a:xfrm>
                  <a:off x="2345479" y="3212976"/>
                  <a:ext cx="90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Imm5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497144" y="2475154"/>
                <a:ext cx="2861657" cy="288000"/>
                <a:chOff x="381000" y="3212976"/>
                <a:chExt cx="2861657" cy="288000"/>
              </a:xfrm>
            </p:grpSpPr>
            <p:sp>
              <p:nvSpPr>
                <p:cNvPr id="69" name="矩形 68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3" name="矩形 72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DR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SR1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 bwMode="auto">
                <a:xfrm>
                  <a:off x="2702657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SR2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1497144" y="2790319"/>
                <a:ext cx="2864479" cy="288000"/>
                <a:chOff x="381000" y="3212976"/>
                <a:chExt cx="2864479" cy="288000"/>
              </a:xfrm>
            </p:grpSpPr>
            <p:sp>
              <p:nvSpPr>
                <p:cNvPr id="53" name="矩形 52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7" name="矩形 56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DR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SR1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 bwMode="auto">
                <a:xfrm>
                  <a:off x="2345479" y="3212976"/>
                  <a:ext cx="90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Imm5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1497144" y="3105484"/>
                <a:ext cx="2858832" cy="288000"/>
                <a:chOff x="381000" y="3212976"/>
                <a:chExt cx="2858832" cy="288000"/>
              </a:xfrm>
            </p:grpSpPr>
            <p:sp>
              <p:nvSpPr>
                <p:cNvPr id="37" name="矩形 36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DR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SR1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1497144" y="3420648"/>
                <a:ext cx="2858832" cy="288000"/>
                <a:chOff x="381000" y="3212976"/>
                <a:chExt cx="2858832" cy="28800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 bwMode="auto">
                <a:xfrm>
                  <a:off x="1273945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1452534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 bwMode="auto">
                <a:xfrm>
                  <a:off x="1631123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 bwMode="auto">
                <a:xfrm>
                  <a:off x="180971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 bwMode="auto">
                <a:xfrm>
                  <a:off x="1988301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5" name="矩形 14"/>
              <p:cNvSpPr/>
              <p:nvPr/>
            </p:nvSpPr>
            <p:spPr bwMode="auto">
              <a:xfrm>
                <a:off x="827584" y="184207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ADD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827584" y="247350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AND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827584" y="2789217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AND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827584" y="310493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NOT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827584" y="3420648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dirty="0">
                    <a:latin typeface="Arial" charset="0"/>
                  </a:rPr>
                  <a:t>Reserved</a:t>
                </a:r>
                <a:endParaRPr kumimoji="0" lang="zh-CN" alt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827584" y="216247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ADD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35" name="组合 134"/>
          <p:cNvGrpSpPr/>
          <p:nvPr/>
        </p:nvGrpSpPr>
        <p:grpSpPr>
          <a:xfrm>
            <a:off x="459787" y="3573877"/>
            <a:ext cx="3851482" cy="3024601"/>
            <a:chOff x="504494" y="3554486"/>
            <a:chExt cx="3851482" cy="3024601"/>
          </a:xfrm>
        </p:grpSpPr>
        <p:sp>
          <p:nvSpPr>
            <p:cNvPr id="136" name="矩形 135"/>
            <p:cNvSpPr/>
            <p:nvPr/>
          </p:nvSpPr>
          <p:spPr bwMode="auto">
            <a:xfrm>
              <a:off x="504494" y="3554486"/>
              <a:ext cx="3851482" cy="3024601"/>
            </a:xfrm>
            <a:prstGeom prst="rect">
              <a:avLst/>
            </a:prstGeom>
            <a:solidFill>
              <a:srgbClr val="FF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控制指令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(Control Instructions)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1399105" y="6237344"/>
              <a:ext cx="2868712" cy="288000"/>
              <a:chOff x="381000" y="3212976"/>
              <a:chExt cx="2868712" cy="288000"/>
            </a:xfrm>
          </p:grpSpPr>
          <p:sp>
            <p:nvSpPr>
              <p:cNvPr id="266" name="矩形 265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67" name="矩形 266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68" name="矩形 267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69" name="矩形 268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" name="矩形 269"/>
              <p:cNvSpPr/>
              <p:nvPr/>
            </p:nvSpPr>
            <p:spPr bwMode="auto">
              <a:xfrm>
                <a:off x="1095356" y="3212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1" name="矩形 270"/>
              <p:cNvSpPr/>
              <p:nvPr/>
            </p:nvSpPr>
            <p:spPr bwMode="auto">
              <a:xfrm>
                <a:off x="1273945" y="3212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2" name="矩形 271"/>
              <p:cNvSpPr/>
              <p:nvPr/>
            </p:nvSpPr>
            <p:spPr bwMode="auto">
              <a:xfrm>
                <a:off x="1452534" y="3212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 bwMode="auto">
              <a:xfrm>
                <a:off x="1631123" y="3212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4" name="矩形 273"/>
              <p:cNvSpPr/>
              <p:nvPr/>
            </p:nvSpPr>
            <p:spPr bwMode="auto">
              <a:xfrm>
                <a:off x="1809712" y="3212976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TrapVector8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138" name="矩形 137"/>
            <p:cNvSpPr/>
            <p:nvPr/>
          </p:nvSpPr>
          <p:spPr bwMode="auto">
            <a:xfrm>
              <a:off x="696381" y="6236242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TRAP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696381" y="4005064"/>
              <a:ext cx="3575669" cy="2124691"/>
              <a:chOff x="696381" y="3857190"/>
              <a:chExt cx="3575669" cy="21246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1399105" y="3857190"/>
                <a:ext cx="2870123" cy="504024"/>
                <a:chOff x="345016" y="2996952"/>
                <a:chExt cx="2870123" cy="504024"/>
              </a:xfrm>
            </p:grpSpPr>
            <p:grpSp>
              <p:nvGrpSpPr>
                <p:cNvPr id="232" name="组合 231"/>
                <p:cNvGrpSpPr/>
                <p:nvPr/>
              </p:nvGrpSpPr>
              <p:grpSpPr>
                <a:xfrm>
                  <a:off x="345016" y="3212976"/>
                  <a:ext cx="2870123" cy="288000"/>
                  <a:chOff x="381000" y="3212976"/>
                  <a:chExt cx="2870123" cy="288000"/>
                </a:xfrm>
              </p:grpSpPr>
              <p:sp>
                <p:nvSpPr>
                  <p:cNvPr id="250" name="矩形 249"/>
                  <p:cNvSpPr/>
                  <p:nvPr/>
                </p:nvSpPr>
                <p:spPr bwMode="auto">
                  <a:xfrm>
                    <a:off x="381000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1" name="矩形 250"/>
                  <p:cNvSpPr/>
                  <p:nvPr/>
                </p:nvSpPr>
                <p:spPr bwMode="auto">
                  <a:xfrm>
                    <a:off x="559589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2" name="矩形 251"/>
                  <p:cNvSpPr/>
                  <p:nvPr/>
                </p:nvSpPr>
                <p:spPr bwMode="auto">
                  <a:xfrm>
                    <a:off x="738178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b="1" dirty="0">
                        <a:solidFill>
                          <a:schemeClr val="bg1"/>
                        </a:solidFill>
                        <a:latin typeface="Arial" charset="0"/>
                      </a:rPr>
                      <a:t>0</a:t>
                    </a:r>
                    <a:endParaRPr kumimoji="0" lang="zh-CN" altLang="en-US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3" name="矩形 252"/>
                  <p:cNvSpPr/>
                  <p:nvPr/>
                </p:nvSpPr>
                <p:spPr bwMode="auto">
                  <a:xfrm>
                    <a:off x="916767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b="1" dirty="0">
                        <a:solidFill>
                          <a:schemeClr val="bg1"/>
                        </a:solidFill>
                        <a:latin typeface="Arial" charset="0"/>
                      </a:rPr>
                      <a:t>0</a:t>
                    </a:r>
                    <a:endParaRPr kumimoji="0" lang="zh-CN" altLang="en-US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4" name="矩形 253"/>
                  <p:cNvSpPr/>
                  <p:nvPr/>
                </p:nvSpPr>
                <p:spPr bwMode="auto">
                  <a:xfrm>
                    <a:off x="1095356" y="3212976"/>
                    <a:ext cx="18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latin typeface="Arial" charset="0"/>
                      </a:rPr>
                      <a:t>n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5" name="矩形 254"/>
                  <p:cNvSpPr/>
                  <p:nvPr/>
                </p:nvSpPr>
                <p:spPr bwMode="auto">
                  <a:xfrm>
                    <a:off x="1273945" y="3212976"/>
                    <a:ext cx="18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latin typeface="Arial" charset="0"/>
                      </a:rPr>
                      <a:t>z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6" name="矩形 255"/>
                  <p:cNvSpPr/>
                  <p:nvPr/>
                </p:nvSpPr>
                <p:spPr bwMode="auto">
                  <a:xfrm>
                    <a:off x="1452534" y="3212976"/>
                    <a:ext cx="18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p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7" name="矩形 256"/>
                  <p:cNvSpPr/>
                  <p:nvPr/>
                </p:nvSpPr>
                <p:spPr bwMode="auto">
                  <a:xfrm>
                    <a:off x="1631123" y="3212976"/>
                    <a:ext cx="162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latin typeface="Arial" charset="0"/>
                      </a:rPr>
                      <a:t>PCoffset9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33" name="组合 232"/>
                <p:cNvGrpSpPr/>
                <p:nvPr/>
              </p:nvGrpSpPr>
              <p:grpSpPr>
                <a:xfrm>
                  <a:off x="345016" y="2996952"/>
                  <a:ext cx="2858832" cy="201861"/>
                  <a:chOff x="395536" y="2924976"/>
                  <a:chExt cx="2858832" cy="288000"/>
                </a:xfrm>
              </p:grpSpPr>
              <p:sp>
                <p:nvSpPr>
                  <p:cNvPr id="234" name="矩形 233"/>
                  <p:cNvSpPr/>
                  <p:nvPr/>
                </p:nvSpPr>
                <p:spPr bwMode="auto">
                  <a:xfrm>
                    <a:off x="395536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15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5" name="矩形 234"/>
                  <p:cNvSpPr/>
                  <p:nvPr/>
                </p:nvSpPr>
                <p:spPr bwMode="auto">
                  <a:xfrm>
                    <a:off x="574125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14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36" name="矩形 235"/>
                  <p:cNvSpPr/>
                  <p:nvPr/>
                </p:nvSpPr>
                <p:spPr bwMode="auto">
                  <a:xfrm>
                    <a:off x="752714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13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37" name="矩形 236"/>
                  <p:cNvSpPr/>
                  <p:nvPr/>
                </p:nvSpPr>
                <p:spPr bwMode="auto">
                  <a:xfrm>
                    <a:off x="931303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12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38" name="矩形 237"/>
                  <p:cNvSpPr/>
                  <p:nvPr/>
                </p:nvSpPr>
                <p:spPr bwMode="auto">
                  <a:xfrm>
                    <a:off x="1109892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11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39" name="矩形 238"/>
                  <p:cNvSpPr/>
                  <p:nvPr/>
                </p:nvSpPr>
                <p:spPr bwMode="auto">
                  <a:xfrm>
                    <a:off x="1288481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10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0" name="矩形 239"/>
                  <p:cNvSpPr/>
                  <p:nvPr/>
                </p:nvSpPr>
                <p:spPr bwMode="auto">
                  <a:xfrm>
                    <a:off x="1467070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9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1" name="矩形 240"/>
                  <p:cNvSpPr/>
                  <p:nvPr/>
                </p:nvSpPr>
                <p:spPr bwMode="auto">
                  <a:xfrm>
                    <a:off x="1645659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8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2" name="矩形 241"/>
                  <p:cNvSpPr/>
                  <p:nvPr/>
                </p:nvSpPr>
                <p:spPr bwMode="auto">
                  <a:xfrm>
                    <a:off x="1824248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7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3" name="矩形 242"/>
                  <p:cNvSpPr/>
                  <p:nvPr/>
                </p:nvSpPr>
                <p:spPr bwMode="auto">
                  <a:xfrm>
                    <a:off x="2002837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6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4" name="矩形 243"/>
                  <p:cNvSpPr/>
                  <p:nvPr/>
                </p:nvSpPr>
                <p:spPr bwMode="auto">
                  <a:xfrm>
                    <a:off x="2181426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5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5" name="矩形 244"/>
                  <p:cNvSpPr/>
                  <p:nvPr/>
                </p:nvSpPr>
                <p:spPr bwMode="auto">
                  <a:xfrm>
                    <a:off x="2360015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4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6" name="矩形 245"/>
                  <p:cNvSpPr/>
                  <p:nvPr/>
                </p:nvSpPr>
                <p:spPr bwMode="auto">
                  <a:xfrm>
                    <a:off x="2538604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3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7" name="矩形 246"/>
                  <p:cNvSpPr/>
                  <p:nvPr/>
                </p:nvSpPr>
                <p:spPr bwMode="auto">
                  <a:xfrm>
                    <a:off x="2717193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2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8" name="矩形 247"/>
                  <p:cNvSpPr/>
                  <p:nvPr/>
                </p:nvSpPr>
                <p:spPr bwMode="auto">
                  <a:xfrm>
                    <a:off x="2895782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9" name="矩形 248"/>
                  <p:cNvSpPr/>
                  <p:nvPr/>
                </p:nvSpPr>
                <p:spPr bwMode="auto">
                  <a:xfrm>
                    <a:off x="3074368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141" name="组合 140"/>
              <p:cNvGrpSpPr/>
              <p:nvPr/>
            </p:nvGrpSpPr>
            <p:grpSpPr>
              <a:xfrm>
                <a:off x="1399105" y="4388379"/>
                <a:ext cx="2872945" cy="288000"/>
                <a:chOff x="381000" y="3212976"/>
                <a:chExt cx="2872945" cy="288000"/>
              </a:xfrm>
            </p:grpSpPr>
            <p:sp>
              <p:nvSpPr>
                <p:cNvPr id="216" name="矩形 215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8" name="矩形 217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9" name="矩形 218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 bwMode="auto">
                <a:xfrm>
                  <a:off x="1273945" y="3212976"/>
                  <a:ext cx="19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PCoffset11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42" name="组合 141"/>
              <p:cNvGrpSpPr/>
              <p:nvPr/>
            </p:nvGrpSpPr>
            <p:grpSpPr>
              <a:xfrm>
                <a:off x="1399105" y="4703544"/>
                <a:ext cx="2858832" cy="288000"/>
                <a:chOff x="381000" y="3212976"/>
                <a:chExt cx="2858832" cy="288000"/>
              </a:xfrm>
            </p:grpSpPr>
            <p:sp>
              <p:nvSpPr>
                <p:cNvPr id="200" name="矩形 199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05" name="矩形 204"/>
                <p:cNvSpPr/>
                <p:nvPr/>
              </p:nvSpPr>
              <p:spPr bwMode="auto">
                <a:xfrm>
                  <a:off x="1273945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06" name="矩形 205"/>
                <p:cNvSpPr/>
                <p:nvPr/>
              </p:nvSpPr>
              <p:spPr bwMode="auto">
                <a:xfrm>
                  <a:off x="1452534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 err="1">
                      <a:latin typeface="Arial" charset="0"/>
                    </a:rPr>
                    <a:t>BaseR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43" name="组合 142"/>
              <p:cNvGrpSpPr/>
              <p:nvPr/>
            </p:nvGrpSpPr>
            <p:grpSpPr>
              <a:xfrm>
                <a:off x="1399105" y="5018709"/>
                <a:ext cx="2858832" cy="288000"/>
                <a:chOff x="381000" y="3212976"/>
                <a:chExt cx="2858832" cy="288000"/>
              </a:xfrm>
            </p:grpSpPr>
            <p:sp>
              <p:nvSpPr>
                <p:cNvPr id="184" name="矩形 183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 bwMode="auto">
                <a:xfrm>
                  <a:off x="1273945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 bwMode="auto">
                <a:xfrm>
                  <a:off x="1452534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 bwMode="auto">
                <a:xfrm>
                  <a:off x="1631123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2" name="矩形 191"/>
                <p:cNvSpPr/>
                <p:nvPr/>
              </p:nvSpPr>
              <p:spPr bwMode="auto">
                <a:xfrm>
                  <a:off x="180971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3" name="矩形 192"/>
                <p:cNvSpPr/>
                <p:nvPr/>
              </p:nvSpPr>
              <p:spPr bwMode="auto">
                <a:xfrm>
                  <a:off x="1988301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44" name="矩形 143"/>
              <p:cNvSpPr/>
              <p:nvPr/>
            </p:nvSpPr>
            <p:spPr bwMode="auto">
              <a:xfrm>
                <a:off x="696381" y="407046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BR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 bwMode="auto">
              <a:xfrm>
                <a:off x="696381" y="470189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JSRR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 bwMode="auto">
              <a:xfrm>
                <a:off x="696381" y="5017607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RTI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 bwMode="auto">
              <a:xfrm>
                <a:off x="696381" y="439086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JSR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399105" y="5334911"/>
                <a:ext cx="2858832" cy="288000"/>
                <a:chOff x="381000" y="3212976"/>
                <a:chExt cx="2858832" cy="288000"/>
              </a:xfrm>
            </p:grpSpPr>
            <p:sp>
              <p:nvSpPr>
                <p:cNvPr id="168" name="矩形 167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 bwMode="auto">
                <a:xfrm>
                  <a:off x="1273945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 bwMode="auto">
                <a:xfrm>
                  <a:off x="1452534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 err="1">
                      <a:latin typeface="Arial" charset="0"/>
                    </a:rPr>
                    <a:t>BaseR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79" name="矩形 178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0" name="矩形 179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49" name="矩形 148"/>
              <p:cNvSpPr/>
              <p:nvPr/>
            </p:nvSpPr>
            <p:spPr bwMode="auto">
              <a:xfrm>
                <a:off x="696381" y="5333809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JMP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150" name="组合 149"/>
              <p:cNvGrpSpPr/>
              <p:nvPr/>
            </p:nvGrpSpPr>
            <p:grpSpPr>
              <a:xfrm>
                <a:off x="1399105" y="5693881"/>
                <a:ext cx="2858832" cy="288000"/>
                <a:chOff x="381000" y="3212976"/>
                <a:chExt cx="2858832" cy="288000"/>
              </a:xfrm>
            </p:grpSpPr>
            <p:sp>
              <p:nvSpPr>
                <p:cNvPr id="152" name="矩形 151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53" name="矩形 152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54" name="矩形 153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 bwMode="auto">
                <a:xfrm>
                  <a:off x="1273945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 bwMode="auto">
                <a:xfrm>
                  <a:off x="1452534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 bwMode="auto">
                <a:xfrm>
                  <a:off x="1631123" y="3212976"/>
                  <a:ext cx="18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 bwMode="auto">
                <a:xfrm>
                  <a:off x="1809712" y="3212976"/>
                  <a:ext cx="18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 bwMode="auto">
                <a:xfrm>
                  <a:off x="1988301" y="3212976"/>
                  <a:ext cx="18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6" name="矩形 165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7" name="矩形 166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51" name="矩形 150"/>
              <p:cNvSpPr/>
              <p:nvPr/>
            </p:nvSpPr>
            <p:spPr bwMode="auto">
              <a:xfrm>
                <a:off x="696381" y="5692779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RET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</p:grpSp>
      <p:sp>
        <p:nvSpPr>
          <p:cNvPr id="283" name="矩形 282"/>
          <p:cNvSpPr/>
          <p:nvPr/>
        </p:nvSpPr>
        <p:spPr bwMode="auto">
          <a:xfrm>
            <a:off x="4716016" y="1268760"/>
            <a:ext cx="3939034" cy="457913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数据移动指令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(Data Movement Instructions)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84" name="组合 283"/>
          <p:cNvGrpSpPr/>
          <p:nvPr/>
        </p:nvGrpSpPr>
        <p:grpSpPr>
          <a:xfrm>
            <a:off x="5004024" y="2449762"/>
            <a:ext cx="3539683" cy="1449519"/>
            <a:chOff x="833366" y="4427663"/>
            <a:chExt cx="3539683" cy="144951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1502926" y="4427663"/>
              <a:ext cx="2870123" cy="504024"/>
              <a:chOff x="345016" y="2996952"/>
              <a:chExt cx="2870123" cy="504024"/>
            </a:xfrm>
          </p:grpSpPr>
          <p:grpSp>
            <p:nvGrpSpPr>
              <p:cNvPr id="416" name="组合 415"/>
              <p:cNvGrpSpPr/>
              <p:nvPr/>
            </p:nvGrpSpPr>
            <p:grpSpPr>
              <a:xfrm>
                <a:off x="345016" y="3212976"/>
                <a:ext cx="2870123" cy="288000"/>
                <a:chOff x="381000" y="3212976"/>
                <a:chExt cx="2870123" cy="288000"/>
              </a:xfrm>
            </p:grpSpPr>
            <p:sp>
              <p:nvSpPr>
                <p:cNvPr id="434" name="矩形 433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35" name="矩形 434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36" name="矩形 435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37" name="矩形 436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" name="矩形 437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DR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1" name="矩形 440"/>
                <p:cNvSpPr/>
                <p:nvPr/>
              </p:nvSpPr>
              <p:spPr bwMode="auto">
                <a:xfrm>
                  <a:off x="1631123" y="3212976"/>
                  <a:ext cx="162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PCoffset9</a:t>
                  </a:r>
                  <a:r>
                    <a: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 </a:t>
                  </a:r>
                </a:p>
              </p:txBody>
            </p:sp>
          </p:grpSp>
          <p:grpSp>
            <p:nvGrpSpPr>
              <p:cNvPr id="417" name="组合 416"/>
              <p:cNvGrpSpPr/>
              <p:nvPr/>
            </p:nvGrpSpPr>
            <p:grpSpPr>
              <a:xfrm>
                <a:off x="345016" y="2996952"/>
                <a:ext cx="2858832" cy="201861"/>
                <a:chOff x="395536" y="2924976"/>
                <a:chExt cx="2858832" cy="288000"/>
              </a:xfrm>
            </p:grpSpPr>
            <p:sp>
              <p:nvSpPr>
                <p:cNvPr id="418" name="矩形 417"/>
                <p:cNvSpPr/>
                <p:nvPr/>
              </p:nvSpPr>
              <p:spPr bwMode="auto">
                <a:xfrm>
                  <a:off x="395536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15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" name="矩形 418"/>
                <p:cNvSpPr/>
                <p:nvPr/>
              </p:nvSpPr>
              <p:spPr bwMode="auto">
                <a:xfrm>
                  <a:off x="574125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14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0" name="矩形 419"/>
                <p:cNvSpPr/>
                <p:nvPr/>
              </p:nvSpPr>
              <p:spPr bwMode="auto">
                <a:xfrm>
                  <a:off x="752714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13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1" name="矩形 420"/>
                <p:cNvSpPr/>
                <p:nvPr/>
              </p:nvSpPr>
              <p:spPr bwMode="auto">
                <a:xfrm>
                  <a:off x="931303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12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2" name="矩形 421"/>
                <p:cNvSpPr/>
                <p:nvPr/>
              </p:nvSpPr>
              <p:spPr bwMode="auto">
                <a:xfrm>
                  <a:off x="1109892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11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3" name="矩形 422"/>
                <p:cNvSpPr/>
                <p:nvPr/>
              </p:nvSpPr>
              <p:spPr bwMode="auto">
                <a:xfrm>
                  <a:off x="1288481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10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4" name="矩形 423"/>
                <p:cNvSpPr/>
                <p:nvPr/>
              </p:nvSpPr>
              <p:spPr bwMode="auto">
                <a:xfrm>
                  <a:off x="1467070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9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5" name="矩形 424"/>
                <p:cNvSpPr/>
                <p:nvPr/>
              </p:nvSpPr>
              <p:spPr bwMode="auto">
                <a:xfrm>
                  <a:off x="1645659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8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6" name="矩形 425"/>
                <p:cNvSpPr/>
                <p:nvPr/>
              </p:nvSpPr>
              <p:spPr bwMode="auto">
                <a:xfrm>
                  <a:off x="1824248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7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7" name="矩形 426"/>
                <p:cNvSpPr/>
                <p:nvPr/>
              </p:nvSpPr>
              <p:spPr bwMode="auto">
                <a:xfrm>
                  <a:off x="2002837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6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8" name="矩形 427"/>
                <p:cNvSpPr/>
                <p:nvPr/>
              </p:nvSpPr>
              <p:spPr bwMode="auto">
                <a:xfrm>
                  <a:off x="2181426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5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9" name="矩形 428"/>
                <p:cNvSpPr/>
                <p:nvPr/>
              </p:nvSpPr>
              <p:spPr bwMode="auto">
                <a:xfrm>
                  <a:off x="2360015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4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30" name="矩形 429"/>
                <p:cNvSpPr/>
                <p:nvPr/>
              </p:nvSpPr>
              <p:spPr bwMode="auto">
                <a:xfrm>
                  <a:off x="2538604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3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31" name="矩形 430"/>
                <p:cNvSpPr/>
                <p:nvPr/>
              </p:nvSpPr>
              <p:spPr bwMode="auto">
                <a:xfrm>
                  <a:off x="2717193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2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32" name="矩形 431"/>
                <p:cNvSpPr/>
                <p:nvPr/>
              </p:nvSpPr>
              <p:spPr bwMode="auto">
                <a:xfrm>
                  <a:off x="2895782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33" name="矩形 432"/>
                <p:cNvSpPr/>
                <p:nvPr/>
              </p:nvSpPr>
              <p:spPr bwMode="auto">
                <a:xfrm>
                  <a:off x="3074368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361" name="组合 360"/>
            <p:cNvGrpSpPr/>
            <p:nvPr/>
          </p:nvGrpSpPr>
          <p:grpSpPr>
            <a:xfrm>
              <a:off x="1502926" y="4958852"/>
              <a:ext cx="2865890" cy="288000"/>
              <a:chOff x="381000" y="3212976"/>
              <a:chExt cx="2865890" cy="288000"/>
            </a:xfrm>
          </p:grpSpPr>
          <p:sp>
            <p:nvSpPr>
              <p:cNvPr id="400" name="矩形 399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01" name="矩形 400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02" name="矩形 401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03" name="矩形 402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" name="矩形 403"/>
              <p:cNvSpPr/>
              <p:nvPr/>
            </p:nvSpPr>
            <p:spPr bwMode="auto">
              <a:xfrm>
                <a:off x="1095356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DR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07" name="矩形 406"/>
              <p:cNvSpPr/>
              <p:nvPr/>
            </p:nvSpPr>
            <p:spPr bwMode="auto">
              <a:xfrm>
                <a:off x="1631123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 err="1">
                    <a:latin typeface="Arial" charset="0"/>
                  </a:rPr>
                  <a:t>BaseR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10" name="矩形 409"/>
              <p:cNvSpPr/>
              <p:nvPr/>
            </p:nvSpPr>
            <p:spPr bwMode="auto">
              <a:xfrm>
                <a:off x="2166890" y="3212976"/>
                <a:ext cx="10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altLang="zh-CN" dirty="0">
                    <a:latin typeface="Arial" charset="0"/>
                  </a:rPr>
                  <a:t>PCoffset6</a:t>
                </a:r>
                <a:endParaRPr lang="zh-CN" altLang="en-US" dirty="0">
                  <a:latin typeface="Arial" charset="0"/>
                </a:endParaRPr>
              </a:p>
            </p:txBody>
          </p:sp>
        </p:grpSp>
        <p:grpSp>
          <p:nvGrpSpPr>
            <p:cNvPr id="362" name="组合 361"/>
            <p:cNvGrpSpPr/>
            <p:nvPr/>
          </p:nvGrpSpPr>
          <p:grpSpPr>
            <a:xfrm>
              <a:off x="1502926" y="5274017"/>
              <a:ext cx="2870123" cy="288000"/>
              <a:chOff x="381000" y="3212976"/>
              <a:chExt cx="2870123" cy="288000"/>
            </a:xfrm>
          </p:grpSpPr>
          <p:sp>
            <p:nvSpPr>
              <p:cNvPr id="384" name="矩形 383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5" name="矩形 384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6" name="矩形 385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7" name="矩形 386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" name="矩形 387"/>
              <p:cNvSpPr/>
              <p:nvPr/>
            </p:nvSpPr>
            <p:spPr bwMode="auto">
              <a:xfrm>
                <a:off x="1095356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DR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91" name="矩形 390"/>
              <p:cNvSpPr/>
              <p:nvPr/>
            </p:nvSpPr>
            <p:spPr bwMode="auto">
              <a:xfrm>
                <a:off x="1631123" y="3212976"/>
                <a:ext cx="162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altLang="zh-CN" dirty="0">
                    <a:latin typeface="Arial" charset="0"/>
                  </a:rPr>
                  <a:t>PCoffset9</a:t>
                </a:r>
                <a:r>
                  <a:rPr lang="zh-CN" altLang="en-US" dirty="0">
                    <a:latin typeface="Arial" charset="0"/>
                  </a:rPr>
                  <a:t> </a:t>
                </a:r>
              </a:p>
            </p:txBody>
          </p:sp>
        </p:grpSp>
        <p:grpSp>
          <p:nvGrpSpPr>
            <p:cNvPr id="363" name="组合 362"/>
            <p:cNvGrpSpPr/>
            <p:nvPr/>
          </p:nvGrpSpPr>
          <p:grpSpPr>
            <a:xfrm>
              <a:off x="1502926" y="5589182"/>
              <a:ext cx="2870123" cy="288000"/>
              <a:chOff x="381000" y="3212976"/>
              <a:chExt cx="2870123" cy="288000"/>
            </a:xfrm>
          </p:grpSpPr>
          <p:sp>
            <p:nvSpPr>
              <p:cNvPr id="368" name="矩形 367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9" name="矩形 368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0" name="矩形 369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1" name="矩形 370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2" name="矩形 371"/>
              <p:cNvSpPr/>
              <p:nvPr/>
            </p:nvSpPr>
            <p:spPr bwMode="auto">
              <a:xfrm>
                <a:off x="1095356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DR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5" name="矩形 374"/>
              <p:cNvSpPr/>
              <p:nvPr/>
            </p:nvSpPr>
            <p:spPr bwMode="auto">
              <a:xfrm>
                <a:off x="1631123" y="3212976"/>
                <a:ext cx="162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altLang="zh-CN" dirty="0">
                    <a:latin typeface="Arial" charset="0"/>
                  </a:rPr>
                  <a:t>PCoffset9</a:t>
                </a:r>
                <a:r>
                  <a:rPr lang="zh-CN" altLang="en-US" dirty="0">
                    <a:latin typeface="Arial" charset="0"/>
                  </a:rPr>
                  <a:t> </a:t>
                </a:r>
              </a:p>
            </p:txBody>
          </p:sp>
        </p:grpSp>
        <p:sp>
          <p:nvSpPr>
            <p:cNvPr id="364" name="矩形 363"/>
            <p:cNvSpPr/>
            <p:nvPr/>
          </p:nvSpPr>
          <p:spPr bwMode="auto">
            <a:xfrm>
              <a:off x="833366" y="4640935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LD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5" name="矩形 364"/>
            <p:cNvSpPr/>
            <p:nvPr/>
          </p:nvSpPr>
          <p:spPr bwMode="auto">
            <a:xfrm>
              <a:off x="833366" y="5272365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LDI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6" name="矩形 365"/>
            <p:cNvSpPr/>
            <p:nvPr/>
          </p:nvSpPr>
          <p:spPr bwMode="auto">
            <a:xfrm>
              <a:off x="833366" y="5588080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LEA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7" name="矩形 366"/>
            <p:cNvSpPr/>
            <p:nvPr/>
          </p:nvSpPr>
          <p:spPr bwMode="auto">
            <a:xfrm>
              <a:off x="833366" y="4961335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LDR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4944918" y="4565127"/>
            <a:ext cx="3611691" cy="1134354"/>
            <a:chOff x="5326485" y="4443852"/>
            <a:chExt cx="3611691" cy="1134354"/>
          </a:xfrm>
        </p:grpSpPr>
        <p:grpSp>
          <p:nvGrpSpPr>
            <p:cNvPr id="288" name="组合 287"/>
            <p:cNvGrpSpPr/>
            <p:nvPr/>
          </p:nvGrpSpPr>
          <p:grpSpPr>
            <a:xfrm>
              <a:off x="6068053" y="4443852"/>
              <a:ext cx="2870123" cy="504024"/>
              <a:chOff x="345016" y="2996952"/>
              <a:chExt cx="2870123" cy="504024"/>
            </a:xfrm>
          </p:grpSpPr>
          <p:grpSp>
            <p:nvGrpSpPr>
              <p:cNvPr id="326" name="组合 325"/>
              <p:cNvGrpSpPr/>
              <p:nvPr/>
            </p:nvGrpSpPr>
            <p:grpSpPr>
              <a:xfrm>
                <a:off x="345016" y="3212976"/>
                <a:ext cx="2870123" cy="288000"/>
                <a:chOff x="381000" y="3212976"/>
                <a:chExt cx="2870123" cy="288000"/>
              </a:xfrm>
            </p:grpSpPr>
            <p:sp>
              <p:nvSpPr>
                <p:cNvPr id="344" name="矩形 343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5" name="矩形 344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6" name="矩形 345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7" name="矩形 346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48" name="矩形 347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SR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1" name="矩形 350"/>
                <p:cNvSpPr/>
                <p:nvPr/>
              </p:nvSpPr>
              <p:spPr bwMode="auto">
                <a:xfrm>
                  <a:off x="1631123" y="3212976"/>
                  <a:ext cx="162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PCoffset9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27" name="组合 326"/>
              <p:cNvGrpSpPr/>
              <p:nvPr/>
            </p:nvGrpSpPr>
            <p:grpSpPr>
              <a:xfrm>
                <a:off x="345016" y="2996952"/>
                <a:ext cx="2858832" cy="201861"/>
                <a:chOff x="395536" y="2924976"/>
                <a:chExt cx="2858832" cy="288000"/>
              </a:xfrm>
            </p:grpSpPr>
            <p:sp>
              <p:nvSpPr>
                <p:cNvPr id="328" name="矩形 327"/>
                <p:cNvSpPr/>
                <p:nvPr/>
              </p:nvSpPr>
              <p:spPr bwMode="auto">
                <a:xfrm>
                  <a:off x="395536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15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9" name="矩形 328"/>
                <p:cNvSpPr/>
                <p:nvPr/>
              </p:nvSpPr>
              <p:spPr bwMode="auto">
                <a:xfrm>
                  <a:off x="574125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14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0" name="矩形 329"/>
                <p:cNvSpPr/>
                <p:nvPr/>
              </p:nvSpPr>
              <p:spPr bwMode="auto">
                <a:xfrm>
                  <a:off x="752714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13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1" name="矩形 330"/>
                <p:cNvSpPr/>
                <p:nvPr/>
              </p:nvSpPr>
              <p:spPr bwMode="auto">
                <a:xfrm>
                  <a:off x="931303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12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2" name="矩形 331"/>
                <p:cNvSpPr/>
                <p:nvPr/>
              </p:nvSpPr>
              <p:spPr bwMode="auto">
                <a:xfrm>
                  <a:off x="1109892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11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3" name="矩形 332"/>
                <p:cNvSpPr/>
                <p:nvPr/>
              </p:nvSpPr>
              <p:spPr bwMode="auto">
                <a:xfrm>
                  <a:off x="1288481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10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4" name="矩形 333"/>
                <p:cNvSpPr/>
                <p:nvPr/>
              </p:nvSpPr>
              <p:spPr bwMode="auto">
                <a:xfrm>
                  <a:off x="1467070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9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 bwMode="auto">
                <a:xfrm>
                  <a:off x="1645659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8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6" name="矩形 335"/>
                <p:cNvSpPr/>
                <p:nvPr/>
              </p:nvSpPr>
              <p:spPr bwMode="auto">
                <a:xfrm>
                  <a:off x="1824248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7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7" name="矩形 336"/>
                <p:cNvSpPr/>
                <p:nvPr/>
              </p:nvSpPr>
              <p:spPr bwMode="auto">
                <a:xfrm>
                  <a:off x="2002837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6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 bwMode="auto">
                <a:xfrm>
                  <a:off x="2181426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5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9" name="矩形 338"/>
                <p:cNvSpPr/>
                <p:nvPr/>
              </p:nvSpPr>
              <p:spPr bwMode="auto">
                <a:xfrm>
                  <a:off x="2360015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4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0" name="矩形 339"/>
                <p:cNvSpPr/>
                <p:nvPr/>
              </p:nvSpPr>
              <p:spPr bwMode="auto">
                <a:xfrm>
                  <a:off x="2538604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3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1" name="矩形 340"/>
                <p:cNvSpPr/>
                <p:nvPr/>
              </p:nvSpPr>
              <p:spPr bwMode="auto">
                <a:xfrm>
                  <a:off x="2717193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2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2" name="矩形 341"/>
                <p:cNvSpPr/>
                <p:nvPr/>
              </p:nvSpPr>
              <p:spPr bwMode="auto">
                <a:xfrm>
                  <a:off x="2895782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3" name="矩形 342"/>
                <p:cNvSpPr/>
                <p:nvPr/>
              </p:nvSpPr>
              <p:spPr bwMode="auto">
                <a:xfrm>
                  <a:off x="3074368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289" name="组合 288"/>
            <p:cNvGrpSpPr/>
            <p:nvPr/>
          </p:nvGrpSpPr>
          <p:grpSpPr>
            <a:xfrm>
              <a:off x="6068053" y="4975041"/>
              <a:ext cx="2865890" cy="288000"/>
              <a:chOff x="381000" y="3212976"/>
              <a:chExt cx="2865890" cy="288000"/>
            </a:xfrm>
          </p:grpSpPr>
          <p:sp>
            <p:nvSpPr>
              <p:cNvPr id="310" name="矩形 309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11" name="矩形 310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12" name="矩形 311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13" name="矩形 312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4" name="矩形 313"/>
              <p:cNvSpPr/>
              <p:nvPr/>
            </p:nvSpPr>
            <p:spPr bwMode="auto">
              <a:xfrm>
                <a:off x="1095356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SR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17" name="矩形 316"/>
              <p:cNvSpPr/>
              <p:nvPr/>
            </p:nvSpPr>
            <p:spPr bwMode="auto">
              <a:xfrm>
                <a:off x="1631123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BaseR</a:t>
                </a:r>
                <a:r>
                  <a: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 </a:t>
                </a:r>
              </a:p>
            </p:txBody>
          </p:sp>
          <p:sp>
            <p:nvSpPr>
              <p:cNvPr id="320" name="矩形 319"/>
              <p:cNvSpPr/>
              <p:nvPr/>
            </p:nvSpPr>
            <p:spPr bwMode="auto">
              <a:xfrm>
                <a:off x="2166890" y="3212976"/>
                <a:ext cx="10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altLang="zh-CN" dirty="0">
                    <a:latin typeface="Arial" charset="0"/>
                  </a:rPr>
                  <a:t>PCoffset6</a:t>
                </a:r>
                <a:endParaRPr lang="zh-CN" altLang="en-US" dirty="0">
                  <a:latin typeface="Arial" charset="0"/>
                </a:endParaRPr>
              </a:p>
            </p:txBody>
          </p:sp>
        </p:grpSp>
        <p:grpSp>
          <p:nvGrpSpPr>
            <p:cNvPr id="290" name="组合 289"/>
            <p:cNvGrpSpPr/>
            <p:nvPr/>
          </p:nvGrpSpPr>
          <p:grpSpPr>
            <a:xfrm>
              <a:off x="6068053" y="5290206"/>
              <a:ext cx="2870123" cy="288000"/>
              <a:chOff x="381000" y="3212976"/>
              <a:chExt cx="2870123" cy="288000"/>
            </a:xfrm>
          </p:grpSpPr>
          <p:sp>
            <p:nvSpPr>
              <p:cNvPr id="294" name="矩形 293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96" name="矩形 295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97" name="矩形 296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8" name="矩形 297"/>
              <p:cNvSpPr/>
              <p:nvPr/>
            </p:nvSpPr>
            <p:spPr bwMode="auto">
              <a:xfrm>
                <a:off x="1095356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SR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01" name="矩形 300"/>
              <p:cNvSpPr/>
              <p:nvPr/>
            </p:nvSpPr>
            <p:spPr bwMode="auto">
              <a:xfrm>
                <a:off x="1631123" y="3212976"/>
                <a:ext cx="162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altLang="zh-CN" dirty="0">
                    <a:latin typeface="Arial" charset="0"/>
                  </a:rPr>
                  <a:t>PCoffset9</a:t>
                </a:r>
                <a:endParaRPr lang="zh-CN" altLang="en-US" dirty="0">
                  <a:latin typeface="Arial" charset="0"/>
                </a:endParaRPr>
              </a:p>
            </p:txBody>
          </p:sp>
        </p:grpSp>
        <p:sp>
          <p:nvSpPr>
            <p:cNvPr id="291" name="矩形 290"/>
            <p:cNvSpPr/>
            <p:nvPr/>
          </p:nvSpPr>
          <p:spPr bwMode="auto">
            <a:xfrm>
              <a:off x="5326485" y="4657124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ST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2" name="矩形 291"/>
            <p:cNvSpPr/>
            <p:nvPr/>
          </p:nvSpPr>
          <p:spPr bwMode="auto">
            <a:xfrm>
              <a:off x="5326485" y="5288554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STI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3" name="矩形 292"/>
            <p:cNvSpPr/>
            <p:nvPr/>
          </p:nvSpPr>
          <p:spPr bwMode="auto">
            <a:xfrm>
              <a:off x="5326485" y="4977524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STR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86" name="文本框 285"/>
          <p:cNvSpPr txBox="1"/>
          <p:nvPr/>
        </p:nvSpPr>
        <p:spPr>
          <a:xfrm>
            <a:off x="6437553" y="2038106"/>
            <a:ext cx="1473096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取数指令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(Load)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" name="文本框 286"/>
          <p:cNvSpPr txBox="1"/>
          <p:nvPr/>
        </p:nvSpPr>
        <p:spPr>
          <a:xfrm>
            <a:off x="6437553" y="4139595"/>
            <a:ext cx="1455911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存数指令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(Store)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869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06EA52-8FC1-47BF-A46D-CA8873A3D0D2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2023/11/9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FC4822-C864-48FC-A21D-B38AD80DED1D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Instruction Processing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state </a:t>
            </a:r>
            <a:r>
              <a:rPr lang="en-US" altLang="zh-CN" dirty="0" err="1">
                <a:ea typeface="宋体" panose="02010600030101010101" pitchFamily="2" charset="-122"/>
              </a:rPr>
              <a:t>transtion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714500" y="2438400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>
                <a:solidFill>
                  <a:schemeClr val="accent2"/>
                </a:solidFill>
                <a:latin typeface="Arial" charset="0"/>
                <a:ea typeface="+mn-ea"/>
              </a:rPr>
              <a:t>Decode instruction</a:t>
            </a:r>
          </a:p>
        </p:txBody>
      </p:sp>
      <p:sp>
        <p:nvSpPr>
          <p:cNvPr id="32774" name="Line 18"/>
          <p:cNvSpPr>
            <a:spLocks noChangeShapeType="1"/>
          </p:cNvSpPr>
          <p:nvPr/>
        </p:nvSpPr>
        <p:spPr bwMode="auto">
          <a:xfrm>
            <a:off x="2324100" y="2057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19"/>
          <p:cNvSpPr>
            <a:spLocks noChangeShapeType="1"/>
          </p:cNvSpPr>
          <p:nvPr/>
        </p:nvSpPr>
        <p:spPr bwMode="auto">
          <a:xfrm>
            <a:off x="2324100" y="2895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6" name="Line 20"/>
          <p:cNvSpPr>
            <a:spLocks noChangeShapeType="1"/>
          </p:cNvSpPr>
          <p:nvPr/>
        </p:nvSpPr>
        <p:spPr bwMode="auto">
          <a:xfrm>
            <a:off x="2324100" y="3733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Line 21"/>
          <p:cNvSpPr>
            <a:spLocks noChangeShapeType="1"/>
          </p:cNvSpPr>
          <p:nvPr/>
        </p:nvSpPr>
        <p:spPr bwMode="auto">
          <a:xfrm>
            <a:off x="2324100" y="4572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22"/>
          <p:cNvSpPr>
            <a:spLocks noChangeShapeType="1"/>
          </p:cNvSpPr>
          <p:nvPr/>
        </p:nvSpPr>
        <p:spPr bwMode="auto">
          <a:xfrm>
            <a:off x="2324100" y="5410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714500" y="3276600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>
                <a:solidFill>
                  <a:schemeClr val="accent2"/>
                </a:solidFill>
                <a:latin typeface="Arial" charset="0"/>
                <a:ea typeface="+mn-ea"/>
              </a:rPr>
              <a:t>Evaluate address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714500" y="4114800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>
                <a:solidFill>
                  <a:schemeClr val="accent2"/>
                </a:solidFill>
                <a:latin typeface="Arial" charset="0"/>
                <a:ea typeface="+mn-ea"/>
              </a:rPr>
              <a:t>Fetch operands from memory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714500" y="4953000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>
                <a:solidFill>
                  <a:schemeClr val="accent2"/>
                </a:solidFill>
                <a:latin typeface="Arial" charset="0"/>
                <a:ea typeface="+mn-ea"/>
              </a:rPr>
              <a:t>Execute operation</a:t>
            </a:r>
          </a:p>
        </p:txBody>
      </p:sp>
      <p:sp>
        <p:nvSpPr>
          <p:cNvPr id="32782" name="Line 25"/>
          <p:cNvSpPr>
            <a:spLocks noChangeShapeType="1"/>
          </p:cNvSpPr>
          <p:nvPr/>
        </p:nvSpPr>
        <p:spPr bwMode="auto">
          <a:xfrm>
            <a:off x="2324100" y="62484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26"/>
          <p:cNvSpPr>
            <a:spLocks noChangeShapeType="1"/>
          </p:cNvSpPr>
          <p:nvPr/>
        </p:nvSpPr>
        <p:spPr bwMode="auto">
          <a:xfrm flipH="1">
            <a:off x="1485900" y="65532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Line 27"/>
          <p:cNvSpPr>
            <a:spLocks noChangeShapeType="1"/>
          </p:cNvSpPr>
          <p:nvPr/>
        </p:nvSpPr>
        <p:spPr bwMode="auto">
          <a:xfrm flipV="1">
            <a:off x="1485900" y="12954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5" name="Line 28"/>
          <p:cNvSpPr>
            <a:spLocks noChangeShapeType="1"/>
          </p:cNvSpPr>
          <p:nvPr/>
        </p:nvSpPr>
        <p:spPr bwMode="auto">
          <a:xfrm>
            <a:off x="1485900" y="12954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29"/>
          <p:cNvSpPr>
            <a:spLocks noChangeShapeType="1"/>
          </p:cNvSpPr>
          <p:nvPr/>
        </p:nvSpPr>
        <p:spPr bwMode="auto">
          <a:xfrm>
            <a:off x="2324100" y="12954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714500" y="5791200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>
                <a:solidFill>
                  <a:schemeClr val="accent2"/>
                </a:solidFill>
                <a:latin typeface="Arial" charset="0"/>
                <a:ea typeface="+mn-ea"/>
              </a:rPr>
              <a:t>Store result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714500" y="1600200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>
                <a:solidFill>
                  <a:schemeClr val="accent2"/>
                </a:solidFill>
                <a:latin typeface="Arial" charset="0"/>
                <a:ea typeface="+mn-ea"/>
              </a:rPr>
              <a:t>Fetch instruction from memory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7543800" y="1143000"/>
            <a:ext cx="914400" cy="5257800"/>
            <a:chOff x="7543800" y="1143000"/>
            <a:chExt cx="914400" cy="5257800"/>
          </a:xfrm>
        </p:grpSpPr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7772400" y="31242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EA</a:t>
              </a:r>
            </a:p>
          </p:txBody>
        </p: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7772400" y="39624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OP</a:t>
              </a: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7772400" y="48006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EX</a:t>
              </a: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7772400" y="56388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S</a:t>
              </a:r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7772400" y="1447800"/>
              <a:ext cx="68580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 baseline="0">
                  <a:solidFill>
                    <a:schemeClr val="bg1"/>
                  </a:solidFill>
                  <a:latin typeface="Arial" charset="0"/>
                  <a:ea typeface="+mn-ea"/>
                </a:rPr>
                <a:t>F</a:t>
              </a:r>
            </a:p>
          </p:txBody>
        </p:sp>
        <p:sp>
          <p:nvSpPr>
            <p:cNvPr id="37" name="Text Box 4"/>
            <p:cNvSpPr txBox="1">
              <a:spLocks noChangeArrowheads="1"/>
            </p:cNvSpPr>
            <p:nvPr/>
          </p:nvSpPr>
          <p:spPr bwMode="auto">
            <a:xfrm>
              <a:off x="7772400" y="22860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379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Set Architecture (ISA) vs. Finite State Automata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2023/11/9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30" name="Picture 2" descr="I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20762"/>
            <a:ext cx="3240360" cy="53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StateMachine">
            <a:extLst>
              <a:ext uri="{FF2B5EF4-FFF2-40B4-BE49-F238E27FC236}">
                <a16:creationId xmlns:a16="http://schemas.microsoft.com/office/drawing/2014/main" id="{35DF5024-4CBB-465D-8709-B2C3B0D14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24744"/>
            <a:ext cx="3888432" cy="530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047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  <a:endParaRPr lang="zh-CN" altLang="en-US" sz="1000" baseline="0" dirty="0"/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[10:0]</a:t>
            </a:r>
            <a:endParaRPr lang="zh-CN" altLang="en-US" sz="1200" b="1" baseline="0" dirty="0"/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[8:0]</a:t>
            </a:r>
            <a:endParaRPr lang="zh-CN" altLang="en-US" sz="1200" b="1" baseline="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[5:0]</a:t>
            </a:r>
            <a:endParaRPr lang="zh-CN" altLang="en-US" sz="1200" b="1" baseline="0" dirty="0"/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[4:0]</a:t>
            </a:r>
            <a:endParaRPr lang="zh-CN" altLang="en-US" sz="1200" b="1" baseline="0" dirty="0"/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baseline="0" dirty="0">
                  <a:latin typeface="Arial" charset="0"/>
                </a:rPr>
                <a:t>SEXT</a:t>
              </a:r>
              <a:endPara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INPUT</a:t>
            </a:r>
            <a:endParaRPr lang="zh-CN" altLang="en-US" sz="1200" b="1" baseline="0" dirty="0"/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MEM.EN,R,W</a:t>
            </a:r>
            <a:endParaRPr lang="zh-CN" altLang="en-US" sz="1000" baseline="0" dirty="0"/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MAR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LD.MAR</a:t>
            </a:r>
            <a:endParaRPr lang="zh-CN" altLang="en-US" sz="1000" baseline="0" dirty="0"/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PC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GatePC</a:t>
            </a:r>
            <a:endParaRPr lang="zh-CN" altLang="en-US" sz="1000" baseline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>
              <a:defRPr/>
            </a:pPr>
            <a:fld id="{0DE9E528-1FB2-4ADD-81AD-0CADE8E681E0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OUTPUT</a:t>
            </a:r>
            <a:endParaRPr lang="zh-CN" altLang="en-US" sz="1200" b="1" baseline="0" dirty="0"/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MEMORY</a:t>
            </a:r>
            <a:endParaRPr lang="zh-CN" altLang="en-US" sz="1200" b="1" baseline="0" dirty="0"/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MDR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Arial" charset="0"/>
              </a:rPr>
              <a:t>…</a:t>
            </a:r>
            <a:endParaRPr kumimoji="0" lang="zh-CN" altLang="en-US" sz="2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dirty="0">
                  <a:solidFill>
                    <a:schemeClr val="bg1"/>
                  </a:solidFill>
                  <a:latin typeface="Arial" charset="0"/>
                </a:rPr>
                <a:t>+</a:t>
              </a:r>
              <a:endParaRPr kumimoji="0" lang="zh-CN" altLang="en-US" sz="2000" b="1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ADDR1MUX</a:t>
            </a:r>
            <a:endParaRPr lang="zh-CN" altLang="en-US" sz="1000" baseline="0" dirty="0"/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PC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+1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MARMUX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[7:0]</a:t>
            </a:r>
            <a:endParaRPr lang="zh-CN" altLang="en-US" sz="1200" b="1" baseline="0" dirty="0"/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GateMARMUX</a:t>
            </a:r>
            <a:endParaRPr lang="zh-CN" altLang="en-US" sz="1000" baseline="0" dirty="0"/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LD.PC</a:t>
            </a:r>
            <a:endParaRPr lang="zh-CN" altLang="en-US" sz="1000" baseline="0" dirty="0"/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ADDR2MUX</a:t>
            </a:r>
            <a:endParaRPr lang="zh-CN" altLang="en-US" sz="1000" baseline="0" dirty="0"/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LD.MDR</a:t>
            </a:r>
            <a:endParaRPr lang="zh-CN" altLang="en-US" sz="1000" baseline="0" dirty="0"/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MIO.EN</a:t>
            </a:r>
            <a:endParaRPr lang="zh-CN" altLang="en-US" sz="1000" baseline="0" dirty="0"/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GateMDR</a:t>
            </a:r>
            <a:endParaRPr lang="zh-CN" altLang="en-US" sz="1000" baseline="0" dirty="0"/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B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ALUK</a:t>
            </a:r>
            <a:endParaRPr lang="zh-CN" altLang="en-US" sz="1000" baseline="0" dirty="0"/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STATE MACHINE</a:t>
            </a:r>
            <a:endParaRPr lang="zh-CN" altLang="en-US" sz="12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N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Z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P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RUN</a:t>
              </a:r>
              <a:endParaRPr lang="zh-CN" altLang="en-US" sz="1000" baseline="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LD.IR</a:t>
              </a:r>
              <a:endParaRPr lang="zh-CN" altLang="en-US" sz="1000" baseline="0" dirty="0"/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IR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DR</a:t>
            </a:r>
            <a:endParaRPr lang="zh-CN" altLang="en-US" sz="1000" baseline="0" dirty="0"/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LD.REG</a:t>
            </a:r>
            <a:endParaRPr lang="zh-CN" altLang="en-US" sz="1000" baseline="0" dirty="0"/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baseline="0" dirty="0"/>
              <a:t>REG FILE</a:t>
            </a:r>
            <a:endParaRPr lang="zh-CN" altLang="en-US" sz="1200" b="1" baseline="0" dirty="0"/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 err="1"/>
              <a:t>GateALU</a:t>
            </a:r>
            <a:endParaRPr lang="zh-CN" altLang="en-US" sz="1000" baseline="0" dirty="0"/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  <a:endParaRPr lang="zh-CN" altLang="en-US" sz="1000" baseline="0" dirty="0"/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baseline="0" dirty="0">
                <a:latin typeface="Arial" charset="0"/>
              </a:rPr>
              <a:t>LOGIC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LD.CC</a:t>
              </a:r>
              <a:endParaRPr lang="zh-CN" altLang="en-US" sz="1000" baseline="0" dirty="0"/>
            </a:p>
          </p:txBody>
        </p:sp>
      </p:grpSp>
      <p:sp>
        <p:nvSpPr>
          <p:cNvPr id="380" name="标题 1"/>
          <p:cNvSpPr txBox="1">
            <a:spLocks/>
          </p:cNvSpPr>
          <p:nvPr/>
        </p:nvSpPr>
        <p:spPr>
          <a:xfrm>
            <a:off x="179388" y="71438"/>
            <a:ext cx="8839200" cy="765175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baseline="0" dirty="0"/>
              <a:t>LC-3</a:t>
            </a:r>
            <a:r>
              <a:rPr lang="zh-CN" altLang="en-US" kern="0" baseline="0" dirty="0"/>
              <a:t> </a:t>
            </a:r>
            <a:r>
              <a:rPr lang="en-US" altLang="zh-CN" kern="0" baseline="0" dirty="0"/>
              <a:t>Data Path</a:t>
            </a:r>
            <a:endParaRPr lang="zh-CN" altLang="en-US" kern="0" baseline="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30105" y="1097936"/>
            <a:ext cx="5889529" cy="4131264"/>
            <a:chOff x="130105" y="1097936"/>
            <a:chExt cx="5889529" cy="4131264"/>
          </a:xfrm>
        </p:grpSpPr>
        <p:sp>
          <p:nvSpPr>
            <p:cNvPr id="375" name="矩形 374"/>
            <p:cNvSpPr/>
            <p:nvPr/>
          </p:nvSpPr>
          <p:spPr bwMode="auto">
            <a:xfrm>
              <a:off x="130105" y="1097936"/>
              <a:ext cx="5889529" cy="4131264"/>
            </a:xfrm>
            <a:prstGeom prst="rect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430292" y="2314348"/>
              <a:ext cx="3506015" cy="120581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52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4000" b="1" baseline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 Unit</a:t>
              </a:r>
              <a:endParaRPr lang="zh-CN" altLang="en-US" sz="4000" b="1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38307" y="5302983"/>
            <a:ext cx="6290524" cy="1497514"/>
            <a:chOff x="138307" y="5302983"/>
            <a:chExt cx="6290524" cy="1497514"/>
          </a:xfrm>
        </p:grpSpPr>
        <p:sp>
          <p:nvSpPr>
            <p:cNvPr id="379" name="矩形 378"/>
            <p:cNvSpPr/>
            <p:nvPr/>
          </p:nvSpPr>
          <p:spPr bwMode="auto">
            <a:xfrm>
              <a:off x="138307" y="5302983"/>
              <a:ext cx="6290524" cy="1497514"/>
            </a:xfrm>
            <a:prstGeom prst="rect">
              <a:avLst/>
            </a:prstGeom>
            <a:noFill/>
            <a:ln w="635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1" name="矩形 390"/>
            <p:cNvSpPr/>
            <p:nvPr/>
          </p:nvSpPr>
          <p:spPr bwMode="auto">
            <a:xfrm>
              <a:off x="1571013" y="5444804"/>
              <a:ext cx="3506015" cy="120581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52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4000" b="1" baseline="0" dirty="0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Unit</a:t>
              </a:r>
              <a:endParaRPr lang="zh-CN" altLang="en-US" sz="4000" b="1" baseline="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" name="组合 21"/>
          <p:cNvGrpSpPr/>
          <p:nvPr/>
        </p:nvGrpSpPr>
        <p:grpSpPr>
          <a:xfrm>
            <a:off x="6094401" y="1111864"/>
            <a:ext cx="2872192" cy="4131264"/>
            <a:chOff x="6094401" y="1111864"/>
            <a:chExt cx="2872192" cy="4131264"/>
          </a:xfrm>
        </p:grpSpPr>
        <p:sp>
          <p:nvSpPr>
            <p:cNvPr id="14" name="矩形 13"/>
            <p:cNvSpPr/>
            <p:nvPr/>
          </p:nvSpPr>
          <p:spPr bwMode="auto">
            <a:xfrm>
              <a:off x="6094401" y="1111864"/>
              <a:ext cx="2872192" cy="4131264"/>
            </a:xfrm>
            <a:prstGeom prst="rect">
              <a:avLst/>
            </a:prstGeom>
            <a:noFill/>
            <a:ln w="635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7" name="矩形 396"/>
            <p:cNvSpPr/>
            <p:nvPr/>
          </p:nvSpPr>
          <p:spPr bwMode="auto">
            <a:xfrm>
              <a:off x="6146232" y="2420306"/>
              <a:ext cx="2736977" cy="120581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52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3600" b="1" baseline="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Processing Unit</a:t>
              </a:r>
              <a:endParaRPr lang="zh-CN" altLang="en-US" sz="3600" b="1" baseline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10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  <a:endParaRPr lang="zh-CN" altLang="en-US" sz="1000" baseline="0" dirty="0"/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[10:0]</a:t>
            </a:r>
            <a:endParaRPr lang="zh-CN" altLang="en-US" sz="1200" b="1" baseline="0" dirty="0"/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[8:0]</a:t>
            </a:r>
            <a:endParaRPr lang="zh-CN" altLang="en-US" sz="1200" b="1" baseline="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[5:0]</a:t>
            </a:r>
            <a:endParaRPr lang="zh-CN" altLang="en-US" sz="1200" b="1" baseline="0" dirty="0"/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[4:0]</a:t>
            </a:r>
            <a:endParaRPr lang="zh-CN" altLang="en-US" sz="1200" b="1" baseline="0" dirty="0"/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baseline="0" dirty="0">
                  <a:latin typeface="Arial" charset="0"/>
                </a:rPr>
                <a:t>SEXT</a:t>
              </a:r>
              <a:endPara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INPUT</a:t>
            </a:r>
            <a:endParaRPr lang="zh-CN" altLang="en-US" sz="1200" b="1" baseline="0" dirty="0"/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MEM.EN,R,W</a:t>
            </a:r>
            <a:endParaRPr lang="zh-CN" altLang="en-US" sz="1000" baseline="0" dirty="0"/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MAR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LD.MAR</a:t>
            </a:r>
            <a:endParaRPr lang="zh-CN" altLang="en-US" sz="1000" baseline="0" dirty="0"/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PC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GatePC</a:t>
            </a:r>
            <a:endParaRPr lang="zh-CN" altLang="en-US" sz="1000" baseline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>
              <a:defRPr/>
            </a:pPr>
            <a:fld id="{0DE9E528-1FB2-4ADD-81AD-0CADE8E681E0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OUTPUT</a:t>
            </a:r>
            <a:endParaRPr lang="zh-CN" altLang="en-US" sz="1200" b="1" baseline="0" dirty="0"/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MEMORY</a:t>
            </a:r>
            <a:endParaRPr lang="zh-CN" altLang="en-US" sz="1200" b="1" baseline="0" dirty="0"/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MDR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Arial" charset="0"/>
              </a:rPr>
              <a:t>…</a:t>
            </a:r>
            <a:endParaRPr kumimoji="0" lang="zh-CN" altLang="en-US" sz="2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dirty="0">
                  <a:solidFill>
                    <a:schemeClr val="bg1"/>
                  </a:solidFill>
                  <a:latin typeface="Arial" charset="0"/>
                </a:rPr>
                <a:t>+</a:t>
              </a:r>
              <a:endParaRPr kumimoji="0" lang="zh-CN" altLang="en-US" sz="2000" b="1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ADDR1MUX</a:t>
            </a:r>
            <a:endParaRPr lang="zh-CN" altLang="en-US" sz="1000" baseline="0" dirty="0"/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PC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+1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MARMUX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[7:0]</a:t>
            </a:r>
            <a:endParaRPr lang="zh-CN" altLang="en-US" sz="1200" b="1" baseline="0" dirty="0"/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GateMARMUX</a:t>
            </a:r>
            <a:endParaRPr lang="zh-CN" altLang="en-US" sz="1000" baseline="0" dirty="0"/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LD.PC</a:t>
            </a:r>
            <a:endParaRPr lang="zh-CN" altLang="en-US" sz="1000" baseline="0" dirty="0"/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ADDR2MUX</a:t>
            </a:r>
            <a:endParaRPr lang="zh-CN" altLang="en-US" sz="1000" baseline="0" dirty="0"/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LD.MDR</a:t>
            </a:r>
            <a:endParaRPr lang="zh-CN" altLang="en-US" sz="1000" baseline="0" dirty="0"/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MIO.EN</a:t>
            </a:r>
            <a:endParaRPr lang="zh-CN" altLang="en-US" sz="1000" baseline="0" dirty="0"/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GateMDR</a:t>
            </a:r>
            <a:endParaRPr lang="zh-CN" altLang="en-US" sz="1000" baseline="0" dirty="0"/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B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ALUK</a:t>
            </a:r>
            <a:endParaRPr lang="zh-CN" altLang="en-US" sz="1000" baseline="0" dirty="0"/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STATE MACHINE</a:t>
            </a:r>
            <a:endParaRPr lang="zh-CN" altLang="en-US" sz="12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N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Z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P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RUN</a:t>
              </a:r>
              <a:endParaRPr lang="zh-CN" altLang="en-US" sz="1000" baseline="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LD.IR</a:t>
              </a:r>
              <a:endParaRPr lang="zh-CN" altLang="en-US" sz="1000" baseline="0" dirty="0"/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IR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DR</a:t>
            </a:r>
            <a:endParaRPr lang="zh-CN" altLang="en-US" sz="1000" baseline="0" dirty="0"/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LD.REG</a:t>
            </a:r>
            <a:endParaRPr lang="zh-CN" altLang="en-US" sz="1000" baseline="0" dirty="0"/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baseline="0" dirty="0"/>
              <a:t>REG FILE</a:t>
            </a:r>
            <a:endParaRPr lang="zh-CN" altLang="en-US" sz="1200" b="1" baseline="0" dirty="0"/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 err="1"/>
              <a:t>GateALU</a:t>
            </a:r>
            <a:endParaRPr lang="zh-CN" altLang="en-US" sz="1000" baseline="0" dirty="0"/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  <a:endParaRPr lang="zh-CN" altLang="en-US" sz="1000" baseline="0" dirty="0"/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baseline="0" dirty="0">
                <a:latin typeface="Arial" charset="0"/>
              </a:rPr>
              <a:t>LOGIC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LD.CC</a:t>
              </a:r>
              <a:endParaRPr lang="zh-CN" altLang="en-US" sz="1000" baseline="0" dirty="0"/>
            </a:p>
          </p:txBody>
        </p:sp>
      </p:grpSp>
      <p:sp>
        <p:nvSpPr>
          <p:cNvPr id="380" name="标题 1"/>
          <p:cNvSpPr txBox="1">
            <a:spLocks/>
          </p:cNvSpPr>
          <p:nvPr/>
        </p:nvSpPr>
        <p:spPr>
          <a:xfrm>
            <a:off x="179388" y="71438"/>
            <a:ext cx="8839200" cy="765175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baseline="0" dirty="0"/>
              <a:t>LC-3</a:t>
            </a:r>
            <a:r>
              <a:rPr lang="zh-CN" altLang="en-US" kern="0" baseline="0" dirty="0"/>
              <a:t> </a:t>
            </a:r>
            <a:r>
              <a:rPr lang="en-US" altLang="zh-CN" kern="0" baseline="0" dirty="0"/>
              <a:t>Data Path</a:t>
            </a:r>
            <a:endParaRPr lang="zh-CN" altLang="en-US" kern="0" baseline="0" dirty="0"/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37068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EE4A5E-E55D-4752-BDF5-BCB780951462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2023/11/9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373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4453AE-5F3F-4692-8AB4-05635851A453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Path Components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789988" cy="5410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Global bus</a:t>
            </a:r>
          </a:p>
          <a:p>
            <a:pPr marL="576263" lvl="1" indent="-234950"/>
            <a:r>
              <a:rPr lang="en-US" altLang="zh-CN" dirty="0"/>
              <a:t>special set of wires that carry a </a:t>
            </a:r>
            <a:r>
              <a:rPr lang="en-US" altLang="zh-CN" dirty="0">
                <a:solidFill>
                  <a:srgbClr val="FF0000"/>
                </a:solidFill>
              </a:rPr>
              <a:t>16-bit</a:t>
            </a:r>
            <a:r>
              <a:rPr lang="en-US" altLang="zh-CN" dirty="0"/>
              <a:t> signal to many components</a:t>
            </a:r>
          </a:p>
          <a:p>
            <a:pPr marL="576263" lvl="1" indent="-234950"/>
            <a:r>
              <a:rPr lang="en-US" altLang="zh-CN" dirty="0"/>
              <a:t>inputs to the bus are “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tri-state devices</a:t>
            </a:r>
            <a:r>
              <a:rPr lang="en-US" altLang="zh-CN" dirty="0"/>
              <a:t>” that only place a signal on the bus when they are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enabled</a:t>
            </a:r>
          </a:p>
          <a:p>
            <a:pPr marL="576263" lvl="1" indent="-234950"/>
            <a:r>
              <a:rPr lang="en-US" altLang="zh-CN" dirty="0"/>
              <a:t>only one (16-bit) signal should be enabled at any time</a:t>
            </a:r>
          </a:p>
          <a:p>
            <a:pPr marL="1022350" lvl="2" indent="-222250"/>
            <a:r>
              <a:rPr lang="en-US" altLang="zh-CN" dirty="0"/>
              <a:t>control unit decides which signal </a:t>
            </a:r>
            <a:r>
              <a:rPr lang="en-US" altLang="zh-CN" dirty="0">
                <a:latin typeface="宋体" panose="02010600030101010101" pitchFamily="2" charset="-122"/>
              </a:rPr>
              <a:t>“</a:t>
            </a:r>
            <a:r>
              <a:rPr lang="en-US" altLang="zh-CN" dirty="0"/>
              <a:t>drives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en-US" altLang="zh-CN" dirty="0"/>
              <a:t> the bus</a:t>
            </a:r>
          </a:p>
          <a:p>
            <a:pPr marL="576263" lvl="1" indent="-234950"/>
            <a:r>
              <a:rPr lang="en-US" altLang="zh-CN" dirty="0"/>
              <a:t>any number of components can read the bus</a:t>
            </a:r>
          </a:p>
          <a:p>
            <a:pPr marL="1022350" lvl="2" indent="-222250"/>
            <a:r>
              <a:rPr lang="en-US" altLang="zh-CN" dirty="0"/>
              <a:t>register only captures bus data if it is write-enabled by the control unit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Memory</a:t>
            </a:r>
          </a:p>
          <a:p>
            <a:pPr marL="576263" lvl="1" indent="-234950"/>
            <a:r>
              <a:rPr lang="en-US" altLang="zh-CN" dirty="0"/>
              <a:t>Control and data registers for memory and I/O devices</a:t>
            </a:r>
          </a:p>
          <a:p>
            <a:pPr marL="576263" lvl="1" indent="-234950"/>
            <a:r>
              <a:rPr lang="en-US" altLang="zh-CN" dirty="0"/>
              <a:t>memory: MAR, MDR (also control signal for read/write)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8AFC53-5FC8-4554-A092-54A90D703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836613"/>
            <a:ext cx="1943100" cy="74295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9BCDB4A-73D4-4D7A-A949-93928DF334F8}"/>
              </a:ext>
            </a:extLst>
          </p:cNvPr>
          <p:cNvCxnSpPr/>
          <p:nvPr/>
        </p:nvCxnSpPr>
        <p:spPr bwMode="auto">
          <a:xfrm flipV="1">
            <a:off x="3851920" y="1268760"/>
            <a:ext cx="720080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A22ED6-4F82-4642-9EF6-13F299647DEE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2023/11/9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11DC0C-4C82-4164-B4C0-D6EE5B2DE7EE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Path Components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ALU</a:t>
            </a:r>
          </a:p>
          <a:p>
            <a:pPr marL="576263" lvl="1" indent="-234950"/>
            <a:r>
              <a:rPr lang="en-US" altLang="zh-CN" dirty="0"/>
              <a:t>Accepts inputs from register file</a:t>
            </a:r>
            <a:br>
              <a:rPr lang="en-US" altLang="zh-CN" dirty="0"/>
            </a:br>
            <a:r>
              <a:rPr lang="en-US" altLang="zh-CN" dirty="0"/>
              <a:t>and from sign-extended bits from IR (immediate field).</a:t>
            </a:r>
          </a:p>
          <a:p>
            <a:pPr marL="576263" lvl="1" indent="-234950"/>
            <a:r>
              <a:rPr lang="en-US" altLang="zh-CN" dirty="0"/>
              <a:t>Output goes to bus.</a:t>
            </a:r>
          </a:p>
          <a:p>
            <a:pPr marL="1022350" lvl="2" indent="-222250"/>
            <a:r>
              <a:rPr lang="en-US" altLang="zh-CN" sz="1800" dirty="0"/>
              <a:t>used by condition code logic, register file, memory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Register File</a:t>
            </a:r>
          </a:p>
          <a:p>
            <a:pPr marL="576263" lvl="1" indent="-234950"/>
            <a:r>
              <a:rPr lang="en-US" altLang="zh-CN" dirty="0"/>
              <a:t>Two read addresses (SR1, SR2), one write address (DR)</a:t>
            </a:r>
          </a:p>
          <a:p>
            <a:pPr marL="576263" lvl="1" indent="-234950"/>
            <a:r>
              <a:rPr lang="en-US" altLang="zh-CN" dirty="0"/>
              <a:t>Input from bus</a:t>
            </a:r>
          </a:p>
          <a:p>
            <a:pPr marL="1022350" lvl="2" indent="-222250"/>
            <a:r>
              <a:rPr lang="en-US" altLang="zh-CN" sz="1800" dirty="0"/>
              <a:t>result of ALU operation or memory read</a:t>
            </a:r>
          </a:p>
          <a:p>
            <a:pPr marL="576263" lvl="1" indent="-234950"/>
            <a:r>
              <a:rPr lang="en-US" altLang="zh-CN" dirty="0"/>
              <a:t>Two 16-bit outputs</a:t>
            </a:r>
          </a:p>
          <a:p>
            <a:pPr marL="1022350" lvl="2" indent="-222250"/>
            <a:r>
              <a:rPr lang="en-US" altLang="zh-CN" sz="1800" dirty="0"/>
              <a:t>used by ALU, PC, memory address</a:t>
            </a:r>
          </a:p>
          <a:p>
            <a:pPr marL="1022350" lvl="2" indent="-222250"/>
            <a:r>
              <a:rPr lang="en-US" altLang="zh-CN" sz="1800" dirty="0"/>
              <a:t>data for store instructions passes through ALU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AD1A55-8FD9-4F4D-98F7-140994C69D56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2023/11/9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78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392B97-3F3B-4D4D-A2B1-E3FEB2382706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Path Components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PC and PCMUX</a:t>
            </a:r>
          </a:p>
          <a:p>
            <a:pPr marL="722313" lvl="1" indent="-381000"/>
            <a:r>
              <a:rPr lang="en-US" altLang="zh-CN" dirty="0"/>
              <a:t>Three inputs to PC, controlled by PCMUX</a:t>
            </a:r>
          </a:p>
          <a:p>
            <a:pPr lvl="2" indent="-342900">
              <a:buFont typeface="Wingdings" panose="05000000000000000000" pitchFamily="2" charset="2"/>
              <a:buAutoNum type="arabicPeriod"/>
            </a:pPr>
            <a:r>
              <a:rPr lang="en-US" altLang="zh-CN" dirty="0"/>
              <a:t>PC+1 </a:t>
            </a:r>
            <a:r>
              <a:rPr lang="en-US" altLang="zh-CN" dirty="0">
                <a:latin typeface="宋体" panose="02010600030101010101" pitchFamily="2" charset="-122"/>
              </a:rPr>
              <a:t>–</a:t>
            </a:r>
            <a:r>
              <a:rPr lang="en-US" altLang="zh-CN" dirty="0"/>
              <a:t> FETCH stage</a:t>
            </a:r>
          </a:p>
          <a:p>
            <a:pPr lvl="2" indent="-342900">
              <a:buFont typeface="Wingdings" panose="05000000000000000000" pitchFamily="2" charset="2"/>
              <a:buAutoNum type="arabicPeriod"/>
            </a:pPr>
            <a:r>
              <a:rPr lang="en-US" altLang="zh-CN" dirty="0"/>
              <a:t>Address adder </a:t>
            </a:r>
            <a:r>
              <a:rPr lang="en-US" altLang="zh-CN" dirty="0">
                <a:latin typeface="宋体" panose="02010600030101010101" pitchFamily="2" charset="-122"/>
              </a:rPr>
              <a:t>–</a:t>
            </a:r>
            <a:r>
              <a:rPr lang="en-US" altLang="zh-CN" dirty="0"/>
              <a:t> BR, JMP</a:t>
            </a:r>
          </a:p>
          <a:p>
            <a:pPr lvl="2" indent="-342900">
              <a:buFont typeface="Wingdings" panose="05000000000000000000" pitchFamily="2" charset="2"/>
              <a:buAutoNum type="arabicPeriod"/>
            </a:pPr>
            <a:r>
              <a:rPr lang="en-US" altLang="zh-CN" dirty="0"/>
              <a:t>bus </a:t>
            </a:r>
            <a:r>
              <a:rPr lang="en-US" altLang="zh-CN" dirty="0">
                <a:latin typeface="宋体" panose="02010600030101010101" pitchFamily="2" charset="-122"/>
              </a:rPr>
              <a:t>–</a:t>
            </a:r>
            <a:r>
              <a:rPr lang="en-US" altLang="zh-CN" dirty="0"/>
              <a:t> TRAP</a:t>
            </a:r>
          </a:p>
          <a:p>
            <a:pPr marL="457200" indent="-45720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MAR and MARMUX</a:t>
            </a:r>
          </a:p>
          <a:p>
            <a:pPr marL="722313" lvl="1" indent="-381000"/>
            <a:r>
              <a:rPr lang="en-US" altLang="zh-CN" dirty="0"/>
              <a:t>Two inputs to MAR, controlled by MARMUX</a:t>
            </a:r>
          </a:p>
          <a:p>
            <a:pPr lvl="2" indent="-342900">
              <a:buFontTx/>
              <a:buAutoNum type="arabicPeriod"/>
            </a:pPr>
            <a:r>
              <a:rPr lang="en-US" altLang="zh-CN" dirty="0"/>
              <a:t>Address adder </a:t>
            </a:r>
            <a:r>
              <a:rPr lang="en-US" altLang="zh-CN" dirty="0">
                <a:latin typeface="宋体" panose="02010600030101010101" pitchFamily="2" charset="-122"/>
              </a:rPr>
              <a:t>–</a:t>
            </a:r>
            <a:r>
              <a:rPr lang="en-US" altLang="zh-CN" dirty="0"/>
              <a:t> LD/ST, LDR/STR</a:t>
            </a:r>
          </a:p>
          <a:p>
            <a:pPr lvl="2" indent="-342900">
              <a:buFontTx/>
              <a:buAutoNum type="arabicPeriod"/>
            </a:pPr>
            <a:r>
              <a:rPr lang="en-US" altLang="zh-CN" dirty="0"/>
              <a:t>Zero-extended IR[7:0] -- TRAP</a:t>
            </a:r>
          </a:p>
          <a:p>
            <a:pPr lvl="2" indent="-342900">
              <a:buFontTx/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E3A04B-C4D9-4067-B426-508FE051AA12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2023/11/9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98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E54805-E99E-4FC8-AE44-10AAAFB765BC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Path Components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Condition Code Logic</a:t>
            </a:r>
          </a:p>
          <a:p>
            <a:pPr marL="576263" lvl="1" indent="-234950"/>
            <a:r>
              <a:rPr lang="en-US" altLang="zh-CN" dirty="0"/>
              <a:t>Looks at value on bus and generates N, Z, P signals</a:t>
            </a:r>
          </a:p>
          <a:p>
            <a:pPr marL="576263" lvl="1" indent="-234950"/>
            <a:r>
              <a:rPr lang="en-US" altLang="zh-CN" dirty="0"/>
              <a:t>Registers set only when control unit enables them (LD.CC)</a:t>
            </a:r>
          </a:p>
          <a:p>
            <a:pPr marL="1022350" lvl="2" indent="-222250"/>
            <a:r>
              <a:rPr lang="en-US" altLang="zh-CN" dirty="0"/>
              <a:t>only certain instructions set the codes</a:t>
            </a:r>
            <a:br>
              <a:rPr lang="en-US" altLang="zh-CN" dirty="0"/>
            </a:br>
            <a:r>
              <a:rPr lang="en-US" altLang="zh-CN" b="0" dirty="0"/>
              <a:t>(ADD, AND, NOT, LD, LDI, LDR, LEA)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Control Unit – Finite State Machine (FSM)</a:t>
            </a:r>
          </a:p>
          <a:p>
            <a:pPr marL="576263" lvl="1" indent="-234950"/>
            <a:r>
              <a:rPr lang="en-US" altLang="zh-CN" dirty="0"/>
              <a:t>On each machine cycle, changes control signals for next phase</a:t>
            </a:r>
            <a:br>
              <a:rPr lang="en-US" altLang="zh-CN" dirty="0"/>
            </a:br>
            <a:r>
              <a:rPr lang="en-US" altLang="zh-CN" dirty="0"/>
              <a:t>of instruction processing</a:t>
            </a:r>
          </a:p>
          <a:p>
            <a:pPr marL="1022350" lvl="2" indent="-222250"/>
            <a:r>
              <a:rPr lang="en-US" altLang="zh-CN" dirty="0"/>
              <a:t>who drives the bus? </a:t>
            </a:r>
            <a:r>
              <a:rPr lang="en-US" altLang="zh-CN" b="0" dirty="0"/>
              <a:t>(</a:t>
            </a:r>
            <a:r>
              <a:rPr lang="en-US" altLang="zh-CN" b="0" dirty="0" err="1">
                <a:solidFill>
                  <a:srgbClr val="FF0000"/>
                </a:solidFill>
                <a:highlight>
                  <a:srgbClr val="FFFF00"/>
                </a:highlight>
              </a:rPr>
              <a:t>GatePC</a:t>
            </a:r>
            <a:r>
              <a:rPr lang="en-US" altLang="zh-CN" b="0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en-US" altLang="zh-CN" b="0" dirty="0" err="1">
                <a:solidFill>
                  <a:srgbClr val="FF0000"/>
                </a:solidFill>
                <a:highlight>
                  <a:srgbClr val="FFFF00"/>
                </a:highlight>
              </a:rPr>
              <a:t>GateALU</a:t>
            </a:r>
            <a:r>
              <a:rPr lang="en-US" altLang="zh-CN" b="0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en-US" altLang="zh-CN" b="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…</a:t>
            </a:r>
            <a:r>
              <a:rPr lang="en-US" altLang="zh-CN" b="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  <a:p>
            <a:pPr marL="1022350" lvl="2" indent="-222250"/>
            <a:r>
              <a:rPr lang="en-US" altLang="zh-CN" dirty="0"/>
              <a:t>which registers are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write</a:t>
            </a:r>
            <a:r>
              <a:rPr lang="en-US" altLang="zh-CN" dirty="0"/>
              <a:t> enabled? </a:t>
            </a:r>
            <a:r>
              <a:rPr lang="en-US" altLang="zh-CN" b="0" dirty="0"/>
              <a:t>(LD.IR, LD.REG, </a:t>
            </a:r>
            <a:r>
              <a:rPr lang="en-US" altLang="zh-CN" b="0" dirty="0">
                <a:latin typeface="宋体" panose="02010600030101010101" pitchFamily="2" charset="-122"/>
              </a:rPr>
              <a:t>…</a:t>
            </a:r>
            <a:r>
              <a:rPr lang="en-US" altLang="zh-CN" b="0" dirty="0"/>
              <a:t>)</a:t>
            </a:r>
          </a:p>
          <a:p>
            <a:pPr marL="1022350" lvl="2" indent="-222250"/>
            <a:r>
              <a:rPr lang="en-US" altLang="zh-CN" dirty="0"/>
              <a:t>which operation should ALU perform? </a:t>
            </a:r>
            <a:r>
              <a:rPr lang="en-US" altLang="zh-CN" b="0" dirty="0"/>
              <a:t>(ALUK)</a:t>
            </a:r>
          </a:p>
          <a:p>
            <a:pPr marL="1022350" lvl="2" indent="-222250"/>
            <a:r>
              <a:rPr lang="en-US" altLang="zh-CN" dirty="0">
                <a:latin typeface="宋体" panose="02010600030101010101" pitchFamily="2" charset="-122"/>
              </a:rPr>
              <a:t>…</a:t>
            </a:r>
            <a:endParaRPr lang="en-US" altLang="zh-CN" dirty="0"/>
          </a:p>
          <a:p>
            <a:pPr marL="576263" lvl="1" indent="-234950"/>
            <a:r>
              <a:rPr lang="en-US" altLang="zh-CN" dirty="0"/>
              <a:t>Logic includes decoder for opcode, etc.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206F06-927B-4115-9128-3A8A4315B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4249539"/>
            <a:ext cx="1506629" cy="57606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1ACE8D2-0D17-4E8F-8FFA-65DD22D4A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498" y="4891753"/>
            <a:ext cx="1762894" cy="48146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30EA3A-811D-4DF4-A2F7-1FB33A9AB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560" y="5414540"/>
            <a:ext cx="1736402" cy="5347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F0E2BE-D27B-4DDA-9EE7-BFB8676741FE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2023/11/9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16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0FB1AB-32A6-499E-A50C-54A99B35542B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1438"/>
            <a:ext cx="3744912" cy="765175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LC-3 Data Path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71685" name="Picture 4" descr="pat67509_05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38" y="0"/>
            <a:ext cx="536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Text Box 3"/>
          <p:cNvSpPr txBox="1">
            <a:spLocks noChangeArrowheads="1"/>
          </p:cNvSpPr>
          <p:nvPr/>
        </p:nvSpPr>
        <p:spPr bwMode="auto">
          <a:xfrm>
            <a:off x="293158" y="4691200"/>
            <a:ext cx="3073244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23495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234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tabLst>
                <a:tab pos="2349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2349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aseline="0" dirty="0">
                <a:solidFill>
                  <a:schemeClr val="accent2"/>
                </a:solidFill>
                <a:ea typeface="宋体" panose="02010600030101010101" pitchFamily="2" charset="-122"/>
              </a:rPr>
              <a:t>Unfilled arrow </a:t>
            </a:r>
            <a:r>
              <a:rPr lang="en-US" altLang="zh-CN" sz="1600" b="0" baseline="0" dirty="0">
                <a:solidFill>
                  <a:schemeClr val="accent2"/>
                </a:solidFill>
                <a:ea typeface="宋体" panose="02010600030101010101" pitchFamily="2" charset="-122"/>
              </a:rPr>
              <a:t>= control signal.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999EB7-C528-4109-8AA4-19DACE516CA1}"/>
              </a:ext>
            </a:extLst>
          </p:cNvPr>
          <p:cNvSpPr/>
          <p:nvPr/>
        </p:nvSpPr>
        <p:spPr>
          <a:xfrm>
            <a:off x="33448" y="1974852"/>
            <a:ext cx="374491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aseline="0" dirty="0">
                <a:solidFill>
                  <a:schemeClr val="accent2"/>
                </a:solidFill>
              </a:rPr>
              <a:t>Filled arrow = info to be processed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209821C-EB31-407A-8430-8DBE3A91A1AF}"/>
              </a:ext>
            </a:extLst>
          </p:cNvPr>
          <p:cNvCxnSpPr>
            <a:cxnSpLocks/>
            <a:stCxn id="71686" idx="0"/>
          </p:cNvCxnSpPr>
          <p:nvPr/>
        </p:nvCxnSpPr>
        <p:spPr bwMode="auto">
          <a:xfrm flipV="1">
            <a:off x="1829780" y="4443362"/>
            <a:ext cx="2094520" cy="2478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60600B-4A24-4D5B-88FC-E39BF2E336FA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V="1">
            <a:off x="1905904" y="1844824"/>
            <a:ext cx="1872456" cy="1300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2423D58-E232-4373-B81A-F1FB40A2236C}"/>
              </a:ext>
            </a:extLst>
          </p:cNvPr>
          <p:cNvCxnSpPr>
            <a:cxnSpLocks/>
            <a:stCxn id="71686" idx="2"/>
          </p:cNvCxnSpPr>
          <p:nvPr/>
        </p:nvCxnSpPr>
        <p:spPr bwMode="auto">
          <a:xfrm>
            <a:off x="1829780" y="5029754"/>
            <a:ext cx="2207087" cy="3385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319D368-C254-45AD-980C-D2AA202B9339}"/>
              </a:ext>
            </a:extLst>
          </p:cNvPr>
          <p:cNvSpPr/>
          <p:nvPr/>
        </p:nvSpPr>
        <p:spPr>
          <a:xfrm>
            <a:off x="1766837" y="1036401"/>
            <a:ext cx="1800325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aseline="0" dirty="0">
                <a:solidFill>
                  <a:schemeClr val="accent2"/>
                </a:solidFill>
              </a:rPr>
              <a:t>tri-state devices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4767450-A145-4F92-8EB9-FB130B6BF6A9}"/>
              </a:ext>
            </a:extLst>
          </p:cNvPr>
          <p:cNvCxnSpPr>
            <a:cxnSpLocks/>
            <a:stCxn id="20" idx="0"/>
          </p:cNvCxnSpPr>
          <p:nvPr/>
        </p:nvCxnSpPr>
        <p:spPr bwMode="auto">
          <a:xfrm flipV="1">
            <a:off x="2667000" y="344407"/>
            <a:ext cx="1977256" cy="6919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2806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Control Instructions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CBB7B-8F77-4532-AF3B-692F6833BD27}" type="datetime1">
              <a:rPr lang="zh-CN" altLang="en-US" smtClean="0"/>
              <a:pPr>
                <a:defRPr/>
              </a:pPr>
              <a:t>2023/11/9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41A33-B750-4E2E-A7AE-D936BE1FEF4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04" name="矩形 103"/>
          <p:cNvSpPr/>
          <p:nvPr/>
        </p:nvSpPr>
        <p:spPr bwMode="auto">
          <a:xfrm>
            <a:off x="232668" y="1124744"/>
            <a:ext cx="8659812" cy="4968552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244144" y="5450550"/>
            <a:ext cx="6450116" cy="541667"/>
            <a:chOff x="381000" y="3212976"/>
            <a:chExt cx="2868712" cy="288000"/>
          </a:xfrm>
        </p:grpSpPr>
        <p:sp>
          <p:nvSpPr>
            <p:cNvPr id="212" name="矩形 211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3" name="矩形 212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4" name="矩形 213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5" name="矩形 214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6" name="矩形 215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7" name="矩形 216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8" name="矩形 217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9" name="矩形 218"/>
            <p:cNvSpPr/>
            <p:nvPr/>
          </p:nvSpPr>
          <p:spPr bwMode="auto">
            <a:xfrm>
              <a:off x="1631123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0" name="矩形 219"/>
            <p:cNvSpPr/>
            <p:nvPr/>
          </p:nvSpPr>
          <p:spPr bwMode="auto">
            <a:xfrm>
              <a:off x="1809712" y="3212976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latin typeface="Arial" charset="0"/>
                </a:rPr>
                <a:t>TrapVector8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6" name="矩形 105"/>
          <p:cNvSpPr/>
          <p:nvPr/>
        </p:nvSpPr>
        <p:spPr bwMode="auto">
          <a:xfrm>
            <a:off x="664114" y="5448477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aseline="0" dirty="0">
                <a:latin typeface="Arial" charset="0"/>
              </a:rPr>
              <a:t>TRAP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2244144" y="1252106"/>
            <a:ext cx="6453289" cy="947962"/>
            <a:chOff x="345016" y="2996952"/>
            <a:chExt cx="2870123" cy="504024"/>
          </a:xfrm>
        </p:grpSpPr>
        <p:grpSp>
          <p:nvGrpSpPr>
            <p:cNvPr id="186" name="组合 185"/>
            <p:cNvGrpSpPr/>
            <p:nvPr/>
          </p:nvGrpSpPr>
          <p:grpSpPr>
            <a:xfrm>
              <a:off x="345016" y="3212976"/>
              <a:ext cx="2870123" cy="288000"/>
              <a:chOff x="381000" y="3212976"/>
              <a:chExt cx="2870123" cy="288000"/>
            </a:xfrm>
          </p:grpSpPr>
          <p:sp>
            <p:nvSpPr>
              <p:cNvPr id="204" name="矩形 203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sz="20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sz="20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="1" baseline="0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endPara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7" name="矩形 206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="1" baseline="0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endPara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8" name="矩形 207"/>
              <p:cNvSpPr/>
              <p:nvPr/>
            </p:nvSpPr>
            <p:spPr bwMode="auto">
              <a:xfrm>
                <a:off x="1095356" y="3212976"/>
                <a:ext cx="18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n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9" name="矩形 208"/>
              <p:cNvSpPr/>
              <p:nvPr/>
            </p:nvSpPr>
            <p:spPr bwMode="auto">
              <a:xfrm>
                <a:off x="1273945" y="3212976"/>
                <a:ext cx="18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z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0" name="矩形 209"/>
              <p:cNvSpPr/>
              <p:nvPr/>
            </p:nvSpPr>
            <p:spPr bwMode="auto">
              <a:xfrm>
                <a:off x="1452534" y="3212976"/>
                <a:ext cx="18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p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11" name="矩形 210"/>
              <p:cNvSpPr/>
              <p:nvPr/>
            </p:nvSpPr>
            <p:spPr bwMode="auto">
              <a:xfrm>
                <a:off x="1631123" y="3212976"/>
                <a:ext cx="162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PCoffset9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345016" y="2996952"/>
              <a:ext cx="2858832" cy="201861"/>
              <a:chOff x="395536" y="2924976"/>
              <a:chExt cx="2858832" cy="288000"/>
            </a:xfrm>
          </p:grpSpPr>
          <p:sp>
            <p:nvSpPr>
              <p:cNvPr id="188" name="矩形 187"/>
              <p:cNvSpPr/>
              <p:nvPr/>
            </p:nvSpPr>
            <p:spPr bwMode="auto">
              <a:xfrm>
                <a:off x="395536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15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9" name="矩形 188"/>
              <p:cNvSpPr/>
              <p:nvPr/>
            </p:nvSpPr>
            <p:spPr bwMode="auto">
              <a:xfrm>
                <a:off x="574125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14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 bwMode="auto">
              <a:xfrm>
                <a:off x="752714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13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 bwMode="auto">
              <a:xfrm>
                <a:off x="931303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12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 bwMode="auto">
              <a:xfrm>
                <a:off x="1109892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11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3" name="矩形 192"/>
              <p:cNvSpPr/>
              <p:nvPr/>
            </p:nvSpPr>
            <p:spPr bwMode="auto">
              <a:xfrm>
                <a:off x="1288481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10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 bwMode="auto">
              <a:xfrm>
                <a:off x="1467070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9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5" name="矩形 194"/>
              <p:cNvSpPr/>
              <p:nvPr/>
            </p:nvSpPr>
            <p:spPr bwMode="auto">
              <a:xfrm>
                <a:off x="1645659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8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6" name="矩形 195"/>
              <p:cNvSpPr/>
              <p:nvPr/>
            </p:nvSpPr>
            <p:spPr bwMode="auto">
              <a:xfrm>
                <a:off x="1824248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7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 bwMode="auto">
              <a:xfrm>
                <a:off x="2002837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6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 bwMode="auto">
              <a:xfrm>
                <a:off x="2181426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5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 bwMode="auto">
              <a:xfrm>
                <a:off x="2360015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4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 bwMode="auto">
              <a:xfrm>
                <a:off x="2538604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3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 bwMode="auto">
              <a:xfrm>
                <a:off x="2717193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2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 bwMode="auto">
              <a:xfrm>
                <a:off x="2895782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 bwMode="auto">
              <a:xfrm>
                <a:off x="3074368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09" name="组合 108"/>
          <p:cNvGrpSpPr/>
          <p:nvPr/>
        </p:nvGrpSpPr>
        <p:grpSpPr>
          <a:xfrm>
            <a:off x="2244144" y="2251160"/>
            <a:ext cx="6459634" cy="541667"/>
            <a:chOff x="381000" y="3212976"/>
            <a:chExt cx="2872945" cy="288000"/>
          </a:xfrm>
        </p:grpSpPr>
        <p:sp>
          <p:nvSpPr>
            <p:cNvPr id="180" name="矩形 179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1" name="矩形 180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2" name="矩形 181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3" name="矩形 182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4" name="矩形 183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1273945" y="3212976"/>
              <a:ext cx="19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latin typeface="Arial" charset="0"/>
                </a:rPr>
                <a:t>PCoffset11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244144" y="2843918"/>
            <a:ext cx="6427902" cy="541667"/>
            <a:chOff x="381000" y="3212976"/>
            <a:chExt cx="2858832" cy="288000"/>
          </a:xfrm>
        </p:grpSpPr>
        <p:sp>
          <p:nvSpPr>
            <p:cNvPr id="166" name="矩形 165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矩形 167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1" name="矩形 170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1631123" y="3212976"/>
              <a:ext cx="54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 err="1">
                  <a:latin typeface="Arial" charset="0"/>
                </a:rPr>
                <a:t>BaseR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7" name="矩形 176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8" name="矩形 177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9" name="矩形 178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244144" y="3436676"/>
            <a:ext cx="6427902" cy="541667"/>
            <a:chOff x="381000" y="3212976"/>
            <a:chExt cx="2858832" cy="288000"/>
          </a:xfrm>
        </p:grpSpPr>
        <p:sp>
          <p:nvSpPr>
            <p:cNvPr id="150" name="矩形 149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1631123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180971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1988301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 bwMode="auto">
          <a:xfrm>
            <a:off x="664114" y="1653225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baseline="0" dirty="0">
                <a:solidFill>
                  <a:schemeClr val="accent1"/>
                </a:solidFill>
                <a:latin typeface="Arial" charset="0"/>
              </a:rPr>
              <a:t>BR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64114" y="2840811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aseline="0" dirty="0">
                <a:latin typeface="Arial" charset="0"/>
              </a:rPr>
              <a:t>JSRR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664114" y="3434604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aseline="0" dirty="0">
                <a:latin typeface="Arial" charset="0"/>
              </a:rPr>
              <a:t>RTI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64114" y="2255830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aseline="0" dirty="0">
                <a:latin typeface="Arial" charset="0"/>
              </a:rPr>
              <a:t>JSR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2244144" y="4031385"/>
            <a:ext cx="6427902" cy="541667"/>
            <a:chOff x="381000" y="3212976"/>
            <a:chExt cx="2858832" cy="288000"/>
          </a:xfrm>
        </p:grpSpPr>
        <p:sp>
          <p:nvSpPr>
            <p:cNvPr id="136" name="矩形 135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矩形 138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矩形 139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1631123" y="3212976"/>
              <a:ext cx="54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 err="1">
                  <a:latin typeface="Arial" charset="0"/>
                </a:rPr>
                <a:t>BaseR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17" name="矩形 116"/>
          <p:cNvSpPr/>
          <p:nvPr/>
        </p:nvSpPr>
        <p:spPr bwMode="auto">
          <a:xfrm>
            <a:off x="664114" y="4029312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baseline="0" dirty="0">
                <a:solidFill>
                  <a:schemeClr val="accent1"/>
                </a:solidFill>
                <a:latin typeface="Arial" charset="0"/>
              </a:rPr>
              <a:t>JMP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244144" y="4624020"/>
            <a:ext cx="6427902" cy="541667"/>
            <a:chOff x="381000" y="3212976"/>
            <a:chExt cx="2858832" cy="288000"/>
          </a:xfrm>
        </p:grpSpPr>
        <p:sp>
          <p:nvSpPr>
            <p:cNvPr id="120" name="矩形 119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1631123" y="3212976"/>
              <a:ext cx="18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1809712" y="3212976"/>
              <a:ext cx="18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1988301" y="3212976"/>
              <a:ext cx="18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3" name="矩形 132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19" name="矩形 118"/>
          <p:cNvSpPr/>
          <p:nvPr/>
        </p:nvSpPr>
        <p:spPr bwMode="auto">
          <a:xfrm>
            <a:off x="664114" y="4621948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aseline="0" dirty="0">
                <a:latin typeface="Arial" charset="0"/>
              </a:rPr>
              <a:t>RET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6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3"/>
          <p:cNvSpPr txBox="1">
            <a:spLocks noGrp="1"/>
          </p:cNvSpPr>
          <p:nvPr/>
        </p:nvSpPr>
        <p:spPr bwMode="auto">
          <a:xfrm>
            <a:off x="381000" y="6537325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0A1CD6-B45E-489D-B490-3107E5525D68}" type="datetime1">
              <a:rPr lang="zh-CN" altLang="en-US" sz="1400" b="0" baseline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FontTx/>
                <a:buNone/>
              </a:pPr>
              <a:t>2023/11/9</a:t>
            </a:fld>
            <a:endParaRPr lang="en-US" altLang="zh-CN" sz="1400" b="0" baseline="0">
              <a:ea typeface="宋体" panose="02010600030101010101" pitchFamily="2" charset="-122"/>
            </a:endParaRPr>
          </a:p>
        </p:txBody>
      </p:sp>
      <p:sp>
        <p:nvSpPr>
          <p:cNvPr id="72707" name="灯片编号占位符 5"/>
          <p:cNvSpPr txBox="1">
            <a:spLocks noGrp="1"/>
          </p:cNvSpPr>
          <p:nvPr/>
        </p:nvSpPr>
        <p:spPr bwMode="auto">
          <a:xfrm>
            <a:off x="6096000" y="6537325"/>
            <a:ext cx="2743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4C5E80A-B503-4C8F-9FF1-A437FFC2F734}" type="slidenum">
              <a:rPr lang="en-US" altLang="zh-CN" sz="1400" b="0" baseline="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b="0" baseline="0">
              <a:ea typeface="宋体" panose="02010600030101010101" pitchFamily="2" charset="-122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71438"/>
            <a:ext cx="3744912" cy="765175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LC-3 Data Path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72709" name="Picture 4" descr="pat67509_05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38" y="0"/>
            <a:ext cx="5362575" cy="685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3348038" y="188913"/>
            <a:ext cx="3673475" cy="475297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72711" name="Rectangle 10"/>
          <p:cNvSpPr>
            <a:spLocks noChangeArrowheads="1"/>
          </p:cNvSpPr>
          <p:nvPr/>
        </p:nvSpPr>
        <p:spPr bwMode="auto">
          <a:xfrm>
            <a:off x="3348038" y="5157788"/>
            <a:ext cx="3384550" cy="1511300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72712" name="Rectangle 11"/>
          <p:cNvSpPr>
            <a:spLocks noChangeArrowheads="1"/>
          </p:cNvSpPr>
          <p:nvPr/>
        </p:nvSpPr>
        <p:spPr bwMode="auto">
          <a:xfrm>
            <a:off x="7092950" y="188913"/>
            <a:ext cx="1727200" cy="4752975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72713" name="Text Box 3"/>
          <p:cNvSpPr txBox="1">
            <a:spLocks noChangeArrowheads="1"/>
          </p:cNvSpPr>
          <p:nvPr/>
        </p:nvSpPr>
        <p:spPr bwMode="auto">
          <a:xfrm>
            <a:off x="136525" y="3489325"/>
            <a:ext cx="24828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23495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234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tabLst>
                <a:tab pos="2349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2349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aseline="0">
                <a:solidFill>
                  <a:schemeClr val="accent2"/>
                </a:solidFill>
                <a:ea typeface="宋体" panose="02010600030101010101" pitchFamily="2" charset="-122"/>
              </a:rPr>
              <a:t>Filled arrow</a:t>
            </a:r>
            <a:r>
              <a:rPr lang="en-US" altLang="zh-CN" sz="1600" b="0" baseline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baseline="0">
                <a:solidFill>
                  <a:schemeClr val="accent2"/>
                </a:solidFill>
                <a:ea typeface="宋体" panose="02010600030101010101" pitchFamily="2" charset="-122"/>
              </a:rPr>
              <a:t>	= info to be processed.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aseline="0">
                <a:solidFill>
                  <a:schemeClr val="accent2"/>
                </a:solidFill>
                <a:ea typeface="宋体" panose="02010600030101010101" pitchFamily="2" charset="-122"/>
              </a:rPr>
              <a:t>Unfilled arrow</a:t>
            </a:r>
            <a:br>
              <a:rPr lang="en-US" altLang="zh-CN" sz="1600" b="0" baseline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1600" b="0" baseline="0">
                <a:solidFill>
                  <a:schemeClr val="accent2"/>
                </a:solidFill>
                <a:ea typeface="宋体" panose="02010600030101010101" pitchFamily="2" charset="-122"/>
              </a:rPr>
              <a:t>	= control signal.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4284663" y="1628775"/>
            <a:ext cx="208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aseline="0">
                <a:solidFill>
                  <a:srgbClr val="FF3300"/>
                </a:solidFill>
                <a:ea typeface="宋体" panose="02010600030101010101" pitchFamily="2" charset="-122"/>
              </a:rPr>
              <a:t>Control Unit 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7092950" y="1628775"/>
            <a:ext cx="18923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aseline="0">
                <a:solidFill>
                  <a:srgbClr val="008000"/>
                </a:solidFill>
                <a:ea typeface="宋体" panose="02010600030101010101" pitchFamily="2" charset="-122"/>
              </a:rPr>
              <a:t>Processing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aseline="0">
                <a:solidFill>
                  <a:srgbClr val="008000"/>
                </a:solidFill>
                <a:ea typeface="宋体" panose="02010600030101010101" pitchFamily="2" charset="-122"/>
              </a:rPr>
              <a:t>Unit 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995738" y="5805488"/>
            <a:ext cx="1655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aseline="0">
                <a:solidFill>
                  <a:srgbClr val="003399"/>
                </a:solidFill>
                <a:ea typeface="宋体" panose="02010600030101010101" pitchFamily="2" charset="-122"/>
              </a:rPr>
              <a:t>Memory </a:t>
            </a:r>
          </a:p>
        </p:txBody>
      </p:sp>
    </p:spTree>
    <p:extLst>
      <p:ext uri="{BB962C8B-B14F-4D97-AF65-F5344CB8AC3E}">
        <p14:creationId xmlns:p14="http://schemas.microsoft.com/office/powerpoint/2010/main" val="3366664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2" y="176867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ISA &amp; Data Path Revisited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480944"/>
            <a:ext cx="7344816" cy="7708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An Example: Counting Occurrences of a Character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99203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65C698-6245-4CFA-94B9-DD5CD8799E2B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2023/11/9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29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BFF258-6504-4CEC-9247-B9FD4790D564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Definition</a:t>
            </a:r>
            <a:r>
              <a:rPr lang="en-US" altLang="zh-CN" sz="2400" dirty="0"/>
              <a:t> of computer architecture: classical definition</a:t>
            </a:r>
            <a:endParaRPr lang="zh-CN" altLang="en-US" sz="2400" dirty="0">
              <a:latin typeface="黑体" panose="02010609060101010101" pitchFamily="49" charset="-122"/>
            </a:endParaRPr>
          </a:p>
        </p:txBody>
      </p:sp>
      <p:pic>
        <p:nvPicPr>
          <p:cNvPr id="829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51175"/>
            <a:ext cx="6248400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457200" y="908720"/>
            <a:ext cx="82296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65000"/>
              </a:spcBef>
              <a:buFontTx/>
              <a:buNone/>
            </a:pPr>
            <a:r>
              <a:rPr lang="zh-CN" altLang="en-US" sz="2000" baseline="0" dirty="0">
                <a:ea typeface="宋体" panose="02010600030101010101" pitchFamily="2" charset="-122"/>
              </a:rPr>
              <a:t>... </a:t>
            </a:r>
            <a:r>
              <a:rPr lang="en-US" altLang="zh-CN" sz="2000" baseline="0" dirty="0">
                <a:ea typeface="宋体" panose="02010600030101010101" pitchFamily="2" charset="-122"/>
              </a:rPr>
              <a:t>the </a:t>
            </a:r>
            <a:r>
              <a:rPr lang="en-US" altLang="zh-CN" sz="2000" baseline="0" dirty="0">
                <a:solidFill>
                  <a:srgbClr val="FF0000"/>
                </a:solidFill>
                <a:ea typeface="宋体" panose="02010600030101010101" pitchFamily="2" charset="-122"/>
              </a:rPr>
              <a:t>attributes</a:t>
            </a:r>
            <a:r>
              <a:rPr lang="en-US" altLang="zh-CN" sz="2000" baseline="0" dirty="0">
                <a:ea typeface="宋体" panose="02010600030101010101" pitchFamily="2" charset="-122"/>
              </a:rPr>
              <a:t> of a [computing] system as seen by the programmer, </a:t>
            </a:r>
            <a:r>
              <a:rPr lang="en-US" altLang="zh-CN" sz="2000" i="1" baseline="0" dirty="0">
                <a:ea typeface="宋体" panose="02010600030101010101" pitchFamily="2" charset="-122"/>
              </a:rPr>
              <a:t>i.e.  </a:t>
            </a:r>
          </a:p>
          <a:p>
            <a:pPr algn="ctr">
              <a:lnSpc>
                <a:spcPct val="85000"/>
              </a:lnSpc>
              <a:spcBef>
                <a:spcPct val="65000"/>
              </a:spcBef>
              <a:buFontTx/>
              <a:buNone/>
            </a:pPr>
            <a:r>
              <a:rPr lang="en-US" altLang="zh-CN" sz="2000" baseline="0" dirty="0">
                <a:solidFill>
                  <a:srgbClr val="FF0000"/>
                </a:solidFill>
                <a:ea typeface="宋体" panose="02010600030101010101" pitchFamily="2" charset="-122"/>
              </a:rPr>
              <a:t>the conceptual structure and functional behavior</a:t>
            </a:r>
            <a:r>
              <a:rPr lang="en-US" altLang="zh-CN" sz="2000" baseline="0" dirty="0">
                <a:ea typeface="宋体" panose="02010600030101010101" pitchFamily="2" charset="-122"/>
              </a:rPr>
              <a:t>, </a:t>
            </a:r>
          </a:p>
          <a:p>
            <a:pPr>
              <a:lnSpc>
                <a:spcPct val="85000"/>
              </a:lnSpc>
              <a:spcBef>
                <a:spcPct val="65000"/>
              </a:spcBef>
              <a:buFontTx/>
              <a:buNone/>
            </a:pPr>
            <a:r>
              <a:rPr lang="en-US" altLang="zh-CN" sz="2000" baseline="0" dirty="0">
                <a:ea typeface="宋体" panose="02010600030101010101" pitchFamily="2" charset="-122"/>
              </a:rPr>
              <a:t>as distinct from the organization of the data flows and controls, the logic design, and the physical implementation.    					– Amdahl, </a:t>
            </a:r>
            <a:r>
              <a:rPr lang="en-US" altLang="zh-CN" sz="2000" baseline="0" dirty="0" err="1">
                <a:ea typeface="宋体" panose="02010600030101010101" pitchFamily="2" charset="-122"/>
              </a:rPr>
              <a:t>Blaaw</a:t>
            </a:r>
            <a:r>
              <a:rPr lang="en-US" altLang="zh-CN" sz="2000" baseline="0" dirty="0">
                <a:ea typeface="宋体" panose="02010600030101010101" pitchFamily="2" charset="-122"/>
              </a:rPr>
              <a:t>, and Brooks,  1964</a:t>
            </a:r>
            <a:endParaRPr lang="en-US" altLang="zh-CN" sz="2000" b="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340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852E9C-B0F9-406D-AC69-14249AFD8483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2023/11/9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39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EF7A31-281A-43E8-B049-EF1408B46424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Instruction Set Architecture: What does each cycle do?</a:t>
            </a:r>
            <a:endParaRPr lang="zh-CN" altLang="en-US" sz="2400" dirty="0"/>
          </a:p>
        </p:txBody>
      </p:sp>
      <p:grpSp>
        <p:nvGrpSpPr>
          <p:cNvPr id="83973" name="Group 3"/>
          <p:cNvGrpSpPr>
            <a:grpSpLocks/>
          </p:cNvGrpSpPr>
          <p:nvPr/>
        </p:nvGrpSpPr>
        <p:grpSpPr bwMode="auto">
          <a:xfrm>
            <a:off x="6788150" y="914400"/>
            <a:ext cx="1822450" cy="5562600"/>
            <a:chOff x="576" y="432"/>
            <a:chExt cx="1148" cy="3504"/>
          </a:xfrm>
        </p:grpSpPr>
        <p:sp>
          <p:nvSpPr>
            <p:cNvPr id="83981" name="Rectangle 4"/>
            <p:cNvSpPr>
              <a:spLocks noChangeArrowheads="1"/>
            </p:cNvSpPr>
            <p:nvPr/>
          </p:nvSpPr>
          <p:spPr bwMode="auto">
            <a:xfrm>
              <a:off x="1121" y="2445"/>
              <a:ext cx="16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83982" name="Rectangle 5"/>
            <p:cNvSpPr>
              <a:spLocks noChangeArrowheads="1"/>
            </p:cNvSpPr>
            <p:nvPr/>
          </p:nvSpPr>
          <p:spPr bwMode="auto">
            <a:xfrm>
              <a:off x="772" y="628"/>
              <a:ext cx="95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Instruction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Fetch</a:t>
              </a:r>
            </a:p>
          </p:txBody>
        </p:sp>
        <p:sp>
          <p:nvSpPr>
            <p:cNvPr id="83983" name="Rectangle 6"/>
            <p:cNvSpPr>
              <a:spLocks noChangeArrowheads="1"/>
            </p:cNvSpPr>
            <p:nvPr/>
          </p:nvSpPr>
          <p:spPr bwMode="auto">
            <a:xfrm>
              <a:off x="772" y="1227"/>
              <a:ext cx="95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Instruction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Decode</a:t>
              </a:r>
            </a:p>
          </p:txBody>
        </p:sp>
        <p:sp>
          <p:nvSpPr>
            <p:cNvPr id="83984" name="Rectangle 7"/>
            <p:cNvSpPr>
              <a:spLocks noChangeArrowheads="1"/>
            </p:cNvSpPr>
            <p:nvPr/>
          </p:nvSpPr>
          <p:spPr bwMode="auto">
            <a:xfrm>
              <a:off x="772" y="1827"/>
              <a:ext cx="95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Operand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Fetch</a:t>
              </a:r>
            </a:p>
          </p:txBody>
        </p:sp>
        <p:sp>
          <p:nvSpPr>
            <p:cNvPr id="83985" name="Rectangle 8"/>
            <p:cNvSpPr>
              <a:spLocks noChangeArrowheads="1"/>
            </p:cNvSpPr>
            <p:nvPr/>
          </p:nvSpPr>
          <p:spPr bwMode="auto">
            <a:xfrm>
              <a:off x="772" y="2426"/>
              <a:ext cx="95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43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Execute</a:t>
              </a:r>
            </a:p>
          </p:txBody>
        </p:sp>
        <p:sp>
          <p:nvSpPr>
            <p:cNvPr id="83986" name="Rectangle 9"/>
            <p:cNvSpPr>
              <a:spLocks noChangeArrowheads="1"/>
            </p:cNvSpPr>
            <p:nvPr/>
          </p:nvSpPr>
          <p:spPr bwMode="auto">
            <a:xfrm>
              <a:off x="772" y="2841"/>
              <a:ext cx="95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Result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Store</a:t>
              </a:r>
            </a:p>
          </p:txBody>
        </p:sp>
        <p:sp>
          <p:nvSpPr>
            <p:cNvPr id="83987" name="Rectangle 10"/>
            <p:cNvSpPr>
              <a:spLocks noChangeArrowheads="1"/>
            </p:cNvSpPr>
            <p:nvPr/>
          </p:nvSpPr>
          <p:spPr bwMode="auto">
            <a:xfrm>
              <a:off x="772" y="3441"/>
              <a:ext cx="95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Next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Instruction</a:t>
              </a:r>
            </a:p>
          </p:txBody>
        </p:sp>
        <p:sp>
          <p:nvSpPr>
            <p:cNvPr id="83988" name="Line 11"/>
            <p:cNvSpPr>
              <a:spLocks noChangeShapeType="1"/>
            </p:cNvSpPr>
            <p:nvPr/>
          </p:nvSpPr>
          <p:spPr bwMode="auto">
            <a:xfrm>
              <a:off x="1221" y="1031"/>
              <a:ext cx="0" cy="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9" name="Line 12"/>
            <p:cNvSpPr>
              <a:spLocks noChangeShapeType="1"/>
            </p:cNvSpPr>
            <p:nvPr/>
          </p:nvSpPr>
          <p:spPr bwMode="auto">
            <a:xfrm>
              <a:off x="1221" y="2230"/>
              <a:ext cx="0" cy="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0" name="Line 13"/>
            <p:cNvSpPr>
              <a:spLocks noChangeShapeType="1"/>
            </p:cNvSpPr>
            <p:nvPr/>
          </p:nvSpPr>
          <p:spPr bwMode="auto">
            <a:xfrm>
              <a:off x="1221" y="1631"/>
              <a:ext cx="0" cy="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1" name="Line 14"/>
            <p:cNvSpPr>
              <a:spLocks noChangeShapeType="1"/>
            </p:cNvSpPr>
            <p:nvPr/>
          </p:nvSpPr>
          <p:spPr bwMode="auto">
            <a:xfrm>
              <a:off x="1221" y="3244"/>
              <a:ext cx="0" cy="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2" name="Line 15"/>
            <p:cNvSpPr>
              <a:spLocks noChangeShapeType="1"/>
            </p:cNvSpPr>
            <p:nvPr/>
          </p:nvSpPr>
          <p:spPr bwMode="auto">
            <a:xfrm>
              <a:off x="1221" y="2599"/>
              <a:ext cx="0" cy="2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3" name="Line 16"/>
            <p:cNvSpPr>
              <a:spLocks noChangeShapeType="1"/>
            </p:cNvSpPr>
            <p:nvPr/>
          </p:nvSpPr>
          <p:spPr bwMode="auto">
            <a:xfrm>
              <a:off x="1221" y="3844"/>
              <a:ext cx="0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4" name="Line 17"/>
            <p:cNvSpPr>
              <a:spLocks noChangeShapeType="1"/>
            </p:cNvSpPr>
            <p:nvPr/>
          </p:nvSpPr>
          <p:spPr bwMode="auto">
            <a:xfrm flipH="1">
              <a:off x="576" y="3936"/>
              <a:ext cx="6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5" name="Line 18"/>
            <p:cNvSpPr>
              <a:spLocks noChangeShapeType="1"/>
            </p:cNvSpPr>
            <p:nvPr/>
          </p:nvSpPr>
          <p:spPr bwMode="auto">
            <a:xfrm flipV="1">
              <a:off x="576" y="432"/>
              <a:ext cx="0" cy="35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6" name="Line 19"/>
            <p:cNvSpPr>
              <a:spLocks noChangeShapeType="1"/>
            </p:cNvSpPr>
            <p:nvPr/>
          </p:nvSpPr>
          <p:spPr bwMode="auto">
            <a:xfrm>
              <a:off x="576" y="432"/>
              <a:ext cx="6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7" name="Line 20"/>
            <p:cNvSpPr>
              <a:spLocks noChangeShapeType="1"/>
            </p:cNvSpPr>
            <p:nvPr/>
          </p:nvSpPr>
          <p:spPr bwMode="auto">
            <a:xfrm>
              <a:off x="1221" y="432"/>
              <a:ext cx="0" cy="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974" name="Group 21"/>
          <p:cNvGrpSpPr>
            <a:grpSpLocks/>
          </p:cNvGrpSpPr>
          <p:nvPr/>
        </p:nvGrpSpPr>
        <p:grpSpPr bwMode="auto">
          <a:xfrm>
            <a:off x="1371600" y="1238250"/>
            <a:ext cx="4892675" cy="4953000"/>
            <a:chOff x="864" y="780"/>
            <a:chExt cx="3082" cy="3120"/>
          </a:xfrm>
        </p:grpSpPr>
        <p:sp>
          <p:nvSpPr>
            <p:cNvPr id="83975" name="Text Box 22"/>
            <p:cNvSpPr txBox="1">
              <a:spLocks noChangeArrowheads="1"/>
            </p:cNvSpPr>
            <p:nvPr/>
          </p:nvSpPr>
          <p:spPr bwMode="auto">
            <a:xfrm>
              <a:off x="864" y="780"/>
              <a:ext cx="26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baseline="0" dirty="0">
                  <a:solidFill>
                    <a:srgbClr val="3366CC"/>
                  </a:solidFill>
                </a:rPr>
                <a:t>Stage1:</a:t>
              </a:r>
              <a:r>
                <a:rPr lang="zh-CN" altLang="en-US" b="0" baseline="0" dirty="0"/>
                <a:t>从存储系统中获得</a:t>
              </a:r>
              <a:r>
                <a:rPr lang="zh-CN" altLang="en-US" b="0" baseline="0" dirty="0">
                  <a:solidFill>
                    <a:srgbClr val="FF0000"/>
                  </a:solidFill>
                </a:rPr>
                <a:t>指令</a:t>
              </a:r>
            </a:p>
          </p:txBody>
        </p:sp>
        <p:sp>
          <p:nvSpPr>
            <p:cNvPr id="83976" name="Text Box 23"/>
            <p:cNvSpPr txBox="1">
              <a:spLocks noChangeArrowheads="1"/>
            </p:cNvSpPr>
            <p:nvPr/>
          </p:nvSpPr>
          <p:spPr bwMode="auto">
            <a:xfrm>
              <a:off x="864" y="1404"/>
              <a:ext cx="19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baseline="0">
                  <a:solidFill>
                    <a:srgbClr val="3366CC"/>
                  </a:solidFill>
                </a:rPr>
                <a:t>Stage2:</a:t>
              </a:r>
              <a:r>
                <a:rPr lang="zh-CN" altLang="en-US" b="0" baseline="0"/>
                <a:t>确定做何</a:t>
              </a:r>
              <a:r>
                <a:rPr lang="zh-CN" altLang="en-US" b="0" baseline="0">
                  <a:solidFill>
                    <a:srgbClr val="FF0000"/>
                  </a:solidFill>
                </a:rPr>
                <a:t>动作</a:t>
              </a:r>
            </a:p>
          </p:txBody>
        </p:sp>
        <p:sp>
          <p:nvSpPr>
            <p:cNvPr id="83977" name="Text Box 24"/>
            <p:cNvSpPr txBox="1">
              <a:spLocks noChangeArrowheads="1"/>
            </p:cNvSpPr>
            <p:nvPr/>
          </p:nvSpPr>
          <p:spPr bwMode="auto">
            <a:xfrm>
              <a:off x="864" y="1980"/>
              <a:ext cx="17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baseline="0">
                  <a:solidFill>
                    <a:srgbClr val="3366CC"/>
                  </a:solidFill>
                </a:rPr>
                <a:t>Stage3:</a:t>
              </a:r>
              <a:r>
                <a:rPr lang="zh-CN" altLang="en-US" b="0" baseline="0"/>
                <a:t>获得</a:t>
              </a:r>
              <a:r>
                <a:rPr lang="zh-CN" altLang="en-US" b="0" baseline="0">
                  <a:solidFill>
                    <a:srgbClr val="FF0000"/>
                  </a:solidFill>
                </a:rPr>
                <a:t>操作数</a:t>
              </a:r>
            </a:p>
          </p:txBody>
        </p:sp>
        <p:sp>
          <p:nvSpPr>
            <p:cNvPr id="83978" name="Text Box 25"/>
            <p:cNvSpPr txBox="1">
              <a:spLocks noChangeArrowheads="1"/>
            </p:cNvSpPr>
            <p:nvPr/>
          </p:nvSpPr>
          <p:spPr bwMode="auto">
            <a:xfrm>
              <a:off x="864" y="2508"/>
              <a:ext cx="25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baseline="0">
                  <a:solidFill>
                    <a:srgbClr val="3366CC"/>
                  </a:solidFill>
                </a:rPr>
                <a:t>Stage4:</a:t>
              </a:r>
              <a:r>
                <a:rPr lang="zh-CN" altLang="en-US" b="0" baseline="0"/>
                <a:t>产生运算</a:t>
              </a:r>
              <a:r>
                <a:rPr lang="zh-CN" altLang="en-US" b="0" baseline="0">
                  <a:solidFill>
                    <a:srgbClr val="FF0000"/>
                  </a:solidFill>
                </a:rPr>
                <a:t>结果或状态</a:t>
              </a:r>
            </a:p>
          </p:txBody>
        </p:sp>
        <p:sp>
          <p:nvSpPr>
            <p:cNvPr id="83979" name="Text Box 26"/>
            <p:cNvSpPr txBox="1">
              <a:spLocks noChangeArrowheads="1"/>
            </p:cNvSpPr>
            <p:nvPr/>
          </p:nvSpPr>
          <p:spPr bwMode="auto">
            <a:xfrm>
              <a:off x="864" y="3036"/>
              <a:ext cx="30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baseline="0">
                  <a:solidFill>
                    <a:srgbClr val="3366CC"/>
                  </a:solidFill>
                </a:rPr>
                <a:t>Stage5:</a:t>
              </a:r>
              <a:r>
                <a:rPr lang="zh-CN" altLang="en-US" b="0" baseline="0"/>
                <a:t>向存储系统中存放</a:t>
              </a:r>
              <a:r>
                <a:rPr lang="zh-CN" altLang="en-US" b="0" baseline="0">
                  <a:solidFill>
                    <a:srgbClr val="FF0000"/>
                  </a:solidFill>
                </a:rPr>
                <a:t>运算结果</a:t>
              </a:r>
            </a:p>
          </p:txBody>
        </p:sp>
        <p:sp>
          <p:nvSpPr>
            <p:cNvPr id="83980" name="Text Box 27"/>
            <p:cNvSpPr txBox="1">
              <a:spLocks noChangeArrowheads="1"/>
            </p:cNvSpPr>
            <p:nvPr/>
          </p:nvSpPr>
          <p:spPr bwMode="auto">
            <a:xfrm>
              <a:off x="864" y="3612"/>
              <a:ext cx="28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baseline="0">
                  <a:solidFill>
                    <a:srgbClr val="3366CC"/>
                  </a:solidFill>
                </a:rPr>
                <a:t>Stage6:</a:t>
              </a:r>
              <a:r>
                <a:rPr lang="zh-CN" altLang="en-US" b="0" baseline="0"/>
                <a:t>确定下一条要执行的</a:t>
              </a:r>
              <a:r>
                <a:rPr lang="zh-CN" altLang="en-US" b="0" baseline="0">
                  <a:solidFill>
                    <a:srgbClr val="FF0000"/>
                  </a:solidFill>
                </a:rPr>
                <a:t>指令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5013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A7174-3B34-4D10-99C8-00EF42A3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 To Future Classes...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E0FFC-699C-4093-ABA4-9C01240F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Compilers</a:t>
            </a:r>
          </a:p>
          <a:p>
            <a:pPr lvl="1"/>
            <a:r>
              <a:rPr lang="en-US" altLang="zh-CN" b="0" dirty="0"/>
              <a:t>All the processes in going from source code to assembly</a:t>
            </a:r>
          </a:p>
          <a:p>
            <a:r>
              <a:rPr lang="en-US" altLang="zh-CN" dirty="0"/>
              <a:t>OS</a:t>
            </a:r>
          </a:p>
          <a:p>
            <a:pPr lvl="1"/>
            <a:r>
              <a:rPr lang="en-US" altLang="zh-CN" b="0" dirty="0"/>
              <a:t>OS often needs a small amount of assembly for doing things the "high level“ language doesn't support</a:t>
            </a:r>
          </a:p>
          <a:p>
            <a:pPr lvl="2"/>
            <a:r>
              <a:rPr lang="en-US" altLang="zh-CN" b="0" dirty="0"/>
              <a:t>Such as accessing special resources</a:t>
            </a:r>
          </a:p>
          <a:p>
            <a:r>
              <a:rPr lang="en-US" altLang="zh-CN" dirty="0"/>
              <a:t>Computer Architecture</a:t>
            </a:r>
          </a:p>
          <a:p>
            <a:pPr lvl="1"/>
            <a:r>
              <a:rPr lang="en-US" altLang="zh-CN" b="0" dirty="0"/>
              <a:t>How to build the computer that supports the assembly</a:t>
            </a:r>
          </a:p>
          <a:p>
            <a:r>
              <a:rPr lang="en-US" altLang="zh-CN" dirty="0"/>
              <a:t>Computer Security</a:t>
            </a:r>
          </a:p>
          <a:p>
            <a:pPr lvl="1"/>
            <a:r>
              <a:rPr lang="en-US" altLang="zh-CN" b="0" dirty="0"/>
              <a:t>Exploit code ("shell code") is often in assembly and exploitation often requires understanding the assembly language of the target.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530F0-2ED8-4FA1-B6B3-32BD818C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2023/11/9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80952-E33D-4050-8F4A-55CAAD96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320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387840-CA8F-45C3-89D3-F74A1F707B8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9A55FC-97B4-4BCA-A2FB-C0C85892D47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 Codes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tabLst>
                <a:tab pos="5715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LC-3 has three </a:t>
            </a:r>
            <a:r>
              <a:rPr lang="en-US" altLang="zh-CN" dirty="0">
                <a:solidFill>
                  <a:srgbClr val="009900"/>
                </a:solidFill>
                <a:ea typeface="宋体" panose="02010600030101010101" pitchFamily="2" charset="-122"/>
              </a:rPr>
              <a:t>condition code</a:t>
            </a:r>
            <a:r>
              <a:rPr lang="en-US" altLang="zh-CN" dirty="0">
                <a:ea typeface="宋体" panose="02010600030101010101" pitchFamily="2" charset="-122"/>
              </a:rPr>
              <a:t> registers: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CE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-- negative</a:t>
            </a: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dirty="0">
                <a:solidFill>
                  <a:srgbClr val="CE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Z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-- zero</a:t>
            </a: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dirty="0">
                <a:solidFill>
                  <a:srgbClr val="CE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-- positive (greater than zero)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571500" algn="l"/>
              </a:tabLst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5715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Set by any instruction that writes a value to a register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(ADD, AND, NOT, LD, LDR, LDI, LEA)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571500" algn="l"/>
              </a:tabLst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5715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Exactly </a:t>
            </a:r>
            <a:r>
              <a:rPr lang="en-US" altLang="zh-CN" u="sng" dirty="0">
                <a:ea typeface="宋体" panose="02010600030101010101" pitchFamily="2" charset="-122"/>
              </a:rPr>
              <a:t>one</a:t>
            </a:r>
            <a:r>
              <a:rPr lang="en-US" altLang="zh-CN" dirty="0">
                <a:ea typeface="宋体" panose="02010600030101010101" pitchFamily="2" charset="-122"/>
              </a:rPr>
              <a:t> will be set at all times</a:t>
            </a:r>
          </a:p>
          <a:p>
            <a:pPr marL="576263" lvl="1" indent="-234950">
              <a:tabLst>
                <a:tab pos="571500" algn="l"/>
              </a:tabLst>
            </a:pPr>
            <a:r>
              <a:rPr lang="en-US" altLang="zh-CN" dirty="0"/>
              <a:t>Based on the last instruction that altered a register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2" y="176867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ISA &amp; Data Path Revisited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480944"/>
            <a:ext cx="7344816" cy="7708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An Example: Counting Occurrences of a Character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74758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281C4E-5272-4B37-9729-3CA6AE6C66F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3A1BCE-1ABC-4C1D-A0D5-63C63A06779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Counting the occurrences of a character in a file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00497"/>
            <a:ext cx="8686800" cy="5334000"/>
          </a:xfrm>
        </p:spPr>
        <p:txBody>
          <a:bodyPr/>
          <a:lstStyle/>
          <a:p>
            <a:pPr marL="176213" indent="-234950"/>
            <a:r>
              <a:rPr lang="en-US" altLang="zh-CN" dirty="0"/>
              <a:t>Program begins at location x3000</a:t>
            </a:r>
          </a:p>
          <a:p>
            <a:pPr marL="176213" indent="-234950"/>
            <a:r>
              <a:rPr lang="en-US" altLang="zh-CN" dirty="0"/>
              <a:t>Read character from keyboard</a:t>
            </a:r>
          </a:p>
          <a:p>
            <a:pPr marL="176213" indent="-234950"/>
            <a:r>
              <a:rPr lang="en-US" altLang="zh-CN" dirty="0"/>
              <a:t>Load each character from a “file”</a:t>
            </a:r>
          </a:p>
          <a:p>
            <a:pPr marL="622300" lvl="1" indent="-222250"/>
            <a:r>
              <a:rPr lang="en-US" altLang="zh-CN" sz="1800" b="0" dirty="0"/>
              <a:t>File is a sequence of memory locations</a:t>
            </a:r>
          </a:p>
          <a:p>
            <a:pPr marL="622300" lvl="1" indent="-222250"/>
            <a:r>
              <a:rPr lang="en-US" altLang="zh-CN" sz="1800" b="0" dirty="0"/>
              <a:t>Starting address of file is stored in the memory location</a:t>
            </a:r>
            <a:br>
              <a:rPr lang="en-US" altLang="zh-CN" sz="1800" b="0" dirty="0"/>
            </a:br>
            <a:r>
              <a:rPr lang="en-US" altLang="zh-CN" sz="1800" b="0" dirty="0"/>
              <a:t>immediately after the program</a:t>
            </a:r>
          </a:p>
          <a:p>
            <a:pPr marL="176213" indent="-234950"/>
            <a:r>
              <a:rPr lang="en-US" altLang="zh-CN" dirty="0"/>
              <a:t>If file character equals input character, increment counter</a:t>
            </a:r>
          </a:p>
          <a:p>
            <a:pPr marL="176213" indent="-234950"/>
            <a:r>
              <a:rPr lang="en-US" altLang="zh-CN" dirty="0"/>
              <a:t>End of file is indicated by a special ASCII value: </a:t>
            </a:r>
            <a:r>
              <a:rPr lang="en-US" altLang="zh-CN" dirty="0">
                <a:solidFill>
                  <a:srgbClr val="009900"/>
                </a:solidFill>
              </a:rPr>
              <a:t>EOT (x04)</a:t>
            </a:r>
          </a:p>
          <a:p>
            <a:pPr marL="176213" indent="-234950"/>
            <a:r>
              <a:rPr lang="en-US" altLang="zh-CN" dirty="0"/>
              <a:t>At the end, print the number of characters and halt</a:t>
            </a:r>
            <a:br>
              <a:rPr lang="en-US" altLang="zh-CN" dirty="0"/>
            </a:br>
            <a:r>
              <a:rPr lang="en-US" altLang="zh-CN" sz="2200" b="0" dirty="0"/>
              <a:t>(assume there will be less than 10 occurrences of the character)</a:t>
            </a:r>
            <a:endParaRPr lang="en-US" altLang="zh-CN" dirty="0">
              <a:solidFill>
                <a:srgbClr val="0099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75BF3-590D-405D-B90F-08610C1D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Counting the occurrences of a character in a 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F0603-6F72-4A39-B872-47D5CEBF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81075"/>
            <a:ext cx="4896668" cy="548163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A special character used to indicate the end of a sequence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is often called a </a:t>
            </a:r>
            <a:r>
              <a:rPr lang="en-US" altLang="zh-CN" sz="2000" dirty="0">
                <a:solidFill>
                  <a:srgbClr val="009900"/>
                </a:solidFill>
                <a:ea typeface="宋体" panose="02010600030101010101" pitchFamily="2" charset="-122"/>
              </a:rPr>
              <a:t>sentinel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pPr marL="576263" lvl="1" indent="-234950"/>
            <a:r>
              <a:rPr lang="en-US" altLang="zh-CN" sz="1800" b="0" dirty="0"/>
              <a:t>Useful when you don’t know ahead of time how many times</a:t>
            </a:r>
            <a:br>
              <a:rPr lang="en-US" altLang="zh-CN" sz="1800" b="0" dirty="0"/>
            </a:br>
            <a:r>
              <a:rPr lang="en-US" altLang="zh-CN" sz="1800" b="0" dirty="0"/>
              <a:t>to execute a loop.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1D003-D97E-43C3-9B06-E92208BC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2023/11/9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17F5B-7E83-4CF2-A295-0C7763FE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76B3459C-4AF6-45B9-9198-7A612FD55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14033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x3000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4B358387-274D-41BC-87CC-6BE873816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16827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x3001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45983AC0-719F-48DF-8D34-E041C45B2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19621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x3002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3670DAED-9CB1-47E5-A460-805C85404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2415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B9044AC4-06BC-4CE1-9E6D-29F3082C4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5209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8EB5881-5890-48ED-8C7D-BF47F7690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8019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B3E425D7-2E59-489F-AD5C-FC3F8278F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0813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1">
            <a:extLst>
              <a:ext uri="{FF2B5EF4-FFF2-40B4-BE49-F238E27FC236}">
                <a16:creationId xmlns:a16="http://schemas.microsoft.com/office/drawing/2014/main" id="{9D89BD48-45C3-480F-8509-384E44998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3607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2">
            <a:extLst>
              <a:ext uri="{FF2B5EF4-FFF2-40B4-BE49-F238E27FC236}">
                <a16:creationId xmlns:a16="http://schemas.microsoft.com/office/drawing/2014/main" id="{CA436EEB-B0B0-4FD2-BB37-1AFEE4545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6401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x3012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17090091-5B34-47BB-900F-C66F5070E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9195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x3013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4">
            <a:extLst>
              <a:ext uri="{FF2B5EF4-FFF2-40B4-BE49-F238E27FC236}">
                <a16:creationId xmlns:a16="http://schemas.microsoft.com/office/drawing/2014/main" id="{EC9A549E-58CD-4740-9C54-2505340B9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198938"/>
            <a:ext cx="622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B2AA73-83AE-4D65-9E14-01B188CD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037138"/>
            <a:ext cx="622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x9000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75D682-6DAF-434E-891B-F23AF973C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316538"/>
            <a:ext cx="622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x9001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3820E89-23CF-4C70-99AB-1A10819DF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597525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AB064A-3EE4-46E1-AFE4-ED5BAFAF5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876925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34DA5A-0A84-44E2-AE53-F9D3A2097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156325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1C59C1-95A3-40CF-B71E-C959F6624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14033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B55F6E1-2C9F-44EE-99F6-E72F7CCF6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16827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1A4A825-6508-42A9-B60B-B07A469C1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19621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EDF867C-23AF-4392-B818-E900F9FC8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2415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C4D76B7-E3B7-43AB-942A-BAC8862DD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5209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E0582C4-B2A9-4617-A5B9-5D329F84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8019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173630A-562E-486E-B28E-591BA520A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0813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AC38D44-AE02-4AAC-A4DD-B841F0085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3607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4919CBF-62CB-437A-80D7-705C8BEA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6401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x9000</a:t>
            </a: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D355ACD-0130-42C4-9CCF-8A6E8F28E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9195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ASCII x30</a:t>
            </a: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A67EE3-41D9-4D83-BDAE-C7F2C5C2F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4198938"/>
            <a:ext cx="1414462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文本框 35">
            <a:extLst>
              <a:ext uri="{FF2B5EF4-FFF2-40B4-BE49-F238E27FC236}">
                <a16:creationId xmlns:a16="http://schemas.microsoft.com/office/drawing/2014/main" id="{A4A6D0FD-B41B-43C9-8C5F-210835A2E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037138"/>
            <a:ext cx="1414462" cy="277812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本框 36">
            <a:extLst>
              <a:ext uri="{FF2B5EF4-FFF2-40B4-BE49-F238E27FC236}">
                <a16:creationId xmlns:a16="http://schemas.microsoft.com/office/drawing/2014/main" id="{42C8E848-D0C5-445A-9975-79AE3FD79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316538"/>
            <a:ext cx="1414462" cy="277812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文本框 37">
            <a:extLst>
              <a:ext uri="{FF2B5EF4-FFF2-40B4-BE49-F238E27FC236}">
                <a16:creationId xmlns:a16="http://schemas.microsoft.com/office/drawing/2014/main" id="{F5C13233-8D73-45A5-982C-D87FAFCA4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597525"/>
            <a:ext cx="1414462" cy="2762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文本框 38">
            <a:extLst>
              <a:ext uri="{FF2B5EF4-FFF2-40B4-BE49-F238E27FC236}">
                <a16:creationId xmlns:a16="http://schemas.microsoft.com/office/drawing/2014/main" id="{3283C41C-2A89-4CAC-8BEE-D358B7DE3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876925"/>
            <a:ext cx="1414462" cy="2762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文本框 39">
            <a:extLst>
              <a:ext uri="{FF2B5EF4-FFF2-40B4-BE49-F238E27FC236}">
                <a16:creationId xmlns:a16="http://schemas.microsoft.com/office/drawing/2014/main" id="{44075182-2148-4F1F-9A5A-99D2DEF9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6156325"/>
            <a:ext cx="1414462" cy="2762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EOT=x04</a:t>
            </a: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任意多边形 41">
            <a:extLst>
              <a:ext uri="{FF2B5EF4-FFF2-40B4-BE49-F238E27FC236}">
                <a16:creationId xmlns:a16="http://schemas.microsoft.com/office/drawing/2014/main" id="{6DC487D2-8739-4E85-B418-4C17263D3220}"/>
              </a:ext>
            </a:extLst>
          </p:cNvPr>
          <p:cNvSpPr>
            <a:spLocks/>
          </p:cNvSpPr>
          <p:nvPr/>
        </p:nvSpPr>
        <p:spPr bwMode="auto">
          <a:xfrm>
            <a:off x="7235825" y="4498975"/>
            <a:ext cx="188913" cy="561975"/>
          </a:xfrm>
          <a:custGeom>
            <a:avLst/>
            <a:gdLst>
              <a:gd name="T0" fmla="*/ 137518 w 188644"/>
              <a:gd name="T1" fmla="*/ 0 h 561315"/>
              <a:gd name="T2" fmla="*/ 553 w 188644"/>
              <a:gd name="T3" fmla="*/ 173232 h 561315"/>
              <a:gd name="T4" fmla="*/ 183171 w 188644"/>
              <a:gd name="T5" fmla="*/ 373818 h 561315"/>
              <a:gd name="T6" fmla="*/ 155778 w 188644"/>
              <a:gd name="T7" fmla="*/ 565287 h 561315"/>
              <a:gd name="T8" fmla="*/ 155778 w 188644"/>
              <a:gd name="T9" fmla="*/ 565287 h 561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644" h="561315">
                <a:moveTo>
                  <a:pt x="136349" y="0"/>
                </a:moveTo>
                <a:cubicBezTo>
                  <a:pt x="64675" y="55075"/>
                  <a:pt x="-6998" y="110151"/>
                  <a:pt x="547" y="172016"/>
                </a:cubicBezTo>
                <a:cubicBezTo>
                  <a:pt x="8092" y="233881"/>
                  <a:pt x="155965" y="306309"/>
                  <a:pt x="181616" y="371192"/>
                </a:cubicBezTo>
                <a:cubicBezTo>
                  <a:pt x="207267" y="436075"/>
                  <a:pt x="154455" y="561315"/>
                  <a:pt x="154455" y="56131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任意多边形 42">
            <a:extLst>
              <a:ext uri="{FF2B5EF4-FFF2-40B4-BE49-F238E27FC236}">
                <a16:creationId xmlns:a16="http://schemas.microsoft.com/office/drawing/2014/main" id="{6B0CF83D-DB0B-4BFB-B494-08BF9660EFCE}"/>
              </a:ext>
            </a:extLst>
          </p:cNvPr>
          <p:cNvSpPr>
            <a:spLocks/>
          </p:cNvSpPr>
          <p:nvPr/>
        </p:nvSpPr>
        <p:spPr bwMode="auto">
          <a:xfrm>
            <a:off x="8631238" y="4498975"/>
            <a:ext cx="188912" cy="561975"/>
          </a:xfrm>
          <a:custGeom>
            <a:avLst/>
            <a:gdLst>
              <a:gd name="T0" fmla="*/ 137518 w 188644"/>
              <a:gd name="T1" fmla="*/ 0 h 561315"/>
              <a:gd name="T2" fmla="*/ 553 w 188644"/>
              <a:gd name="T3" fmla="*/ 173232 h 561315"/>
              <a:gd name="T4" fmla="*/ 183173 w 188644"/>
              <a:gd name="T5" fmla="*/ 373818 h 561315"/>
              <a:gd name="T6" fmla="*/ 155780 w 188644"/>
              <a:gd name="T7" fmla="*/ 565287 h 561315"/>
              <a:gd name="T8" fmla="*/ 155780 w 188644"/>
              <a:gd name="T9" fmla="*/ 565287 h 561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644" h="561315">
                <a:moveTo>
                  <a:pt x="136349" y="0"/>
                </a:moveTo>
                <a:cubicBezTo>
                  <a:pt x="64675" y="55075"/>
                  <a:pt x="-6998" y="110151"/>
                  <a:pt x="547" y="172016"/>
                </a:cubicBezTo>
                <a:cubicBezTo>
                  <a:pt x="8092" y="233881"/>
                  <a:pt x="155965" y="306309"/>
                  <a:pt x="181616" y="371192"/>
                </a:cubicBezTo>
                <a:cubicBezTo>
                  <a:pt x="207267" y="436075"/>
                  <a:pt x="154455" y="561315"/>
                  <a:pt x="154455" y="56131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左大括号 44">
            <a:extLst>
              <a:ext uri="{FF2B5EF4-FFF2-40B4-BE49-F238E27FC236}">
                <a16:creationId xmlns:a16="http://schemas.microsoft.com/office/drawing/2014/main" id="{C6851246-D6BD-41D8-AEDD-23DA36095C3F}"/>
              </a:ext>
            </a:extLst>
          </p:cNvPr>
          <p:cNvSpPr>
            <a:spLocks/>
          </p:cNvSpPr>
          <p:nvPr/>
        </p:nvSpPr>
        <p:spPr bwMode="auto">
          <a:xfrm>
            <a:off x="6567661" y="1403350"/>
            <a:ext cx="217487" cy="3073400"/>
          </a:xfrm>
          <a:prstGeom prst="leftBrace">
            <a:avLst>
              <a:gd name="adj1" fmla="val 8309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左大括号 45">
            <a:extLst>
              <a:ext uri="{FF2B5EF4-FFF2-40B4-BE49-F238E27FC236}">
                <a16:creationId xmlns:a16="http://schemas.microsoft.com/office/drawing/2014/main" id="{8BD40B2B-58F6-4F9E-9539-4A14A6CB1F9E}"/>
              </a:ext>
            </a:extLst>
          </p:cNvPr>
          <p:cNvSpPr>
            <a:spLocks/>
          </p:cNvSpPr>
          <p:nvPr/>
        </p:nvSpPr>
        <p:spPr bwMode="auto">
          <a:xfrm>
            <a:off x="6567661" y="5032375"/>
            <a:ext cx="217487" cy="1400175"/>
          </a:xfrm>
          <a:prstGeom prst="leftBrace">
            <a:avLst>
              <a:gd name="adj1" fmla="val 8286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文本框 46">
            <a:extLst>
              <a:ext uri="{FF2B5EF4-FFF2-40B4-BE49-F238E27FC236}">
                <a16:creationId xmlns:a16="http://schemas.microsoft.com/office/drawing/2014/main" id="{4CC8E8FB-8836-4C3E-A3B8-646BC898D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136" y="2771775"/>
            <a:ext cx="8162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Program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文本框 47">
            <a:extLst>
              <a:ext uri="{FF2B5EF4-FFF2-40B4-BE49-F238E27FC236}">
                <a16:creationId xmlns:a16="http://schemas.microsoft.com/office/drawing/2014/main" id="{FAB201B2-9D18-4C09-AD86-97B482388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961" y="5526088"/>
            <a:ext cx="5164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Data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文本框 48">
            <a:extLst>
              <a:ext uri="{FF2B5EF4-FFF2-40B4-BE49-F238E27FC236}">
                <a16:creationId xmlns:a16="http://schemas.microsoft.com/office/drawing/2014/main" id="{A2675A7D-D399-46F9-90A7-2804115FA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0950" y="908050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79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AD004-5C38-41DB-80C7-B170C63F8D2B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DE2B8E-8B8D-42BF-8DBC-44974C6FCC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Flow Chart</a:t>
            </a:r>
          </a:p>
        </p:txBody>
      </p:sp>
      <p:graphicFrame>
        <p:nvGraphicFramePr>
          <p:cNvPr id="686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382166"/>
              </p:ext>
            </p:extLst>
          </p:nvPr>
        </p:nvGraphicFramePr>
        <p:xfrm>
          <a:off x="211931" y="1295399"/>
          <a:ext cx="8720137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7" name="Visio" r:id="rId3" imgW="6548628" imgH="3791712" progId="Visio.Drawing.11">
                  <p:embed/>
                </p:oleObj>
              </mc:Choice>
              <mc:Fallback>
                <p:oleObj name="Visio" r:id="rId3" imgW="6548628" imgH="3791712" progId="Visio.Drawing.11">
                  <p:embed/>
                  <p:pic>
                    <p:nvPicPr>
                      <p:cNvPr id="686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" y="1295399"/>
                        <a:ext cx="8720137" cy="504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67544" y="3815556"/>
            <a:ext cx="662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R0 =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and Memory</a:t>
            </a:r>
            <a:endParaRPr lang="zh-CN" altLang="en-US" dirty="0"/>
          </a:p>
        </p:txBody>
      </p:sp>
      <p:sp>
        <p:nvSpPr>
          <p:cNvPr id="67587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022DAA-0CD8-4D3E-B938-E61B8EDD8DC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8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8DB6B0-B1D5-492F-A5FF-06314B16FD7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9" name="文本框 3"/>
          <p:cNvSpPr txBox="1">
            <a:spLocks noChangeArrowheads="1"/>
          </p:cNvSpPr>
          <p:nvPr/>
        </p:nvSpPr>
        <p:spPr bwMode="auto">
          <a:xfrm>
            <a:off x="6732588" y="14033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x3000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0" name="文本框 4"/>
          <p:cNvSpPr txBox="1">
            <a:spLocks noChangeArrowheads="1"/>
          </p:cNvSpPr>
          <p:nvPr/>
        </p:nvSpPr>
        <p:spPr bwMode="auto">
          <a:xfrm>
            <a:off x="6732588" y="16827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x3001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1" name="文本框 5"/>
          <p:cNvSpPr txBox="1">
            <a:spLocks noChangeArrowheads="1"/>
          </p:cNvSpPr>
          <p:nvPr/>
        </p:nvSpPr>
        <p:spPr bwMode="auto">
          <a:xfrm>
            <a:off x="6732588" y="19621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x3002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2" name="文本框 7"/>
          <p:cNvSpPr txBox="1">
            <a:spLocks noChangeArrowheads="1"/>
          </p:cNvSpPr>
          <p:nvPr/>
        </p:nvSpPr>
        <p:spPr bwMode="auto">
          <a:xfrm>
            <a:off x="6732588" y="22415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3" name="文本框 8"/>
          <p:cNvSpPr txBox="1">
            <a:spLocks noChangeArrowheads="1"/>
          </p:cNvSpPr>
          <p:nvPr/>
        </p:nvSpPr>
        <p:spPr bwMode="auto">
          <a:xfrm>
            <a:off x="6732588" y="25209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4" name="文本框 9"/>
          <p:cNvSpPr txBox="1">
            <a:spLocks noChangeArrowheads="1"/>
          </p:cNvSpPr>
          <p:nvPr/>
        </p:nvSpPr>
        <p:spPr bwMode="auto">
          <a:xfrm>
            <a:off x="6732588" y="28019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5" name="文本框 10"/>
          <p:cNvSpPr txBox="1">
            <a:spLocks noChangeArrowheads="1"/>
          </p:cNvSpPr>
          <p:nvPr/>
        </p:nvSpPr>
        <p:spPr bwMode="auto">
          <a:xfrm>
            <a:off x="6732588" y="30813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6" name="文本框 11"/>
          <p:cNvSpPr txBox="1">
            <a:spLocks noChangeArrowheads="1"/>
          </p:cNvSpPr>
          <p:nvPr/>
        </p:nvSpPr>
        <p:spPr bwMode="auto">
          <a:xfrm>
            <a:off x="6732588" y="33607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7" name="文本框 12"/>
          <p:cNvSpPr txBox="1">
            <a:spLocks noChangeArrowheads="1"/>
          </p:cNvSpPr>
          <p:nvPr/>
        </p:nvSpPr>
        <p:spPr bwMode="auto">
          <a:xfrm>
            <a:off x="6732588" y="36401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x3012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8" name="文本框 13"/>
          <p:cNvSpPr txBox="1">
            <a:spLocks noChangeArrowheads="1"/>
          </p:cNvSpPr>
          <p:nvPr/>
        </p:nvSpPr>
        <p:spPr bwMode="auto">
          <a:xfrm>
            <a:off x="6732588" y="39195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x3013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9" name="文本框 14"/>
          <p:cNvSpPr txBox="1">
            <a:spLocks noChangeArrowheads="1"/>
          </p:cNvSpPr>
          <p:nvPr/>
        </p:nvSpPr>
        <p:spPr bwMode="auto">
          <a:xfrm>
            <a:off x="6732588" y="4198938"/>
            <a:ext cx="622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0" name="文本框 17"/>
          <p:cNvSpPr txBox="1">
            <a:spLocks noChangeArrowheads="1"/>
          </p:cNvSpPr>
          <p:nvPr/>
        </p:nvSpPr>
        <p:spPr bwMode="auto">
          <a:xfrm>
            <a:off x="6732588" y="5037138"/>
            <a:ext cx="622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x9000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1" name="文本框 18"/>
          <p:cNvSpPr txBox="1">
            <a:spLocks noChangeArrowheads="1"/>
          </p:cNvSpPr>
          <p:nvPr/>
        </p:nvSpPr>
        <p:spPr bwMode="auto">
          <a:xfrm>
            <a:off x="6732588" y="5316538"/>
            <a:ext cx="622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x9001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2" name="文本框 19"/>
          <p:cNvSpPr txBox="1">
            <a:spLocks noChangeArrowheads="1"/>
          </p:cNvSpPr>
          <p:nvPr/>
        </p:nvSpPr>
        <p:spPr bwMode="auto">
          <a:xfrm>
            <a:off x="6732588" y="5597525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3" name="文本框 20"/>
          <p:cNvSpPr txBox="1">
            <a:spLocks noChangeArrowheads="1"/>
          </p:cNvSpPr>
          <p:nvPr/>
        </p:nvSpPr>
        <p:spPr bwMode="auto">
          <a:xfrm>
            <a:off x="6732588" y="5876925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4" name="文本框 21"/>
          <p:cNvSpPr txBox="1">
            <a:spLocks noChangeArrowheads="1"/>
          </p:cNvSpPr>
          <p:nvPr/>
        </p:nvSpPr>
        <p:spPr bwMode="auto">
          <a:xfrm>
            <a:off x="6732588" y="6156325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5" name="文本框 22"/>
          <p:cNvSpPr txBox="1">
            <a:spLocks noChangeArrowheads="1"/>
          </p:cNvSpPr>
          <p:nvPr/>
        </p:nvSpPr>
        <p:spPr bwMode="auto">
          <a:xfrm>
            <a:off x="7380288" y="14033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6" name="文本框 23"/>
          <p:cNvSpPr txBox="1">
            <a:spLocks noChangeArrowheads="1"/>
          </p:cNvSpPr>
          <p:nvPr/>
        </p:nvSpPr>
        <p:spPr bwMode="auto">
          <a:xfrm>
            <a:off x="7380288" y="16827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7" name="文本框 24"/>
          <p:cNvSpPr txBox="1">
            <a:spLocks noChangeArrowheads="1"/>
          </p:cNvSpPr>
          <p:nvPr/>
        </p:nvSpPr>
        <p:spPr bwMode="auto">
          <a:xfrm>
            <a:off x="7380288" y="19621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8" name="文本框 25"/>
          <p:cNvSpPr txBox="1">
            <a:spLocks noChangeArrowheads="1"/>
          </p:cNvSpPr>
          <p:nvPr/>
        </p:nvSpPr>
        <p:spPr bwMode="auto">
          <a:xfrm>
            <a:off x="7380288" y="22415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9" name="文本框 26"/>
          <p:cNvSpPr txBox="1">
            <a:spLocks noChangeArrowheads="1"/>
          </p:cNvSpPr>
          <p:nvPr/>
        </p:nvSpPr>
        <p:spPr bwMode="auto">
          <a:xfrm>
            <a:off x="7380288" y="25209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0" name="文本框 27"/>
          <p:cNvSpPr txBox="1">
            <a:spLocks noChangeArrowheads="1"/>
          </p:cNvSpPr>
          <p:nvPr/>
        </p:nvSpPr>
        <p:spPr bwMode="auto">
          <a:xfrm>
            <a:off x="7380288" y="28019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1" name="文本框 28"/>
          <p:cNvSpPr txBox="1">
            <a:spLocks noChangeArrowheads="1"/>
          </p:cNvSpPr>
          <p:nvPr/>
        </p:nvSpPr>
        <p:spPr bwMode="auto">
          <a:xfrm>
            <a:off x="7380288" y="30813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2" name="文本框 29"/>
          <p:cNvSpPr txBox="1">
            <a:spLocks noChangeArrowheads="1"/>
          </p:cNvSpPr>
          <p:nvPr/>
        </p:nvSpPr>
        <p:spPr bwMode="auto">
          <a:xfrm>
            <a:off x="7380288" y="33607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3" name="文本框 30"/>
          <p:cNvSpPr txBox="1">
            <a:spLocks noChangeArrowheads="1"/>
          </p:cNvSpPr>
          <p:nvPr/>
        </p:nvSpPr>
        <p:spPr bwMode="auto">
          <a:xfrm>
            <a:off x="7380288" y="36401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x9000</a:t>
            </a: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4" name="文本框 31"/>
          <p:cNvSpPr txBox="1">
            <a:spLocks noChangeArrowheads="1"/>
          </p:cNvSpPr>
          <p:nvPr/>
        </p:nvSpPr>
        <p:spPr bwMode="auto">
          <a:xfrm>
            <a:off x="7380288" y="39195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ASCII x30</a:t>
            </a: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5" name="文本框 32"/>
          <p:cNvSpPr txBox="1">
            <a:spLocks noChangeArrowheads="1"/>
          </p:cNvSpPr>
          <p:nvPr/>
        </p:nvSpPr>
        <p:spPr bwMode="auto">
          <a:xfrm>
            <a:off x="7380288" y="4198938"/>
            <a:ext cx="1414462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6" name="文本框 35"/>
          <p:cNvSpPr txBox="1">
            <a:spLocks noChangeArrowheads="1"/>
          </p:cNvSpPr>
          <p:nvPr/>
        </p:nvSpPr>
        <p:spPr bwMode="auto">
          <a:xfrm>
            <a:off x="7380288" y="5037138"/>
            <a:ext cx="1414462" cy="277812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7" name="文本框 36"/>
          <p:cNvSpPr txBox="1">
            <a:spLocks noChangeArrowheads="1"/>
          </p:cNvSpPr>
          <p:nvPr/>
        </p:nvSpPr>
        <p:spPr bwMode="auto">
          <a:xfrm>
            <a:off x="7380288" y="5316538"/>
            <a:ext cx="1414462" cy="277812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8" name="文本框 37"/>
          <p:cNvSpPr txBox="1">
            <a:spLocks noChangeArrowheads="1"/>
          </p:cNvSpPr>
          <p:nvPr/>
        </p:nvSpPr>
        <p:spPr bwMode="auto">
          <a:xfrm>
            <a:off x="7380288" y="5597525"/>
            <a:ext cx="1414462" cy="2762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9" name="文本框 38"/>
          <p:cNvSpPr txBox="1">
            <a:spLocks noChangeArrowheads="1"/>
          </p:cNvSpPr>
          <p:nvPr/>
        </p:nvSpPr>
        <p:spPr bwMode="auto">
          <a:xfrm>
            <a:off x="7380288" y="5876925"/>
            <a:ext cx="1414462" cy="2762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0" name="文本框 39"/>
          <p:cNvSpPr txBox="1">
            <a:spLocks noChangeArrowheads="1"/>
          </p:cNvSpPr>
          <p:nvPr/>
        </p:nvSpPr>
        <p:spPr bwMode="auto">
          <a:xfrm>
            <a:off x="7380288" y="6156325"/>
            <a:ext cx="1414462" cy="2762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EOT=x04</a:t>
            </a: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1" name="任意多边形 41"/>
          <p:cNvSpPr>
            <a:spLocks/>
          </p:cNvSpPr>
          <p:nvPr/>
        </p:nvSpPr>
        <p:spPr bwMode="auto">
          <a:xfrm>
            <a:off x="7235825" y="4498975"/>
            <a:ext cx="188913" cy="561975"/>
          </a:xfrm>
          <a:custGeom>
            <a:avLst/>
            <a:gdLst>
              <a:gd name="T0" fmla="*/ 137518 w 188644"/>
              <a:gd name="T1" fmla="*/ 0 h 561315"/>
              <a:gd name="T2" fmla="*/ 553 w 188644"/>
              <a:gd name="T3" fmla="*/ 173232 h 561315"/>
              <a:gd name="T4" fmla="*/ 183171 w 188644"/>
              <a:gd name="T5" fmla="*/ 373818 h 561315"/>
              <a:gd name="T6" fmla="*/ 155778 w 188644"/>
              <a:gd name="T7" fmla="*/ 565287 h 561315"/>
              <a:gd name="T8" fmla="*/ 155778 w 188644"/>
              <a:gd name="T9" fmla="*/ 565287 h 561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644" h="561315">
                <a:moveTo>
                  <a:pt x="136349" y="0"/>
                </a:moveTo>
                <a:cubicBezTo>
                  <a:pt x="64675" y="55075"/>
                  <a:pt x="-6998" y="110151"/>
                  <a:pt x="547" y="172016"/>
                </a:cubicBezTo>
                <a:cubicBezTo>
                  <a:pt x="8092" y="233881"/>
                  <a:pt x="155965" y="306309"/>
                  <a:pt x="181616" y="371192"/>
                </a:cubicBezTo>
                <a:cubicBezTo>
                  <a:pt x="207267" y="436075"/>
                  <a:pt x="154455" y="561315"/>
                  <a:pt x="154455" y="56131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2" name="任意多边形 42"/>
          <p:cNvSpPr>
            <a:spLocks/>
          </p:cNvSpPr>
          <p:nvPr/>
        </p:nvSpPr>
        <p:spPr bwMode="auto">
          <a:xfrm>
            <a:off x="8631238" y="4498975"/>
            <a:ext cx="188912" cy="561975"/>
          </a:xfrm>
          <a:custGeom>
            <a:avLst/>
            <a:gdLst>
              <a:gd name="T0" fmla="*/ 137518 w 188644"/>
              <a:gd name="T1" fmla="*/ 0 h 561315"/>
              <a:gd name="T2" fmla="*/ 553 w 188644"/>
              <a:gd name="T3" fmla="*/ 173232 h 561315"/>
              <a:gd name="T4" fmla="*/ 183173 w 188644"/>
              <a:gd name="T5" fmla="*/ 373818 h 561315"/>
              <a:gd name="T6" fmla="*/ 155780 w 188644"/>
              <a:gd name="T7" fmla="*/ 565287 h 561315"/>
              <a:gd name="T8" fmla="*/ 155780 w 188644"/>
              <a:gd name="T9" fmla="*/ 565287 h 561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644" h="561315">
                <a:moveTo>
                  <a:pt x="136349" y="0"/>
                </a:moveTo>
                <a:cubicBezTo>
                  <a:pt x="64675" y="55075"/>
                  <a:pt x="-6998" y="110151"/>
                  <a:pt x="547" y="172016"/>
                </a:cubicBezTo>
                <a:cubicBezTo>
                  <a:pt x="8092" y="233881"/>
                  <a:pt x="155965" y="306309"/>
                  <a:pt x="181616" y="371192"/>
                </a:cubicBezTo>
                <a:cubicBezTo>
                  <a:pt x="207267" y="436075"/>
                  <a:pt x="154455" y="561315"/>
                  <a:pt x="154455" y="56131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3" name="左大括号 44"/>
          <p:cNvSpPr>
            <a:spLocks/>
          </p:cNvSpPr>
          <p:nvPr/>
        </p:nvSpPr>
        <p:spPr bwMode="auto">
          <a:xfrm>
            <a:off x="6567661" y="1403350"/>
            <a:ext cx="217487" cy="3073400"/>
          </a:xfrm>
          <a:prstGeom prst="leftBrace">
            <a:avLst>
              <a:gd name="adj1" fmla="val 8309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4" name="左大括号 45"/>
          <p:cNvSpPr>
            <a:spLocks/>
          </p:cNvSpPr>
          <p:nvPr/>
        </p:nvSpPr>
        <p:spPr bwMode="auto">
          <a:xfrm>
            <a:off x="6567661" y="5032375"/>
            <a:ext cx="217487" cy="1400175"/>
          </a:xfrm>
          <a:prstGeom prst="leftBrace">
            <a:avLst>
              <a:gd name="adj1" fmla="val 8286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5" name="文本框 46"/>
          <p:cNvSpPr txBox="1">
            <a:spLocks noChangeArrowheads="1"/>
          </p:cNvSpPr>
          <p:nvPr/>
        </p:nvSpPr>
        <p:spPr bwMode="auto">
          <a:xfrm>
            <a:off x="5796136" y="2771775"/>
            <a:ext cx="8162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Program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6" name="文本框 47"/>
          <p:cNvSpPr txBox="1">
            <a:spLocks noChangeArrowheads="1"/>
          </p:cNvSpPr>
          <p:nvPr/>
        </p:nvSpPr>
        <p:spPr bwMode="auto">
          <a:xfrm>
            <a:off x="6046961" y="5526088"/>
            <a:ext cx="5164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Data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7" name="文本框 48"/>
          <p:cNvSpPr txBox="1">
            <a:spLocks noChangeArrowheads="1"/>
          </p:cNvSpPr>
          <p:nvPr/>
        </p:nvSpPr>
        <p:spPr bwMode="auto">
          <a:xfrm>
            <a:off x="7600950" y="908050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8" name="文本框 49"/>
          <p:cNvSpPr txBox="1">
            <a:spLocks noChangeArrowheads="1"/>
          </p:cNvSpPr>
          <p:nvPr/>
        </p:nvSpPr>
        <p:spPr bwMode="auto">
          <a:xfrm>
            <a:off x="250824" y="1093788"/>
            <a:ext cx="5623373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Register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R0: hold the character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that is being counted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typed from keyboard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R1: hold, in turn, each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 character that we get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from the file being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examined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R2: keep track of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number of occurrences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R3: at first, M[x3012] =x9000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R4: temp, checking R4 = R1 - ASCII(EOT)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635896" y="1052736"/>
            <a:ext cx="2097117" cy="2175313"/>
            <a:chOff x="2915816" y="1037663"/>
            <a:chExt cx="2097117" cy="2175313"/>
          </a:xfrm>
        </p:grpSpPr>
        <p:sp>
          <p:nvSpPr>
            <p:cNvPr id="46" name="矩形 45"/>
            <p:cNvSpPr/>
            <p:nvPr/>
          </p:nvSpPr>
          <p:spPr bwMode="auto">
            <a:xfrm>
              <a:off x="3231704" y="1376976"/>
              <a:ext cx="1781229" cy="1836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3233189" y="1376976"/>
              <a:ext cx="1770859" cy="2289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3233189" y="1834897"/>
              <a:ext cx="1770859" cy="2289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count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3233189" y="2292818"/>
              <a:ext cx="1770859" cy="2289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temp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3233189" y="2750741"/>
              <a:ext cx="1770859" cy="2289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3233189" y="2979701"/>
              <a:ext cx="1770859" cy="2289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2915816" y="1377002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R0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2915816" y="1834923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R2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2915816" y="2521804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R5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2915816" y="1605963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R1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915816" y="2063883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R3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915816" y="2292844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R4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2915816" y="2750765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R6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2915816" y="2979725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R7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233189" y="2067376"/>
              <a:ext cx="1771200" cy="225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x9000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477631" y="1037663"/>
              <a:ext cx="1310393" cy="3068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Register File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923598" y="3556339"/>
            <a:ext cx="1770859" cy="568274"/>
            <a:chOff x="755576" y="1037663"/>
            <a:chExt cx="1770859" cy="568274"/>
          </a:xfrm>
        </p:grpSpPr>
        <p:sp>
          <p:nvSpPr>
            <p:cNvPr id="63" name="矩形 62"/>
            <p:cNvSpPr/>
            <p:nvPr/>
          </p:nvSpPr>
          <p:spPr bwMode="auto">
            <a:xfrm>
              <a:off x="755576" y="1376977"/>
              <a:ext cx="1770859" cy="2289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x3000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1034523" y="1037663"/>
              <a:ext cx="1310393" cy="3068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PC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科大蓝色模板" id="{7E8D1F99-3530-4A82-9E3D-77E2AF246E2B}" vid="{86B9B503-2F19-4690-9F30-5A7A0621D455}"/>
    </a:ext>
  </a:extLst>
</a:theme>
</file>

<file path=ppt/theme/theme2.xml><?xml version="1.0" encoding="utf-8"?>
<a:theme xmlns:a="http://schemas.openxmlformats.org/drawingml/2006/main" name="学术交流模板3-中文">
  <a:themeElements>
    <a:clrScheme name="学术交流模板3-中文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学术交流模板3-中文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17-Ch 1Course Introduction.Id_400384" id="{1E5A2080-B47E-4B7F-A81A-CF725B3E27F9}" vid="{403FED12-708E-4AE7-9E4F-F7D8D23A0490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科大蓝色模板" id="{7E8D1F99-3530-4A82-9E3D-77E2AF246E2B}" vid="{86B9B503-2F19-4690-9F30-5A7A0621D455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4364</TotalTime>
  <Pages>0</Pages>
  <Words>3191</Words>
  <Characters>0</Characters>
  <Application>Microsoft Office PowerPoint</Application>
  <DocSecurity>0</DocSecurity>
  <PresentationFormat>全屏显示(4:3)</PresentationFormat>
  <Lines>0</Lines>
  <Paragraphs>1083</Paragraphs>
  <Slides>34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8" baseType="lpstr">
      <vt:lpstr>CourierPS</vt:lpstr>
      <vt:lpstr>Gungsuh</vt:lpstr>
      <vt:lpstr>等线</vt:lpstr>
      <vt:lpstr>仿宋</vt:lpstr>
      <vt:lpstr>黑体</vt:lpstr>
      <vt:lpstr>华文新魏</vt:lpstr>
      <vt:lpstr>楷体</vt:lpstr>
      <vt:lpstr>宋体</vt:lpstr>
      <vt:lpstr>微软雅黑</vt:lpstr>
      <vt:lpstr>Arial</vt:lpstr>
      <vt:lpstr>Arial Narrow</vt:lpstr>
      <vt:lpstr>Calibri</vt:lpstr>
      <vt:lpstr>Courier New</vt:lpstr>
      <vt:lpstr>Garamond</vt:lpstr>
      <vt:lpstr>Tahoma</vt:lpstr>
      <vt:lpstr>Times</vt:lpstr>
      <vt:lpstr>Times New Roman</vt:lpstr>
      <vt:lpstr>Wingdings</vt:lpstr>
      <vt:lpstr>Wingdings 3</vt:lpstr>
      <vt:lpstr>1_Office 主题​​</vt:lpstr>
      <vt:lpstr>学术交流模板3-中文</vt:lpstr>
      <vt:lpstr>2_Office 主题​​</vt:lpstr>
      <vt:lpstr>Visio</vt:lpstr>
      <vt:lpstr>Image</vt:lpstr>
      <vt:lpstr>Chapter 5-4   Tying It All Together</vt:lpstr>
      <vt:lpstr>PowerPoint 演示文稿</vt:lpstr>
      <vt:lpstr>Control Instructions</vt:lpstr>
      <vt:lpstr>Condition Codes</vt:lpstr>
      <vt:lpstr>PowerPoint 演示文稿</vt:lpstr>
      <vt:lpstr>Counting the occurrences of a character in a file</vt:lpstr>
      <vt:lpstr>Counting the occurrences of a character in a file</vt:lpstr>
      <vt:lpstr>Flow Chart</vt:lpstr>
      <vt:lpstr>Register and Memory</vt:lpstr>
      <vt:lpstr>Counting the occurrences of a character in a file</vt:lpstr>
      <vt:lpstr>PowerPoint 演示文稿</vt:lpstr>
      <vt:lpstr>Program (1 of 2)</vt:lpstr>
      <vt:lpstr>Program (2 of 2)</vt:lpstr>
      <vt:lpstr>PowerPoint 演示文稿</vt:lpstr>
      <vt:lpstr>Great Idea #4: Software and Hardware Co-design</vt:lpstr>
      <vt:lpstr>PowerPoint 演示文稿</vt:lpstr>
      <vt:lpstr>Instruction Set Architecture (ISA)</vt:lpstr>
      <vt:lpstr>Instruction Set Architecture (ISA)</vt:lpstr>
      <vt:lpstr>Instruction set architecture evolution</vt:lpstr>
      <vt:lpstr>LC-3 ISA </vt:lpstr>
      <vt:lpstr>Instruction Processing（state transtion）</vt:lpstr>
      <vt:lpstr>Instruction Set Architecture (ISA) vs. Finite State Automata</vt:lpstr>
      <vt:lpstr>PowerPoint 演示文稿</vt:lpstr>
      <vt:lpstr>PowerPoint 演示文稿</vt:lpstr>
      <vt:lpstr>Data Path Components</vt:lpstr>
      <vt:lpstr>Data Path Components</vt:lpstr>
      <vt:lpstr>Data Path Components</vt:lpstr>
      <vt:lpstr>Data Path Components</vt:lpstr>
      <vt:lpstr>LC-3 Data Path</vt:lpstr>
      <vt:lpstr>LC-3 Data Path</vt:lpstr>
      <vt:lpstr>PowerPoint 演示文稿</vt:lpstr>
      <vt:lpstr>Definition of computer architecture: classical definition</vt:lpstr>
      <vt:lpstr>Instruction Set Architecture: What does each cycle do?</vt:lpstr>
      <vt:lpstr>Roadmap To Future Classes...</vt:lpstr>
    </vt:vector>
  </TitlesOfParts>
  <Manager/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subject/>
  <dc:creator>hanhwt</dc:creator>
  <cp:keywords/>
  <dc:description/>
  <cp:lastModifiedBy>zhang hui</cp:lastModifiedBy>
  <cp:revision>677</cp:revision>
  <cp:lastPrinted>1601-01-01T00:00:00Z</cp:lastPrinted>
  <dcterms:created xsi:type="dcterms:W3CDTF">2012-09-03T16:09:03Z</dcterms:created>
  <dcterms:modified xsi:type="dcterms:W3CDTF">2023-11-09T13:01:30Z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