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  <p:sldMasterId id="2147483854" r:id="rId3"/>
    <p:sldMasterId id="2147483868" r:id="rId4"/>
  </p:sldMasterIdLst>
  <p:notesMasterIdLst>
    <p:notesMasterId r:id="rId47"/>
  </p:notesMasterIdLst>
  <p:sldIdLst>
    <p:sldId id="1541" r:id="rId5"/>
    <p:sldId id="1561" r:id="rId6"/>
    <p:sldId id="1563" r:id="rId7"/>
    <p:sldId id="657" r:id="rId8"/>
    <p:sldId id="560" r:id="rId9"/>
    <p:sldId id="1567" r:id="rId10"/>
    <p:sldId id="561" r:id="rId11"/>
    <p:sldId id="563" r:id="rId12"/>
    <p:sldId id="562" r:id="rId13"/>
    <p:sldId id="1564" r:id="rId14"/>
    <p:sldId id="564" r:id="rId15"/>
    <p:sldId id="565" r:id="rId16"/>
    <p:sldId id="409" r:id="rId17"/>
    <p:sldId id="690" r:id="rId18"/>
    <p:sldId id="569" r:id="rId19"/>
    <p:sldId id="570" r:id="rId20"/>
    <p:sldId id="571" r:id="rId21"/>
    <p:sldId id="572" r:id="rId22"/>
    <p:sldId id="573" r:id="rId23"/>
    <p:sldId id="1562" r:id="rId24"/>
    <p:sldId id="574" r:id="rId25"/>
    <p:sldId id="575" r:id="rId26"/>
    <p:sldId id="576" r:id="rId27"/>
    <p:sldId id="593" r:id="rId28"/>
    <p:sldId id="594" r:id="rId29"/>
    <p:sldId id="577" r:id="rId30"/>
    <p:sldId id="578" r:id="rId31"/>
    <p:sldId id="579" r:id="rId32"/>
    <p:sldId id="1565" r:id="rId33"/>
    <p:sldId id="580" r:id="rId34"/>
    <p:sldId id="581" r:id="rId35"/>
    <p:sldId id="582" r:id="rId36"/>
    <p:sldId id="584" r:id="rId37"/>
    <p:sldId id="585" r:id="rId38"/>
    <p:sldId id="1568" r:id="rId39"/>
    <p:sldId id="586" r:id="rId40"/>
    <p:sldId id="587" r:id="rId41"/>
    <p:sldId id="588" r:id="rId42"/>
    <p:sldId id="589" r:id="rId43"/>
    <p:sldId id="1566" r:id="rId44"/>
    <p:sldId id="591" r:id="rId45"/>
    <p:sldId id="590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CCFFCC"/>
    <a:srgbClr val="CCFFFF"/>
    <a:srgbClr val="0152A3"/>
    <a:srgbClr val="333399"/>
    <a:srgbClr val="003399"/>
    <a:srgbClr val="0000FF"/>
    <a:srgbClr val="FFCCFF"/>
    <a:srgbClr val="0074BF"/>
    <a:srgbClr val="A6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9" autoAdjust="0"/>
    <p:restoredTop sz="86390" autoAdjust="0"/>
  </p:normalViewPr>
  <p:slideViewPr>
    <p:cSldViewPr>
      <p:cViewPr varScale="1">
        <p:scale>
          <a:sx n="103" d="100"/>
          <a:sy n="103" d="100"/>
        </p:scale>
        <p:origin x="1752" y="8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2023/11/16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82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7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01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7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588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30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6387"/>
          </a:xfrm>
          <a:noFill/>
        </p:spPr>
        <p:txBody>
          <a:bodyPr lIns="90475" tIns="44444" rIns="90475" bIns="44444" anchor="t"/>
          <a:lstStyle/>
          <a:p>
            <a:pPr defTabSz="457200">
              <a:spcBef>
                <a:spcPct val="0"/>
              </a:spcBef>
            </a:pPr>
            <a:endParaRPr lang="en-US" altLang="zh-CN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679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8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49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4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8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0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902075" y="8715375"/>
            <a:ext cx="2978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5" tIns="0" rIns="17575" bIns="0" anchor="b"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B971D-3A3F-46C5-BE2B-C25B76BCD076}" type="slidenum">
              <a:rPr kumimoji="0" lang="en-US" altLang="zh-CN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79475"/>
            <a:ext cx="4057650" cy="3043238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99" tIns="46867" rIns="95199" bIns="46867" anchor="t"/>
          <a:lstStyle/>
          <a:p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153370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616E1B-D57C-4DD9-8C78-E9F14A888E6F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260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095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59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34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2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5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61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71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88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755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85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6209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2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8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32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57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42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8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54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44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37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3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10666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2023/11/16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56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257E-55D3-41F0-801A-E3D888A26E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</p:spTree>
    <p:extLst>
      <p:ext uri="{BB962C8B-B14F-4D97-AF65-F5344CB8AC3E}">
        <p14:creationId xmlns:p14="http://schemas.microsoft.com/office/powerpoint/2010/main" val="37338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1" y="76201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80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107950" y="908050"/>
            <a:ext cx="8928100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37AE24-3830-4517-9653-6328518F9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504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2023/11/16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74FBB4-4567-4F85-B958-29342F6C7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0CA8C79-FE15-45BB-8EC0-946A16342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7C778B1-98BA-497F-9A6F-8CA973C8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1438"/>
            <a:ext cx="8911084" cy="7651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33E05BD-7534-4C38-B833-50EECCD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1075"/>
            <a:ext cx="8911084" cy="5481638"/>
          </a:xfrm>
        </p:spPr>
        <p:txBody>
          <a:bodyPr/>
          <a:lstStyle>
            <a:lvl1pPr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055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393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447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8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977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5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2809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847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045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3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288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671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1A0903-52F4-47D3-ADE3-F62E55550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CDB2C5-3689-4810-88D9-6DA7D276F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F0D04F-F837-41AF-A6FC-E0078EB3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15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2023/11/16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2023/11/16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31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F42DEA-B9B9-45D5-96A0-2558790D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79512" y="6557698"/>
            <a:ext cx="2286000" cy="224102"/>
          </a:xfrm>
          <a:prstGeom prst="rect">
            <a:avLst/>
          </a:prstGeom>
          <a:ln/>
        </p:spPr>
        <p:txBody>
          <a:bodyPr anchor="ctr"/>
          <a:lstStyle>
            <a:lvl1pPr>
              <a:defRPr sz="1400" baseline="0"/>
            </a:lvl1pPr>
          </a:lstStyle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2023/11/16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914DB7-AD12-47E1-81D0-BD8F615DFB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293296" y="6557698"/>
            <a:ext cx="2743200" cy="224102"/>
          </a:xfrm>
          <a:prstGeom prst="rect">
            <a:avLst/>
          </a:prstGeom>
          <a:ln/>
        </p:spPr>
        <p:txBody>
          <a:bodyPr/>
          <a:lstStyle>
            <a:lvl1pPr algn="r">
              <a:defRPr sz="1400" baseline="0"/>
            </a:lvl1pPr>
          </a:lstStyle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856612-883B-4082-BA93-A0A90DF38E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72250"/>
            <a:ext cx="3200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Hong An @CS of USTC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4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7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Assembly Language Program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90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.01</a:t>
            </a:r>
            <a:r>
              <a: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7795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LC-3 Program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56AFFD-C3BD-4EE6-B713-ECC62B3C1FD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51C7DF-C7BE-4EB5-A329-87F30D195B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1124744"/>
            <a:ext cx="3066865" cy="448738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0 1 0 1 0 1 0 0 1 0 1 0 0 0 0 0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0 0 1 0 0 1 1 0 0 0 0 1 0 0 0 0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1 1 1 1 0 0 0 0 0 0 1 0 0 0 1 1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0 1 1 0 0 0 1 0 1 1 0 0 0 0 0 0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0 0 0 1 1 0 0 0 0 1 1 1 1 1 0 0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0 0 0 0 0 1 0 0 0 0 0 0 1 0 0 0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1 0 0 1 0 0 1 0 0 1 1 1 1 1 1 1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0 0 0 1 0 0 1 0 0 1 1 0 0 0 0 1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0 0 0 1 0 0 1 0 0 1 0 0 0 0 0 0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0 0 0 0 1 0 1 0 0 0 0 0 0 0 0 1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0 0 0 1 0 1 0 0 1 0 1 0 0 0 0 1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0 0 0 1 0 1 1 0 1 1 1 0 0 0 0 1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0 1 1 0 0 0 1 0 1 1 0 0 0 0 0 0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0 0 0 0 1 1 1 1 1 1 1 1 0 1 1 0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0 0 1 0 0 0 0 0 0 0 0 0 0 1 0 0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0 0 0 1 0 0 0 0 0 0 0 0 0 0 1 0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1 1 1 1 0 0 0 0 0 0 1 0 0 0 0 1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1 1 1 1 0 0 0 0 0 0 1 0 0 1 0 1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1 0 0 0 0 0 0 0 0 0 0 0 0 0 0 1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0 0 0 0 0 0 0 0 0 0 1 1 0 0 0 0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72335" y="1124744"/>
            <a:ext cx="3066865" cy="537377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0 0 0 0 0 0 0 0 0 1 0 0 1 0 1 0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0 0 0 0 0 0 0 0 0 1 0 1 0 1 1 0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0 0 0 0 0 0 0 0 0 1 0 1 0 0 1 1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0 0 0 0 0 0 0 0 0 1 0 1 0 1 1 0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0 0 0 0 0 0 0 0 0 1 0 1 0 1 1 0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0 0 0 0 0 0 0 0 0 1 0 0 1 0 0 1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0 0 0 0 0 0 0 0 0 1 0 1 1 0 0 0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0 0 0 0 0 0 0 0 0 1 0 0 1 1 1 0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0 0 0 0 0 0 0 0 0 0 0 0 0 1 0 0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0 0 0 0 0 0 0 0 0 1 0 0 0 0 0 0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0 0 0 0 0 0 0 0 0 1 0 1 1 0 1 0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0 0 0 0 0 0 0 0 0 0 0 0 0 1 0 0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88" y="1124744"/>
            <a:ext cx="649537" cy="448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X4104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76056" y="1124744"/>
            <a:ext cx="649537" cy="5373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X800F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X8018</a:t>
            </a:r>
          </a:p>
        </p:txBody>
      </p:sp>
    </p:spTree>
    <p:extLst>
      <p:ext uri="{BB962C8B-B14F-4D97-AF65-F5344CB8AC3E}">
        <p14:creationId xmlns:p14="http://schemas.microsoft.com/office/powerpoint/2010/main" val="198425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7CD274-A5C8-4B2F-8C56-50A1CCB61C7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41462-AF87-4FCD-BD65-BCED37D4D91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Human-Readable Machine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Computers like ones and zeros…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Humans like symbols…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Assembler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汇编器</a:t>
            </a:r>
            <a:r>
              <a:rPr lang="en-US" altLang="zh-CN" dirty="0">
                <a:ea typeface="宋体" panose="02010600030101010101" pitchFamily="2" charset="-122"/>
              </a:rPr>
              <a:t>) is a program that turns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symbols</a:t>
            </a:r>
            <a:r>
              <a:rPr lang="en-US" altLang="zh-CN" dirty="0">
                <a:ea typeface="宋体" panose="02010600030101010101" pitchFamily="2" charset="-122"/>
              </a:rPr>
              <a:t> into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machine instructions.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ISA-specific: close correspondence between 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symbols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and 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instruction set</a:t>
            </a:r>
          </a:p>
          <a:p>
            <a:pPr lvl="2"/>
            <a:r>
              <a:rPr lang="en-US" altLang="zh-CN" sz="1800" dirty="0"/>
              <a:t>mnemonics (</a:t>
            </a:r>
            <a:r>
              <a:rPr lang="zh-CN" altLang="en-US" sz="1800" dirty="0">
                <a:highlight>
                  <a:srgbClr val="FFFF00"/>
                </a:highlight>
              </a:rPr>
              <a:t>助记符</a:t>
            </a:r>
            <a:r>
              <a:rPr lang="en-US" altLang="zh-CN" sz="1800" dirty="0"/>
              <a:t>) for opcodes</a:t>
            </a:r>
          </a:p>
          <a:p>
            <a:pPr lvl="2"/>
            <a:r>
              <a:rPr lang="en-US" altLang="zh-CN" sz="1800" dirty="0"/>
              <a:t>labels (</a:t>
            </a:r>
            <a:r>
              <a:rPr lang="zh-CN" altLang="en-US" sz="1800" dirty="0">
                <a:highlight>
                  <a:srgbClr val="FFFF00"/>
                </a:highlight>
              </a:rPr>
              <a:t>标号</a:t>
            </a:r>
            <a:r>
              <a:rPr lang="en-US" altLang="zh-CN" sz="1800" dirty="0"/>
              <a:t>) for memory locations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additional operations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allocating storage and initializing data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45443" y="2466975"/>
            <a:ext cx="64595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	R6,R2,R6	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increment index reg.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= a + b;</a:t>
            </a: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1905000" y="1458913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0001110010000110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67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92075" tIns="46038" rIns="92075" bIns="46038"/>
          <a:lstStyle/>
          <a:p>
            <a:r>
              <a:rPr lang="en-US" altLang="zh-CN" dirty="0"/>
              <a:t>Great Idea #4: Software and Hardware Co-design</a:t>
            </a:r>
            <a:r>
              <a:rPr lang="en-US" altLang="zh-CN" sz="2400" dirty="0">
                <a:latin typeface="黑体" panose="02010609060101010101" pitchFamily="49" charset="-122"/>
              </a:rPr>
              <a:t> </a:t>
            </a:r>
          </a:p>
        </p:txBody>
      </p:sp>
      <p:pic>
        <p:nvPicPr>
          <p:cNvPr id="74759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19188"/>
            <a:ext cx="25749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5"/>
          <p:cNvSpPr>
            <a:spLocks noChangeShapeType="1"/>
          </p:cNvSpPr>
          <p:nvPr/>
        </p:nvSpPr>
        <p:spPr bwMode="auto">
          <a:xfrm flipV="1">
            <a:off x="250825" y="3124200"/>
            <a:ext cx="8304213" cy="174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61" name="Text Box 6"/>
          <p:cNvSpPr txBox="1">
            <a:spLocks noChangeArrowheads="1"/>
          </p:cNvSpPr>
          <p:nvPr/>
        </p:nvSpPr>
        <p:spPr bwMode="auto">
          <a:xfrm>
            <a:off x="107950" y="2667000"/>
            <a:ext cx="1351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Software</a:t>
            </a:r>
          </a:p>
        </p:txBody>
      </p:sp>
      <p:sp>
        <p:nvSpPr>
          <p:cNvPr id="74762" name="Text Box 7"/>
          <p:cNvSpPr txBox="1">
            <a:spLocks noChangeArrowheads="1"/>
          </p:cNvSpPr>
          <p:nvPr/>
        </p:nvSpPr>
        <p:spPr bwMode="auto">
          <a:xfrm>
            <a:off x="34925" y="3124200"/>
            <a:ext cx="145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Hardware</a:t>
            </a:r>
          </a:p>
        </p:txBody>
      </p:sp>
      <p:sp>
        <p:nvSpPr>
          <p:cNvPr id="74763" name="Text Box 8"/>
          <p:cNvSpPr txBox="1">
            <a:spLocks noChangeArrowheads="1"/>
          </p:cNvSpPr>
          <p:nvPr/>
        </p:nvSpPr>
        <p:spPr bwMode="auto">
          <a:xfrm>
            <a:off x="5125006" y="1196975"/>
            <a:ext cx="1580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4" name="Text Box 9"/>
          <p:cNvSpPr txBox="1">
            <a:spLocks noChangeArrowheads="1"/>
          </p:cNvSpPr>
          <p:nvPr/>
        </p:nvSpPr>
        <p:spPr bwMode="auto">
          <a:xfrm>
            <a:off x="5216377" y="2428875"/>
            <a:ext cx="1398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5" name="Text Box 10"/>
          <p:cNvSpPr txBox="1">
            <a:spLocks noChangeArrowheads="1"/>
          </p:cNvSpPr>
          <p:nvPr/>
        </p:nvSpPr>
        <p:spPr bwMode="auto">
          <a:xfrm>
            <a:off x="3275856" y="2878474"/>
            <a:ext cx="5279182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Machine Architecture, ISA </a:t>
            </a:r>
          </a:p>
        </p:txBody>
      </p:sp>
      <p:sp>
        <p:nvSpPr>
          <p:cNvPr id="74766" name="Text Box 11"/>
          <p:cNvSpPr txBox="1">
            <a:spLocks noChangeArrowheads="1"/>
          </p:cNvSpPr>
          <p:nvPr/>
        </p:nvSpPr>
        <p:spPr bwMode="auto">
          <a:xfrm>
            <a:off x="4933448" y="3679825"/>
            <a:ext cx="1963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Microarchiture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5053673" y="44069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5409540" y="5480050"/>
            <a:ext cx="1011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9" name="Text Box 14"/>
          <p:cNvSpPr txBox="1">
            <a:spLocks noChangeArrowheads="1"/>
          </p:cNvSpPr>
          <p:nvPr/>
        </p:nvSpPr>
        <p:spPr bwMode="auto">
          <a:xfrm>
            <a:off x="5965825" y="5791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Franklin Gothic Dem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0" name="Text Box 16"/>
          <p:cNvSpPr txBox="1">
            <a:spLocks noChangeArrowheads="1"/>
          </p:cNvSpPr>
          <p:nvPr/>
        </p:nvSpPr>
        <p:spPr bwMode="auto">
          <a:xfrm>
            <a:off x="4106298" y="1796324"/>
            <a:ext cx="3618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B59DD392-465B-41C0-B167-6CC4400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8A4F1D5-16A0-438E-A209-060EE77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B838B1-0048-4859-9317-A42DFA778014}"/>
              </a:ext>
            </a:extLst>
          </p:cNvPr>
          <p:cNvSpPr/>
          <p:nvPr/>
        </p:nvSpPr>
        <p:spPr>
          <a:xfrm>
            <a:off x="2120900" y="6051238"/>
            <a:ext cx="6434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en-US" altLang="zh-CN" sz="2400" b="1" baseline="0" dirty="0">
                <a:solidFill>
                  <a:srgbClr val="FF3300"/>
                </a:solidFill>
              </a:rPr>
              <a:t>Computer System: Layers of Abstraction</a:t>
            </a:r>
            <a:endParaRPr lang="zh-CN" altLang="en-US" sz="2400" b="1" baseline="0" dirty="0">
              <a:solidFill>
                <a:srgbClr val="FF3300"/>
              </a:solidFill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C3147276-3C33-4DEF-8DF4-0989CDB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1823315"/>
            <a:ext cx="1439863" cy="649287"/>
          </a:xfrm>
          <a:prstGeom prst="wedgeRoundRectCallout">
            <a:avLst>
              <a:gd name="adj1" fmla="val -133014"/>
              <a:gd name="adj2" fmla="val 700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  <p:extLst>
      <p:ext uri="{BB962C8B-B14F-4D97-AF65-F5344CB8AC3E}">
        <p14:creationId xmlns:p14="http://schemas.microsoft.com/office/powerpoint/2010/main" val="20592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Great Idea #3: Abstraction Helps Us Manage Complexity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4139952" y="1212310"/>
            <a:ext cx="4878636" cy="5240338"/>
            <a:chOff x="709" y="624"/>
            <a:chExt cx="4537" cy="3301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1642" y="624"/>
              <a:ext cx="24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Solve a system of equations</a:t>
              </a:r>
            </a:p>
          </p:txBody>
        </p: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709" y="1150"/>
              <a:ext cx="4537" cy="292"/>
              <a:chOff x="709" y="1115"/>
              <a:chExt cx="4537" cy="292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2150" y="1116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Gaussian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elimination</a:t>
                </a: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345" y="1115"/>
                <a:ext cx="8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Jacobi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iteration</a:t>
                </a: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709" y="1202"/>
                <a:ext cx="141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Red-black SOR</a:t>
                </a:r>
              </a:p>
            </p:txBody>
          </p: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4332" y="1202"/>
                <a:ext cx="91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Multigrid</a:t>
                </a:r>
              </a:p>
            </p:txBody>
          </p:sp>
        </p:grp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1277" y="1794"/>
              <a:ext cx="2948" cy="174"/>
              <a:chOff x="1133" y="1848"/>
              <a:chExt cx="2948" cy="174"/>
            </a:xfrm>
          </p:grpSpPr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1133" y="1848"/>
                <a:ext cx="10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FORTRAN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2279" y="1848"/>
                <a:ext cx="3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2811" y="1848"/>
                <a:ext cx="51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C++</a:t>
                </a:r>
              </a:p>
            </p:txBody>
          </p:sp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3508" y="1848"/>
                <a:ext cx="5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Java</a:t>
                </a:r>
              </a:p>
            </p:txBody>
          </p:sp>
        </p:grpSp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982" y="2263"/>
              <a:ext cx="3647" cy="174"/>
              <a:chOff x="694" y="2472"/>
              <a:chExt cx="3647" cy="174"/>
            </a:xfrm>
          </p:grpSpPr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004" y="2472"/>
                <a:ext cx="8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Intel x86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694" y="2472"/>
                <a:ext cx="11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Sun SPARC</a:t>
                </a:r>
              </a:p>
            </p:txBody>
          </p:sp>
          <p:sp>
            <p:nvSpPr>
              <p:cNvPr id="69" name="Text Box 14"/>
              <p:cNvSpPr txBox="1">
                <a:spLocks noChangeArrowheads="1"/>
              </p:cNvSpPr>
              <p:nvPr/>
            </p:nvSpPr>
            <p:spPr bwMode="auto">
              <a:xfrm>
                <a:off x="3047" y="2472"/>
                <a:ext cx="129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IBM PowerPC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1362" y="2733"/>
              <a:ext cx="3161" cy="232"/>
              <a:chOff x="1074" y="2928"/>
              <a:chExt cx="3161" cy="232"/>
            </a:xfrm>
          </p:grpSpPr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1074" y="2986"/>
                <a:ext cx="100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Pentium 4</a:t>
                </a:r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892" y="2928"/>
                <a:ext cx="10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Core 2 Duo</a:t>
                </a: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2824" y="2986"/>
                <a:ext cx="1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AMD Athlon X2</a:t>
                </a:r>
              </a:p>
            </p:txBody>
          </p:sp>
        </p:grpSp>
        <p:grpSp>
          <p:nvGrpSpPr>
            <p:cNvPr id="38" name="Group 26"/>
            <p:cNvGrpSpPr>
              <a:grpSpLocks/>
            </p:cNvGrpSpPr>
            <p:nvPr/>
          </p:nvGrpSpPr>
          <p:grpSpPr bwMode="auto">
            <a:xfrm>
              <a:off x="1257" y="3202"/>
              <a:ext cx="3482" cy="174"/>
              <a:chOff x="1017" y="3288"/>
              <a:chExt cx="3482" cy="174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1017" y="3288"/>
                <a:ext cx="168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Ripple-carry adder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469" y="3288"/>
                <a:ext cx="203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Carry-lookahead adder</a:t>
                </a:r>
              </a:p>
            </p:txBody>
          </p:sp>
        </p:grpSp>
        <p:grpSp>
          <p:nvGrpSpPr>
            <p:cNvPr id="39" name="Group 27"/>
            <p:cNvGrpSpPr>
              <a:grpSpLocks/>
            </p:cNvGrpSpPr>
            <p:nvPr/>
          </p:nvGrpSpPr>
          <p:grpSpPr bwMode="auto">
            <a:xfrm>
              <a:off x="1259" y="3696"/>
              <a:ext cx="3608" cy="229"/>
              <a:chOff x="1259" y="3696"/>
              <a:chExt cx="3608" cy="229"/>
            </a:xfrm>
          </p:grpSpPr>
          <p:sp>
            <p:nvSpPr>
              <p:cNvPr id="59" name="Text Box 20"/>
              <p:cNvSpPr txBox="1">
                <a:spLocks noChangeArrowheads="1"/>
              </p:cNvSpPr>
              <p:nvPr/>
            </p:nvSpPr>
            <p:spPr bwMode="auto">
              <a:xfrm>
                <a:off x="1259" y="3751"/>
                <a:ext cx="12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Static CMOS</a:t>
                </a: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2200" y="3751"/>
                <a:ext cx="14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Dynamic CMOS</a:t>
                </a: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3331" y="3696"/>
                <a:ext cx="15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Nanomechanical</a:t>
                </a: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>
              <a:off x="1728" y="912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688" y="91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2688" y="912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2112" y="153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2592" y="15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688" y="15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2688" y="1536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H="1">
              <a:off x="1920" y="20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544" y="20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544" y="201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2112" y="244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688" y="244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2688" y="24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H="1">
              <a:off x="2448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736" y="29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1920" y="3408"/>
              <a:ext cx="14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H="1">
              <a:off x="2880" y="340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408" y="3408"/>
              <a:ext cx="379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CC4F4D65-048A-4439-A1FD-6FE37628AE6A}"/>
              </a:ext>
            </a:extLst>
          </p:cNvPr>
          <p:cNvSpPr/>
          <p:nvPr/>
        </p:nvSpPr>
        <p:spPr bwMode="auto">
          <a:xfrm>
            <a:off x="4265966" y="2996952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49CE26-EB42-4EDD-9677-6BE1C30AA3A5}"/>
              </a:ext>
            </a:extLst>
          </p:cNvPr>
          <p:cNvSpPr/>
          <p:nvPr/>
        </p:nvSpPr>
        <p:spPr bwMode="auto">
          <a:xfrm>
            <a:off x="4265966" y="11303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08D5C12-FE93-4CC4-8771-EFE38D3D5B5D}"/>
              </a:ext>
            </a:extLst>
          </p:cNvPr>
          <p:cNvGrpSpPr/>
          <p:nvPr/>
        </p:nvGrpSpPr>
        <p:grpSpPr>
          <a:xfrm>
            <a:off x="245196" y="1210268"/>
            <a:ext cx="3663217" cy="5115084"/>
            <a:chOff x="468313" y="1446213"/>
            <a:chExt cx="4225925" cy="4192587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2C10F0D1-C173-44D5-B515-5860AEC4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849438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C3D69B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Algorithm and Data Structure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AutoShape 4">
              <a:extLst>
                <a:ext uri="{FF2B5EF4-FFF2-40B4-BE49-F238E27FC236}">
                  <a16:creationId xmlns:a16="http://schemas.microsoft.com/office/drawing/2014/main" id="{357ABF6D-49A8-46FE-B227-5FA30743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Gates/Register-Transfer Level (RTL)</a:t>
              </a:r>
            </a:p>
          </p:txBody>
        </p:sp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E1C94568-5CA8-45C1-B629-827DDE2D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446213"/>
              <a:ext cx="4217987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Application</a:t>
              </a:r>
            </a:p>
          </p:txBody>
        </p:sp>
        <p:sp>
          <p:nvSpPr>
            <p:cNvPr id="95" name="AutoShape 6">
              <a:extLst>
                <a:ext uri="{FF2B5EF4-FFF2-40B4-BE49-F238E27FC236}">
                  <a16:creationId xmlns:a16="http://schemas.microsoft.com/office/drawing/2014/main" id="{078434B0-DF55-43D2-97AB-067635DC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059113"/>
              <a:ext cx="4225925" cy="47148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Instruction Set Architecture (ISA)</a:t>
              </a:r>
            </a:p>
          </p:txBody>
        </p:sp>
        <p:sp>
          <p:nvSpPr>
            <p:cNvPr id="96" name="AutoShape 7">
              <a:extLst>
                <a:ext uri="{FF2B5EF4-FFF2-40B4-BE49-F238E27FC236}">
                  <a16:creationId xmlns:a16="http://schemas.microsoft.com/office/drawing/2014/main" id="{04E43027-11E9-4BBA-8113-FD288165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655888"/>
              <a:ext cx="4214812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Operating System/Virtual Machines</a:t>
              </a:r>
            </a:p>
          </p:txBody>
        </p:sp>
        <p:sp>
          <p:nvSpPr>
            <p:cNvPr id="97" name="AutoShape 8">
              <a:extLst>
                <a:ext uri="{FF2B5EF4-FFF2-40B4-BE49-F238E27FC236}">
                  <a16:creationId xmlns:a16="http://schemas.microsoft.com/office/drawing/2014/main" id="{42130CB5-CC4E-4B36-8F60-19F83864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530600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Microarchitecture</a:t>
              </a:r>
            </a:p>
          </p:txBody>
        </p:sp>
        <p:sp>
          <p:nvSpPr>
            <p:cNvPr id="98" name="AutoShape 9">
              <a:extLst>
                <a:ext uri="{FF2B5EF4-FFF2-40B4-BE49-F238E27FC236}">
                  <a16:creationId xmlns:a16="http://schemas.microsoft.com/office/drawing/2014/main" id="{6E0F1BA5-89D3-4437-8856-FFB566E2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740275"/>
              <a:ext cx="4225925" cy="4587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Electronic Devices</a:t>
              </a:r>
            </a:p>
          </p:txBody>
        </p:sp>
        <p:sp>
          <p:nvSpPr>
            <p:cNvPr id="99" name="AutoShape 10">
              <a:extLst>
                <a:ext uri="{FF2B5EF4-FFF2-40B4-BE49-F238E27FC236}">
                  <a16:creationId xmlns:a16="http://schemas.microsoft.com/office/drawing/2014/main" id="{B6FFA4A0-4F30-490C-8A53-39941D9A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252663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Programming Language/Compiler</a:t>
              </a:r>
            </a:p>
          </p:txBody>
        </p:sp>
        <p:sp>
          <p:nvSpPr>
            <p:cNvPr id="100" name="AutoShape 11">
              <a:extLst>
                <a:ext uri="{FF2B5EF4-FFF2-40B4-BE49-F238E27FC236}">
                  <a16:creationId xmlns:a16="http://schemas.microsoft.com/office/drawing/2014/main" id="{CD3CC031-1514-4719-B4DD-1F200F51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337050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Analog/Digital Circuits</a:t>
              </a:r>
            </a:p>
          </p:txBody>
        </p:sp>
        <p:sp>
          <p:nvSpPr>
            <p:cNvPr id="101" name="AutoShape 12">
              <a:extLst>
                <a:ext uri="{FF2B5EF4-FFF2-40B4-BE49-F238E27FC236}">
                  <a16:creationId xmlns:a16="http://schemas.microsoft.com/office/drawing/2014/main" id="{148CCF79-0C97-491C-8247-1A032683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5180013"/>
              <a:ext cx="4225925" cy="4587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Physics</a:t>
              </a:r>
            </a:p>
          </p:txBody>
        </p:sp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2D24A0-8BB8-437B-A5CB-8D54E162D91F}"/>
              </a:ext>
            </a:extLst>
          </p:cNvPr>
          <p:cNvCxnSpPr>
            <a:cxnSpLocks/>
            <a:stCxn id="89" idx="1"/>
            <a:endCxn id="99" idx="3"/>
          </p:cNvCxnSpPr>
          <p:nvPr/>
        </p:nvCxnSpPr>
        <p:spPr bwMode="auto">
          <a:xfrm flipH="1" flipV="1">
            <a:off x="3908413" y="2440136"/>
            <a:ext cx="357553" cy="778526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EA2EB-AFA8-42C3-90E4-2A063F5CC6F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C98F5B-4036-4560-BEC4-378222D05A4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Assembly Language Program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42988"/>
            <a:ext cx="8686800" cy="5410200"/>
          </a:xfrm>
          <a:solidFill>
            <a:srgbClr val="CCECFF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Program to multiply a number by the constant 6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.ORIG	x3050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R1, SIX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R2, NUMBER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AND	R3, R3, #0	; Clear R3.  It will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; contain the product.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The inner loop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AGAIN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R3, R3, R2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R1, R1, #-1	; R1 keeps track of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BRp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AGAIN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the iteration.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HALT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NUMBER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.BLKW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SIX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.FILL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x0006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</a:p>
        </p:txBody>
      </p:sp>
    </p:spTree>
    <p:extLst>
      <p:ext uri="{BB962C8B-B14F-4D97-AF65-F5344CB8AC3E}">
        <p14:creationId xmlns:p14="http://schemas.microsoft.com/office/powerpoint/2010/main" val="12945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CEBD6-52D8-4CE5-9C8D-E87315F173A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E8BAF3-65BD-4155-9644-73012F24E26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Assembly Language Syntax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3263057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Each line of a program is one of the following: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 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instruction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 assembler 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directive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(or 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pseudo-op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伪操作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comment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empty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Whitespace (between symbols) and case are ignored.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Comments (beginning with “;”) are also ignored.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An instruction has the following format: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371600" y="4628728"/>
            <a:ext cx="566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LABEL OPCODE OPERANDS COMMENTS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 flipV="1">
            <a:off x="1828800" y="5009728"/>
            <a:ext cx="0" cy="9906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1828800" y="5466928"/>
            <a:ext cx="43434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 flipV="1">
            <a:off x="6172200" y="5009728"/>
            <a:ext cx="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1204913" y="5924128"/>
            <a:ext cx="125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optional</a:t>
            </a:r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4572000" y="5009728"/>
            <a:ext cx="0" cy="9906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3048000" y="5009728"/>
            <a:ext cx="0" cy="3048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>
            <a:off x="3048000" y="5314528"/>
            <a:ext cx="1524000" cy="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3786188" y="5924128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mandatory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27779C-21F7-4CE2-A1A6-3BADBE8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81062"/>
            <a:ext cx="5504645" cy="39368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8168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A44603-8A7B-428C-97EE-78A3EAC9BA4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826B26-0749-46B5-8345-F96CD986775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Opcodes and Operands </a:t>
            </a:r>
            <a:r>
              <a:rPr lang="zh-CN" altLang="en-US" dirty="0">
                <a:highlight>
                  <a:srgbClr val="FFFF00"/>
                </a:highlight>
                <a:ea typeface="宋体" panose="02010600030101010101" pitchFamily="2" charset="-122"/>
              </a:rPr>
              <a:t>操作码 和 操作数</a:t>
            </a:r>
            <a:endParaRPr lang="en-US" altLang="zh-CN" dirty="0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Opcodes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reserved symbols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that correspond to LC-3 instructions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listed in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Appendix A</a:t>
            </a:r>
          </a:p>
          <a:p>
            <a:pPr lvl="2"/>
            <a:r>
              <a:rPr lang="en-US" altLang="zh-CN" sz="1800" dirty="0"/>
              <a:t>ex: </a:t>
            </a:r>
            <a:r>
              <a:rPr lang="en-US" altLang="zh-CN" sz="1800" dirty="0">
                <a:latin typeface="Courier New" panose="02070309020205020404" pitchFamily="49" charset="0"/>
              </a:rPr>
              <a:t>ADD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AND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LD</a:t>
            </a:r>
            <a:r>
              <a:rPr lang="en-US" altLang="zh-CN" sz="1800" dirty="0"/>
              <a:t>,</a:t>
            </a:r>
            <a:r>
              <a:rPr lang="en-US" altLang="zh-CN" sz="1800" dirty="0">
                <a:latin typeface="Courier New" panose="02070309020205020404" pitchFamily="49" charset="0"/>
              </a:rPr>
              <a:t> LDR</a:t>
            </a:r>
            <a:r>
              <a:rPr lang="en-US" altLang="zh-CN" sz="1800" dirty="0"/>
              <a:t>, …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Operands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registers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-- specified by Rn, where n is the register number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-- indicated by # (decimal) or x (hex)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-- symbolic name of memory location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separated by comma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order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and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correspond to instruction format</a:t>
            </a:r>
          </a:p>
          <a:p>
            <a:pPr lvl="2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ex:	</a:t>
            </a:r>
            <a:r>
              <a:rPr lang="en-US" altLang="zh-CN" sz="1800" dirty="0">
                <a:latin typeface="Courier New" panose="02070309020205020404" pitchFamily="49" charset="0"/>
              </a:rPr>
              <a:t>ADD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R1,R1,R3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ADD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R1,R1,#3</a:t>
            </a:r>
            <a:b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LD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R6,NUMBER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Courier New" panose="02070309020205020404" pitchFamily="49" charset="0"/>
              </a:rPr>
              <a:t>BRz</a:t>
            </a:r>
            <a:r>
              <a:rPr lang="en-US" altLang="zh-CN" sz="1800" dirty="0">
                <a:latin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LOOP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71B6B-0920-4BFA-B0C5-01C80538852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1B9619-3113-4DB3-A147-28D69814EDC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Labels and Comments  </a:t>
            </a:r>
            <a:r>
              <a:rPr lang="zh-CN" altLang="en-US" dirty="0">
                <a:highlight>
                  <a:srgbClr val="FFFF00"/>
                </a:highlight>
                <a:ea typeface="宋体" panose="02010600030101010101" pitchFamily="2" charset="-122"/>
              </a:rPr>
              <a:t>标号 和 注释</a:t>
            </a:r>
            <a:endParaRPr lang="en-US" altLang="zh-CN" dirty="0"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Label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placed at the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beginning of the line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assigns a symbolic name to the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corresponding to line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0" dirty="0">
                <a:latin typeface="CourierPS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  <a:t>LOOP</a:t>
            </a:r>
            <a:r>
              <a:rPr lang="en-US" altLang="zh-CN" sz="1800" dirty="0">
                <a:latin typeface="Courier New" panose="02070309020205020404" pitchFamily="49" charset="0"/>
              </a:rPr>
              <a:t>	ADD	R1,R1,#-1</a:t>
            </a:r>
            <a:br>
              <a:rPr lang="en-US" altLang="zh-CN" sz="1800" dirty="0">
                <a:latin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</a:rPr>
              <a:t>		</a:t>
            </a:r>
            <a:r>
              <a:rPr lang="en-US" altLang="zh-CN" sz="1800" dirty="0" err="1">
                <a:latin typeface="Courier New" panose="02070309020205020404" pitchFamily="49" charset="0"/>
              </a:rPr>
              <a:t>BRp</a:t>
            </a:r>
            <a:r>
              <a:rPr lang="en-US" altLang="zh-CN" sz="1800" dirty="0">
                <a:latin typeface="Courier New" panose="02070309020205020404" pitchFamily="49" charset="0"/>
              </a:rPr>
              <a:t>	LOOP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Comment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anything after a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semicolon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分号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is a comment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ignored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by assembler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used by humans to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document/understand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programs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tips for useful comments: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avoid restating the obvious, as “decrement R1”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provide </a:t>
            </a:r>
            <a:r>
              <a:rPr lang="en-US" altLang="zh-CN" sz="1800" dirty="0">
                <a:solidFill>
                  <a:srgbClr val="0070C0"/>
                </a:solidFill>
              </a:rPr>
              <a:t>additional insight</a:t>
            </a:r>
            <a:r>
              <a:rPr lang="en-US" altLang="zh-CN" sz="1800" dirty="0"/>
              <a:t>, as in “accumulate product in R6”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use comments to </a:t>
            </a:r>
            <a:r>
              <a:rPr lang="en-US" altLang="zh-CN" sz="1800" dirty="0">
                <a:solidFill>
                  <a:srgbClr val="0070C0"/>
                </a:solidFill>
              </a:rPr>
              <a:t>separate</a:t>
            </a:r>
            <a:r>
              <a:rPr lang="en-US" altLang="zh-CN" sz="1800" dirty="0"/>
              <a:t> pieces of program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13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83393-5A60-40A0-A095-498B8C60360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28B86-D942-44DE-B765-13A9D28C1DC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Assembler Directives (</a:t>
            </a:r>
            <a:r>
              <a:rPr lang="zh-CN" altLang="en-US" dirty="0">
                <a:highlight>
                  <a:srgbClr val="FFFF00"/>
                </a:highlight>
                <a:ea typeface="宋体" panose="02010600030101010101" pitchFamily="2" charset="-122"/>
              </a:rPr>
              <a:t>指示符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17986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Pseudo-operations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 not refer to operations executed by program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used by assembler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look like instruction, but “opcode”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starts with dot</a:t>
            </a:r>
          </a:p>
        </p:txBody>
      </p:sp>
      <p:graphicFrame>
        <p:nvGraphicFramePr>
          <p:cNvPr id="3420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892"/>
              </p:ext>
            </p:extLst>
          </p:nvPr>
        </p:nvGraphicFramePr>
        <p:xfrm>
          <a:off x="743484" y="2795114"/>
          <a:ext cx="7711008" cy="3598222"/>
        </p:xfrm>
        <a:graphic>
          <a:graphicData uri="http://schemas.openxmlformats.org/drawingml/2006/table">
            <a:tbl>
              <a:tblPr/>
              <a:tblGrid>
                <a:gridCol w="146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Operand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Meaning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.ORIG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starting address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 program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.END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of program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.BLKW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words of storage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.FILL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 one word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initialize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with value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.STRINGZ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-character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string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allocate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n+1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locations,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initialize w/characters and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terminator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Process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152A3"/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rgbClr val="0152A3"/>
                </a:solidFill>
                <a:latin typeface="微软雅黑" panose="020B0503020204020204" pitchFamily="34" charset="-122"/>
              </a:rPr>
              <a:t>Assembly Language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850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E3C7-C218-4EDA-8DEF-DF3B2F82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35771-24CA-4D85-B961-C6722809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9B69D-9D65-4132-933F-3991FE7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30A66DA-0A1D-42F7-9CA5-34782123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71061"/>
            <a:ext cx="5616748" cy="1079773"/>
          </a:xfrm>
          <a:solidFill>
            <a:srgbClr val="CCFFFF"/>
          </a:solidFill>
          <a:ln w="19050">
            <a:solidFill>
              <a:srgbClr val="008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.ORIG   X3010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  .STRINGZ ”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2C234C-4DF4-48B8-80AA-44F47FAF211F}"/>
              </a:ext>
            </a:extLst>
          </p:cNvPr>
          <p:cNvSpPr/>
          <p:nvPr/>
        </p:nvSpPr>
        <p:spPr>
          <a:xfrm>
            <a:off x="6247093" y="1089193"/>
            <a:ext cx="2441014" cy="526297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x3010: x0048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x3011: x0065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x3012: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x3013: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x3014: x006F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x3015: x002C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x3016: x0020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x3017: x0057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x3018: x006F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x3019: x0072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x301A: x006C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x301B: x0064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x301C: x0021</a:t>
            </a:r>
            <a:br>
              <a:rPr lang="en-US" altLang="zh-CN" sz="24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baseline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x301D: x0000 </a:t>
            </a:r>
            <a:endParaRPr lang="zh-CN" altLang="en-US" sz="2400" b="1" baseline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C780671F-5F5D-45A8-BE5C-E067B6AF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64790"/>
              </p:ext>
            </p:extLst>
          </p:nvPr>
        </p:nvGraphicFramePr>
        <p:xfrm>
          <a:off x="107504" y="2204864"/>
          <a:ext cx="6096000" cy="4064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nul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highlight>
                          <a:srgbClr val="FFFF00"/>
                        </a:highlight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dle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sp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highlight>
                          <a:srgbClr val="FFFF00"/>
                        </a:highlight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@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`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soh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71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"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etx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eot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dc4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enq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nak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ack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syn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etb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'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bs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can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ht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79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0a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sub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: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7a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0b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vt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esc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[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7b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{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0c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np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fs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2c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  <a:latin typeface="CourierPS" pitchFamily="49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\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7c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0d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cr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gs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7d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0e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rs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7e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0f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si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us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2f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3f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4f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5f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_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6f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7f</a:t>
                      </a:r>
                    </a:p>
                  </a:txBody>
                  <a:tcPr marL="0" marR="0" marT="0" marB="0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del</a:t>
                      </a:r>
                    </a:p>
                  </a:txBody>
                  <a:tcPr marL="0" marR="0" marT="0" marB="0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6FA43D5-67DA-4147-A4B2-227480AB6C16}"/>
              </a:ext>
            </a:extLst>
          </p:cNvPr>
          <p:cNvSpPr txBox="1"/>
          <p:nvPr/>
        </p:nvSpPr>
        <p:spPr>
          <a:xfrm>
            <a:off x="3173648" y="6382563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baseline="0" dirty="0">
                <a:solidFill>
                  <a:schemeClr val="accent1"/>
                </a:solidFill>
                <a:highlight>
                  <a:srgbClr val="FFFF00"/>
                </a:highlight>
              </a:rPr>
              <a:t>n = 13, </a:t>
            </a:r>
            <a:r>
              <a:rPr lang="zh-CN" altLang="en-US" sz="2000" b="1" baseline="0" dirty="0">
                <a:solidFill>
                  <a:schemeClr val="accent1"/>
                </a:solidFill>
                <a:highlight>
                  <a:srgbClr val="FFFF00"/>
                </a:highlight>
              </a:rPr>
              <a:t>占用了</a:t>
            </a:r>
            <a:r>
              <a:rPr lang="en-US" altLang="zh-CN" sz="2000" b="1" baseline="0" dirty="0">
                <a:solidFill>
                  <a:schemeClr val="accent1"/>
                </a:solidFill>
                <a:highlight>
                  <a:srgbClr val="FFFF00"/>
                </a:highlight>
              </a:rPr>
              <a:t>14</a:t>
            </a:r>
            <a:r>
              <a:rPr lang="zh-CN" altLang="en-US" sz="2000" b="1" baseline="0" dirty="0">
                <a:solidFill>
                  <a:schemeClr val="accent1"/>
                </a:solidFill>
                <a:highlight>
                  <a:srgbClr val="FFFF00"/>
                </a:highlight>
              </a:rPr>
              <a:t>个位置</a:t>
            </a:r>
          </a:p>
        </p:txBody>
      </p:sp>
    </p:spTree>
    <p:extLst>
      <p:ext uri="{BB962C8B-B14F-4D97-AF65-F5344CB8AC3E}">
        <p14:creationId xmlns:p14="http://schemas.microsoft.com/office/powerpoint/2010/main" val="198389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18BC26-D1E1-4EEF-B907-2189B4E0E4A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FFB7D7-6A8A-4A62-89A6-53CFBD7C845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Trap Codes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LC-3 assembler provides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pseudo-instructions</a:t>
            </a:r>
            <a:r>
              <a:rPr lang="en-US" altLang="zh-CN" dirty="0">
                <a:ea typeface="宋体" panose="02010600030101010101" pitchFamily="2" charset="-122"/>
              </a:rPr>
              <a:t>”(</a:t>
            </a:r>
            <a:r>
              <a:rPr lang="zh-CN" altLang="en-US" dirty="0">
                <a:highlight>
                  <a:srgbClr val="FFFF00"/>
                </a:highlight>
                <a:ea typeface="宋体" panose="02010600030101010101" pitchFamily="2" charset="-122"/>
              </a:rPr>
              <a:t>伪指令</a:t>
            </a:r>
            <a:r>
              <a:rPr lang="en-US" altLang="zh-CN" dirty="0">
                <a:ea typeface="宋体" panose="02010600030101010101" pitchFamily="2" charset="-122"/>
              </a:rPr>
              <a:t>) for each trap code, so you don’t have to remember them.</a:t>
            </a:r>
          </a:p>
        </p:txBody>
      </p:sp>
      <p:graphicFrame>
        <p:nvGraphicFramePr>
          <p:cNvPr id="343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73291"/>
              </p:ext>
            </p:extLst>
          </p:nvPr>
        </p:nvGraphicFramePr>
        <p:xfrm>
          <a:off x="533400" y="2133600"/>
          <a:ext cx="8077200" cy="3976717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2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Code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Equivalent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HALT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x25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Halt execution and print message to console.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x23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Print prompt on console,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(and echo) one character from keybd.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Character stored in R0[7:0].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one character (in R0[7:0]) to console.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GETC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one character from keyboard.</a:t>
                      </a:r>
                      <a:b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Character stored in R0[7:0].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PUTS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TRAP x22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null-terminated string to console.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 of string is in R0.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60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BA0FC7-A9EC-41C0-9843-398002A28D7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317CB0-FF0C-4F22-B9EE-D01BFC5317A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Style Guidelines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39200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Use the following style guidelines to improve the readability and understandability of your programs: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Provide a program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header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with author’s name, date,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etc.,and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purpose of program. 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 labels, opcode, operands, and comments in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same column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each line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  </a:t>
            </a:r>
            <a:r>
              <a:rPr lang="en-US" altLang="zh-CN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(Unless entire line is a comment.)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comments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to explain what each register does.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Give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explanatory comment(</a:t>
            </a:r>
            <a:r>
              <a:rPr lang="zh-CN" altLang="en-US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备注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most instructions.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Use meaningful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symbolic names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pPr lvl="2">
              <a:spcBef>
                <a:spcPts val="0"/>
              </a:spcBef>
              <a:buFontTx/>
              <a:buChar char="•"/>
            </a:pPr>
            <a:r>
              <a:rPr lang="en-US" altLang="zh-CN" sz="1800" dirty="0"/>
              <a:t>Mixed upper and lower case for </a:t>
            </a:r>
            <a:r>
              <a:rPr lang="en-US" altLang="zh-CN" sz="1800" dirty="0">
                <a:solidFill>
                  <a:srgbClr val="0070C0"/>
                </a:solidFill>
              </a:rPr>
              <a:t>readability</a:t>
            </a:r>
            <a:r>
              <a:rPr lang="en-US" altLang="zh-CN" sz="1800" dirty="0"/>
              <a:t>.</a:t>
            </a:r>
          </a:p>
          <a:p>
            <a:pPr lvl="3">
              <a:spcBef>
                <a:spcPts val="0"/>
              </a:spcBef>
            </a:pPr>
            <a:r>
              <a:rPr lang="en-US" altLang="zh-CN" sz="2000" dirty="0" err="1"/>
              <a:t>ASCIItoBinary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InputRoutine</a:t>
            </a:r>
            <a:r>
              <a:rPr lang="en-US" altLang="zh-CN" sz="2000" dirty="0"/>
              <a:t>, SaveR1</a:t>
            </a:r>
            <a:endParaRPr lang="en-US" altLang="zh-CN" sz="1000" dirty="0"/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Provide comments between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program sections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pPr lvl="1">
              <a:spcBef>
                <a:spcPts val="0"/>
              </a:spcBef>
              <a:buFontTx/>
              <a:buAutoNum type="arabicPeriod"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Each line must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fit on the page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 no wraparound or truncations.</a:t>
            </a:r>
          </a:p>
          <a:p>
            <a:pPr lvl="2">
              <a:spcBef>
                <a:spcPts val="0"/>
              </a:spcBef>
              <a:buFontTx/>
              <a:buChar char="•"/>
            </a:pPr>
            <a:r>
              <a:rPr lang="en-US" altLang="zh-CN" sz="1800" dirty="0"/>
              <a:t>Long statements split in aesthetically (</a:t>
            </a:r>
            <a:r>
              <a:rPr lang="zh-CN" altLang="en-US" sz="1800" dirty="0"/>
              <a:t>美学上</a:t>
            </a:r>
            <a:r>
              <a:rPr lang="en-US" altLang="zh-CN" sz="1800" dirty="0"/>
              <a:t>) pleasing manner.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53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4F11B2-B070-48FF-A805-6A6E998C21C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C2D209-4025-4532-A2AD-355EF545D1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Sample Program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Count the occurrences of a character in a file.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Remember this?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609600" y="2057400"/>
          <a:ext cx="788828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VISIO" r:id="rId3" imgW="6548628" imgH="3791712" progId="Visio.Drawing.6">
                  <p:embed/>
                </p:oleObj>
              </mc:Choice>
              <mc:Fallback>
                <p:oleObj name="VISIO" r:id="rId3" imgW="6548628" imgH="3791712" progId="Visio.Drawing.6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7888288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43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EB79D-AFCB-4771-A78C-FE21E3CE129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0AD74-A020-4C00-B7E9-065007C1E4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45720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 (1 of 2)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266700" y="1143000"/>
          <a:ext cx="8610600" cy="49022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0 1 0 1 0 1 0 0 1 0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(counter)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R2,R2,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0 0 1 0 0 1 1 0 0 0 0 1 0 0 0 0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M[x3012]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R3, x3012       (LD R3, PTR)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Input to R0 (TRAP x23)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TRAP x23            (GETC)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 R3,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0 0 0 1 1 0 0 0 0 1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1 1 1 0 0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R4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– 4 (EOT)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R4,R1, #-4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x3005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0 0 0 0 0 1 0 0 0 0 0 0 1 0 0 0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Z,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   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x3006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1 0 0 1 0 0 1 0 0 1 1 1 1 1 1 1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NOT 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R1,R1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X3008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R1,R1,R0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x3009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0 0 0 0 1 0 1 0 0 0 0 0 0 0 0 1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N or P,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GETCHAR)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683" name="Line 67"/>
          <p:cNvSpPr>
            <a:spLocks noChangeShapeType="1"/>
          </p:cNvSpPr>
          <p:nvPr/>
        </p:nvSpPr>
        <p:spPr bwMode="auto">
          <a:xfrm>
            <a:off x="2743200" y="593407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4" name="Line 68"/>
          <p:cNvSpPr>
            <a:spLocks noChangeShapeType="1"/>
          </p:cNvSpPr>
          <p:nvPr/>
        </p:nvSpPr>
        <p:spPr bwMode="auto">
          <a:xfrm>
            <a:off x="27432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5" name="Line 69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6" name="Line 70"/>
          <p:cNvSpPr>
            <a:spLocks noChangeShapeType="1"/>
          </p:cNvSpPr>
          <p:nvPr/>
        </p:nvSpPr>
        <p:spPr bwMode="auto">
          <a:xfrm>
            <a:off x="3962400" y="281940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7" name="Line 71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8" name="Line 72"/>
          <p:cNvSpPr>
            <a:spLocks noChangeShapeType="1"/>
          </p:cNvSpPr>
          <p:nvPr/>
        </p:nvSpPr>
        <p:spPr bwMode="auto">
          <a:xfrm>
            <a:off x="27432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9" name="Line 73"/>
          <p:cNvSpPr>
            <a:spLocks noChangeShapeType="1"/>
          </p:cNvSpPr>
          <p:nvPr/>
        </p:nvSpPr>
        <p:spPr bwMode="auto">
          <a:xfrm>
            <a:off x="2743200" y="41624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0" name="Line 74"/>
          <p:cNvSpPr>
            <a:spLocks noChangeShapeType="1"/>
          </p:cNvSpPr>
          <p:nvPr/>
        </p:nvSpPr>
        <p:spPr bwMode="auto">
          <a:xfrm>
            <a:off x="27432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1" name="Line 75"/>
          <p:cNvSpPr>
            <a:spLocks noChangeShapeType="1"/>
          </p:cNvSpPr>
          <p:nvPr/>
        </p:nvSpPr>
        <p:spPr bwMode="auto">
          <a:xfrm>
            <a:off x="27432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2" name="Line 76"/>
          <p:cNvSpPr>
            <a:spLocks noChangeShapeType="1"/>
          </p:cNvSpPr>
          <p:nvPr/>
        </p:nvSpPr>
        <p:spPr bwMode="auto">
          <a:xfrm>
            <a:off x="27432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3" name="Line 77"/>
          <p:cNvSpPr>
            <a:spLocks noChangeShapeType="1"/>
          </p:cNvSpPr>
          <p:nvPr/>
        </p:nvSpPr>
        <p:spPr bwMode="auto">
          <a:xfrm>
            <a:off x="36576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4" name="Line 78"/>
          <p:cNvSpPr>
            <a:spLocks noChangeShapeType="1"/>
          </p:cNvSpPr>
          <p:nvPr/>
        </p:nvSpPr>
        <p:spPr bwMode="auto">
          <a:xfrm>
            <a:off x="4876800" y="19145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5" name="Line 79"/>
          <p:cNvSpPr>
            <a:spLocks noChangeShapeType="1"/>
          </p:cNvSpPr>
          <p:nvPr/>
        </p:nvSpPr>
        <p:spPr bwMode="auto">
          <a:xfrm>
            <a:off x="3657600" y="2362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6" name="Line 80"/>
          <p:cNvSpPr>
            <a:spLocks noChangeShapeType="1"/>
          </p:cNvSpPr>
          <p:nvPr/>
        </p:nvSpPr>
        <p:spPr bwMode="auto">
          <a:xfrm>
            <a:off x="36576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7" name="Line 81"/>
          <p:cNvSpPr>
            <a:spLocks noChangeShapeType="1"/>
          </p:cNvSpPr>
          <p:nvPr/>
        </p:nvSpPr>
        <p:spPr bwMode="auto">
          <a:xfrm>
            <a:off x="4572000" y="325755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8" name="Line 82"/>
          <p:cNvSpPr>
            <a:spLocks noChangeShapeType="1"/>
          </p:cNvSpPr>
          <p:nvPr/>
        </p:nvSpPr>
        <p:spPr bwMode="auto">
          <a:xfrm>
            <a:off x="36576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9" name="Line 83"/>
          <p:cNvSpPr>
            <a:spLocks noChangeShapeType="1"/>
          </p:cNvSpPr>
          <p:nvPr/>
        </p:nvSpPr>
        <p:spPr bwMode="auto">
          <a:xfrm>
            <a:off x="4876800" y="37147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0" name="Line 84"/>
          <p:cNvSpPr>
            <a:spLocks noChangeShapeType="1"/>
          </p:cNvSpPr>
          <p:nvPr/>
        </p:nvSpPr>
        <p:spPr bwMode="auto">
          <a:xfrm>
            <a:off x="3657600" y="41624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1" name="Line 85"/>
          <p:cNvSpPr>
            <a:spLocks noChangeShapeType="1"/>
          </p:cNvSpPr>
          <p:nvPr/>
        </p:nvSpPr>
        <p:spPr bwMode="auto">
          <a:xfrm>
            <a:off x="36576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2" name="Line 86"/>
          <p:cNvSpPr>
            <a:spLocks noChangeShapeType="1"/>
          </p:cNvSpPr>
          <p:nvPr/>
        </p:nvSpPr>
        <p:spPr bwMode="auto">
          <a:xfrm>
            <a:off x="36576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3" name="Line 87"/>
          <p:cNvSpPr>
            <a:spLocks noChangeShapeType="1"/>
          </p:cNvSpPr>
          <p:nvPr/>
        </p:nvSpPr>
        <p:spPr bwMode="auto">
          <a:xfrm>
            <a:off x="4876800" y="50387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4" name="Line 88"/>
          <p:cNvSpPr>
            <a:spLocks noChangeShapeType="1"/>
          </p:cNvSpPr>
          <p:nvPr/>
        </p:nvSpPr>
        <p:spPr bwMode="auto">
          <a:xfrm>
            <a:off x="36576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5" name="Line 89"/>
          <p:cNvSpPr>
            <a:spLocks noChangeShapeType="1"/>
          </p:cNvSpPr>
          <p:nvPr/>
        </p:nvSpPr>
        <p:spPr bwMode="auto">
          <a:xfrm>
            <a:off x="54864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6" name="Line 90"/>
          <p:cNvSpPr>
            <a:spLocks noChangeShapeType="1"/>
          </p:cNvSpPr>
          <p:nvPr/>
        </p:nvSpPr>
        <p:spPr bwMode="auto">
          <a:xfrm>
            <a:off x="3657600" y="593407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27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5BC85B-44D9-4E66-A192-C5263B44C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2B65CA-1D1D-4AC8-B9A9-75725A67C1C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36576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(2 of 2)</a:t>
            </a:r>
          </a:p>
        </p:txBody>
      </p:sp>
      <p:graphicFrame>
        <p:nvGraphicFramePr>
          <p:cNvPr id="35915" name="Group 75"/>
          <p:cNvGraphicFramePr>
            <a:graphicFrameLocks noGrp="1"/>
          </p:cNvGraphicFramePr>
          <p:nvPr/>
        </p:nvGraphicFramePr>
        <p:xfrm>
          <a:off x="266700" y="1143000"/>
          <a:ext cx="8610600" cy="49450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x300A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0 0 0 1 0 1 0 0 1 0 1 0 0 0 0 1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R2 + 1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R2,R2,#1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x300B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0 0 0 1 0 1 1 0 1 1 1 0 0 0 0 1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R3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R3,R3,#1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x300C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R1,R3,#0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0 0 0 0 1 1 1 1 1 1 1 1 0 1 1 0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x300E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0 0 1 0 0 0 0 0 0 0 0 0 0 1 0 0          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R0,x3013     (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 ASCII)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x300F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0 0 0 1 0 0 0 0 0 0 0 0 0 0 1 0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R0 +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R0,R0,R2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Print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x21      (OUT)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1 1 1 1 0 0 0 0 0 0 1 0 0 1 0 1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HALT</a:t>
                      </a:r>
                      <a:b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x25      (HALT)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1 0 0 1 0 0 0 0 0 0 0 0 0 0 0 0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Starting Address of File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(X9000)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0 0 0 0 0 0 0 0 0 0 1 1 0 0 0 0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ASCII x30 (‘0’)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27432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8" name="Line 68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>
            <a:off x="27432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>
            <a:off x="2743200" y="37052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>
            <a:off x="27432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3962400" y="45910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3962400" y="50482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>
            <a:off x="36576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4876800" y="19240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36576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9" name="Line 79"/>
          <p:cNvSpPr>
            <a:spLocks noChangeShapeType="1"/>
          </p:cNvSpPr>
          <p:nvPr/>
        </p:nvSpPr>
        <p:spPr bwMode="auto">
          <a:xfrm>
            <a:off x="36576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0" name="Line 80"/>
          <p:cNvSpPr>
            <a:spLocks noChangeShapeType="1"/>
          </p:cNvSpPr>
          <p:nvPr/>
        </p:nvSpPr>
        <p:spPr bwMode="auto">
          <a:xfrm flipV="1">
            <a:off x="4572000" y="2819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1" name="Line 81"/>
          <p:cNvSpPr>
            <a:spLocks noChangeShapeType="1"/>
          </p:cNvSpPr>
          <p:nvPr/>
        </p:nvSpPr>
        <p:spPr bwMode="auto">
          <a:xfrm>
            <a:off x="3657600" y="32575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2" name="Line 82"/>
          <p:cNvSpPr>
            <a:spLocks noChangeShapeType="1"/>
          </p:cNvSpPr>
          <p:nvPr/>
        </p:nvSpPr>
        <p:spPr bwMode="auto">
          <a:xfrm>
            <a:off x="3657600" y="37052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3" name="Line 83"/>
          <p:cNvSpPr>
            <a:spLocks noChangeShapeType="1"/>
          </p:cNvSpPr>
          <p:nvPr/>
        </p:nvSpPr>
        <p:spPr bwMode="auto">
          <a:xfrm>
            <a:off x="36576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4" name="Line 84"/>
          <p:cNvSpPr>
            <a:spLocks noChangeShapeType="1"/>
          </p:cNvSpPr>
          <p:nvPr/>
        </p:nvSpPr>
        <p:spPr bwMode="auto">
          <a:xfrm>
            <a:off x="54864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0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C2BE3-AD35-4981-9269-F9A52FC3FE8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E1B4B3-8136-4753-AE38-68E47A5DADB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(1 of 3)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; Program to count occurrences of a character in a file.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; Character to be input from the keyboard.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; Result to be displayed on the monitor.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05 ; Program only works if no more than 9 occurrences are      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06 ; found.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07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08 ; Initialization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09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0A	.ORIG	x3000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0B	AND	R2, R2, #0	; R2 is counter, initially 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0C	LD	R3, PTR	; R3 is pointer to characters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0D	GETC		; TRAP x23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0E			; R0 gets character input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0F	LDR	R1, R3, #0	; R1 gets first character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; Test character for end of file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AutoNum type="arabicPlain" startAt="13"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TEST	ADD	R4, R1, #-4    	; Test for EOT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AutoNum type="arabicPlain" startAt="13"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	; (ASCII x04)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41751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	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OUTPUT	 	; If done, prepare the output</a:t>
            </a:r>
          </a:p>
        </p:txBody>
      </p:sp>
    </p:spTree>
    <p:extLst>
      <p:ext uri="{BB962C8B-B14F-4D97-AF65-F5344CB8AC3E}">
        <p14:creationId xmlns:p14="http://schemas.microsoft.com/office/powerpoint/2010/main" val="155325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74D72-CEC4-457E-9F13-BCC5E01AE01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42683-DEAF-457E-AB7A-0CAAF2FE136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(2 of 3)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16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17 ; Test character for match.  If a match, increment count.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18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19	  NOT	R1, R1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1A	  ADD	R1, R1, R0	; If match, R1 =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xFFFF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1B	  NOT	R1, R1	; If match, R1 = x0000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1C	 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</a:rPr>
              <a:t>BRnp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GETCHAR	; If no match, do not increment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1D	  ADD	R2, R2, #1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1E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1F ; Get next character from file.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 GETCHAR ADD	R3, R3, #1	; Point to next character.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22	  LDR	R1, R3, #0	; R1 gets next char to test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23	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TEST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24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25 ; Output the count.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26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27  OUTPUT LD	R0, ASCII	; Load the ASCII template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28	  ADD	R0, R0, R2	; Covert binary count to ASCII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29	  OUT		; TRAP x21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2A			; ASCII code in R0 is displayed.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2B	  HALT		; TRAP x25,Halt machine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20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D9FDF-44C2-4940-AEA9-D6BE953D032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F94C6-1F9C-4A53-8B5C-6F60EEA30B6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Char Count in Assembly Language (3 of 3)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ECFF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2C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2D ; Storage for pointer and ASCII template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2E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2F ASCII	.FILL	x0030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30 PTR	.FILL	x9000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7763" algn="l"/>
                <a:tab pos="2165350" algn="l"/>
                <a:tab pos="3717925" algn="l"/>
              </a:tabLst>
              <a:defRPr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31	.END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tabLst>
                <a:tab pos="1147763" algn="l"/>
                <a:tab pos="2165350" algn="l"/>
                <a:tab pos="3717925" algn="l"/>
              </a:tabLst>
              <a:defRPr/>
            </a:pPr>
            <a:endParaRPr lang="zh-CN" altLang="en-US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41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1899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Process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Assembly Language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8239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A1033-7163-4AE7-9F4E-2DCFA9631DB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A80E7-4C51-4CC3-A049-75DA08DBB22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604" name="Picture 2" descr="ch07-assemb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284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Assembly Process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Convert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assembly language </a:t>
            </a:r>
            <a:r>
              <a:rPr lang="en-US" altLang="zh-CN" dirty="0">
                <a:ea typeface="宋体" panose="02010600030101010101" pitchFamily="2" charset="-122"/>
              </a:rPr>
              <a:t>file (.</a:t>
            </a:r>
            <a:r>
              <a:rPr lang="en-US" altLang="zh-CN" dirty="0" err="1">
                <a:ea typeface="宋体" panose="02010600030101010101" pitchFamily="2" charset="-122"/>
              </a:rPr>
              <a:t>asm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into an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executable file </a:t>
            </a:r>
            <a:r>
              <a:rPr lang="en-US" altLang="zh-CN" dirty="0">
                <a:ea typeface="宋体" panose="02010600030101010101" pitchFamily="2" charset="-122"/>
              </a:rPr>
              <a:t>(.</a:t>
            </a:r>
            <a:r>
              <a:rPr lang="en-US" altLang="zh-CN" dirty="0" err="1">
                <a:ea typeface="宋体" panose="02010600030101010101" pitchFamily="2" charset="-122"/>
              </a:rPr>
              <a:t>obj</a:t>
            </a:r>
            <a:r>
              <a:rPr lang="en-US" altLang="zh-CN" dirty="0">
                <a:ea typeface="宋体" panose="02010600030101010101" pitchFamily="2" charset="-122"/>
              </a:rPr>
              <a:t>) for the LC-3 simulator.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First Pass: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scan program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find all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labels</a:t>
            </a:r>
            <a:r>
              <a:rPr lang="en-US" altLang="zh-CN" dirty="0">
                <a:ea typeface="宋体" panose="02010600030101010101" pitchFamily="2" charset="-122"/>
              </a:rPr>
              <a:t> and calculate the corresponding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addresses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this is called the </a:t>
            </a:r>
            <a:r>
              <a:rPr lang="en-US" altLang="zh-CN" i="1" u="sng" dirty="0">
                <a:solidFill>
                  <a:srgbClr val="0070C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symbol table</a:t>
            </a:r>
          </a:p>
          <a:p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Second Pass: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convert</a:t>
            </a:r>
            <a:r>
              <a:rPr lang="en-US" altLang="zh-CN" dirty="0">
                <a:ea typeface="宋体" panose="02010600030101010101" pitchFamily="2" charset="-122"/>
              </a:rPr>
              <a:t> instructions to machine language, using information from symbol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62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F81478-C9AA-4DED-BA3A-F418BC763EC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A8CB9C-9F2F-46E4-8755-858DDBF576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 Pass: Constructing the Symbol Table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Find the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.ORIG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statement,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which tells us the address of the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ea typeface="宋体" panose="02010600030101010101" pitchFamily="2" charset="-122"/>
              </a:rPr>
              <a:t> instruction.</a:t>
            </a:r>
          </a:p>
          <a:p>
            <a:pPr marL="838200" lvl="1" indent="-38100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Initialize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location counter </a:t>
            </a:r>
            <a:r>
              <a:rPr lang="en-US" altLang="zh-CN" dirty="0">
                <a:ea typeface="宋体" panose="02010600030101010101" pitchFamily="2" charset="-122"/>
              </a:rPr>
              <a:t>(LC), which keeps track of the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current instruction.</a:t>
            </a:r>
          </a:p>
          <a:p>
            <a:pPr marL="457200" indent="-457200">
              <a:spcBef>
                <a:spcPct val="80000"/>
              </a:spcBef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For each non-empty line in the program:</a:t>
            </a:r>
          </a:p>
          <a:p>
            <a:pPr marL="838200" lvl="1" indent="-381000">
              <a:buFontTx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If line contains a label, add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label and LC </a:t>
            </a:r>
            <a:r>
              <a:rPr lang="en-US" altLang="zh-CN" dirty="0">
                <a:ea typeface="宋体" panose="02010600030101010101" pitchFamily="2" charset="-122"/>
              </a:rPr>
              <a:t>to symbol table.</a:t>
            </a:r>
          </a:p>
          <a:p>
            <a:pPr marL="838200" lvl="1" indent="-381000">
              <a:buFontTx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Increment LC.</a:t>
            </a:r>
          </a:p>
          <a:p>
            <a:pPr marL="1257300" lvl="2" indent="-342900">
              <a:buFontTx/>
              <a:buChar char="–"/>
            </a:pPr>
            <a:r>
              <a:rPr lang="en-US" altLang="zh-CN" dirty="0"/>
              <a:t>NOTE: If statement is </a:t>
            </a:r>
            <a:r>
              <a:rPr lang="en-US" altLang="zh-CN" dirty="0">
                <a:latin typeface="Courier New" panose="02070309020205020404" pitchFamily="49" charset="0"/>
              </a:rPr>
              <a:t>.BLKW</a:t>
            </a:r>
            <a:r>
              <a:rPr lang="en-US" altLang="zh-CN" dirty="0"/>
              <a:t> or </a:t>
            </a:r>
            <a:r>
              <a:rPr lang="en-US" altLang="zh-CN" dirty="0">
                <a:latin typeface="Courier New" panose="02070309020205020404" pitchFamily="49" charset="0"/>
              </a:rPr>
              <a:t>.STRINGZ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increment LC by the </a:t>
            </a:r>
            <a:r>
              <a:rPr lang="en-US" altLang="zh-CN" dirty="0">
                <a:solidFill>
                  <a:srgbClr val="0070C0"/>
                </a:solidFill>
              </a:rPr>
              <a:t>number of words allocated</a:t>
            </a:r>
            <a:r>
              <a:rPr lang="en-US" altLang="zh-CN" dirty="0"/>
              <a:t>.</a:t>
            </a:r>
          </a:p>
          <a:p>
            <a:pPr marL="457200" indent="-457200">
              <a:spcBef>
                <a:spcPct val="80000"/>
              </a:spcBef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Stop when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  <a:r>
              <a:rPr lang="en-US" altLang="zh-CN" dirty="0">
                <a:ea typeface="宋体" panose="02010600030101010101" pitchFamily="2" charset="-122"/>
              </a:rPr>
              <a:t> statement is reached. 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57200" indent="-457200">
              <a:spcBef>
                <a:spcPct val="8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NOTE: A line that contains only a comment is considered an empty line.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839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A247D2-B591-4495-86AD-37DA444DF47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1915E1-4D62-41EF-8FDB-8F17ED96ADF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4536628" cy="5481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Construct the symbol table for the program in Figure 7.2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FE239B-F551-4E8A-81BE-32FD5F4B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64" y="260876"/>
            <a:ext cx="4663348" cy="6276677"/>
          </a:xfrm>
          <a:prstGeom prst="rect">
            <a:avLst/>
          </a:prstGeom>
        </p:spPr>
      </p:pic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B3AD2685-63C8-4FD9-9CC2-D1A49ACE6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51263"/>
              </p:ext>
            </p:extLst>
          </p:nvPr>
        </p:nvGraphicFramePr>
        <p:xfrm>
          <a:off x="101136" y="3068960"/>
          <a:ext cx="4200128" cy="2499360"/>
        </p:xfrm>
        <a:graphic>
          <a:graphicData uri="http://schemas.openxmlformats.org/drawingml/2006/table">
            <a:tbl>
              <a:tblPr/>
              <a:tblGrid>
                <a:gridCol w="210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Symbol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GETCHAR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OUTPUT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X300E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ASCII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X3012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PTR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X3013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2096E9-53BB-4AC7-B58B-6F5BF2DBDC54}"/>
              </a:ext>
            </a:extLst>
          </p:cNvPr>
          <p:cNvCxnSpPr>
            <a:cxnSpLocks/>
          </p:cNvCxnSpPr>
          <p:nvPr/>
        </p:nvCxnSpPr>
        <p:spPr bwMode="auto">
          <a:xfrm flipV="1">
            <a:off x="3851920" y="2636912"/>
            <a:ext cx="792088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2396BC-4708-4DC9-8C40-B5FD51C79519}"/>
              </a:ext>
            </a:extLst>
          </p:cNvPr>
          <p:cNvCxnSpPr>
            <a:cxnSpLocks/>
          </p:cNvCxnSpPr>
          <p:nvPr/>
        </p:nvCxnSpPr>
        <p:spPr bwMode="auto">
          <a:xfrm>
            <a:off x="3905220" y="4315989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743819-3F0D-4BC6-B23F-9F09B457D120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653136"/>
            <a:ext cx="79208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88E39D-CDAD-4272-9AC2-E511EACFD4C0}"/>
              </a:ext>
            </a:extLst>
          </p:cNvPr>
          <p:cNvCxnSpPr>
            <a:cxnSpLocks/>
          </p:cNvCxnSpPr>
          <p:nvPr/>
        </p:nvCxnSpPr>
        <p:spPr bwMode="auto">
          <a:xfrm>
            <a:off x="3862511" y="4968387"/>
            <a:ext cx="834797" cy="980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50058-1A63-400A-BF6D-8FD79563737F}"/>
              </a:ext>
            </a:extLst>
          </p:cNvPr>
          <p:cNvCxnSpPr>
            <a:cxnSpLocks/>
          </p:cNvCxnSpPr>
          <p:nvPr/>
        </p:nvCxnSpPr>
        <p:spPr bwMode="auto">
          <a:xfrm>
            <a:off x="3923353" y="5404072"/>
            <a:ext cx="720655" cy="68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5402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1D950-9A6A-4234-9BA9-00B1F74AD8B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754735-D2CD-4AEB-855D-BF694FC9311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Second Pass: Generating Machine Language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each executable assembly language statement,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generate the corresponding machine language instruction.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operand is a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look up the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from the symbol table.</a:t>
            </a:r>
          </a:p>
          <a:p>
            <a:pPr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Potential problems: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Improper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or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of arguments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ex:	NOT	R1,#7		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ADD	R1,R2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	ADD	R3,R3,NUMBER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Immediate argument too large</a:t>
            </a:r>
          </a:p>
          <a:p>
            <a:pPr lvl="2">
              <a:spcBef>
                <a:spcPts val="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ex:	ADD	R1,R2,#1023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Address (associated with label) not on the same page </a:t>
            </a:r>
            <a:r>
              <a:rPr lang="zh-CN" altLang="en-US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被访问的标号地址不在当前指令直接寻址的范围之内</a:t>
            </a:r>
            <a:endParaRPr lang="en-US" altLang="zh-CN" dirty="0">
              <a:highlight>
                <a:srgbClr val="FFFF00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1800" dirty="0"/>
              <a:t>can’t use direct addressing mode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209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1D896-5768-4CF5-B5F4-8BB7D684414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2DB284-378F-4EC1-A254-DBA198AA68D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</a:t>
            </a:r>
          </a:p>
        </p:txBody>
      </p:sp>
      <p:graphicFrame>
        <p:nvGraphicFramePr>
          <p:cNvPr id="353284" name="Group 4"/>
          <p:cNvGraphicFramePr>
            <a:graphicFrameLocks noGrp="1"/>
          </p:cNvGraphicFramePr>
          <p:nvPr/>
        </p:nvGraphicFramePr>
        <p:xfrm>
          <a:off x="1219200" y="2590800"/>
          <a:ext cx="7162800" cy="264795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Machine Language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   R3,PTR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ADD  R4,R1,#-4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LDR  R1,R3,#0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BRnp GETCHAR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5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the symbol table constructed earlier,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translate these statements into LC-3 machine language.</a:t>
            </a:r>
          </a:p>
          <a:p>
            <a:r>
              <a:rPr lang="en-US" altLang="zh-CN" sz="1800" i="1">
                <a:ea typeface="宋体" panose="02010600030101010101" pitchFamily="2" charset="-122"/>
              </a:rPr>
              <a:t>(Assume all addresses are on the current page.)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3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8254D3-C3FE-4785-8F26-5133BDB8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24" y="290661"/>
            <a:ext cx="4663348" cy="6276677"/>
          </a:xfrm>
          <a:prstGeom prst="rect">
            <a:avLst/>
          </a:prstGeom>
        </p:spPr>
      </p:pic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1D896-5768-4CF5-B5F4-8BB7D684414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2DB284-378F-4EC1-A254-DBA198AA68D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Practice</a:t>
            </a:r>
          </a:p>
        </p:txBody>
      </p:sp>
      <p:graphicFrame>
        <p:nvGraphicFramePr>
          <p:cNvPr id="3532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1571"/>
              </p:ext>
            </p:extLst>
          </p:nvPr>
        </p:nvGraphicFramePr>
        <p:xfrm>
          <a:off x="107504" y="3645024"/>
          <a:ext cx="4608636" cy="173736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Machine Language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   R3,PTR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0010 011 000010001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ADD  R4,R1,#-4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0001 100 001 1  11100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LDR  R1,R3,#0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0110 001 011 000000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BRnp GETCHAR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0000 101 000000001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5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4608636" cy="548163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Using the symbol table constructed earlier,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translate these statements into LC-3 machine language.</a:t>
            </a:r>
          </a:p>
          <a:p>
            <a:r>
              <a:rPr lang="en-US" altLang="zh-CN" sz="1800" i="1" dirty="0">
                <a:ea typeface="宋体" panose="02010600030101010101" pitchFamily="2" charset="-122"/>
              </a:rPr>
              <a:t>(Assume all addresses are on the current page.)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33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65C44-32B3-4240-9169-EDAEBD916A6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3F516-951C-45DE-89D8-65E741EFE1A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Assembler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Using “assemble” (Unix) or LC3 Edit (Windows),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generates several different output files.</a:t>
            </a:r>
          </a:p>
        </p:txBody>
      </p:sp>
      <p:pic>
        <p:nvPicPr>
          <p:cNvPr id="31750" name="Picture 4" descr="ch07-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993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7239000" y="2133600"/>
            <a:ext cx="1692275" cy="925513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 one gets</a:t>
            </a:r>
            <a:b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loaded into the</a:t>
            </a:r>
            <a:b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simulator.</a:t>
            </a:r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 flipH="1">
            <a:off x="7696200" y="3048000"/>
            <a:ext cx="76200" cy="609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682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F8117A-3D9D-4AD7-8869-6F01207F1B5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A2F259-F6B2-4208-969B-7AECCF33294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File Format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LC-3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object file </a:t>
            </a:r>
            <a:r>
              <a:rPr lang="en-US" altLang="zh-CN" dirty="0">
                <a:ea typeface="宋体" panose="02010600030101010101" pitchFamily="2" charset="-122"/>
              </a:rPr>
              <a:t>contains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Starting address </a:t>
            </a:r>
            <a:r>
              <a:rPr lang="en-US" altLang="zh-CN" dirty="0">
                <a:ea typeface="宋体" panose="02010600030101010101" pitchFamily="2" charset="-122"/>
              </a:rPr>
              <a:t>(location where program must be loaded),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followed by…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Machine instructions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Beginning of “count character” object file looks like this: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2286000" y="3962400"/>
            <a:ext cx="34290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0011000000000000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0101010010100000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0010011000010100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1111000000100011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  <a:b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6172200" y="3962400"/>
            <a:ext cx="186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.ORIG x3000</a:t>
            </a: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6172200" y="4343400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AND R2, R2, #0</a:t>
            </a: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6172200" y="47244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LD R3, PTR</a:t>
            </a: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6172200" y="510540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TRAP x23</a:t>
            </a:r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562600" y="4191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 flipH="1">
            <a:off x="5562600" y="4572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5562600" y="4953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H="1">
            <a:off x="5562600" y="53340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158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47AE13-3A3A-4F89-ADC4-A4C8850A14CC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2821A7-2C02-4C26-BDAC-4126AB51124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Multiple Object Files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object file is not necessarily a complete program.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system-provided library routines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code blocks written by multiple developers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LC-3, can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load multiple object files </a:t>
            </a:r>
            <a:r>
              <a:rPr lang="en-US" altLang="zh-CN" dirty="0">
                <a:ea typeface="宋体" panose="02010600030101010101" pitchFamily="2" charset="-122"/>
              </a:rPr>
              <a:t>into memory,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then start executing at a desired address.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 routines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such as keyboard input, are loaded automatically</a:t>
            </a:r>
          </a:p>
          <a:p>
            <a:pPr lvl="2"/>
            <a:r>
              <a:rPr lang="en-US" altLang="zh-CN" sz="1800" dirty="0"/>
              <a:t>loaded into “system memory,” below x1000</a:t>
            </a:r>
          </a:p>
          <a:p>
            <a:pPr lvl="2"/>
            <a:r>
              <a:rPr lang="en-US" altLang="zh-CN" sz="1800" dirty="0"/>
              <a:t>by convention, user code should be loaded between</a:t>
            </a:r>
            <a:br>
              <a:rPr lang="en-US" altLang="zh-CN" sz="1800" dirty="0"/>
            </a:br>
            <a:r>
              <a:rPr lang="en-US" altLang="zh-CN" sz="1800" dirty="0">
                <a:solidFill>
                  <a:srgbClr val="0070C0"/>
                </a:solidFill>
              </a:rPr>
              <a:t>x3000 and </a:t>
            </a:r>
            <a:r>
              <a:rPr lang="en-US" altLang="zh-CN" sz="1800" dirty="0" err="1">
                <a:solidFill>
                  <a:srgbClr val="0070C0"/>
                </a:solidFill>
              </a:rPr>
              <a:t>xCFFF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each object file includes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starting address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 careful not to load 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overlapping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object files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4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8254C-810D-4027-9977-720B66F415C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CB58E-F949-41C3-ABAB-D5C87F7D73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Linking and Loading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Loading</a:t>
            </a:r>
            <a:r>
              <a:rPr lang="en-US" altLang="zh-CN" dirty="0">
                <a:ea typeface="宋体" panose="02010600030101010101" pitchFamily="2" charset="-122"/>
              </a:rPr>
              <a:t> is the process of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copying</a:t>
            </a:r>
            <a:r>
              <a:rPr lang="en-US" altLang="zh-CN" dirty="0">
                <a:ea typeface="宋体" panose="02010600030101010101" pitchFamily="2" charset="-122"/>
              </a:rPr>
              <a:t> an executable image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into memory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more sophisticated loaders are able to </a:t>
            </a:r>
            <a:r>
              <a:rPr lang="en-US" altLang="zh-CN" i="1" u="sng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relocate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images to fit into available memory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must readjust (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重新适应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branch targets, load/store addresses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Linking</a:t>
            </a:r>
            <a:r>
              <a:rPr lang="en-US" altLang="zh-CN" dirty="0">
                <a:ea typeface="宋体" panose="02010600030101010101" pitchFamily="2" charset="-122"/>
              </a:rPr>
              <a:t> is the process of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resolving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symbols</a:t>
            </a:r>
            <a:r>
              <a:rPr lang="en-US" altLang="zh-CN" dirty="0">
                <a:ea typeface="宋体" panose="02010600030101010101" pitchFamily="2" charset="-122"/>
              </a:rPr>
              <a:t> between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independent object files.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suppose we define a symbol in one module, and want to use it in another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some notation, such as .EXTERNAL, is used to tell assembler that a symbol is defined in another module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linker will search symbol tables of other modules to resolve symbols and complete code generation before loading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8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Transistor &amp; </a:t>
            </a:r>
            <a:r>
              <a:rPr lang="en-US" altLang="zh-CN" dirty="0"/>
              <a:t>Basic Logical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6" descr="ch03-deco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1134839"/>
            <a:ext cx="1607995" cy="136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h03-m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98" y="1220495"/>
            <a:ext cx="2510333" cy="11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1" descr="ch03-fullad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76" y="1063729"/>
            <a:ext cx="2160590" cy="12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h03-4bitad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2790549"/>
            <a:ext cx="4343400" cy="15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h03-dla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13" y="2673224"/>
            <a:ext cx="2537917" cy="93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ch03-regis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1" y="4780753"/>
            <a:ext cx="3383632" cy="12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ch03-memo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1" y="3890110"/>
            <a:ext cx="2990974" cy="27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16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Process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Assembly Language Overview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3804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2C0386-AB09-4D0E-A996-E2BD17D6378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Lecture 1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8D4007-D1E4-442F-BCF4-C31D02E6EF4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78025"/>
            <a:ext cx="4133850" cy="874713"/>
          </a:xfrm>
        </p:spPr>
        <p:txBody>
          <a:bodyPr>
            <a:normAutofit lnSpcReduction="10000"/>
          </a:bodyPr>
          <a:lstStyle/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lw	  $t0, 0($2)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lw	  $t1, 4($2)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sw	  $t1, 0($2)</a:t>
            </a:r>
          </a:p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sw	  $t0, 4($2)</a:t>
            </a:r>
          </a:p>
        </p:txBody>
      </p:sp>
      <p:graphicFrame>
        <p:nvGraphicFramePr>
          <p:cNvPr id="3687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87888" y="5516563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5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3687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516563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028700" y="1084263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High Level Language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Program (e.g., C)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028700" y="2165350"/>
            <a:ext cx="2592388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Assembly  Language Program (e.g., MIPS)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028700" y="3100388"/>
            <a:ext cx="2590800" cy="522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 Language Program (MIPS)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04800" y="446405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Hardware Architecture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(e.g., block diagrams)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574675" y="1773238"/>
            <a:ext cx="1308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Compiler</a:t>
            </a: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574675" y="2787650"/>
            <a:ext cx="1435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Assembler</a:t>
            </a:r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611188" y="3860800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Interpretation</a:t>
            </a: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4654550" y="981075"/>
            <a:ext cx="3086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temp = v[k];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v[k] = v[k+1];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v[k+1] = temp;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4624388" y="429895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4624388" y="2989263"/>
            <a:ext cx="4478337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0000 1001 1100 0110 1010 1111 0101 1000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1010 1111 0101 1000 0000 1001 1100 0110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1100 0110 1010 1111 0101 1000 0000 1001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0101 1000 0000 1001 1100 0110 1010 1111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6881" name="Rectangle 22"/>
          <p:cNvSpPr>
            <a:spLocks noChangeArrowheads="1"/>
          </p:cNvSpPr>
          <p:nvPr/>
        </p:nvSpPr>
        <p:spPr bwMode="auto">
          <a:xfrm>
            <a:off x="958850" y="3644900"/>
            <a:ext cx="2730500" cy="139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2" name="Rectangle 24"/>
          <p:cNvSpPr>
            <a:spLocks noChangeArrowheads="1"/>
          </p:cNvSpPr>
          <p:nvPr/>
        </p:nvSpPr>
        <p:spPr bwMode="auto">
          <a:xfrm>
            <a:off x="469900" y="586740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Logic Circuit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(Circuit Schematic Diagrams)</a:t>
            </a:r>
          </a:p>
        </p:txBody>
      </p:sp>
      <p:sp>
        <p:nvSpPr>
          <p:cNvPr id="36883" name="Rectangle 27"/>
          <p:cNvSpPr>
            <a:spLocks noChangeArrowheads="1"/>
          </p:cNvSpPr>
          <p:nvPr/>
        </p:nvSpPr>
        <p:spPr bwMode="auto">
          <a:xfrm>
            <a:off x="574675" y="5165725"/>
            <a:ext cx="198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Architecture Implementation</a:t>
            </a:r>
          </a:p>
        </p:txBody>
      </p:sp>
      <p:pic>
        <p:nvPicPr>
          <p:cNvPr id="36884" name="Picture 35" descr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76700"/>
            <a:ext cx="1638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5" name="Rectangle 36"/>
          <p:cNvSpPr>
            <a:spLocks noChangeArrowheads="1"/>
          </p:cNvSpPr>
          <p:nvPr/>
        </p:nvSpPr>
        <p:spPr bwMode="auto">
          <a:xfrm>
            <a:off x="5956920" y="5143500"/>
            <a:ext cx="1017588" cy="51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6" name="TextBox 24"/>
          <p:cNvSpPr txBox="1">
            <a:spLocks noChangeArrowheads="1"/>
          </p:cNvSpPr>
          <p:nvPr/>
        </p:nvSpPr>
        <p:spPr bwMode="auto">
          <a:xfrm>
            <a:off x="6367463" y="2049463"/>
            <a:ext cx="258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Anything can be represented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 a </a:t>
            </a: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number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i.e., data or instructions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250825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Summary: Assembly Language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6888" name="AutoShape 25"/>
          <p:cNvCxnSpPr>
            <a:cxnSpLocks noChangeShapeType="1"/>
            <a:stCxn id="36871" idx="2"/>
            <a:endCxn id="36872" idx="0"/>
          </p:cNvCxnSpPr>
          <p:nvPr/>
        </p:nvCxnSpPr>
        <p:spPr bwMode="auto">
          <a:xfrm>
            <a:off x="2324100" y="1644650"/>
            <a:ext cx="1588" cy="506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9" name="AutoShape 27"/>
          <p:cNvCxnSpPr>
            <a:cxnSpLocks noChangeShapeType="1"/>
            <a:stCxn id="36872" idx="2"/>
            <a:endCxn id="36873" idx="0"/>
          </p:cNvCxnSpPr>
          <p:nvPr/>
        </p:nvCxnSpPr>
        <p:spPr bwMode="auto">
          <a:xfrm flipH="1">
            <a:off x="2324100" y="2711450"/>
            <a:ext cx="1588" cy="388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0" name="AutoShape 28"/>
          <p:cNvCxnSpPr>
            <a:cxnSpLocks noChangeShapeType="1"/>
            <a:stCxn id="36881" idx="2"/>
            <a:endCxn id="36874" idx="0"/>
          </p:cNvCxnSpPr>
          <p:nvPr/>
        </p:nvCxnSpPr>
        <p:spPr bwMode="auto">
          <a:xfrm>
            <a:off x="2324100" y="3784600"/>
            <a:ext cx="0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91" name="AutoShape 29"/>
          <p:cNvCxnSpPr>
            <a:cxnSpLocks noChangeShapeType="1"/>
            <a:stCxn id="36874" idx="2"/>
            <a:endCxn id="36882" idx="0"/>
          </p:cNvCxnSpPr>
          <p:nvPr/>
        </p:nvCxnSpPr>
        <p:spPr bwMode="auto">
          <a:xfrm>
            <a:off x="2324100" y="5040313"/>
            <a:ext cx="0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92" name="AutoShape 15"/>
          <p:cNvSpPr>
            <a:spLocks noChangeArrowheads="1"/>
          </p:cNvSpPr>
          <p:nvPr/>
        </p:nvSpPr>
        <p:spPr bwMode="auto">
          <a:xfrm>
            <a:off x="7164388" y="1052513"/>
            <a:ext cx="1439862" cy="649287"/>
          </a:xfrm>
          <a:prstGeom prst="wedgeRoundRectCallout">
            <a:avLst>
              <a:gd name="adj1" fmla="val -294579"/>
              <a:gd name="adj2" fmla="val 16119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  <p:sp>
        <p:nvSpPr>
          <p:cNvPr id="36893" name="Rectangle 19"/>
          <p:cNvSpPr>
            <a:spLocks noChangeArrowheads="1"/>
          </p:cNvSpPr>
          <p:nvPr/>
        </p:nvSpPr>
        <p:spPr bwMode="auto">
          <a:xfrm>
            <a:off x="5916613" y="4724400"/>
            <a:ext cx="32273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ALUOP[0:3] &lt;= InstReg[9:11] &amp; MASK</a:t>
            </a:r>
          </a:p>
        </p:txBody>
      </p:sp>
    </p:spTree>
    <p:extLst>
      <p:ext uri="{BB962C8B-B14F-4D97-AF65-F5344CB8AC3E}">
        <p14:creationId xmlns:p14="http://schemas.microsoft.com/office/powerpoint/2010/main" val="19885056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map of the LC-3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56AFFD-C3BD-4EE6-B713-ECC62B3C1FDF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56176" y="6564119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51C7DF-C7BE-4EB5-A329-87F30D195B6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23928" y="2977207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PC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923928" y="3573016"/>
            <a:ext cx="1569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R4(Global pointer)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68068" y="5569495"/>
            <a:ext cx="15377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R6 (stack pointer)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19872" y="3717032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19872" y="311428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19872" y="57332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971600" y="4598733"/>
            <a:ext cx="2450678" cy="106251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971600" y="6124115"/>
            <a:ext cx="2450678" cy="41484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 Register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Addresses</a:t>
            </a: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215608" y="9651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0x0000</a:t>
            </a: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215608" y="6354067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0xFFFF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971600" y="1011555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Trap Vector Table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971600" y="1550678"/>
            <a:ext cx="2450678" cy="5375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Interrupt Vector Table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971600" y="2080438"/>
            <a:ext cx="2450678" cy="93800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Operating System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 Supervisor Stack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215608" y="1310549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0x00FF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215608" y="1526573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0x0100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215608" y="1834350"/>
            <a:ext cx="828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0x01FF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15608" y="2050374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0x0200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209964" y="2780928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0x2FFF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209964" y="299695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0x3000</a:t>
            </a:r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215608" y="5886742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0xFDFF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215608" y="6104329"/>
            <a:ext cx="7425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0xFE00</a:t>
            </a: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971600" y="5661248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Run-time stack</a:t>
            </a:r>
          </a:p>
        </p:txBody>
      </p: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971600" y="2996952"/>
            <a:ext cx="2450678" cy="66138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 Text</a:t>
            </a: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971600" y="3658337"/>
            <a:ext cx="2450678" cy="49074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Global data section</a:t>
            </a: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971600" y="4149080"/>
            <a:ext cx="2450678" cy="49074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Heap (for dynamically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allocated memory)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2196939" y="4653136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2195736" y="5246805"/>
            <a:ext cx="0" cy="4144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3419872" y="59492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968068" y="5805264"/>
            <a:ext cx="1577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宋体" panose="02010600030101010101" pitchFamily="2" charset="-122"/>
                <a:cs typeface="+mn-cs"/>
              </a:rPr>
              <a:t>R5 (frame pointer)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5796136" y="3749550"/>
            <a:ext cx="2592288" cy="2847802"/>
            <a:chOff x="5508104" y="3140968"/>
            <a:chExt cx="2592288" cy="2847802"/>
          </a:xfrm>
        </p:grpSpPr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092280" y="458112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7640476" y="443711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01" name="文本框 37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Function2</a:t>
              </a:r>
            </a:p>
          </p:txBody>
        </p:sp>
        <p:sp>
          <p:nvSpPr>
            <p:cNvPr id="102" name="Line 17"/>
            <p:cNvSpPr>
              <a:spLocks noChangeShapeType="1"/>
            </p:cNvSpPr>
            <p:nvPr/>
          </p:nvSpPr>
          <p:spPr bwMode="auto">
            <a:xfrm>
              <a:off x="7092280" y="4077072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7654436" y="3913311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  <p:sp>
          <p:nvSpPr>
            <p:cNvPr id="104" name="Line 15"/>
            <p:cNvSpPr>
              <a:spLocks noChangeShapeType="1"/>
            </p:cNvSpPr>
            <p:nvPr/>
          </p:nvSpPr>
          <p:spPr bwMode="auto">
            <a:xfrm>
              <a:off x="7092280" y="386104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Text Box 14"/>
            <p:cNvSpPr txBox="1">
              <a:spLocks noChangeArrowheads="1"/>
            </p:cNvSpPr>
            <p:nvPr/>
          </p:nvSpPr>
          <p:spPr bwMode="auto">
            <a:xfrm>
              <a:off x="7640476" y="3645024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7092280" y="328498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Text Box 14"/>
            <p:cNvSpPr txBox="1">
              <a:spLocks noChangeArrowheads="1"/>
            </p:cNvSpPr>
            <p:nvPr/>
          </p:nvSpPr>
          <p:spPr bwMode="auto">
            <a:xfrm>
              <a:off x="7654436" y="3140968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  <p:sp>
          <p:nvSpPr>
            <p:cNvPr id="109" name="任意多边形 41"/>
            <p:cNvSpPr>
              <a:spLocks/>
            </p:cNvSpPr>
            <p:nvPr/>
          </p:nvSpPr>
          <p:spPr bwMode="auto">
            <a:xfrm>
              <a:off x="5508104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任意多边形 41"/>
            <p:cNvSpPr>
              <a:spLocks/>
            </p:cNvSpPr>
            <p:nvPr/>
          </p:nvSpPr>
          <p:spPr bwMode="auto">
            <a:xfrm>
              <a:off x="6903367" y="4653136"/>
              <a:ext cx="188913" cy="561975"/>
            </a:xfrm>
            <a:custGeom>
              <a:avLst/>
              <a:gdLst>
                <a:gd name="T0" fmla="*/ 137518 w 188644"/>
                <a:gd name="T1" fmla="*/ 0 h 561315"/>
                <a:gd name="T2" fmla="*/ 553 w 188644"/>
                <a:gd name="T3" fmla="*/ 173232 h 561315"/>
                <a:gd name="T4" fmla="*/ 183171 w 188644"/>
                <a:gd name="T5" fmla="*/ 373818 h 561315"/>
                <a:gd name="T6" fmla="*/ 155778 w 188644"/>
                <a:gd name="T7" fmla="*/ 565287 h 561315"/>
                <a:gd name="T8" fmla="*/ 155778 w 188644"/>
                <a:gd name="T9" fmla="*/ 565287 h 561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44" h="561315">
                  <a:moveTo>
                    <a:pt x="136349" y="0"/>
                  </a:moveTo>
                  <a:cubicBezTo>
                    <a:pt x="64675" y="55075"/>
                    <a:pt x="-6998" y="110151"/>
                    <a:pt x="547" y="172016"/>
                  </a:cubicBezTo>
                  <a:cubicBezTo>
                    <a:pt x="8092" y="233881"/>
                    <a:pt x="155965" y="306309"/>
                    <a:pt x="181616" y="371192"/>
                  </a:cubicBezTo>
                  <a:cubicBezTo>
                    <a:pt x="207267" y="436075"/>
                    <a:pt x="154455" y="561315"/>
                    <a:pt x="154455" y="56131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文本框 37"/>
            <p:cNvSpPr txBox="1">
              <a:spLocks noChangeArrowheads="1"/>
            </p:cNvSpPr>
            <p:nvPr/>
          </p:nvSpPr>
          <p:spPr bwMode="auto">
            <a:xfrm>
              <a:off x="5652120" y="5231175"/>
              <a:ext cx="1414462" cy="64609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Function3</a:t>
              </a:r>
            </a:p>
          </p:txBody>
        </p:sp>
        <p:sp>
          <p:nvSpPr>
            <p:cNvPr id="112" name="文本框 37"/>
            <p:cNvSpPr txBox="1">
              <a:spLocks noChangeArrowheads="1"/>
            </p:cNvSpPr>
            <p:nvPr/>
          </p:nvSpPr>
          <p:spPr bwMode="auto">
            <a:xfrm>
              <a:off x="5652120" y="3224855"/>
              <a:ext cx="1414462" cy="7082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Function1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7092280" y="5825009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7640476" y="5680993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R5 </a:t>
              </a: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7092280" y="53209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Text Box 14"/>
            <p:cNvSpPr txBox="1">
              <a:spLocks noChangeArrowheads="1"/>
            </p:cNvSpPr>
            <p:nvPr/>
          </p:nvSpPr>
          <p:spPr bwMode="auto">
            <a:xfrm>
              <a:off x="7654436" y="5157192"/>
              <a:ext cx="4459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Book" panose="020B0503020102020204" pitchFamily="34" charset="0"/>
                  <a:ea typeface="宋体" panose="02010600030101010101" pitchFamily="2" charset="-122"/>
                  <a:cs typeface="+mn-cs"/>
                </a:rPr>
                <a:t>R6 </a:t>
              </a:r>
            </a:p>
          </p:txBody>
        </p:sp>
      </p:grpSp>
      <p:cxnSp>
        <p:nvCxnSpPr>
          <p:cNvPr id="119" name="直接连接符 118"/>
          <p:cNvCxnSpPr/>
          <p:nvPr/>
        </p:nvCxnSpPr>
        <p:spPr bwMode="auto">
          <a:xfrm flipV="1">
            <a:off x="3419872" y="3850635"/>
            <a:ext cx="2505484" cy="1810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接连接符 119"/>
          <p:cNvCxnSpPr/>
          <p:nvPr/>
        </p:nvCxnSpPr>
        <p:spPr bwMode="auto">
          <a:xfrm>
            <a:off x="3430674" y="6131330"/>
            <a:ext cx="2480017" cy="3612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341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4EF60-1B3C-4756-ADAC-AC2EDAD6562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EF408B-58E8-4F79-B5B5-343485345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Von Neumann Model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25605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CorelDRAW" r:id="rId3" imgW="5743575" imgH="4029075" progId="CorelDRAW.Graphic.9">
                  <p:embed/>
                </p:oleObj>
              </mc:Choice>
              <mc:Fallback>
                <p:oleObj name="CorelDRAW" r:id="rId3" imgW="5743575" imgH="4029075" progId="CorelDRAW.Graphic.9">
                  <p:embed/>
                  <p:pic>
                    <p:nvPicPr>
                      <p:cNvPr id="2560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51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645F5-D573-4DB4-A689-19E0A28251A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A6FBC-31A5-461C-9A68-BB8169FC91B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Von Neumann Model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 far, we’ve learned how to: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 with values in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 data from memory to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store data from registers to memory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524000" y="2673809"/>
          <a:ext cx="5352256" cy="375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6" name="CorelDRAW" r:id="rId4" imgW="5743575" imgH="4029075" progId="CorelDRAW.Graphic.9">
                  <p:embed/>
                </p:oleObj>
              </mc:Choice>
              <mc:Fallback>
                <p:oleObj name="CorelDRAW" r:id="rId4" imgW="5743575" imgH="40290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73809"/>
                        <a:ext cx="5352256" cy="375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131840" y="2673809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20008" y="4005064"/>
            <a:ext cx="2160240" cy="89920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11760" y="5445224"/>
            <a:ext cx="3600400" cy="98320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2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BB5636-4D6D-4F33-88B9-E03041F5FEF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10218A-0C1D-4FAB-9271-766D82DF6C1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9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AA17DB-206C-4907-A148-5598931F9E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0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678FD7-F509-4BA1-9F23-6F802054B9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8311" name="Picture 2" descr="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0060"/>
            <a:ext cx="4032448" cy="670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The ISA</a:t>
            </a:r>
            <a:endParaRPr lang="zh-CN" altLang="en-US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C5A93-BE8E-4FBA-A949-3817E5A7A2D6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5244A-E1FB-430F-8344-835650AB363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7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875DD-0FEC-47AC-8212-163EC75D457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8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21E3F7-9F33-4F82-B8D7-2FE97C4FE60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0359" name="Picture 2" descr="StateMachine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006040"/>
            <a:ext cx="4213448" cy="5750608"/>
          </a:xfrm>
          <a:noFill/>
        </p:spPr>
      </p:pic>
      <p:sp>
        <p:nvSpPr>
          <p:cNvPr id="10036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State Machine(Turing Machine </a:t>
            </a:r>
            <a:r>
              <a:rPr lang="en-US" altLang="en-US" dirty="0"/>
              <a:t>equivalent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55C306-DC70-4F88-8FC1-24B77FC2A0FC}"/>
              </a:ext>
            </a:extLst>
          </p:cNvPr>
          <p:cNvGrpSpPr/>
          <p:nvPr/>
        </p:nvGrpSpPr>
        <p:grpSpPr>
          <a:xfrm>
            <a:off x="7524328" y="1196752"/>
            <a:ext cx="914400" cy="5257800"/>
            <a:chOff x="7543800" y="1143000"/>
            <a:chExt cx="914400" cy="5257800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1FB77B5-208F-4A3C-BF40-6E49CDC3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350AA21A-150B-441B-9179-97DB61AB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29DA0A87-103E-4014-B41B-D1FEB30D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E98BED3A-3BC0-4DB4-81F8-856E0B187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D87478CB-1BAF-4632-A46B-A97E10804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1C97D4B4-38BD-412D-B923-2D29F5AD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EA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3AE956B-2CFA-4E06-90CA-FD0CBE4CE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OP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EAAC9037-8410-404F-AB72-476CAC82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EX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617B7DD3-97E6-4D64-A485-5026E62D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2D71C69-9B93-4772-B300-3797B4039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876420BF-7599-4E60-80AD-DC0F5181A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C55B3719-776D-4E84-9746-89A844272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05DA1F3-DE75-494A-A75A-9E163697A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C71318AF-CB54-40E8-8A06-8F90BB9B5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S</a:t>
              </a: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B614D9C7-828E-4A54-9B40-7299963E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F</a:t>
              </a: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D82D3DDA-E300-4522-871D-7A25D1BB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  <a:ea typeface="黑体"/>
                  <a:cs typeface="+mn-cs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1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8D4E7D-8263-46BE-89CE-81C2D8BF652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21135E-EEB5-4D45-AE6F-CA10777BF6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3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71D0C2-3ECF-45A6-88A3-BF1AA1803F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4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C5D37-17FD-4D93-9CFA-3BF310DD145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9335" name="Picture 2" descr="Datapath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760" y="1124719"/>
            <a:ext cx="4032448" cy="5560588"/>
          </a:xfrm>
          <a:noFill/>
        </p:spPr>
      </p:pic>
      <p:sp>
        <p:nvSpPr>
          <p:cNvPr id="9933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Review: </a:t>
            </a:r>
            <a:r>
              <a:rPr lang="en-US" altLang="zh-CN" dirty="0">
                <a:ea typeface="宋体" panose="02010600030101010101" pitchFamily="2" charset="-122"/>
              </a:rPr>
              <a:t>The Data Path(von Neumann Model)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16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1_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Pages>0</Pages>
  <Words>4385</Words>
  <Characters>0</Characters>
  <Application>Microsoft Office PowerPoint</Application>
  <DocSecurity>0</DocSecurity>
  <PresentationFormat>全屏显示(4:3)</PresentationFormat>
  <Lines>0</Lines>
  <Paragraphs>1019</Paragraphs>
  <Slides>42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8" baseType="lpstr">
      <vt:lpstr>Courier</vt:lpstr>
      <vt:lpstr>CourierPS</vt:lpstr>
      <vt:lpstr>Gungsuh</vt:lpstr>
      <vt:lpstr>仿宋</vt:lpstr>
      <vt:lpstr>黑体</vt:lpstr>
      <vt:lpstr>华文新魏</vt:lpstr>
      <vt:lpstr>楷体</vt:lpstr>
      <vt:lpstr>微软雅黑</vt:lpstr>
      <vt:lpstr>Arial</vt:lpstr>
      <vt:lpstr>Calibri</vt:lpstr>
      <vt:lpstr>Corbel</vt:lpstr>
      <vt:lpstr>Courier New</vt:lpstr>
      <vt:lpstr>Franklin Gothic Book</vt:lpstr>
      <vt:lpstr>Franklin Gothic Demi</vt:lpstr>
      <vt:lpstr>Tahoma</vt:lpstr>
      <vt:lpstr>Times</vt:lpstr>
      <vt:lpstr>Times New Roman</vt:lpstr>
      <vt:lpstr>Wingdings</vt:lpstr>
      <vt:lpstr>Wingdings 3</vt:lpstr>
      <vt:lpstr>1_Office 主题​​</vt:lpstr>
      <vt:lpstr>学术交流模板3-中文</vt:lpstr>
      <vt:lpstr>2_Office 主题​​</vt:lpstr>
      <vt:lpstr>1_学术交流模板3-中文</vt:lpstr>
      <vt:lpstr>CorelDRAW</vt:lpstr>
      <vt:lpstr>VISIO</vt:lpstr>
      <vt:lpstr>Image</vt:lpstr>
      <vt:lpstr>Chapter 7   Assembly Language Program</vt:lpstr>
      <vt:lpstr>PowerPoint 演示文稿</vt:lpstr>
      <vt:lpstr>PowerPoint 演示文稿</vt:lpstr>
      <vt:lpstr>Review: The Transistor &amp; Basic Logical Structure</vt:lpstr>
      <vt:lpstr>Review: Von Neumann Model</vt:lpstr>
      <vt:lpstr>Review: Von Neumann Model</vt:lpstr>
      <vt:lpstr>Review: The ISA</vt:lpstr>
      <vt:lpstr>Review: The State Machine(Turing Machine equivalent)</vt:lpstr>
      <vt:lpstr>Review: The Data Path(von Neumann Model)</vt:lpstr>
      <vt:lpstr>PowerPoint 演示文稿</vt:lpstr>
      <vt:lpstr>An LC-3 Program</vt:lpstr>
      <vt:lpstr>Human-Readable Machine Language</vt:lpstr>
      <vt:lpstr>Great Idea #4: Software and Hardware Co-design </vt:lpstr>
      <vt:lpstr>Great Idea #3: Abstraction Helps Us Manage Complexity</vt:lpstr>
      <vt:lpstr>An Assembly Language Program</vt:lpstr>
      <vt:lpstr>LC-3 Assembly Language Syntax</vt:lpstr>
      <vt:lpstr>Opcodes and Operands 操作码 和 操作数</vt:lpstr>
      <vt:lpstr>Labels and Comments  标号 和 注释</vt:lpstr>
      <vt:lpstr>Assembler Directives (指示符)</vt:lpstr>
      <vt:lpstr>Example</vt:lpstr>
      <vt:lpstr>Trap Codes</vt:lpstr>
      <vt:lpstr>Style Guidelines</vt:lpstr>
      <vt:lpstr>Sample Program</vt:lpstr>
      <vt:lpstr>Program (1 of 2)</vt:lpstr>
      <vt:lpstr>Program (2 of 2)</vt:lpstr>
      <vt:lpstr>Char Count in Assembly Language (1 of 3)</vt:lpstr>
      <vt:lpstr>Char Count in Assembly Language (2 of 3)</vt:lpstr>
      <vt:lpstr>Char Count in Assembly Language (3 of 3)</vt:lpstr>
      <vt:lpstr>PowerPoint 演示文稿</vt:lpstr>
      <vt:lpstr>Assembly Process</vt:lpstr>
      <vt:lpstr>First Pass: Constructing the Symbol Table</vt:lpstr>
      <vt:lpstr>Example</vt:lpstr>
      <vt:lpstr>Second Pass: Generating Machine Language</vt:lpstr>
      <vt:lpstr>Practice</vt:lpstr>
      <vt:lpstr>Practice</vt:lpstr>
      <vt:lpstr>LC-3 Assembler</vt:lpstr>
      <vt:lpstr>Object File Format</vt:lpstr>
      <vt:lpstr>Multiple Object Files</vt:lpstr>
      <vt:lpstr>Linking and Loading</vt:lpstr>
      <vt:lpstr>PowerPoint 演示文稿</vt:lpstr>
      <vt:lpstr>PowerPoint 演示文稿</vt:lpstr>
      <vt:lpstr>Memory map of the LC-3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702</cp:revision>
  <cp:lastPrinted>1601-01-01T00:00:00Z</cp:lastPrinted>
  <dcterms:created xsi:type="dcterms:W3CDTF">2012-09-03T16:09:03Z</dcterms:created>
  <dcterms:modified xsi:type="dcterms:W3CDTF">2023-11-16T14:27:07Z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