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6" r:id="rId1"/>
    <p:sldMasterId id="2147483840" r:id="rId2"/>
  </p:sldMasterIdLst>
  <p:notesMasterIdLst>
    <p:notesMasterId r:id="rId28"/>
  </p:notesMasterIdLst>
  <p:sldIdLst>
    <p:sldId id="1541" r:id="rId3"/>
    <p:sldId id="1712" r:id="rId4"/>
    <p:sldId id="1778" r:id="rId5"/>
    <p:sldId id="1583" r:id="rId6"/>
    <p:sldId id="1775" r:id="rId7"/>
    <p:sldId id="1713" r:id="rId8"/>
    <p:sldId id="1714" r:id="rId9"/>
    <p:sldId id="1715" r:id="rId10"/>
    <p:sldId id="1716" r:id="rId11"/>
    <p:sldId id="1717" r:id="rId12"/>
    <p:sldId id="1718" r:id="rId13"/>
    <p:sldId id="1719" r:id="rId14"/>
    <p:sldId id="1720" r:id="rId15"/>
    <p:sldId id="1721" r:id="rId16"/>
    <p:sldId id="1722" r:id="rId17"/>
    <p:sldId id="599" r:id="rId18"/>
    <p:sldId id="600" r:id="rId19"/>
    <p:sldId id="601" r:id="rId20"/>
    <p:sldId id="1723" r:id="rId21"/>
    <p:sldId id="603" r:id="rId22"/>
    <p:sldId id="604" r:id="rId23"/>
    <p:sldId id="605" r:id="rId24"/>
    <p:sldId id="606" r:id="rId25"/>
    <p:sldId id="607" r:id="rId26"/>
    <p:sldId id="602" r:id="rId2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 hwt" initials="hh" lastIdx="1" clrIdx="0">
    <p:extLst>
      <p:ext uri="{19B8F6BF-5375-455C-9EA6-DF929625EA0E}">
        <p15:presenceInfo xmlns:p15="http://schemas.microsoft.com/office/powerpoint/2012/main" userId="31ad2c1f73f72afa" providerId="Windows Live"/>
      </p:ext>
    </p:extLst>
  </p:cmAuthor>
  <p:cmAuthor id="2" name="HAN" initials="H" lastIdx="3" clrIdx="1">
    <p:extLst>
      <p:ext uri="{19B8F6BF-5375-455C-9EA6-DF929625EA0E}">
        <p15:presenceInfo xmlns:p15="http://schemas.microsoft.com/office/powerpoint/2012/main" userId="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152A3"/>
    <a:srgbClr val="333399"/>
    <a:srgbClr val="003399"/>
    <a:srgbClr val="0000FF"/>
    <a:srgbClr val="CCFFFF"/>
    <a:srgbClr val="FFCCFF"/>
    <a:srgbClr val="0074BF"/>
    <a:srgbClr val="A6E0E0"/>
    <a:srgbClr val="CC33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92" autoAdjust="0"/>
    <p:restoredTop sz="86350" autoAdjust="0"/>
  </p:normalViewPr>
  <p:slideViewPr>
    <p:cSldViewPr>
      <p:cViewPr varScale="1">
        <p:scale>
          <a:sx n="103" d="100"/>
          <a:sy n="103" d="100"/>
        </p:scale>
        <p:origin x="1752" y="77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-4968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20084"/>
    </p:cViewPr>
  </p:sorterViewPr>
  <p:notesViewPr>
    <p:cSldViewPr>
      <p:cViewPr varScale="1">
        <p:scale>
          <a:sx n="65" d="100"/>
          <a:sy n="65" d="100"/>
        </p:scale>
        <p:origin x="120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7B49EF33-1BF8-49F7-918D-11EE9F04FB28}" type="datetimeFigureOut">
              <a:rPr lang="zh-CN" altLang="en-US"/>
              <a:pPr>
                <a:defRPr/>
              </a:pPr>
              <a:t>2023/11/23</a:t>
            </a:fld>
            <a:endParaRPr lang="en-US" altLang="zh-CN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616E1B-D57C-4DD9-8C78-E9F14A888E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04908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BD6B8-9E6D-49A1-BE7C-D7662EE87E6C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872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DE7ED3-F08B-42E1-9FA3-46A86819226E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0907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DE7ED3-F08B-42E1-9FA3-46A86819226E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7878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DE7ED3-F08B-42E1-9FA3-46A86819226E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5783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DE7ED3-F08B-42E1-9FA3-46A86819226E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960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DE7ED3-F08B-42E1-9FA3-46A86819226E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7312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616E1B-D57C-4DD9-8C78-E9F14A888E6F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5760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16E1B-D57C-4DD9-8C78-E9F14A888E6F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5593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16E1B-D57C-4DD9-8C78-E9F14A888E6F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4465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DE7ED3-F08B-42E1-9FA3-46A86819226E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403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DE7ED3-F08B-42E1-9FA3-46A86819226E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0689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DE7ED3-F08B-42E1-9FA3-46A86819226E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7807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DE7ED3-F08B-42E1-9FA3-46A86819226E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249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DE7ED3-F08B-42E1-9FA3-46A86819226E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7948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4400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3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32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269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6848546" y="6462758"/>
            <a:ext cx="2133600" cy="365125"/>
          </a:xfrm>
          <a:ln/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E6AC41E2-6E75-4510-A384-33CD3C7209CD}" type="slidenum">
              <a:rPr lang="de-DE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304800" y="76200"/>
            <a:ext cx="54102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1pPr>
            <a:lvl2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2pPr>
            <a:lvl3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3pPr>
            <a:lvl4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4pPr>
            <a:lvl5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endParaRPr lang="zh-CN" altLang="en-US" sz="2100" baseline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07504" y="1206758"/>
            <a:ext cx="8874642" cy="525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14313" indent="-214313" algn="just">
              <a:buFont typeface="Wingdings" panose="05000000000000000000" pitchFamily="2" charset="2"/>
              <a:buChar char="n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57213" indent="-214313" algn="just">
              <a:buFont typeface="Wingdings" panose="05000000000000000000" pitchFamily="2" charset="2"/>
              <a:buChar char="l"/>
              <a:defRPr sz="1800" b="1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900113" indent="-214313" algn="just">
              <a:buFont typeface="Wingdings" panose="05000000000000000000" pitchFamily="2" charset="2"/>
              <a:buChar char="p"/>
              <a:defRPr sz="1500" b="1"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243013" indent="-214313" algn="just">
              <a:buSzPct val="70000"/>
              <a:buFontTx/>
              <a:buChar char="○"/>
              <a:defRPr sz="1350" b="1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buFont typeface="Arial" panose="020B0604020202020204" pitchFamily="34" charset="0"/>
              <a:buNone/>
              <a:defRPr sz="1200" b="1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968D65C-4573-401C-9DCC-EB292F32844A}"/>
              </a:ext>
            </a:extLst>
          </p:cNvPr>
          <p:cNvGrpSpPr/>
          <p:nvPr userDrawn="1"/>
        </p:nvGrpSpPr>
        <p:grpSpPr>
          <a:xfrm>
            <a:off x="0" y="9098"/>
            <a:ext cx="9136612" cy="1008001"/>
            <a:chOff x="0" y="9097"/>
            <a:chExt cx="12182149" cy="1008001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F90630A7-1272-4641-BDC6-F897162C472C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832304" y="9097"/>
              <a:ext cx="3349845" cy="1008000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2C42815-95D7-48D7-ABCE-A43E2E82FE4B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9098"/>
              <a:ext cx="8832304" cy="1008000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011B50A-73C6-431B-97B4-062DCE2CF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2" y="148311"/>
            <a:ext cx="89281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97963D1D-3856-487F-B351-C10C3F480FB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980730"/>
            <a:ext cx="9144000" cy="1"/>
          </a:xfrm>
          <a:prstGeom prst="line">
            <a:avLst/>
          </a:prstGeom>
          <a:noFill/>
          <a:ln w="47625" cmpd="thinThick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350" baseline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101013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FBBF7-0857-4E0C-8BA6-6E15C623885C}" type="datetime1">
              <a:rPr lang="zh-CN" altLang="en-US"/>
              <a:pPr>
                <a:defRPr/>
              </a:pPr>
              <a:t>2023/11/23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0A3BD-B17F-41BC-AD2B-B1F4D871CD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9260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88401-22E9-4153-B0F5-3C3505E5B3D2}" type="datetime1">
              <a:rPr lang="zh-CN" altLang="en-US"/>
              <a:pPr>
                <a:defRPr/>
              </a:pPr>
              <a:t>2023/11/23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AA37B-31F2-46EE-90A4-68D9AA6A43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2095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CAC6C-B0AD-4F0E-9446-33370F30D5FC}" type="datetime1">
              <a:rPr lang="zh-CN" altLang="en-US"/>
              <a:pPr>
                <a:defRPr/>
              </a:pPr>
              <a:t>2023/11/23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A47DD-4F3B-4B0E-A7D4-817BFF4C49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8592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81075"/>
            <a:ext cx="4343400" cy="5481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188" y="981075"/>
            <a:ext cx="4343400" cy="5481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83934-C491-42A4-BFD4-814AB71EDDF7}" type="datetime1">
              <a:rPr lang="zh-CN" altLang="en-US"/>
              <a:pPr>
                <a:defRPr/>
              </a:pPr>
              <a:t>2023/11/23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012B7-EEC4-4D8F-A0AE-0D024276F3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9777" y="71438"/>
            <a:ext cx="12477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34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9AC0E-F239-4395-A14B-CA68D9010451}" type="datetime1">
              <a:rPr lang="zh-CN" altLang="en-US"/>
              <a:pPr>
                <a:defRPr/>
              </a:pPr>
              <a:t>2023/11/23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E5A60-ACBF-4E9D-8250-BA2475CAEA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13424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7D333-2B55-4460-872C-65971AEBE282}" type="datetime1">
              <a:rPr lang="zh-CN" altLang="en-US"/>
              <a:pPr>
                <a:defRPr/>
              </a:pPr>
              <a:t>2023/11/23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155E1-15C7-4BC0-8F47-E13BA6600D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832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A0602-4C1E-4AA8-8FA1-77F1FDCED5FC}" type="datetime1">
              <a:rPr lang="zh-CN" altLang="en-US"/>
              <a:pPr>
                <a:defRPr/>
              </a:pPr>
              <a:t>2023/11/23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BD95A-F8D2-4488-8611-E7B836139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159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147248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273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ACA26-EDE1-4762-BE66-94A7EAAFB3D1}" type="datetime1">
              <a:rPr lang="zh-CN" altLang="en-US"/>
              <a:pPr>
                <a:defRPr/>
              </a:pPr>
              <a:t>2023/11/23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461BE-3140-4BB3-A330-A3E92F9AD8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3061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41047-FBFB-4E30-BFC4-5930808DCF04}" type="datetime1">
              <a:rPr lang="zh-CN" altLang="en-US"/>
              <a:pPr>
                <a:defRPr/>
              </a:pPr>
              <a:t>2023/11/23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CEF3C-935F-45BB-9C47-4C73976C44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48714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3EDD8-01BB-47F8-8E6D-2645728DF3F1}" type="datetime1">
              <a:rPr lang="zh-CN" altLang="en-US"/>
              <a:pPr>
                <a:defRPr/>
              </a:pPr>
              <a:t>2023/11/23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F2E81-A0D5-41DE-88A7-2A2FFF4DBF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188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8788" y="71438"/>
            <a:ext cx="2209800" cy="6391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71438"/>
            <a:ext cx="6477000" cy="6391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7B442F-28AC-43F0-93B7-FE355784DBDB}" type="datetime1">
              <a:rPr lang="zh-CN" altLang="en-US"/>
              <a:pPr>
                <a:defRPr/>
              </a:pPr>
              <a:t>2023/11/23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735D7-0ECB-4EE2-86E4-B3A13F216C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37555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71438"/>
            <a:ext cx="88392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981075"/>
            <a:ext cx="4343400" cy="5481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188" y="981075"/>
            <a:ext cx="4343400" cy="5481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7A132-778D-41EB-A2E6-EEFB736A1018}" type="datetime1">
              <a:rPr lang="zh-CN" altLang="en-US"/>
              <a:pPr>
                <a:defRPr/>
              </a:pPr>
              <a:t>2023/11/23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7858A-8586-41E6-A722-1234A2DFF6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018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29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23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08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3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2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8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96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36CB035-BD05-4744-9343-3884CB81EC31}" type="datetimeFigureOut">
              <a:rPr lang="zh-CN" altLang="en-US" baseline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2023/11/23</a:t>
            </a:fld>
            <a:endParaRPr lang="zh-CN" altLang="en-US" baseline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baseline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DE13E52-98D4-4D56-ABFC-FE1EB888D54D}" type="slidenum">
              <a:rPr lang="zh-CN" altLang="en-US" baseline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baseline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244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81075"/>
            <a:ext cx="8839200" cy="548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537325"/>
            <a:ext cx="2286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aseline="0">
                <a:latin typeface="Arial" charset="0"/>
              </a:defRPr>
            </a:lvl1pPr>
          </a:lstStyle>
          <a:p>
            <a:pPr>
              <a:defRPr/>
            </a:pPr>
            <a:fld id="{618C75BF-420F-46A9-BC7D-C03727AB3FB9}" type="datetime1">
              <a:rPr lang="zh-CN" altLang="en-US"/>
              <a:pPr>
                <a:defRPr/>
              </a:pPr>
              <a:t>2023/11/23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553200"/>
            <a:ext cx="3200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0" y="6537325"/>
            <a:ext cx="274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aseline="0"/>
            </a:lvl1pPr>
          </a:lstStyle>
          <a:p>
            <a:pPr>
              <a:defRPr/>
            </a:pPr>
            <a:fld id="{959C821A-6763-4EB6-8588-90DEC90268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 flipV="1">
            <a:off x="179388" y="908050"/>
            <a:ext cx="8856662" cy="0"/>
          </a:xfrm>
          <a:prstGeom prst="line">
            <a:avLst/>
          </a:prstGeom>
          <a:noFill/>
          <a:ln w="47625" cmpd="thinThick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13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Gungsuh" panose="02030600000101010101" pitchFamily="18" charset="-127"/>
        <a:buChar char="-"/>
        <a:defRPr sz="24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35496" y="2204864"/>
            <a:ext cx="9108504" cy="2160240"/>
          </a:xfrm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 8-1  </a:t>
            </a:r>
            <a:b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Subroutines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06644" y="5019680"/>
            <a:ext cx="4326248" cy="1095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b="1" baseline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b="1" baseline="0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b="1" baseline="0" dirty="0">
                <a:solidFill>
                  <a:srgbClr val="1F49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计算机科学与技术学院</a:t>
            </a:r>
            <a:endParaRPr lang="en-US" altLang="zh-CN" sz="3200" b="1" baseline="0" dirty="0">
              <a:solidFill>
                <a:srgbClr val="1F49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aseline="0" dirty="0">
                <a:solidFill>
                  <a:srgbClr val="1F497D"/>
                </a:solidFill>
                <a:latin typeface="Calibri"/>
                <a:ea typeface="华文新魏" panose="02010800040101010101" pitchFamily="2" charset="-122"/>
              </a:rPr>
              <a:t>School of Computer Science and Technology</a:t>
            </a:r>
            <a:endParaRPr lang="zh-CN" altLang="en-US" baseline="0" dirty="0">
              <a:solidFill>
                <a:srgbClr val="1F497D"/>
              </a:solidFill>
              <a:latin typeface="Calibri"/>
              <a:ea typeface="华文新魏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32039" y="404664"/>
            <a:ext cx="41376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hangingPunct="1">
              <a:buFont typeface="Wingdings" panose="05000000000000000000" pitchFamily="2" charset="2"/>
              <a:buNone/>
            </a:pPr>
            <a:r>
              <a:rPr lang="zh-CN" altLang="en-US" sz="2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计算系统概论</a:t>
            </a:r>
            <a:r>
              <a:rPr lang="en-US" altLang="zh-CN" sz="2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r" eaLnBrk="1" hangingPunct="1">
              <a:buFont typeface="Wingdings" panose="05000000000000000000" pitchFamily="2" charset="2"/>
              <a:buNone/>
            </a:pPr>
            <a:r>
              <a:rPr lang="en-US" altLang="zh-CN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to Computing Systems</a:t>
            </a:r>
          </a:p>
          <a:p>
            <a:pPr algn="r" eaLnBrk="1" hangingPunct="1">
              <a:buFont typeface="Wingdings" panose="05000000000000000000" pitchFamily="2" charset="2"/>
              <a:buNone/>
            </a:pPr>
            <a:r>
              <a:rPr lang="zh-CN" altLang="en-US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 </a:t>
            </a:r>
            <a:r>
              <a:rPr lang="en-US" altLang="zh-CN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CS1002A.01 </a:t>
            </a:r>
            <a:r>
              <a:rPr lang="zh-CN" altLang="en-US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aseline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617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组合 358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8" name="组合 367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70" name="等腰三角形 369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75" name="直接连接符 374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9" name="文本框 368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RUN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79" name="组合 37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80" name="组合 379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91" name="等腰三角形 39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97" name="直接连接符 396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90" name="文本框 38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LD.CC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98" name="组合 397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399" name="直接连接符 398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7" name="直接连接符 426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MEM.EN,R,W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MAR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LD.MAR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PC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E9E528-1FB2-4ADD-81AD-0CADE8E681E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MEMORY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FINITE STATE MACHINE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7" name="等腰三角形 86"/>
          <p:cNvSpPr/>
          <p:nvPr/>
        </p:nvSpPr>
        <p:spPr bwMode="auto">
          <a:xfrm rot="5400000">
            <a:off x="6677446" y="39131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88" name="直接连接符 87"/>
          <p:cNvCxnSpPr/>
          <p:nvPr/>
        </p:nvCxnSpPr>
        <p:spPr bwMode="auto">
          <a:xfrm rot="5400000">
            <a:off x="6184465" y="3501034"/>
            <a:ext cx="0" cy="9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N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Z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P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LOGIC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5" name="直接连接符 174"/>
          <p:cNvCxnSpPr/>
          <p:nvPr/>
        </p:nvCxnSpPr>
        <p:spPr bwMode="auto">
          <a:xfrm>
            <a:off x="6956208" y="3740176"/>
            <a:ext cx="2289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直接连接符 199"/>
          <p:cNvCxnSpPr/>
          <p:nvPr/>
        </p:nvCxnSpPr>
        <p:spPr bwMode="auto">
          <a:xfrm rot="16200000">
            <a:off x="5086281" y="1859144"/>
            <a:ext cx="1726" cy="37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ALUK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REG FILE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GateALU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ADDR1MUX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PCMUX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+1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MARMUX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9" name="矩形 148"/>
          <p:cNvSpPr/>
          <p:nvPr/>
        </p:nvSpPr>
        <p:spPr bwMode="auto">
          <a:xfrm>
            <a:off x="1733276" y="4424232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" name="直接连接符 197"/>
          <p:cNvCxnSpPr/>
          <p:nvPr/>
        </p:nvCxnSpPr>
        <p:spPr bwMode="auto">
          <a:xfrm rot="16200000">
            <a:off x="2822531" y="4130832"/>
            <a:ext cx="1726" cy="80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直接连接符 198"/>
          <p:cNvCxnSpPr/>
          <p:nvPr/>
        </p:nvCxnSpPr>
        <p:spPr bwMode="auto">
          <a:xfrm rot="10800000">
            <a:off x="3214082" y="3740160"/>
            <a:ext cx="1726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7" name="直接连接符 246"/>
          <p:cNvCxnSpPr/>
          <p:nvPr/>
        </p:nvCxnSpPr>
        <p:spPr bwMode="auto">
          <a:xfrm rot="16200000">
            <a:off x="1477431" y="4280232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[10:0]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[8:0]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[5:0]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[4:0]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[7:0]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GateMARMUX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ADDR2MUX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89" name="矩形 388"/>
          <p:cNvSpPr/>
          <p:nvPr/>
        </p:nvSpPr>
        <p:spPr bwMode="auto">
          <a:xfrm>
            <a:off x="5731200" y="4283503"/>
            <a:ext cx="501327" cy="10694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408" name="矩形 407"/>
          <p:cNvSpPr/>
          <p:nvPr/>
        </p:nvSpPr>
        <p:spPr bwMode="auto">
          <a:xfrm>
            <a:off x="168480" y="692696"/>
            <a:ext cx="8896977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LD.IR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IR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j-cs"/>
              </a:rPr>
              <a:t>JSR (PC-Relative)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+mj-cs"/>
            </a:endParaRPr>
          </a:p>
        </p:txBody>
      </p:sp>
      <p:grpSp>
        <p:nvGrpSpPr>
          <p:cNvPr id="360" name="组合 359"/>
          <p:cNvGrpSpPr/>
          <p:nvPr/>
        </p:nvGrpSpPr>
        <p:grpSpPr>
          <a:xfrm rot="16200000">
            <a:off x="6262811" y="-1998928"/>
            <a:ext cx="569421" cy="4942139"/>
            <a:chOff x="7543800" y="1143000"/>
            <a:chExt cx="813273" cy="5257800"/>
          </a:xfrm>
        </p:grpSpPr>
        <p:sp>
          <p:nvSpPr>
            <p:cNvPr id="361" name="Line 5"/>
            <p:cNvSpPr>
              <a:spLocks noChangeShapeType="1"/>
            </p:cNvSpPr>
            <p:nvPr/>
          </p:nvSpPr>
          <p:spPr bwMode="auto">
            <a:xfrm>
              <a:off x="8077200" y="19050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2" name="Line 6"/>
            <p:cNvSpPr>
              <a:spLocks noChangeShapeType="1"/>
            </p:cNvSpPr>
            <p:nvPr/>
          </p:nvSpPr>
          <p:spPr bwMode="auto">
            <a:xfrm>
              <a:off x="8101013" y="27432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3" name="Line 7"/>
            <p:cNvSpPr>
              <a:spLocks noChangeShapeType="1"/>
            </p:cNvSpPr>
            <p:nvPr/>
          </p:nvSpPr>
          <p:spPr bwMode="auto">
            <a:xfrm>
              <a:off x="8077200" y="35814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8" name="Line 8"/>
            <p:cNvSpPr>
              <a:spLocks noChangeShapeType="1"/>
            </p:cNvSpPr>
            <p:nvPr/>
          </p:nvSpPr>
          <p:spPr bwMode="auto">
            <a:xfrm>
              <a:off x="8056563" y="44196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7" name="Line 9"/>
            <p:cNvSpPr>
              <a:spLocks noChangeShapeType="1"/>
            </p:cNvSpPr>
            <p:nvPr/>
          </p:nvSpPr>
          <p:spPr bwMode="auto">
            <a:xfrm>
              <a:off x="8070850" y="52578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8" name="Text Box 10"/>
            <p:cNvSpPr txBox="1">
              <a:spLocks noChangeArrowheads="1"/>
            </p:cNvSpPr>
            <p:nvPr/>
          </p:nvSpPr>
          <p:spPr bwMode="auto">
            <a:xfrm rot="5400000">
              <a:off x="7897198" y="31377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EA</a:t>
              </a:r>
            </a:p>
          </p:txBody>
        </p:sp>
        <p:sp>
          <p:nvSpPr>
            <p:cNvPr id="449" name="Text Box 11"/>
            <p:cNvSpPr txBox="1">
              <a:spLocks noChangeArrowheads="1"/>
            </p:cNvSpPr>
            <p:nvPr/>
          </p:nvSpPr>
          <p:spPr bwMode="auto">
            <a:xfrm rot="5400000">
              <a:off x="7897194" y="39759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OP</a:t>
              </a:r>
            </a:p>
          </p:txBody>
        </p:sp>
        <p:sp>
          <p:nvSpPr>
            <p:cNvPr id="450" name="Text Box 12"/>
            <p:cNvSpPr txBox="1">
              <a:spLocks noChangeArrowheads="1"/>
            </p:cNvSpPr>
            <p:nvPr/>
          </p:nvSpPr>
          <p:spPr bwMode="auto">
            <a:xfrm rot="5400000">
              <a:off x="7897194" y="48141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EX</a:t>
              </a:r>
            </a:p>
          </p:txBody>
        </p:sp>
        <p:sp>
          <p:nvSpPr>
            <p:cNvPr id="451" name="Line 13"/>
            <p:cNvSpPr>
              <a:spLocks noChangeShapeType="1"/>
            </p:cNvSpPr>
            <p:nvPr/>
          </p:nvSpPr>
          <p:spPr bwMode="auto">
            <a:xfrm>
              <a:off x="8077200" y="6096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" name="Line 14"/>
            <p:cNvSpPr>
              <a:spLocks noChangeShapeType="1"/>
            </p:cNvSpPr>
            <p:nvPr/>
          </p:nvSpPr>
          <p:spPr bwMode="auto">
            <a:xfrm flipH="1">
              <a:off x="7543800" y="64008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3" name="Line 15"/>
            <p:cNvSpPr>
              <a:spLocks noChangeShapeType="1"/>
            </p:cNvSpPr>
            <p:nvPr/>
          </p:nvSpPr>
          <p:spPr bwMode="auto">
            <a:xfrm flipV="1">
              <a:off x="7543800" y="1143000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4" name="Line 16"/>
            <p:cNvSpPr>
              <a:spLocks noChangeShapeType="1"/>
            </p:cNvSpPr>
            <p:nvPr/>
          </p:nvSpPr>
          <p:spPr bwMode="auto">
            <a:xfrm>
              <a:off x="7543800" y="11430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5" name="Line 17"/>
            <p:cNvSpPr>
              <a:spLocks noChangeShapeType="1"/>
            </p:cNvSpPr>
            <p:nvPr/>
          </p:nvSpPr>
          <p:spPr bwMode="auto">
            <a:xfrm>
              <a:off x="8077200" y="1143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6" name="Text Box 18"/>
            <p:cNvSpPr txBox="1">
              <a:spLocks noChangeArrowheads="1"/>
            </p:cNvSpPr>
            <p:nvPr/>
          </p:nvSpPr>
          <p:spPr bwMode="auto">
            <a:xfrm rot="5400000">
              <a:off x="7897194" y="5652372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S</a:t>
              </a:r>
            </a:p>
          </p:txBody>
        </p:sp>
        <p:sp>
          <p:nvSpPr>
            <p:cNvPr id="457" name="Text Box 19"/>
            <p:cNvSpPr txBox="1">
              <a:spLocks noChangeArrowheads="1"/>
            </p:cNvSpPr>
            <p:nvPr/>
          </p:nvSpPr>
          <p:spPr bwMode="auto">
            <a:xfrm rot="5400000">
              <a:off x="7897194" y="1461372"/>
              <a:ext cx="480169" cy="43958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F</a:t>
              </a:r>
            </a:p>
          </p:txBody>
        </p:sp>
        <p:sp>
          <p:nvSpPr>
            <p:cNvPr id="458" name="Text Box 4"/>
            <p:cNvSpPr txBox="1">
              <a:spLocks noChangeArrowheads="1"/>
            </p:cNvSpPr>
            <p:nvPr/>
          </p:nvSpPr>
          <p:spPr bwMode="auto">
            <a:xfrm rot="5400000">
              <a:off x="7897194" y="22995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6775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[10:0]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LOGIC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N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Z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P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LD.CC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+1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MARMUX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[7:0]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GateMARMUX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[8:0]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[4:0]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26294" y="3740160"/>
            <a:ext cx="5750850" cy="900072"/>
            <a:chOff x="1226294" y="3740160"/>
            <a:chExt cx="5750850" cy="900072"/>
          </a:xfrm>
        </p:grpSpPr>
        <p:cxnSp>
          <p:nvCxnSpPr>
            <p:cNvPr id="200" name="直接连接符 199"/>
            <p:cNvCxnSpPr/>
            <p:nvPr/>
          </p:nvCxnSpPr>
          <p:spPr bwMode="auto">
            <a:xfrm rot="16200000">
              <a:off x="5086281" y="1859144"/>
              <a:ext cx="1726" cy="37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6956208" y="3740176"/>
              <a:ext cx="2289" cy="1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矩形 148"/>
            <p:cNvSpPr/>
            <p:nvPr/>
          </p:nvSpPr>
          <p:spPr bwMode="auto">
            <a:xfrm>
              <a:off x="1733276" y="4424232"/>
              <a:ext cx="677722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SEXT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 bwMode="auto">
            <a:xfrm rot="10800000">
              <a:off x="3214082" y="3740160"/>
              <a:ext cx="1726" cy="792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直接连接符 246"/>
            <p:cNvCxnSpPr/>
            <p:nvPr/>
          </p:nvCxnSpPr>
          <p:spPr bwMode="auto">
            <a:xfrm rot="16200000">
              <a:off x="1477431" y="4280232"/>
              <a:ext cx="1726" cy="504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直接连接符 197"/>
            <p:cNvCxnSpPr/>
            <p:nvPr/>
          </p:nvCxnSpPr>
          <p:spPr bwMode="auto">
            <a:xfrm rot="16200000">
              <a:off x="2822531" y="4130832"/>
              <a:ext cx="1726" cy="8028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ALUK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RUN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ADDR1MUX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PCMUX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ADDR2MUX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FINITE STATE MACHINE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263" name="直接连接符 262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直接连接符 263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LD.IR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IR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67" name="直接连接符 466"/>
          <p:cNvCxnSpPr/>
          <p:nvPr/>
        </p:nvCxnSpPr>
        <p:spPr bwMode="auto">
          <a:xfrm rot="10800000">
            <a:off x="1224000" y="4233600"/>
            <a:ext cx="1726" cy="48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[5:0]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MEM.EN,R,W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E9E528-1FB2-4ADD-81AD-0CADE8E681E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MEMORY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GateALU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MAR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LD.MAR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j-cs"/>
              </a:rPr>
              <a:t>JSR (PC-Relative)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75" name="矩形 374"/>
          <p:cNvSpPr/>
          <p:nvPr/>
        </p:nvSpPr>
        <p:spPr bwMode="auto">
          <a:xfrm>
            <a:off x="168480" y="692696"/>
            <a:ext cx="8896977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49" name="组合 448"/>
          <p:cNvGrpSpPr/>
          <p:nvPr/>
        </p:nvGrpSpPr>
        <p:grpSpPr>
          <a:xfrm>
            <a:off x="4101216" y="188640"/>
            <a:ext cx="4863271" cy="568215"/>
            <a:chOff x="4101216" y="188640"/>
            <a:chExt cx="4863271" cy="568215"/>
          </a:xfrm>
        </p:grpSpPr>
        <p:grpSp>
          <p:nvGrpSpPr>
            <p:cNvPr id="450" name="组合 449"/>
            <p:cNvGrpSpPr/>
            <p:nvPr/>
          </p:nvGrpSpPr>
          <p:grpSpPr>
            <a:xfrm>
              <a:off x="4101216" y="189333"/>
              <a:ext cx="4863271" cy="567522"/>
              <a:chOff x="3706688" y="189333"/>
              <a:chExt cx="5257800" cy="567522"/>
            </a:xfrm>
          </p:grpSpPr>
          <p:sp>
            <p:nvSpPr>
              <p:cNvPr id="455" name="Line 5"/>
              <p:cNvSpPr>
                <a:spLocks noChangeShapeType="1"/>
              </p:cNvSpPr>
              <p:nvPr/>
            </p:nvSpPr>
            <p:spPr bwMode="auto">
              <a:xfrm rot="16200000">
                <a:off x="4659188" y="192890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6" name="Line 6"/>
              <p:cNvSpPr>
                <a:spLocks noChangeShapeType="1"/>
              </p:cNvSpPr>
              <p:nvPr/>
            </p:nvSpPr>
            <p:spPr bwMode="auto">
              <a:xfrm rot="16200000">
                <a:off x="5497388" y="176217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7" name="Line 7"/>
              <p:cNvSpPr>
                <a:spLocks noChangeShapeType="1"/>
              </p:cNvSpPr>
              <p:nvPr/>
            </p:nvSpPr>
            <p:spPr bwMode="auto">
              <a:xfrm rot="16200000">
                <a:off x="6335588" y="192890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8" name="Line 8"/>
              <p:cNvSpPr>
                <a:spLocks noChangeShapeType="1"/>
              </p:cNvSpPr>
              <p:nvPr/>
            </p:nvSpPr>
            <p:spPr bwMode="auto">
              <a:xfrm rot="16200000">
                <a:off x="7173788" y="207339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9" name="Line 9"/>
              <p:cNvSpPr>
                <a:spLocks noChangeShapeType="1"/>
              </p:cNvSpPr>
              <p:nvPr/>
            </p:nvSpPr>
            <p:spPr bwMode="auto">
              <a:xfrm rot="16200000">
                <a:off x="8011988" y="197336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" name="Line 13"/>
              <p:cNvSpPr>
                <a:spLocks noChangeShapeType="1"/>
              </p:cNvSpPr>
              <p:nvPr/>
            </p:nvSpPr>
            <p:spPr bwMode="auto">
              <a:xfrm rot="16200000">
                <a:off x="8812088" y="230990"/>
                <a:ext cx="0" cy="3048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" name="Line 14"/>
              <p:cNvSpPr>
                <a:spLocks noChangeShapeType="1"/>
              </p:cNvSpPr>
              <p:nvPr/>
            </p:nvSpPr>
            <p:spPr bwMode="auto">
              <a:xfrm rot="16200000" flipH="1">
                <a:off x="8777755" y="570122"/>
                <a:ext cx="37346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" name="Line 15"/>
              <p:cNvSpPr>
                <a:spLocks noChangeShapeType="1"/>
              </p:cNvSpPr>
              <p:nvPr/>
            </p:nvSpPr>
            <p:spPr bwMode="auto">
              <a:xfrm rot="16200000" flipV="1">
                <a:off x="6335588" y="-1872045"/>
                <a:ext cx="0" cy="52578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" name="Line 16"/>
              <p:cNvSpPr>
                <a:spLocks noChangeShapeType="1"/>
              </p:cNvSpPr>
              <p:nvPr/>
            </p:nvSpPr>
            <p:spPr bwMode="auto">
              <a:xfrm rot="16200000">
                <a:off x="3519955" y="570122"/>
                <a:ext cx="37346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4" name="Line 17"/>
              <p:cNvSpPr>
                <a:spLocks noChangeShapeType="1"/>
              </p:cNvSpPr>
              <p:nvPr/>
            </p:nvSpPr>
            <p:spPr bwMode="auto">
              <a:xfrm rot="16200000">
                <a:off x="3859088" y="230990"/>
                <a:ext cx="0" cy="3048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6" name="Text Box 10"/>
              <p:cNvSpPr txBox="1">
                <a:spLocks noChangeArrowheads="1"/>
              </p:cNvSpPr>
              <p:nvPr/>
            </p:nvSpPr>
            <p:spPr bwMode="auto">
              <a:xfrm>
                <a:off x="3995239" y="189333"/>
                <a:ext cx="480169" cy="30777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336699"/>
                </a:outerShdw>
              </a:effec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Arial" charset="0"/>
                    <a:ea typeface="黑体"/>
                    <a:cs typeface="+mn-cs"/>
                  </a:rPr>
                  <a:t>F</a:t>
                </a:r>
              </a:p>
            </p:txBody>
          </p:sp>
        </p:grpSp>
        <p:sp>
          <p:nvSpPr>
            <p:cNvPr id="454" name="Text Box 10"/>
            <p:cNvSpPr txBox="1">
              <a:spLocks noChangeArrowheads="1"/>
            </p:cNvSpPr>
            <p:nvPr/>
          </p:nvSpPr>
          <p:spPr bwMode="auto">
            <a:xfrm>
              <a:off x="5929836" y="188640"/>
              <a:ext cx="444139" cy="3077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EA</a:t>
              </a:r>
            </a:p>
          </p:txBody>
        </p:sp>
      </p:grp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REG FILE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468" name="直接连接符 467"/>
          <p:cNvCxnSpPr/>
          <p:nvPr/>
        </p:nvCxnSpPr>
        <p:spPr bwMode="auto">
          <a:xfrm flipV="1">
            <a:off x="4644008" y="1432800"/>
            <a:ext cx="1726" cy="12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组合 50"/>
          <p:cNvGrpSpPr/>
          <p:nvPr/>
        </p:nvGrpSpPr>
        <p:grpSpPr>
          <a:xfrm>
            <a:off x="4535047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PC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0" name="Text Box 10"/>
          <p:cNvSpPr txBox="1">
            <a:spLocks noChangeArrowheads="1"/>
          </p:cNvSpPr>
          <p:nvPr/>
        </p:nvSpPr>
        <p:spPr bwMode="auto">
          <a:xfrm>
            <a:off x="6720149" y="188640"/>
            <a:ext cx="444139" cy="30777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黑体"/>
                <a:cs typeface="+mn-cs"/>
              </a:rPr>
              <a:t>OP</a:t>
            </a:r>
          </a:p>
        </p:txBody>
      </p:sp>
      <p:sp>
        <p:nvSpPr>
          <p:cNvPr id="389" name="Text Box 10"/>
          <p:cNvSpPr txBox="1">
            <a:spLocks noChangeArrowheads="1"/>
          </p:cNvSpPr>
          <p:nvPr/>
        </p:nvSpPr>
        <p:spPr bwMode="auto">
          <a:xfrm>
            <a:off x="7440229" y="188640"/>
            <a:ext cx="444139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黑体"/>
                <a:cs typeface="+mn-cs"/>
              </a:rPr>
              <a:t>EX</a:t>
            </a:r>
          </a:p>
        </p:txBody>
      </p:sp>
      <p:sp>
        <p:nvSpPr>
          <p:cNvPr id="390" name="Text Box 10"/>
          <p:cNvSpPr txBox="1">
            <a:spLocks noChangeArrowheads="1"/>
          </p:cNvSpPr>
          <p:nvPr/>
        </p:nvSpPr>
        <p:spPr bwMode="auto">
          <a:xfrm>
            <a:off x="5135973" y="188640"/>
            <a:ext cx="444139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黑体"/>
                <a:cs typeface="+mn-cs"/>
              </a:rPr>
              <a:t>D</a:t>
            </a:r>
          </a:p>
        </p:txBody>
      </p:sp>
      <p:sp>
        <p:nvSpPr>
          <p:cNvPr id="391" name="Text Box 10"/>
          <p:cNvSpPr txBox="1">
            <a:spLocks noChangeArrowheads="1"/>
          </p:cNvSpPr>
          <p:nvPr/>
        </p:nvSpPr>
        <p:spPr bwMode="auto">
          <a:xfrm>
            <a:off x="8232317" y="188640"/>
            <a:ext cx="444139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黑体"/>
                <a:cs typeface="+mn-cs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887697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+1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REG FILE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FINITE STATE MACHINE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9" name="矩形 68"/>
          <p:cNvSpPr/>
          <p:nvPr/>
        </p:nvSpPr>
        <p:spPr bwMode="auto">
          <a:xfrm>
            <a:off x="3392528" y="5640309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MEMORY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263" name="直接连接符 262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直接连接符 263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[4:0]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67" name="直接连接符 466"/>
          <p:cNvCxnSpPr/>
          <p:nvPr/>
        </p:nvCxnSpPr>
        <p:spPr bwMode="auto">
          <a:xfrm rot="10800000">
            <a:off x="1224000" y="4233600"/>
            <a:ext cx="1726" cy="48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[5:0]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LOGIC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N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Z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P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LD.CC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MARMUX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[7:0]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GateMARMUX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[8:0]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" name="组合 6"/>
          <p:cNvGrpSpPr/>
          <p:nvPr/>
        </p:nvGrpSpPr>
        <p:grpSpPr>
          <a:xfrm>
            <a:off x="1226294" y="3740160"/>
            <a:ext cx="5750850" cy="900072"/>
            <a:chOff x="1226294" y="3740160"/>
            <a:chExt cx="5750850" cy="900072"/>
          </a:xfrm>
        </p:grpSpPr>
        <p:cxnSp>
          <p:nvCxnSpPr>
            <p:cNvPr id="200" name="直接连接符 199"/>
            <p:cNvCxnSpPr/>
            <p:nvPr/>
          </p:nvCxnSpPr>
          <p:spPr bwMode="auto">
            <a:xfrm rot="16200000">
              <a:off x="5086281" y="1859144"/>
              <a:ext cx="1726" cy="37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6956208" y="3740176"/>
              <a:ext cx="2289" cy="1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矩形 148"/>
            <p:cNvSpPr/>
            <p:nvPr/>
          </p:nvSpPr>
          <p:spPr bwMode="auto">
            <a:xfrm>
              <a:off x="1733276" y="4424232"/>
              <a:ext cx="677722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SEXT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 bwMode="auto">
            <a:xfrm rot="10800000">
              <a:off x="3214082" y="3740160"/>
              <a:ext cx="1726" cy="792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直接连接符 246"/>
            <p:cNvCxnSpPr/>
            <p:nvPr/>
          </p:nvCxnSpPr>
          <p:spPr bwMode="auto">
            <a:xfrm rot="16200000">
              <a:off x="1477431" y="4280232"/>
              <a:ext cx="1726" cy="504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直接连接符 197"/>
            <p:cNvCxnSpPr/>
            <p:nvPr/>
          </p:nvCxnSpPr>
          <p:spPr bwMode="auto">
            <a:xfrm rot="16200000">
              <a:off x="2822531" y="4130832"/>
              <a:ext cx="1726" cy="8028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MEM.EN,R,W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E9E528-1FB2-4ADD-81AD-0CADE8E681E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ALUK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RUN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GateALU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MAR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LD.MAR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j-cs"/>
              </a:rPr>
              <a:t>JSR (PC-Relative)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75" name="矩形 374"/>
          <p:cNvSpPr/>
          <p:nvPr/>
        </p:nvSpPr>
        <p:spPr bwMode="auto">
          <a:xfrm>
            <a:off x="150499" y="639998"/>
            <a:ext cx="8896977" cy="6141802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ADDR2MUX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LD.IR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IR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49" name="组合 448"/>
          <p:cNvGrpSpPr/>
          <p:nvPr/>
        </p:nvGrpSpPr>
        <p:grpSpPr>
          <a:xfrm>
            <a:off x="4101216" y="187437"/>
            <a:ext cx="4863271" cy="569418"/>
            <a:chOff x="4101216" y="187437"/>
            <a:chExt cx="4863271" cy="569418"/>
          </a:xfrm>
        </p:grpSpPr>
        <p:grpSp>
          <p:nvGrpSpPr>
            <p:cNvPr id="450" name="组合 449"/>
            <p:cNvGrpSpPr/>
            <p:nvPr/>
          </p:nvGrpSpPr>
          <p:grpSpPr>
            <a:xfrm>
              <a:off x="4101216" y="187437"/>
              <a:ext cx="4863271" cy="569418"/>
              <a:chOff x="3706688" y="187437"/>
              <a:chExt cx="5257800" cy="569418"/>
            </a:xfrm>
          </p:grpSpPr>
          <p:sp>
            <p:nvSpPr>
              <p:cNvPr id="455" name="Line 5"/>
              <p:cNvSpPr>
                <a:spLocks noChangeShapeType="1"/>
              </p:cNvSpPr>
              <p:nvPr/>
            </p:nvSpPr>
            <p:spPr bwMode="auto">
              <a:xfrm rot="16200000">
                <a:off x="4659188" y="192890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6" name="Line 6"/>
              <p:cNvSpPr>
                <a:spLocks noChangeShapeType="1"/>
              </p:cNvSpPr>
              <p:nvPr/>
            </p:nvSpPr>
            <p:spPr bwMode="auto">
              <a:xfrm rot="16200000">
                <a:off x="5497388" y="176217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7" name="Line 7"/>
              <p:cNvSpPr>
                <a:spLocks noChangeShapeType="1"/>
              </p:cNvSpPr>
              <p:nvPr/>
            </p:nvSpPr>
            <p:spPr bwMode="auto">
              <a:xfrm rot="16200000">
                <a:off x="6335588" y="192890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8" name="Line 8"/>
              <p:cNvSpPr>
                <a:spLocks noChangeShapeType="1"/>
              </p:cNvSpPr>
              <p:nvPr/>
            </p:nvSpPr>
            <p:spPr bwMode="auto">
              <a:xfrm rot="16200000">
                <a:off x="7173788" y="207339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9" name="Line 9"/>
              <p:cNvSpPr>
                <a:spLocks noChangeShapeType="1"/>
              </p:cNvSpPr>
              <p:nvPr/>
            </p:nvSpPr>
            <p:spPr bwMode="auto">
              <a:xfrm rot="16200000">
                <a:off x="8011988" y="197336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" name="Line 13"/>
              <p:cNvSpPr>
                <a:spLocks noChangeShapeType="1"/>
              </p:cNvSpPr>
              <p:nvPr/>
            </p:nvSpPr>
            <p:spPr bwMode="auto">
              <a:xfrm rot="16200000">
                <a:off x="8812088" y="230990"/>
                <a:ext cx="0" cy="3048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" name="Line 14"/>
              <p:cNvSpPr>
                <a:spLocks noChangeShapeType="1"/>
              </p:cNvSpPr>
              <p:nvPr/>
            </p:nvSpPr>
            <p:spPr bwMode="auto">
              <a:xfrm rot="16200000" flipH="1">
                <a:off x="8777755" y="570122"/>
                <a:ext cx="37346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" name="Line 15"/>
              <p:cNvSpPr>
                <a:spLocks noChangeShapeType="1"/>
              </p:cNvSpPr>
              <p:nvPr/>
            </p:nvSpPr>
            <p:spPr bwMode="auto">
              <a:xfrm rot="16200000" flipV="1">
                <a:off x="6335588" y="-1872045"/>
                <a:ext cx="0" cy="52578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" name="Line 16"/>
              <p:cNvSpPr>
                <a:spLocks noChangeShapeType="1"/>
              </p:cNvSpPr>
              <p:nvPr/>
            </p:nvSpPr>
            <p:spPr bwMode="auto">
              <a:xfrm rot="16200000">
                <a:off x="3519955" y="570122"/>
                <a:ext cx="37346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4" name="Line 17"/>
              <p:cNvSpPr>
                <a:spLocks noChangeShapeType="1"/>
              </p:cNvSpPr>
              <p:nvPr/>
            </p:nvSpPr>
            <p:spPr bwMode="auto">
              <a:xfrm rot="16200000">
                <a:off x="3859088" y="230990"/>
                <a:ext cx="0" cy="3048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5" name="Text Box 4"/>
              <p:cNvSpPr txBox="1">
                <a:spLocks noChangeArrowheads="1"/>
              </p:cNvSpPr>
              <p:nvPr/>
            </p:nvSpPr>
            <p:spPr bwMode="auto">
              <a:xfrm>
                <a:off x="4842967" y="187437"/>
                <a:ext cx="480169" cy="307777"/>
              </a:xfrm>
              <a:prstGeom prst="rect">
                <a:avLst/>
              </a:prstGeom>
              <a:solidFill>
                <a:srgbClr val="003399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336699"/>
                </a:outerShdw>
              </a:effec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黑体"/>
                    <a:cs typeface="+mn-cs"/>
                  </a:rPr>
                  <a:t>D</a:t>
                </a:r>
              </a:p>
            </p:txBody>
          </p:sp>
          <p:sp>
            <p:nvSpPr>
              <p:cNvPr id="466" name="Text Box 10"/>
              <p:cNvSpPr txBox="1">
                <a:spLocks noChangeArrowheads="1"/>
              </p:cNvSpPr>
              <p:nvPr/>
            </p:nvSpPr>
            <p:spPr bwMode="auto">
              <a:xfrm>
                <a:off x="3995239" y="189333"/>
                <a:ext cx="480169" cy="30777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336699"/>
                </a:outerShdw>
              </a:effec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Arial" charset="0"/>
                    <a:ea typeface="黑体"/>
                    <a:cs typeface="+mn-cs"/>
                  </a:rPr>
                  <a:t>F</a:t>
                </a:r>
              </a:p>
            </p:txBody>
          </p:sp>
        </p:grpSp>
        <p:sp>
          <p:nvSpPr>
            <p:cNvPr id="451" name="Text Box 10"/>
            <p:cNvSpPr txBox="1">
              <a:spLocks noChangeArrowheads="1"/>
            </p:cNvSpPr>
            <p:nvPr/>
          </p:nvSpPr>
          <p:spPr bwMode="auto">
            <a:xfrm>
              <a:off x="6717019" y="188640"/>
              <a:ext cx="444139" cy="307777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OP</a:t>
              </a:r>
            </a:p>
          </p:txBody>
        </p:sp>
        <p:sp>
          <p:nvSpPr>
            <p:cNvPr id="452" name="Text Box 10"/>
            <p:cNvSpPr txBox="1">
              <a:spLocks noChangeArrowheads="1"/>
            </p:cNvSpPr>
            <p:nvPr/>
          </p:nvSpPr>
          <p:spPr bwMode="auto">
            <a:xfrm>
              <a:off x="7470949" y="188640"/>
              <a:ext cx="444139" cy="307777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EX</a:t>
              </a:r>
            </a:p>
          </p:txBody>
        </p:sp>
        <p:sp>
          <p:nvSpPr>
            <p:cNvPr id="453" name="Text Box 10"/>
            <p:cNvSpPr txBox="1">
              <a:spLocks noChangeArrowheads="1"/>
            </p:cNvSpPr>
            <p:nvPr/>
          </p:nvSpPr>
          <p:spPr bwMode="auto">
            <a:xfrm>
              <a:off x="8251832" y="188640"/>
              <a:ext cx="444139" cy="307777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S</a:t>
              </a:r>
            </a:p>
          </p:txBody>
        </p:sp>
        <p:sp>
          <p:nvSpPr>
            <p:cNvPr id="454" name="Text Box 10"/>
            <p:cNvSpPr txBox="1">
              <a:spLocks noChangeArrowheads="1"/>
            </p:cNvSpPr>
            <p:nvPr/>
          </p:nvSpPr>
          <p:spPr bwMode="auto">
            <a:xfrm>
              <a:off x="5929836" y="188640"/>
              <a:ext cx="444139" cy="3077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EA</a:t>
              </a:r>
            </a:p>
          </p:txBody>
        </p:sp>
      </p:grp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[10:0]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0" name="直接连接符 189"/>
          <p:cNvCxnSpPr/>
          <p:nvPr/>
        </p:nvCxnSpPr>
        <p:spPr bwMode="auto">
          <a:xfrm rot="16200000">
            <a:off x="1457624" y="3398999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0" name="直接连接符 379"/>
          <p:cNvCxnSpPr/>
          <p:nvPr/>
        </p:nvCxnSpPr>
        <p:spPr bwMode="auto">
          <a:xfrm>
            <a:off x="1218173" y="3672000"/>
            <a:ext cx="0" cy="10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468" name="直接连接符 467"/>
          <p:cNvCxnSpPr/>
          <p:nvPr/>
        </p:nvCxnSpPr>
        <p:spPr bwMode="auto">
          <a:xfrm flipV="1">
            <a:off x="4644008" y="1432800"/>
            <a:ext cx="1726" cy="12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ADDR1MUX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PCMUX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PC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5092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D02479-66FB-4FC0-A078-DAD0B0BB9FC5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2023/11/23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6A4FC2-D1AB-4380-B2BC-9F3767DE2095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JSRR</a:t>
            </a:r>
            <a:endParaRPr lang="zh-CN" altLang="en-US" b="0"/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00213"/>
            <a:ext cx="6911975" cy="477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969963"/>
            <a:ext cx="63373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924175"/>
            <a:ext cx="30480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6608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[10:0]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[8:0]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[5:0]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[4:0]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26294" y="3740160"/>
            <a:ext cx="5750850" cy="900072"/>
            <a:chOff x="1226294" y="3740160"/>
            <a:chExt cx="5750850" cy="900072"/>
          </a:xfrm>
        </p:grpSpPr>
        <p:cxnSp>
          <p:nvCxnSpPr>
            <p:cNvPr id="200" name="直接连接符 199"/>
            <p:cNvCxnSpPr/>
            <p:nvPr/>
          </p:nvCxnSpPr>
          <p:spPr bwMode="auto">
            <a:xfrm rot="16200000">
              <a:off x="5086281" y="1859144"/>
              <a:ext cx="1726" cy="37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6956208" y="3740176"/>
              <a:ext cx="2289" cy="1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矩形 148"/>
            <p:cNvSpPr/>
            <p:nvPr/>
          </p:nvSpPr>
          <p:spPr bwMode="auto">
            <a:xfrm>
              <a:off x="1733276" y="4424232"/>
              <a:ext cx="677722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SEXT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 bwMode="auto">
            <a:xfrm rot="10800000">
              <a:off x="3214082" y="3740160"/>
              <a:ext cx="1726" cy="792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直接连接符 246"/>
            <p:cNvCxnSpPr/>
            <p:nvPr/>
          </p:nvCxnSpPr>
          <p:spPr bwMode="auto">
            <a:xfrm rot="16200000">
              <a:off x="1477431" y="4280232"/>
              <a:ext cx="1726" cy="504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直接连接符 197"/>
            <p:cNvCxnSpPr/>
            <p:nvPr/>
          </p:nvCxnSpPr>
          <p:spPr bwMode="auto">
            <a:xfrm rot="16200000">
              <a:off x="2822531" y="4130832"/>
              <a:ext cx="1726" cy="8028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MEM.EN,R,W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E9E528-1FB2-4ADD-81AD-0CADE8E681E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MEMORY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ADDR1MUX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PCMUX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+1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MARMUX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[7:0]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GateMARMUX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ADDR2MUX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ALUK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FINITE STATE MACHINE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N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Z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P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263" name="直接连接符 262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直接连接符 263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RUN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LD.IR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IR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REG FILE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GateALU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LOGIC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LD.CC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5" name="矩形 374"/>
          <p:cNvSpPr/>
          <p:nvPr/>
        </p:nvSpPr>
        <p:spPr bwMode="auto">
          <a:xfrm>
            <a:off x="168480" y="692696"/>
            <a:ext cx="8896977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PC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MAR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LD.MAR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j-cs"/>
              </a:rPr>
              <a:t>JSRR (Register)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+mj-cs"/>
            </a:endParaRPr>
          </a:p>
        </p:txBody>
      </p:sp>
      <p:grpSp>
        <p:nvGrpSpPr>
          <p:cNvPr id="380" name="组合 379"/>
          <p:cNvGrpSpPr/>
          <p:nvPr/>
        </p:nvGrpSpPr>
        <p:grpSpPr>
          <a:xfrm rot="16200000">
            <a:off x="6262811" y="-1998928"/>
            <a:ext cx="569421" cy="4942139"/>
            <a:chOff x="7543800" y="1143000"/>
            <a:chExt cx="813273" cy="5257800"/>
          </a:xfrm>
        </p:grpSpPr>
        <p:sp>
          <p:nvSpPr>
            <p:cNvPr id="389" name="Line 5"/>
            <p:cNvSpPr>
              <a:spLocks noChangeShapeType="1"/>
            </p:cNvSpPr>
            <p:nvPr/>
          </p:nvSpPr>
          <p:spPr bwMode="auto">
            <a:xfrm>
              <a:off x="8077200" y="19050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0" name="Line 6"/>
            <p:cNvSpPr>
              <a:spLocks noChangeShapeType="1"/>
            </p:cNvSpPr>
            <p:nvPr/>
          </p:nvSpPr>
          <p:spPr bwMode="auto">
            <a:xfrm>
              <a:off x="8101013" y="27432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1" name="Line 7"/>
            <p:cNvSpPr>
              <a:spLocks noChangeShapeType="1"/>
            </p:cNvSpPr>
            <p:nvPr/>
          </p:nvSpPr>
          <p:spPr bwMode="auto">
            <a:xfrm>
              <a:off x="8077200" y="35814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7" name="Line 8"/>
            <p:cNvSpPr>
              <a:spLocks noChangeShapeType="1"/>
            </p:cNvSpPr>
            <p:nvPr/>
          </p:nvSpPr>
          <p:spPr bwMode="auto">
            <a:xfrm>
              <a:off x="8056563" y="44196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" name="Line 9"/>
            <p:cNvSpPr>
              <a:spLocks noChangeShapeType="1"/>
            </p:cNvSpPr>
            <p:nvPr/>
          </p:nvSpPr>
          <p:spPr bwMode="auto">
            <a:xfrm>
              <a:off x="8070850" y="52578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9" name="Text Box 10"/>
            <p:cNvSpPr txBox="1">
              <a:spLocks noChangeArrowheads="1"/>
            </p:cNvSpPr>
            <p:nvPr/>
          </p:nvSpPr>
          <p:spPr bwMode="auto">
            <a:xfrm rot="5400000">
              <a:off x="7897198" y="31377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EA</a:t>
              </a:r>
            </a:p>
          </p:txBody>
        </p:sp>
        <p:sp>
          <p:nvSpPr>
            <p:cNvPr id="408" name="Text Box 11"/>
            <p:cNvSpPr txBox="1">
              <a:spLocks noChangeArrowheads="1"/>
            </p:cNvSpPr>
            <p:nvPr/>
          </p:nvSpPr>
          <p:spPr bwMode="auto">
            <a:xfrm rot="5400000">
              <a:off x="7897194" y="39759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OP</a:t>
              </a:r>
            </a:p>
          </p:txBody>
        </p:sp>
        <p:sp>
          <p:nvSpPr>
            <p:cNvPr id="427" name="Text Box 12"/>
            <p:cNvSpPr txBox="1">
              <a:spLocks noChangeArrowheads="1"/>
            </p:cNvSpPr>
            <p:nvPr/>
          </p:nvSpPr>
          <p:spPr bwMode="auto">
            <a:xfrm rot="5400000">
              <a:off x="7897194" y="48141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EX</a:t>
              </a:r>
            </a:p>
          </p:txBody>
        </p:sp>
        <p:sp>
          <p:nvSpPr>
            <p:cNvPr id="428" name="Line 13"/>
            <p:cNvSpPr>
              <a:spLocks noChangeShapeType="1"/>
            </p:cNvSpPr>
            <p:nvPr/>
          </p:nvSpPr>
          <p:spPr bwMode="auto">
            <a:xfrm>
              <a:off x="8077200" y="6096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9" name="Line 14"/>
            <p:cNvSpPr>
              <a:spLocks noChangeShapeType="1"/>
            </p:cNvSpPr>
            <p:nvPr/>
          </p:nvSpPr>
          <p:spPr bwMode="auto">
            <a:xfrm flipH="1">
              <a:off x="7543800" y="64008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" name="Line 15"/>
            <p:cNvSpPr>
              <a:spLocks noChangeShapeType="1"/>
            </p:cNvSpPr>
            <p:nvPr/>
          </p:nvSpPr>
          <p:spPr bwMode="auto">
            <a:xfrm flipV="1">
              <a:off x="7543800" y="1143000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1" name="Line 16"/>
            <p:cNvSpPr>
              <a:spLocks noChangeShapeType="1"/>
            </p:cNvSpPr>
            <p:nvPr/>
          </p:nvSpPr>
          <p:spPr bwMode="auto">
            <a:xfrm>
              <a:off x="7543800" y="11430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2" name="Line 17"/>
            <p:cNvSpPr>
              <a:spLocks noChangeShapeType="1"/>
            </p:cNvSpPr>
            <p:nvPr/>
          </p:nvSpPr>
          <p:spPr bwMode="auto">
            <a:xfrm>
              <a:off x="8077200" y="1143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3" name="Text Box 18"/>
            <p:cNvSpPr txBox="1">
              <a:spLocks noChangeArrowheads="1"/>
            </p:cNvSpPr>
            <p:nvPr/>
          </p:nvSpPr>
          <p:spPr bwMode="auto">
            <a:xfrm rot="5400000">
              <a:off x="7897194" y="5652372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S</a:t>
              </a:r>
            </a:p>
          </p:txBody>
        </p:sp>
        <p:sp>
          <p:nvSpPr>
            <p:cNvPr id="434" name="Text Box 19"/>
            <p:cNvSpPr txBox="1">
              <a:spLocks noChangeArrowheads="1"/>
            </p:cNvSpPr>
            <p:nvPr/>
          </p:nvSpPr>
          <p:spPr bwMode="auto">
            <a:xfrm rot="5400000">
              <a:off x="7897194" y="1461372"/>
              <a:ext cx="480169" cy="43958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F</a:t>
              </a:r>
            </a:p>
          </p:txBody>
        </p:sp>
        <p:sp>
          <p:nvSpPr>
            <p:cNvPr id="435" name="Text Box 4"/>
            <p:cNvSpPr txBox="1">
              <a:spLocks noChangeArrowheads="1"/>
            </p:cNvSpPr>
            <p:nvPr/>
          </p:nvSpPr>
          <p:spPr bwMode="auto">
            <a:xfrm rot="5400000">
              <a:off x="7897194" y="22995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8097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[10:0]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[8:0]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[5:0]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[4:0]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26294" y="3740160"/>
            <a:ext cx="5750850" cy="900072"/>
            <a:chOff x="1226294" y="3740160"/>
            <a:chExt cx="5750850" cy="900072"/>
          </a:xfrm>
        </p:grpSpPr>
        <p:cxnSp>
          <p:nvCxnSpPr>
            <p:cNvPr id="200" name="直接连接符 199"/>
            <p:cNvCxnSpPr/>
            <p:nvPr/>
          </p:nvCxnSpPr>
          <p:spPr bwMode="auto">
            <a:xfrm rot="16200000">
              <a:off x="5086281" y="1859144"/>
              <a:ext cx="1726" cy="37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6956208" y="3740176"/>
              <a:ext cx="2289" cy="1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矩形 148"/>
            <p:cNvSpPr/>
            <p:nvPr/>
          </p:nvSpPr>
          <p:spPr bwMode="auto">
            <a:xfrm>
              <a:off x="1733276" y="4424232"/>
              <a:ext cx="677722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SEXT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 bwMode="auto">
            <a:xfrm rot="10800000">
              <a:off x="3214082" y="3740160"/>
              <a:ext cx="1726" cy="792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直接连接符 246"/>
            <p:cNvCxnSpPr/>
            <p:nvPr/>
          </p:nvCxnSpPr>
          <p:spPr bwMode="auto">
            <a:xfrm rot="16200000">
              <a:off x="1477431" y="4280232"/>
              <a:ext cx="1726" cy="504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直接连接符 197"/>
            <p:cNvCxnSpPr/>
            <p:nvPr/>
          </p:nvCxnSpPr>
          <p:spPr bwMode="auto">
            <a:xfrm rot="16200000">
              <a:off x="2822531" y="4130832"/>
              <a:ext cx="1726" cy="8028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LD.MAR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E9E528-1FB2-4ADD-81AD-0CADE8E681E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ADDR1MUX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MARMUX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[7:0]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GateMARMUX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ADDR2MUX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ALUK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FINITE STATE MACHINE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N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Z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P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263" name="直接连接符 262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直接连接符 263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RUN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LD.IR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IR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REG FILE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GateALU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LOGIC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LD.CC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5" name="矩形 374"/>
          <p:cNvSpPr/>
          <p:nvPr/>
        </p:nvSpPr>
        <p:spPr bwMode="auto">
          <a:xfrm>
            <a:off x="168480" y="653187"/>
            <a:ext cx="8896977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PC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PCMUX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+1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79" name="直接连接符 378"/>
          <p:cNvCxnSpPr/>
          <p:nvPr/>
        </p:nvCxnSpPr>
        <p:spPr bwMode="auto">
          <a:xfrm flipV="1">
            <a:off x="4644008" y="1448792"/>
            <a:ext cx="1726" cy="10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MEM.EN,R,W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MAR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MEMORY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j-cs"/>
              </a:rPr>
              <a:t>JSRR (Register)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+mj-cs"/>
            </a:endParaRPr>
          </a:p>
        </p:txBody>
      </p:sp>
      <p:grpSp>
        <p:nvGrpSpPr>
          <p:cNvPr id="380" name="组合 379"/>
          <p:cNvGrpSpPr/>
          <p:nvPr/>
        </p:nvGrpSpPr>
        <p:grpSpPr>
          <a:xfrm rot="16200000">
            <a:off x="6262811" y="-1998928"/>
            <a:ext cx="569421" cy="4942139"/>
            <a:chOff x="7543800" y="1143000"/>
            <a:chExt cx="813273" cy="5257800"/>
          </a:xfrm>
        </p:grpSpPr>
        <p:sp>
          <p:nvSpPr>
            <p:cNvPr id="438" name="Line 5"/>
            <p:cNvSpPr>
              <a:spLocks noChangeShapeType="1"/>
            </p:cNvSpPr>
            <p:nvPr/>
          </p:nvSpPr>
          <p:spPr bwMode="auto">
            <a:xfrm>
              <a:off x="8077200" y="19050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9" name="Line 6"/>
            <p:cNvSpPr>
              <a:spLocks noChangeShapeType="1"/>
            </p:cNvSpPr>
            <p:nvPr/>
          </p:nvSpPr>
          <p:spPr bwMode="auto">
            <a:xfrm>
              <a:off x="8101013" y="27432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0" name="Line 7"/>
            <p:cNvSpPr>
              <a:spLocks noChangeShapeType="1"/>
            </p:cNvSpPr>
            <p:nvPr/>
          </p:nvSpPr>
          <p:spPr bwMode="auto">
            <a:xfrm>
              <a:off x="8077200" y="35814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1" name="Line 8"/>
            <p:cNvSpPr>
              <a:spLocks noChangeShapeType="1"/>
            </p:cNvSpPr>
            <p:nvPr/>
          </p:nvSpPr>
          <p:spPr bwMode="auto">
            <a:xfrm>
              <a:off x="8056563" y="44196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2" name="Line 9"/>
            <p:cNvSpPr>
              <a:spLocks noChangeShapeType="1"/>
            </p:cNvSpPr>
            <p:nvPr/>
          </p:nvSpPr>
          <p:spPr bwMode="auto">
            <a:xfrm>
              <a:off x="8070850" y="52578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3" name="Text Box 10"/>
            <p:cNvSpPr txBox="1">
              <a:spLocks noChangeArrowheads="1"/>
            </p:cNvSpPr>
            <p:nvPr/>
          </p:nvSpPr>
          <p:spPr bwMode="auto">
            <a:xfrm rot="5400000">
              <a:off x="7897198" y="31377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EA</a:t>
              </a:r>
            </a:p>
          </p:txBody>
        </p:sp>
        <p:sp>
          <p:nvSpPr>
            <p:cNvPr id="444" name="Text Box 11"/>
            <p:cNvSpPr txBox="1">
              <a:spLocks noChangeArrowheads="1"/>
            </p:cNvSpPr>
            <p:nvPr/>
          </p:nvSpPr>
          <p:spPr bwMode="auto">
            <a:xfrm rot="5400000">
              <a:off x="7897194" y="39759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OP</a:t>
              </a:r>
            </a:p>
          </p:txBody>
        </p:sp>
        <p:sp>
          <p:nvSpPr>
            <p:cNvPr id="445" name="Text Box 12"/>
            <p:cNvSpPr txBox="1">
              <a:spLocks noChangeArrowheads="1"/>
            </p:cNvSpPr>
            <p:nvPr/>
          </p:nvSpPr>
          <p:spPr bwMode="auto">
            <a:xfrm rot="5400000">
              <a:off x="7897194" y="48141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EX</a:t>
              </a:r>
            </a:p>
          </p:txBody>
        </p:sp>
        <p:sp>
          <p:nvSpPr>
            <p:cNvPr id="446" name="Line 13"/>
            <p:cNvSpPr>
              <a:spLocks noChangeShapeType="1"/>
            </p:cNvSpPr>
            <p:nvPr/>
          </p:nvSpPr>
          <p:spPr bwMode="auto">
            <a:xfrm>
              <a:off x="8077200" y="6096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7" name="Line 14"/>
            <p:cNvSpPr>
              <a:spLocks noChangeShapeType="1"/>
            </p:cNvSpPr>
            <p:nvPr/>
          </p:nvSpPr>
          <p:spPr bwMode="auto">
            <a:xfrm flipH="1">
              <a:off x="7543800" y="64008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8" name="Line 15"/>
            <p:cNvSpPr>
              <a:spLocks noChangeShapeType="1"/>
            </p:cNvSpPr>
            <p:nvPr/>
          </p:nvSpPr>
          <p:spPr bwMode="auto">
            <a:xfrm flipV="1">
              <a:off x="7543800" y="1143000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9" name="Line 16"/>
            <p:cNvSpPr>
              <a:spLocks noChangeShapeType="1"/>
            </p:cNvSpPr>
            <p:nvPr/>
          </p:nvSpPr>
          <p:spPr bwMode="auto">
            <a:xfrm>
              <a:off x="7543800" y="11430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0" name="Line 17"/>
            <p:cNvSpPr>
              <a:spLocks noChangeShapeType="1"/>
            </p:cNvSpPr>
            <p:nvPr/>
          </p:nvSpPr>
          <p:spPr bwMode="auto">
            <a:xfrm>
              <a:off x="8077200" y="1143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" name="Text Box 18"/>
            <p:cNvSpPr txBox="1">
              <a:spLocks noChangeArrowheads="1"/>
            </p:cNvSpPr>
            <p:nvPr/>
          </p:nvSpPr>
          <p:spPr bwMode="auto">
            <a:xfrm rot="5400000">
              <a:off x="7897194" y="5652372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S</a:t>
              </a:r>
            </a:p>
          </p:txBody>
        </p:sp>
        <p:sp>
          <p:nvSpPr>
            <p:cNvPr id="452" name="Text Box 19"/>
            <p:cNvSpPr txBox="1">
              <a:spLocks noChangeArrowheads="1"/>
            </p:cNvSpPr>
            <p:nvPr/>
          </p:nvSpPr>
          <p:spPr bwMode="auto">
            <a:xfrm rot="5400000">
              <a:off x="7897194" y="1461372"/>
              <a:ext cx="480169" cy="43958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F</a:t>
              </a:r>
            </a:p>
          </p:txBody>
        </p:sp>
        <p:sp>
          <p:nvSpPr>
            <p:cNvPr id="453" name="Text Box 4"/>
            <p:cNvSpPr txBox="1">
              <a:spLocks noChangeArrowheads="1"/>
            </p:cNvSpPr>
            <p:nvPr/>
          </p:nvSpPr>
          <p:spPr bwMode="auto">
            <a:xfrm rot="5400000">
              <a:off x="7897194" y="22995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D</a:t>
              </a:r>
            </a:p>
          </p:txBody>
        </p:sp>
      </p:grpSp>
      <p:sp>
        <p:nvSpPr>
          <p:cNvPr id="390" name="椭圆 389"/>
          <p:cNvSpPr/>
          <p:nvPr/>
        </p:nvSpPr>
        <p:spPr bwMode="auto">
          <a:xfrm>
            <a:off x="4622400" y="1412776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3371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组合 358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8" name="组合 367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70" name="等腰三角形 369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75" name="直接连接符 374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9" name="文本框 368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RUN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79" name="组合 37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80" name="组合 379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91" name="等腰三角形 39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97" name="直接连接符 396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90" name="文本框 38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LD.CC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98" name="组合 397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399" name="直接连接符 398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7" name="直接连接符 426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MEM.EN,R,W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MAR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LD.MAR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PC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E9E528-1FB2-4ADD-81AD-0CADE8E681E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MEMORY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FINITE STATE MACHINE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7" name="等腰三角形 86"/>
          <p:cNvSpPr/>
          <p:nvPr/>
        </p:nvSpPr>
        <p:spPr bwMode="auto">
          <a:xfrm rot="5400000">
            <a:off x="6677446" y="39131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88" name="直接连接符 87"/>
          <p:cNvCxnSpPr/>
          <p:nvPr/>
        </p:nvCxnSpPr>
        <p:spPr bwMode="auto">
          <a:xfrm rot="5400000">
            <a:off x="6184465" y="3501034"/>
            <a:ext cx="0" cy="9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N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Z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P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LOGIC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5" name="直接连接符 174"/>
          <p:cNvCxnSpPr/>
          <p:nvPr/>
        </p:nvCxnSpPr>
        <p:spPr bwMode="auto">
          <a:xfrm>
            <a:off x="6956208" y="3740176"/>
            <a:ext cx="2289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直接连接符 199"/>
          <p:cNvCxnSpPr/>
          <p:nvPr/>
        </p:nvCxnSpPr>
        <p:spPr bwMode="auto">
          <a:xfrm rot="16200000">
            <a:off x="5086281" y="1859144"/>
            <a:ext cx="1726" cy="37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ALUK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REG FILE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GateALU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ADDR1MUX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PCMUX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+1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MARMUX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9" name="矩形 148"/>
          <p:cNvSpPr/>
          <p:nvPr/>
        </p:nvSpPr>
        <p:spPr bwMode="auto">
          <a:xfrm>
            <a:off x="1733276" y="4424232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" name="直接连接符 197"/>
          <p:cNvCxnSpPr/>
          <p:nvPr/>
        </p:nvCxnSpPr>
        <p:spPr bwMode="auto">
          <a:xfrm rot="16200000">
            <a:off x="2822531" y="4130832"/>
            <a:ext cx="1726" cy="80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直接连接符 198"/>
          <p:cNvCxnSpPr/>
          <p:nvPr/>
        </p:nvCxnSpPr>
        <p:spPr bwMode="auto">
          <a:xfrm rot="10800000">
            <a:off x="3214082" y="3740160"/>
            <a:ext cx="1726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7" name="直接连接符 246"/>
          <p:cNvCxnSpPr/>
          <p:nvPr/>
        </p:nvCxnSpPr>
        <p:spPr bwMode="auto">
          <a:xfrm rot="16200000">
            <a:off x="1477431" y="4280232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[10:0]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[8:0]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[5:0]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[4:0]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[7:0]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GateMARMUX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ADDR2MUX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89" name="矩形 388"/>
          <p:cNvSpPr/>
          <p:nvPr/>
        </p:nvSpPr>
        <p:spPr bwMode="auto">
          <a:xfrm>
            <a:off x="5731200" y="4283503"/>
            <a:ext cx="501327" cy="10694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408" name="矩形 407"/>
          <p:cNvSpPr/>
          <p:nvPr/>
        </p:nvSpPr>
        <p:spPr bwMode="auto">
          <a:xfrm>
            <a:off x="168480" y="692696"/>
            <a:ext cx="8896977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LD.IR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IR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j-cs"/>
              </a:rPr>
              <a:t>JSRR (Register)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+mj-cs"/>
            </a:endParaRPr>
          </a:p>
        </p:txBody>
      </p:sp>
      <p:grpSp>
        <p:nvGrpSpPr>
          <p:cNvPr id="360" name="组合 359"/>
          <p:cNvGrpSpPr/>
          <p:nvPr/>
        </p:nvGrpSpPr>
        <p:grpSpPr>
          <a:xfrm rot="16200000">
            <a:off x="6262811" y="-1998928"/>
            <a:ext cx="569421" cy="4942139"/>
            <a:chOff x="7543800" y="1143000"/>
            <a:chExt cx="813273" cy="5257800"/>
          </a:xfrm>
        </p:grpSpPr>
        <p:sp>
          <p:nvSpPr>
            <p:cNvPr id="361" name="Line 5"/>
            <p:cNvSpPr>
              <a:spLocks noChangeShapeType="1"/>
            </p:cNvSpPr>
            <p:nvPr/>
          </p:nvSpPr>
          <p:spPr bwMode="auto">
            <a:xfrm>
              <a:off x="8077200" y="19050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2" name="Line 6"/>
            <p:cNvSpPr>
              <a:spLocks noChangeShapeType="1"/>
            </p:cNvSpPr>
            <p:nvPr/>
          </p:nvSpPr>
          <p:spPr bwMode="auto">
            <a:xfrm>
              <a:off x="8101013" y="27432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3" name="Line 7"/>
            <p:cNvSpPr>
              <a:spLocks noChangeShapeType="1"/>
            </p:cNvSpPr>
            <p:nvPr/>
          </p:nvSpPr>
          <p:spPr bwMode="auto">
            <a:xfrm>
              <a:off x="8077200" y="35814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8" name="Line 8"/>
            <p:cNvSpPr>
              <a:spLocks noChangeShapeType="1"/>
            </p:cNvSpPr>
            <p:nvPr/>
          </p:nvSpPr>
          <p:spPr bwMode="auto">
            <a:xfrm>
              <a:off x="8056563" y="44196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7" name="Line 9"/>
            <p:cNvSpPr>
              <a:spLocks noChangeShapeType="1"/>
            </p:cNvSpPr>
            <p:nvPr/>
          </p:nvSpPr>
          <p:spPr bwMode="auto">
            <a:xfrm>
              <a:off x="8070850" y="52578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8" name="Text Box 10"/>
            <p:cNvSpPr txBox="1">
              <a:spLocks noChangeArrowheads="1"/>
            </p:cNvSpPr>
            <p:nvPr/>
          </p:nvSpPr>
          <p:spPr bwMode="auto">
            <a:xfrm rot="5400000">
              <a:off x="7897198" y="31377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EA</a:t>
              </a:r>
            </a:p>
          </p:txBody>
        </p:sp>
        <p:sp>
          <p:nvSpPr>
            <p:cNvPr id="449" name="Text Box 11"/>
            <p:cNvSpPr txBox="1">
              <a:spLocks noChangeArrowheads="1"/>
            </p:cNvSpPr>
            <p:nvPr/>
          </p:nvSpPr>
          <p:spPr bwMode="auto">
            <a:xfrm rot="5400000">
              <a:off x="7897194" y="39759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OP</a:t>
              </a:r>
            </a:p>
          </p:txBody>
        </p:sp>
        <p:sp>
          <p:nvSpPr>
            <p:cNvPr id="450" name="Text Box 12"/>
            <p:cNvSpPr txBox="1">
              <a:spLocks noChangeArrowheads="1"/>
            </p:cNvSpPr>
            <p:nvPr/>
          </p:nvSpPr>
          <p:spPr bwMode="auto">
            <a:xfrm rot="5400000">
              <a:off x="7897194" y="48141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EX</a:t>
              </a:r>
            </a:p>
          </p:txBody>
        </p:sp>
        <p:sp>
          <p:nvSpPr>
            <p:cNvPr id="451" name="Line 13"/>
            <p:cNvSpPr>
              <a:spLocks noChangeShapeType="1"/>
            </p:cNvSpPr>
            <p:nvPr/>
          </p:nvSpPr>
          <p:spPr bwMode="auto">
            <a:xfrm>
              <a:off x="8077200" y="6096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" name="Line 14"/>
            <p:cNvSpPr>
              <a:spLocks noChangeShapeType="1"/>
            </p:cNvSpPr>
            <p:nvPr/>
          </p:nvSpPr>
          <p:spPr bwMode="auto">
            <a:xfrm flipH="1">
              <a:off x="7543800" y="64008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3" name="Line 15"/>
            <p:cNvSpPr>
              <a:spLocks noChangeShapeType="1"/>
            </p:cNvSpPr>
            <p:nvPr/>
          </p:nvSpPr>
          <p:spPr bwMode="auto">
            <a:xfrm flipV="1">
              <a:off x="7543800" y="1143000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4" name="Line 16"/>
            <p:cNvSpPr>
              <a:spLocks noChangeShapeType="1"/>
            </p:cNvSpPr>
            <p:nvPr/>
          </p:nvSpPr>
          <p:spPr bwMode="auto">
            <a:xfrm>
              <a:off x="7543800" y="11430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5" name="Line 17"/>
            <p:cNvSpPr>
              <a:spLocks noChangeShapeType="1"/>
            </p:cNvSpPr>
            <p:nvPr/>
          </p:nvSpPr>
          <p:spPr bwMode="auto">
            <a:xfrm>
              <a:off x="8077200" y="1143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6" name="Text Box 18"/>
            <p:cNvSpPr txBox="1">
              <a:spLocks noChangeArrowheads="1"/>
            </p:cNvSpPr>
            <p:nvPr/>
          </p:nvSpPr>
          <p:spPr bwMode="auto">
            <a:xfrm rot="5400000">
              <a:off x="7897194" y="5652372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S</a:t>
              </a:r>
            </a:p>
          </p:txBody>
        </p:sp>
        <p:sp>
          <p:nvSpPr>
            <p:cNvPr id="457" name="Text Box 19"/>
            <p:cNvSpPr txBox="1">
              <a:spLocks noChangeArrowheads="1"/>
            </p:cNvSpPr>
            <p:nvPr/>
          </p:nvSpPr>
          <p:spPr bwMode="auto">
            <a:xfrm rot="5400000">
              <a:off x="7897194" y="1461372"/>
              <a:ext cx="480169" cy="43958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F</a:t>
              </a:r>
            </a:p>
          </p:txBody>
        </p:sp>
        <p:sp>
          <p:nvSpPr>
            <p:cNvPr id="458" name="Text Box 4"/>
            <p:cNvSpPr txBox="1">
              <a:spLocks noChangeArrowheads="1"/>
            </p:cNvSpPr>
            <p:nvPr/>
          </p:nvSpPr>
          <p:spPr bwMode="auto">
            <a:xfrm rot="5400000">
              <a:off x="7897194" y="22995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0024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[10:0]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LOGIC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N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Z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P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LD.CC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+1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MARMUX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[7:0]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GateMARMUX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[8:0]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[4:0]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26294" y="3740160"/>
            <a:ext cx="5750850" cy="900072"/>
            <a:chOff x="1226294" y="3740160"/>
            <a:chExt cx="5750850" cy="900072"/>
          </a:xfrm>
        </p:grpSpPr>
        <p:cxnSp>
          <p:nvCxnSpPr>
            <p:cNvPr id="200" name="直接连接符 199"/>
            <p:cNvCxnSpPr/>
            <p:nvPr/>
          </p:nvCxnSpPr>
          <p:spPr bwMode="auto">
            <a:xfrm rot="16200000">
              <a:off x="5086281" y="1859144"/>
              <a:ext cx="1726" cy="37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6956208" y="3740176"/>
              <a:ext cx="2289" cy="1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矩形 148"/>
            <p:cNvSpPr/>
            <p:nvPr/>
          </p:nvSpPr>
          <p:spPr bwMode="auto">
            <a:xfrm>
              <a:off x="1733276" y="4424232"/>
              <a:ext cx="677722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SEXT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 bwMode="auto">
            <a:xfrm rot="10800000">
              <a:off x="3214082" y="3740160"/>
              <a:ext cx="1726" cy="792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直接连接符 246"/>
            <p:cNvCxnSpPr/>
            <p:nvPr/>
          </p:nvCxnSpPr>
          <p:spPr bwMode="auto">
            <a:xfrm rot="16200000">
              <a:off x="1477431" y="4280232"/>
              <a:ext cx="1726" cy="504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直接连接符 197"/>
            <p:cNvCxnSpPr/>
            <p:nvPr/>
          </p:nvCxnSpPr>
          <p:spPr bwMode="auto">
            <a:xfrm rot="16200000">
              <a:off x="2822531" y="4130832"/>
              <a:ext cx="1726" cy="8028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ALUK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RUN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ADDR1MUX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PCMUX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ADDR2MUX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FINITE STATE MACHINE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263" name="直接连接符 262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直接连接符 263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LD.IR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IR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67" name="直接连接符 466"/>
          <p:cNvCxnSpPr/>
          <p:nvPr/>
        </p:nvCxnSpPr>
        <p:spPr bwMode="auto">
          <a:xfrm rot="10800000">
            <a:off x="1224000" y="4233600"/>
            <a:ext cx="1726" cy="48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[5:0]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MEM.EN,R,W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E9E528-1FB2-4ADD-81AD-0CADE8E681E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MEMORY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GateALU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MAR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LD.MAR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j-cs"/>
              </a:rPr>
              <a:t>JSRR (Register)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75" name="矩形 374"/>
          <p:cNvSpPr/>
          <p:nvPr/>
        </p:nvSpPr>
        <p:spPr bwMode="auto">
          <a:xfrm>
            <a:off x="179512" y="674767"/>
            <a:ext cx="8896977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49" name="组合 448"/>
          <p:cNvGrpSpPr/>
          <p:nvPr/>
        </p:nvGrpSpPr>
        <p:grpSpPr>
          <a:xfrm>
            <a:off x="4101216" y="188640"/>
            <a:ext cx="4863271" cy="568215"/>
            <a:chOff x="4101216" y="188640"/>
            <a:chExt cx="4863271" cy="568215"/>
          </a:xfrm>
        </p:grpSpPr>
        <p:grpSp>
          <p:nvGrpSpPr>
            <p:cNvPr id="450" name="组合 449"/>
            <p:cNvGrpSpPr/>
            <p:nvPr/>
          </p:nvGrpSpPr>
          <p:grpSpPr>
            <a:xfrm>
              <a:off x="4101216" y="189333"/>
              <a:ext cx="4863271" cy="567522"/>
              <a:chOff x="3706688" y="189333"/>
              <a:chExt cx="5257800" cy="567522"/>
            </a:xfrm>
          </p:grpSpPr>
          <p:sp>
            <p:nvSpPr>
              <p:cNvPr id="455" name="Line 5"/>
              <p:cNvSpPr>
                <a:spLocks noChangeShapeType="1"/>
              </p:cNvSpPr>
              <p:nvPr/>
            </p:nvSpPr>
            <p:spPr bwMode="auto">
              <a:xfrm rot="16200000">
                <a:off x="4659188" y="192890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6" name="Line 6"/>
              <p:cNvSpPr>
                <a:spLocks noChangeShapeType="1"/>
              </p:cNvSpPr>
              <p:nvPr/>
            </p:nvSpPr>
            <p:spPr bwMode="auto">
              <a:xfrm rot="16200000">
                <a:off x="5497388" y="176217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7" name="Line 7"/>
              <p:cNvSpPr>
                <a:spLocks noChangeShapeType="1"/>
              </p:cNvSpPr>
              <p:nvPr/>
            </p:nvSpPr>
            <p:spPr bwMode="auto">
              <a:xfrm rot="16200000">
                <a:off x="6335588" y="192890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8" name="Line 8"/>
              <p:cNvSpPr>
                <a:spLocks noChangeShapeType="1"/>
              </p:cNvSpPr>
              <p:nvPr/>
            </p:nvSpPr>
            <p:spPr bwMode="auto">
              <a:xfrm rot="16200000">
                <a:off x="7173788" y="207339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9" name="Line 9"/>
              <p:cNvSpPr>
                <a:spLocks noChangeShapeType="1"/>
              </p:cNvSpPr>
              <p:nvPr/>
            </p:nvSpPr>
            <p:spPr bwMode="auto">
              <a:xfrm rot="16200000">
                <a:off x="8011988" y="197336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" name="Line 13"/>
              <p:cNvSpPr>
                <a:spLocks noChangeShapeType="1"/>
              </p:cNvSpPr>
              <p:nvPr/>
            </p:nvSpPr>
            <p:spPr bwMode="auto">
              <a:xfrm rot="16200000">
                <a:off x="8812088" y="230990"/>
                <a:ext cx="0" cy="3048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" name="Line 14"/>
              <p:cNvSpPr>
                <a:spLocks noChangeShapeType="1"/>
              </p:cNvSpPr>
              <p:nvPr/>
            </p:nvSpPr>
            <p:spPr bwMode="auto">
              <a:xfrm rot="16200000" flipH="1">
                <a:off x="8777755" y="570122"/>
                <a:ext cx="37346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" name="Line 15"/>
              <p:cNvSpPr>
                <a:spLocks noChangeShapeType="1"/>
              </p:cNvSpPr>
              <p:nvPr/>
            </p:nvSpPr>
            <p:spPr bwMode="auto">
              <a:xfrm rot="16200000" flipV="1">
                <a:off x="6335588" y="-1872045"/>
                <a:ext cx="0" cy="52578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" name="Line 16"/>
              <p:cNvSpPr>
                <a:spLocks noChangeShapeType="1"/>
              </p:cNvSpPr>
              <p:nvPr/>
            </p:nvSpPr>
            <p:spPr bwMode="auto">
              <a:xfrm rot="16200000">
                <a:off x="3519955" y="570122"/>
                <a:ext cx="37346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4" name="Line 17"/>
              <p:cNvSpPr>
                <a:spLocks noChangeShapeType="1"/>
              </p:cNvSpPr>
              <p:nvPr/>
            </p:nvSpPr>
            <p:spPr bwMode="auto">
              <a:xfrm rot="16200000">
                <a:off x="3859088" y="230990"/>
                <a:ext cx="0" cy="3048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6" name="Text Box 10"/>
              <p:cNvSpPr txBox="1">
                <a:spLocks noChangeArrowheads="1"/>
              </p:cNvSpPr>
              <p:nvPr/>
            </p:nvSpPr>
            <p:spPr bwMode="auto">
              <a:xfrm>
                <a:off x="3995239" y="189333"/>
                <a:ext cx="480169" cy="30777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336699"/>
                </a:outerShdw>
              </a:effec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Arial" charset="0"/>
                    <a:ea typeface="黑体"/>
                    <a:cs typeface="+mn-cs"/>
                  </a:rPr>
                  <a:t>F</a:t>
                </a:r>
              </a:p>
            </p:txBody>
          </p:sp>
        </p:grpSp>
        <p:sp>
          <p:nvSpPr>
            <p:cNvPr id="454" name="Text Box 10"/>
            <p:cNvSpPr txBox="1">
              <a:spLocks noChangeArrowheads="1"/>
            </p:cNvSpPr>
            <p:nvPr/>
          </p:nvSpPr>
          <p:spPr bwMode="auto">
            <a:xfrm>
              <a:off x="5929836" y="188640"/>
              <a:ext cx="444139" cy="3077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EA</a:t>
              </a:r>
            </a:p>
          </p:txBody>
        </p:sp>
      </p:grp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REG FILE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468" name="直接连接符 467"/>
          <p:cNvCxnSpPr/>
          <p:nvPr/>
        </p:nvCxnSpPr>
        <p:spPr bwMode="auto">
          <a:xfrm flipV="1">
            <a:off x="4644008" y="1432800"/>
            <a:ext cx="1726" cy="12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组合 50"/>
          <p:cNvGrpSpPr/>
          <p:nvPr/>
        </p:nvGrpSpPr>
        <p:grpSpPr>
          <a:xfrm>
            <a:off x="4535047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PC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0" name="Text Box 10"/>
          <p:cNvSpPr txBox="1">
            <a:spLocks noChangeArrowheads="1"/>
          </p:cNvSpPr>
          <p:nvPr/>
        </p:nvSpPr>
        <p:spPr bwMode="auto">
          <a:xfrm>
            <a:off x="6720149" y="188640"/>
            <a:ext cx="444139" cy="30777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黑体"/>
                <a:cs typeface="+mn-cs"/>
              </a:rPr>
              <a:t>OP</a:t>
            </a:r>
          </a:p>
        </p:txBody>
      </p:sp>
      <p:sp>
        <p:nvSpPr>
          <p:cNvPr id="389" name="Text Box 10"/>
          <p:cNvSpPr txBox="1">
            <a:spLocks noChangeArrowheads="1"/>
          </p:cNvSpPr>
          <p:nvPr/>
        </p:nvSpPr>
        <p:spPr bwMode="auto">
          <a:xfrm>
            <a:off x="7440229" y="188640"/>
            <a:ext cx="444139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黑体"/>
                <a:cs typeface="+mn-cs"/>
              </a:rPr>
              <a:t>EX</a:t>
            </a:r>
          </a:p>
        </p:txBody>
      </p:sp>
      <p:sp>
        <p:nvSpPr>
          <p:cNvPr id="390" name="Text Box 10"/>
          <p:cNvSpPr txBox="1">
            <a:spLocks noChangeArrowheads="1"/>
          </p:cNvSpPr>
          <p:nvPr/>
        </p:nvSpPr>
        <p:spPr bwMode="auto">
          <a:xfrm>
            <a:off x="5135973" y="188640"/>
            <a:ext cx="444139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黑体"/>
                <a:cs typeface="+mn-cs"/>
              </a:rPr>
              <a:t>D</a:t>
            </a:r>
          </a:p>
        </p:txBody>
      </p:sp>
      <p:sp>
        <p:nvSpPr>
          <p:cNvPr id="391" name="Text Box 10"/>
          <p:cNvSpPr txBox="1">
            <a:spLocks noChangeArrowheads="1"/>
          </p:cNvSpPr>
          <p:nvPr/>
        </p:nvSpPr>
        <p:spPr bwMode="auto">
          <a:xfrm>
            <a:off x="8232317" y="188640"/>
            <a:ext cx="444139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黑体"/>
                <a:cs typeface="+mn-cs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627325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[10:0]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0" name="直接连接符 189"/>
          <p:cNvCxnSpPr/>
          <p:nvPr/>
        </p:nvCxnSpPr>
        <p:spPr bwMode="auto">
          <a:xfrm rot="16200000">
            <a:off x="1457624" y="3398999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ADDR2MUX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468" name="直接连接符 467"/>
          <p:cNvCxnSpPr/>
          <p:nvPr/>
        </p:nvCxnSpPr>
        <p:spPr bwMode="auto">
          <a:xfrm flipV="1">
            <a:off x="4644008" y="1432800"/>
            <a:ext cx="1726" cy="12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[4:0]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67" name="直接连接符 466"/>
          <p:cNvCxnSpPr/>
          <p:nvPr/>
        </p:nvCxnSpPr>
        <p:spPr bwMode="auto">
          <a:xfrm rot="10800000">
            <a:off x="1224000" y="4233600"/>
            <a:ext cx="1726" cy="48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[5:0]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[8:0]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LD.IR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IR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80" name="直接连接符 379"/>
          <p:cNvCxnSpPr/>
          <p:nvPr/>
        </p:nvCxnSpPr>
        <p:spPr bwMode="auto">
          <a:xfrm>
            <a:off x="1218173" y="3672000"/>
            <a:ext cx="0" cy="10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+1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FINITE STATE MACHINE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9" name="矩形 68"/>
          <p:cNvSpPr/>
          <p:nvPr/>
        </p:nvSpPr>
        <p:spPr bwMode="auto">
          <a:xfrm>
            <a:off x="3392528" y="5640309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MEMORY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263" name="直接连接符 262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直接连接符 263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LOGIC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N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Z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P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LD.CC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MARMUX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[7:0]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GateMARMUX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" name="组合 6"/>
          <p:cNvGrpSpPr/>
          <p:nvPr/>
        </p:nvGrpSpPr>
        <p:grpSpPr>
          <a:xfrm>
            <a:off x="1226294" y="3740160"/>
            <a:ext cx="5750850" cy="900072"/>
            <a:chOff x="1226294" y="3740160"/>
            <a:chExt cx="5750850" cy="900072"/>
          </a:xfrm>
        </p:grpSpPr>
        <p:cxnSp>
          <p:nvCxnSpPr>
            <p:cNvPr id="200" name="直接连接符 199"/>
            <p:cNvCxnSpPr/>
            <p:nvPr/>
          </p:nvCxnSpPr>
          <p:spPr bwMode="auto">
            <a:xfrm rot="16200000">
              <a:off x="5086281" y="1859144"/>
              <a:ext cx="1726" cy="37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6956208" y="3740176"/>
              <a:ext cx="2289" cy="1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矩形 148"/>
            <p:cNvSpPr/>
            <p:nvPr/>
          </p:nvSpPr>
          <p:spPr bwMode="auto">
            <a:xfrm>
              <a:off x="1733276" y="4424232"/>
              <a:ext cx="677722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SEXT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 bwMode="auto">
            <a:xfrm rot="10800000">
              <a:off x="3214082" y="3740160"/>
              <a:ext cx="1726" cy="792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直接连接符 246"/>
            <p:cNvCxnSpPr/>
            <p:nvPr/>
          </p:nvCxnSpPr>
          <p:spPr bwMode="auto">
            <a:xfrm rot="16200000">
              <a:off x="1477431" y="4280232"/>
              <a:ext cx="1726" cy="504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直接连接符 197"/>
            <p:cNvCxnSpPr/>
            <p:nvPr/>
          </p:nvCxnSpPr>
          <p:spPr bwMode="auto">
            <a:xfrm rot="16200000">
              <a:off x="2822531" y="4130832"/>
              <a:ext cx="1726" cy="8028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MEM.EN,R,W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E9E528-1FB2-4ADD-81AD-0CADE8E681E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ALUK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RUN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GateALU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MAR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LD.MAR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j-cs"/>
              </a:rPr>
              <a:t>JSRR (Register)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75" name="矩形 374"/>
          <p:cNvSpPr/>
          <p:nvPr/>
        </p:nvSpPr>
        <p:spPr bwMode="auto">
          <a:xfrm>
            <a:off x="150499" y="639998"/>
            <a:ext cx="8896977" cy="6141802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49" name="组合 448"/>
          <p:cNvGrpSpPr/>
          <p:nvPr/>
        </p:nvGrpSpPr>
        <p:grpSpPr>
          <a:xfrm>
            <a:off x="4101216" y="187437"/>
            <a:ext cx="4863271" cy="569418"/>
            <a:chOff x="4101216" y="187437"/>
            <a:chExt cx="4863271" cy="569418"/>
          </a:xfrm>
        </p:grpSpPr>
        <p:grpSp>
          <p:nvGrpSpPr>
            <p:cNvPr id="450" name="组合 449"/>
            <p:cNvGrpSpPr/>
            <p:nvPr/>
          </p:nvGrpSpPr>
          <p:grpSpPr>
            <a:xfrm>
              <a:off x="4101216" y="187437"/>
              <a:ext cx="4863271" cy="569418"/>
              <a:chOff x="3706688" y="187437"/>
              <a:chExt cx="5257800" cy="569418"/>
            </a:xfrm>
          </p:grpSpPr>
          <p:sp>
            <p:nvSpPr>
              <p:cNvPr id="455" name="Line 5"/>
              <p:cNvSpPr>
                <a:spLocks noChangeShapeType="1"/>
              </p:cNvSpPr>
              <p:nvPr/>
            </p:nvSpPr>
            <p:spPr bwMode="auto">
              <a:xfrm rot="16200000">
                <a:off x="4659188" y="192890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6" name="Line 6"/>
              <p:cNvSpPr>
                <a:spLocks noChangeShapeType="1"/>
              </p:cNvSpPr>
              <p:nvPr/>
            </p:nvSpPr>
            <p:spPr bwMode="auto">
              <a:xfrm rot="16200000">
                <a:off x="5497388" y="176217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7" name="Line 7"/>
              <p:cNvSpPr>
                <a:spLocks noChangeShapeType="1"/>
              </p:cNvSpPr>
              <p:nvPr/>
            </p:nvSpPr>
            <p:spPr bwMode="auto">
              <a:xfrm rot="16200000">
                <a:off x="6335588" y="192890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8" name="Line 8"/>
              <p:cNvSpPr>
                <a:spLocks noChangeShapeType="1"/>
              </p:cNvSpPr>
              <p:nvPr/>
            </p:nvSpPr>
            <p:spPr bwMode="auto">
              <a:xfrm rot="16200000">
                <a:off x="7173788" y="207339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9" name="Line 9"/>
              <p:cNvSpPr>
                <a:spLocks noChangeShapeType="1"/>
              </p:cNvSpPr>
              <p:nvPr/>
            </p:nvSpPr>
            <p:spPr bwMode="auto">
              <a:xfrm rot="16200000">
                <a:off x="8011988" y="197336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" name="Line 13"/>
              <p:cNvSpPr>
                <a:spLocks noChangeShapeType="1"/>
              </p:cNvSpPr>
              <p:nvPr/>
            </p:nvSpPr>
            <p:spPr bwMode="auto">
              <a:xfrm rot="16200000">
                <a:off x="8812088" y="230990"/>
                <a:ext cx="0" cy="3048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" name="Line 14"/>
              <p:cNvSpPr>
                <a:spLocks noChangeShapeType="1"/>
              </p:cNvSpPr>
              <p:nvPr/>
            </p:nvSpPr>
            <p:spPr bwMode="auto">
              <a:xfrm rot="16200000" flipH="1">
                <a:off x="8777755" y="570122"/>
                <a:ext cx="37346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" name="Line 15"/>
              <p:cNvSpPr>
                <a:spLocks noChangeShapeType="1"/>
              </p:cNvSpPr>
              <p:nvPr/>
            </p:nvSpPr>
            <p:spPr bwMode="auto">
              <a:xfrm rot="16200000" flipV="1">
                <a:off x="6335588" y="-1872045"/>
                <a:ext cx="0" cy="52578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" name="Line 16"/>
              <p:cNvSpPr>
                <a:spLocks noChangeShapeType="1"/>
              </p:cNvSpPr>
              <p:nvPr/>
            </p:nvSpPr>
            <p:spPr bwMode="auto">
              <a:xfrm rot="16200000">
                <a:off x="3519955" y="570122"/>
                <a:ext cx="37346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4" name="Line 17"/>
              <p:cNvSpPr>
                <a:spLocks noChangeShapeType="1"/>
              </p:cNvSpPr>
              <p:nvPr/>
            </p:nvSpPr>
            <p:spPr bwMode="auto">
              <a:xfrm rot="16200000">
                <a:off x="3859088" y="230990"/>
                <a:ext cx="0" cy="3048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5" name="Text Box 4"/>
              <p:cNvSpPr txBox="1">
                <a:spLocks noChangeArrowheads="1"/>
              </p:cNvSpPr>
              <p:nvPr/>
            </p:nvSpPr>
            <p:spPr bwMode="auto">
              <a:xfrm>
                <a:off x="4842967" y="187437"/>
                <a:ext cx="480169" cy="307777"/>
              </a:xfrm>
              <a:prstGeom prst="rect">
                <a:avLst/>
              </a:prstGeom>
              <a:solidFill>
                <a:srgbClr val="003399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336699"/>
                </a:outerShdw>
              </a:effec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黑体"/>
                    <a:cs typeface="+mn-cs"/>
                  </a:rPr>
                  <a:t>D</a:t>
                </a:r>
              </a:p>
            </p:txBody>
          </p:sp>
          <p:sp>
            <p:nvSpPr>
              <p:cNvPr id="466" name="Text Box 10"/>
              <p:cNvSpPr txBox="1">
                <a:spLocks noChangeArrowheads="1"/>
              </p:cNvSpPr>
              <p:nvPr/>
            </p:nvSpPr>
            <p:spPr bwMode="auto">
              <a:xfrm>
                <a:off x="3995239" y="189333"/>
                <a:ext cx="480169" cy="30777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336699"/>
                </a:outerShdw>
              </a:effec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Arial" charset="0"/>
                    <a:ea typeface="黑体"/>
                    <a:cs typeface="+mn-cs"/>
                  </a:rPr>
                  <a:t>F</a:t>
                </a:r>
              </a:p>
            </p:txBody>
          </p:sp>
        </p:grpSp>
        <p:sp>
          <p:nvSpPr>
            <p:cNvPr id="451" name="Text Box 10"/>
            <p:cNvSpPr txBox="1">
              <a:spLocks noChangeArrowheads="1"/>
            </p:cNvSpPr>
            <p:nvPr/>
          </p:nvSpPr>
          <p:spPr bwMode="auto">
            <a:xfrm>
              <a:off x="6717019" y="188640"/>
              <a:ext cx="444139" cy="307777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OP</a:t>
              </a:r>
            </a:p>
          </p:txBody>
        </p:sp>
        <p:sp>
          <p:nvSpPr>
            <p:cNvPr id="452" name="Text Box 10"/>
            <p:cNvSpPr txBox="1">
              <a:spLocks noChangeArrowheads="1"/>
            </p:cNvSpPr>
            <p:nvPr/>
          </p:nvSpPr>
          <p:spPr bwMode="auto">
            <a:xfrm>
              <a:off x="7470949" y="188640"/>
              <a:ext cx="444139" cy="307777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EX</a:t>
              </a:r>
            </a:p>
          </p:txBody>
        </p:sp>
        <p:sp>
          <p:nvSpPr>
            <p:cNvPr id="453" name="Text Box 10"/>
            <p:cNvSpPr txBox="1">
              <a:spLocks noChangeArrowheads="1"/>
            </p:cNvSpPr>
            <p:nvPr/>
          </p:nvSpPr>
          <p:spPr bwMode="auto">
            <a:xfrm>
              <a:off x="8251832" y="188640"/>
              <a:ext cx="444139" cy="307777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S</a:t>
              </a:r>
            </a:p>
          </p:txBody>
        </p:sp>
        <p:sp>
          <p:nvSpPr>
            <p:cNvPr id="454" name="Text Box 10"/>
            <p:cNvSpPr txBox="1">
              <a:spLocks noChangeArrowheads="1"/>
            </p:cNvSpPr>
            <p:nvPr/>
          </p:nvSpPr>
          <p:spPr bwMode="auto">
            <a:xfrm>
              <a:off x="5929836" y="188640"/>
              <a:ext cx="444139" cy="3077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EA</a:t>
              </a:r>
            </a:p>
          </p:txBody>
        </p:sp>
      </p:grp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ADDR1MUX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PCMUX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PC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REG FILE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0555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8C6537-F030-404F-A529-C35054480D1E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2023/11/23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1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6FF53B-8A79-4744-BBC6-1F68249DE811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RET instruction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RET – return instruction</a:t>
            </a:r>
          </a:p>
          <a:p>
            <a:pPr lvl="1"/>
            <a:r>
              <a:rPr lang="en-US" altLang="zh-CN" dirty="0"/>
              <a:t>How to return</a:t>
            </a:r>
          </a:p>
          <a:p>
            <a:pPr lvl="2"/>
            <a:r>
              <a:rPr lang="en-US" altLang="zh-CN" dirty="0"/>
              <a:t>Place address in R7 in PC, Return the execution to the last calling point.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PC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 (R7)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grpSp>
        <p:nvGrpSpPr>
          <p:cNvPr id="8198" name="Group 19"/>
          <p:cNvGrpSpPr>
            <a:grpSpLocks/>
          </p:cNvGrpSpPr>
          <p:nvPr/>
        </p:nvGrpSpPr>
        <p:grpSpPr bwMode="auto">
          <a:xfrm>
            <a:off x="755650" y="3363913"/>
            <a:ext cx="6402388" cy="1182687"/>
            <a:chOff x="476" y="1570"/>
            <a:chExt cx="4033" cy="745"/>
          </a:xfrm>
        </p:grpSpPr>
        <p:sp>
          <p:nvSpPr>
            <p:cNvPr id="8199" name="Rectangle 5"/>
            <p:cNvSpPr>
              <a:spLocks noChangeArrowheads="1"/>
            </p:cNvSpPr>
            <p:nvPr/>
          </p:nvSpPr>
          <p:spPr bwMode="auto">
            <a:xfrm>
              <a:off x="1436" y="1831"/>
              <a:ext cx="2982" cy="274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ea typeface="宋体" panose="02010600030101010101" pitchFamily="2" charset="-122"/>
              </a:endParaRPr>
            </a:p>
          </p:txBody>
        </p:sp>
        <p:sp>
          <p:nvSpPr>
            <p:cNvPr id="8200" name="Text Box 6"/>
            <p:cNvSpPr txBox="1">
              <a:spLocks noChangeArrowheads="1"/>
            </p:cNvSpPr>
            <p:nvPr/>
          </p:nvSpPr>
          <p:spPr bwMode="auto">
            <a:xfrm>
              <a:off x="1379" y="1831"/>
              <a:ext cx="8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000" baseline="0">
                  <a:solidFill>
                    <a:srgbClr val="0000CC"/>
                  </a:solidFill>
                  <a:ea typeface="宋体" panose="02010600030101010101" pitchFamily="2" charset="-122"/>
                </a:rPr>
                <a:t>  </a:t>
              </a:r>
              <a:r>
                <a:rPr lang="en-US" altLang="zh-CN" sz="2000" baseline="0">
                  <a:solidFill>
                    <a:srgbClr val="0000CC"/>
                  </a:solidFill>
                  <a:ea typeface="宋体" panose="02010600030101010101" pitchFamily="2" charset="-122"/>
                </a:rPr>
                <a:t>1  1  0  0</a:t>
              </a:r>
            </a:p>
          </p:txBody>
        </p:sp>
        <p:sp>
          <p:nvSpPr>
            <p:cNvPr id="8201" name="Line 7"/>
            <p:cNvSpPr>
              <a:spLocks noChangeShapeType="1"/>
            </p:cNvSpPr>
            <p:nvPr/>
          </p:nvSpPr>
          <p:spPr bwMode="auto">
            <a:xfrm flipV="1">
              <a:off x="2234" y="1831"/>
              <a:ext cx="0" cy="27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2" name="Text Box 8"/>
            <p:cNvSpPr txBox="1">
              <a:spLocks noChangeArrowheads="1"/>
            </p:cNvSpPr>
            <p:nvPr/>
          </p:nvSpPr>
          <p:spPr bwMode="auto">
            <a:xfrm>
              <a:off x="1427" y="1570"/>
              <a:ext cx="8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 baseline="0">
                  <a:solidFill>
                    <a:srgbClr val="0000CC"/>
                  </a:solidFill>
                  <a:ea typeface="宋体" panose="02010600030101010101" pitchFamily="2" charset="-122"/>
                </a:rPr>
                <a:t>15 14 13 12</a:t>
              </a:r>
            </a:p>
          </p:txBody>
        </p:sp>
        <p:sp>
          <p:nvSpPr>
            <p:cNvPr id="8203" name="Text Box 9"/>
            <p:cNvSpPr txBox="1">
              <a:spLocks noChangeArrowheads="1"/>
            </p:cNvSpPr>
            <p:nvPr/>
          </p:nvSpPr>
          <p:spPr bwMode="auto">
            <a:xfrm>
              <a:off x="2195" y="1570"/>
              <a:ext cx="113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dist">
                <a:spcBef>
                  <a:spcPct val="0"/>
                </a:spcBef>
                <a:buFontTx/>
                <a:buNone/>
              </a:pPr>
              <a:r>
                <a:rPr lang="en-US" altLang="zh-CN" sz="1600" baseline="0">
                  <a:solidFill>
                    <a:srgbClr val="0000CC"/>
                  </a:solidFill>
                  <a:ea typeface="宋体" panose="02010600030101010101" pitchFamily="2" charset="-122"/>
                </a:rPr>
                <a:t>11  10  9  8  7  6</a:t>
              </a:r>
            </a:p>
          </p:txBody>
        </p:sp>
        <p:sp>
          <p:nvSpPr>
            <p:cNvPr id="8204" name="Text Box 10"/>
            <p:cNvSpPr txBox="1">
              <a:spLocks noChangeArrowheads="1"/>
            </p:cNvSpPr>
            <p:nvPr/>
          </p:nvSpPr>
          <p:spPr bwMode="auto">
            <a:xfrm>
              <a:off x="3284" y="1570"/>
              <a:ext cx="11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dist">
                <a:spcBef>
                  <a:spcPct val="0"/>
                </a:spcBef>
                <a:buFontTx/>
                <a:buNone/>
              </a:pPr>
              <a:r>
                <a:rPr lang="zh-CN" altLang="en-US" sz="1600" baseline="0">
                  <a:solidFill>
                    <a:srgbClr val="0000CC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1600" baseline="0">
                  <a:solidFill>
                    <a:srgbClr val="0000CC"/>
                  </a:solidFill>
                  <a:ea typeface="宋体" panose="02010600030101010101" pitchFamily="2" charset="-122"/>
                </a:rPr>
                <a:t>5  4   3  2  1  0</a:t>
              </a:r>
            </a:p>
          </p:txBody>
        </p:sp>
        <p:sp>
          <p:nvSpPr>
            <p:cNvPr id="8205" name="Text Box 11"/>
            <p:cNvSpPr txBox="1">
              <a:spLocks noChangeArrowheads="1"/>
            </p:cNvSpPr>
            <p:nvPr/>
          </p:nvSpPr>
          <p:spPr bwMode="auto">
            <a:xfrm>
              <a:off x="2243" y="1831"/>
              <a:ext cx="7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aseline="0">
                  <a:solidFill>
                    <a:srgbClr val="0000CC"/>
                  </a:solidFill>
                  <a:ea typeface="宋体" panose="02010600030101010101" pitchFamily="2" charset="-122"/>
                </a:rPr>
                <a:t>0  0  0  </a:t>
              </a:r>
            </a:p>
          </p:txBody>
        </p:sp>
        <p:sp>
          <p:nvSpPr>
            <p:cNvPr id="8206" name="Line 13"/>
            <p:cNvSpPr>
              <a:spLocks noChangeShapeType="1"/>
            </p:cNvSpPr>
            <p:nvPr/>
          </p:nvSpPr>
          <p:spPr bwMode="auto">
            <a:xfrm flipV="1">
              <a:off x="2785" y="1831"/>
              <a:ext cx="0" cy="27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7" name="Text Box 14"/>
            <p:cNvSpPr txBox="1">
              <a:spLocks noChangeArrowheads="1"/>
            </p:cNvSpPr>
            <p:nvPr/>
          </p:nvSpPr>
          <p:spPr bwMode="auto">
            <a:xfrm>
              <a:off x="476" y="1792"/>
              <a:ext cx="94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baseline="0" dirty="0">
                  <a:solidFill>
                    <a:srgbClr val="FF3300"/>
                  </a:solidFill>
                  <a:ea typeface="宋体" panose="02010600030101010101" pitchFamily="2" charset="-122"/>
                </a:rPr>
                <a:t>RET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baseline="0" dirty="0">
                  <a:solidFill>
                    <a:srgbClr val="FF3300"/>
                  </a:solidFill>
                  <a:ea typeface="宋体" panose="02010600030101010101" pitchFamily="2" charset="-122"/>
                </a:rPr>
                <a:t>(JMP R7)</a:t>
              </a:r>
            </a:p>
          </p:txBody>
        </p:sp>
        <p:sp>
          <p:nvSpPr>
            <p:cNvPr id="8208" name="Text Box 15"/>
            <p:cNvSpPr txBox="1">
              <a:spLocks noChangeArrowheads="1"/>
            </p:cNvSpPr>
            <p:nvPr/>
          </p:nvSpPr>
          <p:spPr bwMode="auto">
            <a:xfrm>
              <a:off x="2785" y="1831"/>
              <a:ext cx="7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aseline="0">
                  <a:solidFill>
                    <a:srgbClr val="0000CC"/>
                  </a:solidFill>
                  <a:ea typeface="宋体" panose="02010600030101010101" pitchFamily="2" charset="-122"/>
                </a:rPr>
                <a:t>1  1  1  </a:t>
              </a:r>
            </a:p>
          </p:txBody>
        </p:sp>
        <p:sp>
          <p:nvSpPr>
            <p:cNvPr id="8209" name="Text Box 16"/>
            <p:cNvSpPr txBox="1">
              <a:spLocks noChangeArrowheads="1"/>
            </p:cNvSpPr>
            <p:nvPr/>
          </p:nvSpPr>
          <p:spPr bwMode="auto">
            <a:xfrm>
              <a:off x="3319" y="1831"/>
              <a:ext cx="11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aseline="0">
                  <a:solidFill>
                    <a:srgbClr val="0000CC"/>
                  </a:solidFill>
                  <a:ea typeface="宋体" panose="02010600030101010101" pitchFamily="2" charset="-122"/>
                </a:rPr>
                <a:t>0  0  0  0  0  0</a:t>
              </a:r>
            </a:p>
          </p:txBody>
        </p:sp>
        <p:sp>
          <p:nvSpPr>
            <p:cNvPr id="8210" name="Line 17"/>
            <p:cNvSpPr>
              <a:spLocks noChangeShapeType="1"/>
            </p:cNvSpPr>
            <p:nvPr/>
          </p:nvSpPr>
          <p:spPr bwMode="auto">
            <a:xfrm flipV="1">
              <a:off x="3330" y="1831"/>
              <a:ext cx="0" cy="27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112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EE673B-8A09-4F93-B343-2464F4B7CD26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2023/11/23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EFEB77-5D07-4107-9B09-F25808391CD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Subroutines</a:t>
            </a:r>
            <a:endParaRPr lang="zh-CN" altLang="en-US" b="0" dirty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964612" cy="5481638"/>
          </a:xfrm>
        </p:spPr>
        <p:txBody>
          <a:bodyPr/>
          <a:lstStyle/>
          <a:p>
            <a:r>
              <a:rPr lang="en-US" altLang="zh-CN" dirty="0"/>
              <a:t>A subroutine is a program fragment that. . .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Resides in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space (</a:t>
            </a:r>
            <a:r>
              <a:rPr lang="en-US" altLang="zh-CN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i.e</a:t>
            </a:r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not in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Performs a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well-defined task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Is invoked (called)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 times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by a user program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Returns control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to the calling program when finished</a:t>
            </a:r>
          </a:p>
          <a:p>
            <a:r>
              <a:rPr lang="en-US" altLang="zh-CN" dirty="0"/>
              <a:t>Virtues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Reuse code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without re-typing it (and debugging it!)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Divide task into parts (or among multiple programmers)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Use vendor-supplied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library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of useful routines that one software engineer writes a program that requires such fragments and another software engineer writes the fragments.</a:t>
            </a:r>
          </a:p>
          <a:p>
            <a:pPr lvl="2"/>
            <a:r>
              <a:rPr lang="en-US" altLang="zh-CN" sz="2000" dirty="0">
                <a:latin typeface="Comic Sans MS" panose="030F0702030302020204" pitchFamily="66" charset="0"/>
                <a:ea typeface="楷体_GB2312" pitchFamily="49" charset="-122"/>
                <a:cs typeface="Courier New" panose="02070309020205020404" pitchFamily="49" charset="0"/>
              </a:rPr>
              <a:t>math library</a:t>
            </a:r>
          </a:p>
          <a:p>
            <a:pPr lvl="2"/>
            <a:r>
              <a:rPr lang="en-US" altLang="zh-CN" sz="2000" dirty="0">
                <a:latin typeface="Comic Sans MS" panose="030F0702030302020204" pitchFamily="66" charset="0"/>
                <a:ea typeface="楷体_GB2312" pitchFamily="49" charset="-122"/>
                <a:cs typeface="Courier New" panose="02070309020205020404" pitchFamily="49" charset="0"/>
              </a:rPr>
              <a:t>square root, sine, and </a:t>
            </a:r>
            <a:r>
              <a:rPr lang="en-US" altLang="zh-CN" sz="2000" dirty="0" err="1">
                <a:latin typeface="Comic Sans MS" panose="030F0702030302020204" pitchFamily="66" charset="0"/>
                <a:ea typeface="楷体_GB2312" pitchFamily="49" charset="-122"/>
                <a:cs typeface="Courier New" panose="02070309020205020404" pitchFamily="49" charset="0"/>
              </a:rPr>
              <a:t>arctangent,etc</a:t>
            </a:r>
            <a:r>
              <a:rPr lang="en-US" altLang="zh-CN" sz="2000" dirty="0">
                <a:latin typeface="Comic Sans MS" panose="030F0702030302020204" pitchFamily="66" charset="0"/>
                <a:ea typeface="楷体_GB2312" pitchFamily="49" charset="-122"/>
                <a:cs typeface="Courier New" panose="02070309020205020404" pitchFamily="49" charset="0"/>
              </a:rPr>
              <a:t>.</a:t>
            </a:r>
            <a:endParaRPr lang="zh-CN" altLang="en-US" sz="2000" dirty="0">
              <a:latin typeface="Comic Sans MS" panose="030F0702030302020204" pitchFamily="66" charset="0"/>
              <a:ea typeface="楷体_GB2312" pitchFamily="49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161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D591EA-128A-43C4-88C7-A44DE655EC22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2023/11/23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34DFDC-AFF8-4DF9-B1CC-5C54687AE08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Example: Negate the value in R0</a:t>
            </a:r>
            <a:endParaRPr lang="zh-CN" altLang="en-US" b="0"/>
          </a:p>
        </p:txBody>
      </p:sp>
      <p:sp>
        <p:nvSpPr>
          <p:cNvPr id="25605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052736"/>
            <a:ext cx="8642350" cy="1655762"/>
          </a:xfrm>
          <a:noFill/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tabLst>
                <a:tab pos="914400" algn="l"/>
                <a:tab pos="1828800" algn="l"/>
              </a:tabLst>
            </a:pPr>
            <a:r>
              <a:rPr lang="en-US" altLang="zh-CN" sz="1800" dirty="0" err="1">
                <a:latin typeface="Courier New" panose="02070309020205020404" pitchFamily="49" charset="0"/>
              </a:rPr>
              <a:t>TwosComp</a:t>
            </a:r>
            <a:r>
              <a:rPr lang="en-US" altLang="zh-CN" sz="1800" dirty="0">
                <a:latin typeface="Courier New" panose="02070309020205020404" pitchFamily="49" charset="0"/>
              </a:rPr>
              <a:t>	NOT	</a:t>
            </a:r>
            <a:r>
              <a:rPr lang="en-US" altLang="zh-CN" sz="1800" dirty="0">
                <a:solidFill>
                  <a:srgbClr val="FF3300"/>
                </a:solidFill>
                <a:latin typeface="Courier New" panose="02070309020205020404" pitchFamily="49" charset="0"/>
              </a:rPr>
              <a:t>R0,R0</a:t>
            </a:r>
            <a:r>
              <a:rPr lang="en-US" altLang="zh-CN" sz="1800" dirty="0">
                <a:latin typeface="Courier New" panose="02070309020205020404" pitchFamily="49" charset="0"/>
              </a:rPr>
              <a:t>		;flip bits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914400" algn="l"/>
                <a:tab pos="1828800" algn="l"/>
              </a:tabLst>
            </a:pPr>
            <a:r>
              <a:rPr lang="en-US" altLang="zh-CN" sz="1800" dirty="0">
                <a:latin typeface="Courier New" panose="02070309020205020404" pitchFamily="49" charset="0"/>
              </a:rPr>
              <a:t>		ADD 	</a:t>
            </a:r>
            <a:r>
              <a:rPr lang="en-US" altLang="zh-CN" sz="1800" dirty="0">
                <a:solidFill>
                  <a:srgbClr val="FF3300"/>
                </a:solidFill>
                <a:latin typeface="Courier New" panose="02070309020205020404" pitchFamily="49" charset="0"/>
              </a:rPr>
              <a:t>R0,R0</a:t>
            </a:r>
            <a:r>
              <a:rPr lang="en-US" altLang="zh-CN" sz="1800" dirty="0">
                <a:latin typeface="Courier New" panose="02070309020205020404" pitchFamily="49" charset="0"/>
              </a:rPr>
              <a:t>,#1	;add one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914400" algn="l"/>
                <a:tab pos="1828800" algn="l"/>
              </a:tabLst>
            </a:pPr>
            <a:r>
              <a:rPr lang="en-US" altLang="zh-CN" sz="1800" dirty="0">
                <a:latin typeface="Courier New" panose="02070309020205020404" pitchFamily="49" charset="0"/>
              </a:rPr>
              <a:t>		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</a:rPr>
              <a:t>RET</a:t>
            </a:r>
            <a:r>
              <a:rPr lang="en-US" altLang="zh-CN" sz="1800" dirty="0">
                <a:latin typeface="Courier New" panose="02070309020205020404" pitchFamily="49" charset="0"/>
              </a:rPr>
              <a:t>			;return to caller</a:t>
            </a:r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250825" y="3500438"/>
            <a:ext cx="8642350" cy="2376487"/>
          </a:xfrm>
          <a:prstGeom prst="rect">
            <a:avLst/>
          </a:prstGeom>
          <a:noFill/>
          <a:ln w="28575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914400" algn="l"/>
                <a:tab pos="18288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568325" indent="-169863">
              <a:spcBef>
                <a:spcPct val="20000"/>
              </a:spcBef>
              <a:buFont typeface="Wingdings" panose="05000000000000000000" pitchFamily="2" charset="2"/>
              <a:buChar char="l"/>
              <a:tabLst>
                <a:tab pos="914400" algn="l"/>
                <a:tab pos="18288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4075" indent="-171450">
              <a:spcBef>
                <a:spcPct val="20000"/>
              </a:spcBef>
              <a:buFont typeface="Gungsuh" pitchFamily="18" charset="-127"/>
              <a:buChar char="-"/>
              <a:tabLst>
                <a:tab pos="914400" algn="l"/>
                <a:tab pos="18288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69863">
              <a:spcBef>
                <a:spcPct val="20000"/>
              </a:spcBef>
              <a:buChar char="•"/>
              <a:tabLst>
                <a:tab pos="914400" algn="l"/>
                <a:tab pos="1828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435100" indent="-120650">
              <a:spcBef>
                <a:spcPct val="20000"/>
              </a:spcBef>
              <a:buChar char="»"/>
              <a:tabLst>
                <a:tab pos="914400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92300" indent="-120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349500" indent="-120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806700" indent="-120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63900" indent="-120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914400" algn="l"/>
                <a:tab pos="1828800" algn="l"/>
              </a:tabLst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;need to compute R4 = R1-R3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914400" algn="l"/>
                <a:tab pos="1828800" algn="l"/>
              </a:tabLst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		ADD 	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R0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,R3,#0	;copy R3 to R0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914400" algn="l"/>
                <a:tab pos="1828800" algn="l"/>
              </a:tabLst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		JSR 	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TwosComp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	;negate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914400" algn="l"/>
                <a:tab pos="1828800" algn="l"/>
              </a:tabLst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		ADD 	R4,R1,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R0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	;add to R1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914400" algn="l"/>
                <a:tab pos="1828800" algn="l"/>
              </a:tabLst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		...</a:t>
            </a:r>
          </a:p>
        </p:txBody>
      </p:sp>
      <p:sp>
        <p:nvSpPr>
          <p:cNvPr id="25607" name="Text Box 8"/>
          <p:cNvSpPr txBox="1">
            <a:spLocks noChangeArrowheads="1"/>
          </p:cNvSpPr>
          <p:nvPr/>
        </p:nvSpPr>
        <p:spPr bwMode="auto">
          <a:xfrm>
            <a:off x="323850" y="2997200"/>
            <a:ext cx="3484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To call from a program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5975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082CF5-C82E-4B48-8AF6-3A59A6B9645B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2023/11/23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D48F51-E248-4176-9618-A9FFBC51D0F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Subroutines</a:t>
            </a:r>
            <a:endParaRPr lang="zh-CN" altLang="en-US" b="0"/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Programmer must know</a:t>
            </a:r>
          </a:p>
          <a:p>
            <a:pPr lvl="1"/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Address: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or at least a label that will be bound to its address</a:t>
            </a:r>
          </a:p>
          <a:p>
            <a:pPr lvl="1"/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Function: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what it does</a:t>
            </a:r>
          </a:p>
          <a:p>
            <a:pPr lvl="2"/>
            <a:r>
              <a:rPr lang="en-US" altLang="zh-CN" sz="1800" dirty="0"/>
              <a:t>NOTE: The programmer does not need to know </a:t>
            </a:r>
            <a:r>
              <a:rPr lang="en-US" altLang="zh-CN" sz="1800" i="1" dirty="0"/>
              <a:t>how </a:t>
            </a:r>
            <a:r>
              <a:rPr lang="en-US" altLang="zh-CN" sz="1800" dirty="0"/>
              <a:t>the subroutine works, but what changes are visible in the machine</a:t>
            </a:r>
            <a:r>
              <a:rPr lang="en-US" altLang="zh-CN" sz="1800" dirty="0">
                <a:latin typeface="宋体" panose="02010600030101010101" pitchFamily="2" charset="-122"/>
              </a:rPr>
              <a:t>’</a:t>
            </a:r>
            <a:r>
              <a:rPr lang="en-US" altLang="zh-CN" sz="1800" dirty="0"/>
              <a:t>s state after the routine has run</a:t>
            </a:r>
          </a:p>
          <a:p>
            <a:pPr lvl="1"/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Arguments: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what they are and where they are placed</a:t>
            </a:r>
          </a:p>
          <a:p>
            <a:pPr lvl="1"/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values: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what they are and where they are placed</a:t>
            </a:r>
            <a:endParaRPr lang="en-US" altLang="zh-CN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8847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D62E5-5A54-422C-9F85-FB77E4BFC355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2023/11/23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1B2F15-25E5-4BDE-88CF-10009BB506F5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Passing Information To Subroutines</a:t>
            </a:r>
            <a:endParaRPr lang="zh-CN" altLang="en-US" b="0"/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Argument(s)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passed in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to a subroutine is called an argument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This is a value needed by the subroutine to do its job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</a:p>
          <a:p>
            <a:pPr lvl="2"/>
            <a:r>
              <a:rPr lang="en-US" altLang="zh-CN" sz="1800" dirty="0" err="1"/>
              <a:t>TwosComp</a:t>
            </a:r>
            <a:r>
              <a:rPr lang="en-US" altLang="zh-CN" sz="1800" dirty="0"/>
              <a:t>: R0 is number to be negated</a:t>
            </a:r>
          </a:p>
          <a:p>
            <a:pPr lvl="2"/>
            <a:r>
              <a:rPr lang="en-US" altLang="zh-CN" sz="1800" dirty="0"/>
              <a:t>OUT: R0 is character to be printed</a:t>
            </a:r>
          </a:p>
          <a:p>
            <a:pPr lvl="2"/>
            <a:r>
              <a:rPr lang="en-US" altLang="zh-CN" sz="1800" dirty="0"/>
              <a:t>PUTS: R0 is </a:t>
            </a:r>
            <a:r>
              <a:rPr lang="en-US" altLang="zh-CN" sz="1800" i="1" dirty="0"/>
              <a:t>address </a:t>
            </a:r>
            <a:r>
              <a:rPr lang="en-US" altLang="zh-CN" sz="1800" dirty="0"/>
              <a:t>of string to be printed</a:t>
            </a:r>
          </a:p>
          <a:p>
            <a:r>
              <a:rPr lang="en-US" altLang="zh-CN" dirty="0"/>
              <a:t>How?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 registers (simple, fast, but limited number)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 memory (many, but awkward, expensive)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endParaRPr lang="en-US" altLang="zh-CN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7248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DCBF28-5634-441D-AFB1-EAE39C247EDA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2023/11/23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E74E8B-D06B-4F49-8224-777E3941665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Getting Values From Subroutines</a:t>
            </a:r>
            <a:endParaRPr lang="zh-CN" altLang="en-US" b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Return Values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 value 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passed out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of a subroutine is called a return value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value that you called the subroutine to compute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</a:p>
          <a:p>
            <a:pPr lvl="2"/>
            <a:r>
              <a:rPr lang="en-US" altLang="zh-CN" sz="1800" dirty="0" err="1"/>
              <a:t>TwosComp</a:t>
            </a:r>
            <a:r>
              <a:rPr lang="en-US" altLang="zh-CN" sz="1800" dirty="0"/>
              <a:t>: negated value is returned in R0</a:t>
            </a:r>
          </a:p>
          <a:p>
            <a:pPr lvl="2"/>
            <a:r>
              <a:rPr lang="en-US" altLang="zh-CN" sz="1800" dirty="0"/>
              <a:t>GETC: character read from the keyboard is returned in R0</a:t>
            </a:r>
          </a:p>
          <a:p>
            <a:r>
              <a:rPr lang="en-US" altLang="zh-CN" dirty="0"/>
              <a:t>How?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Registers, memory, or both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Single return value in register most common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293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4E2A11-22C9-46D0-B833-62E27A6D9BD9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2023/11/23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034C77-63A2-4011-96BB-8D0E4B6A0B6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Saving and Restore Registers</a:t>
            </a:r>
            <a:endParaRPr lang="zh-CN" altLang="en-US" b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Like service routines, must save and restore registers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Who saves what is part of the calling convention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Generally use “</a:t>
            </a:r>
            <a:r>
              <a:rPr lang="en-US" altLang="zh-CN" dirty="0" err="1">
                <a:solidFill>
                  <a:srgbClr val="FF0000"/>
                </a:solidFill>
              </a:rPr>
              <a:t>callee</a:t>
            </a:r>
            <a:r>
              <a:rPr lang="en-US" altLang="zh-CN" dirty="0">
                <a:solidFill>
                  <a:srgbClr val="FF0000"/>
                </a:solidFill>
              </a:rPr>
              <a:t>-save(</a:t>
            </a:r>
            <a:r>
              <a:rPr lang="zh-CN" altLang="en-US" dirty="0">
                <a:solidFill>
                  <a:srgbClr val="FF0000"/>
                </a:solidFill>
              </a:rPr>
              <a:t>被叫方保存</a:t>
            </a:r>
            <a:r>
              <a:rPr lang="en-US" altLang="zh-CN" dirty="0">
                <a:solidFill>
                  <a:srgbClr val="FF0000"/>
                </a:solidFill>
              </a:rPr>
              <a:t>)” strategy, except for return values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Same as trap service routines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Save anything that subroutine alters internally that shouldn’t be visible when the subroutine returns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Restore incoming arguments to original values (unless overwritten by return value)</a:t>
            </a:r>
          </a:p>
          <a:p>
            <a:r>
              <a:rPr lang="en-US" altLang="zh-CN" dirty="0"/>
              <a:t>Remember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MUST save R7 if you call any other subroutine or trap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Otherwise, you won’t be able to return!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72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77682F-A1A4-4A80-BBF3-07F7FD22662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2023/11/23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E70C0C-7363-4779-B663-FB8A1697B4B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Subroutine Template</a:t>
            </a:r>
            <a:endParaRPr lang="zh-CN" altLang="en-US" b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9388" y="981075"/>
            <a:ext cx="8839200" cy="4535488"/>
          </a:xfrm>
          <a:prstGeom prst="rect">
            <a:avLst/>
          </a:prstGeom>
          <a:noFill/>
          <a:ln w="41275">
            <a:solidFill>
              <a:srgbClr val="33CC33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b="1" kern="1200">
                <a:solidFill>
                  <a:schemeClr val="tx1"/>
                </a:solidFill>
                <a:latin typeface="+mn-lt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Gungsuh" panose="02030600000101010101" pitchFamily="18" charset="-127"/>
              <a:buChar char="-"/>
              <a:defRPr b="1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01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SUB_NAME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02 	;Register Saving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03 	ST R0, SUB_R0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04 	ST R1, SUB_R1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05 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06 	ST R6, SUB_R6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07 	ST R7, SUB_R7;Return address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08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09	;***Code***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10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;……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11	;Register Restoring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12 	LD R0, SUB_R0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13 	LD R1, SUB_R1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14 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15 	LD R6, SUB_R6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16 	LD R7, SUB_R7	;Return address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17 	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274831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6587" y="971550"/>
            <a:ext cx="8964612" cy="5810250"/>
          </a:xfrm>
          <a:prstGeom prst="rect">
            <a:avLst/>
          </a:prstGeom>
          <a:noFill/>
          <a:ln w="38100">
            <a:solidFill>
              <a:srgbClr val="33CC33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b="1" kern="1200">
                <a:solidFill>
                  <a:schemeClr val="tx1"/>
                </a:solidFill>
                <a:latin typeface="+mn-lt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Gungsuh" panose="02030600000101010101" pitchFamily="18" charset="-127"/>
              <a:buChar char="-"/>
              <a:defRPr b="1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4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01 START 	ST R1,SaveR1 	; Save registers needed</a:t>
            </a: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4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02 	ST R2,SaveR2 	; by this routine</a:t>
            </a: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4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03 	ST R3,SaveR3</a:t>
            </a: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4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04 ;</a:t>
            </a: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4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05 	LD R2,Newline</a:t>
            </a: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4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06 </a:t>
            </a:r>
            <a:r>
              <a:rPr lang="en-US" altLang="zh-CN" sz="1400" baseline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L1</a:t>
            </a:r>
            <a:r>
              <a:rPr lang="en-US" altLang="zh-CN" sz="14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	LDI R3,DSR</a:t>
            </a: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4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07 	</a:t>
            </a:r>
            <a:r>
              <a:rPr lang="en-US" altLang="zh-CN" sz="1400" baseline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BRzp</a:t>
            </a:r>
            <a:r>
              <a:rPr lang="en-US" altLang="zh-CN" sz="14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aseline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L1</a:t>
            </a:r>
            <a:r>
              <a:rPr lang="en-US" altLang="zh-CN" sz="14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		; Loop until monitor is ready</a:t>
            </a: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4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08 	STI R2,DDR 	; Move cursor to new clean line</a:t>
            </a: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4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09 ;</a:t>
            </a: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4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0A 	LEA R1,Prompt 	; Starting address of prompt string</a:t>
            </a: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4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0B </a:t>
            </a:r>
            <a:r>
              <a:rPr lang="en-US" altLang="zh-CN" sz="1400" baseline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Loop</a:t>
            </a:r>
            <a:r>
              <a:rPr lang="en-US" altLang="zh-CN" sz="14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	LDR R0,R1,#0 	; Write the input prompt</a:t>
            </a: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4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0C 	</a:t>
            </a:r>
            <a:r>
              <a:rPr lang="en-US" altLang="zh-CN" sz="1400" baseline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BRz</a:t>
            </a:r>
            <a:r>
              <a:rPr lang="en-US" altLang="zh-CN" sz="14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aseline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Input</a:t>
            </a:r>
            <a:r>
              <a:rPr lang="en-US" altLang="zh-CN" sz="14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	; End of prompt string</a:t>
            </a: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4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0D </a:t>
            </a:r>
            <a:r>
              <a:rPr lang="en-US" altLang="zh-CN" sz="1400" baseline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L2</a:t>
            </a:r>
            <a:r>
              <a:rPr lang="en-US" altLang="zh-CN" sz="14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	LDI R3,DSR</a:t>
            </a: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4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0E 	</a:t>
            </a:r>
            <a:r>
              <a:rPr lang="en-US" altLang="zh-CN" sz="1400" baseline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BRzp</a:t>
            </a:r>
            <a:r>
              <a:rPr lang="en-US" altLang="zh-CN" sz="14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aseline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L2</a:t>
            </a:r>
            <a:r>
              <a:rPr lang="en-US" altLang="zh-CN" sz="14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		; Loop until monitor is ready</a:t>
            </a: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4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0F 	STI R0,DDR 	; Write next prompt character</a:t>
            </a: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4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 	ADD R1,R1,#1 	; Increment prompt pointer</a:t>
            </a: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4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11 	</a:t>
            </a:r>
            <a:r>
              <a:rPr lang="en-US" altLang="zh-CN" sz="1400" baseline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BRnzp</a:t>
            </a:r>
            <a:r>
              <a:rPr lang="en-US" altLang="zh-CN" sz="14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aseline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Loop</a:t>
            </a:r>
            <a:r>
              <a:rPr lang="en-US" altLang="zh-CN" sz="14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	; Get next prompt character</a:t>
            </a: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4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12 ;</a:t>
            </a: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4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13 </a:t>
            </a:r>
            <a:r>
              <a:rPr lang="en-US" altLang="zh-CN" sz="1400" baseline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Input</a:t>
            </a:r>
            <a:r>
              <a:rPr lang="en-US" altLang="zh-CN" sz="14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	LDI R3,KBSR</a:t>
            </a: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4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14 	</a:t>
            </a:r>
            <a:r>
              <a:rPr lang="en-US" altLang="zh-CN" sz="1400" baseline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BRzp</a:t>
            </a:r>
            <a:r>
              <a:rPr lang="en-US" altLang="zh-CN" sz="14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aseline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Input</a:t>
            </a:r>
            <a:r>
              <a:rPr lang="en-US" altLang="zh-CN" sz="14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	; Poll until a character is typed</a:t>
            </a: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4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15 	LDI R0,KBDR 	; Load input character into R0</a:t>
            </a: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4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16 </a:t>
            </a:r>
            <a:r>
              <a:rPr lang="en-US" altLang="zh-CN" sz="1400" baseline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L3</a:t>
            </a:r>
            <a:r>
              <a:rPr lang="en-US" altLang="zh-CN" sz="14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	LDI R3,DSR</a:t>
            </a: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4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17 	</a:t>
            </a:r>
            <a:r>
              <a:rPr lang="en-US" altLang="zh-CN" sz="1400" baseline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BRzp</a:t>
            </a:r>
            <a:r>
              <a:rPr lang="en-US" altLang="zh-CN" sz="14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aseline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L3</a:t>
            </a:r>
            <a:r>
              <a:rPr lang="en-US" altLang="zh-CN" sz="14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		; Loop until monitor is ready</a:t>
            </a: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4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18 	STI R0,DDR 	; Echo input character</a:t>
            </a: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4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19 ;</a:t>
            </a: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4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1A </a:t>
            </a:r>
            <a:r>
              <a:rPr lang="en-US" altLang="zh-CN" sz="1400" baseline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L4</a:t>
            </a:r>
            <a:r>
              <a:rPr lang="en-US" altLang="zh-CN" sz="14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	LDI R3,DSR</a:t>
            </a: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4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1B 	</a:t>
            </a:r>
            <a:r>
              <a:rPr lang="en-US" altLang="zh-CN" sz="1400" baseline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BRzp</a:t>
            </a:r>
            <a:r>
              <a:rPr lang="en-US" altLang="zh-CN" sz="14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aseline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L4</a:t>
            </a:r>
            <a:r>
              <a:rPr lang="en-US" altLang="zh-CN" sz="14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		; Loop until monitor is ready</a:t>
            </a: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4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1C 	STI R2,DDR 	; Move cursor to new clean line</a:t>
            </a: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4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1D 	LD R1,SaveR1 	; Restore registers</a:t>
            </a: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4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1E 	LD R2,SaveR2 	; to original values</a:t>
            </a: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4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1F 	LD R3,SaveR3</a:t>
            </a: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4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20 	JMP R7 ; Do the program’s next task</a:t>
            </a:r>
          </a:p>
        </p:txBody>
      </p:sp>
      <p:sp>
        <p:nvSpPr>
          <p:cNvPr id="13314" name="日期占位符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FD952C-BED0-443E-BDC6-0E6CC38BF3C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2023/11/23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5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0D614C-7152-4F8B-B6CD-8DB81C1CB46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 simple </a:t>
            </a:r>
            <a:r>
              <a:rPr lang="en-US" altLang="zh-CN" dirty="0"/>
              <a:t>illustration of a part of a program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89601" y="3045021"/>
            <a:ext cx="7926815" cy="527995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89601" y="4561535"/>
            <a:ext cx="7918214" cy="576064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81000" y="1830203"/>
            <a:ext cx="7926815" cy="576064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81000" y="5261398"/>
            <a:ext cx="7926815" cy="576064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413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FD952C-BED0-443E-BDC6-0E6CC38BF3C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2023/11/23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5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0D614C-7152-4F8B-B6CD-8DB81C1CB46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 simple </a:t>
            </a:r>
            <a:r>
              <a:rPr lang="en-US" altLang="zh-CN" dirty="0"/>
              <a:t>illustration of a part of a program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79388" y="971550"/>
            <a:ext cx="8964612" cy="5810250"/>
          </a:xfrm>
          <a:prstGeom prst="rect">
            <a:avLst/>
          </a:prstGeom>
          <a:noFill/>
          <a:ln w="38100">
            <a:solidFill>
              <a:srgbClr val="33CC33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b="1" kern="1200">
                <a:solidFill>
                  <a:schemeClr val="tx1"/>
                </a:solidFill>
                <a:latin typeface="+mn-lt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Gungsuh" panose="02030600000101010101" pitchFamily="18" charset="-127"/>
              <a:buChar char="-"/>
              <a:defRPr b="1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8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21 ;</a:t>
            </a: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8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22 SaveR1 .BLKW 1 ; Memory for registers saved</a:t>
            </a: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8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23 </a:t>
            </a:r>
            <a:r>
              <a:rPr lang="en-US" altLang="zh-CN" sz="1800" baseline="0" dirty="0">
                <a:solidFill>
                  <a:srgbClr val="0152A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SaveR2</a:t>
            </a:r>
            <a:r>
              <a:rPr lang="en-US" altLang="zh-CN" sz="18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.BLKW 1</a:t>
            </a: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8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24 </a:t>
            </a:r>
            <a:r>
              <a:rPr lang="en-US" altLang="zh-CN" sz="1800" baseline="0" dirty="0">
                <a:solidFill>
                  <a:srgbClr val="0152A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SaveR3</a:t>
            </a:r>
            <a:r>
              <a:rPr lang="en-US" altLang="zh-CN" sz="18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.BLKW 1</a:t>
            </a: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8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25 </a:t>
            </a:r>
            <a:r>
              <a:rPr lang="en-US" altLang="zh-CN" sz="1800" baseline="0" dirty="0">
                <a:solidFill>
                  <a:srgbClr val="0152A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DSR</a:t>
            </a:r>
            <a:r>
              <a:rPr lang="en-US" altLang="zh-CN" sz="18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.FILL xFE04</a:t>
            </a: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8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26 </a:t>
            </a:r>
            <a:r>
              <a:rPr lang="en-US" altLang="zh-CN" sz="1800" baseline="0" dirty="0">
                <a:solidFill>
                  <a:srgbClr val="0152A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DDR</a:t>
            </a:r>
            <a:r>
              <a:rPr lang="en-US" altLang="zh-CN" sz="18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.FILL xFE06</a:t>
            </a: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8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27 </a:t>
            </a:r>
            <a:r>
              <a:rPr lang="en-US" altLang="zh-CN" sz="1800" baseline="0" dirty="0">
                <a:solidFill>
                  <a:srgbClr val="0152A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KBSR</a:t>
            </a:r>
            <a:r>
              <a:rPr lang="en-US" altLang="zh-CN" sz="18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.FILL xFE00</a:t>
            </a: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8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28 </a:t>
            </a:r>
            <a:r>
              <a:rPr lang="en-US" altLang="zh-CN" sz="1800" baseline="0" dirty="0">
                <a:solidFill>
                  <a:srgbClr val="0152A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KBDR</a:t>
            </a:r>
            <a:r>
              <a:rPr lang="en-US" altLang="zh-CN" sz="18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.FILL xFE02</a:t>
            </a: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8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29 </a:t>
            </a:r>
            <a:r>
              <a:rPr lang="en-US" altLang="zh-CN" sz="1800" baseline="0" dirty="0">
                <a:solidFill>
                  <a:srgbClr val="0152A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Newline</a:t>
            </a:r>
            <a:r>
              <a:rPr lang="en-US" altLang="zh-CN" sz="18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.FILL x000A ; ASCII code for newline</a:t>
            </a: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8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2A </a:t>
            </a:r>
            <a:r>
              <a:rPr lang="en-US" altLang="zh-CN" sz="1800" baseline="0" dirty="0">
                <a:solidFill>
                  <a:srgbClr val="0152A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Prompt</a:t>
            </a:r>
            <a:r>
              <a:rPr lang="en-US" altLang="zh-CN" sz="18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.STRINGZ ‘‘Input a character&gt;’’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551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733DC-8C81-4139-A8E2-65E78E615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Call/Return Mechanism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33BEC1-08C1-4B03-8AA8-E8EE6BFC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2023/11/23</a:t>
            </a:fld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8A7D8F-A01F-4631-B12B-65D0849A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C027E86-DBD4-49BC-B516-A87018822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04" y="982828"/>
            <a:ext cx="7848996" cy="556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43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Control Instructions for Subroutines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1CBB7B-8F77-4532-AF3B-692F6833BD27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441A33-B750-4E2E-A7AE-D936BE1FEF4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232668" y="1124744"/>
            <a:ext cx="8659812" cy="4968552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2244144" y="5450550"/>
            <a:ext cx="6450116" cy="541667"/>
            <a:chOff x="381000" y="3212976"/>
            <a:chExt cx="2868712" cy="288000"/>
          </a:xfrm>
        </p:grpSpPr>
        <p:sp>
          <p:nvSpPr>
            <p:cNvPr id="212" name="矩形 211"/>
            <p:cNvSpPr/>
            <p:nvPr/>
          </p:nvSpPr>
          <p:spPr bwMode="auto">
            <a:xfrm>
              <a:off x="381000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3" name="矩形 212"/>
            <p:cNvSpPr/>
            <p:nvPr/>
          </p:nvSpPr>
          <p:spPr bwMode="auto">
            <a:xfrm>
              <a:off x="559589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4" name="矩形 213"/>
            <p:cNvSpPr/>
            <p:nvPr/>
          </p:nvSpPr>
          <p:spPr bwMode="auto">
            <a:xfrm>
              <a:off x="738178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" name="矩形 214"/>
            <p:cNvSpPr/>
            <p:nvPr/>
          </p:nvSpPr>
          <p:spPr bwMode="auto">
            <a:xfrm>
              <a:off x="916767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6" name="矩形 215"/>
            <p:cNvSpPr/>
            <p:nvPr/>
          </p:nvSpPr>
          <p:spPr bwMode="auto">
            <a:xfrm>
              <a:off x="1095356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7" name="矩形 216"/>
            <p:cNvSpPr/>
            <p:nvPr/>
          </p:nvSpPr>
          <p:spPr bwMode="auto">
            <a:xfrm>
              <a:off x="1273945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8" name="矩形 217"/>
            <p:cNvSpPr/>
            <p:nvPr/>
          </p:nvSpPr>
          <p:spPr bwMode="auto">
            <a:xfrm>
              <a:off x="1452534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9" name="矩形 218"/>
            <p:cNvSpPr/>
            <p:nvPr/>
          </p:nvSpPr>
          <p:spPr bwMode="auto">
            <a:xfrm>
              <a:off x="1631123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0" name="矩形 219"/>
            <p:cNvSpPr/>
            <p:nvPr/>
          </p:nvSpPr>
          <p:spPr bwMode="auto">
            <a:xfrm>
              <a:off x="1809712" y="3212976"/>
              <a:ext cx="144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TrapVector8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6" name="矩形 105"/>
          <p:cNvSpPr/>
          <p:nvPr/>
        </p:nvSpPr>
        <p:spPr bwMode="auto">
          <a:xfrm>
            <a:off x="664114" y="5448477"/>
            <a:ext cx="1426143" cy="541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TRAP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2244144" y="1252106"/>
            <a:ext cx="6453289" cy="947962"/>
            <a:chOff x="345016" y="2996952"/>
            <a:chExt cx="2870123" cy="504024"/>
          </a:xfrm>
        </p:grpSpPr>
        <p:grpSp>
          <p:nvGrpSpPr>
            <p:cNvPr id="186" name="组合 185"/>
            <p:cNvGrpSpPr/>
            <p:nvPr/>
          </p:nvGrpSpPr>
          <p:grpSpPr>
            <a:xfrm>
              <a:off x="345016" y="3212976"/>
              <a:ext cx="2870123" cy="288000"/>
              <a:chOff x="381000" y="3212976"/>
              <a:chExt cx="2870123" cy="288000"/>
            </a:xfrm>
          </p:grpSpPr>
          <p:sp>
            <p:nvSpPr>
              <p:cNvPr id="204" name="矩形 203"/>
              <p:cNvSpPr/>
              <p:nvPr/>
            </p:nvSpPr>
            <p:spPr bwMode="auto">
              <a:xfrm>
                <a:off x="381000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0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05" name="矩形 204"/>
              <p:cNvSpPr/>
              <p:nvPr/>
            </p:nvSpPr>
            <p:spPr bwMode="auto">
              <a:xfrm>
                <a:off x="559589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0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06" name="矩形 205"/>
              <p:cNvSpPr/>
              <p:nvPr/>
            </p:nvSpPr>
            <p:spPr bwMode="auto">
              <a:xfrm>
                <a:off x="738178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7" name="矩形 206"/>
              <p:cNvSpPr/>
              <p:nvPr/>
            </p:nvSpPr>
            <p:spPr bwMode="auto">
              <a:xfrm>
                <a:off x="916767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8" name="矩形 207"/>
              <p:cNvSpPr/>
              <p:nvPr/>
            </p:nvSpPr>
            <p:spPr bwMode="auto">
              <a:xfrm>
                <a:off x="1095356" y="3212976"/>
                <a:ext cx="180000" cy="288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n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9" name="矩形 208"/>
              <p:cNvSpPr/>
              <p:nvPr/>
            </p:nvSpPr>
            <p:spPr bwMode="auto">
              <a:xfrm>
                <a:off x="1273945" y="3212976"/>
                <a:ext cx="180000" cy="288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z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0" name="矩形 209"/>
              <p:cNvSpPr/>
              <p:nvPr/>
            </p:nvSpPr>
            <p:spPr bwMode="auto">
              <a:xfrm>
                <a:off x="1452534" y="3212976"/>
                <a:ext cx="180000" cy="288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p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11" name="矩形 210"/>
              <p:cNvSpPr/>
              <p:nvPr/>
            </p:nvSpPr>
            <p:spPr bwMode="auto">
              <a:xfrm>
                <a:off x="1631123" y="3212976"/>
                <a:ext cx="162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PCoffset9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87" name="组合 186"/>
            <p:cNvGrpSpPr/>
            <p:nvPr/>
          </p:nvGrpSpPr>
          <p:grpSpPr>
            <a:xfrm>
              <a:off x="345016" y="2996952"/>
              <a:ext cx="2858832" cy="201861"/>
              <a:chOff x="395536" y="2924976"/>
              <a:chExt cx="2858832" cy="288000"/>
            </a:xfrm>
          </p:grpSpPr>
          <p:sp>
            <p:nvSpPr>
              <p:cNvPr id="188" name="矩形 187"/>
              <p:cNvSpPr/>
              <p:nvPr/>
            </p:nvSpPr>
            <p:spPr bwMode="auto">
              <a:xfrm>
                <a:off x="395536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15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9" name="矩形 188"/>
              <p:cNvSpPr/>
              <p:nvPr/>
            </p:nvSpPr>
            <p:spPr bwMode="auto">
              <a:xfrm>
                <a:off x="574125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14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0" name="矩形 189"/>
              <p:cNvSpPr/>
              <p:nvPr/>
            </p:nvSpPr>
            <p:spPr bwMode="auto">
              <a:xfrm>
                <a:off x="752714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13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1" name="矩形 190"/>
              <p:cNvSpPr/>
              <p:nvPr/>
            </p:nvSpPr>
            <p:spPr bwMode="auto">
              <a:xfrm>
                <a:off x="931303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12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2" name="矩形 191"/>
              <p:cNvSpPr/>
              <p:nvPr/>
            </p:nvSpPr>
            <p:spPr bwMode="auto">
              <a:xfrm>
                <a:off x="1109892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11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3" name="矩形 192"/>
              <p:cNvSpPr/>
              <p:nvPr/>
            </p:nvSpPr>
            <p:spPr bwMode="auto">
              <a:xfrm>
                <a:off x="1288481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10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" name="矩形 193"/>
              <p:cNvSpPr/>
              <p:nvPr/>
            </p:nvSpPr>
            <p:spPr bwMode="auto">
              <a:xfrm>
                <a:off x="1467070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9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" name="矩形 194"/>
              <p:cNvSpPr/>
              <p:nvPr/>
            </p:nvSpPr>
            <p:spPr bwMode="auto">
              <a:xfrm>
                <a:off x="1645659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8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6" name="矩形 195"/>
              <p:cNvSpPr/>
              <p:nvPr/>
            </p:nvSpPr>
            <p:spPr bwMode="auto">
              <a:xfrm>
                <a:off x="1824248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7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7" name="矩形 196"/>
              <p:cNvSpPr/>
              <p:nvPr/>
            </p:nvSpPr>
            <p:spPr bwMode="auto">
              <a:xfrm>
                <a:off x="2002837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6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8" name="矩形 197"/>
              <p:cNvSpPr/>
              <p:nvPr/>
            </p:nvSpPr>
            <p:spPr bwMode="auto">
              <a:xfrm>
                <a:off x="2181426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5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9" name="矩形 198"/>
              <p:cNvSpPr/>
              <p:nvPr/>
            </p:nvSpPr>
            <p:spPr bwMode="auto">
              <a:xfrm>
                <a:off x="2360015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 bwMode="auto">
              <a:xfrm>
                <a:off x="2538604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1" name="矩形 200"/>
              <p:cNvSpPr/>
              <p:nvPr/>
            </p:nvSpPr>
            <p:spPr bwMode="auto">
              <a:xfrm>
                <a:off x="2717193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2" name="矩形 201"/>
              <p:cNvSpPr/>
              <p:nvPr/>
            </p:nvSpPr>
            <p:spPr bwMode="auto">
              <a:xfrm>
                <a:off x="2895782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 bwMode="auto">
              <a:xfrm>
                <a:off x="3074368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0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</p:grpSp>
      </p:grpSp>
      <p:grpSp>
        <p:nvGrpSpPr>
          <p:cNvPr id="109" name="组合 108"/>
          <p:cNvGrpSpPr/>
          <p:nvPr/>
        </p:nvGrpSpPr>
        <p:grpSpPr>
          <a:xfrm>
            <a:off x="2244144" y="2251160"/>
            <a:ext cx="6459634" cy="541667"/>
            <a:chOff x="381000" y="3212976"/>
            <a:chExt cx="2872945" cy="288000"/>
          </a:xfrm>
        </p:grpSpPr>
        <p:sp>
          <p:nvSpPr>
            <p:cNvPr id="180" name="矩形 179"/>
            <p:cNvSpPr/>
            <p:nvPr/>
          </p:nvSpPr>
          <p:spPr bwMode="auto">
            <a:xfrm>
              <a:off x="381000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81" name="矩形 180"/>
            <p:cNvSpPr/>
            <p:nvPr/>
          </p:nvSpPr>
          <p:spPr bwMode="auto">
            <a:xfrm>
              <a:off x="559589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2" name="矩形 181"/>
            <p:cNvSpPr/>
            <p:nvPr/>
          </p:nvSpPr>
          <p:spPr bwMode="auto">
            <a:xfrm>
              <a:off x="738178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3" name="矩形 182"/>
            <p:cNvSpPr/>
            <p:nvPr/>
          </p:nvSpPr>
          <p:spPr bwMode="auto">
            <a:xfrm>
              <a:off x="916767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" name="矩形 183"/>
            <p:cNvSpPr/>
            <p:nvPr/>
          </p:nvSpPr>
          <p:spPr bwMode="auto">
            <a:xfrm>
              <a:off x="1095356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" name="矩形 184"/>
            <p:cNvSpPr/>
            <p:nvPr/>
          </p:nvSpPr>
          <p:spPr bwMode="auto">
            <a:xfrm>
              <a:off x="1273945" y="3212976"/>
              <a:ext cx="19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PCoffset11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2244144" y="2843918"/>
            <a:ext cx="6427902" cy="541667"/>
            <a:chOff x="381000" y="3212976"/>
            <a:chExt cx="2858832" cy="288000"/>
          </a:xfrm>
        </p:grpSpPr>
        <p:sp>
          <p:nvSpPr>
            <p:cNvPr id="166" name="矩形 165"/>
            <p:cNvSpPr/>
            <p:nvPr/>
          </p:nvSpPr>
          <p:spPr bwMode="auto">
            <a:xfrm>
              <a:off x="381000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67" name="矩形 166"/>
            <p:cNvSpPr/>
            <p:nvPr/>
          </p:nvSpPr>
          <p:spPr bwMode="auto">
            <a:xfrm>
              <a:off x="559589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" name="矩形 167"/>
            <p:cNvSpPr/>
            <p:nvPr/>
          </p:nvSpPr>
          <p:spPr bwMode="auto">
            <a:xfrm>
              <a:off x="738178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9" name="矩形 168"/>
            <p:cNvSpPr/>
            <p:nvPr/>
          </p:nvSpPr>
          <p:spPr bwMode="auto">
            <a:xfrm>
              <a:off x="916767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0" name="矩形 169"/>
            <p:cNvSpPr/>
            <p:nvPr/>
          </p:nvSpPr>
          <p:spPr bwMode="auto">
            <a:xfrm>
              <a:off x="1095356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1" name="矩形 170"/>
            <p:cNvSpPr/>
            <p:nvPr/>
          </p:nvSpPr>
          <p:spPr bwMode="auto">
            <a:xfrm>
              <a:off x="1273945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2" name="矩形 171"/>
            <p:cNvSpPr/>
            <p:nvPr/>
          </p:nvSpPr>
          <p:spPr bwMode="auto">
            <a:xfrm>
              <a:off x="1452534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3" name="矩形 172"/>
            <p:cNvSpPr/>
            <p:nvPr/>
          </p:nvSpPr>
          <p:spPr bwMode="auto">
            <a:xfrm>
              <a:off x="1631123" y="3212976"/>
              <a:ext cx="540000" cy="288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BaseR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" name="矩形 173"/>
            <p:cNvSpPr/>
            <p:nvPr/>
          </p:nvSpPr>
          <p:spPr bwMode="auto">
            <a:xfrm>
              <a:off x="2166890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5" name="矩形 174"/>
            <p:cNvSpPr/>
            <p:nvPr/>
          </p:nvSpPr>
          <p:spPr bwMode="auto">
            <a:xfrm>
              <a:off x="2345479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6" name="矩形 175"/>
            <p:cNvSpPr/>
            <p:nvPr/>
          </p:nvSpPr>
          <p:spPr bwMode="auto">
            <a:xfrm>
              <a:off x="2524068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7" name="矩形 176"/>
            <p:cNvSpPr/>
            <p:nvPr/>
          </p:nvSpPr>
          <p:spPr bwMode="auto">
            <a:xfrm>
              <a:off x="2702657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8" name="矩形 177"/>
            <p:cNvSpPr/>
            <p:nvPr/>
          </p:nvSpPr>
          <p:spPr bwMode="auto">
            <a:xfrm>
              <a:off x="2881246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9" name="矩形 178"/>
            <p:cNvSpPr/>
            <p:nvPr/>
          </p:nvSpPr>
          <p:spPr bwMode="auto">
            <a:xfrm>
              <a:off x="3059832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2244144" y="3436676"/>
            <a:ext cx="6427902" cy="541667"/>
            <a:chOff x="381000" y="3212976"/>
            <a:chExt cx="2858832" cy="288000"/>
          </a:xfrm>
        </p:grpSpPr>
        <p:sp>
          <p:nvSpPr>
            <p:cNvPr id="150" name="矩形 149"/>
            <p:cNvSpPr/>
            <p:nvPr/>
          </p:nvSpPr>
          <p:spPr bwMode="auto">
            <a:xfrm>
              <a:off x="381000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" name="矩形 150"/>
            <p:cNvSpPr/>
            <p:nvPr/>
          </p:nvSpPr>
          <p:spPr bwMode="auto">
            <a:xfrm>
              <a:off x="559589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2" name="矩形 151"/>
            <p:cNvSpPr/>
            <p:nvPr/>
          </p:nvSpPr>
          <p:spPr bwMode="auto">
            <a:xfrm>
              <a:off x="738178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" name="矩形 152"/>
            <p:cNvSpPr/>
            <p:nvPr/>
          </p:nvSpPr>
          <p:spPr bwMode="auto">
            <a:xfrm>
              <a:off x="916767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" name="矩形 153"/>
            <p:cNvSpPr/>
            <p:nvPr/>
          </p:nvSpPr>
          <p:spPr bwMode="auto">
            <a:xfrm>
              <a:off x="1095356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5" name="矩形 154"/>
            <p:cNvSpPr/>
            <p:nvPr/>
          </p:nvSpPr>
          <p:spPr bwMode="auto">
            <a:xfrm>
              <a:off x="1273945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6" name="矩形 155"/>
            <p:cNvSpPr/>
            <p:nvPr/>
          </p:nvSpPr>
          <p:spPr bwMode="auto">
            <a:xfrm>
              <a:off x="1452534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7" name="矩形 156"/>
            <p:cNvSpPr/>
            <p:nvPr/>
          </p:nvSpPr>
          <p:spPr bwMode="auto">
            <a:xfrm>
              <a:off x="1631123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8" name="矩形 157"/>
            <p:cNvSpPr/>
            <p:nvPr/>
          </p:nvSpPr>
          <p:spPr bwMode="auto">
            <a:xfrm>
              <a:off x="1809712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9" name="矩形 158"/>
            <p:cNvSpPr/>
            <p:nvPr/>
          </p:nvSpPr>
          <p:spPr bwMode="auto">
            <a:xfrm>
              <a:off x="1988301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60" name="矩形 159"/>
            <p:cNvSpPr/>
            <p:nvPr/>
          </p:nvSpPr>
          <p:spPr bwMode="auto">
            <a:xfrm>
              <a:off x="2166890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61" name="矩形 160"/>
            <p:cNvSpPr/>
            <p:nvPr/>
          </p:nvSpPr>
          <p:spPr bwMode="auto">
            <a:xfrm>
              <a:off x="2345479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62" name="矩形 161"/>
            <p:cNvSpPr/>
            <p:nvPr/>
          </p:nvSpPr>
          <p:spPr bwMode="auto">
            <a:xfrm>
              <a:off x="2524068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63" name="矩形 162"/>
            <p:cNvSpPr/>
            <p:nvPr/>
          </p:nvSpPr>
          <p:spPr bwMode="auto">
            <a:xfrm>
              <a:off x="2702657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64" name="矩形 163"/>
            <p:cNvSpPr/>
            <p:nvPr/>
          </p:nvSpPr>
          <p:spPr bwMode="auto">
            <a:xfrm>
              <a:off x="2881246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65" name="矩形 164"/>
            <p:cNvSpPr/>
            <p:nvPr/>
          </p:nvSpPr>
          <p:spPr bwMode="auto">
            <a:xfrm>
              <a:off x="3059832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12" name="矩形 111"/>
          <p:cNvSpPr/>
          <p:nvPr/>
        </p:nvSpPr>
        <p:spPr bwMode="auto">
          <a:xfrm>
            <a:off x="664114" y="1653225"/>
            <a:ext cx="1426143" cy="541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BR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664114" y="2840811"/>
            <a:ext cx="1426143" cy="541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JSRR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664114" y="3434604"/>
            <a:ext cx="1426143" cy="541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RTI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664114" y="2255830"/>
            <a:ext cx="1426143" cy="541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JSR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2244144" y="4031385"/>
            <a:ext cx="6427902" cy="541667"/>
            <a:chOff x="381000" y="3212976"/>
            <a:chExt cx="2858832" cy="288000"/>
          </a:xfrm>
        </p:grpSpPr>
        <p:sp>
          <p:nvSpPr>
            <p:cNvPr id="136" name="矩形 135"/>
            <p:cNvSpPr/>
            <p:nvPr/>
          </p:nvSpPr>
          <p:spPr bwMode="auto">
            <a:xfrm>
              <a:off x="381000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" name="矩形 136"/>
            <p:cNvSpPr/>
            <p:nvPr/>
          </p:nvSpPr>
          <p:spPr bwMode="auto">
            <a:xfrm>
              <a:off x="559589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" name="矩形 137"/>
            <p:cNvSpPr/>
            <p:nvPr/>
          </p:nvSpPr>
          <p:spPr bwMode="auto">
            <a:xfrm>
              <a:off x="738178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9" name="矩形 138"/>
            <p:cNvSpPr/>
            <p:nvPr/>
          </p:nvSpPr>
          <p:spPr bwMode="auto">
            <a:xfrm>
              <a:off x="916767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0" name="矩形 139"/>
            <p:cNvSpPr/>
            <p:nvPr/>
          </p:nvSpPr>
          <p:spPr bwMode="auto">
            <a:xfrm>
              <a:off x="1095356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1" name="矩形 140"/>
            <p:cNvSpPr/>
            <p:nvPr/>
          </p:nvSpPr>
          <p:spPr bwMode="auto">
            <a:xfrm>
              <a:off x="1273945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2" name="矩形 141"/>
            <p:cNvSpPr/>
            <p:nvPr/>
          </p:nvSpPr>
          <p:spPr bwMode="auto">
            <a:xfrm>
              <a:off x="1452534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" name="矩形 142"/>
            <p:cNvSpPr/>
            <p:nvPr/>
          </p:nvSpPr>
          <p:spPr bwMode="auto">
            <a:xfrm>
              <a:off x="1631123" y="3212976"/>
              <a:ext cx="540000" cy="288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BaseR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" name="矩形 143"/>
            <p:cNvSpPr/>
            <p:nvPr/>
          </p:nvSpPr>
          <p:spPr bwMode="auto">
            <a:xfrm>
              <a:off x="2166890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5" name="矩形 144"/>
            <p:cNvSpPr/>
            <p:nvPr/>
          </p:nvSpPr>
          <p:spPr bwMode="auto">
            <a:xfrm>
              <a:off x="2345479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6" name="矩形 145"/>
            <p:cNvSpPr/>
            <p:nvPr/>
          </p:nvSpPr>
          <p:spPr bwMode="auto">
            <a:xfrm>
              <a:off x="2524068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7" name="矩形 146"/>
            <p:cNvSpPr/>
            <p:nvPr/>
          </p:nvSpPr>
          <p:spPr bwMode="auto">
            <a:xfrm>
              <a:off x="2702657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8" name="矩形 147"/>
            <p:cNvSpPr/>
            <p:nvPr/>
          </p:nvSpPr>
          <p:spPr bwMode="auto">
            <a:xfrm>
              <a:off x="2881246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9" name="矩形 148"/>
            <p:cNvSpPr/>
            <p:nvPr/>
          </p:nvSpPr>
          <p:spPr bwMode="auto">
            <a:xfrm>
              <a:off x="3059832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17" name="矩形 116"/>
          <p:cNvSpPr/>
          <p:nvPr/>
        </p:nvSpPr>
        <p:spPr bwMode="auto">
          <a:xfrm>
            <a:off x="664114" y="4029312"/>
            <a:ext cx="1426143" cy="541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JMP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2244144" y="4624020"/>
            <a:ext cx="6427902" cy="541667"/>
            <a:chOff x="381000" y="3212976"/>
            <a:chExt cx="2858832" cy="288000"/>
          </a:xfrm>
        </p:grpSpPr>
        <p:sp>
          <p:nvSpPr>
            <p:cNvPr id="120" name="矩形 119"/>
            <p:cNvSpPr/>
            <p:nvPr/>
          </p:nvSpPr>
          <p:spPr bwMode="auto">
            <a:xfrm>
              <a:off x="381000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矩形 120"/>
            <p:cNvSpPr/>
            <p:nvPr/>
          </p:nvSpPr>
          <p:spPr bwMode="auto">
            <a:xfrm>
              <a:off x="559589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矩形 121"/>
            <p:cNvSpPr/>
            <p:nvPr/>
          </p:nvSpPr>
          <p:spPr bwMode="auto">
            <a:xfrm>
              <a:off x="738178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矩形 122"/>
            <p:cNvSpPr/>
            <p:nvPr/>
          </p:nvSpPr>
          <p:spPr bwMode="auto">
            <a:xfrm>
              <a:off x="916767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" name="矩形 123"/>
            <p:cNvSpPr/>
            <p:nvPr/>
          </p:nvSpPr>
          <p:spPr bwMode="auto">
            <a:xfrm>
              <a:off x="1095356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5" name="矩形 124"/>
            <p:cNvSpPr/>
            <p:nvPr/>
          </p:nvSpPr>
          <p:spPr bwMode="auto">
            <a:xfrm>
              <a:off x="1273945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6" name="矩形 125"/>
            <p:cNvSpPr/>
            <p:nvPr/>
          </p:nvSpPr>
          <p:spPr bwMode="auto">
            <a:xfrm>
              <a:off x="1452534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7" name="矩形 126"/>
            <p:cNvSpPr/>
            <p:nvPr/>
          </p:nvSpPr>
          <p:spPr bwMode="auto">
            <a:xfrm>
              <a:off x="1631123" y="3212976"/>
              <a:ext cx="180000" cy="288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8" name="矩形 127"/>
            <p:cNvSpPr/>
            <p:nvPr/>
          </p:nvSpPr>
          <p:spPr bwMode="auto">
            <a:xfrm>
              <a:off x="1809712" y="3212976"/>
              <a:ext cx="180000" cy="288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9" name="矩形 128"/>
            <p:cNvSpPr/>
            <p:nvPr/>
          </p:nvSpPr>
          <p:spPr bwMode="auto">
            <a:xfrm>
              <a:off x="1988301" y="3212976"/>
              <a:ext cx="180000" cy="288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" name="矩形 129"/>
            <p:cNvSpPr/>
            <p:nvPr/>
          </p:nvSpPr>
          <p:spPr bwMode="auto">
            <a:xfrm>
              <a:off x="2166890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1" name="矩形 130"/>
            <p:cNvSpPr/>
            <p:nvPr/>
          </p:nvSpPr>
          <p:spPr bwMode="auto">
            <a:xfrm>
              <a:off x="2345479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2" name="矩形 131"/>
            <p:cNvSpPr/>
            <p:nvPr/>
          </p:nvSpPr>
          <p:spPr bwMode="auto">
            <a:xfrm>
              <a:off x="2524068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3" name="矩形 132"/>
            <p:cNvSpPr/>
            <p:nvPr/>
          </p:nvSpPr>
          <p:spPr bwMode="auto">
            <a:xfrm>
              <a:off x="2702657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4" name="矩形 133"/>
            <p:cNvSpPr/>
            <p:nvPr/>
          </p:nvSpPr>
          <p:spPr bwMode="auto">
            <a:xfrm>
              <a:off x="2881246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5" name="矩形 134"/>
            <p:cNvSpPr/>
            <p:nvPr/>
          </p:nvSpPr>
          <p:spPr bwMode="auto">
            <a:xfrm>
              <a:off x="3059832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19" name="矩形 118"/>
          <p:cNvSpPr/>
          <p:nvPr/>
        </p:nvSpPr>
        <p:spPr bwMode="auto">
          <a:xfrm>
            <a:off x="664114" y="4621948"/>
            <a:ext cx="1426143" cy="541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RET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6237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0450D3-8D1D-48CB-8381-0FE959F6AA34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2023/11/23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B1CC1D-D292-41E5-AD7F-F88C2A6F01C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JSR</a:t>
            </a:r>
            <a:endParaRPr lang="zh-CN" altLang="en-US" b="0"/>
          </a:p>
        </p:txBody>
      </p:sp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052513"/>
            <a:ext cx="8351837" cy="500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288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[10:0]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[8:0]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[5:0]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[4:0]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26294" y="3740160"/>
            <a:ext cx="5750850" cy="900072"/>
            <a:chOff x="1226294" y="3740160"/>
            <a:chExt cx="5750850" cy="900072"/>
          </a:xfrm>
        </p:grpSpPr>
        <p:cxnSp>
          <p:nvCxnSpPr>
            <p:cNvPr id="200" name="直接连接符 199"/>
            <p:cNvCxnSpPr/>
            <p:nvPr/>
          </p:nvCxnSpPr>
          <p:spPr bwMode="auto">
            <a:xfrm rot="16200000">
              <a:off x="5086281" y="1859144"/>
              <a:ext cx="1726" cy="37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6956208" y="3740176"/>
              <a:ext cx="2289" cy="1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矩形 148"/>
            <p:cNvSpPr/>
            <p:nvPr/>
          </p:nvSpPr>
          <p:spPr bwMode="auto">
            <a:xfrm>
              <a:off x="1733276" y="4424232"/>
              <a:ext cx="677722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SEXT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 bwMode="auto">
            <a:xfrm rot="10800000">
              <a:off x="3214082" y="3740160"/>
              <a:ext cx="1726" cy="792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直接连接符 246"/>
            <p:cNvCxnSpPr/>
            <p:nvPr/>
          </p:nvCxnSpPr>
          <p:spPr bwMode="auto">
            <a:xfrm rot="16200000">
              <a:off x="1477431" y="4280232"/>
              <a:ext cx="1726" cy="504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直接连接符 197"/>
            <p:cNvCxnSpPr/>
            <p:nvPr/>
          </p:nvCxnSpPr>
          <p:spPr bwMode="auto">
            <a:xfrm rot="16200000">
              <a:off x="2822531" y="4130832"/>
              <a:ext cx="1726" cy="8028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MEM.EN,R,W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E9E528-1FB2-4ADD-81AD-0CADE8E681E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MEMORY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ADDR1MUX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PCMUX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+1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MARMUX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[7:0]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GateMARMUX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ADDR2MUX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ALUK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FINITE STATE MACHINE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N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Z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P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263" name="直接连接符 262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直接连接符 263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RUN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LD.IR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IR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REG FILE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GateALU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LOGIC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LD.CC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5" name="矩形 374"/>
          <p:cNvSpPr/>
          <p:nvPr/>
        </p:nvSpPr>
        <p:spPr bwMode="auto">
          <a:xfrm>
            <a:off x="168480" y="692696"/>
            <a:ext cx="8896977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PC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MAR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LD.MAR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j-cs"/>
              </a:rPr>
              <a:t>JSR (PC-Relative)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+mj-cs"/>
            </a:endParaRPr>
          </a:p>
        </p:txBody>
      </p:sp>
      <p:grpSp>
        <p:nvGrpSpPr>
          <p:cNvPr id="380" name="组合 379"/>
          <p:cNvGrpSpPr/>
          <p:nvPr/>
        </p:nvGrpSpPr>
        <p:grpSpPr>
          <a:xfrm rot="16200000">
            <a:off x="6262811" y="-1998928"/>
            <a:ext cx="569421" cy="4942139"/>
            <a:chOff x="7543800" y="1143000"/>
            <a:chExt cx="813273" cy="5257800"/>
          </a:xfrm>
        </p:grpSpPr>
        <p:sp>
          <p:nvSpPr>
            <p:cNvPr id="389" name="Line 5"/>
            <p:cNvSpPr>
              <a:spLocks noChangeShapeType="1"/>
            </p:cNvSpPr>
            <p:nvPr/>
          </p:nvSpPr>
          <p:spPr bwMode="auto">
            <a:xfrm>
              <a:off x="8077200" y="19050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0" name="Line 6"/>
            <p:cNvSpPr>
              <a:spLocks noChangeShapeType="1"/>
            </p:cNvSpPr>
            <p:nvPr/>
          </p:nvSpPr>
          <p:spPr bwMode="auto">
            <a:xfrm>
              <a:off x="8101013" y="27432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1" name="Line 7"/>
            <p:cNvSpPr>
              <a:spLocks noChangeShapeType="1"/>
            </p:cNvSpPr>
            <p:nvPr/>
          </p:nvSpPr>
          <p:spPr bwMode="auto">
            <a:xfrm>
              <a:off x="8077200" y="35814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7" name="Line 8"/>
            <p:cNvSpPr>
              <a:spLocks noChangeShapeType="1"/>
            </p:cNvSpPr>
            <p:nvPr/>
          </p:nvSpPr>
          <p:spPr bwMode="auto">
            <a:xfrm>
              <a:off x="8056563" y="44196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" name="Line 9"/>
            <p:cNvSpPr>
              <a:spLocks noChangeShapeType="1"/>
            </p:cNvSpPr>
            <p:nvPr/>
          </p:nvSpPr>
          <p:spPr bwMode="auto">
            <a:xfrm>
              <a:off x="8070850" y="52578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9" name="Text Box 10"/>
            <p:cNvSpPr txBox="1">
              <a:spLocks noChangeArrowheads="1"/>
            </p:cNvSpPr>
            <p:nvPr/>
          </p:nvSpPr>
          <p:spPr bwMode="auto">
            <a:xfrm rot="5400000">
              <a:off x="7897198" y="31377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EA</a:t>
              </a:r>
            </a:p>
          </p:txBody>
        </p:sp>
        <p:sp>
          <p:nvSpPr>
            <p:cNvPr id="408" name="Text Box 11"/>
            <p:cNvSpPr txBox="1">
              <a:spLocks noChangeArrowheads="1"/>
            </p:cNvSpPr>
            <p:nvPr/>
          </p:nvSpPr>
          <p:spPr bwMode="auto">
            <a:xfrm rot="5400000">
              <a:off x="7897194" y="39759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OP</a:t>
              </a:r>
            </a:p>
          </p:txBody>
        </p:sp>
        <p:sp>
          <p:nvSpPr>
            <p:cNvPr id="427" name="Text Box 12"/>
            <p:cNvSpPr txBox="1">
              <a:spLocks noChangeArrowheads="1"/>
            </p:cNvSpPr>
            <p:nvPr/>
          </p:nvSpPr>
          <p:spPr bwMode="auto">
            <a:xfrm rot="5400000">
              <a:off x="7897194" y="48141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EX</a:t>
              </a:r>
            </a:p>
          </p:txBody>
        </p:sp>
        <p:sp>
          <p:nvSpPr>
            <p:cNvPr id="428" name="Line 13"/>
            <p:cNvSpPr>
              <a:spLocks noChangeShapeType="1"/>
            </p:cNvSpPr>
            <p:nvPr/>
          </p:nvSpPr>
          <p:spPr bwMode="auto">
            <a:xfrm>
              <a:off x="8077200" y="6096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9" name="Line 14"/>
            <p:cNvSpPr>
              <a:spLocks noChangeShapeType="1"/>
            </p:cNvSpPr>
            <p:nvPr/>
          </p:nvSpPr>
          <p:spPr bwMode="auto">
            <a:xfrm flipH="1">
              <a:off x="7543800" y="64008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" name="Line 15"/>
            <p:cNvSpPr>
              <a:spLocks noChangeShapeType="1"/>
            </p:cNvSpPr>
            <p:nvPr/>
          </p:nvSpPr>
          <p:spPr bwMode="auto">
            <a:xfrm flipV="1">
              <a:off x="7543800" y="1143000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1" name="Line 16"/>
            <p:cNvSpPr>
              <a:spLocks noChangeShapeType="1"/>
            </p:cNvSpPr>
            <p:nvPr/>
          </p:nvSpPr>
          <p:spPr bwMode="auto">
            <a:xfrm>
              <a:off x="7543800" y="11430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2" name="Line 17"/>
            <p:cNvSpPr>
              <a:spLocks noChangeShapeType="1"/>
            </p:cNvSpPr>
            <p:nvPr/>
          </p:nvSpPr>
          <p:spPr bwMode="auto">
            <a:xfrm>
              <a:off x="8077200" y="1143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3" name="Text Box 18"/>
            <p:cNvSpPr txBox="1">
              <a:spLocks noChangeArrowheads="1"/>
            </p:cNvSpPr>
            <p:nvPr/>
          </p:nvSpPr>
          <p:spPr bwMode="auto">
            <a:xfrm rot="5400000">
              <a:off x="7897194" y="5652372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S</a:t>
              </a:r>
            </a:p>
          </p:txBody>
        </p:sp>
        <p:sp>
          <p:nvSpPr>
            <p:cNvPr id="434" name="Text Box 19"/>
            <p:cNvSpPr txBox="1">
              <a:spLocks noChangeArrowheads="1"/>
            </p:cNvSpPr>
            <p:nvPr/>
          </p:nvSpPr>
          <p:spPr bwMode="auto">
            <a:xfrm rot="5400000">
              <a:off x="7897194" y="1461372"/>
              <a:ext cx="480169" cy="43958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F</a:t>
              </a:r>
            </a:p>
          </p:txBody>
        </p:sp>
        <p:sp>
          <p:nvSpPr>
            <p:cNvPr id="435" name="Text Box 4"/>
            <p:cNvSpPr txBox="1">
              <a:spLocks noChangeArrowheads="1"/>
            </p:cNvSpPr>
            <p:nvPr/>
          </p:nvSpPr>
          <p:spPr bwMode="auto">
            <a:xfrm rot="5400000">
              <a:off x="7897194" y="22995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2240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[10:0]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[8:0]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[5:0]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[4:0]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26294" y="3740160"/>
            <a:ext cx="5750850" cy="900072"/>
            <a:chOff x="1226294" y="3740160"/>
            <a:chExt cx="5750850" cy="900072"/>
          </a:xfrm>
        </p:grpSpPr>
        <p:cxnSp>
          <p:nvCxnSpPr>
            <p:cNvPr id="200" name="直接连接符 199"/>
            <p:cNvCxnSpPr/>
            <p:nvPr/>
          </p:nvCxnSpPr>
          <p:spPr bwMode="auto">
            <a:xfrm rot="16200000">
              <a:off x="5086281" y="1859144"/>
              <a:ext cx="1726" cy="37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6956208" y="3740176"/>
              <a:ext cx="2289" cy="1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矩形 148"/>
            <p:cNvSpPr/>
            <p:nvPr/>
          </p:nvSpPr>
          <p:spPr bwMode="auto">
            <a:xfrm>
              <a:off x="1733276" y="4424232"/>
              <a:ext cx="677722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SEXT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 bwMode="auto">
            <a:xfrm rot="10800000">
              <a:off x="3214082" y="3740160"/>
              <a:ext cx="1726" cy="792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直接连接符 246"/>
            <p:cNvCxnSpPr/>
            <p:nvPr/>
          </p:nvCxnSpPr>
          <p:spPr bwMode="auto">
            <a:xfrm rot="16200000">
              <a:off x="1477431" y="4280232"/>
              <a:ext cx="1726" cy="504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直接连接符 197"/>
            <p:cNvCxnSpPr/>
            <p:nvPr/>
          </p:nvCxnSpPr>
          <p:spPr bwMode="auto">
            <a:xfrm rot="16200000">
              <a:off x="2822531" y="4130832"/>
              <a:ext cx="1726" cy="8028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LD.MAR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E9E528-1FB2-4ADD-81AD-0CADE8E681E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ADDR1MUX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MARMUX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[7:0]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GateMARMUX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ADDR2MUX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ALUK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FINITE STATE MACHINE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N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Z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P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263" name="直接连接符 262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直接连接符 263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RUN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LD.IR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IR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REG FILE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GateALU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LOGIC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LD.CC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5" name="矩形 374"/>
          <p:cNvSpPr/>
          <p:nvPr/>
        </p:nvSpPr>
        <p:spPr bwMode="auto">
          <a:xfrm>
            <a:off x="168480" y="692696"/>
            <a:ext cx="8896977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PC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PCMUX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+1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79" name="直接连接符 378"/>
          <p:cNvCxnSpPr/>
          <p:nvPr/>
        </p:nvCxnSpPr>
        <p:spPr bwMode="auto">
          <a:xfrm flipV="1">
            <a:off x="4644008" y="1448792"/>
            <a:ext cx="1726" cy="10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MEM.EN,R,W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MAR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MEMORY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j-cs"/>
              </a:rPr>
              <a:t>JSR (PC-Relative)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+mj-cs"/>
            </a:endParaRPr>
          </a:p>
        </p:txBody>
      </p:sp>
      <p:grpSp>
        <p:nvGrpSpPr>
          <p:cNvPr id="380" name="组合 379"/>
          <p:cNvGrpSpPr/>
          <p:nvPr/>
        </p:nvGrpSpPr>
        <p:grpSpPr>
          <a:xfrm rot="16200000">
            <a:off x="6262811" y="-1998928"/>
            <a:ext cx="569421" cy="4942139"/>
            <a:chOff x="7543800" y="1143000"/>
            <a:chExt cx="813273" cy="5257800"/>
          </a:xfrm>
        </p:grpSpPr>
        <p:sp>
          <p:nvSpPr>
            <p:cNvPr id="438" name="Line 5"/>
            <p:cNvSpPr>
              <a:spLocks noChangeShapeType="1"/>
            </p:cNvSpPr>
            <p:nvPr/>
          </p:nvSpPr>
          <p:spPr bwMode="auto">
            <a:xfrm>
              <a:off x="8077200" y="19050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9" name="Line 6"/>
            <p:cNvSpPr>
              <a:spLocks noChangeShapeType="1"/>
            </p:cNvSpPr>
            <p:nvPr/>
          </p:nvSpPr>
          <p:spPr bwMode="auto">
            <a:xfrm>
              <a:off x="8101013" y="27432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0" name="Line 7"/>
            <p:cNvSpPr>
              <a:spLocks noChangeShapeType="1"/>
            </p:cNvSpPr>
            <p:nvPr/>
          </p:nvSpPr>
          <p:spPr bwMode="auto">
            <a:xfrm>
              <a:off x="8077200" y="35814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1" name="Line 8"/>
            <p:cNvSpPr>
              <a:spLocks noChangeShapeType="1"/>
            </p:cNvSpPr>
            <p:nvPr/>
          </p:nvSpPr>
          <p:spPr bwMode="auto">
            <a:xfrm>
              <a:off x="8056563" y="44196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2" name="Line 9"/>
            <p:cNvSpPr>
              <a:spLocks noChangeShapeType="1"/>
            </p:cNvSpPr>
            <p:nvPr/>
          </p:nvSpPr>
          <p:spPr bwMode="auto">
            <a:xfrm>
              <a:off x="8070850" y="52578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3" name="Text Box 10"/>
            <p:cNvSpPr txBox="1">
              <a:spLocks noChangeArrowheads="1"/>
            </p:cNvSpPr>
            <p:nvPr/>
          </p:nvSpPr>
          <p:spPr bwMode="auto">
            <a:xfrm rot="5400000">
              <a:off x="7897198" y="31377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EA</a:t>
              </a:r>
            </a:p>
          </p:txBody>
        </p:sp>
        <p:sp>
          <p:nvSpPr>
            <p:cNvPr id="444" name="Text Box 11"/>
            <p:cNvSpPr txBox="1">
              <a:spLocks noChangeArrowheads="1"/>
            </p:cNvSpPr>
            <p:nvPr/>
          </p:nvSpPr>
          <p:spPr bwMode="auto">
            <a:xfrm rot="5400000">
              <a:off x="7897194" y="39759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OP</a:t>
              </a:r>
            </a:p>
          </p:txBody>
        </p:sp>
        <p:sp>
          <p:nvSpPr>
            <p:cNvPr id="445" name="Text Box 12"/>
            <p:cNvSpPr txBox="1">
              <a:spLocks noChangeArrowheads="1"/>
            </p:cNvSpPr>
            <p:nvPr/>
          </p:nvSpPr>
          <p:spPr bwMode="auto">
            <a:xfrm rot="5400000">
              <a:off x="7897194" y="48141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EX</a:t>
              </a:r>
            </a:p>
          </p:txBody>
        </p:sp>
        <p:sp>
          <p:nvSpPr>
            <p:cNvPr id="446" name="Line 13"/>
            <p:cNvSpPr>
              <a:spLocks noChangeShapeType="1"/>
            </p:cNvSpPr>
            <p:nvPr/>
          </p:nvSpPr>
          <p:spPr bwMode="auto">
            <a:xfrm>
              <a:off x="8077200" y="6096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7" name="Line 14"/>
            <p:cNvSpPr>
              <a:spLocks noChangeShapeType="1"/>
            </p:cNvSpPr>
            <p:nvPr/>
          </p:nvSpPr>
          <p:spPr bwMode="auto">
            <a:xfrm flipH="1">
              <a:off x="7543800" y="64008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8" name="Line 15"/>
            <p:cNvSpPr>
              <a:spLocks noChangeShapeType="1"/>
            </p:cNvSpPr>
            <p:nvPr/>
          </p:nvSpPr>
          <p:spPr bwMode="auto">
            <a:xfrm flipV="1">
              <a:off x="7543800" y="1143000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9" name="Line 16"/>
            <p:cNvSpPr>
              <a:spLocks noChangeShapeType="1"/>
            </p:cNvSpPr>
            <p:nvPr/>
          </p:nvSpPr>
          <p:spPr bwMode="auto">
            <a:xfrm>
              <a:off x="7543800" y="11430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0" name="Line 17"/>
            <p:cNvSpPr>
              <a:spLocks noChangeShapeType="1"/>
            </p:cNvSpPr>
            <p:nvPr/>
          </p:nvSpPr>
          <p:spPr bwMode="auto">
            <a:xfrm>
              <a:off x="8077200" y="1143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" name="Text Box 18"/>
            <p:cNvSpPr txBox="1">
              <a:spLocks noChangeArrowheads="1"/>
            </p:cNvSpPr>
            <p:nvPr/>
          </p:nvSpPr>
          <p:spPr bwMode="auto">
            <a:xfrm rot="5400000">
              <a:off x="7897194" y="5652372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S</a:t>
              </a:r>
            </a:p>
          </p:txBody>
        </p:sp>
        <p:sp>
          <p:nvSpPr>
            <p:cNvPr id="452" name="Text Box 19"/>
            <p:cNvSpPr txBox="1">
              <a:spLocks noChangeArrowheads="1"/>
            </p:cNvSpPr>
            <p:nvPr/>
          </p:nvSpPr>
          <p:spPr bwMode="auto">
            <a:xfrm rot="5400000">
              <a:off x="7897194" y="1461372"/>
              <a:ext cx="480169" cy="43958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F</a:t>
              </a:r>
            </a:p>
          </p:txBody>
        </p:sp>
        <p:sp>
          <p:nvSpPr>
            <p:cNvPr id="453" name="Text Box 4"/>
            <p:cNvSpPr txBox="1">
              <a:spLocks noChangeArrowheads="1"/>
            </p:cNvSpPr>
            <p:nvPr/>
          </p:nvSpPr>
          <p:spPr bwMode="auto">
            <a:xfrm rot="5400000">
              <a:off x="7897194" y="22995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D</a:t>
              </a:r>
            </a:p>
          </p:txBody>
        </p:sp>
      </p:grpSp>
      <p:sp>
        <p:nvSpPr>
          <p:cNvPr id="390" name="椭圆 389"/>
          <p:cNvSpPr/>
          <p:nvPr/>
        </p:nvSpPr>
        <p:spPr bwMode="auto">
          <a:xfrm>
            <a:off x="4622400" y="1412776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7577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科大蓝色模板" id="{7E8D1F99-3530-4A82-9E3D-77E2AF246E2B}" vid="{86B9B503-2F19-4690-9F30-5A7A0621D455}"/>
    </a:ext>
  </a:extLst>
</a:theme>
</file>

<file path=ppt/theme/theme2.xml><?xml version="1.0" encoding="utf-8"?>
<a:theme xmlns:a="http://schemas.openxmlformats.org/drawingml/2006/main" name="学术交流模板3-中文">
  <a:themeElements>
    <a:clrScheme name="学术交流模板3-中文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学术交流模板3-中文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学术交流模板3-中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CS17-Ch 1Course Introduction.Id_400384" id="{1E5A2080-B47E-4B7F-A81A-CF725B3E27F9}" vid="{403FED12-708E-4AE7-9E4F-F7D8D23A0490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4342</TotalTime>
  <Pages>0</Pages>
  <Words>2566</Words>
  <Characters>0</Characters>
  <Application>Microsoft Office PowerPoint</Application>
  <DocSecurity>0</DocSecurity>
  <PresentationFormat>全屏显示(4:3)</PresentationFormat>
  <Lines>0</Lines>
  <Paragraphs>1247</Paragraphs>
  <Slides>25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Gungsuh</vt:lpstr>
      <vt:lpstr>仿宋</vt:lpstr>
      <vt:lpstr>黑体</vt:lpstr>
      <vt:lpstr>华文新魏</vt:lpstr>
      <vt:lpstr>楷体</vt:lpstr>
      <vt:lpstr>宋体</vt:lpstr>
      <vt:lpstr>微软雅黑</vt:lpstr>
      <vt:lpstr>Arial</vt:lpstr>
      <vt:lpstr>Calibri</vt:lpstr>
      <vt:lpstr>Comic Sans MS</vt:lpstr>
      <vt:lpstr>Courier New</vt:lpstr>
      <vt:lpstr>Tahoma</vt:lpstr>
      <vt:lpstr>Wingdings</vt:lpstr>
      <vt:lpstr>1_Office 主题​​</vt:lpstr>
      <vt:lpstr>学术交流模板3-中文</vt:lpstr>
      <vt:lpstr>Chapter 8-1   Subroutines</vt:lpstr>
      <vt:lpstr>Subroutines</vt:lpstr>
      <vt:lpstr>A simple illustration of a part of a program</vt:lpstr>
      <vt:lpstr>A simple illustration of a part of a program</vt:lpstr>
      <vt:lpstr>The Call/Return Mechanism</vt:lpstr>
      <vt:lpstr>Control Instructions for Subroutines</vt:lpstr>
      <vt:lpstr>JSR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JSRR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RET instruction</vt:lpstr>
      <vt:lpstr>Example: Negate the value in R0</vt:lpstr>
      <vt:lpstr>Using Subroutines</vt:lpstr>
      <vt:lpstr>Passing Information To Subroutines</vt:lpstr>
      <vt:lpstr>Getting Values From Subroutines</vt:lpstr>
      <vt:lpstr>Saving and Restore Registers</vt:lpstr>
      <vt:lpstr>Subroutine Template</vt:lpstr>
    </vt:vector>
  </TitlesOfParts>
  <Manager/>
  <Company>USTC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   An Hong han@ustc.edu.cn</dc:title>
  <dc:subject/>
  <dc:creator>hanhwt</dc:creator>
  <cp:keywords/>
  <dc:description/>
  <cp:lastModifiedBy>zhang hui</cp:lastModifiedBy>
  <cp:revision>693</cp:revision>
  <cp:lastPrinted>1601-01-01T00:00:00Z</cp:lastPrinted>
  <dcterms:created xsi:type="dcterms:W3CDTF">2012-09-03T16:09:03Z</dcterms:created>
  <dcterms:modified xsi:type="dcterms:W3CDTF">2023-11-23T11:35:53Z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2052-8.1.0.2998</vt:lpwstr>
  </property>
</Properties>
</file>