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6" r:id="rId1"/>
    <p:sldMasterId id="2147483855" r:id="rId2"/>
    <p:sldMasterId id="2147483882" r:id="rId3"/>
  </p:sldMasterIdLst>
  <p:notesMasterIdLst>
    <p:notesMasterId r:id="rId57"/>
  </p:notesMasterIdLst>
  <p:sldIdLst>
    <p:sldId id="1541" r:id="rId4"/>
    <p:sldId id="1835" r:id="rId5"/>
    <p:sldId id="1838" r:id="rId6"/>
    <p:sldId id="1775" r:id="rId7"/>
    <p:sldId id="1713" r:id="rId8"/>
    <p:sldId id="639" r:id="rId9"/>
    <p:sldId id="1724" r:id="rId10"/>
    <p:sldId id="1725" r:id="rId11"/>
    <p:sldId id="1834" r:id="rId12"/>
    <p:sldId id="1839" r:id="rId13"/>
    <p:sldId id="1726" r:id="rId14"/>
    <p:sldId id="1727" r:id="rId15"/>
    <p:sldId id="1728" r:id="rId16"/>
    <p:sldId id="640" r:id="rId17"/>
    <p:sldId id="1840" r:id="rId18"/>
    <p:sldId id="1776" r:id="rId19"/>
    <p:sldId id="591" r:id="rId20"/>
    <p:sldId id="592" r:id="rId21"/>
    <p:sldId id="593" r:id="rId22"/>
    <p:sldId id="594" r:id="rId23"/>
    <p:sldId id="595" r:id="rId24"/>
    <p:sldId id="596" r:id="rId25"/>
    <p:sldId id="597" r:id="rId26"/>
    <p:sldId id="598" r:id="rId27"/>
    <p:sldId id="1753" r:id="rId28"/>
    <p:sldId id="1842" r:id="rId29"/>
    <p:sldId id="1755" r:id="rId30"/>
    <p:sldId id="1756" r:id="rId31"/>
    <p:sldId id="1843" r:id="rId32"/>
    <p:sldId id="1844" r:id="rId33"/>
    <p:sldId id="1841" r:id="rId34"/>
    <p:sldId id="257" r:id="rId35"/>
    <p:sldId id="258" r:id="rId36"/>
    <p:sldId id="259" r:id="rId37"/>
    <p:sldId id="260" r:id="rId38"/>
    <p:sldId id="261" r:id="rId39"/>
    <p:sldId id="262" r:id="rId40"/>
    <p:sldId id="1793" r:id="rId41"/>
    <p:sldId id="1792" r:id="rId42"/>
    <p:sldId id="1817" r:id="rId43"/>
    <p:sldId id="1818" r:id="rId44"/>
    <p:sldId id="1819" r:id="rId45"/>
    <p:sldId id="1820" r:id="rId46"/>
    <p:sldId id="1821" r:id="rId47"/>
    <p:sldId id="1822" r:id="rId48"/>
    <p:sldId id="1845" r:id="rId49"/>
    <p:sldId id="1846" r:id="rId50"/>
    <p:sldId id="1848" r:id="rId51"/>
    <p:sldId id="1823" r:id="rId52"/>
    <p:sldId id="1849" r:id="rId53"/>
    <p:sldId id="1850" r:id="rId54"/>
    <p:sldId id="1852" r:id="rId55"/>
    <p:sldId id="1851" r:id="rId5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n hwt" initials="hh" lastIdx="1" clrIdx="0">
    <p:extLst>
      <p:ext uri="{19B8F6BF-5375-455C-9EA6-DF929625EA0E}">
        <p15:presenceInfo xmlns:p15="http://schemas.microsoft.com/office/powerpoint/2012/main" userId="31ad2c1f73f72afa" providerId="Windows Live"/>
      </p:ext>
    </p:extLst>
  </p:cmAuthor>
  <p:cmAuthor id="2" name="HAN" initials="H" lastIdx="3" clrIdx="1">
    <p:extLst>
      <p:ext uri="{19B8F6BF-5375-455C-9EA6-DF929625EA0E}">
        <p15:presenceInfo xmlns:p15="http://schemas.microsoft.com/office/powerpoint/2012/main" userId="H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152A3"/>
    <a:srgbClr val="333399"/>
    <a:srgbClr val="CCFFFF"/>
    <a:srgbClr val="9696CB"/>
    <a:srgbClr val="003399"/>
    <a:srgbClr val="0000FF"/>
    <a:srgbClr val="FFCCFF"/>
    <a:srgbClr val="0074BF"/>
    <a:srgbClr val="A6E0E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29" autoAdjust="0"/>
    <p:restoredTop sz="86390" autoAdjust="0"/>
  </p:normalViewPr>
  <p:slideViewPr>
    <p:cSldViewPr>
      <p:cViewPr varScale="1">
        <p:scale>
          <a:sx n="103" d="100"/>
          <a:sy n="103" d="100"/>
        </p:scale>
        <p:origin x="1752" y="82"/>
      </p:cViewPr>
      <p:guideLst>
        <p:guide orient="horz" pos="220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90" d="100"/>
        <a:sy n="90" d="100"/>
      </p:scale>
      <p:origin x="0" y="-5592"/>
    </p:cViewPr>
  </p:sorterViewPr>
  <p:notesViewPr>
    <p:cSldViewPr>
      <p:cViewPr varScale="1">
        <p:scale>
          <a:sx n="65" d="100"/>
          <a:sy n="65" d="100"/>
        </p:scale>
        <p:origin x="120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commentAuthors" Target="commentAuthors.xml"/><Relationship Id="rId5" Type="http://schemas.openxmlformats.org/officeDocument/2006/relationships/slide" Target="slides/slide2.xml"/><Relationship Id="rId61" Type="http://schemas.openxmlformats.org/officeDocument/2006/relationships/theme" Target="theme/theme1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7B49EF33-1BF8-49F7-918D-11EE9F04FB28}" type="datetimeFigureOut">
              <a:rPr lang="zh-CN" altLang="en-US"/>
              <a:pPr>
                <a:defRPr/>
              </a:pPr>
              <a:t>2023/11/23</a:t>
            </a:fld>
            <a:endParaRPr lang="en-US" altLang="zh-CN"/>
          </a:p>
        </p:txBody>
      </p:sp>
      <p:sp>
        <p:nvSpPr>
          <p:cNvPr id="3076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616E1B-D57C-4DD9-8C78-E9F14A888E6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04908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9BD6B8-9E6D-49A1-BE7C-D7662EE87E6C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872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C530858-BF76-453D-8D3B-E94317EF6EAB}" type="slidenum">
              <a:rPr kumimoji="0" lang="zh-CN" altLang="en-US" sz="12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zh-CN" altLang="en-US" sz="12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08909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616E1B-D57C-4DD9-8C78-E9F14A888E6F}" type="slidenum">
              <a:rPr lang="zh-CN" altLang="en-US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3576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616E1B-D57C-4DD9-8C78-E9F14A888E6F}" type="slidenum">
              <a:rPr lang="zh-CN" altLang="en-US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82639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616E1B-D57C-4DD9-8C78-E9F14A888E6F}" type="slidenum">
              <a:rPr lang="zh-CN" altLang="en-US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6798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616E1B-D57C-4DD9-8C78-E9F14A888E6F}" type="slidenum">
              <a:rPr lang="zh-CN" altLang="en-US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5693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616E1B-D57C-4DD9-8C78-E9F14A888E6F}" type="slidenum">
              <a:rPr lang="zh-CN" altLang="en-US" smtClean="0"/>
              <a:pPr>
                <a:defRPr/>
              </a:pPr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82418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616E1B-D57C-4DD9-8C78-E9F14A888E6F}" type="slidenum">
              <a:rPr lang="zh-CN" altLang="en-US" smtClean="0"/>
              <a:pPr>
                <a:defRPr/>
              </a:pPr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32746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616E1B-D57C-4DD9-8C78-E9F14A888E6F}" type="slidenum">
              <a:rPr lang="zh-CN" altLang="en-US" smtClean="0"/>
              <a:pPr>
                <a:defRPr/>
              </a:pPr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28483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616E1B-D57C-4DD9-8C78-E9F14A888E6F}" type="slidenum">
              <a:rPr lang="zh-CN" altLang="en-US" smtClean="0"/>
              <a:pPr>
                <a:defRPr/>
              </a:pPr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35090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616E1B-D57C-4DD9-8C78-E9F14A888E6F}" type="slidenum">
              <a:rPr lang="zh-CN" altLang="en-US" smtClean="0"/>
              <a:pPr>
                <a:defRPr/>
              </a:pPr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8932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C530858-BF76-453D-8D3B-E94317EF6EAB}" type="slidenum">
              <a:rPr kumimoji="0" lang="zh-CN" altLang="en-US" sz="12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76829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616E1B-D57C-4DD9-8C78-E9F14A888E6F}" type="slidenum">
              <a:rPr lang="zh-CN" altLang="en-US" smtClean="0"/>
              <a:pPr>
                <a:defRPr/>
              </a:pPr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7543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C530858-BF76-453D-8D3B-E94317EF6EAB}" type="slidenum">
              <a:rPr kumimoji="0" lang="zh-CN" altLang="en-US" sz="12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6273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C530858-BF76-453D-8D3B-E94317EF6EAB}" type="slidenum">
              <a:rPr kumimoji="0" lang="zh-CN" altLang="en-US" sz="12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4490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C530858-BF76-453D-8D3B-E94317EF6EAB}" type="slidenum">
              <a:rPr kumimoji="0" lang="zh-CN" altLang="en-US" sz="12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0895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616E1B-D57C-4DD9-8C78-E9F14A888E6F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6031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616E1B-D57C-4DD9-8C78-E9F14A888E6F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0445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616E1B-D57C-4DD9-8C78-E9F14A888E6F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2495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616E1B-D57C-4DD9-8C78-E9F14A888E6F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0400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2023/11/23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4824"/>
            <a:ext cx="914400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235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80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2023/11/23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321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2023/11/23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269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6848546" y="6462758"/>
            <a:ext cx="2133600" cy="365125"/>
          </a:xfrm>
          <a:ln/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E6AC41E2-6E75-4510-A384-33CD3C7209CD}" type="slidenum">
              <a:rPr lang="de-DE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11"/>
          <p:cNvSpPr>
            <a:spLocks noChangeArrowheads="1"/>
          </p:cNvSpPr>
          <p:nvPr userDrawn="1"/>
        </p:nvSpPr>
        <p:spPr bwMode="auto">
          <a:xfrm>
            <a:off x="304800" y="76200"/>
            <a:ext cx="5410200" cy="9144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spcBef>
                <a:spcPct val="0"/>
              </a:spcBef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1pPr>
            <a:lvl2pPr>
              <a:spcBef>
                <a:spcPct val="0"/>
              </a:spcBef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2pPr>
            <a:lvl3pPr>
              <a:spcBef>
                <a:spcPct val="0"/>
              </a:spcBef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3pPr>
            <a:lvl4pPr>
              <a:spcBef>
                <a:spcPct val="0"/>
              </a:spcBef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4pPr>
            <a:lvl5pPr>
              <a:spcBef>
                <a:spcPct val="0"/>
              </a:spcBef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endParaRPr lang="zh-CN" altLang="en-US" sz="2100" baseline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07504" y="1206758"/>
            <a:ext cx="8874642" cy="525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14313" indent="-214313" algn="just">
              <a:buFont typeface="Wingdings" panose="05000000000000000000" pitchFamily="2" charset="2"/>
              <a:buChar char="n"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57213" indent="-214313" algn="just">
              <a:buFont typeface="Wingdings" panose="05000000000000000000" pitchFamily="2" charset="2"/>
              <a:buChar char="l"/>
              <a:defRPr sz="1800" b="1"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900113" indent="-214313" algn="just">
              <a:buFont typeface="Wingdings" panose="05000000000000000000" pitchFamily="2" charset="2"/>
              <a:buChar char="p"/>
              <a:defRPr sz="1500" b="1"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243013" indent="-214313" algn="just">
              <a:buSzPct val="70000"/>
              <a:buFontTx/>
              <a:buChar char="○"/>
              <a:defRPr sz="1350" b="1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371600" indent="0">
              <a:buFont typeface="Arial" panose="020B0604020202020204" pitchFamily="34" charset="0"/>
              <a:buNone/>
              <a:defRPr sz="1200" b="1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968D65C-4573-401C-9DCC-EB292F32844A}"/>
              </a:ext>
            </a:extLst>
          </p:cNvPr>
          <p:cNvGrpSpPr/>
          <p:nvPr userDrawn="1"/>
        </p:nvGrpSpPr>
        <p:grpSpPr>
          <a:xfrm>
            <a:off x="0" y="9098"/>
            <a:ext cx="9136612" cy="1008001"/>
            <a:chOff x="0" y="9097"/>
            <a:chExt cx="12182149" cy="1008001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F90630A7-1272-4641-BDC6-F897162C472C}"/>
                </a:ext>
              </a:extLst>
            </p:cNvPr>
            <p:cNvPicPr preferRelativeResize="0">
              <a:picLocks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8832304" y="9097"/>
              <a:ext cx="3349845" cy="1008000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52C42815-95D7-48D7-ABCE-A43E2E82FE4B}"/>
                </a:ext>
              </a:extLst>
            </p:cNvPr>
            <p:cNvPicPr preferRelativeResize="0">
              <a:picLocks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9098"/>
              <a:ext cx="8832304" cy="1008000"/>
            </a:xfrm>
            <a:prstGeom prst="rect">
              <a:avLst/>
            </a:prstGeom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E011B50A-73C6-431B-97B4-062DCE2CFC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7952" y="148311"/>
            <a:ext cx="8928100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>
              <a:defRPr sz="2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97963D1D-3856-487F-B351-C10C3F480FB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980730"/>
            <a:ext cx="9144000" cy="1"/>
          </a:xfrm>
          <a:prstGeom prst="line">
            <a:avLst/>
          </a:prstGeom>
          <a:noFill/>
          <a:ln w="47625" cmpd="thinThick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350" baseline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101013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2BF82D2-7A68-459D-A996-9BDDA2518FA4}" type="datetimeFigureOut">
              <a:rPr lang="zh-CN" altLang="en-US" smtClean="0">
                <a:solidFill>
                  <a:srgbClr val="000000"/>
                </a:solidFill>
              </a:rPr>
              <a:pPr/>
              <a:t>2023/11/23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E01EE5D-26FB-46D5-A381-ECFB35BF1D34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99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2318EC-F4E5-415D-8AB8-7A2FA76C28D5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2023/11/23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2030B0-9293-4F0D-82ED-74F0C6335FA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7127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="1">
                <a:latin typeface="Courier New" panose="02070309020205020404" pitchFamily="49" charset="0"/>
                <a:ea typeface="仿宋" panose="02010609060101010101" pitchFamily="49" charset="-122"/>
                <a:cs typeface="Courier New" panose="02070309020205020404" pitchFamily="49" charset="0"/>
              </a:defRPr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619C3C-C5B4-461C-AA2E-E537409AB5D5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2023/11/23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C42061-D800-47C3-AE7A-73681109E7C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5150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F66FF6-BC31-458D-B337-8AF8E7C91792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2023/11/23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AD8A4C-00A1-4605-8504-DDED97D9383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8887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9388" y="981075"/>
            <a:ext cx="4343400" cy="54816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5188" y="981075"/>
            <a:ext cx="4343400" cy="54816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51FF0F-7912-4D74-A461-24EC544E2526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2023/11/23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89363F-A959-4A12-B6A7-45AE6D967CD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3484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1A7FFC-4CE2-475A-A786-8955FCBC7D30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2023/11/23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6E45E6-A75F-4D3A-8936-8CF45F7E2FA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5354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707074-B03B-4439-8FF7-3DD393E92B2F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2023/11/23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B7A60E-B2F0-4E41-9582-06856E61446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10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147248" cy="1080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2023/11/23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2738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B49220-AA52-475D-92EF-D1BEEC664705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2023/11/23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F1E4F5-3281-42B7-9083-A44882BA9EE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0381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1F4E2C-9229-4EB3-B0B8-F50355712DF3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2023/11/23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252AFC-A3A9-4791-A8BD-9497763A62D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3551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D969A8-212E-49A4-BF09-D9233341BAEF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2023/11/23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9139B3-D87C-4ACB-8AF1-AF5146CAC2B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6011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98226-4AA4-43DC-A798-AD8696FDE1AC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2023/11/23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ACCC4F-3B21-4FD9-A588-E801DD52B1B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3936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08788" y="71438"/>
            <a:ext cx="2209800" cy="63912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9388" y="71438"/>
            <a:ext cx="6477000" cy="63912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CAEF9B-3944-45EF-AA65-5FC150746733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2023/11/23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9524BF-C6D9-4FD0-BB25-AED0825765E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8600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8FBBF7-0857-4E0C-8BA6-6E15C623885C}" type="datetime1">
              <a:rPr lang="zh-CN" altLang="en-US"/>
              <a:pPr>
                <a:defRPr/>
              </a:pPr>
              <a:t>2023/11/23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C0A3BD-B17F-41BC-AD2B-B1F4D871CD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001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F88401-22E9-4153-B0F5-3C3505E5B3D2}" type="datetime1">
              <a:rPr lang="zh-CN" altLang="en-US"/>
              <a:pPr>
                <a:defRPr/>
              </a:pPr>
              <a:t>2023/11/23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3AA37B-31F2-46EE-90A4-68D9AA6A43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12631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1CAC6C-B0AD-4F0E-9446-33370F30D5FC}" type="datetime1">
              <a:rPr lang="zh-CN" altLang="en-US"/>
              <a:pPr>
                <a:defRPr/>
              </a:pPr>
              <a:t>2023/11/23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0A47DD-4F3B-4B0E-A7D4-817BFF4C49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28842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9388" y="981075"/>
            <a:ext cx="4343400" cy="5481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5188" y="981075"/>
            <a:ext cx="4343400" cy="5481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983934-C491-42A4-BFD4-814AB71EDDF7}" type="datetime1">
              <a:rPr lang="zh-CN" altLang="en-US"/>
              <a:pPr>
                <a:defRPr/>
              </a:pPr>
              <a:t>2023/11/23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D012B7-EEC4-4D8F-A0AE-0D024276F3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99777" y="71438"/>
            <a:ext cx="124777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7948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29AC0E-F239-4395-A14B-CA68D9010451}" type="datetime1">
              <a:rPr lang="zh-CN" altLang="en-US"/>
              <a:pPr>
                <a:defRPr/>
              </a:pPr>
              <a:t>2023/11/23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EE5A60-ACBF-4E9D-8250-BA2475CAEA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3218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2023/11/23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2982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F7D333-2B55-4460-872C-65971AEBE282}" type="datetime1">
              <a:rPr lang="zh-CN" altLang="en-US"/>
              <a:pPr>
                <a:defRPr/>
              </a:pPr>
              <a:t>2023/11/23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C155E1-15C7-4BC0-8F47-E13BA6600D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99777" y="71438"/>
            <a:ext cx="124777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901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9A0602-4C1E-4AA8-8FA1-77F1FDCED5FC}" type="datetime1">
              <a:rPr lang="zh-CN" altLang="en-US"/>
              <a:pPr>
                <a:defRPr/>
              </a:pPr>
              <a:t>2023/11/23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BD95A-F8D2-4488-8611-E7B836139D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3218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0ACA26-EDE1-4762-BE66-94A7EAAFB3D1}" type="datetime1">
              <a:rPr lang="zh-CN" altLang="en-US"/>
              <a:pPr>
                <a:defRPr/>
              </a:pPr>
              <a:t>2023/11/23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E461BE-3140-4BB3-A330-A3E92F9AD8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68599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C41047-FBFB-4E30-BFC4-5930808DCF04}" type="datetime1">
              <a:rPr lang="zh-CN" altLang="en-US"/>
              <a:pPr>
                <a:defRPr/>
              </a:pPr>
              <a:t>2023/11/23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BCEF3C-935F-45BB-9C47-4C73976C44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976058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53EDD8-01BB-47F8-8E6D-2645728DF3F1}" type="datetime1">
              <a:rPr lang="zh-CN" altLang="en-US"/>
              <a:pPr>
                <a:defRPr/>
              </a:pPr>
              <a:t>2023/11/23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EF2E81-A0D5-41DE-88A7-2A2FFF4DBF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434091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08788" y="71438"/>
            <a:ext cx="2209800" cy="63912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9388" y="71438"/>
            <a:ext cx="6477000" cy="63912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7B442F-28AC-43F0-93B7-FE355784DBDB}" type="datetime1">
              <a:rPr lang="zh-CN" altLang="en-US"/>
              <a:pPr>
                <a:defRPr/>
              </a:pPr>
              <a:t>2023/11/23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B735D7-0ECB-4EE2-86E4-B3A13F216C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135837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88" y="71438"/>
            <a:ext cx="8839200" cy="7651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79388" y="981075"/>
            <a:ext cx="4343400" cy="54816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5188" y="981075"/>
            <a:ext cx="4343400" cy="54816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07A132-778D-41EB-A2E6-EEFB736A1018}" type="datetime1">
              <a:rPr lang="zh-CN" altLang="en-US"/>
              <a:pPr>
                <a:defRPr/>
              </a:pPr>
              <a:t>2023/11/23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D7858A-8586-41E6-A722-1234A2DFF6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1709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80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2023/11/23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234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80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2023/11/23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088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80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2023/11/23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36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2023/11/23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24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2023/11/23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484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2023/11/23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961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836CB035-BD05-4744-9343-3884CB81EC31}" type="datetimeFigureOut">
              <a:rPr lang="zh-CN" altLang="en-US" baseline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2023/11/23</a:t>
            </a:fld>
            <a:endParaRPr lang="zh-CN" altLang="en-US" baseline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baseline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CDE13E52-98D4-4D56-ABFC-FE1EB888D54D}" type="slidenum">
              <a:rPr lang="zh-CN" altLang="en-US" baseline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baseline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2444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  <p:sldLayoutId id="2147483895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981075"/>
            <a:ext cx="8839200" cy="548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537325"/>
            <a:ext cx="2286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aseline="0" smtClean="0"/>
            </a:lvl1pPr>
          </a:lstStyle>
          <a:p>
            <a:pPr>
              <a:defRPr/>
            </a:pPr>
            <a:fld id="{68A3BBE9-3DFA-4135-A616-61A59E4C08C1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2023/11/23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553200"/>
            <a:ext cx="3200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aseline="0" smtClean="0"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96000" y="6537325"/>
            <a:ext cx="2743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aseline="0" smtClean="0"/>
            </a:lvl1pPr>
          </a:lstStyle>
          <a:p>
            <a:pPr>
              <a:defRPr/>
            </a:pPr>
            <a:fld id="{605FD81E-F043-472B-89E0-0A80D04B5A4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71438"/>
            <a:ext cx="883920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1" name="Line 8"/>
          <p:cNvSpPr>
            <a:spLocks noChangeShapeType="1"/>
          </p:cNvSpPr>
          <p:nvPr/>
        </p:nvSpPr>
        <p:spPr bwMode="auto">
          <a:xfrm flipV="1">
            <a:off x="179388" y="908050"/>
            <a:ext cx="8856662" cy="0"/>
          </a:xfrm>
          <a:prstGeom prst="line">
            <a:avLst/>
          </a:prstGeom>
          <a:noFill/>
          <a:ln w="47625" cmpd="thinThick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948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000" b="1" kern="1200">
          <a:solidFill>
            <a:schemeClr val="tx1"/>
          </a:solidFill>
          <a:latin typeface="+mn-lt"/>
          <a:ea typeface="楷体_GB2312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Gungsuh" pitchFamily="18" charset="-127"/>
        <a:buChar char="-"/>
        <a:defRPr b="1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981075"/>
            <a:ext cx="8839200" cy="548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537325"/>
            <a:ext cx="2286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aseline="0">
                <a:latin typeface="Arial" charset="0"/>
              </a:defRPr>
            </a:lvl1pPr>
          </a:lstStyle>
          <a:p>
            <a:pPr>
              <a:defRPr/>
            </a:pPr>
            <a:fld id="{618C75BF-420F-46A9-BC7D-C03727AB3FB9}" type="datetime1">
              <a:rPr lang="zh-CN" altLang="en-US"/>
              <a:pPr>
                <a:defRPr/>
              </a:pPr>
              <a:t>2023/11/23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553200"/>
            <a:ext cx="3200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aseline="0"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96000" y="6537325"/>
            <a:ext cx="274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aseline="0"/>
            </a:lvl1pPr>
          </a:lstStyle>
          <a:p>
            <a:pPr>
              <a:defRPr/>
            </a:pPr>
            <a:fld id="{959C821A-6763-4EB6-8588-90DEC90268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71438"/>
            <a:ext cx="88392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1" name="Line 8"/>
          <p:cNvSpPr>
            <a:spLocks noChangeShapeType="1"/>
          </p:cNvSpPr>
          <p:nvPr/>
        </p:nvSpPr>
        <p:spPr bwMode="auto">
          <a:xfrm flipV="1">
            <a:off x="179388" y="908050"/>
            <a:ext cx="8856662" cy="0"/>
          </a:xfrm>
          <a:prstGeom prst="line">
            <a:avLst/>
          </a:prstGeom>
          <a:noFill/>
          <a:ln w="47625" cmpd="thinThick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329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黑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黑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黑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黑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000" b="1">
          <a:solidFill>
            <a:schemeClr val="tx1"/>
          </a:solidFill>
          <a:latin typeface="+mn-lt"/>
          <a:ea typeface="楷体_GB2312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Gungsuh" panose="02030600000101010101" pitchFamily="18" charset="-127"/>
        <a:buChar char="-"/>
        <a:defRPr sz="2400" b="1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notesSlide" Target="../notesSlides/notesSlide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35496" y="2204864"/>
            <a:ext cx="9108504" cy="2160240"/>
          </a:xfrm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Chapter 8-2  </a:t>
            </a:r>
            <a:b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Memory Model </a:t>
            </a:r>
            <a:b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Program Execution &amp; the Stack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06644" y="5019680"/>
            <a:ext cx="4326248" cy="1095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400" b="1" baseline="0">
              <a:solidFill>
                <a:schemeClr val="bg2">
                  <a:lumMod val="1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400" b="1" baseline="0" dirty="0">
              <a:solidFill>
                <a:schemeClr val="bg2">
                  <a:lumMod val="1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3200" b="1" baseline="0" dirty="0">
                <a:solidFill>
                  <a:srgbClr val="1F49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计算机科学与技术学院</a:t>
            </a:r>
            <a:endParaRPr lang="en-US" altLang="zh-CN" sz="3200" b="1" baseline="0" dirty="0">
              <a:solidFill>
                <a:srgbClr val="1F497D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aseline="0" dirty="0">
                <a:solidFill>
                  <a:srgbClr val="1F497D"/>
                </a:solidFill>
                <a:latin typeface="Calibri"/>
                <a:ea typeface="华文新魏" panose="02010800040101010101" pitchFamily="2" charset="-122"/>
              </a:rPr>
              <a:t>School of Computer Science and Technology</a:t>
            </a:r>
            <a:endParaRPr lang="zh-CN" altLang="en-US" baseline="0" dirty="0">
              <a:solidFill>
                <a:srgbClr val="1F497D"/>
              </a:solidFill>
              <a:latin typeface="Calibri"/>
              <a:ea typeface="华文新魏" panose="020108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32039" y="404664"/>
            <a:ext cx="41376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1" hangingPunct="1">
              <a:buFont typeface="Wingdings" panose="05000000000000000000" pitchFamily="2" charset="2"/>
              <a:buNone/>
            </a:pPr>
            <a:r>
              <a:rPr lang="zh-CN" altLang="en-US" sz="28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计算机系统概论</a:t>
            </a:r>
            <a:r>
              <a:rPr lang="en-US" altLang="zh-CN" sz="28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pPr algn="r" eaLnBrk="1" hangingPunct="1">
              <a:buFont typeface="Wingdings" panose="05000000000000000000" pitchFamily="2" charset="2"/>
              <a:buNone/>
            </a:pPr>
            <a:r>
              <a:rPr lang="en-US" altLang="zh-CN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 to Computing Systems</a:t>
            </a:r>
          </a:p>
          <a:p>
            <a:pPr algn="r" eaLnBrk="1" hangingPunct="1">
              <a:buFont typeface="Wingdings" panose="05000000000000000000" pitchFamily="2" charset="2"/>
              <a:buNone/>
            </a:pPr>
            <a:r>
              <a:rPr lang="zh-CN" altLang="en-US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CS1002A</a:t>
            </a:r>
            <a:r>
              <a:rPr lang="en-US" altLang="zh-CN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.01 </a:t>
            </a:r>
            <a:r>
              <a:rPr lang="zh-CN" altLang="en-US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aseline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6172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H_Others_2">
            <a:extLst>
              <a:ext uri="{FF2B5EF4-FFF2-40B4-BE49-F238E27FC236}">
                <a16:creationId xmlns:a16="http://schemas.microsoft.com/office/drawing/2014/main" id="{9056126C-8529-435C-A5C5-25B6DCFEACB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7798" y="224843"/>
            <a:ext cx="2023020" cy="4924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Outline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FBFB4F98-A1B6-4B54-9432-9B1BAD84A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5912" y="1577750"/>
            <a:ext cx="7418983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Review</a:t>
            </a:r>
          </a:p>
        </p:txBody>
      </p:sp>
      <p:sp>
        <p:nvSpPr>
          <p:cNvPr id="23" name="Text Box 17">
            <a:extLst>
              <a:ext uri="{FF2B5EF4-FFF2-40B4-BE49-F238E27FC236}">
                <a16:creationId xmlns:a16="http://schemas.microsoft.com/office/drawing/2014/main" id="{10064102-F5B2-40A8-A097-05F8C082B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484784"/>
            <a:ext cx="611764" cy="624357"/>
          </a:xfrm>
          <a:prstGeom prst="rect">
            <a:avLst/>
          </a:prstGeom>
          <a:solidFill>
            <a:srgbClr val="003399">
              <a:alpha val="67000"/>
            </a:srgbClr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D93F16C4-A290-47B9-BA72-08B73E244C4D}"/>
              </a:ext>
            </a:extLst>
          </p:cNvPr>
          <p:cNvCxnSpPr/>
          <p:nvPr/>
        </p:nvCxnSpPr>
        <p:spPr>
          <a:xfrm>
            <a:off x="474181" y="2131805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17">
            <a:extLst>
              <a:ext uri="{FF2B5EF4-FFF2-40B4-BE49-F238E27FC236}">
                <a16:creationId xmlns:a16="http://schemas.microsoft.com/office/drawing/2014/main" id="{EF1DEE29-9275-45CA-A1C1-B2DD20A33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3067564"/>
            <a:ext cx="611764" cy="624357"/>
          </a:xfrm>
          <a:prstGeom prst="rect">
            <a:avLst/>
          </a:prstGeom>
          <a:solidFill>
            <a:srgbClr val="003399">
              <a:alpha val="67000"/>
            </a:srgbClr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3</a:t>
            </a:r>
          </a:p>
        </p:txBody>
      </p:sp>
      <p:sp>
        <p:nvSpPr>
          <p:cNvPr id="33" name="矩形 17">
            <a:extLst>
              <a:ext uri="{FF2B5EF4-FFF2-40B4-BE49-F238E27FC236}">
                <a16:creationId xmlns:a16="http://schemas.microsoft.com/office/drawing/2014/main" id="{8D3CB30D-E9CE-4AAA-8189-C4674F81A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3160530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A Machine Structure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：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von Neumann Model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Times New Roman" panose="02020603050405020304" pitchFamily="18" charset="0"/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180CF5E8-68AF-4F8B-B510-DB9A7B9CCB03}"/>
              </a:ext>
            </a:extLst>
          </p:cNvPr>
          <p:cNvCxnSpPr/>
          <p:nvPr/>
        </p:nvCxnSpPr>
        <p:spPr>
          <a:xfrm>
            <a:off x="438669" y="3721172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>
            <a:extLst>
              <a:ext uri="{FF2B5EF4-FFF2-40B4-BE49-F238E27FC236}">
                <a16:creationId xmlns:a16="http://schemas.microsoft.com/office/drawing/2014/main" id="{CE5C1212-F8ED-4FB6-A797-C6AFBC179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2270285"/>
            <a:ext cx="611764" cy="624357"/>
          </a:xfrm>
          <a:prstGeom prst="rect">
            <a:avLst/>
          </a:prstGeom>
          <a:solidFill>
            <a:srgbClr val="003399">
              <a:alpha val="67000"/>
            </a:srgbClr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</a:t>
            </a:r>
          </a:p>
        </p:txBody>
      </p:sp>
      <p:sp>
        <p:nvSpPr>
          <p:cNvPr id="21" name="矩形 17">
            <a:extLst>
              <a:ext uri="{FF2B5EF4-FFF2-40B4-BE49-F238E27FC236}">
                <a16:creationId xmlns:a16="http://schemas.microsoft.com/office/drawing/2014/main" id="{71D289C4-D39F-4710-BBD5-91958FB29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2363251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From ENIAC to the Stored Program Computer</a:t>
            </a: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27503D4-1039-4406-BA5B-9D61A87E45D7}"/>
              </a:ext>
            </a:extLst>
          </p:cNvPr>
          <p:cNvCxnSpPr/>
          <p:nvPr/>
        </p:nvCxnSpPr>
        <p:spPr>
          <a:xfrm>
            <a:off x="438669" y="2923893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30B97DD4-DFAF-460E-BBC2-FAD7477409F4}"/>
              </a:ext>
            </a:extLst>
          </p:cNvPr>
          <p:cNvCxnSpPr/>
          <p:nvPr/>
        </p:nvCxnSpPr>
        <p:spPr>
          <a:xfrm>
            <a:off x="474181" y="2929084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7">
            <a:extLst>
              <a:ext uri="{FF2B5EF4-FFF2-40B4-BE49-F238E27FC236}">
                <a16:creationId xmlns:a16="http://schemas.microsoft.com/office/drawing/2014/main" id="{FBC5D026-1A95-49A5-960C-DCF5C36D0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5912" y="1577750"/>
            <a:ext cx="7418983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Review</a:t>
            </a:r>
          </a:p>
        </p:txBody>
      </p:sp>
      <p:sp>
        <p:nvSpPr>
          <p:cNvPr id="20" name="Text Box 17">
            <a:extLst>
              <a:ext uri="{FF2B5EF4-FFF2-40B4-BE49-F238E27FC236}">
                <a16:creationId xmlns:a16="http://schemas.microsoft.com/office/drawing/2014/main" id="{19249016-BB4C-4466-85A1-E71F90CFE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852" y="1484784"/>
            <a:ext cx="611764" cy="624357"/>
          </a:xfrm>
          <a:prstGeom prst="rect">
            <a:avLst/>
          </a:prstGeom>
          <a:gradFill flip="none" rotWithShape="1">
            <a:gsLst>
              <a:gs pos="0">
                <a:srgbClr val="0152A3">
                  <a:tint val="66000"/>
                  <a:satMod val="160000"/>
                </a:srgbClr>
              </a:gs>
              <a:gs pos="50000">
                <a:srgbClr val="0152A3">
                  <a:tint val="44500"/>
                  <a:satMod val="160000"/>
                </a:srgbClr>
              </a:gs>
              <a:gs pos="100000">
                <a:srgbClr val="0152A3">
                  <a:tint val="23500"/>
                  <a:satMod val="160000"/>
                </a:srgbClr>
              </a:gs>
            </a:gsLst>
            <a:lin ang="18900000" scaled="1"/>
            <a:tileRect/>
          </a:gra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48F581FE-618E-4C31-A7E2-28D3B17E6AAC}"/>
              </a:ext>
            </a:extLst>
          </p:cNvPr>
          <p:cNvCxnSpPr/>
          <p:nvPr/>
        </p:nvCxnSpPr>
        <p:spPr>
          <a:xfrm>
            <a:off x="474181" y="2131805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17">
            <a:extLst>
              <a:ext uri="{FF2B5EF4-FFF2-40B4-BE49-F238E27FC236}">
                <a16:creationId xmlns:a16="http://schemas.microsoft.com/office/drawing/2014/main" id="{047A8819-B4AD-4244-8485-A1CB09ACB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3067564"/>
            <a:ext cx="611764" cy="624357"/>
          </a:xfrm>
          <a:prstGeom prst="rect">
            <a:avLst/>
          </a:prstGeom>
          <a:gradFill flip="none" rotWithShape="1">
            <a:gsLst>
              <a:gs pos="0">
                <a:srgbClr val="0152A3">
                  <a:tint val="66000"/>
                  <a:satMod val="160000"/>
                </a:srgbClr>
              </a:gs>
              <a:gs pos="50000">
                <a:srgbClr val="0152A3">
                  <a:tint val="44500"/>
                  <a:satMod val="160000"/>
                </a:srgbClr>
              </a:gs>
              <a:gs pos="100000">
                <a:srgbClr val="0152A3">
                  <a:tint val="23500"/>
                  <a:satMod val="160000"/>
                </a:srgbClr>
              </a:gs>
            </a:gsLst>
            <a:lin ang="18900000" scaled="1"/>
            <a:tileRect/>
          </a:gra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3</a:t>
            </a:r>
          </a:p>
        </p:txBody>
      </p:sp>
      <p:sp>
        <p:nvSpPr>
          <p:cNvPr id="27" name="矩形 17">
            <a:extLst>
              <a:ext uri="{FF2B5EF4-FFF2-40B4-BE49-F238E27FC236}">
                <a16:creationId xmlns:a16="http://schemas.microsoft.com/office/drawing/2014/main" id="{E26AD7B7-5D32-472A-9C9B-92B0AB7E3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3160530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The Stack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B4CA520A-1996-459B-906F-E44797D5C5A0}"/>
              </a:ext>
            </a:extLst>
          </p:cNvPr>
          <p:cNvCxnSpPr/>
          <p:nvPr/>
        </p:nvCxnSpPr>
        <p:spPr>
          <a:xfrm>
            <a:off x="438669" y="3721172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17">
            <a:extLst>
              <a:ext uri="{FF2B5EF4-FFF2-40B4-BE49-F238E27FC236}">
                <a16:creationId xmlns:a16="http://schemas.microsoft.com/office/drawing/2014/main" id="{9B45BD7D-C4D7-4601-AD57-FA71F5BB8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2270285"/>
            <a:ext cx="611764" cy="624357"/>
          </a:xfrm>
          <a:prstGeom prst="rect">
            <a:avLst/>
          </a:prstGeom>
          <a:solidFill>
            <a:srgbClr val="0152A3"/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</a:t>
            </a:r>
          </a:p>
        </p:txBody>
      </p:sp>
      <p:sp>
        <p:nvSpPr>
          <p:cNvPr id="40" name="矩形 17">
            <a:extLst>
              <a:ext uri="{FF2B5EF4-FFF2-40B4-BE49-F238E27FC236}">
                <a16:creationId xmlns:a16="http://schemas.microsoft.com/office/drawing/2014/main" id="{E3124882-A1D5-4906-A753-74527C976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2363250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Memory Model for Program Execution</a:t>
            </a: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3079AABD-29DE-4EBC-9B9C-F16BAB563B5D}"/>
              </a:ext>
            </a:extLst>
          </p:cNvPr>
          <p:cNvCxnSpPr/>
          <p:nvPr/>
        </p:nvCxnSpPr>
        <p:spPr>
          <a:xfrm>
            <a:off x="438669" y="2923893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00D572A6-62F2-49EE-850B-6C331D48ABE4}"/>
              </a:ext>
            </a:extLst>
          </p:cNvPr>
          <p:cNvCxnSpPr/>
          <p:nvPr/>
        </p:nvCxnSpPr>
        <p:spPr>
          <a:xfrm>
            <a:off x="474181" y="2929084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17">
            <a:extLst>
              <a:ext uri="{FF2B5EF4-FFF2-40B4-BE49-F238E27FC236}">
                <a16:creationId xmlns:a16="http://schemas.microsoft.com/office/drawing/2014/main" id="{DDB816B2-2491-4E3D-90F5-A8A01521E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3855512"/>
            <a:ext cx="611764" cy="624357"/>
          </a:xfrm>
          <a:prstGeom prst="rect">
            <a:avLst/>
          </a:prstGeom>
          <a:solidFill>
            <a:srgbClr val="003399">
              <a:alpha val="67000"/>
            </a:srgbClr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3</a:t>
            </a:r>
          </a:p>
        </p:txBody>
      </p:sp>
      <p:sp>
        <p:nvSpPr>
          <p:cNvPr id="29" name="矩形 17">
            <a:extLst>
              <a:ext uri="{FF2B5EF4-FFF2-40B4-BE49-F238E27FC236}">
                <a16:creationId xmlns:a16="http://schemas.microsoft.com/office/drawing/2014/main" id="{BA5ED58A-E5A4-48D8-A0FE-748D6C0A9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3948478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A Machine Structure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：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von Neumann Model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Times New Roman" panose="02020603050405020304" pitchFamily="18" charset="0"/>
            </a:endParaRP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3ED5E725-6B72-4D25-8539-035BBA2CA310}"/>
              </a:ext>
            </a:extLst>
          </p:cNvPr>
          <p:cNvCxnSpPr/>
          <p:nvPr/>
        </p:nvCxnSpPr>
        <p:spPr>
          <a:xfrm>
            <a:off x="438669" y="4509120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17">
            <a:extLst>
              <a:ext uri="{FF2B5EF4-FFF2-40B4-BE49-F238E27FC236}">
                <a16:creationId xmlns:a16="http://schemas.microsoft.com/office/drawing/2014/main" id="{A88B4B72-9227-4996-AD60-AF3A9320D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3855512"/>
            <a:ext cx="611764" cy="624357"/>
          </a:xfrm>
          <a:prstGeom prst="rect">
            <a:avLst/>
          </a:prstGeom>
          <a:gradFill flip="none" rotWithShape="1">
            <a:gsLst>
              <a:gs pos="0">
                <a:srgbClr val="0152A3">
                  <a:tint val="66000"/>
                  <a:satMod val="160000"/>
                </a:srgbClr>
              </a:gs>
              <a:gs pos="50000">
                <a:srgbClr val="0152A3">
                  <a:tint val="44500"/>
                  <a:satMod val="160000"/>
                </a:srgbClr>
              </a:gs>
              <a:gs pos="100000">
                <a:srgbClr val="0152A3">
                  <a:tint val="23500"/>
                  <a:satMod val="160000"/>
                </a:srgbClr>
              </a:gs>
            </a:gsLst>
            <a:lin ang="18900000" scaled="1"/>
            <a:tileRect/>
          </a:gra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4</a:t>
            </a:r>
          </a:p>
        </p:txBody>
      </p:sp>
      <p:sp>
        <p:nvSpPr>
          <p:cNvPr id="39" name="矩形 17">
            <a:extLst>
              <a:ext uri="{FF2B5EF4-FFF2-40B4-BE49-F238E27FC236}">
                <a16:creationId xmlns:a16="http://schemas.microsoft.com/office/drawing/2014/main" id="{5F7A6B8F-A5E9-428C-B828-7EF6CE9CF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3948478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Implementing Functions in C Using a Stack</a:t>
            </a: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574B0DA5-6E6F-4CCB-884F-1F416E0033A8}"/>
              </a:ext>
            </a:extLst>
          </p:cNvPr>
          <p:cNvCxnSpPr/>
          <p:nvPr/>
        </p:nvCxnSpPr>
        <p:spPr>
          <a:xfrm>
            <a:off x="438669" y="4509120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1527635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FCB493D-2A4D-4A17-BB89-CF59A848BF2C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2023/11/23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273D291-87F8-4CB4-B9E1-72852E33AEF7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179388" y="981075"/>
            <a:ext cx="8839200" cy="5481638"/>
          </a:xfrm>
        </p:spPr>
        <p:txBody>
          <a:bodyPr/>
          <a:lstStyle/>
          <a:p>
            <a:r>
              <a:rPr lang="en-US" altLang="zh-CN" dirty="0"/>
              <a:t>How do we allocate memory during the execution of a program written in C?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Programs need memory for 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 and data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such as instructions, global and local variables, etc.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Modern programming practices encourage many 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(reusable) functions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callable from anywhere.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Some memory 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 be statically allocated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since the size and type is known at compile time.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Some memory 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must be allocated dynamically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size and type is unknown at compile time.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237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Why is memory allocation important? Why not just use </a:t>
            </a:r>
            <a:r>
              <a:rPr lang="en-US" altLang="zh-CN" dirty="0">
                <a:solidFill>
                  <a:srgbClr val="FF0000"/>
                </a:solidFill>
              </a:rPr>
              <a:t>a memory manager</a:t>
            </a:r>
            <a:r>
              <a:rPr lang="en-US" altLang="zh-CN" dirty="0"/>
              <a:t>?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Allocation affects the performance and memory usage of every C, C++, Java program.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Current systems do not have 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enough registers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to store everything that is required.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Memory management is too 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slow and cumbersome(</a:t>
            </a:r>
            <a:r>
              <a:rPr lang="zh-CN" altLang="en-US" dirty="0">
                <a:solidFill>
                  <a:srgbClr val="FF0000"/>
                </a:solidFill>
              </a:rPr>
              <a:t>大而笨重的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to solve the problem.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Static allocation of memory resources is too 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inflexible and inefficient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as we will see.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FCB493D-2A4D-4A17-BB89-CF59A848BF2C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2023/11/23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273D291-87F8-4CB4-B9E1-72852E33AEF7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5575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 do we care about?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Fast program execution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Efficient memory usage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Avoid memory fragmentation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Maintain data locality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Allow </a:t>
            </a:r>
            <a:r>
              <a:rPr lang="en-US" altLang="zh-CN" dirty="0">
                <a:solidFill>
                  <a:srgbClr val="0152A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recursive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calls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Support </a:t>
            </a:r>
            <a:r>
              <a:rPr lang="en-US" altLang="zh-CN" dirty="0">
                <a:solidFill>
                  <a:srgbClr val="0152A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parallel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execution</a:t>
            </a:r>
          </a:p>
          <a:p>
            <a:pPr lvl="1"/>
            <a:r>
              <a:rPr lang="en-US" altLang="zh-CN" dirty="0">
                <a:solidFill>
                  <a:srgbClr val="0152A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Minimize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resource allocation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Memory should </a:t>
            </a:r>
            <a:r>
              <a:rPr lang="en-US" altLang="zh-CN" dirty="0">
                <a:solidFill>
                  <a:srgbClr val="0152A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never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be allocated for functions that are </a:t>
            </a:r>
            <a:r>
              <a:rPr lang="en-US" altLang="zh-CN" dirty="0">
                <a:solidFill>
                  <a:srgbClr val="0152A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executed.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FCB493D-2A4D-4A17-BB89-CF59A848BF2C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2023/11/23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273D291-87F8-4CB4-B9E1-72852E33AEF7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3739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Model in the LC-3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56AFFD-C3BD-4EE6-B713-ECC62B3C1FDF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2023/11/23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56176" y="6564119"/>
            <a:ext cx="2743200" cy="244475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D51C7DF-C7BE-4EB5-A329-87F30D195B6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3923928" y="2977207"/>
            <a:ext cx="38985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anose="020B0503020102020204" pitchFamily="34" charset="0"/>
                <a:ea typeface="宋体" panose="02010600030101010101" pitchFamily="2" charset="-122"/>
                <a:cs typeface="+mn-cs"/>
              </a:rPr>
              <a:t>PC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3923928" y="3573016"/>
            <a:ext cx="156978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anose="020B0503020102020204" pitchFamily="34" charset="0"/>
                <a:ea typeface="宋体" panose="02010600030101010101" pitchFamily="2" charset="-122"/>
                <a:cs typeface="+mn-cs"/>
              </a:rPr>
              <a:t>R4(Global pointer)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3968068" y="5569495"/>
            <a:ext cx="153772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anose="020B0503020102020204" pitchFamily="34" charset="0"/>
                <a:ea typeface="宋体" panose="02010600030101010101" pitchFamily="2" charset="-122"/>
                <a:cs typeface="+mn-cs"/>
              </a:rPr>
              <a:t>R6 (stack pointer)</a:t>
            </a: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3419872" y="3717032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3419872" y="3114284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3419872" y="5733256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" name="Rectangle 6"/>
          <p:cNvSpPr>
            <a:spLocks noChangeArrowheads="1"/>
          </p:cNvSpPr>
          <p:nvPr/>
        </p:nvSpPr>
        <p:spPr bwMode="auto">
          <a:xfrm>
            <a:off x="971600" y="4598733"/>
            <a:ext cx="2450678" cy="1062515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" name="Rectangle 7"/>
          <p:cNvSpPr>
            <a:spLocks noChangeArrowheads="1"/>
          </p:cNvSpPr>
          <p:nvPr/>
        </p:nvSpPr>
        <p:spPr bwMode="auto">
          <a:xfrm>
            <a:off x="971600" y="6124115"/>
            <a:ext cx="2450678" cy="41484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Device Register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Addresses</a:t>
            </a:r>
          </a:p>
        </p:txBody>
      </p:sp>
      <p:sp>
        <p:nvSpPr>
          <p:cNvPr id="70" name="Text Box 10"/>
          <p:cNvSpPr txBox="1">
            <a:spLocks noChangeArrowheads="1"/>
          </p:cNvSpPr>
          <p:nvPr/>
        </p:nvSpPr>
        <p:spPr bwMode="auto">
          <a:xfrm>
            <a:off x="215608" y="965167"/>
            <a:ext cx="7425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0x0000</a:t>
            </a:r>
          </a:p>
        </p:txBody>
      </p:sp>
      <p:sp>
        <p:nvSpPr>
          <p:cNvPr id="71" name="Text Box 11"/>
          <p:cNvSpPr txBox="1">
            <a:spLocks noChangeArrowheads="1"/>
          </p:cNvSpPr>
          <p:nvPr/>
        </p:nvSpPr>
        <p:spPr bwMode="auto">
          <a:xfrm>
            <a:off x="215608" y="6354067"/>
            <a:ext cx="7425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0xFFFF</a:t>
            </a:r>
          </a:p>
        </p:txBody>
      </p:sp>
      <p:sp>
        <p:nvSpPr>
          <p:cNvPr id="72" name="Rectangle 6"/>
          <p:cNvSpPr>
            <a:spLocks noChangeArrowheads="1"/>
          </p:cNvSpPr>
          <p:nvPr/>
        </p:nvSpPr>
        <p:spPr bwMode="auto">
          <a:xfrm>
            <a:off x="971600" y="1011555"/>
            <a:ext cx="2450678" cy="53754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Trap Vector Table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3" name="Rectangle 6"/>
          <p:cNvSpPr>
            <a:spLocks noChangeArrowheads="1"/>
          </p:cNvSpPr>
          <p:nvPr/>
        </p:nvSpPr>
        <p:spPr bwMode="auto">
          <a:xfrm>
            <a:off x="971600" y="1550678"/>
            <a:ext cx="2450678" cy="53754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Interrupt Vector Table</a:t>
            </a:r>
          </a:p>
        </p:txBody>
      </p:sp>
      <p:sp>
        <p:nvSpPr>
          <p:cNvPr id="74" name="Rectangle 6"/>
          <p:cNvSpPr>
            <a:spLocks noChangeArrowheads="1"/>
          </p:cNvSpPr>
          <p:nvPr/>
        </p:nvSpPr>
        <p:spPr bwMode="auto">
          <a:xfrm>
            <a:off x="971600" y="2080438"/>
            <a:ext cx="2450678" cy="93800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Operating System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and Supervisor Stack</a:t>
            </a:r>
          </a:p>
        </p:txBody>
      </p:sp>
      <p:sp>
        <p:nvSpPr>
          <p:cNvPr id="75" name="Text Box 10"/>
          <p:cNvSpPr txBox="1">
            <a:spLocks noChangeArrowheads="1"/>
          </p:cNvSpPr>
          <p:nvPr/>
        </p:nvSpPr>
        <p:spPr bwMode="auto">
          <a:xfrm>
            <a:off x="215608" y="1310549"/>
            <a:ext cx="8280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0x00FF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 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PS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6" name="Text Box 10"/>
          <p:cNvSpPr txBox="1">
            <a:spLocks noChangeArrowheads="1"/>
          </p:cNvSpPr>
          <p:nvPr/>
        </p:nvSpPr>
        <p:spPr bwMode="auto">
          <a:xfrm>
            <a:off x="215608" y="1526573"/>
            <a:ext cx="7425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0x0100</a:t>
            </a:r>
          </a:p>
        </p:txBody>
      </p:sp>
      <p:sp>
        <p:nvSpPr>
          <p:cNvPr id="77" name="Text Box 10"/>
          <p:cNvSpPr txBox="1">
            <a:spLocks noChangeArrowheads="1"/>
          </p:cNvSpPr>
          <p:nvPr/>
        </p:nvSpPr>
        <p:spPr bwMode="auto">
          <a:xfrm>
            <a:off x="215608" y="1834350"/>
            <a:ext cx="8280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0x01FF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 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PS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8" name="Text Box 10"/>
          <p:cNvSpPr txBox="1">
            <a:spLocks noChangeArrowheads="1"/>
          </p:cNvSpPr>
          <p:nvPr/>
        </p:nvSpPr>
        <p:spPr bwMode="auto">
          <a:xfrm>
            <a:off x="215608" y="2050374"/>
            <a:ext cx="7425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0x0200</a:t>
            </a:r>
          </a:p>
        </p:txBody>
      </p:sp>
      <p:sp>
        <p:nvSpPr>
          <p:cNvPr id="79" name="Text Box 10"/>
          <p:cNvSpPr txBox="1">
            <a:spLocks noChangeArrowheads="1"/>
          </p:cNvSpPr>
          <p:nvPr/>
        </p:nvSpPr>
        <p:spPr bwMode="auto">
          <a:xfrm>
            <a:off x="209964" y="2780928"/>
            <a:ext cx="7425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0x2FFF</a:t>
            </a:r>
          </a:p>
        </p:txBody>
      </p:sp>
      <p:sp>
        <p:nvSpPr>
          <p:cNvPr id="80" name="Text Box 10"/>
          <p:cNvSpPr txBox="1">
            <a:spLocks noChangeArrowheads="1"/>
          </p:cNvSpPr>
          <p:nvPr/>
        </p:nvSpPr>
        <p:spPr bwMode="auto">
          <a:xfrm>
            <a:off x="209964" y="2996952"/>
            <a:ext cx="7425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0x3000</a:t>
            </a:r>
          </a:p>
        </p:txBody>
      </p:sp>
      <p:sp>
        <p:nvSpPr>
          <p:cNvPr id="81" name="Text Box 10"/>
          <p:cNvSpPr txBox="1">
            <a:spLocks noChangeArrowheads="1"/>
          </p:cNvSpPr>
          <p:nvPr/>
        </p:nvSpPr>
        <p:spPr bwMode="auto">
          <a:xfrm>
            <a:off x="215608" y="5886742"/>
            <a:ext cx="7425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0xFDFF</a:t>
            </a:r>
          </a:p>
        </p:txBody>
      </p:sp>
      <p:sp>
        <p:nvSpPr>
          <p:cNvPr id="82" name="Text Box 11"/>
          <p:cNvSpPr txBox="1">
            <a:spLocks noChangeArrowheads="1"/>
          </p:cNvSpPr>
          <p:nvPr/>
        </p:nvSpPr>
        <p:spPr bwMode="auto">
          <a:xfrm>
            <a:off x="215608" y="6104329"/>
            <a:ext cx="7425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0xFE00</a:t>
            </a:r>
          </a:p>
        </p:txBody>
      </p:sp>
      <p:sp>
        <p:nvSpPr>
          <p:cNvPr id="84" name="Rectangle 6"/>
          <p:cNvSpPr>
            <a:spLocks noChangeArrowheads="1"/>
          </p:cNvSpPr>
          <p:nvPr/>
        </p:nvSpPr>
        <p:spPr bwMode="auto">
          <a:xfrm>
            <a:off x="971600" y="5661248"/>
            <a:ext cx="2450678" cy="490743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Run-time stack</a:t>
            </a:r>
          </a:p>
        </p:txBody>
      </p:sp>
      <p:sp>
        <p:nvSpPr>
          <p:cNvPr id="85" name="Rectangle 6"/>
          <p:cNvSpPr>
            <a:spLocks noChangeArrowheads="1"/>
          </p:cNvSpPr>
          <p:nvPr/>
        </p:nvSpPr>
        <p:spPr bwMode="auto">
          <a:xfrm>
            <a:off x="971600" y="2996952"/>
            <a:ext cx="2450678" cy="661385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Program Text</a:t>
            </a:r>
          </a:p>
        </p:txBody>
      </p:sp>
      <p:sp>
        <p:nvSpPr>
          <p:cNvPr id="86" name="Rectangle 6"/>
          <p:cNvSpPr>
            <a:spLocks noChangeArrowheads="1"/>
          </p:cNvSpPr>
          <p:nvPr/>
        </p:nvSpPr>
        <p:spPr bwMode="auto">
          <a:xfrm>
            <a:off x="971600" y="3658337"/>
            <a:ext cx="2450678" cy="490743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Global data section</a:t>
            </a:r>
          </a:p>
        </p:txBody>
      </p:sp>
      <p:sp>
        <p:nvSpPr>
          <p:cNvPr id="87" name="Rectangle 6"/>
          <p:cNvSpPr>
            <a:spLocks noChangeArrowheads="1"/>
          </p:cNvSpPr>
          <p:nvPr/>
        </p:nvSpPr>
        <p:spPr bwMode="auto">
          <a:xfrm>
            <a:off x="971600" y="4149080"/>
            <a:ext cx="2450678" cy="490743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Heap (for dynamically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allocated memory)</a:t>
            </a:r>
          </a:p>
        </p:txBody>
      </p:sp>
      <p:cxnSp>
        <p:nvCxnSpPr>
          <p:cNvPr id="89" name="直接箭头连接符 88"/>
          <p:cNvCxnSpPr/>
          <p:nvPr/>
        </p:nvCxnSpPr>
        <p:spPr bwMode="auto">
          <a:xfrm>
            <a:off x="2196939" y="4653136"/>
            <a:ext cx="0" cy="41444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直接箭头连接符 90"/>
          <p:cNvCxnSpPr/>
          <p:nvPr/>
        </p:nvCxnSpPr>
        <p:spPr bwMode="auto">
          <a:xfrm flipV="1">
            <a:off x="2195736" y="5246805"/>
            <a:ext cx="0" cy="41444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" name="Line 15"/>
          <p:cNvSpPr>
            <a:spLocks noChangeShapeType="1"/>
          </p:cNvSpPr>
          <p:nvPr/>
        </p:nvSpPr>
        <p:spPr bwMode="auto">
          <a:xfrm>
            <a:off x="3419872" y="594928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3" name="Text Box 14"/>
          <p:cNvSpPr txBox="1">
            <a:spLocks noChangeArrowheads="1"/>
          </p:cNvSpPr>
          <p:nvPr/>
        </p:nvSpPr>
        <p:spPr bwMode="auto">
          <a:xfrm>
            <a:off x="3968068" y="5805264"/>
            <a:ext cx="15778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anose="020B0503020102020204" pitchFamily="34" charset="0"/>
                <a:ea typeface="宋体" panose="02010600030101010101" pitchFamily="2" charset="-122"/>
                <a:cs typeface="+mn-cs"/>
              </a:rPr>
              <a:t>R5 (frame pointer)</a:t>
            </a:r>
          </a:p>
        </p:txBody>
      </p:sp>
      <p:grpSp>
        <p:nvGrpSpPr>
          <p:cNvPr id="117" name="组合 116"/>
          <p:cNvGrpSpPr/>
          <p:nvPr/>
        </p:nvGrpSpPr>
        <p:grpSpPr>
          <a:xfrm>
            <a:off x="5796136" y="3749550"/>
            <a:ext cx="2592288" cy="2847802"/>
            <a:chOff x="5508104" y="3140968"/>
            <a:chExt cx="2592288" cy="2847802"/>
          </a:xfrm>
        </p:grpSpPr>
        <p:sp>
          <p:nvSpPr>
            <p:cNvPr id="99" name="Line 15"/>
            <p:cNvSpPr>
              <a:spLocks noChangeShapeType="1"/>
            </p:cNvSpPr>
            <p:nvPr/>
          </p:nvSpPr>
          <p:spPr bwMode="auto">
            <a:xfrm>
              <a:off x="7092280" y="4581128"/>
              <a:ext cx="533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0" name="Text Box 14"/>
            <p:cNvSpPr txBox="1">
              <a:spLocks noChangeArrowheads="1"/>
            </p:cNvSpPr>
            <p:nvPr/>
          </p:nvSpPr>
          <p:spPr bwMode="auto">
            <a:xfrm>
              <a:off x="7640476" y="4437112"/>
              <a:ext cx="445956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ranklin Gothic Book" panose="020B0503020102020204" pitchFamily="34" charset="0"/>
                  <a:ea typeface="宋体" panose="02010600030101010101" pitchFamily="2" charset="-122"/>
                  <a:cs typeface="+mn-cs"/>
                </a:rPr>
                <a:t>R5 </a:t>
              </a:r>
            </a:p>
          </p:txBody>
        </p:sp>
        <p:sp>
          <p:nvSpPr>
            <p:cNvPr id="101" name="文本框 37"/>
            <p:cNvSpPr txBox="1">
              <a:spLocks noChangeArrowheads="1"/>
            </p:cNvSpPr>
            <p:nvPr/>
          </p:nvSpPr>
          <p:spPr bwMode="auto">
            <a:xfrm>
              <a:off x="5652120" y="3933056"/>
              <a:ext cx="1414462" cy="708201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Function2</a:t>
              </a:r>
            </a:p>
          </p:txBody>
        </p:sp>
        <p:sp>
          <p:nvSpPr>
            <p:cNvPr id="102" name="Line 17"/>
            <p:cNvSpPr>
              <a:spLocks noChangeShapeType="1"/>
            </p:cNvSpPr>
            <p:nvPr/>
          </p:nvSpPr>
          <p:spPr bwMode="auto">
            <a:xfrm>
              <a:off x="7092280" y="4077072"/>
              <a:ext cx="533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" name="Text Box 14"/>
            <p:cNvSpPr txBox="1">
              <a:spLocks noChangeArrowheads="1"/>
            </p:cNvSpPr>
            <p:nvPr/>
          </p:nvSpPr>
          <p:spPr bwMode="auto">
            <a:xfrm>
              <a:off x="7654436" y="3913311"/>
              <a:ext cx="445956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ranklin Gothic Book" panose="020B0503020102020204" pitchFamily="34" charset="0"/>
                  <a:ea typeface="宋体" panose="02010600030101010101" pitchFamily="2" charset="-122"/>
                  <a:cs typeface="+mn-cs"/>
                </a:rPr>
                <a:t>R6 </a:t>
              </a:r>
            </a:p>
          </p:txBody>
        </p:sp>
        <p:sp>
          <p:nvSpPr>
            <p:cNvPr id="104" name="Line 15"/>
            <p:cNvSpPr>
              <a:spLocks noChangeShapeType="1"/>
            </p:cNvSpPr>
            <p:nvPr/>
          </p:nvSpPr>
          <p:spPr bwMode="auto">
            <a:xfrm>
              <a:off x="7092280" y="3861048"/>
              <a:ext cx="533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" name="Text Box 14"/>
            <p:cNvSpPr txBox="1">
              <a:spLocks noChangeArrowheads="1"/>
            </p:cNvSpPr>
            <p:nvPr/>
          </p:nvSpPr>
          <p:spPr bwMode="auto">
            <a:xfrm>
              <a:off x="7640476" y="3645024"/>
              <a:ext cx="445956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ranklin Gothic Book" panose="020B0503020102020204" pitchFamily="34" charset="0"/>
                  <a:ea typeface="宋体" panose="02010600030101010101" pitchFamily="2" charset="-122"/>
                  <a:cs typeface="+mn-cs"/>
                </a:rPr>
                <a:t>R5 </a:t>
              </a:r>
            </a:p>
          </p:txBody>
        </p:sp>
        <p:sp>
          <p:nvSpPr>
            <p:cNvPr id="106" name="Line 17"/>
            <p:cNvSpPr>
              <a:spLocks noChangeShapeType="1"/>
            </p:cNvSpPr>
            <p:nvPr/>
          </p:nvSpPr>
          <p:spPr bwMode="auto">
            <a:xfrm>
              <a:off x="7092280" y="3284984"/>
              <a:ext cx="533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" name="Text Box 14"/>
            <p:cNvSpPr txBox="1">
              <a:spLocks noChangeArrowheads="1"/>
            </p:cNvSpPr>
            <p:nvPr/>
          </p:nvSpPr>
          <p:spPr bwMode="auto">
            <a:xfrm>
              <a:off x="7654436" y="3140968"/>
              <a:ext cx="445956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ranklin Gothic Book" panose="020B0503020102020204" pitchFamily="34" charset="0"/>
                  <a:ea typeface="宋体" panose="02010600030101010101" pitchFamily="2" charset="-122"/>
                  <a:cs typeface="+mn-cs"/>
                </a:rPr>
                <a:t>R6 </a:t>
              </a:r>
            </a:p>
          </p:txBody>
        </p:sp>
        <p:sp>
          <p:nvSpPr>
            <p:cNvPr id="109" name="任意多边形 41"/>
            <p:cNvSpPr>
              <a:spLocks/>
            </p:cNvSpPr>
            <p:nvPr/>
          </p:nvSpPr>
          <p:spPr bwMode="auto">
            <a:xfrm>
              <a:off x="5508104" y="4653136"/>
              <a:ext cx="188913" cy="561975"/>
            </a:xfrm>
            <a:custGeom>
              <a:avLst/>
              <a:gdLst>
                <a:gd name="T0" fmla="*/ 137518 w 188644"/>
                <a:gd name="T1" fmla="*/ 0 h 561315"/>
                <a:gd name="T2" fmla="*/ 553 w 188644"/>
                <a:gd name="T3" fmla="*/ 173232 h 561315"/>
                <a:gd name="T4" fmla="*/ 183171 w 188644"/>
                <a:gd name="T5" fmla="*/ 373818 h 561315"/>
                <a:gd name="T6" fmla="*/ 155778 w 188644"/>
                <a:gd name="T7" fmla="*/ 565287 h 561315"/>
                <a:gd name="T8" fmla="*/ 155778 w 188644"/>
                <a:gd name="T9" fmla="*/ 565287 h 5613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8644" h="561315">
                  <a:moveTo>
                    <a:pt x="136349" y="0"/>
                  </a:moveTo>
                  <a:cubicBezTo>
                    <a:pt x="64675" y="55075"/>
                    <a:pt x="-6998" y="110151"/>
                    <a:pt x="547" y="172016"/>
                  </a:cubicBezTo>
                  <a:cubicBezTo>
                    <a:pt x="8092" y="233881"/>
                    <a:pt x="155965" y="306309"/>
                    <a:pt x="181616" y="371192"/>
                  </a:cubicBezTo>
                  <a:cubicBezTo>
                    <a:pt x="207267" y="436075"/>
                    <a:pt x="154455" y="561315"/>
                    <a:pt x="154455" y="561315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0" name="任意多边形 41"/>
            <p:cNvSpPr>
              <a:spLocks/>
            </p:cNvSpPr>
            <p:nvPr/>
          </p:nvSpPr>
          <p:spPr bwMode="auto">
            <a:xfrm>
              <a:off x="6903367" y="4653136"/>
              <a:ext cx="188913" cy="561975"/>
            </a:xfrm>
            <a:custGeom>
              <a:avLst/>
              <a:gdLst>
                <a:gd name="T0" fmla="*/ 137518 w 188644"/>
                <a:gd name="T1" fmla="*/ 0 h 561315"/>
                <a:gd name="T2" fmla="*/ 553 w 188644"/>
                <a:gd name="T3" fmla="*/ 173232 h 561315"/>
                <a:gd name="T4" fmla="*/ 183171 w 188644"/>
                <a:gd name="T5" fmla="*/ 373818 h 561315"/>
                <a:gd name="T6" fmla="*/ 155778 w 188644"/>
                <a:gd name="T7" fmla="*/ 565287 h 561315"/>
                <a:gd name="T8" fmla="*/ 155778 w 188644"/>
                <a:gd name="T9" fmla="*/ 565287 h 5613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8644" h="561315">
                  <a:moveTo>
                    <a:pt x="136349" y="0"/>
                  </a:moveTo>
                  <a:cubicBezTo>
                    <a:pt x="64675" y="55075"/>
                    <a:pt x="-6998" y="110151"/>
                    <a:pt x="547" y="172016"/>
                  </a:cubicBezTo>
                  <a:cubicBezTo>
                    <a:pt x="8092" y="233881"/>
                    <a:pt x="155965" y="306309"/>
                    <a:pt x="181616" y="371192"/>
                  </a:cubicBezTo>
                  <a:cubicBezTo>
                    <a:pt x="207267" y="436075"/>
                    <a:pt x="154455" y="561315"/>
                    <a:pt x="154455" y="561315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1" name="文本框 37"/>
            <p:cNvSpPr txBox="1">
              <a:spLocks noChangeArrowheads="1"/>
            </p:cNvSpPr>
            <p:nvPr/>
          </p:nvSpPr>
          <p:spPr bwMode="auto">
            <a:xfrm>
              <a:off x="5652120" y="5231175"/>
              <a:ext cx="1414462" cy="646097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Function3</a:t>
              </a:r>
            </a:p>
          </p:txBody>
        </p:sp>
        <p:sp>
          <p:nvSpPr>
            <p:cNvPr id="112" name="文本框 37"/>
            <p:cNvSpPr txBox="1">
              <a:spLocks noChangeArrowheads="1"/>
            </p:cNvSpPr>
            <p:nvPr/>
          </p:nvSpPr>
          <p:spPr bwMode="auto">
            <a:xfrm>
              <a:off x="5652120" y="3224855"/>
              <a:ext cx="1414462" cy="708201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Function1</a:t>
              </a:r>
            </a:p>
          </p:txBody>
        </p:sp>
        <p:sp>
          <p:nvSpPr>
            <p:cNvPr id="113" name="Line 15"/>
            <p:cNvSpPr>
              <a:spLocks noChangeShapeType="1"/>
            </p:cNvSpPr>
            <p:nvPr/>
          </p:nvSpPr>
          <p:spPr bwMode="auto">
            <a:xfrm>
              <a:off x="7092280" y="5825009"/>
              <a:ext cx="533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" name="Text Box 14"/>
            <p:cNvSpPr txBox="1">
              <a:spLocks noChangeArrowheads="1"/>
            </p:cNvSpPr>
            <p:nvPr/>
          </p:nvSpPr>
          <p:spPr bwMode="auto">
            <a:xfrm>
              <a:off x="7640476" y="5680993"/>
              <a:ext cx="445956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ranklin Gothic Book" panose="020B0503020102020204" pitchFamily="34" charset="0"/>
                  <a:ea typeface="宋体" panose="02010600030101010101" pitchFamily="2" charset="-122"/>
                  <a:cs typeface="+mn-cs"/>
                </a:rPr>
                <a:t>R5 </a:t>
              </a:r>
            </a:p>
          </p:txBody>
        </p:sp>
        <p:sp>
          <p:nvSpPr>
            <p:cNvPr id="115" name="Line 17"/>
            <p:cNvSpPr>
              <a:spLocks noChangeShapeType="1"/>
            </p:cNvSpPr>
            <p:nvPr/>
          </p:nvSpPr>
          <p:spPr bwMode="auto">
            <a:xfrm>
              <a:off x="7092280" y="5320953"/>
              <a:ext cx="533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6" name="Text Box 14"/>
            <p:cNvSpPr txBox="1">
              <a:spLocks noChangeArrowheads="1"/>
            </p:cNvSpPr>
            <p:nvPr/>
          </p:nvSpPr>
          <p:spPr bwMode="auto">
            <a:xfrm>
              <a:off x="7654436" y="5157192"/>
              <a:ext cx="445956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ranklin Gothic Book" panose="020B0503020102020204" pitchFamily="34" charset="0"/>
                  <a:ea typeface="宋体" panose="02010600030101010101" pitchFamily="2" charset="-122"/>
                  <a:cs typeface="+mn-cs"/>
                </a:rPr>
                <a:t>R6 </a:t>
              </a:r>
            </a:p>
          </p:txBody>
        </p:sp>
      </p:grpSp>
      <p:cxnSp>
        <p:nvCxnSpPr>
          <p:cNvPr id="119" name="直接连接符 118"/>
          <p:cNvCxnSpPr/>
          <p:nvPr/>
        </p:nvCxnSpPr>
        <p:spPr bwMode="auto">
          <a:xfrm flipV="1">
            <a:off x="3419872" y="3850635"/>
            <a:ext cx="2505484" cy="18106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" name="直接连接符 119"/>
          <p:cNvCxnSpPr/>
          <p:nvPr/>
        </p:nvCxnSpPr>
        <p:spPr bwMode="auto">
          <a:xfrm>
            <a:off x="3430674" y="6131330"/>
            <a:ext cx="2480017" cy="3612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74883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H_Others_2">
            <a:extLst>
              <a:ext uri="{FF2B5EF4-FFF2-40B4-BE49-F238E27FC236}">
                <a16:creationId xmlns:a16="http://schemas.microsoft.com/office/drawing/2014/main" id="{9056126C-8529-435C-A5C5-25B6DCFEACB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7798" y="224843"/>
            <a:ext cx="2023020" cy="4924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Outline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FBFB4F98-A1B6-4B54-9432-9B1BAD84A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5912" y="1577750"/>
            <a:ext cx="7418983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Review</a:t>
            </a:r>
          </a:p>
        </p:txBody>
      </p:sp>
      <p:sp>
        <p:nvSpPr>
          <p:cNvPr id="23" name="Text Box 17">
            <a:extLst>
              <a:ext uri="{FF2B5EF4-FFF2-40B4-BE49-F238E27FC236}">
                <a16:creationId xmlns:a16="http://schemas.microsoft.com/office/drawing/2014/main" id="{10064102-F5B2-40A8-A097-05F8C082B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484784"/>
            <a:ext cx="611764" cy="624357"/>
          </a:xfrm>
          <a:prstGeom prst="rect">
            <a:avLst/>
          </a:prstGeom>
          <a:solidFill>
            <a:srgbClr val="003399">
              <a:alpha val="67000"/>
            </a:srgbClr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D93F16C4-A290-47B9-BA72-08B73E244C4D}"/>
              </a:ext>
            </a:extLst>
          </p:cNvPr>
          <p:cNvCxnSpPr/>
          <p:nvPr/>
        </p:nvCxnSpPr>
        <p:spPr>
          <a:xfrm>
            <a:off x="474181" y="2131805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17">
            <a:extLst>
              <a:ext uri="{FF2B5EF4-FFF2-40B4-BE49-F238E27FC236}">
                <a16:creationId xmlns:a16="http://schemas.microsoft.com/office/drawing/2014/main" id="{EF1DEE29-9275-45CA-A1C1-B2DD20A33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3067564"/>
            <a:ext cx="611764" cy="624357"/>
          </a:xfrm>
          <a:prstGeom prst="rect">
            <a:avLst/>
          </a:prstGeom>
          <a:solidFill>
            <a:srgbClr val="003399">
              <a:alpha val="67000"/>
            </a:srgbClr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3</a:t>
            </a:r>
          </a:p>
        </p:txBody>
      </p:sp>
      <p:sp>
        <p:nvSpPr>
          <p:cNvPr id="33" name="矩形 17">
            <a:extLst>
              <a:ext uri="{FF2B5EF4-FFF2-40B4-BE49-F238E27FC236}">
                <a16:creationId xmlns:a16="http://schemas.microsoft.com/office/drawing/2014/main" id="{8D3CB30D-E9CE-4AAA-8189-C4674F81A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3160530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A Machine Structure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：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von Neumann Model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Times New Roman" panose="02020603050405020304" pitchFamily="18" charset="0"/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180CF5E8-68AF-4F8B-B510-DB9A7B9CCB03}"/>
              </a:ext>
            </a:extLst>
          </p:cNvPr>
          <p:cNvCxnSpPr/>
          <p:nvPr/>
        </p:nvCxnSpPr>
        <p:spPr>
          <a:xfrm>
            <a:off x="438669" y="3721172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>
            <a:extLst>
              <a:ext uri="{FF2B5EF4-FFF2-40B4-BE49-F238E27FC236}">
                <a16:creationId xmlns:a16="http://schemas.microsoft.com/office/drawing/2014/main" id="{CE5C1212-F8ED-4FB6-A797-C6AFBC179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2270285"/>
            <a:ext cx="611764" cy="624357"/>
          </a:xfrm>
          <a:prstGeom prst="rect">
            <a:avLst/>
          </a:prstGeom>
          <a:solidFill>
            <a:srgbClr val="003399">
              <a:alpha val="67000"/>
            </a:srgbClr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</a:t>
            </a:r>
          </a:p>
        </p:txBody>
      </p:sp>
      <p:sp>
        <p:nvSpPr>
          <p:cNvPr id="21" name="矩形 17">
            <a:extLst>
              <a:ext uri="{FF2B5EF4-FFF2-40B4-BE49-F238E27FC236}">
                <a16:creationId xmlns:a16="http://schemas.microsoft.com/office/drawing/2014/main" id="{71D289C4-D39F-4710-BBD5-91958FB29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2363251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From ENIAC to the Stored Program Computer</a:t>
            </a: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27503D4-1039-4406-BA5B-9D61A87E45D7}"/>
              </a:ext>
            </a:extLst>
          </p:cNvPr>
          <p:cNvCxnSpPr/>
          <p:nvPr/>
        </p:nvCxnSpPr>
        <p:spPr>
          <a:xfrm>
            <a:off x="438669" y="2923893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30B97DD4-DFAF-460E-BBC2-FAD7477409F4}"/>
              </a:ext>
            </a:extLst>
          </p:cNvPr>
          <p:cNvCxnSpPr/>
          <p:nvPr/>
        </p:nvCxnSpPr>
        <p:spPr>
          <a:xfrm>
            <a:off x="474181" y="2929084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7">
            <a:extLst>
              <a:ext uri="{FF2B5EF4-FFF2-40B4-BE49-F238E27FC236}">
                <a16:creationId xmlns:a16="http://schemas.microsoft.com/office/drawing/2014/main" id="{FBC5D026-1A95-49A5-960C-DCF5C36D0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5912" y="1577750"/>
            <a:ext cx="7418983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Review</a:t>
            </a:r>
          </a:p>
        </p:txBody>
      </p:sp>
      <p:sp>
        <p:nvSpPr>
          <p:cNvPr id="20" name="Text Box 17">
            <a:extLst>
              <a:ext uri="{FF2B5EF4-FFF2-40B4-BE49-F238E27FC236}">
                <a16:creationId xmlns:a16="http://schemas.microsoft.com/office/drawing/2014/main" id="{19249016-BB4C-4466-85A1-E71F90CFE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852" y="1484784"/>
            <a:ext cx="611764" cy="624357"/>
          </a:xfrm>
          <a:prstGeom prst="rect">
            <a:avLst/>
          </a:prstGeom>
          <a:gradFill flip="none" rotWithShape="1">
            <a:gsLst>
              <a:gs pos="0">
                <a:srgbClr val="0152A3">
                  <a:tint val="66000"/>
                  <a:satMod val="160000"/>
                </a:srgbClr>
              </a:gs>
              <a:gs pos="50000">
                <a:srgbClr val="0152A3">
                  <a:tint val="44500"/>
                  <a:satMod val="160000"/>
                </a:srgbClr>
              </a:gs>
              <a:gs pos="100000">
                <a:srgbClr val="0152A3">
                  <a:tint val="23500"/>
                  <a:satMod val="160000"/>
                </a:srgbClr>
              </a:gs>
            </a:gsLst>
            <a:lin ang="18900000" scaled="1"/>
            <a:tileRect/>
          </a:gra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48F581FE-618E-4C31-A7E2-28D3B17E6AAC}"/>
              </a:ext>
            </a:extLst>
          </p:cNvPr>
          <p:cNvCxnSpPr/>
          <p:nvPr/>
        </p:nvCxnSpPr>
        <p:spPr>
          <a:xfrm>
            <a:off x="474181" y="2131805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17">
            <a:extLst>
              <a:ext uri="{FF2B5EF4-FFF2-40B4-BE49-F238E27FC236}">
                <a16:creationId xmlns:a16="http://schemas.microsoft.com/office/drawing/2014/main" id="{047A8819-B4AD-4244-8485-A1CB09ACB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3067564"/>
            <a:ext cx="611764" cy="624357"/>
          </a:xfrm>
          <a:prstGeom prst="rect">
            <a:avLst/>
          </a:prstGeom>
          <a:solidFill>
            <a:srgbClr val="0152A3"/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3</a:t>
            </a:r>
          </a:p>
        </p:txBody>
      </p:sp>
      <p:sp>
        <p:nvSpPr>
          <p:cNvPr id="27" name="矩形 17">
            <a:extLst>
              <a:ext uri="{FF2B5EF4-FFF2-40B4-BE49-F238E27FC236}">
                <a16:creationId xmlns:a16="http://schemas.microsoft.com/office/drawing/2014/main" id="{E26AD7B7-5D32-472A-9C9B-92B0AB7E3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3160530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The Stack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B4CA520A-1996-459B-906F-E44797D5C5A0}"/>
              </a:ext>
            </a:extLst>
          </p:cNvPr>
          <p:cNvCxnSpPr/>
          <p:nvPr/>
        </p:nvCxnSpPr>
        <p:spPr>
          <a:xfrm>
            <a:off x="438669" y="3721172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17">
            <a:extLst>
              <a:ext uri="{FF2B5EF4-FFF2-40B4-BE49-F238E27FC236}">
                <a16:creationId xmlns:a16="http://schemas.microsoft.com/office/drawing/2014/main" id="{9B45BD7D-C4D7-4601-AD57-FA71F5BB8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2270285"/>
            <a:ext cx="611764" cy="624357"/>
          </a:xfrm>
          <a:prstGeom prst="rect">
            <a:avLst/>
          </a:prstGeom>
          <a:gradFill flip="none" rotWithShape="1">
            <a:gsLst>
              <a:gs pos="0">
                <a:srgbClr val="0152A3">
                  <a:tint val="66000"/>
                  <a:satMod val="160000"/>
                </a:srgbClr>
              </a:gs>
              <a:gs pos="50000">
                <a:srgbClr val="0152A3">
                  <a:tint val="44500"/>
                  <a:satMod val="160000"/>
                </a:srgbClr>
              </a:gs>
              <a:gs pos="100000">
                <a:srgbClr val="0152A3">
                  <a:tint val="23500"/>
                  <a:satMod val="160000"/>
                </a:srgbClr>
              </a:gs>
            </a:gsLst>
            <a:lin ang="18900000" scaled="1"/>
            <a:tileRect/>
          </a:gra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</a:t>
            </a:r>
          </a:p>
        </p:txBody>
      </p:sp>
      <p:sp>
        <p:nvSpPr>
          <p:cNvPr id="40" name="矩形 17">
            <a:extLst>
              <a:ext uri="{FF2B5EF4-FFF2-40B4-BE49-F238E27FC236}">
                <a16:creationId xmlns:a16="http://schemas.microsoft.com/office/drawing/2014/main" id="{E3124882-A1D5-4906-A753-74527C976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2363250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Memory Model for Program Execution</a:t>
            </a: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3079AABD-29DE-4EBC-9B9C-F16BAB563B5D}"/>
              </a:ext>
            </a:extLst>
          </p:cNvPr>
          <p:cNvCxnSpPr/>
          <p:nvPr/>
        </p:nvCxnSpPr>
        <p:spPr>
          <a:xfrm>
            <a:off x="438669" y="2923893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00D572A6-62F2-49EE-850B-6C331D48ABE4}"/>
              </a:ext>
            </a:extLst>
          </p:cNvPr>
          <p:cNvCxnSpPr/>
          <p:nvPr/>
        </p:nvCxnSpPr>
        <p:spPr>
          <a:xfrm>
            <a:off x="474181" y="2929084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17">
            <a:extLst>
              <a:ext uri="{FF2B5EF4-FFF2-40B4-BE49-F238E27FC236}">
                <a16:creationId xmlns:a16="http://schemas.microsoft.com/office/drawing/2014/main" id="{DDB816B2-2491-4E3D-90F5-A8A01521E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3855512"/>
            <a:ext cx="611764" cy="624357"/>
          </a:xfrm>
          <a:prstGeom prst="rect">
            <a:avLst/>
          </a:prstGeom>
          <a:solidFill>
            <a:srgbClr val="003399">
              <a:alpha val="67000"/>
            </a:srgbClr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3</a:t>
            </a:r>
          </a:p>
        </p:txBody>
      </p:sp>
      <p:sp>
        <p:nvSpPr>
          <p:cNvPr id="29" name="矩形 17">
            <a:extLst>
              <a:ext uri="{FF2B5EF4-FFF2-40B4-BE49-F238E27FC236}">
                <a16:creationId xmlns:a16="http://schemas.microsoft.com/office/drawing/2014/main" id="{BA5ED58A-E5A4-48D8-A0FE-748D6C0A9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3948478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A Machine Structure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：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von Neumann Model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Times New Roman" panose="02020603050405020304" pitchFamily="18" charset="0"/>
            </a:endParaRP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3ED5E725-6B72-4D25-8539-035BBA2CA310}"/>
              </a:ext>
            </a:extLst>
          </p:cNvPr>
          <p:cNvCxnSpPr/>
          <p:nvPr/>
        </p:nvCxnSpPr>
        <p:spPr>
          <a:xfrm>
            <a:off x="438669" y="4509120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17">
            <a:extLst>
              <a:ext uri="{FF2B5EF4-FFF2-40B4-BE49-F238E27FC236}">
                <a16:creationId xmlns:a16="http://schemas.microsoft.com/office/drawing/2014/main" id="{A88B4B72-9227-4996-AD60-AF3A9320D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3855512"/>
            <a:ext cx="611764" cy="624357"/>
          </a:xfrm>
          <a:prstGeom prst="rect">
            <a:avLst/>
          </a:prstGeom>
          <a:gradFill flip="none" rotWithShape="1">
            <a:gsLst>
              <a:gs pos="0">
                <a:srgbClr val="0152A3">
                  <a:tint val="66000"/>
                  <a:satMod val="160000"/>
                </a:srgbClr>
              </a:gs>
              <a:gs pos="50000">
                <a:srgbClr val="0152A3">
                  <a:tint val="44500"/>
                  <a:satMod val="160000"/>
                </a:srgbClr>
              </a:gs>
              <a:gs pos="100000">
                <a:srgbClr val="0152A3">
                  <a:tint val="23500"/>
                  <a:satMod val="160000"/>
                </a:srgbClr>
              </a:gs>
            </a:gsLst>
            <a:lin ang="18900000" scaled="1"/>
            <a:tileRect/>
          </a:gra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4</a:t>
            </a:r>
          </a:p>
        </p:txBody>
      </p:sp>
      <p:sp>
        <p:nvSpPr>
          <p:cNvPr id="39" name="矩形 17">
            <a:extLst>
              <a:ext uri="{FF2B5EF4-FFF2-40B4-BE49-F238E27FC236}">
                <a16:creationId xmlns:a16="http://schemas.microsoft.com/office/drawing/2014/main" id="{5F7A6B8F-A5E9-428C-B828-7EF6CE9CF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3948478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Implementing Functions in C Using a Stack</a:t>
            </a: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574B0DA5-6E6F-4CCB-884F-1F416E0033A8}"/>
              </a:ext>
            </a:extLst>
          </p:cNvPr>
          <p:cNvCxnSpPr/>
          <p:nvPr/>
        </p:nvCxnSpPr>
        <p:spPr>
          <a:xfrm>
            <a:off x="438669" y="4509120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AB37E804-7DDE-40C5-93D0-CA2059922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CFBFD3-00C2-47C3-A987-9191E4B9F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30022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B05DD3-E3F1-4D4F-A6CA-040095343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Abstract Data Types</a:t>
            </a:r>
            <a:r>
              <a:rPr lang="zh-CN" altLang="en-US" dirty="0"/>
              <a:t>：</a:t>
            </a:r>
            <a:r>
              <a:rPr lang="en-US" altLang="zh-CN" dirty="0"/>
              <a:t> Data Structures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2775C0-92AC-482E-8882-55EBF5A7B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Up to now, we have processed a single value</a:t>
            </a:r>
          </a:p>
          <a:p>
            <a:pPr lvl="1"/>
            <a:r>
              <a:rPr lang="en-US" altLang="zh-CN" dirty="0"/>
              <a:t>an integer</a:t>
            </a:r>
          </a:p>
          <a:p>
            <a:pPr lvl="1"/>
            <a:r>
              <a:rPr lang="en-US" altLang="zh-CN" dirty="0"/>
              <a:t>an ASCII character</a:t>
            </a:r>
          </a:p>
          <a:p>
            <a:r>
              <a:rPr lang="en-US" altLang="zh-CN" dirty="0"/>
              <a:t>The information in the real world is far more complex than simple, single numbers. We call these complex items of information </a:t>
            </a:r>
            <a:r>
              <a:rPr lang="en-US" altLang="zh-CN" dirty="0">
                <a:solidFill>
                  <a:srgbClr val="FF0000"/>
                </a:solidFill>
              </a:rPr>
              <a:t>abstract data types</a:t>
            </a:r>
            <a:r>
              <a:rPr lang="en-US" altLang="zh-CN" dirty="0"/>
              <a:t>, or more colloquially</a:t>
            </a:r>
            <a:r>
              <a:rPr lang="zh-CN" altLang="en-US" dirty="0"/>
              <a:t>（口语地）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data structures</a:t>
            </a:r>
            <a:r>
              <a:rPr lang="zh-CN" altLang="en-US" dirty="0"/>
              <a:t>， </a:t>
            </a:r>
            <a:r>
              <a:rPr lang="en-US" altLang="zh-CN" dirty="0"/>
              <a:t>E.g.</a:t>
            </a:r>
          </a:p>
          <a:p>
            <a:pPr lvl="1"/>
            <a:r>
              <a:rPr lang="en-US" altLang="zh-CN" dirty="0"/>
              <a:t>a company’s organization chart</a:t>
            </a:r>
          </a:p>
          <a:p>
            <a:pPr lvl="1"/>
            <a:r>
              <a:rPr lang="en-US" altLang="zh-CN" dirty="0"/>
              <a:t>a list of items arranged in alphabetical order </a:t>
            </a:r>
          </a:p>
          <a:p>
            <a:r>
              <a:rPr lang="en-US" altLang="zh-CN" dirty="0"/>
              <a:t>We will study three abstract data types: </a:t>
            </a:r>
          </a:p>
          <a:p>
            <a:pPr lvl="1"/>
            <a:r>
              <a:rPr lang="en-US" altLang="zh-CN" dirty="0"/>
              <a:t>stacks</a:t>
            </a:r>
          </a:p>
          <a:p>
            <a:pPr lvl="1"/>
            <a:r>
              <a:rPr lang="en-US" altLang="zh-CN" dirty="0"/>
              <a:t>queues</a:t>
            </a:r>
          </a:p>
          <a:p>
            <a:pPr lvl="1"/>
            <a:r>
              <a:rPr lang="en-US" altLang="zh-CN" dirty="0"/>
              <a:t>and character strings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704DEA-3D09-4745-8F11-60512525A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F88401-22E9-4153-B0F5-3C3505E5B3D2}" type="datetime1">
              <a:rPr lang="zh-CN" altLang="en-US" smtClean="0"/>
              <a:pPr>
                <a:defRPr/>
              </a:pPr>
              <a:t>2023/11/23</a:t>
            </a:fld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997500-9D1D-495D-AF4B-9625E9B74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3AA37B-31F2-46EE-90A4-68D9AA6A4383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2097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Stack: An Abstract Data Type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An important abstraction that you will encounter in many applications.</a:t>
            </a:r>
            <a:endParaRPr lang="zh-CN" altLang="zh-CN" dirty="0"/>
          </a:p>
          <a:p>
            <a:pPr lvl="0"/>
            <a:r>
              <a:rPr lang="en-US" altLang="zh-CN" dirty="0"/>
              <a:t>The </a:t>
            </a:r>
            <a:r>
              <a:rPr lang="en-US" altLang="zh-CN" dirty="0">
                <a:solidFill>
                  <a:srgbClr val="FF0000"/>
                </a:solidFill>
              </a:rPr>
              <a:t>fundamental model for execution </a:t>
            </a:r>
            <a:r>
              <a:rPr lang="en-US" altLang="zh-CN" dirty="0"/>
              <a:t>of C, Java, Fortran, and many other languages.</a:t>
            </a:r>
            <a:endParaRPr lang="zh-CN" altLang="zh-CN" dirty="0"/>
          </a:p>
          <a:p>
            <a:pPr lvl="0"/>
            <a:r>
              <a:rPr lang="en-US" altLang="zh-CN" dirty="0"/>
              <a:t>We will describe two uses of the stack:</a:t>
            </a:r>
            <a:endParaRPr lang="zh-CN" altLang="zh-CN" dirty="0"/>
          </a:p>
          <a:p>
            <a:pPr lvl="1"/>
            <a:r>
              <a:rPr lang="en-US" altLang="zh-CN" dirty="0">
                <a:solidFill>
                  <a:srgbClr val="0152A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Evaluating arithmetic expressions</a:t>
            </a:r>
            <a:endParaRPr lang="zh-CN" altLang="zh-CN" dirty="0">
              <a:solidFill>
                <a:srgbClr val="0152A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Store intermediate results on </a:t>
            </a:r>
            <a:r>
              <a:rPr lang="en-US" altLang="zh-CN" dirty="0">
                <a:solidFill>
                  <a:srgbClr val="0152A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instead of in registers</a:t>
            </a:r>
            <a:endParaRPr lang="zh-CN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CN" dirty="0">
                <a:solidFill>
                  <a:srgbClr val="0152A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calls</a:t>
            </a:r>
            <a:endParaRPr lang="zh-CN" altLang="zh-CN" dirty="0">
              <a:solidFill>
                <a:srgbClr val="0152A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Store parameters, return values, return address, dynamic link(</a:t>
            </a:r>
            <a:r>
              <a:rPr lang="en-US" altLang="zh-CN" i="1" dirty="0"/>
              <a:t>pointer to caller's stack frame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CN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Interrupt-Driven I/O (</a:t>
            </a:r>
            <a:r>
              <a:rPr lang="en-US" altLang="zh-CN" i="1" dirty="0">
                <a:latin typeface="Courier New" panose="02070309020205020404" pitchFamily="49" charset="0"/>
                <a:cs typeface="Courier New" panose="02070309020205020404" pitchFamily="49" charset="0"/>
              </a:rPr>
              <a:t>chapter 9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CN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altLang="zh-CN" dirty="0"/>
              <a:t>Store </a:t>
            </a:r>
            <a:r>
              <a:rPr lang="en-US" altLang="zh-CN" i="1" dirty="0"/>
              <a:t>processor state </a:t>
            </a:r>
            <a:r>
              <a:rPr lang="en-US" altLang="zh-CN" dirty="0"/>
              <a:t>for currently executing program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FCB493D-2A4D-4A17-BB89-CF59A848BF2C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2023/11/23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273D291-87F8-4CB4-B9E1-72852E33AEF7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1268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3F5340B-284A-4233-A915-C7A4CF540BC4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2023/11/23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601AAAE-3D61-42EA-BFA4-DC34639FA37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Stack Data Structure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 </a:t>
            </a:r>
            <a:r>
              <a:rPr lang="en-US" altLang="zh-CN" dirty="0">
                <a:solidFill>
                  <a:srgbClr val="FF0000"/>
                </a:solidFill>
              </a:rPr>
              <a:t>LIFO</a:t>
            </a:r>
            <a:r>
              <a:rPr lang="en-US" altLang="zh-CN" dirty="0"/>
              <a:t> (last-in first-out) </a:t>
            </a:r>
            <a:r>
              <a:rPr lang="en-US" altLang="zh-CN" dirty="0">
                <a:solidFill>
                  <a:srgbClr val="FF0000"/>
                </a:solidFill>
              </a:rPr>
              <a:t>storage</a:t>
            </a:r>
            <a:r>
              <a:rPr lang="en-US" altLang="zh-CN" dirty="0"/>
              <a:t> structure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en-US" altLang="zh-CN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thing you put in is the </a:t>
            </a:r>
            <a:r>
              <a:rPr lang="en-US" altLang="zh-CN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thing you take out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en-US" altLang="zh-CN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thing you put in is the </a:t>
            </a:r>
            <a:r>
              <a:rPr lang="en-US" altLang="zh-CN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thing you take out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This means of access is what defines a stack, not the specific implementation.</a:t>
            </a:r>
            <a:endParaRPr lang="en-US" altLang="zh-CN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/>
              <a:t>Two main </a:t>
            </a:r>
            <a:r>
              <a:rPr lang="en-US" altLang="zh-CN" dirty="0">
                <a:solidFill>
                  <a:srgbClr val="FF0000"/>
                </a:solidFill>
              </a:rPr>
              <a:t>operations</a:t>
            </a:r>
          </a:p>
          <a:p>
            <a:pPr lvl="1"/>
            <a:r>
              <a:rPr lang="en-US" altLang="zh-CN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PUSH: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add an item to the stack</a:t>
            </a:r>
          </a:p>
          <a:p>
            <a:pPr lvl="1"/>
            <a:r>
              <a:rPr lang="en-US" altLang="zh-CN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POP: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remove an item from the stack</a:t>
            </a:r>
            <a:endParaRPr lang="en-US" altLang="zh-C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Error conditions: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Underflow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(try to pop from empty stack)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Overflow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(try to push onto full stack)</a:t>
            </a:r>
            <a:endParaRPr lang="en-US" altLang="zh-C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A register (</a:t>
            </a:r>
            <a:r>
              <a:rPr lang="en-US" altLang="zh-CN" dirty="0" err="1">
                <a:ea typeface="宋体" panose="02010600030101010101" pitchFamily="2" charset="-122"/>
              </a:rPr>
              <a:t>eg</a:t>
            </a:r>
            <a:r>
              <a:rPr lang="en-US" altLang="zh-CN" dirty="0">
                <a:ea typeface="宋体" panose="02010600030101010101" pitchFamily="2" charset="-122"/>
              </a:rPr>
              <a:t>. </a:t>
            </a:r>
            <a:r>
              <a:rPr lang="en-US" altLang="zh-CN" dirty="0">
                <a:solidFill>
                  <a:srgbClr val="0070C0"/>
                </a:solidFill>
                <a:ea typeface="宋体" panose="02010600030101010101" pitchFamily="2" charset="-122"/>
              </a:rPr>
              <a:t>R6</a:t>
            </a:r>
            <a:r>
              <a:rPr lang="en-US" altLang="zh-CN" dirty="0">
                <a:ea typeface="宋体" panose="02010600030101010101" pitchFamily="2" charset="-122"/>
              </a:rPr>
              <a:t>) holds address of top of stack (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TOS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84474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2E03FF-9798-42A2-BEE4-1315AD6A1006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2023/11/23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1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27726B-4B34-452A-8F5D-AE835370D1CA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Physical Stack</a:t>
            </a:r>
            <a:endParaRPr lang="zh-CN" altLang="en-US" b="0"/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81075"/>
            <a:ext cx="8839200" cy="647700"/>
          </a:xfrm>
        </p:spPr>
        <p:txBody>
          <a:bodyPr/>
          <a:lstStyle/>
          <a:p>
            <a:r>
              <a:rPr lang="en-US" altLang="zh-CN"/>
              <a:t>Coin holder</a:t>
            </a:r>
            <a:endParaRPr lang="zh-CN" altLang="en-US"/>
          </a:p>
        </p:txBody>
      </p:sp>
      <p:sp>
        <p:nvSpPr>
          <p:cNvPr id="9223" name="Text Box 5"/>
          <p:cNvSpPr txBox="1">
            <a:spLocks noChangeArrowheads="1"/>
          </p:cNvSpPr>
          <p:nvPr/>
        </p:nvSpPr>
        <p:spPr bwMode="auto">
          <a:xfrm>
            <a:off x="539750" y="5300663"/>
            <a:ext cx="6511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Last quarter in is the first quarter out (LIFO)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609600" y="2133600"/>
            <a:ext cx="1371600" cy="2209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AutoShape 5" descr="Dark downward diagonal"/>
          <p:cNvSpPr>
            <a:spLocks noChangeArrowheads="1"/>
          </p:cNvSpPr>
          <p:nvPr/>
        </p:nvSpPr>
        <p:spPr bwMode="auto">
          <a:xfrm>
            <a:off x="762000" y="2133600"/>
            <a:ext cx="1066800" cy="228600"/>
          </a:xfrm>
          <a:prstGeom prst="roundRect">
            <a:avLst>
              <a:gd name="adj" fmla="val 16667"/>
            </a:avLst>
          </a:prstGeom>
          <a:pattFill prst="dkDnDiag">
            <a:fgClr>
              <a:srgbClr val="996600"/>
            </a:fgClr>
            <a:bgClr>
              <a:srgbClr val="FFFFFF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>
              <a:latin typeface="Tahoma" panose="020B0604030504040204" pitchFamily="34" charset="0"/>
            </a:endParaRPr>
          </a:p>
        </p:txBody>
      </p:sp>
      <p:sp>
        <p:nvSpPr>
          <p:cNvPr id="34" name="Freeform 17"/>
          <p:cNvSpPr>
            <a:spLocks/>
          </p:cNvSpPr>
          <p:nvPr/>
        </p:nvSpPr>
        <p:spPr bwMode="auto">
          <a:xfrm>
            <a:off x="1054100" y="2362200"/>
            <a:ext cx="393700" cy="1981200"/>
          </a:xfrm>
          <a:custGeom>
            <a:avLst/>
            <a:gdLst>
              <a:gd name="T0" fmla="*/ 200 w 248"/>
              <a:gd name="T1" fmla="*/ 0 h 1248"/>
              <a:gd name="T2" fmla="*/ 8 w 248"/>
              <a:gd name="T3" fmla="*/ 144 h 1248"/>
              <a:gd name="T4" fmla="*/ 248 w 248"/>
              <a:gd name="T5" fmla="*/ 288 h 1248"/>
              <a:gd name="T6" fmla="*/ 8 w 248"/>
              <a:gd name="T7" fmla="*/ 432 h 1248"/>
              <a:gd name="T8" fmla="*/ 248 w 248"/>
              <a:gd name="T9" fmla="*/ 576 h 1248"/>
              <a:gd name="T10" fmla="*/ 8 w 248"/>
              <a:gd name="T11" fmla="*/ 720 h 1248"/>
              <a:gd name="T12" fmla="*/ 248 w 248"/>
              <a:gd name="T13" fmla="*/ 864 h 1248"/>
              <a:gd name="T14" fmla="*/ 8 w 248"/>
              <a:gd name="T15" fmla="*/ 1008 h 1248"/>
              <a:gd name="T16" fmla="*/ 248 w 248"/>
              <a:gd name="T17" fmla="*/ 1152 h 1248"/>
              <a:gd name="T18" fmla="*/ 8 w 248"/>
              <a:gd name="T19" fmla="*/ 1248 h 1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8" h="1248">
                <a:moveTo>
                  <a:pt x="200" y="0"/>
                </a:moveTo>
                <a:cubicBezTo>
                  <a:pt x="100" y="48"/>
                  <a:pt x="0" y="96"/>
                  <a:pt x="8" y="144"/>
                </a:cubicBezTo>
                <a:cubicBezTo>
                  <a:pt x="16" y="192"/>
                  <a:pt x="248" y="240"/>
                  <a:pt x="248" y="288"/>
                </a:cubicBezTo>
                <a:cubicBezTo>
                  <a:pt x="248" y="336"/>
                  <a:pt x="8" y="384"/>
                  <a:pt x="8" y="432"/>
                </a:cubicBezTo>
                <a:cubicBezTo>
                  <a:pt x="8" y="480"/>
                  <a:pt x="248" y="528"/>
                  <a:pt x="248" y="576"/>
                </a:cubicBezTo>
                <a:cubicBezTo>
                  <a:pt x="248" y="624"/>
                  <a:pt x="8" y="672"/>
                  <a:pt x="8" y="720"/>
                </a:cubicBezTo>
                <a:cubicBezTo>
                  <a:pt x="8" y="768"/>
                  <a:pt x="248" y="816"/>
                  <a:pt x="248" y="864"/>
                </a:cubicBezTo>
                <a:cubicBezTo>
                  <a:pt x="248" y="912"/>
                  <a:pt x="8" y="960"/>
                  <a:pt x="8" y="1008"/>
                </a:cubicBezTo>
                <a:cubicBezTo>
                  <a:pt x="8" y="1056"/>
                  <a:pt x="248" y="1112"/>
                  <a:pt x="248" y="1152"/>
                </a:cubicBezTo>
                <a:cubicBezTo>
                  <a:pt x="248" y="1192"/>
                  <a:pt x="48" y="1232"/>
                  <a:pt x="8" y="1248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Rectangle 18"/>
          <p:cNvSpPr>
            <a:spLocks noChangeArrowheads="1"/>
          </p:cNvSpPr>
          <p:nvPr/>
        </p:nvSpPr>
        <p:spPr bwMode="auto">
          <a:xfrm>
            <a:off x="2768600" y="2133600"/>
            <a:ext cx="1371600" cy="2209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AutoShape 19" descr="Dark downward diagonal"/>
          <p:cNvSpPr>
            <a:spLocks noChangeArrowheads="1"/>
          </p:cNvSpPr>
          <p:nvPr/>
        </p:nvSpPr>
        <p:spPr bwMode="auto">
          <a:xfrm>
            <a:off x="2921000" y="2362200"/>
            <a:ext cx="1066800" cy="228600"/>
          </a:xfrm>
          <a:prstGeom prst="roundRect">
            <a:avLst>
              <a:gd name="adj" fmla="val 16667"/>
            </a:avLst>
          </a:prstGeom>
          <a:pattFill prst="dkDnDiag">
            <a:fgClr>
              <a:srgbClr val="996600"/>
            </a:fgClr>
            <a:bgClr>
              <a:srgbClr val="FFFFFF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>
              <a:latin typeface="Tahoma" panose="020B0604030504040204" pitchFamily="34" charset="0"/>
            </a:endParaRPr>
          </a:p>
        </p:txBody>
      </p:sp>
      <p:sp>
        <p:nvSpPr>
          <p:cNvPr id="37" name="Freeform 20"/>
          <p:cNvSpPr>
            <a:spLocks/>
          </p:cNvSpPr>
          <p:nvPr/>
        </p:nvSpPr>
        <p:spPr bwMode="auto">
          <a:xfrm>
            <a:off x="3213100" y="2590800"/>
            <a:ext cx="393700" cy="1752600"/>
          </a:xfrm>
          <a:custGeom>
            <a:avLst/>
            <a:gdLst>
              <a:gd name="T0" fmla="*/ 200 w 248"/>
              <a:gd name="T1" fmla="*/ 0 h 1248"/>
              <a:gd name="T2" fmla="*/ 8 w 248"/>
              <a:gd name="T3" fmla="*/ 144 h 1248"/>
              <a:gd name="T4" fmla="*/ 248 w 248"/>
              <a:gd name="T5" fmla="*/ 288 h 1248"/>
              <a:gd name="T6" fmla="*/ 8 w 248"/>
              <a:gd name="T7" fmla="*/ 432 h 1248"/>
              <a:gd name="T8" fmla="*/ 248 w 248"/>
              <a:gd name="T9" fmla="*/ 576 h 1248"/>
              <a:gd name="T10" fmla="*/ 8 w 248"/>
              <a:gd name="T11" fmla="*/ 720 h 1248"/>
              <a:gd name="T12" fmla="*/ 248 w 248"/>
              <a:gd name="T13" fmla="*/ 864 h 1248"/>
              <a:gd name="T14" fmla="*/ 8 w 248"/>
              <a:gd name="T15" fmla="*/ 1008 h 1248"/>
              <a:gd name="T16" fmla="*/ 248 w 248"/>
              <a:gd name="T17" fmla="*/ 1152 h 1248"/>
              <a:gd name="T18" fmla="*/ 8 w 248"/>
              <a:gd name="T19" fmla="*/ 1248 h 1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8" h="1248">
                <a:moveTo>
                  <a:pt x="200" y="0"/>
                </a:moveTo>
                <a:cubicBezTo>
                  <a:pt x="100" y="48"/>
                  <a:pt x="0" y="96"/>
                  <a:pt x="8" y="144"/>
                </a:cubicBezTo>
                <a:cubicBezTo>
                  <a:pt x="16" y="192"/>
                  <a:pt x="248" y="240"/>
                  <a:pt x="248" y="288"/>
                </a:cubicBezTo>
                <a:cubicBezTo>
                  <a:pt x="248" y="336"/>
                  <a:pt x="8" y="384"/>
                  <a:pt x="8" y="432"/>
                </a:cubicBezTo>
                <a:cubicBezTo>
                  <a:pt x="8" y="480"/>
                  <a:pt x="248" y="528"/>
                  <a:pt x="248" y="576"/>
                </a:cubicBezTo>
                <a:cubicBezTo>
                  <a:pt x="248" y="624"/>
                  <a:pt x="8" y="672"/>
                  <a:pt x="8" y="720"/>
                </a:cubicBezTo>
                <a:cubicBezTo>
                  <a:pt x="8" y="768"/>
                  <a:pt x="248" y="816"/>
                  <a:pt x="248" y="864"/>
                </a:cubicBezTo>
                <a:cubicBezTo>
                  <a:pt x="248" y="912"/>
                  <a:pt x="8" y="960"/>
                  <a:pt x="8" y="1008"/>
                </a:cubicBezTo>
                <a:cubicBezTo>
                  <a:pt x="8" y="1056"/>
                  <a:pt x="248" y="1112"/>
                  <a:pt x="248" y="1152"/>
                </a:cubicBezTo>
                <a:cubicBezTo>
                  <a:pt x="248" y="1192"/>
                  <a:pt x="48" y="1232"/>
                  <a:pt x="8" y="1248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AutoShape 21"/>
          <p:cNvSpPr>
            <a:spLocks noChangeArrowheads="1"/>
          </p:cNvSpPr>
          <p:nvPr/>
        </p:nvSpPr>
        <p:spPr bwMode="auto">
          <a:xfrm>
            <a:off x="2768600" y="2133600"/>
            <a:ext cx="1371600" cy="228600"/>
          </a:xfrm>
          <a:prstGeom prst="roundRect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 b="1">
                <a:ea typeface="宋体" panose="02010600030101010101" pitchFamily="2" charset="-122"/>
              </a:rPr>
              <a:t>1995</a:t>
            </a:r>
            <a:endParaRPr lang="en-US" altLang="zh-CN" sz="2400" b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9" name="Rectangle 22"/>
          <p:cNvSpPr>
            <a:spLocks noChangeArrowheads="1"/>
          </p:cNvSpPr>
          <p:nvPr/>
        </p:nvSpPr>
        <p:spPr bwMode="auto">
          <a:xfrm>
            <a:off x="4927600" y="2133600"/>
            <a:ext cx="1371600" cy="2209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AutoShape 23" descr="Dark downward diagonal"/>
          <p:cNvSpPr>
            <a:spLocks noChangeArrowheads="1"/>
          </p:cNvSpPr>
          <p:nvPr/>
        </p:nvSpPr>
        <p:spPr bwMode="auto">
          <a:xfrm>
            <a:off x="5080000" y="3048000"/>
            <a:ext cx="1066800" cy="228600"/>
          </a:xfrm>
          <a:prstGeom prst="roundRect">
            <a:avLst>
              <a:gd name="adj" fmla="val 16667"/>
            </a:avLst>
          </a:prstGeom>
          <a:pattFill prst="dkDnDiag">
            <a:fgClr>
              <a:srgbClr val="996600"/>
            </a:fgClr>
            <a:bgClr>
              <a:srgbClr val="FFFFFF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>
              <a:latin typeface="Tahoma" panose="020B0604030504040204" pitchFamily="34" charset="0"/>
            </a:endParaRPr>
          </a:p>
        </p:txBody>
      </p:sp>
      <p:sp>
        <p:nvSpPr>
          <p:cNvPr id="41" name="Freeform 24"/>
          <p:cNvSpPr>
            <a:spLocks/>
          </p:cNvSpPr>
          <p:nvPr/>
        </p:nvSpPr>
        <p:spPr bwMode="auto">
          <a:xfrm>
            <a:off x="5372100" y="3276600"/>
            <a:ext cx="393700" cy="1066800"/>
          </a:xfrm>
          <a:custGeom>
            <a:avLst/>
            <a:gdLst>
              <a:gd name="T0" fmla="*/ 200 w 248"/>
              <a:gd name="T1" fmla="*/ 0 h 1248"/>
              <a:gd name="T2" fmla="*/ 8 w 248"/>
              <a:gd name="T3" fmla="*/ 144 h 1248"/>
              <a:gd name="T4" fmla="*/ 248 w 248"/>
              <a:gd name="T5" fmla="*/ 288 h 1248"/>
              <a:gd name="T6" fmla="*/ 8 w 248"/>
              <a:gd name="T7" fmla="*/ 432 h 1248"/>
              <a:gd name="T8" fmla="*/ 248 w 248"/>
              <a:gd name="T9" fmla="*/ 576 h 1248"/>
              <a:gd name="T10" fmla="*/ 8 w 248"/>
              <a:gd name="T11" fmla="*/ 720 h 1248"/>
              <a:gd name="T12" fmla="*/ 248 w 248"/>
              <a:gd name="T13" fmla="*/ 864 h 1248"/>
              <a:gd name="T14" fmla="*/ 8 w 248"/>
              <a:gd name="T15" fmla="*/ 1008 h 1248"/>
              <a:gd name="T16" fmla="*/ 248 w 248"/>
              <a:gd name="T17" fmla="*/ 1152 h 1248"/>
              <a:gd name="T18" fmla="*/ 8 w 248"/>
              <a:gd name="T19" fmla="*/ 1248 h 1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8" h="1248">
                <a:moveTo>
                  <a:pt x="200" y="0"/>
                </a:moveTo>
                <a:cubicBezTo>
                  <a:pt x="100" y="48"/>
                  <a:pt x="0" y="96"/>
                  <a:pt x="8" y="144"/>
                </a:cubicBezTo>
                <a:cubicBezTo>
                  <a:pt x="16" y="192"/>
                  <a:pt x="248" y="240"/>
                  <a:pt x="248" y="288"/>
                </a:cubicBezTo>
                <a:cubicBezTo>
                  <a:pt x="248" y="336"/>
                  <a:pt x="8" y="384"/>
                  <a:pt x="8" y="432"/>
                </a:cubicBezTo>
                <a:cubicBezTo>
                  <a:pt x="8" y="480"/>
                  <a:pt x="248" y="528"/>
                  <a:pt x="248" y="576"/>
                </a:cubicBezTo>
                <a:cubicBezTo>
                  <a:pt x="248" y="624"/>
                  <a:pt x="8" y="672"/>
                  <a:pt x="8" y="720"/>
                </a:cubicBezTo>
                <a:cubicBezTo>
                  <a:pt x="8" y="768"/>
                  <a:pt x="248" y="816"/>
                  <a:pt x="248" y="864"/>
                </a:cubicBezTo>
                <a:cubicBezTo>
                  <a:pt x="248" y="912"/>
                  <a:pt x="8" y="960"/>
                  <a:pt x="8" y="1008"/>
                </a:cubicBezTo>
                <a:cubicBezTo>
                  <a:pt x="8" y="1056"/>
                  <a:pt x="248" y="1112"/>
                  <a:pt x="248" y="1152"/>
                </a:cubicBezTo>
                <a:cubicBezTo>
                  <a:pt x="248" y="1192"/>
                  <a:pt x="48" y="1232"/>
                  <a:pt x="8" y="1248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AutoShape 25"/>
          <p:cNvSpPr>
            <a:spLocks noChangeArrowheads="1"/>
          </p:cNvSpPr>
          <p:nvPr/>
        </p:nvSpPr>
        <p:spPr bwMode="auto">
          <a:xfrm>
            <a:off x="4927600" y="2133600"/>
            <a:ext cx="1371600" cy="228600"/>
          </a:xfrm>
          <a:prstGeom prst="roundRect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 b="1">
                <a:ea typeface="宋体" panose="02010600030101010101" pitchFamily="2" charset="-122"/>
              </a:rPr>
              <a:t>1996</a:t>
            </a:r>
            <a:endParaRPr lang="en-US" altLang="zh-CN" sz="2400" b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3" name="AutoShape 26"/>
          <p:cNvSpPr>
            <a:spLocks noChangeArrowheads="1"/>
          </p:cNvSpPr>
          <p:nvPr/>
        </p:nvSpPr>
        <p:spPr bwMode="auto">
          <a:xfrm>
            <a:off x="4927600" y="2362200"/>
            <a:ext cx="1371600" cy="228600"/>
          </a:xfrm>
          <a:prstGeom prst="roundRect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 b="1">
                <a:ea typeface="宋体" panose="02010600030101010101" pitchFamily="2" charset="-122"/>
              </a:rPr>
              <a:t>1998</a:t>
            </a:r>
            <a:endParaRPr lang="en-US" altLang="zh-CN" sz="2400" b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4" name="AutoShape 27"/>
          <p:cNvSpPr>
            <a:spLocks noChangeArrowheads="1"/>
          </p:cNvSpPr>
          <p:nvPr/>
        </p:nvSpPr>
        <p:spPr bwMode="auto">
          <a:xfrm>
            <a:off x="4927600" y="2590800"/>
            <a:ext cx="1371600" cy="228600"/>
          </a:xfrm>
          <a:prstGeom prst="roundRect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 b="1">
                <a:ea typeface="宋体" panose="02010600030101010101" pitchFamily="2" charset="-122"/>
              </a:rPr>
              <a:t>1982</a:t>
            </a:r>
            <a:endParaRPr lang="en-US" altLang="zh-CN" sz="2400" b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AutoShape 28"/>
          <p:cNvSpPr>
            <a:spLocks noChangeArrowheads="1"/>
          </p:cNvSpPr>
          <p:nvPr/>
        </p:nvSpPr>
        <p:spPr bwMode="auto">
          <a:xfrm>
            <a:off x="4927600" y="2819400"/>
            <a:ext cx="1371600" cy="228600"/>
          </a:xfrm>
          <a:prstGeom prst="roundRect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 b="1">
                <a:ea typeface="宋体" panose="02010600030101010101" pitchFamily="2" charset="-122"/>
              </a:rPr>
              <a:t>1995</a:t>
            </a:r>
            <a:endParaRPr lang="en-US" altLang="zh-CN" sz="2400" b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6" name="Rectangle 29"/>
          <p:cNvSpPr>
            <a:spLocks noChangeArrowheads="1"/>
          </p:cNvSpPr>
          <p:nvPr/>
        </p:nvSpPr>
        <p:spPr bwMode="auto">
          <a:xfrm>
            <a:off x="7086600" y="2133600"/>
            <a:ext cx="1371600" cy="2209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AutoShape 30" descr="Dark downward diagonal"/>
          <p:cNvSpPr>
            <a:spLocks noChangeArrowheads="1"/>
          </p:cNvSpPr>
          <p:nvPr/>
        </p:nvSpPr>
        <p:spPr bwMode="auto">
          <a:xfrm>
            <a:off x="7239000" y="2819400"/>
            <a:ext cx="1066800" cy="228600"/>
          </a:xfrm>
          <a:prstGeom prst="roundRect">
            <a:avLst>
              <a:gd name="adj" fmla="val 16667"/>
            </a:avLst>
          </a:prstGeom>
          <a:pattFill prst="dkDnDiag">
            <a:fgClr>
              <a:srgbClr val="996600"/>
            </a:fgClr>
            <a:bgClr>
              <a:srgbClr val="FFFFFF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>
              <a:latin typeface="Tahoma" panose="020B0604030504040204" pitchFamily="34" charset="0"/>
            </a:endParaRPr>
          </a:p>
        </p:txBody>
      </p:sp>
      <p:sp>
        <p:nvSpPr>
          <p:cNvPr id="48" name="Freeform 31"/>
          <p:cNvSpPr>
            <a:spLocks/>
          </p:cNvSpPr>
          <p:nvPr/>
        </p:nvSpPr>
        <p:spPr bwMode="auto">
          <a:xfrm>
            <a:off x="7531100" y="3048000"/>
            <a:ext cx="393700" cy="1295400"/>
          </a:xfrm>
          <a:custGeom>
            <a:avLst/>
            <a:gdLst>
              <a:gd name="T0" fmla="*/ 200 w 248"/>
              <a:gd name="T1" fmla="*/ 0 h 1248"/>
              <a:gd name="T2" fmla="*/ 8 w 248"/>
              <a:gd name="T3" fmla="*/ 144 h 1248"/>
              <a:gd name="T4" fmla="*/ 248 w 248"/>
              <a:gd name="T5" fmla="*/ 288 h 1248"/>
              <a:gd name="T6" fmla="*/ 8 w 248"/>
              <a:gd name="T7" fmla="*/ 432 h 1248"/>
              <a:gd name="T8" fmla="*/ 248 w 248"/>
              <a:gd name="T9" fmla="*/ 576 h 1248"/>
              <a:gd name="T10" fmla="*/ 8 w 248"/>
              <a:gd name="T11" fmla="*/ 720 h 1248"/>
              <a:gd name="T12" fmla="*/ 248 w 248"/>
              <a:gd name="T13" fmla="*/ 864 h 1248"/>
              <a:gd name="T14" fmla="*/ 8 w 248"/>
              <a:gd name="T15" fmla="*/ 1008 h 1248"/>
              <a:gd name="T16" fmla="*/ 248 w 248"/>
              <a:gd name="T17" fmla="*/ 1152 h 1248"/>
              <a:gd name="T18" fmla="*/ 8 w 248"/>
              <a:gd name="T19" fmla="*/ 1248 h 1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8" h="1248">
                <a:moveTo>
                  <a:pt x="200" y="0"/>
                </a:moveTo>
                <a:cubicBezTo>
                  <a:pt x="100" y="48"/>
                  <a:pt x="0" y="96"/>
                  <a:pt x="8" y="144"/>
                </a:cubicBezTo>
                <a:cubicBezTo>
                  <a:pt x="16" y="192"/>
                  <a:pt x="248" y="240"/>
                  <a:pt x="248" y="288"/>
                </a:cubicBezTo>
                <a:cubicBezTo>
                  <a:pt x="248" y="336"/>
                  <a:pt x="8" y="384"/>
                  <a:pt x="8" y="432"/>
                </a:cubicBezTo>
                <a:cubicBezTo>
                  <a:pt x="8" y="480"/>
                  <a:pt x="248" y="528"/>
                  <a:pt x="248" y="576"/>
                </a:cubicBezTo>
                <a:cubicBezTo>
                  <a:pt x="248" y="624"/>
                  <a:pt x="8" y="672"/>
                  <a:pt x="8" y="720"/>
                </a:cubicBezTo>
                <a:cubicBezTo>
                  <a:pt x="8" y="768"/>
                  <a:pt x="248" y="816"/>
                  <a:pt x="248" y="864"/>
                </a:cubicBezTo>
                <a:cubicBezTo>
                  <a:pt x="248" y="912"/>
                  <a:pt x="8" y="960"/>
                  <a:pt x="8" y="1008"/>
                </a:cubicBezTo>
                <a:cubicBezTo>
                  <a:pt x="8" y="1056"/>
                  <a:pt x="248" y="1112"/>
                  <a:pt x="248" y="1152"/>
                </a:cubicBezTo>
                <a:cubicBezTo>
                  <a:pt x="248" y="1192"/>
                  <a:pt x="48" y="1232"/>
                  <a:pt x="8" y="1248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AutoShape 33"/>
          <p:cNvSpPr>
            <a:spLocks noChangeArrowheads="1"/>
          </p:cNvSpPr>
          <p:nvPr/>
        </p:nvSpPr>
        <p:spPr bwMode="auto">
          <a:xfrm>
            <a:off x="7086600" y="2133600"/>
            <a:ext cx="1371600" cy="228600"/>
          </a:xfrm>
          <a:prstGeom prst="roundRect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 b="1">
                <a:ea typeface="宋体" panose="02010600030101010101" pitchFamily="2" charset="-122"/>
              </a:rPr>
              <a:t>1998</a:t>
            </a:r>
            <a:endParaRPr lang="en-US" altLang="zh-CN" sz="2400" b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0" name="AutoShape 34"/>
          <p:cNvSpPr>
            <a:spLocks noChangeArrowheads="1"/>
          </p:cNvSpPr>
          <p:nvPr/>
        </p:nvSpPr>
        <p:spPr bwMode="auto">
          <a:xfrm>
            <a:off x="7086600" y="2362200"/>
            <a:ext cx="1371600" cy="228600"/>
          </a:xfrm>
          <a:prstGeom prst="roundRect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 b="1">
                <a:ea typeface="宋体" panose="02010600030101010101" pitchFamily="2" charset="-122"/>
              </a:rPr>
              <a:t>1982</a:t>
            </a:r>
            <a:endParaRPr lang="en-US" altLang="zh-CN" sz="2400" b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1" name="AutoShape 35"/>
          <p:cNvSpPr>
            <a:spLocks noChangeArrowheads="1"/>
          </p:cNvSpPr>
          <p:nvPr/>
        </p:nvSpPr>
        <p:spPr bwMode="auto">
          <a:xfrm>
            <a:off x="7086600" y="2590800"/>
            <a:ext cx="1371600" cy="228600"/>
          </a:xfrm>
          <a:prstGeom prst="roundRect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 b="1">
                <a:ea typeface="宋体" panose="02010600030101010101" pitchFamily="2" charset="-122"/>
              </a:rPr>
              <a:t>1995</a:t>
            </a:r>
            <a:endParaRPr lang="en-US" altLang="zh-CN" sz="2400" b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2" name="Text Box 46"/>
          <p:cNvSpPr txBox="1">
            <a:spLocks noChangeArrowheads="1"/>
          </p:cNvSpPr>
          <p:nvPr/>
        </p:nvSpPr>
        <p:spPr bwMode="auto">
          <a:xfrm>
            <a:off x="515283" y="4495800"/>
            <a:ext cx="14157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b="1" baseline="0">
                <a:solidFill>
                  <a:srgbClr val="CE0000"/>
                </a:solidFill>
                <a:ea typeface="宋体" panose="02010600030101010101" pitchFamily="2" charset="-122"/>
              </a:rPr>
              <a:t>Initial State</a:t>
            </a:r>
            <a:endParaRPr lang="en-US" altLang="zh-CN" b="1" baseline="0">
              <a:ea typeface="宋体" panose="02010600030101010101" pitchFamily="2" charset="-122"/>
            </a:endParaRPr>
          </a:p>
        </p:txBody>
      </p:sp>
      <p:sp>
        <p:nvSpPr>
          <p:cNvPr id="53" name="Text Box 47"/>
          <p:cNvSpPr txBox="1">
            <a:spLocks noChangeArrowheads="1"/>
          </p:cNvSpPr>
          <p:nvPr/>
        </p:nvSpPr>
        <p:spPr bwMode="auto">
          <a:xfrm>
            <a:off x="2836952" y="4495800"/>
            <a:ext cx="12618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b="1" baseline="0">
                <a:solidFill>
                  <a:srgbClr val="CE0000"/>
                </a:solidFill>
                <a:ea typeface="宋体" panose="02010600030101010101" pitchFamily="2" charset="-122"/>
              </a:rPr>
              <a:t>After</a:t>
            </a:r>
          </a:p>
          <a:p>
            <a:pPr algn="ctr"/>
            <a:r>
              <a:rPr lang="en-US" altLang="zh-CN" b="1" baseline="0">
                <a:solidFill>
                  <a:srgbClr val="CE0000"/>
                </a:solidFill>
                <a:ea typeface="宋体" panose="02010600030101010101" pitchFamily="2" charset="-122"/>
              </a:rPr>
              <a:t>One Push</a:t>
            </a:r>
            <a:endParaRPr lang="en-US" altLang="zh-CN" b="1" baseline="0">
              <a:ea typeface="宋体" panose="02010600030101010101" pitchFamily="2" charset="-122"/>
            </a:endParaRPr>
          </a:p>
        </p:txBody>
      </p:sp>
      <p:sp>
        <p:nvSpPr>
          <p:cNvPr id="54" name="Text Box 48"/>
          <p:cNvSpPr txBox="1">
            <a:spLocks noChangeArrowheads="1"/>
          </p:cNvSpPr>
          <p:nvPr/>
        </p:nvSpPr>
        <p:spPr bwMode="auto">
          <a:xfrm>
            <a:off x="4806096" y="4495800"/>
            <a:ext cx="162095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b="1" baseline="0">
                <a:solidFill>
                  <a:srgbClr val="CE0000"/>
                </a:solidFill>
                <a:ea typeface="宋体" panose="02010600030101010101" pitchFamily="2" charset="-122"/>
              </a:rPr>
              <a:t>After Three </a:t>
            </a:r>
          </a:p>
          <a:p>
            <a:pPr algn="ctr"/>
            <a:r>
              <a:rPr lang="en-US" altLang="zh-CN" b="1" baseline="0">
                <a:solidFill>
                  <a:srgbClr val="CE0000"/>
                </a:solidFill>
                <a:ea typeface="宋体" panose="02010600030101010101" pitchFamily="2" charset="-122"/>
              </a:rPr>
              <a:t>More Pushes</a:t>
            </a:r>
            <a:endParaRPr lang="en-US" altLang="zh-CN" b="1" baseline="0">
              <a:ea typeface="宋体" panose="02010600030101010101" pitchFamily="2" charset="-122"/>
            </a:endParaRPr>
          </a:p>
        </p:txBody>
      </p:sp>
      <p:sp>
        <p:nvSpPr>
          <p:cNvPr id="55" name="Text Box 49"/>
          <p:cNvSpPr txBox="1">
            <a:spLocks noChangeArrowheads="1"/>
          </p:cNvSpPr>
          <p:nvPr/>
        </p:nvSpPr>
        <p:spPr bwMode="auto">
          <a:xfrm>
            <a:off x="7206372" y="4495800"/>
            <a:ext cx="113364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b="1" baseline="0">
                <a:solidFill>
                  <a:srgbClr val="CE0000"/>
                </a:solidFill>
                <a:ea typeface="宋体" panose="02010600030101010101" pitchFamily="2" charset="-122"/>
              </a:rPr>
              <a:t>After</a:t>
            </a:r>
          </a:p>
          <a:p>
            <a:pPr algn="ctr"/>
            <a:r>
              <a:rPr lang="en-US" altLang="zh-CN" b="1" baseline="0">
                <a:solidFill>
                  <a:srgbClr val="CE0000"/>
                </a:solidFill>
                <a:ea typeface="宋体" panose="02010600030101010101" pitchFamily="2" charset="-122"/>
              </a:rPr>
              <a:t>One Pop</a:t>
            </a:r>
            <a:endParaRPr lang="en-US" altLang="zh-CN" b="1" baseline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3960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H_Others_2">
            <a:extLst>
              <a:ext uri="{FF2B5EF4-FFF2-40B4-BE49-F238E27FC236}">
                <a16:creationId xmlns:a16="http://schemas.microsoft.com/office/drawing/2014/main" id="{9056126C-8529-435C-A5C5-25B6DCFEACB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7798" y="224843"/>
            <a:ext cx="2023020" cy="4924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Outline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FBFB4F98-A1B6-4B54-9432-9B1BAD84A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5912" y="1577750"/>
            <a:ext cx="7418983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Review</a:t>
            </a:r>
          </a:p>
        </p:txBody>
      </p:sp>
      <p:sp>
        <p:nvSpPr>
          <p:cNvPr id="23" name="Text Box 17">
            <a:extLst>
              <a:ext uri="{FF2B5EF4-FFF2-40B4-BE49-F238E27FC236}">
                <a16:creationId xmlns:a16="http://schemas.microsoft.com/office/drawing/2014/main" id="{10064102-F5B2-40A8-A097-05F8C082B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484784"/>
            <a:ext cx="611764" cy="624357"/>
          </a:xfrm>
          <a:prstGeom prst="rect">
            <a:avLst/>
          </a:prstGeom>
          <a:solidFill>
            <a:srgbClr val="003399">
              <a:alpha val="67000"/>
            </a:srgbClr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D93F16C4-A290-47B9-BA72-08B73E244C4D}"/>
              </a:ext>
            </a:extLst>
          </p:cNvPr>
          <p:cNvCxnSpPr/>
          <p:nvPr/>
        </p:nvCxnSpPr>
        <p:spPr>
          <a:xfrm>
            <a:off x="474181" y="2131805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17">
            <a:extLst>
              <a:ext uri="{FF2B5EF4-FFF2-40B4-BE49-F238E27FC236}">
                <a16:creationId xmlns:a16="http://schemas.microsoft.com/office/drawing/2014/main" id="{EF1DEE29-9275-45CA-A1C1-B2DD20A33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3067564"/>
            <a:ext cx="611764" cy="624357"/>
          </a:xfrm>
          <a:prstGeom prst="rect">
            <a:avLst/>
          </a:prstGeom>
          <a:solidFill>
            <a:srgbClr val="003399">
              <a:alpha val="67000"/>
            </a:srgbClr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3</a:t>
            </a:r>
          </a:p>
        </p:txBody>
      </p:sp>
      <p:sp>
        <p:nvSpPr>
          <p:cNvPr id="33" name="矩形 17">
            <a:extLst>
              <a:ext uri="{FF2B5EF4-FFF2-40B4-BE49-F238E27FC236}">
                <a16:creationId xmlns:a16="http://schemas.microsoft.com/office/drawing/2014/main" id="{8D3CB30D-E9CE-4AAA-8189-C4674F81A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3160530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A Machine Structure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：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von Neumann Model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Times New Roman" panose="02020603050405020304" pitchFamily="18" charset="0"/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180CF5E8-68AF-4F8B-B510-DB9A7B9CCB03}"/>
              </a:ext>
            </a:extLst>
          </p:cNvPr>
          <p:cNvCxnSpPr/>
          <p:nvPr/>
        </p:nvCxnSpPr>
        <p:spPr>
          <a:xfrm>
            <a:off x="438669" y="3721172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>
            <a:extLst>
              <a:ext uri="{FF2B5EF4-FFF2-40B4-BE49-F238E27FC236}">
                <a16:creationId xmlns:a16="http://schemas.microsoft.com/office/drawing/2014/main" id="{CE5C1212-F8ED-4FB6-A797-C6AFBC179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2270285"/>
            <a:ext cx="611764" cy="624357"/>
          </a:xfrm>
          <a:prstGeom prst="rect">
            <a:avLst/>
          </a:prstGeom>
          <a:solidFill>
            <a:srgbClr val="003399">
              <a:alpha val="67000"/>
            </a:srgbClr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</a:t>
            </a:r>
          </a:p>
        </p:txBody>
      </p:sp>
      <p:sp>
        <p:nvSpPr>
          <p:cNvPr id="21" name="矩形 17">
            <a:extLst>
              <a:ext uri="{FF2B5EF4-FFF2-40B4-BE49-F238E27FC236}">
                <a16:creationId xmlns:a16="http://schemas.microsoft.com/office/drawing/2014/main" id="{71D289C4-D39F-4710-BBD5-91958FB29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2363251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From ENIAC to the Stored Program Computer</a:t>
            </a: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27503D4-1039-4406-BA5B-9D61A87E45D7}"/>
              </a:ext>
            </a:extLst>
          </p:cNvPr>
          <p:cNvCxnSpPr/>
          <p:nvPr/>
        </p:nvCxnSpPr>
        <p:spPr>
          <a:xfrm>
            <a:off x="438669" y="2923893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30B97DD4-DFAF-460E-BBC2-FAD7477409F4}"/>
              </a:ext>
            </a:extLst>
          </p:cNvPr>
          <p:cNvCxnSpPr/>
          <p:nvPr/>
        </p:nvCxnSpPr>
        <p:spPr>
          <a:xfrm>
            <a:off x="474181" y="2929084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7">
            <a:extLst>
              <a:ext uri="{FF2B5EF4-FFF2-40B4-BE49-F238E27FC236}">
                <a16:creationId xmlns:a16="http://schemas.microsoft.com/office/drawing/2014/main" id="{FBC5D026-1A95-49A5-960C-DCF5C36D0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5912" y="1577750"/>
            <a:ext cx="7418983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Review</a:t>
            </a:r>
          </a:p>
        </p:txBody>
      </p:sp>
      <p:sp>
        <p:nvSpPr>
          <p:cNvPr id="20" name="Text Box 17">
            <a:extLst>
              <a:ext uri="{FF2B5EF4-FFF2-40B4-BE49-F238E27FC236}">
                <a16:creationId xmlns:a16="http://schemas.microsoft.com/office/drawing/2014/main" id="{19249016-BB4C-4466-85A1-E71F90CFE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852" y="1484784"/>
            <a:ext cx="611764" cy="624357"/>
          </a:xfrm>
          <a:prstGeom prst="rect">
            <a:avLst/>
          </a:prstGeom>
          <a:solidFill>
            <a:srgbClr val="0152A3"/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48F581FE-618E-4C31-A7E2-28D3B17E6AAC}"/>
              </a:ext>
            </a:extLst>
          </p:cNvPr>
          <p:cNvCxnSpPr/>
          <p:nvPr/>
        </p:nvCxnSpPr>
        <p:spPr>
          <a:xfrm>
            <a:off x="474181" y="2131805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17">
            <a:extLst>
              <a:ext uri="{FF2B5EF4-FFF2-40B4-BE49-F238E27FC236}">
                <a16:creationId xmlns:a16="http://schemas.microsoft.com/office/drawing/2014/main" id="{047A8819-B4AD-4244-8485-A1CB09ACB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3067564"/>
            <a:ext cx="611764" cy="624357"/>
          </a:xfrm>
          <a:prstGeom prst="rect">
            <a:avLst/>
          </a:prstGeom>
          <a:solidFill>
            <a:srgbClr val="0152A3"/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3</a:t>
            </a:r>
          </a:p>
        </p:txBody>
      </p:sp>
      <p:sp>
        <p:nvSpPr>
          <p:cNvPr id="27" name="矩形 17">
            <a:extLst>
              <a:ext uri="{FF2B5EF4-FFF2-40B4-BE49-F238E27FC236}">
                <a16:creationId xmlns:a16="http://schemas.microsoft.com/office/drawing/2014/main" id="{E26AD7B7-5D32-472A-9C9B-92B0AB7E3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3160530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buClr>
                <a:srgbClr val="4F81BD"/>
              </a:buClr>
              <a:buNone/>
              <a:defRPr/>
            </a:pPr>
            <a:r>
              <a:rPr lang="en-US" altLang="zh-CN" sz="2400" b="1" baseline="0" dirty="0">
                <a:solidFill>
                  <a:srgbClr val="333399"/>
                </a:solidFill>
                <a:latin typeface="微软雅黑" panose="020B0503020204020204" pitchFamily="34" charset="-122"/>
              </a:rPr>
              <a:t>The Stack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B4CA520A-1996-459B-906F-E44797D5C5A0}"/>
              </a:ext>
            </a:extLst>
          </p:cNvPr>
          <p:cNvCxnSpPr/>
          <p:nvPr/>
        </p:nvCxnSpPr>
        <p:spPr>
          <a:xfrm>
            <a:off x="438669" y="3721172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17">
            <a:extLst>
              <a:ext uri="{FF2B5EF4-FFF2-40B4-BE49-F238E27FC236}">
                <a16:creationId xmlns:a16="http://schemas.microsoft.com/office/drawing/2014/main" id="{9B45BD7D-C4D7-4601-AD57-FA71F5BB8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2270285"/>
            <a:ext cx="611764" cy="624357"/>
          </a:xfrm>
          <a:prstGeom prst="rect">
            <a:avLst/>
          </a:prstGeom>
          <a:solidFill>
            <a:srgbClr val="0152A3"/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</a:t>
            </a:r>
          </a:p>
        </p:txBody>
      </p:sp>
      <p:sp>
        <p:nvSpPr>
          <p:cNvPr id="40" name="矩形 17">
            <a:extLst>
              <a:ext uri="{FF2B5EF4-FFF2-40B4-BE49-F238E27FC236}">
                <a16:creationId xmlns:a16="http://schemas.microsoft.com/office/drawing/2014/main" id="{E3124882-A1D5-4906-A753-74527C976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2363250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lvl="0">
              <a:lnSpc>
                <a:spcPct val="90000"/>
              </a:lnSpc>
              <a:buClr>
                <a:srgbClr val="4F81BD"/>
              </a:buClr>
              <a:buNone/>
              <a:defRPr/>
            </a:pPr>
            <a:r>
              <a:rPr lang="en-US" altLang="zh-CN" sz="2400" b="1" baseline="0" dirty="0">
                <a:solidFill>
                  <a:srgbClr val="333399"/>
                </a:solidFill>
                <a:latin typeface="微软雅黑" panose="020B0503020204020204" pitchFamily="34" charset="-122"/>
              </a:rPr>
              <a:t>Memory Model for Program Execution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3079AABD-29DE-4EBC-9B9C-F16BAB563B5D}"/>
              </a:ext>
            </a:extLst>
          </p:cNvPr>
          <p:cNvCxnSpPr/>
          <p:nvPr/>
        </p:nvCxnSpPr>
        <p:spPr>
          <a:xfrm>
            <a:off x="438669" y="2923893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00D572A6-62F2-49EE-850B-6C331D48ABE4}"/>
              </a:ext>
            </a:extLst>
          </p:cNvPr>
          <p:cNvCxnSpPr/>
          <p:nvPr/>
        </p:nvCxnSpPr>
        <p:spPr>
          <a:xfrm>
            <a:off x="474181" y="2929084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17">
            <a:extLst>
              <a:ext uri="{FF2B5EF4-FFF2-40B4-BE49-F238E27FC236}">
                <a16:creationId xmlns:a16="http://schemas.microsoft.com/office/drawing/2014/main" id="{DDB816B2-2491-4E3D-90F5-A8A01521E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3855512"/>
            <a:ext cx="611764" cy="624357"/>
          </a:xfrm>
          <a:prstGeom prst="rect">
            <a:avLst/>
          </a:prstGeom>
          <a:solidFill>
            <a:srgbClr val="003399">
              <a:alpha val="67000"/>
            </a:srgbClr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3</a:t>
            </a:r>
          </a:p>
        </p:txBody>
      </p:sp>
      <p:sp>
        <p:nvSpPr>
          <p:cNvPr id="29" name="矩形 17">
            <a:extLst>
              <a:ext uri="{FF2B5EF4-FFF2-40B4-BE49-F238E27FC236}">
                <a16:creationId xmlns:a16="http://schemas.microsoft.com/office/drawing/2014/main" id="{BA5ED58A-E5A4-48D8-A0FE-748D6C0A9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3948478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A Machine Structure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：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von Neumann Model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Times New Roman" panose="02020603050405020304" pitchFamily="18" charset="0"/>
            </a:endParaRP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3ED5E725-6B72-4D25-8539-035BBA2CA310}"/>
              </a:ext>
            </a:extLst>
          </p:cNvPr>
          <p:cNvCxnSpPr/>
          <p:nvPr/>
        </p:nvCxnSpPr>
        <p:spPr>
          <a:xfrm>
            <a:off x="438669" y="4509120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17">
            <a:extLst>
              <a:ext uri="{FF2B5EF4-FFF2-40B4-BE49-F238E27FC236}">
                <a16:creationId xmlns:a16="http://schemas.microsoft.com/office/drawing/2014/main" id="{A88B4B72-9227-4996-AD60-AF3A9320D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3855512"/>
            <a:ext cx="611764" cy="624357"/>
          </a:xfrm>
          <a:prstGeom prst="rect">
            <a:avLst/>
          </a:prstGeom>
          <a:solidFill>
            <a:srgbClr val="0152A3"/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baseline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9" name="矩形 17">
            <a:extLst>
              <a:ext uri="{FF2B5EF4-FFF2-40B4-BE49-F238E27FC236}">
                <a16:creationId xmlns:a16="http://schemas.microsoft.com/office/drawing/2014/main" id="{5F7A6B8F-A5E9-428C-B828-7EF6CE9CF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3948478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lvl="0">
              <a:lnSpc>
                <a:spcPct val="90000"/>
              </a:lnSpc>
              <a:buClr>
                <a:srgbClr val="4F81BD"/>
              </a:buClr>
              <a:buNone/>
              <a:defRPr/>
            </a:pPr>
            <a:r>
              <a:rPr lang="en-US" altLang="zh-CN" sz="2400" b="1" baseline="0" dirty="0">
                <a:solidFill>
                  <a:srgbClr val="003399"/>
                </a:solidFill>
                <a:latin typeface="微软雅黑" panose="020B0503020204020204" pitchFamily="34" charset="-122"/>
              </a:rPr>
              <a:t>Implementing Functions in C Using a Stack</a:t>
            </a: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574B0DA5-6E6F-4CCB-884F-1F416E0033A8}"/>
              </a:ext>
            </a:extLst>
          </p:cNvPr>
          <p:cNvCxnSpPr/>
          <p:nvPr/>
        </p:nvCxnSpPr>
        <p:spPr>
          <a:xfrm>
            <a:off x="438669" y="4509120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6449788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Hardware </a:t>
            </a:r>
            <a:r>
              <a:rPr lang="en-US" altLang="zh-CN"/>
              <a:t>Stack Implementation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 items move between </a:t>
            </a:r>
            <a:r>
              <a:rPr lang="en-US" altLang="zh-CN" dirty="0">
                <a:solidFill>
                  <a:srgbClr val="0152A3"/>
                </a:solidFill>
              </a:rPr>
              <a:t>registers</a:t>
            </a:r>
          </a:p>
          <a:p>
            <a:pPr lvl="1"/>
            <a:r>
              <a:rPr lang="en-US" altLang="zh-CN" dirty="0"/>
              <a:t>There are 5 registers in each of the following figures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FCB493D-2A4D-4A17-BB89-CF59A848BF2C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2023/11/23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273D291-87F8-4CB4-B9E1-72852E33AEF7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90153" y="2815936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dirty="0">
                <a:ea typeface="宋体" panose="02010600030101010101" pitchFamily="2" charset="-122"/>
              </a:rPr>
              <a:t>/ / / / / /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90153" y="3196936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/ / / / / /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90153" y="3577936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/ / / / / /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590153" y="3958936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/ / / / / /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590153" y="4339936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/ / / / / /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1123553" y="2358736"/>
            <a:ext cx="6096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600">
                <a:ea typeface="宋体" panose="02010600030101010101" pitchFamily="2" charset="-122"/>
              </a:rPr>
              <a:t>Yes</a:t>
            </a:r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167878" y="2319049"/>
            <a:ext cx="895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1800">
                <a:ea typeface="宋体" panose="02010600030101010101" pitchFamily="2" charset="-122"/>
              </a:rPr>
              <a:t>Empty: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1993503" y="2777836"/>
            <a:ext cx="654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>
                <a:ea typeface="宋体" panose="02010600030101010101" pitchFamily="2" charset="-122"/>
              </a:rPr>
              <a:t>TOP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H="1">
            <a:off x="1809353" y="2968336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Rectangle 31"/>
          <p:cNvSpPr>
            <a:spLocks noChangeArrowheads="1"/>
          </p:cNvSpPr>
          <p:nvPr/>
        </p:nvSpPr>
        <p:spPr bwMode="auto">
          <a:xfrm>
            <a:off x="2758678" y="2815936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#18</a:t>
            </a:r>
          </a:p>
        </p:txBody>
      </p:sp>
      <p:sp>
        <p:nvSpPr>
          <p:cNvPr id="17" name="Rectangle 32"/>
          <p:cNvSpPr>
            <a:spLocks noChangeArrowheads="1"/>
          </p:cNvSpPr>
          <p:nvPr/>
        </p:nvSpPr>
        <p:spPr bwMode="auto">
          <a:xfrm>
            <a:off x="2758678" y="3196936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/ / / / / /</a:t>
            </a:r>
          </a:p>
        </p:txBody>
      </p:sp>
      <p:sp>
        <p:nvSpPr>
          <p:cNvPr id="18" name="Rectangle 33"/>
          <p:cNvSpPr>
            <a:spLocks noChangeArrowheads="1"/>
          </p:cNvSpPr>
          <p:nvPr/>
        </p:nvSpPr>
        <p:spPr bwMode="auto">
          <a:xfrm>
            <a:off x="2758678" y="3577936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/ / / / / /</a:t>
            </a:r>
          </a:p>
        </p:txBody>
      </p:sp>
      <p:sp>
        <p:nvSpPr>
          <p:cNvPr id="19" name="Rectangle 34"/>
          <p:cNvSpPr>
            <a:spLocks noChangeArrowheads="1"/>
          </p:cNvSpPr>
          <p:nvPr/>
        </p:nvSpPr>
        <p:spPr bwMode="auto">
          <a:xfrm>
            <a:off x="2758678" y="3958936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/ / / / / /</a:t>
            </a:r>
          </a:p>
        </p:txBody>
      </p:sp>
      <p:sp>
        <p:nvSpPr>
          <p:cNvPr id="20" name="Rectangle 35"/>
          <p:cNvSpPr>
            <a:spLocks noChangeArrowheads="1"/>
          </p:cNvSpPr>
          <p:nvPr/>
        </p:nvSpPr>
        <p:spPr bwMode="auto">
          <a:xfrm>
            <a:off x="2758678" y="4339936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/ / / / / /</a:t>
            </a:r>
          </a:p>
        </p:txBody>
      </p:sp>
      <p:sp>
        <p:nvSpPr>
          <p:cNvPr id="21" name="Rectangle 36"/>
          <p:cNvSpPr>
            <a:spLocks noChangeArrowheads="1"/>
          </p:cNvSpPr>
          <p:nvPr/>
        </p:nvSpPr>
        <p:spPr bwMode="auto">
          <a:xfrm>
            <a:off x="3292078" y="2358736"/>
            <a:ext cx="6096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600">
                <a:ea typeface="宋体" panose="02010600030101010101" pitchFamily="2" charset="-122"/>
              </a:rPr>
              <a:t>No</a:t>
            </a:r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22" name="Text Box 37"/>
          <p:cNvSpPr txBox="1">
            <a:spLocks noChangeArrowheads="1"/>
          </p:cNvSpPr>
          <p:nvPr/>
        </p:nvSpPr>
        <p:spPr bwMode="auto">
          <a:xfrm>
            <a:off x="2336403" y="2319049"/>
            <a:ext cx="895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1800">
                <a:ea typeface="宋体" panose="02010600030101010101" pitchFamily="2" charset="-122"/>
              </a:rPr>
              <a:t>Empty:</a:t>
            </a:r>
          </a:p>
        </p:txBody>
      </p:sp>
      <p:sp>
        <p:nvSpPr>
          <p:cNvPr id="23" name="Text Box 38"/>
          <p:cNvSpPr txBox="1">
            <a:spLocks noChangeArrowheads="1"/>
          </p:cNvSpPr>
          <p:nvPr/>
        </p:nvSpPr>
        <p:spPr bwMode="auto">
          <a:xfrm>
            <a:off x="4162028" y="2777836"/>
            <a:ext cx="654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>
                <a:ea typeface="宋体" panose="02010600030101010101" pitchFamily="2" charset="-122"/>
              </a:rPr>
              <a:t>TOP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4" name="Line 39"/>
          <p:cNvSpPr>
            <a:spLocks noChangeShapeType="1"/>
          </p:cNvSpPr>
          <p:nvPr/>
        </p:nvSpPr>
        <p:spPr bwMode="auto">
          <a:xfrm flipH="1">
            <a:off x="3977878" y="2968336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Rectangle 40"/>
          <p:cNvSpPr>
            <a:spLocks noChangeArrowheads="1"/>
          </p:cNvSpPr>
          <p:nvPr/>
        </p:nvSpPr>
        <p:spPr bwMode="auto">
          <a:xfrm>
            <a:off x="4927203" y="2815936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#12</a:t>
            </a:r>
          </a:p>
        </p:txBody>
      </p:sp>
      <p:sp>
        <p:nvSpPr>
          <p:cNvPr id="26" name="Rectangle 41"/>
          <p:cNvSpPr>
            <a:spLocks noChangeArrowheads="1"/>
          </p:cNvSpPr>
          <p:nvPr/>
        </p:nvSpPr>
        <p:spPr bwMode="auto">
          <a:xfrm>
            <a:off x="4927203" y="3196936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#5</a:t>
            </a:r>
          </a:p>
        </p:txBody>
      </p:sp>
      <p:sp>
        <p:nvSpPr>
          <p:cNvPr id="27" name="Rectangle 42"/>
          <p:cNvSpPr>
            <a:spLocks noChangeArrowheads="1"/>
          </p:cNvSpPr>
          <p:nvPr/>
        </p:nvSpPr>
        <p:spPr bwMode="auto">
          <a:xfrm>
            <a:off x="4927203" y="3577936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#31</a:t>
            </a:r>
          </a:p>
        </p:txBody>
      </p:sp>
      <p:sp>
        <p:nvSpPr>
          <p:cNvPr id="28" name="Rectangle 43"/>
          <p:cNvSpPr>
            <a:spLocks noChangeArrowheads="1"/>
          </p:cNvSpPr>
          <p:nvPr/>
        </p:nvSpPr>
        <p:spPr bwMode="auto">
          <a:xfrm>
            <a:off x="4927203" y="3958936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#18</a:t>
            </a:r>
          </a:p>
        </p:txBody>
      </p:sp>
      <p:sp>
        <p:nvSpPr>
          <p:cNvPr id="29" name="Rectangle 44"/>
          <p:cNvSpPr>
            <a:spLocks noChangeArrowheads="1"/>
          </p:cNvSpPr>
          <p:nvPr/>
        </p:nvSpPr>
        <p:spPr bwMode="auto">
          <a:xfrm>
            <a:off x="4927203" y="4339936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/ / / / / /</a:t>
            </a:r>
          </a:p>
        </p:txBody>
      </p:sp>
      <p:sp>
        <p:nvSpPr>
          <p:cNvPr id="30" name="Rectangle 45"/>
          <p:cNvSpPr>
            <a:spLocks noChangeArrowheads="1"/>
          </p:cNvSpPr>
          <p:nvPr/>
        </p:nvSpPr>
        <p:spPr bwMode="auto">
          <a:xfrm>
            <a:off x="5460603" y="2358736"/>
            <a:ext cx="6096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600">
                <a:ea typeface="宋体" panose="02010600030101010101" pitchFamily="2" charset="-122"/>
              </a:rPr>
              <a:t>No</a:t>
            </a:r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31" name="Text Box 46"/>
          <p:cNvSpPr txBox="1">
            <a:spLocks noChangeArrowheads="1"/>
          </p:cNvSpPr>
          <p:nvPr/>
        </p:nvSpPr>
        <p:spPr bwMode="auto">
          <a:xfrm>
            <a:off x="4504928" y="2319049"/>
            <a:ext cx="895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1800">
                <a:ea typeface="宋体" panose="02010600030101010101" pitchFamily="2" charset="-122"/>
              </a:rPr>
              <a:t>Empty:</a:t>
            </a:r>
          </a:p>
        </p:txBody>
      </p:sp>
      <p:sp>
        <p:nvSpPr>
          <p:cNvPr id="32" name="Text Box 47"/>
          <p:cNvSpPr txBox="1">
            <a:spLocks noChangeArrowheads="1"/>
          </p:cNvSpPr>
          <p:nvPr/>
        </p:nvSpPr>
        <p:spPr bwMode="auto">
          <a:xfrm>
            <a:off x="6330553" y="2777836"/>
            <a:ext cx="654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>
                <a:ea typeface="宋体" panose="02010600030101010101" pitchFamily="2" charset="-122"/>
              </a:rPr>
              <a:t>TOP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3" name="Line 48"/>
          <p:cNvSpPr>
            <a:spLocks noChangeShapeType="1"/>
          </p:cNvSpPr>
          <p:nvPr/>
        </p:nvSpPr>
        <p:spPr bwMode="auto">
          <a:xfrm flipH="1">
            <a:off x="6146403" y="2968336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Rectangle 49"/>
          <p:cNvSpPr>
            <a:spLocks noChangeArrowheads="1"/>
          </p:cNvSpPr>
          <p:nvPr/>
        </p:nvSpPr>
        <p:spPr bwMode="auto">
          <a:xfrm>
            <a:off x="7095728" y="2815936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#31</a:t>
            </a:r>
          </a:p>
        </p:txBody>
      </p:sp>
      <p:sp>
        <p:nvSpPr>
          <p:cNvPr id="35" name="Rectangle 50"/>
          <p:cNvSpPr>
            <a:spLocks noChangeArrowheads="1"/>
          </p:cNvSpPr>
          <p:nvPr/>
        </p:nvSpPr>
        <p:spPr bwMode="auto">
          <a:xfrm>
            <a:off x="7095728" y="3196936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#18</a:t>
            </a:r>
          </a:p>
        </p:txBody>
      </p:sp>
      <p:sp>
        <p:nvSpPr>
          <p:cNvPr id="36" name="Rectangle 51"/>
          <p:cNvSpPr>
            <a:spLocks noChangeArrowheads="1"/>
          </p:cNvSpPr>
          <p:nvPr/>
        </p:nvSpPr>
        <p:spPr bwMode="auto">
          <a:xfrm>
            <a:off x="7095728" y="3577936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/ / / / / /</a:t>
            </a:r>
          </a:p>
        </p:txBody>
      </p:sp>
      <p:sp>
        <p:nvSpPr>
          <p:cNvPr id="37" name="Rectangle 52"/>
          <p:cNvSpPr>
            <a:spLocks noChangeArrowheads="1"/>
          </p:cNvSpPr>
          <p:nvPr/>
        </p:nvSpPr>
        <p:spPr bwMode="auto">
          <a:xfrm>
            <a:off x="7095728" y="3958936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/ / / / / /</a:t>
            </a:r>
          </a:p>
        </p:txBody>
      </p:sp>
      <p:sp>
        <p:nvSpPr>
          <p:cNvPr id="38" name="Rectangle 53"/>
          <p:cNvSpPr>
            <a:spLocks noChangeArrowheads="1"/>
          </p:cNvSpPr>
          <p:nvPr/>
        </p:nvSpPr>
        <p:spPr bwMode="auto">
          <a:xfrm>
            <a:off x="7095728" y="4339936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/ / / / / /</a:t>
            </a:r>
          </a:p>
        </p:txBody>
      </p:sp>
      <p:sp>
        <p:nvSpPr>
          <p:cNvPr id="39" name="Rectangle 54"/>
          <p:cNvSpPr>
            <a:spLocks noChangeArrowheads="1"/>
          </p:cNvSpPr>
          <p:nvPr/>
        </p:nvSpPr>
        <p:spPr bwMode="auto">
          <a:xfrm>
            <a:off x="7629128" y="2358736"/>
            <a:ext cx="6096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600">
                <a:ea typeface="宋体" panose="02010600030101010101" pitchFamily="2" charset="-122"/>
              </a:rPr>
              <a:t>No</a:t>
            </a:r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40" name="Text Box 55"/>
          <p:cNvSpPr txBox="1">
            <a:spLocks noChangeArrowheads="1"/>
          </p:cNvSpPr>
          <p:nvPr/>
        </p:nvSpPr>
        <p:spPr bwMode="auto">
          <a:xfrm>
            <a:off x="6673453" y="2319049"/>
            <a:ext cx="895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1800">
                <a:ea typeface="宋体" panose="02010600030101010101" pitchFamily="2" charset="-122"/>
              </a:rPr>
              <a:t>Empty:</a:t>
            </a:r>
          </a:p>
        </p:txBody>
      </p:sp>
      <p:sp>
        <p:nvSpPr>
          <p:cNvPr id="41" name="Text Box 56"/>
          <p:cNvSpPr txBox="1">
            <a:spLocks noChangeArrowheads="1"/>
          </p:cNvSpPr>
          <p:nvPr/>
        </p:nvSpPr>
        <p:spPr bwMode="auto">
          <a:xfrm>
            <a:off x="8499078" y="2777836"/>
            <a:ext cx="654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>
                <a:ea typeface="宋体" panose="02010600030101010101" pitchFamily="2" charset="-122"/>
              </a:rPr>
              <a:t>TOP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2" name="Line 57"/>
          <p:cNvSpPr>
            <a:spLocks noChangeShapeType="1"/>
          </p:cNvSpPr>
          <p:nvPr/>
        </p:nvSpPr>
        <p:spPr bwMode="auto">
          <a:xfrm flipH="1">
            <a:off x="8314928" y="2968336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Text Box 58"/>
          <p:cNvSpPr txBox="1">
            <a:spLocks noChangeArrowheads="1"/>
          </p:cNvSpPr>
          <p:nvPr/>
        </p:nvSpPr>
        <p:spPr bwMode="auto">
          <a:xfrm>
            <a:off x="453407" y="4797136"/>
            <a:ext cx="13260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baseline="0" dirty="0">
                <a:solidFill>
                  <a:srgbClr val="CE0000"/>
                </a:solidFill>
                <a:ea typeface="宋体" panose="02010600030101010101" pitchFamily="2" charset="-122"/>
              </a:rPr>
              <a:t>Initial State</a:t>
            </a:r>
            <a:endParaRPr lang="en-US" altLang="zh-CN" baseline="0" dirty="0">
              <a:ea typeface="宋体" panose="02010600030101010101" pitchFamily="2" charset="-122"/>
            </a:endParaRPr>
          </a:p>
        </p:txBody>
      </p:sp>
      <p:sp>
        <p:nvSpPr>
          <p:cNvPr id="44" name="Text Box 59"/>
          <p:cNvSpPr txBox="1">
            <a:spLocks noChangeArrowheads="1"/>
          </p:cNvSpPr>
          <p:nvPr/>
        </p:nvSpPr>
        <p:spPr bwMode="auto">
          <a:xfrm>
            <a:off x="2716153" y="4797136"/>
            <a:ext cx="121058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baseline="0">
                <a:solidFill>
                  <a:srgbClr val="CE0000"/>
                </a:solidFill>
                <a:ea typeface="宋体" panose="02010600030101010101" pitchFamily="2" charset="-122"/>
              </a:rPr>
              <a:t>After</a:t>
            </a:r>
          </a:p>
          <a:p>
            <a:pPr algn="ctr"/>
            <a:r>
              <a:rPr lang="en-US" altLang="zh-CN" baseline="0">
                <a:solidFill>
                  <a:srgbClr val="CE0000"/>
                </a:solidFill>
                <a:ea typeface="宋体" panose="02010600030101010101" pitchFamily="2" charset="-122"/>
              </a:rPr>
              <a:t>One Push</a:t>
            </a:r>
            <a:endParaRPr lang="en-US" altLang="zh-CN" baseline="0">
              <a:ea typeface="宋体" panose="02010600030101010101" pitchFamily="2" charset="-122"/>
            </a:endParaRPr>
          </a:p>
        </p:txBody>
      </p:sp>
      <p:sp>
        <p:nvSpPr>
          <p:cNvPr id="45" name="Text Box 60"/>
          <p:cNvSpPr txBox="1">
            <a:spLocks noChangeArrowheads="1"/>
          </p:cNvSpPr>
          <p:nvPr/>
        </p:nvSpPr>
        <p:spPr bwMode="auto">
          <a:xfrm>
            <a:off x="4766384" y="4797136"/>
            <a:ext cx="154401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baseline="0">
                <a:solidFill>
                  <a:srgbClr val="CE0000"/>
                </a:solidFill>
                <a:ea typeface="宋体" panose="02010600030101010101" pitchFamily="2" charset="-122"/>
              </a:rPr>
              <a:t>After Three </a:t>
            </a:r>
          </a:p>
          <a:p>
            <a:pPr algn="ctr"/>
            <a:r>
              <a:rPr lang="en-US" altLang="zh-CN" baseline="0">
                <a:solidFill>
                  <a:srgbClr val="CE0000"/>
                </a:solidFill>
                <a:ea typeface="宋体" panose="02010600030101010101" pitchFamily="2" charset="-122"/>
              </a:rPr>
              <a:t>More Pushes</a:t>
            </a:r>
            <a:endParaRPr lang="en-US" altLang="zh-CN" baseline="0">
              <a:ea typeface="宋体" panose="02010600030101010101" pitchFamily="2" charset="-122"/>
            </a:endParaRPr>
          </a:p>
        </p:txBody>
      </p:sp>
      <p:sp>
        <p:nvSpPr>
          <p:cNvPr id="46" name="Text Box 61"/>
          <p:cNvSpPr txBox="1">
            <a:spLocks noChangeArrowheads="1"/>
          </p:cNvSpPr>
          <p:nvPr/>
        </p:nvSpPr>
        <p:spPr bwMode="auto">
          <a:xfrm>
            <a:off x="7144514" y="4797136"/>
            <a:ext cx="119782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baseline="0">
                <a:solidFill>
                  <a:srgbClr val="CE0000"/>
                </a:solidFill>
                <a:ea typeface="宋体" panose="02010600030101010101" pitchFamily="2" charset="-122"/>
              </a:rPr>
              <a:t>After</a:t>
            </a:r>
          </a:p>
          <a:p>
            <a:pPr algn="ctr"/>
            <a:r>
              <a:rPr lang="en-US" altLang="zh-CN" baseline="0">
                <a:solidFill>
                  <a:srgbClr val="CE0000"/>
                </a:solidFill>
                <a:ea typeface="宋体" panose="02010600030101010101" pitchFamily="2" charset="-122"/>
              </a:rPr>
              <a:t>Two Pops</a:t>
            </a:r>
            <a:endParaRPr lang="en-US" altLang="zh-CN" baseline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73852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0DBC2F-10B4-4E0B-B353-C98069A793BA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2023/11/23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65264A7-273D-40B7-AC60-2A12C5CA4737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Software Stack Implementation</a:t>
            </a:r>
            <a:endParaRPr lang="zh-CN" altLang="en-US" b="0" dirty="0"/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81075"/>
            <a:ext cx="8839200" cy="863600"/>
          </a:xfrm>
        </p:spPr>
        <p:txBody>
          <a:bodyPr/>
          <a:lstStyle/>
          <a:p>
            <a:r>
              <a:rPr lang="en-US" altLang="zh-CN" dirty="0"/>
              <a:t>Data items don't move in </a:t>
            </a:r>
            <a:r>
              <a:rPr lang="en-US" altLang="zh-CN" dirty="0">
                <a:solidFill>
                  <a:srgbClr val="0152A3"/>
                </a:solidFill>
              </a:rPr>
              <a:t>memory</a:t>
            </a:r>
            <a:r>
              <a:rPr lang="en-US" altLang="zh-CN" dirty="0"/>
              <a:t>, just our idea about where </a:t>
            </a:r>
            <a:r>
              <a:rPr lang="en-US" altLang="zh-CN" dirty="0">
                <a:solidFill>
                  <a:srgbClr val="0152A3"/>
                </a:solidFill>
              </a:rPr>
              <a:t>TOP</a:t>
            </a:r>
            <a:r>
              <a:rPr lang="en-US" altLang="zh-CN" dirty="0"/>
              <a:t> of the stack is</a:t>
            </a:r>
            <a:endParaRPr lang="en-US" altLang="zh-CN" b="0" dirty="0"/>
          </a:p>
          <a:p>
            <a:pPr>
              <a:buFont typeface="Wingdings" panose="05000000000000000000" pitchFamily="2" charset="2"/>
              <a:buNone/>
            </a:pPr>
            <a:endParaRPr lang="zh-CN" altLang="en-US" dirty="0"/>
          </a:p>
        </p:txBody>
      </p:sp>
      <p:sp>
        <p:nvSpPr>
          <p:cNvPr id="10246" name="Text Box 5"/>
          <p:cNvSpPr txBox="1">
            <a:spLocks noChangeArrowheads="1"/>
          </p:cNvSpPr>
          <p:nvPr/>
        </p:nvSpPr>
        <p:spPr bwMode="auto">
          <a:xfrm>
            <a:off x="539750" y="5984453"/>
            <a:ext cx="82089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By convention,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R6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holds the Top of Stack (TOS) Pointer (SP)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87" y="2010634"/>
            <a:ext cx="8713093" cy="281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144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2763431-CDE2-490A-A90E-36DC492E3B33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2023/11/23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6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F2483F-72E7-4F36-ABE4-1049EF38B259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Basic Push and Pop Code</a:t>
            </a:r>
            <a:endParaRPr lang="zh-CN" altLang="en-US" b="0"/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5816600"/>
            <a:ext cx="8839200" cy="925513"/>
          </a:xfrm>
        </p:spPr>
        <p:txBody>
          <a:bodyPr/>
          <a:lstStyle/>
          <a:p>
            <a:r>
              <a:rPr lang="en-US" altLang="zh-CN" dirty="0">
                <a:solidFill>
                  <a:srgbClr val="FF3300"/>
                </a:solidFill>
              </a:rPr>
              <a:t>Note: </a:t>
            </a:r>
            <a:r>
              <a:rPr lang="en-US" altLang="zh-CN" dirty="0"/>
              <a:t>Stacks can grow in </a:t>
            </a:r>
            <a:r>
              <a:rPr lang="en-US" altLang="zh-CN" dirty="0">
                <a:solidFill>
                  <a:srgbClr val="0152A3"/>
                </a:solidFill>
              </a:rPr>
              <a:t>either direction </a:t>
            </a:r>
            <a:r>
              <a:rPr lang="en-US" altLang="zh-CN" dirty="0"/>
              <a:t>(toward higher address or toward lower addresses)</a:t>
            </a:r>
            <a:endParaRPr lang="zh-CN" altLang="en-US" dirty="0"/>
          </a:p>
        </p:txBody>
      </p:sp>
      <p:sp>
        <p:nvSpPr>
          <p:cNvPr id="11271" name="Text Box 4"/>
          <p:cNvSpPr txBox="1">
            <a:spLocks noChangeArrowheads="1"/>
          </p:cNvSpPr>
          <p:nvPr/>
        </p:nvSpPr>
        <p:spPr bwMode="auto">
          <a:xfrm>
            <a:off x="400050" y="3861048"/>
            <a:ext cx="8397875" cy="1920875"/>
          </a:xfrm>
          <a:prstGeom prst="rect">
            <a:avLst/>
          </a:prstGeom>
          <a:solidFill>
            <a:srgbClr val="CCFFFF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PUSH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  ADD R6, R6, #-1	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; increment stack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ptr</a:t>
            </a:r>
            <a:b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  STR R0, R6, #0		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; store data(R0) to TOS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POP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LDR R0, R6, #0		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; load data(R0) from TOS</a:t>
            </a:r>
            <a:b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  ADD R6, R6, #1		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; decrement stack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ptr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40" y="994849"/>
            <a:ext cx="8713093" cy="281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0995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A307F26-CB35-4269-860F-1472733145FF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2023/11/23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9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65A261-A74C-4B78-9334-C96AA075F28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Pop with Underflow Detection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81075"/>
            <a:ext cx="8686800" cy="2054775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If we try to pop too many items off the stack,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an </a:t>
            </a:r>
            <a:r>
              <a:rPr lang="en-US" altLang="zh-CN" dirty="0">
                <a:solidFill>
                  <a:srgbClr val="CE0000"/>
                </a:solidFill>
                <a:ea typeface="宋体" panose="02010600030101010101" pitchFamily="2" charset="-122"/>
              </a:rPr>
              <a:t>underflow</a:t>
            </a:r>
            <a:r>
              <a:rPr lang="en-US" altLang="zh-CN" dirty="0">
                <a:ea typeface="宋体" panose="02010600030101010101" pitchFamily="2" charset="-122"/>
              </a:rPr>
              <a:t> condition occurs.  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Check for underflow by checking TOS </a:t>
            </a:r>
            <a:r>
              <a:rPr lang="en-US" altLang="zh-CN" dirty="0">
                <a:solidFill>
                  <a:srgbClr val="0152A3"/>
                </a:solidFill>
                <a:ea typeface="宋体" panose="02010600030101010101" pitchFamily="2" charset="-122"/>
              </a:rPr>
              <a:t>before</a:t>
            </a:r>
            <a:r>
              <a:rPr lang="en-US" altLang="zh-CN" dirty="0">
                <a:ea typeface="宋体" panose="02010600030101010101" pitchFamily="2" charset="-122"/>
              </a:rPr>
              <a:t> removing data.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Return </a:t>
            </a:r>
            <a:r>
              <a:rPr lang="en-US" altLang="zh-CN" dirty="0">
                <a:solidFill>
                  <a:srgbClr val="0152A3"/>
                </a:solidFill>
                <a:ea typeface="宋体" panose="02010600030101010101" pitchFamily="2" charset="-122"/>
              </a:rPr>
              <a:t>status code </a:t>
            </a:r>
            <a:r>
              <a:rPr lang="en-US" altLang="zh-CN" dirty="0">
                <a:ea typeface="宋体" panose="02010600030101010101" pitchFamily="2" charset="-122"/>
              </a:rPr>
              <a:t>in </a:t>
            </a:r>
            <a:r>
              <a:rPr lang="en-US" altLang="zh-CN" dirty="0">
                <a:solidFill>
                  <a:srgbClr val="0152A3"/>
                </a:solidFill>
                <a:ea typeface="宋体" panose="02010600030101010101" pitchFamily="2" charset="-122"/>
              </a:rPr>
              <a:t>R5</a:t>
            </a:r>
            <a:r>
              <a:rPr lang="en-US" altLang="zh-CN" dirty="0">
                <a:ea typeface="宋体" panose="02010600030101010101" pitchFamily="2" charset="-122"/>
              </a:rPr>
              <a:t> (0 for success, 1 for underflow)</a:t>
            </a:r>
            <a:endParaRPr lang="en-US" altLang="zh-CN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2294" name="Text Box 4"/>
          <p:cNvSpPr txBox="1">
            <a:spLocks noChangeArrowheads="1"/>
          </p:cNvSpPr>
          <p:nvPr/>
        </p:nvSpPr>
        <p:spPr bwMode="auto">
          <a:xfrm>
            <a:off x="395536" y="3212976"/>
            <a:ext cx="8397875" cy="3391698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POP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LD  R1,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EMPTY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	</a:t>
            </a:r>
            <a:b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  ADD R2, R6, R1 	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; Compare stack pointer</a:t>
            </a:r>
            <a:b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BRz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UNDER       	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; with x4000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aseline="0" dirty="0">
                <a:solidFill>
                  <a:srgbClr val="0099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  <a:b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LDR R0, R6, #0	; The actual ‘pop’</a:t>
            </a:r>
            <a:b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  ADD R6, R6, #1 	; Adjust stack pointer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aseline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  <a:b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AND R5, R5, #0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; Success: return R5 = 0</a:t>
            </a:r>
            <a:b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  RET</a:t>
            </a:r>
            <a:b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UNDER AND R5, R5, #0 	; Underflow: return R5 = 1</a:t>
            </a:r>
            <a:b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  ADD R5, R5, #1</a:t>
            </a:r>
            <a:b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  RET</a:t>
            </a:r>
            <a:b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EMPTY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.FILL xC000		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; EMPTY = -x4000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04879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27A853D-6C69-40CD-B63E-370BBE73C88C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2023/11/23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1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70E413-CB80-4B6C-BE04-081587EE2593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Push with Overflow Detection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81075"/>
            <a:ext cx="8686800" cy="2157673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If we try to push too many items onto the stack,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an </a:t>
            </a:r>
            <a:r>
              <a:rPr lang="en-US" altLang="zh-CN" dirty="0">
                <a:solidFill>
                  <a:srgbClr val="CE0000"/>
                </a:solidFill>
                <a:ea typeface="宋体" panose="02010600030101010101" pitchFamily="2" charset="-122"/>
              </a:rPr>
              <a:t>overflow</a:t>
            </a:r>
            <a:r>
              <a:rPr lang="en-US" altLang="zh-CN" dirty="0">
                <a:ea typeface="宋体" panose="02010600030101010101" pitchFamily="2" charset="-122"/>
              </a:rPr>
              <a:t> condition occurs.</a:t>
            </a:r>
            <a:r>
              <a:rPr lang="en-US" altLang="zh-CN" sz="2800" dirty="0">
                <a:ea typeface="宋体" panose="02010600030101010101" pitchFamily="2" charset="-122"/>
              </a:rPr>
              <a:t>  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Check for underflow by checking TOS before adding data.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Return status code in R5 (0 for success, 1 for overflow)</a:t>
            </a:r>
            <a:endParaRPr lang="en-US" altLang="zh-CN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3318" name="Text Box 4"/>
          <p:cNvSpPr txBox="1">
            <a:spLocks noChangeArrowheads="1"/>
          </p:cNvSpPr>
          <p:nvPr/>
        </p:nvSpPr>
        <p:spPr bwMode="auto">
          <a:xfrm>
            <a:off x="395536" y="3212976"/>
            <a:ext cx="8375650" cy="3250121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PUSH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LD  R1,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MAX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	</a:t>
            </a:r>
            <a:b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  ADD R2, R6, R1 	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; Compare stack pointer</a:t>
            </a:r>
            <a:b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BRz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OVER       	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; with </a:t>
            </a:r>
            <a:r>
              <a:rPr lang="en-US" altLang="zh-CN" sz="1800" baseline="0" dirty="0">
                <a:solidFill>
                  <a:srgbClr val="0099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MAX</a:t>
            </a:r>
            <a:b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ADD R6, R6, #-1	; Adjust stack pointer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  STR R0, R6, #0  	; The actual ‘push’</a:t>
            </a:r>
            <a:b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AND R5, R5, #0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; Success: return R5 = 0</a:t>
            </a:r>
            <a:b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  RET</a:t>
            </a:r>
            <a:b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OVER  AND R5, R5, #0 	</a:t>
            </a:r>
          </a:p>
          <a:p>
            <a:pPr lvl="0"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  ADD R5, R5, #1		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; Overflow: return R5 = 1</a:t>
            </a:r>
            <a:b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  RET</a:t>
            </a:r>
            <a:b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</a:br>
            <a:r>
              <a:rPr lang="en-US" altLang="zh-CN" sz="1800" baseline="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</a:rPr>
              <a:t>MAX</a:t>
            </a:r>
            <a:r>
              <a:rPr lang="en-US" altLang="zh-CN" sz="1800" baseline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.FILL xC005	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	; </a:t>
            </a:r>
            <a:r>
              <a:rPr lang="en-US" altLang="zh-CN" sz="1800" baseline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MAX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= -x3FFB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33797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F450900-A9FA-407F-9A36-5F7028A26CCE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2023/11/23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3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80AC34-F030-4474-9817-2C0EF60DAEE6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PUSH &amp; POP in LC-3 - 1</a:t>
            </a:r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196850" y="836712"/>
            <a:ext cx="8821738" cy="5373779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>
              <a:buNone/>
              <a:defRPr/>
            </a:pPr>
            <a:r>
              <a:rPr lang="en-US" altLang="zh-CN" sz="1200" baseline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01 ;</a:t>
            </a:r>
          </a:p>
          <a:p>
            <a:pPr lvl="0">
              <a:buNone/>
              <a:defRPr/>
            </a:pPr>
            <a:r>
              <a:rPr lang="en-US" altLang="zh-CN" sz="1200" baseline="0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02 ; Subroutines for carrying out the PUSH and POP functions. This</a:t>
            </a:r>
          </a:p>
          <a:p>
            <a:pPr lvl="0">
              <a:buNone/>
              <a:defRPr/>
            </a:pPr>
            <a:r>
              <a:rPr lang="en-US" altLang="zh-CN" sz="1200" baseline="0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03 ; program works with a stack consisting of memory locations x3FFF</a:t>
            </a:r>
          </a:p>
          <a:p>
            <a:pPr lvl="0">
              <a:buNone/>
              <a:defRPr/>
            </a:pPr>
            <a:r>
              <a:rPr lang="en-US" altLang="zh-CN" sz="1200" baseline="0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04 ; through x3FFB. R6 is the stack pointer .</a:t>
            </a:r>
          </a:p>
          <a:p>
            <a:pPr lvl="0">
              <a:buNone/>
              <a:defRPr/>
            </a:pPr>
            <a:r>
              <a:rPr lang="en-US" altLang="zh-CN" sz="1200" baseline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05 ;</a:t>
            </a:r>
          </a:p>
          <a:p>
            <a:pPr lvl="0">
              <a:buNone/>
              <a:defRPr/>
            </a:pPr>
            <a:r>
              <a:rPr lang="en-US" altLang="zh-CN" sz="1200" baseline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06 </a:t>
            </a:r>
            <a:r>
              <a:rPr lang="en-US" altLang="zh-CN" sz="1200" baseline="0" dirty="0">
                <a:solidFill>
                  <a:srgbClr val="0152A3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POP</a:t>
            </a:r>
            <a:r>
              <a:rPr lang="en-US" altLang="zh-CN" sz="1200" baseline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	AND R5,R5,#0 	; R5 &lt;-- success</a:t>
            </a:r>
          </a:p>
          <a:p>
            <a:pPr lvl="0">
              <a:buNone/>
              <a:defRPr/>
            </a:pPr>
            <a:r>
              <a:rPr lang="en-US" altLang="zh-CN" sz="1200" baseline="0" dirty="0">
                <a:solidFill>
                  <a:srgbClr val="000000"/>
                </a:solidFill>
                <a:highlight>
                  <a:srgbClr val="00FF00"/>
                </a:highlight>
                <a:latin typeface="Courier New" panose="02070309020205020404" pitchFamily="49" charset="0"/>
                <a:ea typeface="宋体" panose="02010600030101010101" pitchFamily="2" charset="-122"/>
              </a:rPr>
              <a:t>07 	ST R1,Save1 	; Save registers that</a:t>
            </a:r>
          </a:p>
          <a:p>
            <a:pPr lvl="0">
              <a:buNone/>
              <a:defRPr/>
            </a:pPr>
            <a:r>
              <a:rPr lang="en-US" altLang="zh-CN" sz="1200" baseline="0" dirty="0">
                <a:solidFill>
                  <a:srgbClr val="000000"/>
                </a:solidFill>
                <a:highlight>
                  <a:srgbClr val="00FF00"/>
                </a:highlight>
                <a:latin typeface="Courier New" panose="02070309020205020404" pitchFamily="49" charset="0"/>
                <a:ea typeface="宋体" panose="02010600030101010101" pitchFamily="2" charset="-122"/>
              </a:rPr>
              <a:t>08 	ST R2,Save2 	; are needed by POP</a:t>
            </a:r>
          </a:p>
          <a:p>
            <a:pPr lvl="0">
              <a:buNone/>
              <a:defRPr/>
            </a:pPr>
            <a:r>
              <a:rPr lang="en-US" altLang="zh-CN" sz="1200" baseline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09 	LD R1,</a:t>
            </a:r>
            <a:r>
              <a:rPr lang="en-US" altLang="zh-CN" sz="1200" baseline="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</a:rPr>
              <a:t>EMPTY</a:t>
            </a:r>
            <a:r>
              <a:rPr lang="en-US" altLang="zh-CN" sz="1200" baseline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	; EMPTY contains </a:t>
            </a:r>
            <a:r>
              <a:rPr lang="en-US" altLang="zh-CN" sz="1200" baseline="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</a:rPr>
              <a:t>-x4000</a:t>
            </a:r>
          </a:p>
          <a:p>
            <a:pPr lvl="0">
              <a:buNone/>
              <a:defRPr/>
            </a:pPr>
            <a:r>
              <a:rPr lang="en-US" altLang="zh-CN" sz="1200" baseline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0A	;</a:t>
            </a:r>
          </a:p>
          <a:p>
            <a:pPr lvl="0">
              <a:buNone/>
              <a:defRPr/>
            </a:pPr>
            <a:r>
              <a:rPr lang="en-US" altLang="zh-CN" sz="1200" baseline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0B 	ADD R2,R6,R1 	; Compare stack pointer to x4000</a:t>
            </a:r>
          </a:p>
          <a:p>
            <a:pPr lvl="0">
              <a:buNone/>
              <a:defRPr/>
            </a:pPr>
            <a:r>
              <a:rPr lang="en-US" altLang="zh-CN" sz="1200" baseline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0C 	</a:t>
            </a:r>
            <a:r>
              <a:rPr lang="en-US" altLang="zh-CN" sz="1200" baseline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BRz</a:t>
            </a:r>
            <a:r>
              <a:rPr lang="en-US" altLang="zh-CN" sz="1200" baseline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200" baseline="0" dirty="0" err="1">
                <a:solidFill>
                  <a:srgbClr val="0152A3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fail_exit</a:t>
            </a:r>
            <a:r>
              <a:rPr lang="en-US" altLang="zh-CN" sz="1200" baseline="0" dirty="0">
                <a:solidFill>
                  <a:srgbClr val="0152A3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200" baseline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; Branch if stack is empty</a:t>
            </a:r>
          </a:p>
          <a:p>
            <a:pPr lvl="0">
              <a:buNone/>
              <a:defRPr/>
            </a:pPr>
            <a:r>
              <a:rPr lang="en-US" altLang="zh-CN" sz="1200" baseline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0D 	;</a:t>
            </a:r>
          </a:p>
          <a:p>
            <a:pPr lvl="0">
              <a:buNone/>
              <a:defRPr/>
            </a:pPr>
            <a:r>
              <a:rPr lang="en-US" altLang="zh-CN" sz="1200" baseline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0E 	LDR R0,R6,#0 	; The actual "pop"</a:t>
            </a:r>
          </a:p>
          <a:p>
            <a:pPr lvl="0">
              <a:buNone/>
              <a:defRPr/>
            </a:pPr>
            <a:r>
              <a:rPr lang="en-US" altLang="zh-CN" sz="1200" baseline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0F 	ADD R6,R6,#1 	; Adjust stack pointer</a:t>
            </a:r>
          </a:p>
          <a:p>
            <a:pPr lvl="0">
              <a:buNone/>
              <a:defRPr/>
            </a:pPr>
            <a:r>
              <a:rPr lang="en-US" altLang="zh-CN" sz="1200" baseline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10 	</a:t>
            </a:r>
            <a:r>
              <a:rPr lang="en-US" altLang="zh-CN" sz="1200" baseline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BRnzp</a:t>
            </a:r>
            <a:r>
              <a:rPr lang="en-US" altLang="zh-CN" sz="1200" baseline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200" baseline="0" dirty="0" err="1">
                <a:solidFill>
                  <a:srgbClr val="0152A3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success_exit</a:t>
            </a:r>
            <a:endParaRPr lang="en-US" altLang="zh-CN" sz="1200" baseline="0" dirty="0">
              <a:solidFill>
                <a:srgbClr val="0152A3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>
              <a:buNone/>
              <a:defRPr/>
            </a:pPr>
            <a:r>
              <a:rPr lang="en-US" altLang="zh-CN" sz="1200" baseline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11 ;</a:t>
            </a:r>
          </a:p>
          <a:p>
            <a:pPr lvl="0">
              <a:buNone/>
              <a:defRPr/>
            </a:pPr>
            <a:r>
              <a:rPr lang="en-US" altLang="zh-CN" sz="1200" baseline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12 </a:t>
            </a:r>
            <a:r>
              <a:rPr lang="en-US" altLang="zh-CN" sz="1200" baseline="0" dirty="0">
                <a:solidFill>
                  <a:srgbClr val="0152A3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PUSH</a:t>
            </a:r>
            <a:r>
              <a:rPr lang="en-US" altLang="zh-CN" sz="1200" baseline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	AND R5,R5,#0</a:t>
            </a:r>
          </a:p>
          <a:p>
            <a:pPr lvl="0">
              <a:buNone/>
              <a:defRPr/>
            </a:pPr>
            <a:r>
              <a:rPr lang="en-US" altLang="zh-CN" sz="1200" baseline="0" dirty="0">
                <a:solidFill>
                  <a:srgbClr val="000000"/>
                </a:solidFill>
                <a:highlight>
                  <a:srgbClr val="00FF00"/>
                </a:highlight>
                <a:latin typeface="Courier New" panose="02070309020205020404" pitchFamily="49" charset="0"/>
                <a:ea typeface="宋体" panose="02010600030101010101" pitchFamily="2" charset="-122"/>
              </a:rPr>
              <a:t>13 	ST R1,Save1 	; Save registers that</a:t>
            </a:r>
          </a:p>
          <a:p>
            <a:pPr lvl="0">
              <a:buNone/>
              <a:defRPr/>
            </a:pPr>
            <a:r>
              <a:rPr lang="en-US" altLang="zh-CN" sz="1200" baseline="0" dirty="0">
                <a:solidFill>
                  <a:srgbClr val="000000"/>
                </a:solidFill>
                <a:highlight>
                  <a:srgbClr val="00FF00"/>
                </a:highlight>
                <a:latin typeface="Courier New" panose="02070309020205020404" pitchFamily="49" charset="0"/>
                <a:ea typeface="宋体" panose="02010600030101010101" pitchFamily="2" charset="-122"/>
              </a:rPr>
              <a:t>14 	ST R2,Save2 	; are needed by PUSH</a:t>
            </a:r>
          </a:p>
          <a:p>
            <a:pPr lvl="0">
              <a:buNone/>
              <a:defRPr/>
            </a:pPr>
            <a:r>
              <a:rPr lang="en-US" altLang="zh-CN" sz="1200" baseline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15 	LD R1,</a:t>
            </a:r>
            <a:r>
              <a:rPr lang="en-US" altLang="zh-CN" sz="1200" baseline="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</a:rPr>
              <a:t>FULL</a:t>
            </a:r>
            <a:r>
              <a:rPr lang="en-US" altLang="zh-CN" sz="1200" baseline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	; FULL contains </a:t>
            </a:r>
            <a:r>
              <a:rPr lang="en-US" altLang="zh-CN" sz="1200" baseline="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</a:rPr>
              <a:t>-x3FFB</a:t>
            </a:r>
          </a:p>
          <a:p>
            <a:pPr lvl="0">
              <a:buNone/>
              <a:defRPr/>
            </a:pPr>
            <a:r>
              <a:rPr lang="en-US" altLang="zh-CN" sz="1200" baseline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16 	ADD R2,R6,R1 	; Compare stack pointer to x3FFB</a:t>
            </a:r>
          </a:p>
          <a:p>
            <a:pPr lvl="0">
              <a:buNone/>
              <a:defRPr/>
            </a:pPr>
            <a:r>
              <a:rPr lang="en-US" altLang="zh-CN" sz="1200" baseline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17 	</a:t>
            </a:r>
            <a:r>
              <a:rPr lang="en-US" altLang="zh-CN" sz="1200" baseline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BRz</a:t>
            </a:r>
            <a:r>
              <a:rPr lang="en-US" altLang="zh-CN" sz="1200" baseline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200" baseline="0" dirty="0" err="1">
                <a:solidFill>
                  <a:srgbClr val="0152A3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fail_exit</a:t>
            </a:r>
            <a:r>
              <a:rPr lang="en-US" altLang="zh-CN" sz="1200" baseline="0" dirty="0">
                <a:solidFill>
                  <a:srgbClr val="0152A3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200" baseline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; Branch if stack is full</a:t>
            </a:r>
          </a:p>
          <a:p>
            <a:pPr lvl="0">
              <a:buNone/>
              <a:defRPr/>
            </a:pPr>
            <a:r>
              <a:rPr lang="en-US" altLang="zh-CN" sz="1200" baseline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18 ;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76031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F450900-A9FA-407F-9A36-5F7028A26CCE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2023/11/23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3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80AC34-F030-4474-9817-2C0EF60DAEE6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PUSH &amp; POP in LC-3 - 2</a:t>
            </a:r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196850" y="981075"/>
            <a:ext cx="8821738" cy="4770537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>
              <a:buNone/>
              <a:defRPr/>
            </a:pPr>
            <a:r>
              <a:rPr lang="en-US" altLang="zh-CN" sz="1600" baseline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19 		ADD R6,R6,#-1 	; Adjust stack pointer</a:t>
            </a:r>
          </a:p>
          <a:p>
            <a:pPr lvl="0">
              <a:buNone/>
              <a:defRPr/>
            </a:pPr>
            <a:r>
              <a:rPr lang="en-US" altLang="zh-CN" sz="1600" baseline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1A 		STR R0,R6,#0 	; The actual "push"</a:t>
            </a:r>
          </a:p>
          <a:p>
            <a:pPr lvl="0">
              <a:buNone/>
              <a:defRPr/>
            </a:pPr>
            <a:r>
              <a:rPr lang="en-US" altLang="zh-CN" sz="1600" baseline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1B </a:t>
            </a:r>
            <a:r>
              <a:rPr lang="en-US" altLang="zh-CN" sz="1600" baseline="0" dirty="0" err="1">
                <a:solidFill>
                  <a:srgbClr val="0152A3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success_exit</a:t>
            </a:r>
            <a:r>
              <a:rPr lang="en-US" altLang="zh-CN" sz="1600" baseline="0" dirty="0">
                <a:solidFill>
                  <a:srgbClr val="0152A3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baseline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</a:p>
          <a:p>
            <a:pPr lvl="0">
              <a:buNone/>
              <a:defRPr/>
            </a:pPr>
            <a:r>
              <a:rPr lang="en-US" altLang="zh-CN" sz="1600" baseline="0" dirty="0">
                <a:solidFill>
                  <a:srgbClr val="000000"/>
                </a:solidFill>
                <a:highlight>
                  <a:srgbClr val="00FF00"/>
                </a:highlight>
                <a:latin typeface="Courier New" panose="02070309020205020404" pitchFamily="49" charset="0"/>
                <a:ea typeface="宋体" panose="02010600030101010101" pitchFamily="2" charset="-122"/>
              </a:rPr>
              <a:t>		LD R2,Save2 ; Restore original</a:t>
            </a:r>
          </a:p>
          <a:p>
            <a:pPr lvl="0">
              <a:buNone/>
              <a:defRPr/>
            </a:pPr>
            <a:r>
              <a:rPr lang="en-US" altLang="zh-CN" sz="1600" baseline="0" dirty="0">
                <a:solidFill>
                  <a:srgbClr val="000000"/>
                </a:solidFill>
                <a:highlight>
                  <a:srgbClr val="00FF00"/>
                </a:highlight>
                <a:latin typeface="Courier New" panose="02070309020205020404" pitchFamily="49" charset="0"/>
                <a:ea typeface="宋体" panose="02010600030101010101" pitchFamily="2" charset="-122"/>
              </a:rPr>
              <a:t>1C 		LD R1,Save1 ; register values</a:t>
            </a:r>
          </a:p>
          <a:p>
            <a:pPr lvl="0">
              <a:buNone/>
              <a:defRPr/>
            </a:pPr>
            <a:r>
              <a:rPr lang="en-US" altLang="zh-CN" sz="1600" baseline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1D 		RET</a:t>
            </a:r>
          </a:p>
          <a:p>
            <a:pPr lvl="0">
              <a:buNone/>
              <a:defRPr/>
            </a:pPr>
            <a:r>
              <a:rPr lang="en-US" altLang="zh-CN" sz="1600" baseline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1E ;</a:t>
            </a:r>
          </a:p>
          <a:p>
            <a:pPr lvl="0">
              <a:buNone/>
              <a:defRPr/>
            </a:pPr>
            <a:r>
              <a:rPr lang="en-US" altLang="zh-CN" sz="1600" baseline="0" dirty="0">
                <a:solidFill>
                  <a:srgbClr val="000000"/>
                </a:solidFill>
                <a:highlight>
                  <a:srgbClr val="00FF00"/>
                </a:highlight>
                <a:latin typeface="Courier New" panose="02070309020205020404" pitchFamily="49" charset="0"/>
                <a:ea typeface="宋体" panose="02010600030101010101" pitchFamily="2" charset="-122"/>
              </a:rPr>
              <a:t>1F </a:t>
            </a:r>
            <a:r>
              <a:rPr lang="en-US" altLang="zh-CN" sz="1600" baseline="0" dirty="0" err="1">
                <a:solidFill>
                  <a:srgbClr val="0152A3"/>
                </a:solidFill>
                <a:highlight>
                  <a:srgbClr val="00FF00"/>
                </a:highlight>
                <a:latin typeface="Courier New" panose="02070309020205020404" pitchFamily="49" charset="0"/>
                <a:ea typeface="宋体" panose="02010600030101010101" pitchFamily="2" charset="-122"/>
              </a:rPr>
              <a:t>fail_exit</a:t>
            </a:r>
            <a:r>
              <a:rPr lang="en-US" altLang="zh-CN" sz="1600" baseline="0" dirty="0">
                <a:solidFill>
                  <a:srgbClr val="0152A3"/>
                </a:solidFill>
                <a:highlight>
                  <a:srgbClr val="00FF00"/>
                </a:highlight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baseline="0" dirty="0">
                <a:solidFill>
                  <a:srgbClr val="000000"/>
                </a:solidFill>
                <a:highlight>
                  <a:srgbClr val="00FF00"/>
                </a:highlight>
                <a:latin typeface="Courier New" panose="02070309020205020404" pitchFamily="49" charset="0"/>
                <a:ea typeface="宋体" panose="02010600030101010101" pitchFamily="2" charset="-122"/>
              </a:rPr>
              <a:t>	LD R2,Save2 ; Restore original</a:t>
            </a:r>
          </a:p>
          <a:p>
            <a:pPr lvl="0">
              <a:buNone/>
              <a:defRPr/>
            </a:pPr>
            <a:r>
              <a:rPr lang="en-US" altLang="zh-CN" sz="1600" baseline="0" dirty="0">
                <a:solidFill>
                  <a:srgbClr val="000000"/>
                </a:solidFill>
                <a:highlight>
                  <a:srgbClr val="00FF00"/>
                </a:highlight>
                <a:latin typeface="Courier New" panose="02070309020205020404" pitchFamily="49" charset="0"/>
                <a:ea typeface="宋体" panose="02010600030101010101" pitchFamily="2" charset="-122"/>
              </a:rPr>
              <a:t>20 		LD R1,Save1 ; register values</a:t>
            </a:r>
          </a:p>
          <a:p>
            <a:pPr lvl="0">
              <a:buNone/>
              <a:defRPr/>
            </a:pPr>
            <a:r>
              <a:rPr lang="en-US" altLang="zh-CN" sz="1600" baseline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21 		ADD R5,R5,#1 ; R5 &lt;-- failure</a:t>
            </a:r>
          </a:p>
          <a:p>
            <a:pPr lvl="0">
              <a:buNone/>
              <a:defRPr/>
            </a:pPr>
            <a:r>
              <a:rPr lang="en-US" altLang="zh-CN" sz="1600" baseline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22 		RET</a:t>
            </a:r>
          </a:p>
          <a:p>
            <a:pPr lvl="0">
              <a:buNone/>
              <a:defRPr/>
            </a:pPr>
            <a:r>
              <a:rPr lang="en-US" altLang="zh-CN" sz="1600" baseline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23 ;</a:t>
            </a:r>
          </a:p>
          <a:p>
            <a:pPr lvl="0">
              <a:buNone/>
              <a:defRPr/>
            </a:pPr>
            <a:r>
              <a:rPr lang="en-US" altLang="zh-CN" sz="1600" baseline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24 </a:t>
            </a:r>
            <a:r>
              <a:rPr lang="en-US" altLang="zh-CN" sz="1600" baseline="0" dirty="0">
                <a:solidFill>
                  <a:srgbClr val="0152A3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</a:rPr>
              <a:t>EMPTY</a:t>
            </a:r>
            <a:r>
              <a:rPr lang="en-US" altLang="zh-CN" sz="1600" baseline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.FILL xC000 ; EMPTY contains -x4000</a:t>
            </a:r>
          </a:p>
          <a:p>
            <a:pPr lvl="0">
              <a:buNone/>
              <a:defRPr/>
            </a:pPr>
            <a:r>
              <a:rPr lang="en-US" altLang="zh-CN" sz="1600" baseline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25 </a:t>
            </a:r>
            <a:r>
              <a:rPr lang="en-US" altLang="zh-CN" sz="1600" baseline="0" dirty="0">
                <a:solidFill>
                  <a:srgbClr val="0152A3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</a:rPr>
              <a:t>FULL</a:t>
            </a:r>
            <a:r>
              <a:rPr lang="en-US" altLang="zh-CN" sz="1600" baseline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.FILL xC005 ; FULL contains -x3FFB</a:t>
            </a:r>
          </a:p>
          <a:p>
            <a:pPr lvl="0">
              <a:buNone/>
              <a:defRPr/>
            </a:pPr>
            <a:r>
              <a:rPr lang="en-US" altLang="zh-CN" sz="1600" baseline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26 </a:t>
            </a:r>
            <a:r>
              <a:rPr lang="en-US" altLang="zh-CN" sz="1600" baseline="0" dirty="0">
                <a:solidFill>
                  <a:srgbClr val="0152A3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Save1</a:t>
            </a:r>
            <a:r>
              <a:rPr lang="en-US" altLang="zh-CN" sz="1600" baseline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.FILL x0000</a:t>
            </a:r>
          </a:p>
          <a:p>
            <a:pPr lvl="0">
              <a:buNone/>
              <a:defRPr/>
            </a:pPr>
            <a:r>
              <a:rPr lang="en-US" altLang="zh-CN" sz="1600" baseline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27 </a:t>
            </a:r>
            <a:r>
              <a:rPr lang="en-US" altLang="zh-CN" sz="1600" baseline="0" dirty="0">
                <a:solidFill>
                  <a:srgbClr val="0152A3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Save2</a:t>
            </a:r>
            <a:r>
              <a:rPr lang="en-US" altLang="zh-CN" sz="1600" baseline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.FILL x0000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72745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0882B6-91D6-4D1D-B901-7B3F25420FEF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2023/11/23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1638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F4D8DB0-678D-4802-B35B-939F8C0FD1AC}" type="slidenum">
              <a:rPr lang="en-US" altLang="zh-CN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Arithmetic Using a Stack (p387, chapter 10.2)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81075"/>
            <a:ext cx="8663880" cy="5400675"/>
          </a:xfrm>
        </p:spPr>
        <p:txBody>
          <a:bodyPr/>
          <a:lstStyle/>
          <a:p>
            <a:pPr marL="0" indent="0">
              <a:tabLst>
                <a:tab pos="342900" algn="l"/>
              </a:tabLst>
            </a:pPr>
            <a:r>
              <a:rPr lang="en-US" altLang="zh-CN" sz="2000" dirty="0">
                <a:ea typeface="宋体" panose="02010600030101010101" pitchFamily="2" charset="-122"/>
              </a:rPr>
              <a:t>Instead of 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registers</a:t>
            </a:r>
            <a:r>
              <a:rPr lang="en-US" altLang="zh-CN" sz="2000" dirty="0">
                <a:ea typeface="宋体" panose="02010600030101010101" pitchFamily="2" charset="-122"/>
              </a:rPr>
              <a:t>, some ISA's use a stack for source and destination operations. T</a:t>
            </a:r>
            <a:r>
              <a:rPr lang="en-US" altLang="zh-CN" sz="1800" dirty="0">
                <a:ea typeface="宋体" panose="02010600030101010101" pitchFamily="2" charset="-122"/>
              </a:rPr>
              <a:t>he computer always pops and pushes operands from the stack, and </a:t>
            </a:r>
            <a:r>
              <a:rPr lang="en-US" altLang="zh-CN" sz="1800" dirty="0">
                <a:solidFill>
                  <a:srgbClr val="FF0000"/>
                </a:solidFill>
                <a:ea typeface="宋体" panose="02010600030101010101" pitchFamily="2" charset="-122"/>
              </a:rPr>
              <a:t>hence no addresses need to be specified explicitly</a:t>
            </a:r>
            <a:r>
              <a:rPr lang="en-US" altLang="zh-CN" sz="1800" dirty="0">
                <a:ea typeface="宋体" panose="02010600030101010101" pitchFamily="2" charset="-122"/>
              </a:rPr>
              <a:t>. Therefore, stack machines are sometimes referred to as </a:t>
            </a:r>
            <a:r>
              <a:rPr lang="en-US" altLang="zh-CN" sz="1800" dirty="0">
                <a:solidFill>
                  <a:srgbClr val="FF0000"/>
                </a:solidFill>
                <a:highlight>
                  <a:srgbClr val="FFFF00"/>
                </a:highlight>
                <a:ea typeface="宋体" panose="02010600030101010101" pitchFamily="2" charset="-122"/>
              </a:rPr>
              <a:t>zero-address machines</a:t>
            </a:r>
            <a:r>
              <a:rPr lang="en-US" altLang="zh-CN" sz="1800" dirty="0">
                <a:highlight>
                  <a:srgbClr val="FFFF00"/>
                </a:highlight>
                <a:ea typeface="宋体" panose="02010600030101010101" pitchFamily="2" charset="-122"/>
              </a:rPr>
              <a:t>.</a:t>
            </a:r>
          </a:p>
          <a:p>
            <a:pPr marL="576263" lvl="1" indent="-234950">
              <a:tabLst>
                <a:tab pos="342900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Example: ADD instruction pops two numbers from the stack, adds them, and pushes the result to the stack.</a:t>
            </a:r>
          </a:p>
          <a:p>
            <a:pPr marL="576263" lvl="1" indent="-234950">
              <a:buFont typeface="Wingdings" panose="05000000000000000000" pitchFamily="2" charset="2"/>
              <a:buNone/>
              <a:tabLst>
                <a:tab pos="342900" algn="l"/>
              </a:tabLst>
            </a:pPr>
            <a:r>
              <a:rPr lang="en-US" altLang="zh-CN" sz="1800" dirty="0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ADD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vs.  </a:t>
            </a:r>
            <a:r>
              <a:rPr lang="en-US" altLang="zh-CN" sz="1800" dirty="0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ADD R0,R1,R2</a:t>
            </a:r>
          </a:p>
          <a:p>
            <a:pPr marL="0" indent="0">
              <a:tabLst>
                <a:tab pos="342900" algn="l"/>
              </a:tabLst>
            </a:pPr>
            <a:r>
              <a:rPr lang="en-US" altLang="zh-CN" sz="2000" dirty="0">
                <a:ea typeface="宋体" panose="02010600030101010101" pitchFamily="2" charset="-122"/>
              </a:rPr>
              <a:t>Evaluating (A+B)·(C+D) using a stack:</a:t>
            </a:r>
          </a:p>
          <a:p>
            <a:pPr marL="0" indent="0">
              <a:buFont typeface="Wingdings" panose="05000000000000000000" pitchFamily="2" charset="2"/>
              <a:buNone/>
              <a:tabLst>
                <a:tab pos="342900" algn="l"/>
              </a:tabLst>
            </a:pPr>
            <a:r>
              <a:rPr lang="en-US" altLang="zh-CN" sz="2000" dirty="0">
                <a:solidFill>
                  <a:srgbClr val="009900"/>
                </a:solidFill>
                <a:ea typeface="宋体" panose="02010600030101010101" pitchFamily="2" charset="-122"/>
              </a:rPr>
              <a:t>		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push A</a:t>
            </a:r>
            <a:b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		push B</a:t>
            </a:r>
            <a:b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r>
              <a:rPr lang="en-US" altLang="zh-CN" sz="1800" dirty="0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ADD</a:t>
            </a:r>
            <a:br>
              <a:rPr lang="en-US" altLang="zh-CN" sz="1800" dirty="0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		push C</a:t>
            </a:r>
            <a:b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		push D</a:t>
            </a:r>
            <a:b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r>
              <a:rPr lang="en-US" altLang="zh-CN" sz="1800" dirty="0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ADD</a:t>
            </a:r>
            <a:br>
              <a:rPr lang="en-US" altLang="zh-CN" sz="1800" dirty="0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r>
              <a:rPr lang="en-US" altLang="zh-CN" sz="1800" dirty="0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MULTIPLY</a:t>
            </a:r>
            <a:br>
              <a:rPr lang="en-US" altLang="zh-CN" sz="1800" dirty="0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		pop result</a:t>
            </a:r>
          </a:p>
        </p:txBody>
      </p:sp>
      <p:grpSp>
        <p:nvGrpSpPr>
          <p:cNvPr id="16390" name="Group 25"/>
          <p:cNvGrpSpPr>
            <a:grpSpLocks/>
          </p:cNvGrpSpPr>
          <p:nvPr/>
        </p:nvGrpSpPr>
        <p:grpSpPr bwMode="auto">
          <a:xfrm>
            <a:off x="6372225" y="3585779"/>
            <a:ext cx="1830388" cy="2434136"/>
            <a:chOff x="249" y="959"/>
            <a:chExt cx="1192" cy="1654"/>
          </a:xfrm>
        </p:grpSpPr>
        <p:sp>
          <p:nvSpPr>
            <p:cNvPr id="16391" name="Text Box 26"/>
            <p:cNvSpPr txBox="1">
              <a:spLocks noChangeArrowheads="1"/>
            </p:cNvSpPr>
            <p:nvPr/>
          </p:nvSpPr>
          <p:spPr bwMode="auto">
            <a:xfrm>
              <a:off x="249" y="981"/>
              <a:ext cx="635" cy="24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zh-CN" sz="1600" baseline="0">
                <a:ea typeface="宋体" panose="02010600030101010101" pitchFamily="2" charset="-122"/>
              </a:endParaRPr>
            </a:p>
          </p:txBody>
        </p:sp>
        <p:sp>
          <p:nvSpPr>
            <p:cNvPr id="16392" name="Text Box 27"/>
            <p:cNvSpPr txBox="1">
              <a:spLocks noChangeArrowheads="1"/>
            </p:cNvSpPr>
            <p:nvPr/>
          </p:nvSpPr>
          <p:spPr bwMode="auto">
            <a:xfrm>
              <a:off x="249" y="1231"/>
              <a:ext cx="635" cy="24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zh-CN" sz="1600" baseline="0">
                <a:ea typeface="宋体" panose="02010600030101010101" pitchFamily="2" charset="-122"/>
              </a:endParaRPr>
            </a:p>
          </p:txBody>
        </p:sp>
        <p:sp>
          <p:nvSpPr>
            <p:cNvPr id="16393" name="Text Box 28"/>
            <p:cNvSpPr txBox="1">
              <a:spLocks noChangeArrowheads="1"/>
            </p:cNvSpPr>
            <p:nvPr/>
          </p:nvSpPr>
          <p:spPr bwMode="auto">
            <a:xfrm>
              <a:off x="249" y="1480"/>
              <a:ext cx="635" cy="24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zh-CN" sz="1600" baseline="0">
                <a:ea typeface="宋体" panose="02010600030101010101" pitchFamily="2" charset="-122"/>
              </a:endParaRPr>
            </a:p>
          </p:txBody>
        </p:sp>
        <p:sp>
          <p:nvSpPr>
            <p:cNvPr id="16394" name="Text Box 29"/>
            <p:cNvSpPr txBox="1">
              <a:spLocks noChangeArrowheads="1"/>
            </p:cNvSpPr>
            <p:nvPr/>
          </p:nvSpPr>
          <p:spPr bwMode="auto">
            <a:xfrm>
              <a:off x="249" y="1730"/>
              <a:ext cx="635" cy="24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zh-CN" sz="1600" baseline="0">
                <a:ea typeface="宋体" panose="02010600030101010101" pitchFamily="2" charset="-122"/>
              </a:endParaRPr>
            </a:p>
          </p:txBody>
        </p:sp>
        <p:sp>
          <p:nvSpPr>
            <p:cNvPr id="16395" name="Text Box 30"/>
            <p:cNvSpPr txBox="1">
              <a:spLocks noChangeArrowheads="1"/>
            </p:cNvSpPr>
            <p:nvPr/>
          </p:nvSpPr>
          <p:spPr bwMode="auto">
            <a:xfrm>
              <a:off x="249" y="1979"/>
              <a:ext cx="635" cy="24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zh-CN" sz="1600" baseline="0">
                <a:ea typeface="宋体" panose="02010600030101010101" pitchFamily="2" charset="-122"/>
              </a:endParaRPr>
            </a:p>
          </p:txBody>
        </p:sp>
        <p:sp>
          <p:nvSpPr>
            <p:cNvPr id="16396" name="Text Box 31"/>
            <p:cNvSpPr txBox="1">
              <a:spLocks noChangeArrowheads="1"/>
            </p:cNvSpPr>
            <p:nvPr/>
          </p:nvSpPr>
          <p:spPr bwMode="auto">
            <a:xfrm>
              <a:off x="249" y="2366"/>
              <a:ext cx="648" cy="23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aseline="0" dirty="0">
                  <a:solidFill>
                    <a:srgbClr val="CC0000"/>
                  </a:solidFill>
                  <a:ea typeface="宋体" panose="02010600030101010101" pitchFamily="2" charset="-122"/>
                </a:rPr>
                <a:t>x4000</a:t>
              </a:r>
            </a:p>
          </p:txBody>
        </p:sp>
        <p:sp>
          <p:nvSpPr>
            <p:cNvPr id="16397" name="Text Box 32"/>
            <p:cNvSpPr txBox="1">
              <a:spLocks noChangeArrowheads="1"/>
            </p:cNvSpPr>
            <p:nvPr/>
          </p:nvSpPr>
          <p:spPr bwMode="auto">
            <a:xfrm>
              <a:off x="884" y="959"/>
              <a:ext cx="557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aseline="0">
                  <a:ea typeface="宋体" panose="02010600030101010101" pitchFamily="2" charset="-122"/>
                </a:rPr>
                <a:t>x3FFB</a:t>
              </a:r>
            </a:p>
          </p:txBody>
        </p:sp>
        <p:sp>
          <p:nvSpPr>
            <p:cNvPr id="16398" name="Text Box 33"/>
            <p:cNvSpPr txBox="1">
              <a:spLocks noChangeArrowheads="1"/>
            </p:cNvSpPr>
            <p:nvPr/>
          </p:nvSpPr>
          <p:spPr bwMode="auto">
            <a:xfrm>
              <a:off x="884" y="1210"/>
              <a:ext cx="557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aseline="0">
                  <a:ea typeface="宋体" panose="02010600030101010101" pitchFamily="2" charset="-122"/>
                </a:rPr>
                <a:t>x3FFC</a:t>
              </a:r>
            </a:p>
          </p:txBody>
        </p:sp>
        <p:sp>
          <p:nvSpPr>
            <p:cNvPr id="16399" name="Text Box 34"/>
            <p:cNvSpPr txBox="1">
              <a:spLocks noChangeArrowheads="1"/>
            </p:cNvSpPr>
            <p:nvPr/>
          </p:nvSpPr>
          <p:spPr bwMode="auto">
            <a:xfrm>
              <a:off x="884" y="1459"/>
              <a:ext cx="557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aseline="0">
                  <a:ea typeface="宋体" panose="02010600030101010101" pitchFamily="2" charset="-122"/>
                </a:rPr>
                <a:t>x3FFD</a:t>
              </a:r>
            </a:p>
          </p:txBody>
        </p:sp>
        <p:sp>
          <p:nvSpPr>
            <p:cNvPr id="16400" name="Text Box 35"/>
            <p:cNvSpPr txBox="1">
              <a:spLocks noChangeArrowheads="1"/>
            </p:cNvSpPr>
            <p:nvPr/>
          </p:nvSpPr>
          <p:spPr bwMode="auto">
            <a:xfrm>
              <a:off x="884" y="1710"/>
              <a:ext cx="557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aseline="0">
                  <a:ea typeface="宋体" panose="02010600030101010101" pitchFamily="2" charset="-122"/>
                </a:rPr>
                <a:t>x3FFE</a:t>
              </a:r>
            </a:p>
          </p:txBody>
        </p:sp>
        <p:sp>
          <p:nvSpPr>
            <p:cNvPr id="16401" name="Text Box 36"/>
            <p:cNvSpPr txBox="1">
              <a:spLocks noChangeArrowheads="1"/>
            </p:cNvSpPr>
            <p:nvPr/>
          </p:nvSpPr>
          <p:spPr bwMode="auto">
            <a:xfrm>
              <a:off x="884" y="1958"/>
              <a:ext cx="557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aseline="0">
                  <a:ea typeface="宋体" panose="02010600030101010101" pitchFamily="2" charset="-122"/>
                </a:rPr>
                <a:t>x3FFF</a:t>
              </a:r>
            </a:p>
          </p:txBody>
        </p:sp>
        <p:sp>
          <p:nvSpPr>
            <p:cNvPr id="16403" name="Text Box 38"/>
            <p:cNvSpPr txBox="1">
              <a:spLocks noChangeArrowheads="1"/>
            </p:cNvSpPr>
            <p:nvPr/>
          </p:nvSpPr>
          <p:spPr bwMode="auto">
            <a:xfrm>
              <a:off x="884" y="2384"/>
              <a:ext cx="557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aseline="0">
                  <a:ea typeface="宋体" panose="02010600030101010101" pitchFamily="2" charset="-122"/>
                </a:rPr>
                <a:t>SP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39516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(25+17) x (3+2)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62" y="1700808"/>
            <a:ext cx="8634369" cy="2808312"/>
          </a:xfrm>
          <a:prstGeom prst="rect">
            <a:avLst/>
          </a:prstGeom>
        </p:spPr>
      </p:pic>
      <p:cxnSp>
        <p:nvCxnSpPr>
          <p:cNvPr id="119" name="直接箭头连接符 118"/>
          <p:cNvCxnSpPr/>
          <p:nvPr/>
        </p:nvCxnSpPr>
        <p:spPr bwMode="auto">
          <a:xfrm flipV="1">
            <a:off x="4201336" y="3212976"/>
            <a:ext cx="0" cy="43204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" name="直接箭头连接符 121"/>
          <p:cNvCxnSpPr/>
          <p:nvPr/>
        </p:nvCxnSpPr>
        <p:spPr bwMode="auto">
          <a:xfrm flipV="1">
            <a:off x="7092280" y="2924944"/>
            <a:ext cx="0" cy="7920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7" name="直接箭头连接符 126"/>
          <p:cNvCxnSpPr/>
          <p:nvPr/>
        </p:nvCxnSpPr>
        <p:spPr bwMode="auto">
          <a:xfrm flipV="1">
            <a:off x="1331640" y="3429000"/>
            <a:ext cx="0" cy="28803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424298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(25+17) x (3+2)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88" y="1844824"/>
            <a:ext cx="8801100" cy="2838450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 bwMode="auto">
          <a:xfrm flipV="1">
            <a:off x="1403648" y="3356992"/>
            <a:ext cx="0" cy="50405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直接箭头连接符 6"/>
          <p:cNvCxnSpPr/>
          <p:nvPr/>
        </p:nvCxnSpPr>
        <p:spPr bwMode="auto">
          <a:xfrm flipV="1">
            <a:off x="4283968" y="3068960"/>
            <a:ext cx="0" cy="7920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接箭头连接符 8"/>
          <p:cNvCxnSpPr/>
          <p:nvPr/>
        </p:nvCxnSpPr>
        <p:spPr bwMode="auto">
          <a:xfrm flipV="1">
            <a:off x="7236296" y="2780928"/>
            <a:ext cx="0" cy="108012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47097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H_Others_2">
            <a:extLst>
              <a:ext uri="{FF2B5EF4-FFF2-40B4-BE49-F238E27FC236}">
                <a16:creationId xmlns:a16="http://schemas.microsoft.com/office/drawing/2014/main" id="{9056126C-8529-435C-A5C5-25B6DCFEACB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7798" y="224843"/>
            <a:ext cx="2023020" cy="4924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Outline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FBFB4F98-A1B6-4B54-9432-9B1BAD84A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5912" y="1577750"/>
            <a:ext cx="7418983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Review</a:t>
            </a:r>
          </a:p>
        </p:txBody>
      </p:sp>
      <p:sp>
        <p:nvSpPr>
          <p:cNvPr id="23" name="Text Box 17">
            <a:extLst>
              <a:ext uri="{FF2B5EF4-FFF2-40B4-BE49-F238E27FC236}">
                <a16:creationId xmlns:a16="http://schemas.microsoft.com/office/drawing/2014/main" id="{10064102-F5B2-40A8-A097-05F8C082B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484784"/>
            <a:ext cx="611764" cy="624357"/>
          </a:xfrm>
          <a:prstGeom prst="rect">
            <a:avLst/>
          </a:prstGeom>
          <a:solidFill>
            <a:srgbClr val="003399">
              <a:alpha val="67000"/>
            </a:srgbClr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D93F16C4-A290-47B9-BA72-08B73E244C4D}"/>
              </a:ext>
            </a:extLst>
          </p:cNvPr>
          <p:cNvCxnSpPr/>
          <p:nvPr/>
        </p:nvCxnSpPr>
        <p:spPr>
          <a:xfrm>
            <a:off x="474181" y="2131805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17">
            <a:extLst>
              <a:ext uri="{FF2B5EF4-FFF2-40B4-BE49-F238E27FC236}">
                <a16:creationId xmlns:a16="http://schemas.microsoft.com/office/drawing/2014/main" id="{EF1DEE29-9275-45CA-A1C1-B2DD20A33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3067564"/>
            <a:ext cx="611764" cy="624357"/>
          </a:xfrm>
          <a:prstGeom prst="rect">
            <a:avLst/>
          </a:prstGeom>
          <a:solidFill>
            <a:srgbClr val="003399">
              <a:alpha val="67000"/>
            </a:srgbClr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3</a:t>
            </a:r>
          </a:p>
        </p:txBody>
      </p:sp>
      <p:sp>
        <p:nvSpPr>
          <p:cNvPr id="33" name="矩形 17">
            <a:extLst>
              <a:ext uri="{FF2B5EF4-FFF2-40B4-BE49-F238E27FC236}">
                <a16:creationId xmlns:a16="http://schemas.microsoft.com/office/drawing/2014/main" id="{8D3CB30D-E9CE-4AAA-8189-C4674F81A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3160530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A Machine Structure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：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von Neumann Model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Times New Roman" panose="02020603050405020304" pitchFamily="18" charset="0"/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180CF5E8-68AF-4F8B-B510-DB9A7B9CCB03}"/>
              </a:ext>
            </a:extLst>
          </p:cNvPr>
          <p:cNvCxnSpPr/>
          <p:nvPr/>
        </p:nvCxnSpPr>
        <p:spPr>
          <a:xfrm>
            <a:off x="438669" y="3721172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>
            <a:extLst>
              <a:ext uri="{FF2B5EF4-FFF2-40B4-BE49-F238E27FC236}">
                <a16:creationId xmlns:a16="http://schemas.microsoft.com/office/drawing/2014/main" id="{CE5C1212-F8ED-4FB6-A797-C6AFBC179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2270285"/>
            <a:ext cx="611764" cy="624357"/>
          </a:xfrm>
          <a:prstGeom prst="rect">
            <a:avLst/>
          </a:prstGeom>
          <a:solidFill>
            <a:srgbClr val="003399">
              <a:alpha val="67000"/>
            </a:srgbClr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</a:t>
            </a:r>
          </a:p>
        </p:txBody>
      </p:sp>
      <p:sp>
        <p:nvSpPr>
          <p:cNvPr id="21" name="矩形 17">
            <a:extLst>
              <a:ext uri="{FF2B5EF4-FFF2-40B4-BE49-F238E27FC236}">
                <a16:creationId xmlns:a16="http://schemas.microsoft.com/office/drawing/2014/main" id="{71D289C4-D39F-4710-BBD5-91958FB29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2363251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From ENIAC to the Stored Program Computer</a:t>
            </a: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27503D4-1039-4406-BA5B-9D61A87E45D7}"/>
              </a:ext>
            </a:extLst>
          </p:cNvPr>
          <p:cNvCxnSpPr/>
          <p:nvPr/>
        </p:nvCxnSpPr>
        <p:spPr>
          <a:xfrm>
            <a:off x="438669" y="2923893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30B97DD4-DFAF-460E-BBC2-FAD7477409F4}"/>
              </a:ext>
            </a:extLst>
          </p:cNvPr>
          <p:cNvCxnSpPr/>
          <p:nvPr/>
        </p:nvCxnSpPr>
        <p:spPr>
          <a:xfrm>
            <a:off x="474181" y="2929084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7">
            <a:extLst>
              <a:ext uri="{FF2B5EF4-FFF2-40B4-BE49-F238E27FC236}">
                <a16:creationId xmlns:a16="http://schemas.microsoft.com/office/drawing/2014/main" id="{FBC5D026-1A95-49A5-960C-DCF5C36D0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5912" y="1577750"/>
            <a:ext cx="7418983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Review</a:t>
            </a:r>
          </a:p>
        </p:txBody>
      </p:sp>
      <p:sp>
        <p:nvSpPr>
          <p:cNvPr id="20" name="Text Box 17">
            <a:extLst>
              <a:ext uri="{FF2B5EF4-FFF2-40B4-BE49-F238E27FC236}">
                <a16:creationId xmlns:a16="http://schemas.microsoft.com/office/drawing/2014/main" id="{19249016-BB4C-4466-85A1-E71F90CFE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852" y="1484784"/>
            <a:ext cx="611764" cy="624357"/>
          </a:xfrm>
          <a:prstGeom prst="rect">
            <a:avLst/>
          </a:prstGeom>
          <a:solidFill>
            <a:srgbClr val="0152A3"/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48F581FE-618E-4C31-A7E2-28D3B17E6AAC}"/>
              </a:ext>
            </a:extLst>
          </p:cNvPr>
          <p:cNvCxnSpPr/>
          <p:nvPr/>
        </p:nvCxnSpPr>
        <p:spPr>
          <a:xfrm>
            <a:off x="474181" y="2131805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17">
            <a:extLst>
              <a:ext uri="{FF2B5EF4-FFF2-40B4-BE49-F238E27FC236}">
                <a16:creationId xmlns:a16="http://schemas.microsoft.com/office/drawing/2014/main" id="{047A8819-B4AD-4244-8485-A1CB09ACB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3067564"/>
            <a:ext cx="611764" cy="624357"/>
          </a:xfrm>
          <a:prstGeom prst="rect">
            <a:avLst/>
          </a:prstGeom>
          <a:gradFill flip="none" rotWithShape="1">
            <a:gsLst>
              <a:gs pos="0">
                <a:srgbClr val="0152A3">
                  <a:tint val="66000"/>
                  <a:satMod val="160000"/>
                </a:srgbClr>
              </a:gs>
              <a:gs pos="50000">
                <a:srgbClr val="0152A3">
                  <a:tint val="44500"/>
                  <a:satMod val="160000"/>
                </a:srgbClr>
              </a:gs>
              <a:gs pos="100000">
                <a:srgbClr val="0152A3">
                  <a:tint val="23500"/>
                  <a:satMod val="160000"/>
                </a:srgbClr>
              </a:gs>
            </a:gsLst>
            <a:lin ang="18900000" scaled="1"/>
            <a:tileRect/>
          </a:gra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3</a:t>
            </a:r>
          </a:p>
        </p:txBody>
      </p:sp>
      <p:sp>
        <p:nvSpPr>
          <p:cNvPr id="27" name="矩形 17">
            <a:extLst>
              <a:ext uri="{FF2B5EF4-FFF2-40B4-BE49-F238E27FC236}">
                <a16:creationId xmlns:a16="http://schemas.microsoft.com/office/drawing/2014/main" id="{E26AD7B7-5D32-472A-9C9B-92B0AB7E3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3160530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buClr>
                <a:srgbClr val="4F81BD"/>
              </a:buClr>
              <a:buNone/>
              <a:defRPr/>
            </a:pPr>
            <a:r>
              <a:rPr lang="en-US" altLang="zh-CN" sz="2400" b="1" baseline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</a:rPr>
              <a:t>The Stack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B4CA520A-1996-459B-906F-E44797D5C5A0}"/>
              </a:ext>
            </a:extLst>
          </p:cNvPr>
          <p:cNvCxnSpPr/>
          <p:nvPr/>
        </p:nvCxnSpPr>
        <p:spPr>
          <a:xfrm>
            <a:off x="438669" y="3721172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17">
            <a:extLst>
              <a:ext uri="{FF2B5EF4-FFF2-40B4-BE49-F238E27FC236}">
                <a16:creationId xmlns:a16="http://schemas.microsoft.com/office/drawing/2014/main" id="{9B45BD7D-C4D7-4601-AD57-FA71F5BB8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2270285"/>
            <a:ext cx="611764" cy="624357"/>
          </a:xfrm>
          <a:prstGeom prst="rect">
            <a:avLst/>
          </a:prstGeom>
          <a:gradFill flip="none" rotWithShape="1">
            <a:gsLst>
              <a:gs pos="0">
                <a:srgbClr val="0152A3">
                  <a:tint val="66000"/>
                  <a:satMod val="160000"/>
                </a:srgbClr>
              </a:gs>
              <a:gs pos="50000">
                <a:srgbClr val="0152A3">
                  <a:tint val="44500"/>
                  <a:satMod val="160000"/>
                </a:srgbClr>
              </a:gs>
              <a:gs pos="100000">
                <a:srgbClr val="0152A3">
                  <a:tint val="23500"/>
                  <a:satMod val="160000"/>
                </a:srgbClr>
              </a:gs>
            </a:gsLst>
            <a:lin ang="18900000" scaled="1"/>
            <a:tileRect/>
          </a:gra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</a:t>
            </a:r>
          </a:p>
        </p:txBody>
      </p:sp>
      <p:sp>
        <p:nvSpPr>
          <p:cNvPr id="40" name="矩形 17">
            <a:extLst>
              <a:ext uri="{FF2B5EF4-FFF2-40B4-BE49-F238E27FC236}">
                <a16:creationId xmlns:a16="http://schemas.microsoft.com/office/drawing/2014/main" id="{E3124882-A1D5-4906-A753-74527C976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2363250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lvl="0">
              <a:lnSpc>
                <a:spcPct val="90000"/>
              </a:lnSpc>
              <a:buClr>
                <a:srgbClr val="4F81BD"/>
              </a:buClr>
              <a:buNone/>
              <a:defRPr/>
            </a:pPr>
            <a:r>
              <a:rPr lang="en-US" altLang="zh-CN" sz="2400" b="1" baseline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</a:rPr>
              <a:t>Memory Model for Program Execution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3079AABD-29DE-4EBC-9B9C-F16BAB563B5D}"/>
              </a:ext>
            </a:extLst>
          </p:cNvPr>
          <p:cNvCxnSpPr/>
          <p:nvPr/>
        </p:nvCxnSpPr>
        <p:spPr>
          <a:xfrm>
            <a:off x="438669" y="2923893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00D572A6-62F2-49EE-850B-6C331D48ABE4}"/>
              </a:ext>
            </a:extLst>
          </p:cNvPr>
          <p:cNvCxnSpPr/>
          <p:nvPr/>
        </p:nvCxnSpPr>
        <p:spPr>
          <a:xfrm>
            <a:off x="474181" y="2929084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17">
            <a:extLst>
              <a:ext uri="{FF2B5EF4-FFF2-40B4-BE49-F238E27FC236}">
                <a16:creationId xmlns:a16="http://schemas.microsoft.com/office/drawing/2014/main" id="{DDB816B2-2491-4E3D-90F5-A8A01521E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3855512"/>
            <a:ext cx="611764" cy="624357"/>
          </a:xfrm>
          <a:prstGeom prst="rect">
            <a:avLst/>
          </a:prstGeom>
          <a:solidFill>
            <a:srgbClr val="003399">
              <a:alpha val="67000"/>
            </a:srgbClr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3</a:t>
            </a:r>
          </a:p>
        </p:txBody>
      </p:sp>
      <p:sp>
        <p:nvSpPr>
          <p:cNvPr id="29" name="矩形 17">
            <a:extLst>
              <a:ext uri="{FF2B5EF4-FFF2-40B4-BE49-F238E27FC236}">
                <a16:creationId xmlns:a16="http://schemas.microsoft.com/office/drawing/2014/main" id="{BA5ED58A-E5A4-48D8-A0FE-748D6C0A9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3948478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A Machine Structure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：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von Neumann Model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Times New Roman" panose="02020603050405020304" pitchFamily="18" charset="0"/>
            </a:endParaRP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3ED5E725-6B72-4D25-8539-035BBA2CA310}"/>
              </a:ext>
            </a:extLst>
          </p:cNvPr>
          <p:cNvCxnSpPr/>
          <p:nvPr/>
        </p:nvCxnSpPr>
        <p:spPr>
          <a:xfrm>
            <a:off x="438669" y="4509120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17">
            <a:extLst>
              <a:ext uri="{FF2B5EF4-FFF2-40B4-BE49-F238E27FC236}">
                <a16:creationId xmlns:a16="http://schemas.microsoft.com/office/drawing/2014/main" id="{A88B4B72-9227-4996-AD60-AF3A9320D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3855512"/>
            <a:ext cx="611764" cy="624357"/>
          </a:xfrm>
          <a:prstGeom prst="rect">
            <a:avLst/>
          </a:prstGeom>
          <a:gradFill flip="none" rotWithShape="1">
            <a:gsLst>
              <a:gs pos="0">
                <a:srgbClr val="0152A3">
                  <a:tint val="66000"/>
                  <a:satMod val="160000"/>
                </a:srgbClr>
              </a:gs>
              <a:gs pos="50000">
                <a:srgbClr val="0152A3">
                  <a:tint val="44500"/>
                  <a:satMod val="160000"/>
                </a:srgbClr>
              </a:gs>
              <a:gs pos="100000">
                <a:srgbClr val="0152A3">
                  <a:tint val="23500"/>
                  <a:satMod val="160000"/>
                </a:srgbClr>
              </a:gs>
            </a:gsLst>
            <a:lin ang="18900000" scaled="1"/>
            <a:tileRect/>
          </a:gra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baseline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9" name="矩形 17">
            <a:extLst>
              <a:ext uri="{FF2B5EF4-FFF2-40B4-BE49-F238E27FC236}">
                <a16:creationId xmlns:a16="http://schemas.microsoft.com/office/drawing/2014/main" id="{5F7A6B8F-A5E9-428C-B828-7EF6CE9CF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3948478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lvl="0">
              <a:lnSpc>
                <a:spcPct val="90000"/>
              </a:lnSpc>
              <a:buClr>
                <a:srgbClr val="4F81BD"/>
              </a:buClr>
              <a:buNone/>
              <a:defRPr/>
            </a:pPr>
            <a:r>
              <a:rPr lang="en-US" altLang="zh-CN" sz="2400" b="1" baseline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</a:rPr>
              <a:t>Implementing Functions in C Using a Stack</a:t>
            </a: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574B0DA5-6E6F-4CCB-884F-1F416E0033A8}"/>
              </a:ext>
            </a:extLst>
          </p:cNvPr>
          <p:cNvCxnSpPr/>
          <p:nvPr/>
        </p:nvCxnSpPr>
        <p:spPr>
          <a:xfrm>
            <a:off x="438669" y="4509120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366800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(25+17) x (3+2)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" y="2081212"/>
            <a:ext cx="8867775" cy="2695575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 bwMode="auto">
          <a:xfrm flipV="1">
            <a:off x="1403648" y="3212976"/>
            <a:ext cx="0" cy="7920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直接箭头连接符 5"/>
          <p:cNvCxnSpPr/>
          <p:nvPr/>
        </p:nvCxnSpPr>
        <p:spPr bwMode="auto">
          <a:xfrm flipV="1">
            <a:off x="4283968" y="3501008"/>
            <a:ext cx="0" cy="50405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接箭头连接符 7"/>
          <p:cNvCxnSpPr/>
          <p:nvPr/>
        </p:nvCxnSpPr>
        <p:spPr bwMode="auto">
          <a:xfrm flipV="1">
            <a:off x="7164288" y="3717032"/>
            <a:ext cx="0" cy="28803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889519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H_Others_2">
            <a:extLst>
              <a:ext uri="{FF2B5EF4-FFF2-40B4-BE49-F238E27FC236}">
                <a16:creationId xmlns:a16="http://schemas.microsoft.com/office/drawing/2014/main" id="{9056126C-8529-435C-A5C5-25B6DCFEACB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7798" y="224843"/>
            <a:ext cx="2023020" cy="4924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Outline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FBFB4F98-A1B6-4B54-9432-9B1BAD84A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5912" y="1577750"/>
            <a:ext cx="7418983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Review</a:t>
            </a:r>
          </a:p>
        </p:txBody>
      </p:sp>
      <p:sp>
        <p:nvSpPr>
          <p:cNvPr id="23" name="Text Box 17">
            <a:extLst>
              <a:ext uri="{FF2B5EF4-FFF2-40B4-BE49-F238E27FC236}">
                <a16:creationId xmlns:a16="http://schemas.microsoft.com/office/drawing/2014/main" id="{10064102-F5B2-40A8-A097-05F8C082B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484784"/>
            <a:ext cx="611764" cy="624357"/>
          </a:xfrm>
          <a:prstGeom prst="rect">
            <a:avLst/>
          </a:prstGeom>
          <a:solidFill>
            <a:srgbClr val="003399">
              <a:alpha val="67000"/>
            </a:srgbClr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D93F16C4-A290-47B9-BA72-08B73E244C4D}"/>
              </a:ext>
            </a:extLst>
          </p:cNvPr>
          <p:cNvCxnSpPr/>
          <p:nvPr/>
        </p:nvCxnSpPr>
        <p:spPr>
          <a:xfrm>
            <a:off x="474181" y="2131805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17">
            <a:extLst>
              <a:ext uri="{FF2B5EF4-FFF2-40B4-BE49-F238E27FC236}">
                <a16:creationId xmlns:a16="http://schemas.microsoft.com/office/drawing/2014/main" id="{EF1DEE29-9275-45CA-A1C1-B2DD20A33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3067564"/>
            <a:ext cx="611764" cy="624357"/>
          </a:xfrm>
          <a:prstGeom prst="rect">
            <a:avLst/>
          </a:prstGeom>
          <a:solidFill>
            <a:srgbClr val="003399">
              <a:alpha val="67000"/>
            </a:srgbClr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3</a:t>
            </a:r>
          </a:p>
        </p:txBody>
      </p:sp>
      <p:sp>
        <p:nvSpPr>
          <p:cNvPr id="33" name="矩形 17">
            <a:extLst>
              <a:ext uri="{FF2B5EF4-FFF2-40B4-BE49-F238E27FC236}">
                <a16:creationId xmlns:a16="http://schemas.microsoft.com/office/drawing/2014/main" id="{8D3CB30D-E9CE-4AAA-8189-C4674F81A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3160530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A Machine Structure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：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von Neumann Model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Times New Roman" panose="02020603050405020304" pitchFamily="18" charset="0"/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180CF5E8-68AF-4F8B-B510-DB9A7B9CCB03}"/>
              </a:ext>
            </a:extLst>
          </p:cNvPr>
          <p:cNvCxnSpPr/>
          <p:nvPr/>
        </p:nvCxnSpPr>
        <p:spPr>
          <a:xfrm>
            <a:off x="438669" y="3721172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>
            <a:extLst>
              <a:ext uri="{FF2B5EF4-FFF2-40B4-BE49-F238E27FC236}">
                <a16:creationId xmlns:a16="http://schemas.microsoft.com/office/drawing/2014/main" id="{CE5C1212-F8ED-4FB6-A797-C6AFBC179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2270285"/>
            <a:ext cx="611764" cy="624357"/>
          </a:xfrm>
          <a:prstGeom prst="rect">
            <a:avLst/>
          </a:prstGeom>
          <a:solidFill>
            <a:srgbClr val="003399">
              <a:alpha val="67000"/>
            </a:srgbClr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</a:t>
            </a:r>
          </a:p>
        </p:txBody>
      </p:sp>
      <p:sp>
        <p:nvSpPr>
          <p:cNvPr id="21" name="矩形 17">
            <a:extLst>
              <a:ext uri="{FF2B5EF4-FFF2-40B4-BE49-F238E27FC236}">
                <a16:creationId xmlns:a16="http://schemas.microsoft.com/office/drawing/2014/main" id="{71D289C4-D39F-4710-BBD5-91958FB29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2363251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From ENIAC to the Stored Program Computer</a:t>
            </a: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27503D4-1039-4406-BA5B-9D61A87E45D7}"/>
              </a:ext>
            </a:extLst>
          </p:cNvPr>
          <p:cNvCxnSpPr/>
          <p:nvPr/>
        </p:nvCxnSpPr>
        <p:spPr>
          <a:xfrm>
            <a:off x="438669" y="2923893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30B97DD4-DFAF-460E-BBC2-FAD7477409F4}"/>
              </a:ext>
            </a:extLst>
          </p:cNvPr>
          <p:cNvCxnSpPr/>
          <p:nvPr/>
        </p:nvCxnSpPr>
        <p:spPr>
          <a:xfrm>
            <a:off x="474181" y="2929084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7">
            <a:extLst>
              <a:ext uri="{FF2B5EF4-FFF2-40B4-BE49-F238E27FC236}">
                <a16:creationId xmlns:a16="http://schemas.microsoft.com/office/drawing/2014/main" id="{FBC5D026-1A95-49A5-960C-DCF5C36D0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5912" y="1577750"/>
            <a:ext cx="7418983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Review</a:t>
            </a:r>
          </a:p>
        </p:txBody>
      </p:sp>
      <p:sp>
        <p:nvSpPr>
          <p:cNvPr id="20" name="Text Box 17">
            <a:extLst>
              <a:ext uri="{FF2B5EF4-FFF2-40B4-BE49-F238E27FC236}">
                <a16:creationId xmlns:a16="http://schemas.microsoft.com/office/drawing/2014/main" id="{19249016-BB4C-4466-85A1-E71F90CFE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484784"/>
            <a:ext cx="611764" cy="624357"/>
          </a:xfrm>
          <a:prstGeom prst="rect">
            <a:avLst/>
          </a:prstGeom>
          <a:gradFill flip="none" rotWithShape="1">
            <a:gsLst>
              <a:gs pos="0">
                <a:srgbClr val="0152A3">
                  <a:tint val="66000"/>
                  <a:satMod val="160000"/>
                </a:srgbClr>
              </a:gs>
              <a:gs pos="50000">
                <a:srgbClr val="0152A3">
                  <a:tint val="44500"/>
                  <a:satMod val="160000"/>
                </a:srgbClr>
              </a:gs>
              <a:gs pos="100000">
                <a:srgbClr val="0152A3">
                  <a:tint val="23500"/>
                  <a:satMod val="160000"/>
                </a:srgbClr>
              </a:gs>
            </a:gsLst>
            <a:lin ang="18900000" scaled="1"/>
            <a:tileRect/>
          </a:gra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48F581FE-618E-4C31-A7E2-28D3B17E6AAC}"/>
              </a:ext>
            </a:extLst>
          </p:cNvPr>
          <p:cNvCxnSpPr/>
          <p:nvPr/>
        </p:nvCxnSpPr>
        <p:spPr>
          <a:xfrm>
            <a:off x="474181" y="2131805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17">
            <a:extLst>
              <a:ext uri="{FF2B5EF4-FFF2-40B4-BE49-F238E27FC236}">
                <a16:creationId xmlns:a16="http://schemas.microsoft.com/office/drawing/2014/main" id="{047A8819-B4AD-4244-8485-A1CB09ACB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3067564"/>
            <a:ext cx="611764" cy="624357"/>
          </a:xfrm>
          <a:prstGeom prst="rect">
            <a:avLst/>
          </a:prstGeom>
          <a:gradFill flip="none" rotWithShape="1">
            <a:gsLst>
              <a:gs pos="0">
                <a:srgbClr val="0152A3">
                  <a:tint val="66000"/>
                  <a:satMod val="160000"/>
                </a:srgbClr>
              </a:gs>
              <a:gs pos="50000">
                <a:srgbClr val="0152A3">
                  <a:tint val="44500"/>
                  <a:satMod val="160000"/>
                </a:srgbClr>
              </a:gs>
              <a:gs pos="100000">
                <a:srgbClr val="0152A3">
                  <a:tint val="23500"/>
                  <a:satMod val="160000"/>
                </a:srgbClr>
              </a:gs>
            </a:gsLst>
            <a:lin ang="18900000" scaled="1"/>
            <a:tileRect/>
          </a:gra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3</a:t>
            </a:r>
          </a:p>
        </p:txBody>
      </p:sp>
      <p:sp>
        <p:nvSpPr>
          <p:cNvPr id="27" name="矩形 17">
            <a:extLst>
              <a:ext uri="{FF2B5EF4-FFF2-40B4-BE49-F238E27FC236}">
                <a16:creationId xmlns:a16="http://schemas.microsoft.com/office/drawing/2014/main" id="{E26AD7B7-5D32-472A-9C9B-92B0AB7E3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3160530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The Stack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B4CA520A-1996-459B-906F-E44797D5C5A0}"/>
              </a:ext>
            </a:extLst>
          </p:cNvPr>
          <p:cNvCxnSpPr/>
          <p:nvPr/>
        </p:nvCxnSpPr>
        <p:spPr>
          <a:xfrm>
            <a:off x="438669" y="3721172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17">
            <a:extLst>
              <a:ext uri="{FF2B5EF4-FFF2-40B4-BE49-F238E27FC236}">
                <a16:creationId xmlns:a16="http://schemas.microsoft.com/office/drawing/2014/main" id="{9B45BD7D-C4D7-4601-AD57-FA71F5BB8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2270285"/>
            <a:ext cx="611764" cy="624357"/>
          </a:xfrm>
          <a:prstGeom prst="rect">
            <a:avLst/>
          </a:prstGeom>
          <a:gradFill flip="none" rotWithShape="1">
            <a:gsLst>
              <a:gs pos="0">
                <a:srgbClr val="0152A3">
                  <a:tint val="66000"/>
                  <a:satMod val="160000"/>
                </a:srgbClr>
              </a:gs>
              <a:gs pos="50000">
                <a:srgbClr val="0152A3">
                  <a:tint val="44500"/>
                  <a:satMod val="160000"/>
                </a:srgbClr>
              </a:gs>
              <a:gs pos="100000">
                <a:srgbClr val="0152A3">
                  <a:tint val="23500"/>
                  <a:satMod val="160000"/>
                </a:srgbClr>
              </a:gs>
            </a:gsLst>
            <a:lin ang="18900000" scaled="1"/>
            <a:tileRect/>
          </a:gra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</a:t>
            </a:r>
          </a:p>
        </p:txBody>
      </p:sp>
      <p:sp>
        <p:nvSpPr>
          <p:cNvPr id="40" name="矩形 17">
            <a:extLst>
              <a:ext uri="{FF2B5EF4-FFF2-40B4-BE49-F238E27FC236}">
                <a16:creationId xmlns:a16="http://schemas.microsoft.com/office/drawing/2014/main" id="{E3124882-A1D5-4906-A753-74527C976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2363250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Memory Model for Program Execution</a:t>
            </a: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3079AABD-29DE-4EBC-9B9C-F16BAB563B5D}"/>
              </a:ext>
            </a:extLst>
          </p:cNvPr>
          <p:cNvCxnSpPr/>
          <p:nvPr/>
        </p:nvCxnSpPr>
        <p:spPr>
          <a:xfrm>
            <a:off x="438669" y="2923893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00D572A6-62F2-49EE-850B-6C331D48ABE4}"/>
              </a:ext>
            </a:extLst>
          </p:cNvPr>
          <p:cNvCxnSpPr/>
          <p:nvPr/>
        </p:nvCxnSpPr>
        <p:spPr>
          <a:xfrm>
            <a:off x="474181" y="2929084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17">
            <a:extLst>
              <a:ext uri="{FF2B5EF4-FFF2-40B4-BE49-F238E27FC236}">
                <a16:creationId xmlns:a16="http://schemas.microsoft.com/office/drawing/2014/main" id="{DDB816B2-2491-4E3D-90F5-A8A01521E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3855512"/>
            <a:ext cx="611764" cy="624357"/>
          </a:xfrm>
          <a:prstGeom prst="rect">
            <a:avLst/>
          </a:prstGeom>
          <a:solidFill>
            <a:srgbClr val="003399">
              <a:alpha val="67000"/>
            </a:srgbClr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3</a:t>
            </a:r>
          </a:p>
        </p:txBody>
      </p:sp>
      <p:sp>
        <p:nvSpPr>
          <p:cNvPr id="29" name="矩形 17">
            <a:extLst>
              <a:ext uri="{FF2B5EF4-FFF2-40B4-BE49-F238E27FC236}">
                <a16:creationId xmlns:a16="http://schemas.microsoft.com/office/drawing/2014/main" id="{BA5ED58A-E5A4-48D8-A0FE-748D6C0A9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3948478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A Machine Structure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：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von Neumann Model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Times New Roman" panose="02020603050405020304" pitchFamily="18" charset="0"/>
            </a:endParaRP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3ED5E725-6B72-4D25-8539-035BBA2CA310}"/>
              </a:ext>
            </a:extLst>
          </p:cNvPr>
          <p:cNvCxnSpPr/>
          <p:nvPr/>
        </p:nvCxnSpPr>
        <p:spPr>
          <a:xfrm>
            <a:off x="438669" y="4509120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17">
            <a:extLst>
              <a:ext uri="{FF2B5EF4-FFF2-40B4-BE49-F238E27FC236}">
                <a16:creationId xmlns:a16="http://schemas.microsoft.com/office/drawing/2014/main" id="{A88B4B72-9227-4996-AD60-AF3A9320D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3855512"/>
            <a:ext cx="611764" cy="624357"/>
          </a:xfrm>
          <a:prstGeom prst="rect">
            <a:avLst/>
          </a:prstGeom>
          <a:solidFill>
            <a:srgbClr val="0152A3"/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4</a:t>
            </a:r>
          </a:p>
        </p:txBody>
      </p:sp>
      <p:sp>
        <p:nvSpPr>
          <p:cNvPr id="39" name="矩形 17">
            <a:extLst>
              <a:ext uri="{FF2B5EF4-FFF2-40B4-BE49-F238E27FC236}">
                <a16:creationId xmlns:a16="http://schemas.microsoft.com/office/drawing/2014/main" id="{5F7A6B8F-A5E9-428C-B828-7EF6CE9CF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3948478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Implementing Functions in C Using a Stack</a:t>
            </a: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574B0DA5-6E6F-4CCB-884F-1F416E0033A8}"/>
              </a:ext>
            </a:extLst>
          </p:cNvPr>
          <p:cNvCxnSpPr/>
          <p:nvPr/>
        </p:nvCxnSpPr>
        <p:spPr>
          <a:xfrm>
            <a:off x="438669" y="4509120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5164257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9A3258-AFC0-409B-A9B5-483DC638CE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14-</a:t>
            </a:r>
            <a:fld id="{2CA3E78C-7FDA-46BC-8AC5-85CF31FBC271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220162" name="Rectangle 2">
            <a:extLst>
              <a:ext uri="{FF2B5EF4-FFF2-40B4-BE49-F238E27FC236}">
                <a16:creationId xmlns:a16="http://schemas.microsoft.com/office/drawing/2014/main" id="{9E9E31C3-F20D-42DA-A33D-EF2E4569A2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Function in C</a:t>
            </a:r>
          </a:p>
        </p:txBody>
      </p:sp>
      <p:sp>
        <p:nvSpPr>
          <p:cNvPr id="220163" name="Rectangle 3">
            <a:extLst>
              <a:ext uri="{FF2B5EF4-FFF2-40B4-BE49-F238E27FC236}">
                <a16:creationId xmlns:a16="http://schemas.microsoft.com/office/drawing/2014/main" id="{76D40746-EA78-4159-8488-8C387389C2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Smaller, simpler, subcomponent of program</a:t>
            </a:r>
          </a:p>
          <a:p>
            <a:r>
              <a:rPr lang="en-US" altLang="zh-CN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Provides abstraction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hide low-level details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give high-level structure to programmer, easier to understand overall program flow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enables separable, independent development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C functions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zero or multiple arguments passed in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single result returned (optional)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return value is always a particular type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In other languages, called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procedures, subroutines</a:t>
            </a:r>
            <a:r>
              <a:rPr lang="en-US" altLang="zh-CN" dirty="0">
                <a:ea typeface="宋体" panose="02010600030101010101" pitchFamily="2" charset="-122"/>
              </a:rPr>
              <a:t>, ...</a:t>
            </a: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B27C4A39-963C-46B5-A402-4D632F0016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14-</a:t>
            </a:r>
            <a:fld id="{43207289-8666-49AB-BB8A-A985316850DF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221186" name="Rectangle 2">
            <a:extLst>
              <a:ext uri="{FF2B5EF4-FFF2-40B4-BE49-F238E27FC236}">
                <a16:creationId xmlns:a16="http://schemas.microsoft.com/office/drawing/2014/main" id="{2708580F-39FF-4DDE-AE9B-6B45A3D11D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 of High-Level Structure</a:t>
            </a:r>
          </a:p>
        </p:txBody>
      </p:sp>
      <p:sp>
        <p:nvSpPr>
          <p:cNvPr id="221187" name="Rectangle 3">
            <a:extLst>
              <a:ext uri="{FF2B5EF4-FFF2-40B4-BE49-F238E27FC236}">
                <a16:creationId xmlns:a16="http://schemas.microsoft.com/office/drawing/2014/main" id="{27B7E39E-17B4-4562-B37E-7856E4B450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63880" cy="5105400"/>
          </a:xfr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main()</a:t>
            </a:r>
            <a:b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{</a:t>
            </a:r>
            <a:b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SetupBoard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();  </a:t>
            </a:r>
            <a:r>
              <a:rPr lang="en-US" altLang="zh-CN" dirty="0">
                <a:solidFill>
                  <a:srgbClr val="0099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 place pieces on board */</a:t>
            </a:r>
            <a:b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DetermineSides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();  </a:t>
            </a:r>
            <a:r>
              <a:rPr lang="en-US" altLang="zh-CN" dirty="0">
                <a:solidFill>
                  <a:srgbClr val="0099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 choose black/white */</a:t>
            </a:r>
            <a:b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endParaRPr lang="en-US" altLang="zh-CN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dirty="0">
                <a:solidFill>
                  <a:srgbClr val="0099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 Play game */</a:t>
            </a:r>
            <a:b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    do {</a:t>
            </a:r>
            <a:b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      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WhitesTurn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();</a:t>
            </a:r>
            <a:b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      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BlacksTurn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();</a:t>
            </a:r>
            <a:b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    } while (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NoOutcomeYet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());</a:t>
            </a:r>
            <a:b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221188" name="Text Box 4">
            <a:extLst>
              <a:ext uri="{FF2B5EF4-FFF2-40B4-BE49-F238E27FC236}">
                <a16:creationId xmlns:a16="http://schemas.microsoft.com/office/drawing/2014/main" id="{65AE3271-5576-4ADD-A1F7-FE71C0E07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984" y="3105834"/>
            <a:ext cx="4320480" cy="1200329"/>
          </a:xfrm>
          <a:prstGeom prst="rect">
            <a:avLst/>
          </a:prstGeom>
          <a:noFill/>
          <a:ln w="9525">
            <a:solidFill>
              <a:srgbClr val="CE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aseline="0" dirty="0">
                <a:solidFill>
                  <a:srgbClr val="CE0000"/>
                </a:solidFill>
                <a:ea typeface="宋体" panose="02010600030101010101" pitchFamily="2" charset="-122"/>
              </a:rPr>
              <a:t>Structure of program is evident, even without knowing implementation.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3">
            <a:extLst>
              <a:ext uri="{FF2B5EF4-FFF2-40B4-BE49-F238E27FC236}">
                <a16:creationId xmlns:a16="http://schemas.microsoft.com/office/drawing/2014/main" id="{180F6707-459A-42EE-A4DC-81492F7EEA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14-</a:t>
            </a:r>
            <a:fld id="{0113F71F-74D1-447D-A2F7-B8FDEED4D41E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222210" name="Rectangle 1026">
            <a:extLst>
              <a:ext uri="{FF2B5EF4-FFF2-40B4-BE49-F238E27FC236}">
                <a16:creationId xmlns:a16="http://schemas.microsoft.com/office/drawing/2014/main" id="{DBBD9DD4-967C-42C6-A517-CF8F1C5588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Functions in C</a:t>
            </a:r>
          </a:p>
        </p:txBody>
      </p:sp>
      <p:sp>
        <p:nvSpPr>
          <p:cNvPr id="222211" name="Rectangle 1027">
            <a:extLst>
              <a:ext uri="{FF2B5EF4-FFF2-40B4-BE49-F238E27FC236}">
                <a16:creationId xmlns:a16="http://schemas.microsoft.com/office/drawing/2014/main" id="{6193D3AE-8FB4-4B54-A327-977BE945EB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9900"/>
                </a:solidFill>
                <a:ea typeface="宋体" panose="02010600030101010101" pitchFamily="2" charset="-122"/>
              </a:rPr>
              <a:t>Declaration</a:t>
            </a:r>
            <a:r>
              <a:rPr lang="en-US" altLang="zh-CN" dirty="0">
                <a:ea typeface="宋体" panose="02010600030101010101" pitchFamily="2" charset="-122"/>
              </a:rPr>
              <a:t> (also called prototype)</a:t>
            </a:r>
          </a:p>
          <a:p>
            <a:pPr marL="0" indent="0">
              <a:buNone/>
            </a:pPr>
            <a:r>
              <a:rPr lang="en-US" altLang="zh-CN" b="0" dirty="0">
                <a:ea typeface="宋体" panose="02010600030101010101" pitchFamily="2" charset="-122"/>
              </a:rPr>
              <a:t>	    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int Factorial(int n);</a:t>
            </a:r>
            <a:endParaRPr lang="en-US" altLang="zh-CN" b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endParaRPr lang="en-US" altLang="zh-CN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CE0000"/>
                </a:solidFill>
                <a:ea typeface="宋体" panose="02010600030101010101" pitchFamily="2" charset="-122"/>
              </a:rPr>
              <a:t>Function call</a:t>
            </a:r>
            <a:r>
              <a:rPr lang="en-US" altLang="zh-CN" dirty="0">
                <a:ea typeface="宋体" panose="02010600030101010101" pitchFamily="2" charset="-122"/>
              </a:rPr>
              <a:t> -- used in expression</a:t>
            </a: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	    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a = x + Factorial(f + g);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b="0" dirty="0">
              <a:ea typeface="宋体" panose="02010600030101010101" pitchFamily="2" charset="-122"/>
            </a:endParaRPr>
          </a:p>
        </p:txBody>
      </p:sp>
      <p:sp>
        <p:nvSpPr>
          <p:cNvPr id="222212" name="Text Box 1028">
            <a:extLst>
              <a:ext uri="{FF2B5EF4-FFF2-40B4-BE49-F238E27FC236}">
                <a16:creationId xmlns:a16="http://schemas.microsoft.com/office/drawing/2014/main" id="{165EE2F0-DBC9-460E-A2BA-92F7AAC673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124" y="2362200"/>
            <a:ext cx="1505540" cy="646331"/>
          </a:xfrm>
          <a:prstGeom prst="rect">
            <a:avLst/>
          </a:prstGeom>
          <a:noFill/>
          <a:ln w="9525">
            <a:solidFill>
              <a:srgbClr val="00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b="1" baseline="0" dirty="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type of</a:t>
            </a:r>
            <a:br>
              <a:rPr lang="en-US" altLang="zh-CN" b="1" baseline="0" dirty="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b="1" baseline="0" dirty="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return value</a:t>
            </a:r>
          </a:p>
        </p:txBody>
      </p:sp>
      <p:sp>
        <p:nvSpPr>
          <p:cNvPr id="222213" name="Text Box 1029">
            <a:extLst>
              <a:ext uri="{FF2B5EF4-FFF2-40B4-BE49-F238E27FC236}">
                <a16:creationId xmlns:a16="http://schemas.microsoft.com/office/drawing/2014/main" id="{5FF7DFCA-6AF9-4B25-82B0-5436653DF2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9088" y="2362200"/>
            <a:ext cx="1095173" cy="646331"/>
          </a:xfrm>
          <a:prstGeom prst="rect">
            <a:avLst/>
          </a:prstGeom>
          <a:noFill/>
          <a:ln w="9525">
            <a:solidFill>
              <a:srgbClr val="00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b="1" baseline="0" dirty="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name of</a:t>
            </a:r>
            <a:br>
              <a:rPr lang="en-US" altLang="zh-CN" b="1" baseline="0" dirty="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b="1" baseline="0" dirty="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function</a:t>
            </a:r>
          </a:p>
        </p:txBody>
      </p:sp>
      <p:sp>
        <p:nvSpPr>
          <p:cNvPr id="222214" name="Text Box 1030">
            <a:extLst>
              <a:ext uri="{FF2B5EF4-FFF2-40B4-BE49-F238E27FC236}">
                <a16:creationId xmlns:a16="http://schemas.microsoft.com/office/drawing/2014/main" id="{4B98C0E1-0371-4852-BB52-E68C3B7A9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988" y="2362200"/>
            <a:ext cx="1390124" cy="646331"/>
          </a:xfrm>
          <a:prstGeom prst="rect">
            <a:avLst/>
          </a:prstGeom>
          <a:noFill/>
          <a:ln w="9525">
            <a:solidFill>
              <a:srgbClr val="00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b="1" baseline="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types of all</a:t>
            </a:r>
            <a:br>
              <a:rPr lang="en-US" altLang="zh-CN" b="1" baseline="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b="1" baseline="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arguments</a:t>
            </a:r>
          </a:p>
        </p:txBody>
      </p:sp>
      <p:sp>
        <p:nvSpPr>
          <p:cNvPr id="222215" name="Line 1031">
            <a:extLst>
              <a:ext uri="{FF2B5EF4-FFF2-40B4-BE49-F238E27FC236}">
                <a16:creationId xmlns:a16="http://schemas.microsoft.com/office/drawing/2014/main" id="{19EA4BFF-84FF-44FC-BA80-5726F4CB96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24000" y="1981200"/>
            <a:ext cx="228600" cy="3810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2216" name="Line 1032">
            <a:extLst>
              <a:ext uri="{FF2B5EF4-FFF2-40B4-BE49-F238E27FC236}">
                <a16:creationId xmlns:a16="http://schemas.microsoft.com/office/drawing/2014/main" id="{5AAD28F9-32F0-46CD-AF8C-02151D1802C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76600" y="1981200"/>
            <a:ext cx="304800" cy="3810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2217" name="Line 1033">
            <a:extLst>
              <a:ext uri="{FF2B5EF4-FFF2-40B4-BE49-F238E27FC236}">
                <a16:creationId xmlns:a16="http://schemas.microsoft.com/office/drawing/2014/main" id="{0944C340-6ED3-4C57-A417-1CDC0B92A6C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76800" y="1981200"/>
            <a:ext cx="304800" cy="3810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2218" name="Text Box 1034">
            <a:extLst>
              <a:ext uri="{FF2B5EF4-FFF2-40B4-BE49-F238E27FC236}">
                <a16:creationId xmlns:a16="http://schemas.microsoft.com/office/drawing/2014/main" id="{11EC8F7F-6C09-4F70-9925-09C383C18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3153" y="4953000"/>
            <a:ext cx="2608406" cy="369332"/>
          </a:xfrm>
          <a:prstGeom prst="rect">
            <a:avLst/>
          </a:prstGeom>
          <a:noFill/>
          <a:ln w="9525">
            <a:solidFill>
              <a:srgbClr val="CE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b="1" baseline="0">
                <a:solidFill>
                  <a:srgbClr val="CE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1. evaluate arguments</a:t>
            </a:r>
          </a:p>
        </p:txBody>
      </p:sp>
      <p:sp>
        <p:nvSpPr>
          <p:cNvPr id="222219" name="Text Box 1035">
            <a:extLst>
              <a:ext uri="{FF2B5EF4-FFF2-40B4-BE49-F238E27FC236}">
                <a16:creationId xmlns:a16="http://schemas.microsoft.com/office/drawing/2014/main" id="{4C305251-6332-4FD9-A24E-85298BE26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1272" y="5486400"/>
            <a:ext cx="2274983" cy="369332"/>
          </a:xfrm>
          <a:prstGeom prst="rect">
            <a:avLst/>
          </a:prstGeom>
          <a:noFill/>
          <a:ln w="9525">
            <a:solidFill>
              <a:srgbClr val="CE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b="1" baseline="0" dirty="0">
                <a:solidFill>
                  <a:srgbClr val="CE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zh-CN" b="1" baseline="0" dirty="0">
                <a:solidFill>
                  <a:srgbClr val="CE0000"/>
                </a:solidFill>
              </a:rPr>
              <a:t>.</a:t>
            </a:r>
            <a:r>
              <a:rPr lang="en-US" altLang="zh-CN" b="1" baseline="0" dirty="0">
                <a:solidFill>
                  <a:srgbClr val="CE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execute function</a:t>
            </a:r>
          </a:p>
        </p:txBody>
      </p:sp>
      <p:sp>
        <p:nvSpPr>
          <p:cNvPr id="222220" name="Text Box 1036">
            <a:extLst>
              <a:ext uri="{FF2B5EF4-FFF2-40B4-BE49-F238E27FC236}">
                <a16:creationId xmlns:a16="http://schemas.microsoft.com/office/drawing/2014/main" id="{5101A241-D5DE-4DA3-8B06-F17F607711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0184" y="6096000"/>
            <a:ext cx="3775394" cy="369332"/>
          </a:xfrm>
          <a:prstGeom prst="rect">
            <a:avLst/>
          </a:prstGeom>
          <a:noFill/>
          <a:ln w="9525">
            <a:solidFill>
              <a:srgbClr val="CE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b="1" baseline="0">
                <a:solidFill>
                  <a:srgbClr val="CE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3. use return value in expression</a:t>
            </a:r>
          </a:p>
        </p:txBody>
      </p:sp>
      <p:sp>
        <p:nvSpPr>
          <p:cNvPr id="222221" name="Line 1037">
            <a:extLst>
              <a:ext uri="{FF2B5EF4-FFF2-40B4-BE49-F238E27FC236}">
                <a16:creationId xmlns:a16="http://schemas.microsoft.com/office/drawing/2014/main" id="{311FAB94-2D63-494B-8E52-83B3898549E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10200" y="4648200"/>
            <a:ext cx="0" cy="304800"/>
          </a:xfrm>
          <a:prstGeom prst="line">
            <a:avLst/>
          </a:prstGeom>
          <a:noFill/>
          <a:ln w="38100">
            <a:solidFill>
              <a:srgbClr val="CE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2222" name="Line 1038">
            <a:extLst>
              <a:ext uri="{FF2B5EF4-FFF2-40B4-BE49-F238E27FC236}">
                <a16:creationId xmlns:a16="http://schemas.microsoft.com/office/drawing/2014/main" id="{FA013EED-248F-41A2-98E5-7213361E2E0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43400" y="4800600"/>
            <a:ext cx="0" cy="685800"/>
          </a:xfrm>
          <a:prstGeom prst="line">
            <a:avLst/>
          </a:prstGeom>
          <a:noFill/>
          <a:ln w="38100">
            <a:solidFill>
              <a:srgbClr val="CE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2223" name="Line 1039">
            <a:extLst>
              <a:ext uri="{FF2B5EF4-FFF2-40B4-BE49-F238E27FC236}">
                <a16:creationId xmlns:a16="http://schemas.microsoft.com/office/drawing/2014/main" id="{C5DF58CA-9026-4B9A-811A-5B18DBAB1B2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667000" y="4876800"/>
            <a:ext cx="0" cy="1219200"/>
          </a:xfrm>
          <a:prstGeom prst="line">
            <a:avLst/>
          </a:prstGeom>
          <a:noFill/>
          <a:ln w="38100">
            <a:solidFill>
              <a:srgbClr val="CE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6CC5AB1E-C2A9-49E1-819C-BA85622F44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14-</a:t>
            </a:r>
            <a:fld id="{4F5D4F65-31F6-4F5C-9304-AD2D5F75C5CD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223234" name="Rectangle 2">
            <a:extLst>
              <a:ext uri="{FF2B5EF4-FFF2-40B4-BE49-F238E27FC236}">
                <a16:creationId xmlns:a16="http://schemas.microsoft.com/office/drawing/2014/main" id="{05CA52EA-6C06-4B64-8138-5B609AF0B3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Function Definition</a:t>
            </a:r>
          </a:p>
        </p:txBody>
      </p:sp>
      <p:sp>
        <p:nvSpPr>
          <p:cNvPr id="223235" name="Rectangle 3">
            <a:extLst>
              <a:ext uri="{FF2B5EF4-FFF2-40B4-BE49-F238E27FC236}">
                <a16:creationId xmlns:a16="http://schemas.microsoft.com/office/drawing/2014/main" id="{4E180F3F-9968-494B-B00B-FE9369D6B9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5024" y="987896"/>
            <a:ext cx="8783564" cy="1577006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State type, name, types of arguments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must match function declaration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give name to each argument (doesn't have to match declaration)</a:t>
            </a:r>
          </a:p>
          <a:p>
            <a:pPr marL="0" indent="0">
              <a:buNone/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997415F-C5BE-4169-AE92-58636FDC96C0}"/>
              </a:ext>
            </a:extLst>
          </p:cNvPr>
          <p:cNvSpPr txBox="1"/>
          <p:nvPr/>
        </p:nvSpPr>
        <p:spPr>
          <a:xfrm>
            <a:off x="794972" y="2841328"/>
            <a:ext cx="8025499" cy="2492990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int Factorial(int n)</a:t>
            </a:r>
          </a:p>
          <a:p>
            <a:r>
              <a:rPr lang="en-US" altLang="zh-CN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altLang="zh-CN" b="1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zh-CN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int result = 1;</a:t>
            </a:r>
            <a:br>
              <a:rPr lang="en-US" altLang="zh-CN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altLang="zh-CN" b="1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altLang="zh-CN" b="1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&lt;= n; </a:t>
            </a:r>
            <a:r>
              <a:rPr lang="en-US" altLang="zh-CN" b="1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br>
              <a:rPr lang="en-US" altLang="zh-CN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 result *= </a:t>
            </a:r>
            <a:r>
              <a:rPr lang="en-US" altLang="zh-CN" b="1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zh-CN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result;</a:t>
            </a:r>
          </a:p>
          <a:p>
            <a:r>
              <a:rPr lang="en-US" altLang="zh-CN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zh-CN" altLang="en-US" dirty="0"/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C8681E1E-7971-4193-B2CD-465643AEC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816" y="4401978"/>
            <a:ext cx="3483686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zh-CN" b="1" baseline="0" dirty="0">
                <a:solidFill>
                  <a:schemeClr val="accent2"/>
                </a:solidFill>
                <a:latin typeface="+mn-lt"/>
                <a:ea typeface="宋体" panose="02010600030101010101" pitchFamily="2" charset="-122"/>
              </a:rPr>
              <a:t>gives control back to calling function and  returns value</a:t>
            </a:r>
          </a:p>
        </p:txBody>
      </p:sp>
      <p:sp>
        <p:nvSpPr>
          <p:cNvPr id="9" name="Line 5">
            <a:extLst>
              <a:ext uri="{FF2B5EF4-FFF2-40B4-BE49-F238E27FC236}">
                <a16:creationId xmlns:a16="http://schemas.microsoft.com/office/drawing/2014/main" id="{3D640B37-7934-4925-ACBE-DB0AD834736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03848" y="4725144"/>
            <a:ext cx="1905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624CF7-853F-4853-9E2B-8308B1CE87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14-</a:t>
            </a:r>
            <a:fld id="{C629E4BF-F276-4B84-87C7-D27E41B632D4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224258" name="Rectangle 2">
            <a:extLst>
              <a:ext uri="{FF2B5EF4-FFF2-40B4-BE49-F238E27FC236}">
                <a16:creationId xmlns:a16="http://schemas.microsoft.com/office/drawing/2014/main" id="{EA66422E-B2B4-4C32-9A3F-8B98AADA62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Why Declaration?</a:t>
            </a:r>
          </a:p>
        </p:txBody>
      </p:sp>
      <p:sp>
        <p:nvSpPr>
          <p:cNvPr id="224259" name="Rectangle 3">
            <a:extLst>
              <a:ext uri="{FF2B5EF4-FFF2-40B4-BE49-F238E27FC236}">
                <a16:creationId xmlns:a16="http://schemas.microsoft.com/office/drawing/2014/main" id="{DB52F85A-4DF9-43F4-A286-5B955F837F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Since function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definition</a:t>
            </a:r>
            <a:r>
              <a:rPr lang="en-US" altLang="zh-CN" dirty="0">
                <a:ea typeface="宋体" panose="02010600030101010101" pitchFamily="2" charset="-122"/>
              </a:rPr>
              <a:t> also includes return and argument types, why is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declaration</a:t>
            </a:r>
            <a:r>
              <a:rPr lang="en-US" altLang="zh-CN" dirty="0">
                <a:ea typeface="宋体" panose="02010600030101010101" pitchFamily="2" charset="-122"/>
              </a:rPr>
              <a:t> needed?</a:t>
            </a:r>
          </a:p>
          <a:p>
            <a:r>
              <a:rPr lang="en-US" altLang="zh-CN" dirty="0">
                <a:solidFill>
                  <a:srgbClr val="CE0000"/>
                </a:solidFill>
                <a:ea typeface="宋体" panose="02010600030101010101" pitchFamily="2" charset="-122"/>
              </a:rPr>
              <a:t>Use might be seen before definition.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Compiler needs to know return and 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arg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types and number of arguments.</a:t>
            </a:r>
          </a:p>
          <a:p>
            <a:r>
              <a:rPr lang="en-US" altLang="zh-CN" dirty="0">
                <a:solidFill>
                  <a:srgbClr val="CE0000"/>
                </a:solidFill>
                <a:ea typeface="宋体" panose="02010600030101010101" pitchFamily="2" charset="-122"/>
              </a:rPr>
              <a:t>Definition might be in a different file, written by a different programmer.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include a "header" file with function declarations only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compile separately, link together to make executable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>
            <a:extLst>
              <a:ext uri="{FF2B5EF4-FFF2-40B4-BE49-F238E27FC236}">
                <a16:creationId xmlns:a16="http://schemas.microsoft.com/office/drawing/2014/main" id="{A7E6AFD6-B8FB-42CE-9615-09DF5BE659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14-</a:t>
            </a:r>
            <a:fld id="{CB9F1718-3D41-4DCD-8B89-D2A680ECF454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225282" name="Rectangle 2">
            <a:extLst>
              <a:ext uri="{FF2B5EF4-FFF2-40B4-BE49-F238E27FC236}">
                <a16:creationId xmlns:a16="http://schemas.microsoft.com/office/drawing/2014/main" id="{17AF1E35-EE25-48CA-9B0D-B8884911AA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</a:t>
            </a:r>
          </a:p>
        </p:txBody>
      </p:sp>
      <p:sp>
        <p:nvSpPr>
          <p:cNvPr id="225283" name="Rectangle 3">
            <a:extLst>
              <a:ext uri="{FF2B5EF4-FFF2-40B4-BE49-F238E27FC236}">
                <a16:creationId xmlns:a16="http://schemas.microsoft.com/office/drawing/2014/main" id="{C5E6A797-27BD-421F-A6C2-629F619022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2999"/>
            <a:ext cx="8153400" cy="5394325"/>
          </a:xfr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double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ValueInDollars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(double amount, double rate);</a:t>
            </a:r>
          </a:p>
          <a:p>
            <a:pPr marL="0" indent="0">
              <a:buNone/>
            </a:pPr>
            <a:endParaRPr lang="en-US" altLang="zh-CN" sz="20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main()</a:t>
            </a:r>
            <a:b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{</a:t>
            </a:r>
            <a:b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  ...</a:t>
            </a:r>
            <a:b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  dollars =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ValueInDollars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(francs,</a:t>
            </a:r>
            <a:b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                           DOLLARS_PER_FRANC);</a:t>
            </a:r>
            <a:b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printf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("%f francs equals %f dollars.\n",</a:t>
            </a:r>
            <a:b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         francs, dollars);</a:t>
            </a:r>
            <a:b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  ...</a:t>
            </a:r>
          </a:p>
          <a:p>
            <a:pPr marL="0" indent="0"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b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endParaRPr lang="en-US" altLang="zh-CN" sz="20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double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ValueInDollars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(double amount, double rate)</a:t>
            </a:r>
          </a:p>
          <a:p>
            <a:pPr marL="0" indent="0"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{</a:t>
            </a:r>
          </a:p>
          <a:p>
            <a:pPr marL="0" indent="0"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  return amount * rate;</a:t>
            </a:r>
          </a:p>
          <a:p>
            <a:pPr marL="0" indent="0"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225284" name="Text Box 4">
            <a:extLst>
              <a:ext uri="{FF2B5EF4-FFF2-40B4-BE49-F238E27FC236}">
                <a16:creationId xmlns:a16="http://schemas.microsoft.com/office/drawing/2014/main" id="{4E5980A0-2BCF-4AC0-95B0-EBDA3C1A6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5965" y="1463534"/>
            <a:ext cx="14157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baseline="0" dirty="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declaration</a:t>
            </a:r>
          </a:p>
        </p:txBody>
      </p:sp>
      <p:sp>
        <p:nvSpPr>
          <p:cNvPr id="225285" name="Text Box 5">
            <a:extLst>
              <a:ext uri="{FF2B5EF4-FFF2-40B4-BE49-F238E27FC236}">
                <a16:creationId xmlns:a16="http://schemas.microsoft.com/office/drawing/2014/main" id="{2CC3E42E-4968-4FD9-908B-689A78A9FF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4456" y="2307323"/>
            <a:ext cx="29161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baseline="0" dirty="0">
                <a:solidFill>
                  <a:srgbClr val="CE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function call (invocation)</a:t>
            </a:r>
          </a:p>
        </p:txBody>
      </p:sp>
      <p:sp>
        <p:nvSpPr>
          <p:cNvPr id="225286" name="Text Box 6">
            <a:extLst>
              <a:ext uri="{FF2B5EF4-FFF2-40B4-BE49-F238E27FC236}">
                <a16:creationId xmlns:a16="http://schemas.microsoft.com/office/drawing/2014/main" id="{639556B3-1504-4298-A90A-BA1F74BE9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1888" y="4655803"/>
            <a:ext cx="1223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baseline="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definition</a:t>
            </a:r>
            <a:endParaRPr lang="en-US" altLang="zh-CN" b="1" baseline="0" dirty="0">
              <a:solidFill>
                <a:srgbClr val="0099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287" name="Line 7">
            <a:extLst>
              <a:ext uri="{FF2B5EF4-FFF2-40B4-BE49-F238E27FC236}">
                <a16:creationId xmlns:a16="http://schemas.microsoft.com/office/drawing/2014/main" id="{9B20C425-EA4B-4DEB-AE9A-926F05D4118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133600" y="1463534"/>
            <a:ext cx="533400" cy="15240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288" name="Line 8">
            <a:extLst>
              <a:ext uri="{FF2B5EF4-FFF2-40B4-BE49-F238E27FC236}">
                <a16:creationId xmlns:a16="http://schemas.microsoft.com/office/drawing/2014/main" id="{0D9F8463-5706-4112-9C8D-31C4C1F07F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5856" y="2708920"/>
            <a:ext cx="457200" cy="152400"/>
          </a:xfrm>
          <a:prstGeom prst="line">
            <a:avLst/>
          </a:prstGeom>
          <a:noFill/>
          <a:ln w="57150">
            <a:solidFill>
              <a:srgbClr val="CE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289" name="Line 9">
            <a:extLst>
              <a:ext uri="{FF2B5EF4-FFF2-40B4-BE49-F238E27FC236}">
                <a16:creationId xmlns:a16="http://schemas.microsoft.com/office/drawing/2014/main" id="{8A465709-8D4F-49BE-8FC1-DB50BE333B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55776" y="4948935"/>
            <a:ext cx="457200" cy="1524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Storage Requirements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>
                <a:solidFill>
                  <a:srgbClr val="FF0000"/>
                </a:solidFill>
              </a:rPr>
              <a:t>Code</a:t>
            </a:r>
            <a:r>
              <a:rPr lang="en-US" altLang="zh-CN" dirty="0"/>
              <a:t> must be stored in memory so that we can execute the function.</a:t>
            </a:r>
          </a:p>
          <a:p>
            <a:pPr lvl="0"/>
            <a:r>
              <a:rPr lang="en-US" altLang="zh-CN" dirty="0">
                <a:solidFill>
                  <a:srgbClr val="FF0000"/>
                </a:solidFill>
              </a:rPr>
              <a:t>Parameters</a:t>
            </a:r>
            <a:r>
              <a:rPr lang="en-US" altLang="zh-CN" dirty="0"/>
              <a:t> must be sent from the caller to the </a:t>
            </a:r>
            <a:r>
              <a:rPr lang="en-US" altLang="zh-CN" dirty="0" err="1"/>
              <a:t>callee</a:t>
            </a:r>
            <a:r>
              <a:rPr lang="en-US" altLang="zh-CN" dirty="0"/>
              <a:t> so that the function receives them.</a:t>
            </a:r>
          </a:p>
          <a:p>
            <a:pPr lvl="0"/>
            <a:r>
              <a:rPr lang="en-US" altLang="zh-CN" dirty="0">
                <a:solidFill>
                  <a:srgbClr val="FF0000"/>
                </a:solidFill>
              </a:rPr>
              <a:t>Local variables </a:t>
            </a:r>
            <a:r>
              <a:rPr lang="en-US" altLang="zh-CN" dirty="0"/>
              <a:t>for the function must be stored somewhere, is one copy enough?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Return address </a:t>
            </a:r>
            <a:r>
              <a:rPr lang="en-US" altLang="zh-CN" dirty="0"/>
              <a:t>must be stored so that control can be returned to the caller.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Return values </a:t>
            </a:r>
            <a:r>
              <a:rPr lang="en-US" altLang="zh-CN" dirty="0"/>
              <a:t>must be sent from the </a:t>
            </a:r>
            <a:r>
              <a:rPr lang="en-US" altLang="zh-CN" dirty="0" err="1"/>
              <a:t>callee</a:t>
            </a:r>
            <a:r>
              <a:rPr lang="en-US" altLang="zh-CN" dirty="0"/>
              <a:t> to the caller, that’s how results are returned.</a:t>
            </a:r>
          </a:p>
          <a:p>
            <a:pPr lvl="0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FCB493D-2A4D-4A17-BB89-CF59A848BF2C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2023/11/23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273D291-87F8-4CB4-B9E1-72852E33AEF7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76749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 Call in 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Consider the following code: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What needs to be stored?</a:t>
            </a:r>
          </a:p>
          <a:p>
            <a:pPr lvl="1"/>
            <a:r>
              <a:rPr lang="en-US" altLang="zh-CN" dirty="0"/>
              <a:t>Code, parameters, local/global variables, return address/values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FCB493D-2A4D-4A17-BB89-CF59A848BF2C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2023/11/23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273D291-87F8-4CB4-B9E1-72852E33AEF7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899592" y="1628800"/>
            <a:ext cx="4752528" cy="324036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// main program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a = 10;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b = 20;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c = foo(</a:t>
            </a:r>
            <a:r>
              <a:rPr kumimoji="0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a,b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foo(</a:t>
            </a:r>
            <a:r>
              <a:rPr kumimoji="0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x,int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y)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kumimoji="0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z;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z= </a:t>
            </a:r>
            <a:r>
              <a:rPr kumimoji="0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x+y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return z;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494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733DC-8C81-4139-A8E2-65E78E615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Review: The Call/Return Mechanism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33BEC1-08C1-4B03-8AA8-E8EE6BFC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AF88401-22E9-4153-B0F5-3C3505E5B3D2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2023/11/23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8A7D8F-A01F-4631-B12B-65D0849A0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83AA37B-31F2-46EE-90A4-68D9AA6A4383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C027E86-DBD4-49BC-B516-A87018822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004" y="982828"/>
            <a:ext cx="7848996" cy="556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8438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/>
              <a:t>Possible Solution: </a:t>
            </a:r>
            <a:r>
              <a:rPr lang="en-US" altLang="zh-CN" dirty="0">
                <a:solidFill>
                  <a:srgbClr val="FF0000"/>
                </a:solidFill>
              </a:rPr>
              <a:t>Mixed Code and Data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Function implementation:</a:t>
            </a:r>
          </a:p>
          <a:p>
            <a:pPr lvl="0"/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en-US" altLang="zh-CN" dirty="0"/>
          </a:p>
          <a:p>
            <a:pPr lvl="0"/>
            <a:r>
              <a:rPr lang="en-US" altLang="zh-CN" dirty="0"/>
              <a:t>Can construct data section by appending foo_</a:t>
            </a:r>
          </a:p>
          <a:p>
            <a:pPr lvl="0"/>
            <a:endParaRPr lang="en-US" altLang="zh-CN" dirty="0"/>
          </a:p>
          <a:p>
            <a:pPr marL="0" indent="0"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Corresponding to the option 1 in text book p.497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FCB493D-2A4D-4A17-BB89-CF59A848BF2C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2023/11/23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273D291-87F8-4CB4-B9E1-72852E33AEF7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683568" y="1556792"/>
            <a:ext cx="8028384" cy="30963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foo        	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152A3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BR  </a:t>
            </a:r>
            <a:r>
              <a:rPr kumimoji="0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152A3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foo_begin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152A3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;skip over data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foo_rv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.BLKW 1        	;return value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foo_ra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.BLKW 1        	;return address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foo_paramx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	.BLKW 1        	;‘x’ parameter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foo_paramy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	.BLKW 1        	;‘y’ parameter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foo_localz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	.BLKW 1        	;‘z’ local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152A3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foo_begin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152A3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ST R7, </a:t>
            </a:r>
            <a:r>
              <a:rPr kumimoji="0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foo_ra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;save return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LD R7, </a:t>
            </a:r>
            <a:r>
              <a:rPr kumimoji="0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foo_ra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	;restore return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RET</a:t>
            </a:r>
          </a:p>
        </p:txBody>
      </p:sp>
    </p:spTree>
    <p:extLst>
      <p:ext uri="{BB962C8B-B14F-4D97-AF65-F5344CB8AC3E}">
        <p14:creationId xmlns:p14="http://schemas.microsoft.com/office/powerpoint/2010/main" val="6064680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Possible Solution: Mixed Code and 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Calling sequence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Code generation is relatively simple.</a:t>
            </a:r>
          </a:p>
          <a:p>
            <a:r>
              <a:rPr lang="en-US" altLang="zh-CN" dirty="0"/>
              <a:t>Few instructions are spent on moving data.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FCB493D-2A4D-4A17-BB89-CF59A848BF2C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2023/11/23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273D291-87F8-4CB4-B9E1-72852E33AEF7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611560" y="1700808"/>
            <a:ext cx="8227640" cy="144016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 R1, </a:t>
            </a:r>
            <a:r>
              <a:rPr kumimoji="0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foo_paramx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		; R1 has ‘x’</a:t>
            </a:r>
            <a:endParaRPr kumimoji="0" lang="zh-CN" altLang="zh-CN" sz="2800" b="1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 R2, </a:t>
            </a:r>
            <a:r>
              <a:rPr kumimoji="0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foo_paramy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		; R2 has ‘y’</a:t>
            </a:r>
            <a:endParaRPr kumimoji="0" lang="zh-CN" altLang="zh-CN" sz="2800" b="1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JSR foo           		; Function call</a:t>
            </a:r>
            <a:endParaRPr kumimoji="0" lang="zh-CN" altLang="zh-CN" sz="2800" b="1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LD R3, </a:t>
            </a:r>
            <a:r>
              <a:rPr kumimoji="0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foo_rv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; R3 = return value</a:t>
            </a:r>
            <a:endParaRPr kumimoji="0" lang="zh-CN" altLang="en-US" sz="2800" b="1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2305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Possible Solution: Mixed Code and 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Advantages: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Code and data are close together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Conceptually easy to understand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Minimizes register usage for variables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Data persists through life of program </a:t>
            </a:r>
          </a:p>
          <a:p>
            <a:r>
              <a:rPr lang="en-US" altLang="zh-CN" dirty="0"/>
              <a:t>Disadvantages: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Cannot handle recursion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or 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parallel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execution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Code is vulnerable to self-modification</a:t>
            </a:r>
          </a:p>
          <a:p>
            <a:pPr lvl="2"/>
            <a:r>
              <a:rPr lang="zh-CN" altLang="en-US" dirty="0"/>
              <a:t>代码容易自我修改</a:t>
            </a:r>
            <a:endParaRPr lang="en-US" altLang="zh-CN" dirty="0"/>
          </a:p>
          <a:p>
            <a:pPr lvl="2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Code must be marked as “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writable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Consumes resource for inactive functions</a:t>
            </a:r>
            <a:endParaRPr lang="zh-CN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FCB493D-2A4D-4A17-BB89-CF59A848BF2C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2023/11/23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273D291-87F8-4CB4-B9E1-72852E33AEF7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11465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Possible Solution: </a:t>
            </a:r>
            <a:r>
              <a:rPr lang="en-US" altLang="zh-CN" dirty="0">
                <a:solidFill>
                  <a:srgbClr val="FF0000"/>
                </a:solidFill>
              </a:rPr>
              <a:t>Separate Code and Data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Memory allocation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Code for foo() and bar() are somewhere else </a:t>
            </a:r>
          </a:p>
          <a:p>
            <a:r>
              <a:rPr lang="en-US" altLang="zh-CN" dirty="0"/>
              <a:t>Function code call is similar to mixed solution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FCB493D-2A4D-4A17-BB89-CF59A848BF2C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2023/11/23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273D291-87F8-4CB4-B9E1-72852E33AEF7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81000" y="1412776"/>
            <a:ext cx="8763000" cy="2592288"/>
          </a:xfrm>
          <a:prstGeom prst="rect">
            <a:avLst/>
          </a:prstGeom>
          <a:solidFill>
            <a:srgbClr val="CC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foo_rv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	.BLKW 1   	; foo return value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foo_ra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	.BLKW 1  	; foo return address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foo_paramx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	.BLKW 1  	; foo ‘x’ parameter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foo_paramy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	.BLKW 1   	; foo ‘y’ parameter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foo_localz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	.BLKW 1   	; foo ‘z’ local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bar_rv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	.BLKW 1   	; bar return value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bar_ra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	.BLKW 1   	; bar return address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bar_paramw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	.BLKW 1   	; bar ‘w’ parameter</a:t>
            </a:r>
            <a:endParaRPr kumimoji="0" lang="zh-CN" altLang="zh-CN" sz="2800" b="1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3147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/>
              <a:t>Possible Solution: Separate Code and 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Advantages: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Code can be marked ‘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 only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Conceptually easy to understand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Early Fortran used this scheme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Data persists through life of program 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Disadvantages: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Cannot handle recursion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or parallel execution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Consumes resource for inactive functions </a:t>
            </a:r>
          </a:p>
          <a:p>
            <a:pPr lvl="0"/>
            <a:endParaRPr lang="en-US" altLang="zh-CN" dirty="0"/>
          </a:p>
          <a:p>
            <a:pPr lvl="0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FCB493D-2A4D-4A17-BB89-CF59A848BF2C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2023/11/23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273D291-87F8-4CB4-B9E1-72852E33AEF7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1858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Real Solution: </a:t>
            </a:r>
            <a:r>
              <a:rPr lang="en-US" altLang="zh-CN" dirty="0">
                <a:solidFill>
                  <a:srgbClr val="FF0000"/>
                </a:solidFill>
              </a:rPr>
              <a:t>Run-time Stack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Instead of allocating the space for local variables </a:t>
            </a:r>
            <a:r>
              <a:rPr lang="en-US" altLang="zh-CN" dirty="0">
                <a:solidFill>
                  <a:srgbClr val="FF0000"/>
                </a:solidFill>
              </a:rPr>
              <a:t>statically</a:t>
            </a:r>
            <a:r>
              <a:rPr lang="en-US" altLang="zh-CN" dirty="0"/>
              <a:t> (i.e., in a fixed place in memory), the space is allocated once the function </a:t>
            </a:r>
            <a:r>
              <a:rPr lang="en-US" altLang="zh-CN" dirty="0">
                <a:solidFill>
                  <a:srgbClr val="FF0000"/>
                </a:solidFill>
              </a:rPr>
              <a:t>starts executing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When the function returns to the caller, its space is </a:t>
            </a:r>
            <a:r>
              <a:rPr lang="en-US" altLang="zh-CN" dirty="0">
                <a:solidFill>
                  <a:srgbClr val="FF0000"/>
                </a:solidFill>
              </a:rPr>
              <a:t>reclaimed </a:t>
            </a:r>
            <a:r>
              <a:rPr lang="zh-CN" altLang="en-US" dirty="0">
                <a:solidFill>
                  <a:srgbClr val="FF0000"/>
                </a:solidFill>
              </a:rPr>
              <a:t>（回收）</a:t>
            </a:r>
            <a:r>
              <a:rPr lang="en-US" altLang="zh-CN" dirty="0"/>
              <a:t> to be assigned later to another function.</a:t>
            </a:r>
          </a:p>
          <a:p>
            <a:r>
              <a:rPr lang="en-US" altLang="zh-CN" dirty="0"/>
              <a:t>If the function is </a:t>
            </a:r>
            <a:r>
              <a:rPr lang="en-US" altLang="zh-CN" dirty="0">
                <a:solidFill>
                  <a:srgbClr val="FF0000"/>
                </a:solidFill>
              </a:rPr>
              <a:t>called from itself</a:t>
            </a:r>
            <a:r>
              <a:rPr lang="en-US" altLang="zh-CN" dirty="0"/>
              <a:t>, the </a:t>
            </a:r>
            <a:r>
              <a:rPr lang="en-US" dirty="0"/>
              <a:t>new invocation of the function will get its </a:t>
            </a:r>
            <a:r>
              <a:rPr lang="en-US" dirty="0">
                <a:solidFill>
                  <a:srgbClr val="FF0000"/>
                </a:solidFill>
              </a:rPr>
              <a:t>own space </a:t>
            </a:r>
            <a:r>
              <a:rPr lang="en-US" dirty="0"/>
              <a:t>that is </a:t>
            </a:r>
            <a:r>
              <a:rPr lang="en-US" dirty="0">
                <a:solidFill>
                  <a:srgbClr val="FF0000"/>
                </a:solidFill>
              </a:rPr>
              <a:t>distinct from</a:t>
            </a:r>
            <a:r>
              <a:rPr lang="en-US" dirty="0"/>
              <a:t> its other currently active invocations.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FCB493D-2A4D-4A17-BB89-CF59A848BF2C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2023/11/23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273D291-87F8-4CB4-B9E1-72852E33AEF7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67753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Run-time Stack</a:t>
            </a:r>
            <a:r>
              <a:rPr lang="zh-CN" altLang="en-US" dirty="0"/>
              <a:t>：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Stack frame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function has a </a:t>
            </a:r>
            <a:r>
              <a:rPr lang="en-US" dirty="0">
                <a:solidFill>
                  <a:srgbClr val="FF0000"/>
                </a:solidFill>
              </a:rPr>
              <a:t>memory template </a:t>
            </a:r>
            <a:r>
              <a:rPr lang="en-US" dirty="0"/>
              <a:t>where it stores its local variables, some bookkeeping information(</a:t>
            </a:r>
            <a:r>
              <a:rPr lang="zh-CN" altLang="en-US" dirty="0"/>
              <a:t>记账信息</a:t>
            </a:r>
            <a:r>
              <a:rPr lang="en-US" dirty="0"/>
              <a:t>), and its parameter variables .This template is called its </a:t>
            </a:r>
            <a:r>
              <a:rPr lang="en-US" dirty="0">
                <a:solidFill>
                  <a:srgbClr val="FF0000"/>
                </a:solidFill>
              </a:rPr>
              <a:t>stack frame </a:t>
            </a:r>
            <a:r>
              <a:rPr lang="en-US" dirty="0"/>
              <a:t>or </a:t>
            </a:r>
            <a:r>
              <a:rPr lang="en-US" dirty="0">
                <a:solidFill>
                  <a:srgbClr val="FF0000"/>
                </a:solidFill>
              </a:rPr>
              <a:t>activation record</a:t>
            </a:r>
            <a:r>
              <a:rPr lang="en-US" dirty="0"/>
              <a:t>. </a:t>
            </a:r>
          </a:p>
          <a:p>
            <a:r>
              <a:rPr lang="en-US" dirty="0"/>
              <a:t>Whenever a function is called, its </a:t>
            </a:r>
            <a:r>
              <a:rPr lang="en-US" dirty="0">
                <a:solidFill>
                  <a:srgbClr val="FF0000"/>
                </a:solidFill>
              </a:rPr>
              <a:t>stack frame </a:t>
            </a:r>
            <a:r>
              <a:rPr lang="en-US" dirty="0"/>
              <a:t>will be </a:t>
            </a:r>
            <a:r>
              <a:rPr lang="en-US" dirty="0">
                <a:solidFill>
                  <a:srgbClr val="FF0000"/>
                </a:solidFill>
              </a:rPr>
              <a:t>allocated</a:t>
            </a:r>
            <a:r>
              <a:rPr lang="en-US" dirty="0"/>
              <a:t> somewhere </a:t>
            </a:r>
            <a:r>
              <a:rPr lang="en-US" dirty="0">
                <a:solidFill>
                  <a:srgbClr val="FF0000"/>
                </a:solidFill>
              </a:rPr>
              <a:t>in memory</a:t>
            </a:r>
            <a:r>
              <a:rPr lang="en-US" dirty="0"/>
              <a:t>. </a:t>
            </a:r>
          </a:p>
          <a:p>
            <a:r>
              <a:rPr lang="en-US" dirty="0"/>
              <a:t>Because the calling pattern of functions naturally follows a </a:t>
            </a:r>
            <a:r>
              <a:rPr lang="en-US" dirty="0">
                <a:solidFill>
                  <a:srgbClr val="FF0000"/>
                </a:solidFill>
              </a:rPr>
              <a:t>stack-like pattern</a:t>
            </a:r>
            <a:r>
              <a:rPr lang="en-US" dirty="0"/>
              <a:t>, this allocation and deallocation will follow the pushes and pops of a stack.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FCB493D-2A4D-4A17-BB89-CF59A848BF2C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2023/11/23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273D291-87F8-4CB4-B9E1-72852E33AEF7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50320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8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923928" y="1268760"/>
            <a:ext cx="4878636" cy="508580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Run-time Stack: stack-like nature of function calls</a:t>
            </a:r>
            <a:endParaRPr lang="en-US" sz="2400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265133" y="981075"/>
            <a:ext cx="4171910" cy="5481638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619C3C-C5B4-461C-AA2E-E537409AB5D5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2023/11/23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C42061-D800-47C3-AE7A-73681109E7C9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47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0117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8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355976" y="1268760"/>
            <a:ext cx="4446588" cy="508580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Run-time Stack: frame pointer &amp; stack pointer</a:t>
            </a:r>
            <a:endParaRPr 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619C3C-C5B4-461C-AA2E-E537409AB5D5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2023/11/23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C42061-D800-47C3-AE7A-73681109E7C9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48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800" dirty="0"/>
              <a:t>We need some easy way to access the data in each function’s stack frame and also to manage the pushing and popping of stack frames. </a:t>
            </a:r>
          </a:p>
          <a:p>
            <a:r>
              <a:rPr lang="en-US" sz="1800" dirty="0"/>
              <a:t>For this, we will use </a:t>
            </a:r>
            <a:r>
              <a:rPr lang="en-US" sz="1800" dirty="0">
                <a:solidFill>
                  <a:srgbClr val="FF0000"/>
                </a:solidFill>
                <a:highlight>
                  <a:srgbClr val="FFFF00"/>
                </a:highlight>
              </a:rPr>
              <a:t>R5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FF0000"/>
                </a:solidFill>
                <a:highlight>
                  <a:srgbClr val="FFFF00"/>
                </a:highlight>
              </a:rPr>
              <a:t>R6</a:t>
            </a:r>
            <a:r>
              <a:rPr lang="en-US" sz="1800" dirty="0"/>
              <a:t>. R5 points to some </a:t>
            </a:r>
            <a:r>
              <a:rPr lang="en-US" sz="1800" dirty="0">
                <a:solidFill>
                  <a:srgbClr val="FF0000"/>
                </a:solidFill>
              </a:rPr>
              <a:t>internal location </a:t>
            </a:r>
            <a:r>
              <a:rPr lang="en-US" sz="1800" dirty="0"/>
              <a:t>within the </a:t>
            </a:r>
            <a:r>
              <a:rPr lang="en-US" sz="1800" dirty="0">
                <a:solidFill>
                  <a:srgbClr val="FF0000"/>
                </a:solidFill>
              </a:rPr>
              <a:t>stack frame </a:t>
            </a:r>
            <a:r>
              <a:rPr lang="en-US" sz="1800" dirty="0"/>
              <a:t>at the top of the stack—it may point to the base of the local variables for the currently executing function. We call it the </a:t>
            </a:r>
            <a:r>
              <a:rPr lang="en-US" sz="1800" dirty="0">
                <a:solidFill>
                  <a:srgbClr val="FF0000"/>
                </a:solidFill>
              </a:rPr>
              <a:t>frame pointer (FP)</a:t>
            </a:r>
            <a:r>
              <a:rPr lang="en-US" sz="1800" dirty="0"/>
              <a:t>. </a:t>
            </a:r>
          </a:p>
          <a:p>
            <a:r>
              <a:rPr lang="en-US" sz="1800" dirty="0"/>
              <a:t>R6 always points to the very top of the stack. We call it the </a:t>
            </a:r>
            <a:r>
              <a:rPr lang="en-US" sz="1800" dirty="0">
                <a:solidFill>
                  <a:srgbClr val="FF0000"/>
                </a:solidFill>
              </a:rPr>
              <a:t>stack pointer (SP)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69538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Run-time Stack: </a:t>
            </a:r>
            <a:r>
              <a:rPr lang="en-US" dirty="0">
                <a:solidFill>
                  <a:srgbClr val="FF0000"/>
                </a:solidFill>
              </a:rPr>
              <a:t>Stack frame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Consider what has to happen in a function call:</a:t>
            </a:r>
            <a:endParaRPr lang="zh-CN" altLang="zh-CN" dirty="0"/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Caller must pass parameters to the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callee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zh-CN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Caller must transfer control to the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callee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zh-CN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Caller need to allocate space for the return value.</a:t>
            </a:r>
            <a:endParaRPr lang="zh-CN" altLang="zh-CN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Caller need to save the return address.</a:t>
            </a:r>
          </a:p>
          <a:p>
            <a:pPr lvl="1"/>
            <a:endParaRPr lang="zh-CN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Callee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requires space for local variables.</a:t>
            </a:r>
            <a:endParaRPr lang="zh-CN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Callee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must return control to the caller.</a:t>
            </a:r>
          </a:p>
          <a:p>
            <a:pPr lvl="1"/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CN" dirty="0" err="1"/>
              <a:t>Callee</a:t>
            </a:r>
            <a:r>
              <a:rPr lang="en-US" altLang="zh-CN" dirty="0"/>
              <a:t> need to save the </a:t>
            </a:r>
            <a:r>
              <a:rPr lang="en-US" altLang="zh-CN" dirty="0">
                <a:solidFill>
                  <a:srgbClr val="0070C0"/>
                </a:solidFill>
              </a:rPr>
              <a:t>frame pointer of the caller</a:t>
            </a:r>
            <a:endParaRPr lang="zh-CN" altLang="zh-CN" dirty="0">
              <a:solidFill>
                <a:srgbClr val="0070C0"/>
              </a:solidFill>
            </a:endParaRPr>
          </a:p>
          <a:p>
            <a:pPr lvl="0"/>
            <a:r>
              <a:rPr lang="en-US" altLang="zh-CN" dirty="0"/>
              <a:t>So, parameters, </a:t>
            </a:r>
            <a:r>
              <a:rPr lang="en-US" altLang="zh-CN" dirty="0">
                <a:solidFill>
                  <a:srgbClr val="FF0000"/>
                </a:solidFill>
              </a:rPr>
              <a:t>return value, </a:t>
            </a:r>
            <a:r>
              <a:rPr lang="en-US" altLang="zh-CN" dirty="0"/>
              <a:t>return address, frame pointer, and local variables are stored on the stack.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FCB493D-2A4D-4A17-BB89-CF59A848BF2C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2023/11/23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273D291-87F8-4CB4-B9E1-72852E33AEF7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2168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Review: </a:t>
            </a:r>
            <a:r>
              <a:rPr lang="en-US" altLang="zh-CN" dirty="0">
                <a:ea typeface="宋体" panose="02010600030101010101" pitchFamily="2" charset="-122"/>
              </a:rPr>
              <a:t>Control Instructions for Subroutines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31CBB7B-8F77-4532-AF3B-692F6833BD27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2023/11/23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0441A33-B750-4E2E-A7AE-D936BE1FEF48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" name="矩形 103"/>
          <p:cNvSpPr/>
          <p:nvPr/>
        </p:nvSpPr>
        <p:spPr bwMode="auto">
          <a:xfrm>
            <a:off x="232668" y="1124744"/>
            <a:ext cx="8659812" cy="4968552"/>
          </a:xfrm>
          <a:prstGeom prst="rect">
            <a:avLst/>
          </a:prstGeom>
          <a:solidFill>
            <a:srgbClr val="FF99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5" name="组合 104"/>
          <p:cNvGrpSpPr/>
          <p:nvPr/>
        </p:nvGrpSpPr>
        <p:grpSpPr>
          <a:xfrm>
            <a:off x="2244144" y="5450550"/>
            <a:ext cx="6450116" cy="541667"/>
            <a:chOff x="381000" y="3212976"/>
            <a:chExt cx="2868712" cy="288000"/>
          </a:xfrm>
        </p:grpSpPr>
        <p:sp>
          <p:nvSpPr>
            <p:cNvPr id="212" name="矩形 211"/>
            <p:cNvSpPr/>
            <p:nvPr/>
          </p:nvSpPr>
          <p:spPr bwMode="auto">
            <a:xfrm>
              <a:off x="381000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3" name="矩形 212"/>
            <p:cNvSpPr/>
            <p:nvPr/>
          </p:nvSpPr>
          <p:spPr bwMode="auto">
            <a:xfrm>
              <a:off x="559589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4" name="矩形 213"/>
            <p:cNvSpPr/>
            <p:nvPr/>
          </p:nvSpPr>
          <p:spPr bwMode="auto">
            <a:xfrm>
              <a:off x="738178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" name="矩形 214"/>
            <p:cNvSpPr/>
            <p:nvPr/>
          </p:nvSpPr>
          <p:spPr bwMode="auto">
            <a:xfrm>
              <a:off x="916767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6" name="矩形 215"/>
            <p:cNvSpPr/>
            <p:nvPr/>
          </p:nvSpPr>
          <p:spPr bwMode="auto">
            <a:xfrm>
              <a:off x="1095356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0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7" name="矩形 216"/>
            <p:cNvSpPr/>
            <p:nvPr/>
          </p:nvSpPr>
          <p:spPr bwMode="auto">
            <a:xfrm>
              <a:off x="1273945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0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8" name="矩形 217"/>
            <p:cNvSpPr/>
            <p:nvPr/>
          </p:nvSpPr>
          <p:spPr bwMode="auto">
            <a:xfrm>
              <a:off x="1452534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0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9" name="矩形 218"/>
            <p:cNvSpPr/>
            <p:nvPr/>
          </p:nvSpPr>
          <p:spPr bwMode="auto">
            <a:xfrm>
              <a:off x="1631123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0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20" name="矩形 219"/>
            <p:cNvSpPr/>
            <p:nvPr/>
          </p:nvSpPr>
          <p:spPr bwMode="auto">
            <a:xfrm>
              <a:off x="1809712" y="3212976"/>
              <a:ext cx="144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TrapVector8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6" name="矩形 105"/>
          <p:cNvSpPr/>
          <p:nvPr/>
        </p:nvSpPr>
        <p:spPr bwMode="auto">
          <a:xfrm>
            <a:off x="664114" y="5448477"/>
            <a:ext cx="1426143" cy="54166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000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TRAP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8" name="组合 107"/>
          <p:cNvGrpSpPr/>
          <p:nvPr/>
        </p:nvGrpSpPr>
        <p:grpSpPr>
          <a:xfrm>
            <a:off x="2244144" y="1252106"/>
            <a:ext cx="6453289" cy="947962"/>
            <a:chOff x="345016" y="2996952"/>
            <a:chExt cx="2870123" cy="504024"/>
          </a:xfrm>
        </p:grpSpPr>
        <p:grpSp>
          <p:nvGrpSpPr>
            <p:cNvPr id="186" name="组合 185"/>
            <p:cNvGrpSpPr/>
            <p:nvPr/>
          </p:nvGrpSpPr>
          <p:grpSpPr>
            <a:xfrm>
              <a:off x="345016" y="3212976"/>
              <a:ext cx="2870123" cy="288000"/>
              <a:chOff x="381000" y="3212976"/>
              <a:chExt cx="2870123" cy="288000"/>
            </a:xfrm>
          </p:grpSpPr>
          <p:sp>
            <p:nvSpPr>
              <p:cNvPr id="204" name="矩形 203"/>
              <p:cNvSpPr/>
              <p:nvPr/>
            </p:nvSpPr>
            <p:spPr bwMode="auto">
              <a:xfrm>
                <a:off x="381000" y="3212976"/>
                <a:ext cx="180000" cy="288000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rPr>
                  <a:t>0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205" name="矩形 204"/>
              <p:cNvSpPr/>
              <p:nvPr/>
            </p:nvSpPr>
            <p:spPr bwMode="auto">
              <a:xfrm>
                <a:off x="559589" y="3212976"/>
                <a:ext cx="180000" cy="288000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rPr>
                  <a:t>0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206" name="矩形 205"/>
              <p:cNvSpPr/>
              <p:nvPr/>
            </p:nvSpPr>
            <p:spPr bwMode="auto">
              <a:xfrm>
                <a:off x="738178" y="3212976"/>
                <a:ext cx="180000" cy="288000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宋体" panose="02010600030101010101" pitchFamily="2" charset="-122"/>
                    <a:cs typeface="+mn-cs"/>
                  </a:rPr>
                  <a:t>0</a:t>
                </a:r>
                <a:endPara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7" name="矩形 206"/>
              <p:cNvSpPr/>
              <p:nvPr/>
            </p:nvSpPr>
            <p:spPr bwMode="auto">
              <a:xfrm>
                <a:off x="916767" y="3212976"/>
                <a:ext cx="180000" cy="288000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宋体" panose="02010600030101010101" pitchFamily="2" charset="-122"/>
                    <a:cs typeface="+mn-cs"/>
                  </a:rPr>
                  <a:t>0</a:t>
                </a:r>
                <a:endPara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8" name="矩形 207"/>
              <p:cNvSpPr/>
              <p:nvPr/>
            </p:nvSpPr>
            <p:spPr bwMode="auto">
              <a:xfrm>
                <a:off x="1095356" y="3212976"/>
                <a:ext cx="180000" cy="28800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anose="02010600030101010101" pitchFamily="2" charset="-122"/>
                    <a:cs typeface="+mn-cs"/>
                  </a:rPr>
                  <a:t>n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9" name="矩形 208"/>
              <p:cNvSpPr/>
              <p:nvPr/>
            </p:nvSpPr>
            <p:spPr bwMode="auto">
              <a:xfrm>
                <a:off x="1273945" y="3212976"/>
                <a:ext cx="180000" cy="28800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anose="02010600030101010101" pitchFamily="2" charset="-122"/>
                    <a:cs typeface="+mn-cs"/>
                  </a:rPr>
                  <a:t>z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0" name="矩形 209"/>
              <p:cNvSpPr/>
              <p:nvPr/>
            </p:nvSpPr>
            <p:spPr bwMode="auto">
              <a:xfrm>
                <a:off x="1452534" y="3212976"/>
                <a:ext cx="180000" cy="28800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rPr>
                  <a:t>p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211" name="矩形 210"/>
              <p:cNvSpPr/>
              <p:nvPr/>
            </p:nvSpPr>
            <p:spPr bwMode="auto">
              <a:xfrm>
                <a:off x="1631123" y="3212976"/>
                <a:ext cx="162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anose="02010600030101010101" pitchFamily="2" charset="-122"/>
                    <a:cs typeface="+mn-cs"/>
                  </a:rPr>
                  <a:t>PCoffset9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87" name="组合 186"/>
            <p:cNvGrpSpPr/>
            <p:nvPr/>
          </p:nvGrpSpPr>
          <p:grpSpPr>
            <a:xfrm>
              <a:off x="345016" y="2996952"/>
              <a:ext cx="2858832" cy="201861"/>
              <a:chOff x="395536" y="2924976"/>
              <a:chExt cx="2858832" cy="288000"/>
            </a:xfrm>
          </p:grpSpPr>
          <p:sp>
            <p:nvSpPr>
              <p:cNvPr id="188" name="矩形 187"/>
              <p:cNvSpPr/>
              <p:nvPr/>
            </p:nvSpPr>
            <p:spPr bwMode="auto">
              <a:xfrm>
                <a:off x="395536" y="2924976"/>
                <a:ext cx="18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anose="02010600030101010101" pitchFamily="2" charset="-122"/>
                    <a:cs typeface="+mn-cs"/>
                  </a:rPr>
                  <a:t>15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9" name="矩形 188"/>
              <p:cNvSpPr/>
              <p:nvPr/>
            </p:nvSpPr>
            <p:spPr bwMode="auto">
              <a:xfrm>
                <a:off x="574125" y="2924976"/>
                <a:ext cx="18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anose="02010600030101010101" pitchFamily="2" charset="-122"/>
                    <a:cs typeface="+mn-cs"/>
                  </a:rPr>
                  <a:t>14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0" name="矩形 189"/>
              <p:cNvSpPr/>
              <p:nvPr/>
            </p:nvSpPr>
            <p:spPr bwMode="auto">
              <a:xfrm>
                <a:off x="752714" y="2924976"/>
                <a:ext cx="18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anose="02010600030101010101" pitchFamily="2" charset="-122"/>
                    <a:cs typeface="+mn-cs"/>
                  </a:rPr>
                  <a:t>13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1" name="矩形 190"/>
              <p:cNvSpPr/>
              <p:nvPr/>
            </p:nvSpPr>
            <p:spPr bwMode="auto">
              <a:xfrm>
                <a:off x="931303" y="2924976"/>
                <a:ext cx="18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anose="02010600030101010101" pitchFamily="2" charset="-122"/>
                    <a:cs typeface="+mn-cs"/>
                  </a:rPr>
                  <a:t>12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2" name="矩形 191"/>
              <p:cNvSpPr/>
              <p:nvPr/>
            </p:nvSpPr>
            <p:spPr bwMode="auto">
              <a:xfrm>
                <a:off x="1109892" y="2924976"/>
                <a:ext cx="18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anose="02010600030101010101" pitchFamily="2" charset="-122"/>
                    <a:cs typeface="+mn-cs"/>
                  </a:rPr>
                  <a:t>11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3" name="矩形 192"/>
              <p:cNvSpPr/>
              <p:nvPr/>
            </p:nvSpPr>
            <p:spPr bwMode="auto">
              <a:xfrm>
                <a:off x="1288481" y="2924976"/>
                <a:ext cx="18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anose="02010600030101010101" pitchFamily="2" charset="-122"/>
                    <a:cs typeface="+mn-cs"/>
                  </a:rPr>
                  <a:t>10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4" name="矩形 193"/>
              <p:cNvSpPr/>
              <p:nvPr/>
            </p:nvSpPr>
            <p:spPr bwMode="auto">
              <a:xfrm>
                <a:off x="1467070" y="2924976"/>
                <a:ext cx="18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anose="02010600030101010101" pitchFamily="2" charset="-122"/>
                    <a:cs typeface="+mn-cs"/>
                  </a:rPr>
                  <a:t>9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5" name="矩形 194"/>
              <p:cNvSpPr/>
              <p:nvPr/>
            </p:nvSpPr>
            <p:spPr bwMode="auto">
              <a:xfrm>
                <a:off x="1645659" y="2924976"/>
                <a:ext cx="18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anose="02010600030101010101" pitchFamily="2" charset="-122"/>
                    <a:cs typeface="+mn-cs"/>
                  </a:rPr>
                  <a:t>8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6" name="矩形 195"/>
              <p:cNvSpPr/>
              <p:nvPr/>
            </p:nvSpPr>
            <p:spPr bwMode="auto">
              <a:xfrm>
                <a:off x="1824248" y="2924976"/>
                <a:ext cx="18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anose="02010600030101010101" pitchFamily="2" charset="-122"/>
                    <a:cs typeface="+mn-cs"/>
                  </a:rPr>
                  <a:t>7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7" name="矩形 196"/>
              <p:cNvSpPr/>
              <p:nvPr/>
            </p:nvSpPr>
            <p:spPr bwMode="auto">
              <a:xfrm>
                <a:off x="2002837" y="2924976"/>
                <a:ext cx="18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anose="02010600030101010101" pitchFamily="2" charset="-122"/>
                    <a:cs typeface="+mn-cs"/>
                  </a:rPr>
                  <a:t>6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8" name="矩形 197"/>
              <p:cNvSpPr/>
              <p:nvPr/>
            </p:nvSpPr>
            <p:spPr bwMode="auto">
              <a:xfrm>
                <a:off x="2181426" y="2924976"/>
                <a:ext cx="18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anose="02010600030101010101" pitchFamily="2" charset="-122"/>
                    <a:cs typeface="+mn-cs"/>
                  </a:rPr>
                  <a:t>5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9" name="矩形 198"/>
              <p:cNvSpPr/>
              <p:nvPr/>
            </p:nvSpPr>
            <p:spPr bwMode="auto">
              <a:xfrm>
                <a:off x="2360015" y="2924976"/>
                <a:ext cx="18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anose="02010600030101010101" pitchFamily="2" charset="-122"/>
                    <a:cs typeface="+mn-cs"/>
                  </a:rPr>
                  <a:t>4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0" name="矩形 199"/>
              <p:cNvSpPr/>
              <p:nvPr/>
            </p:nvSpPr>
            <p:spPr bwMode="auto">
              <a:xfrm>
                <a:off x="2538604" y="2924976"/>
                <a:ext cx="18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anose="02010600030101010101" pitchFamily="2" charset="-122"/>
                    <a:cs typeface="+mn-cs"/>
                  </a:rPr>
                  <a:t>3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1" name="矩形 200"/>
              <p:cNvSpPr/>
              <p:nvPr/>
            </p:nvSpPr>
            <p:spPr bwMode="auto">
              <a:xfrm>
                <a:off x="2717193" y="2924976"/>
                <a:ext cx="18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anose="02010600030101010101" pitchFamily="2" charset="-122"/>
                    <a:cs typeface="+mn-cs"/>
                  </a:rPr>
                  <a:t>2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2" name="矩形 201"/>
              <p:cNvSpPr/>
              <p:nvPr/>
            </p:nvSpPr>
            <p:spPr bwMode="auto">
              <a:xfrm>
                <a:off x="2895782" y="2924976"/>
                <a:ext cx="18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3" name="矩形 202"/>
              <p:cNvSpPr/>
              <p:nvPr/>
            </p:nvSpPr>
            <p:spPr bwMode="auto">
              <a:xfrm>
                <a:off x="3074368" y="2924976"/>
                <a:ext cx="18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rPr>
                  <a:t>0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</p:grpSp>
      </p:grpSp>
      <p:grpSp>
        <p:nvGrpSpPr>
          <p:cNvPr id="109" name="组合 108"/>
          <p:cNvGrpSpPr/>
          <p:nvPr/>
        </p:nvGrpSpPr>
        <p:grpSpPr>
          <a:xfrm>
            <a:off x="2244144" y="2251160"/>
            <a:ext cx="6459634" cy="541667"/>
            <a:chOff x="381000" y="3212976"/>
            <a:chExt cx="2872945" cy="288000"/>
          </a:xfrm>
        </p:grpSpPr>
        <p:sp>
          <p:nvSpPr>
            <p:cNvPr id="180" name="矩形 179"/>
            <p:cNvSpPr/>
            <p:nvPr/>
          </p:nvSpPr>
          <p:spPr bwMode="auto">
            <a:xfrm>
              <a:off x="381000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0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81" name="矩形 180"/>
            <p:cNvSpPr/>
            <p:nvPr/>
          </p:nvSpPr>
          <p:spPr bwMode="auto">
            <a:xfrm>
              <a:off x="559589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2" name="矩形 181"/>
            <p:cNvSpPr/>
            <p:nvPr/>
          </p:nvSpPr>
          <p:spPr bwMode="auto">
            <a:xfrm>
              <a:off x="738178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0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3" name="矩形 182"/>
            <p:cNvSpPr/>
            <p:nvPr/>
          </p:nvSpPr>
          <p:spPr bwMode="auto">
            <a:xfrm>
              <a:off x="916767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0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4" name="矩形 183"/>
            <p:cNvSpPr/>
            <p:nvPr/>
          </p:nvSpPr>
          <p:spPr bwMode="auto">
            <a:xfrm>
              <a:off x="1095356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5" name="矩形 184"/>
            <p:cNvSpPr/>
            <p:nvPr/>
          </p:nvSpPr>
          <p:spPr bwMode="auto">
            <a:xfrm>
              <a:off x="1273945" y="3212976"/>
              <a:ext cx="19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PCoffset11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2244144" y="2843918"/>
            <a:ext cx="6427902" cy="541667"/>
            <a:chOff x="381000" y="3212976"/>
            <a:chExt cx="2858832" cy="288000"/>
          </a:xfrm>
        </p:grpSpPr>
        <p:sp>
          <p:nvSpPr>
            <p:cNvPr id="166" name="矩形 165"/>
            <p:cNvSpPr/>
            <p:nvPr/>
          </p:nvSpPr>
          <p:spPr bwMode="auto">
            <a:xfrm>
              <a:off x="381000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0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67" name="矩形 166"/>
            <p:cNvSpPr/>
            <p:nvPr/>
          </p:nvSpPr>
          <p:spPr bwMode="auto">
            <a:xfrm>
              <a:off x="559589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8" name="矩形 167"/>
            <p:cNvSpPr/>
            <p:nvPr/>
          </p:nvSpPr>
          <p:spPr bwMode="auto">
            <a:xfrm>
              <a:off x="738178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0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9" name="矩形 168"/>
            <p:cNvSpPr/>
            <p:nvPr/>
          </p:nvSpPr>
          <p:spPr bwMode="auto">
            <a:xfrm>
              <a:off x="916767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0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0" name="矩形 169"/>
            <p:cNvSpPr/>
            <p:nvPr/>
          </p:nvSpPr>
          <p:spPr bwMode="auto">
            <a:xfrm>
              <a:off x="1095356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0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71" name="矩形 170"/>
            <p:cNvSpPr/>
            <p:nvPr/>
          </p:nvSpPr>
          <p:spPr bwMode="auto">
            <a:xfrm>
              <a:off x="1273945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0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72" name="矩形 171"/>
            <p:cNvSpPr/>
            <p:nvPr/>
          </p:nvSpPr>
          <p:spPr bwMode="auto">
            <a:xfrm>
              <a:off x="1452534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0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73" name="矩形 172"/>
            <p:cNvSpPr/>
            <p:nvPr/>
          </p:nvSpPr>
          <p:spPr bwMode="auto">
            <a:xfrm>
              <a:off x="1631123" y="3212976"/>
              <a:ext cx="540000" cy="288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BaseR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" name="矩形 173"/>
            <p:cNvSpPr/>
            <p:nvPr/>
          </p:nvSpPr>
          <p:spPr bwMode="auto">
            <a:xfrm>
              <a:off x="2166890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0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75" name="矩形 174"/>
            <p:cNvSpPr/>
            <p:nvPr/>
          </p:nvSpPr>
          <p:spPr bwMode="auto">
            <a:xfrm>
              <a:off x="2345479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0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76" name="矩形 175"/>
            <p:cNvSpPr/>
            <p:nvPr/>
          </p:nvSpPr>
          <p:spPr bwMode="auto">
            <a:xfrm>
              <a:off x="2524068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0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77" name="矩形 176"/>
            <p:cNvSpPr/>
            <p:nvPr/>
          </p:nvSpPr>
          <p:spPr bwMode="auto">
            <a:xfrm>
              <a:off x="2702657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0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78" name="矩形 177"/>
            <p:cNvSpPr/>
            <p:nvPr/>
          </p:nvSpPr>
          <p:spPr bwMode="auto">
            <a:xfrm>
              <a:off x="2881246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0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79" name="矩形 178"/>
            <p:cNvSpPr/>
            <p:nvPr/>
          </p:nvSpPr>
          <p:spPr bwMode="auto">
            <a:xfrm>
              <a:off x="3059832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0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2244144" y="3436676"/>
            <a:ext cx="6427902" cy="541667"/>
            <a:chOff x="381000" y="3212976"/>
            <a:chExt cx="2858832" cy="288000"/>
          </a:xfrm>
        </p:grpSpPr>
        <p:sp>
          <p:nvSpPr>
            <p:cNvPr id="150" name="矩形 149"/>
            <p:cNvSpPr/>
            <p:nvPr/>
          </p:nvSpPr>
          <p:spPr bwMode="auto">
            <a:xfrm>
              <a:off x="381000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1" name="矩形 150"/>
            <p:cNvSpPr/>
            <p:nvPr/>
          </p:nvSpPr>
          <p:spPr bwMode="auto">
            <a:xfrm>
              <a:off x="559589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0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2" name="矩形 151"/>
            <p:cNvSpPr/>
            <p:nvPr/>
          </p:nvSpPr>
          <p:spPr bwMode="auto">
            <a:xfrm>
              <a:off x="738178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0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" name="矩形 152"/>
            <p:cNvSpPr/>
            <p:nvPr/>
          </p:nvSpPr>
          <p:spPr bwMode="auto">
            <a:xfrm>
              <a:off x="916767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0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4" name="矩形 153"/>
            <p:cNvSpPr/>
            <p:nvPr/>
          </p:nvSpPr>
          <p:spPr bwMode="auto">
            <a:xfrm>
              <a:off x="1095356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0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5" name="矩形 154"/>
            <p:cNvSpPr/>
            <p:nvPr/>
          </p:nvSpPr>
          <p:spPr bwMode="auto">
            <a:xfrm>
              <a:off x="1273945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0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6" name="矩形 155"/>
            <p:cNvSpPr/>
            <p:nvPr/>
          </p:nvSpPr>
          <p:spPr bwMode="auto">
            <a:xfrm>
              <a:off x="1452534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0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7" name="矩形 156"/>
            <p:cNvSpPr/>
            <p:nvPr/>
          </p:nvSpPr>
          <p:spPr bwMode="auto">
            <a:xfrm>
              <a:off x="1631123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0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8" name="矩形 157"/>
            <p:cNvSpPr/>
            <p:nvPr/>
          </p:nvSpPr>
          <p:spPr bwMode="auto">
            <a:xfrm>
              <a:off x="1809712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0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9" name="矩形 158"/>
            <p:cNvSpPr/>
            <p:nvPr/>
          </p:nvSpPr>
          <p:spPr bwMode="auto">
            <a:xfrm>
              <a:off x="1988301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0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60" name="矩形 159"/>
            <p:cNvSpPr/>
            <p:nvPr/>
          </p:nvSpPr>
          <p:spPr bwMode="auto">
            <a:xfrm>
              <a:off x="2166890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0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61" name="矩形 160"/>
            <p:cNvSpPr/>
            <p:nvPr/>
          </p:nvSpPr>
          <p:spPr bwMode="auto">
            <a:xfrm>
              <a:off x="2345479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0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62" name="矩形 161"/>
            <p:cNvSpPr/>
            <p:nvPr/>
          </p:nvSpPr>
          <p:spPr bwMode="auto">
            <a:xfrm>
              <a:off x="2524068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0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63" name="矩形 162"/>
            <p:cNvSpPr/>
            <p:nvPr/>
          </p:nvSpPr>
          <p:spPr bwMode="auto">
            <a:xfrm>
              <a:off x="2702657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0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64" name="矩形 163"/>
            <p:cNvSpPr/>
            <p:nvPr/>
          </p:nvSpPr>
          <p:spPr bwMode="auto">
            <a:xfrm>
              <a:off x="2881246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0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65" name="矩形 164"/>
            <p:cNvSpPr/>
            <p:nvPr/>
          </p:nvSpPr>
          <p:spPr bwMode="auto">
            <a:xfrm>
              <a:off x="3059832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0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112" name="矩形 111"/>
          <p:cNvSpPr/>
          <p:nvPr/>
        </p:nvSpPr>
        <p:spPr bwMode="auto">
          <a:xfrm>
            <a:off x="664114" y="1653225"/>
            <a:ext cx="1426143" cy="54166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400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BR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3" name="矩形 112"/>
          <p:cNvSpPr/>
          <p:nvPr/>
        </p:nvSpPr>
        <p:spPr bwMode="auto">
          <a:xfrm>
            <a:off x="664114" y="2840811"/>
            <a:ext cx="1426143" cy="54166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400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JSRR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4" name="矩形 113"/>
          <p:cNvSpPr/>
          <p:nvPr/>
        </p:nvSpPr>
        <p:spPr bwMode="auto">
          <a:xfrm>
            <a:off x="664114" y="3434604"/>
            <a:ext cx="1426143" cy="54166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400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RTI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5" name="矩形 114"/>
          <p:cNvSpPr/>
          <p:nvPr/>
        </p:nvSpPr>
        <p:spPr bwMode="auto">
          <a:xfrm>
            <a:off x="664114" y="2255830"/>
            <a:ext cx="1426143" cy="54166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400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JSR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16" name="组合 115"/>
          <p:cNvGrpSpPr/>
          <p:nvPr/>
        </p:nvGrpSpPr>
        <p:grpSpPr>
          <a:xfrm>
            <a:off x="2244144" y="4031385"/>
            <a:ext cx="6427902" cy="541667"/>
            <a:chOff x="381000" y="3212976"/>
            <a:chExt cx="2858832" cy="288000"/>
          </a:xfrm>
        </p:grpSpPr>
        <p:sp>
          <p:nvSpPr>
            <p:cNvPr id="136" name="矩形 135"/>
            <p:cNvSpPr/>
            <p:nvPr/>
          </p:nvSpPr>
          <p:spPr bwMode="auto">
            <a:xfrm>
              <a:off x="381000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7" name="矩形 136"/>
            <p:cNvSpPr/>
            <p:nvPr/>
          </p:nvSpPr>
          <p:spPr bwMode="auto">
            <a:xfrm>
              <a:off x="559589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8" name="矩形 137"/>
            <p:cNvSpPr/>
            <p:nvPr/>
          </p:nvSpPr>
          <p:spPr bwMode="auto">
            <a:xfrm>
              <a:off x="738178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0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9" name="矩形 138"/>
            <p:cNvSpPr/>
            <p:nvPr/>
          </p:nvSpPr>
          <p:spPr bwMode="auto">
            <a:xfrm>
              <a:off x="916767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0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0" name="矩形 139"/>
            <p:cNvSpPr/>
            <p:nvPr/>
          </p:nvSpPr>
          <p:spPr bwMode="auto">
            <a:xfrm>
              <a:off x="1095356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0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1" name="矩形 140"/>
            <p:cNvSpPr/>
            <p:nvPr/>
          </p:nvSpPr>
          <p:spPr bwMode="auto">
            <a:xfrm>
              <a:off x="1273945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0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2" name="矩形 141"/>
            <p:cNvSpPr/>
            <p:nvPr/>
          </p:nvSpPr>
          <p:spPr bwMode="auto">
            <a:xfrm>
              <a:off x="1452534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0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3" name="矩形 142"/>
            <p:cNvSpPr/>
            <p:nvPr/>
          </p:nvSpPr>
          <p:spPr bwMode="auto">
            <a:xfrm>
              <a:off x="1631123" y="3212976"/>
              <a:ext cx="540000" cy="288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BaseR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4" name="矩形 143"/>
            <p:cNvSpPr/>
            <p:nvPr/>
          </p:nvSpPr>
          <p:spPr bwMode="auto">
            <a:xfrm>
              <a:off x="2166890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0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5" name="矩形 144"/>
            <p:cNvSpPr/>
            <p:nvPr/>
          </p:nvSpPr>
          <p:spPr bwMode="auto">
            <a:xfrm>
              <a:off x="2345479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0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6" name="矩形 145"/>
            <p:cNvSpPr/>
            <p:nvPr/>
          </p:nvSpPr>
          <p:spPr bwMode="auto">
            <a:xfrm>
              <a:off x="2524068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0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7" name="矩形 146"/>
            <p:cNvSpPr/>
            <p:nvPr/>
          </p:nvSpPr>
          <p:spPr bwMode="auto">
            <a:xfrm>
              <a:off x="2702657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0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8" name="矩形 147"/>
            <p:cNvSpPr/>
            <p:nvPr/>
          </p:nvSpPr>
          <p:spPr bwMode="auto">
            <a:xfrm>
              <a:off x="2881246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0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9" name="矩形 148"/>
            <p:cNvSpPr/>
            <p:nvPr/>
          </p:nvSpPr>
          <p:spPr bwMode="auto">
            <a:xfrm>
              <a:off x="3059832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0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117" name="矩形 116"/>
          <p:cNvSpPr/>
          <p:nvPr/>
        </p:nvSpPr>
        <p:spPr bwMode="auto">
          <a:xfrm>
            <a:off x="664114" y="4029312"/>
            <a:ext cx="1426143" cy="54166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400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JMP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18" name="组合 117"/>
          <p:cNvGrpSpPr/>
          <p:nvPr/>
        </p:nvGrpSpPr>
        <p:grpSpPr>
          <a:xfrm>
            <a:off x="2244144" y="4624020"/>
            <a:ext cx="6427902" cy="541667"/>
            <a:chOff x="381000" y="3212976"/>
            <a:chExt cx="2858832" cy="288000"/>
          </a:xfrm>
        </p:grpSpPr>
        <p:sp>
          <p:nvSpPr>
            <p:cNvPr id="120" name="矩形 119"/>
            <p:cNvSpPr/>
            <p:nvPr/>
          </p:nvSpPr>
          <p:spPr bwMode="auto">
            <a:xfrm>
              <a:off x="381000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1" name="矩形 120"/>
            <p:cNvSpPr/>
            <p:nvPr/>
          </p:nvSpPr>
          <p:spPr bwMode="auto">
            <a:xfrm>
              <a:off x="559589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2" name="矩形 121"/>
            <p:cNvSpPr/>
            <p:nvPr/>
          </p:nvSpPr>
          <p:spPr bwMode="auto">
            <a:xfrm>
              <a:off x="738178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0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3" name="矩形 122"/>
            <p:cNvSpPr/>
            <p:nvPr/>
          </p:nvSpPr>
          <p:spPr bwMode="auto">
            <a:xfrm>
              <a:off x="916767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0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4" name="矩形 123"/>
            <p:cNvSpPr/>
            <p:nvPr/>
          </p:nvSpPr>
          <p:spPr bwMode="auto">
            <a:xfrm>
              <a:off x="1095356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0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25" name="矩形 124"/>
            <p:cNvSpPr/>
            <p:nvPr/>
          </p:nvSpPr>
          <p:spPr bwMode="auto">
            <a:xfrm>
              <a:off x="1273945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0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26" name="矩形 125"/>
            <p:cNvSpPr/>
            <p:nvPr/>
          </p:nvSpPr>
          <p:spPr bwMode="auto">
            <a:xfrm>
              <a:off x="1452534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0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27" name="矩形 126"/>
            <p:cNvSpPr/>
            <p:nvPr/>
          </p:nvSpPr>
          <p:spPr bwMode="auto">
            <a:xfrm>
              <a:off x="1631123" y="3212976"/>
              <a:ext cx="180000" cy="288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8" name="矩形 127"/>
            <p:cNvSpPr/>
            <p:nvPr/>
          </p:nvSpPr>
          <p:spPr bwMode="auto">
            <a:xfrm>
              <a:off x="1809712" y="3212976"/>
              <a:ext cx="180000" cy="288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9" name="矩形 128"/>
            <p:cNvSpPr/>
            <p:nvPr/>
          </p:nvSpPr>
          <p:spPr bwMode="auto">
            <a:xfrm>
              <a:off x="1988301" y="3212976"/>
              <a:ext cx="180000" cy="288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0" name="矩形 129"/>
            <p:cNvSpPr/>
            <p:nvPr/>
          </p:nvSpPr>
          <p:spPr bwMode="auto">
            <a:xfrm>
              <a:off x="2166890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0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31" name="矩形 130"/>
            <p:cNvSpPr/>
            <p:nvPr/>
          </p:nvSpPr>
          <p:spPr bwMode="auto">
            <a:xfrm>
              <a:off x="2345479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0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32" name="矩形 131"/>
            <p:cNvSpPr/>
            <p:nvPr/>
          </p:nvSpPr>
          <p:spPr bwMode="auto">
            <a:xfrm>
              <a:off x="2524068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0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33" name="矩形 132"/>
            <p:cNvSpPr/>
            <p:nvPr/>
          </p:nvSpPr>
          <p:spPr bwMode="auto">
            <a:xfrm>
              <a:off x="2702657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0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34" name="矩形 133"/>
            <p:cNvSpPr/>
            <p:nvPr/>
          </p:nvSpPr>
          <p:spPr bwMode="auto">
            <a:xfrm>
              <a:off x="2881246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0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35" name="矩形 134"/>
            <p:cNvSpPr/>
            <p:nvPr/>
          </p:nvSpPr>
          <p:spPr bwMode="auto">
            <a:xfrm>
              <a:off x="3059832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0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119" name="矩形 118"/>
          <p:cNvSpPr/>
          <p:nvPr/>
        </p:nvSpPr>
        <p:spPr bwMode="auto">
          <a:xfrm>
            <a:off x="664114" y="4621948"/>
            <a:ext cx="1426143" cy="54166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400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RET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62373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Run-time Stack: </a:t>
            </a:r>
            <a:r>
              <a:rPr lang="en-US" dirty="0"/>
              <a:t>Stack frame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23728" y="980728"/>
            <a:ext cx="6474375" cy="5481638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619C3C-C5B4-461C-AA2E-E537409AB5D5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2023/11/23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C42061-D800-47C3-AE7A-73681109E7C9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50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95536" y="2348880"/>
            <a:ext cx="2376264" cy="152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stack frame </a:t>
            </a:r>
            <a:r>
              <a:rPr lang="en-US" sz="2800" b="1" dirty="0"/>
              <a:t>points to the </a:t>
            </a:r>
            <a:r>
              <a:rPr lang="en-US" sz="2800" b="1" dirty="0">
                <a:solidFill>
                  <a:srgbClr val="FF0000"/>
                </a:solidFill>
              </a:rPr>
              <a:t>base of the local variables </a:t>
            </a:r>
            <a:r>
              <a:rPr lang="en-US" sz="2800" b="1" dirty="0"/>
              <a:t>for the currently executing function.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C6B5ABD-C563-46AA-9F8A-0D2432C6311F}"/>
              </a:ext>
            </a:extLst>
          </p:cNvPr>
          <p:cNvCxnSpPr/>
          <p:nvPr/>
        </p:nvCxnSpPr>
        <p:spPr bwMode="auto">
          <a:xfrm flipV="1">
            <a:off x="1547664" y="2132856"/>
            <a:ext cx="720080" cy="3600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877609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内容占位符 33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9388" y="1883569"/>
            <a:ext cx="4343400" cy="36766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Run-time Stack: an example</a:t>
            </a:r>
            <a:endParaRPr 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572000" y="981075"/>
            <a:ext cx="4309738" cy="580495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619C3C-C5B4-461C-AA2E-E537409AB5D5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2023/11/23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C42061-D800-47C3-AE7A-73681109E7C9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51</a:t>
            </a:fld>
            <a:endParaRPr lang="en-US" altLang="zh-CN">
              <a:solidFill>
                <a:srgbClr val="000000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 bwMode="auto">
          <a:xfrm flipH="1">
            <a:off x="2075074" y="1730984"/>
            <a:ext cx="3096344" cy="194907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接箭头连接符 10"/>
          <p:cNvCxnSpPr/>
          <p:nvPr/>
        </p:nvCxnSpPr>
        <p:spPr bwMode="auto">
          <a:xfrm flipH="1">
            <a:off x="2051720" y="1988840"/>
            <a:ext cx="3096344" cy="194907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箭头连接符 11"/>
          <p:cNvCxnSpPr/>
          <p:nvPr/>
        </p:nvCxnSpPr>
        <p:spPr bwMode="auto">
          <a:xfrm flipH="1">
            <a:off x="2123728" y="2261179"/>
            <a:ext cx="3024336" cy="119056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3"/>
          <p:cNvCxnSpPr/>
          <p:nvPr/>
        </p:nvCxnSpPr>
        <p:spPr bwMode="auto">
          <a:xfrm flipH="1" flipV="1">
            <a:off x="2107332" y="3261689"/>
            <a:ext cx="2734121" cy="6465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箭头连接符 15"/>
          <p:cNvCxnSpPr/>
          <p:nvPr/>
        </p:nvCxnSpPr>
        <p:spPr bwMode="auto">
          <a:xfrm flipH="1" flipV="1">
            <a:off x="2107332" y="3079829"/>
            <a:ext cx="2977878" cy="62026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箭头连接符 17"/>
          <p:cNvCxnSpPr/>
          <p:nvPr/>
        </p:nvCxnSpPr>
        <p:spPr bwMode="auto">
          <a:xfrm flipH="1" flipV="1">
            <a:off x="2107332" y="2879327"/>
            <a:ext cx="3053507" cy="123620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箭头连接符 23"/>
          <p:cNvCxnSpPr/>
          <p:nvPr/>
        </p:nvCxnSpPr>
        <p:spPr bwMode="auto">
          <a:xfrm flipH="1" flipV="1">
            <a:off x="2123728" y="2491648"/>
            <a:ext cx="3030725" cy="201156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接箭头连接符 25"/>
          <p:cNvCxnSpPr/>
          <p:nvPr/>
        </p:nvCxnSpPr>
        <p:spPr bwMode="auto">
          <a:xfrm flipH="1" flipV="1">
            <a:off x="2106763" y="3326339"/>
            <a:ext cx="3035852" cy="182382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9" name="图片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647" y="3802343"/>
            <a:ext cx="647733" cy="165108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30" y="3866642"/>
            <a:ext cx="543799" cy="13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59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59259E-6 L 0.00034 -0.0310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0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0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3102 L 0.00034 -0.06018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1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0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6018 L 0.00034 -0.09259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1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0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9259 L 0.00034 -0.12153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1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0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12153 L 0.00034 -0.15069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1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0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9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9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4.81481E-6 L -0.00225 -0.17894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" y="-8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0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4 -0.15069 L -0.00087 -0.21041 " pathEditMode="relative" rAng="0" ptsTypes="AA">
                                      <p:cBhvr>
                                        <p:cTn id="11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-2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0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Run-time Stack: </a:t>
            </a:r>
            <a:r>
              <a:rPr lang="en-US" dirty="0"/>
              <a:t>Stack frame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619C3C-C5B4-461C-AA2E-E537409AB5D5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2023/11/23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C42061-D800-47C3-AE7A-73681109E7C9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52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3" y="3637749"/>
            <a:ext cx="4614792" cy="2763027"/>
          </a:xfrm>
          <a:prstGeom prst="rect">
            <a:avLst/>
          </a:prstGeom>
        </p:spPr>
      </p:pic>
      <p:pic>
        <p:nvPicPr>
          <p:cNvPr id="17" name="内容占位符 16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690710" y="1268760"/>
            <a:ext cx="4453290" cy="3663733"/>
          </a:xfrm>
          <a:prstGeom prst="rect">
            <a:avLst/>
          </a:prstGeom>
        </p:spPr>
      </p:pic>
      <p:pic>
        <p:nvPicPr>
          <p:cNvPr id="19" name="内容占位符 18"/>
          <p:cNvPicPr>
            <a:picLocks noGrp="1" noChangeAspect="1"/>
          </p:cNvPicPr>
          <p:nvPr>
            <p:ph sz="half" idx="1"/>
          </p:nvPr>
        </p:nvPicPr>
        <p:blipFill>
          <a:blip r:embed="rId5"/>
          <a:stretch>
            <a:fillRect/>
          </a:stretch>
        </p:blipFill>
        <p:spPr>
          <a:xfrm>
            <a:off x="155252" y="973162"/>
            <a:ext cx="4260701" cy="2239814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6428" y="5240182"/>
            <a:ext cx="4896102" cy="50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4517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Run-time Stack: </a:t>
            </a:r>
            <a:r>
              <a:rPr lang="en-US" dirty="0"/>
              <a:t>Stack frame</a:t>
            </a:r>
          </a:p>
        </p:txBody>
      </p:sp>
      <p:pic>
        <p:nvPicPr>
          <p:cNvPr id="11" name="内容占位符 10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22171" y="1340768"/>
            <a:ext cx="3865477" cy="4536503"/>
          </a:xfrm>
          <a:prstGeom prst="rect">
            <a:avLst/>
          </a:prstGeom>
        </p:spPr>
      </p:pic>
      <p:pic>
        <p:nvPicPr>
          <p:cNvPr id="10" name="内容占位符 9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3995936" y="727887"/>
            <a:ext cx="5022652" cy="6113616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619C3C-C5B4-461C-AA2E-E537409AB5D5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2023/11/23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C42061-D800-47C3-AE7A-73681109E7C9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53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971600" y="2060848"/>
            <a:ext cx="2520280" cy="288032"/>
          </a:xfrm>
          <a:prstGeom prst="rect">
            <a:avLst/>
          </a:prstGeom>
          <a:solidFill>
            <a:srgbClr val="FFFF0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1560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C4EF60-1B3C-4756-ADAC-AC2EDAD6562D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2023/11/23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03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EF408B-58E8-4F79-B5B5-343485345E55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Review: Memory in </a:t>
            </a:r>
            <a:r>
              <a:rPr lang="en-US" altLang="zh-CN" dirty="0">
                <a:ea typeface="宋体" panose="02010600030101010101" pitchFamily="2" charset="-122"/>
              </a:rPr>
              <a:t>Von Neumann Model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  <p:graphicFrame>
        <p:nvGraphicFramePr>
          <p:cNvPr id="25605" name="Object 14"/>
          <p:cNvGraphicFramePr>
            <a:graphicFrameLocks noChangeAspect="1"/>
          </p:cNvGraphicFramePr>
          <p:nvPr/>
        </p:nvGraphicFramePr>
        <p:xfrm>
          <a:off x="1192213" y="1219200"/>
          <a:ext cx="6759575" cy="474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" name="CorelDRAW" r:id="rId3" imgW="5743575" imgH="4029075" progId="CorelDRAW.Graphic.9">
                  <p:embed/>
                </p:oleObj>
              </mc:Choice>
              <mc:Fallback>
                <p:oleObj name="CorelDRAW" r:id="rId3" imgW="5743575" imgH="4029075" progId="CorelDRAW.Graphic.9">
                  <p:embed/>
                  <p:pic>
                    <p:nvPicPr>
                      <p:cNvPr id="2560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2213" y="1219200"/>
                        <a:ext cx="6759575" cy="474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 bwMode="auto">
          <a:xfrm>
            <a:off x="3275856" y="1219200"/>
            <a:ext cx="2664296" cy="1129680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6831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664DC75-7ABF-49F3-8DE8-B19E20A931CA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2023/11/23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E7AC133-FE5B-4F60-8465-AC33F687137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Review: Using Memory</a:t>
            </a:r>
            <a:endParaRPr lang="zh-CN" altLang="en-US"/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81075"/>
            <a:ext cx="5544740" cy="5481638"/>
          </a:xfrm>
        </p:spPr>
        <p:txBody>
          <a:bodyPr/>
          <a:lstStyle/>
          <a:p>
            <a:r>
              <a:rPr lang="en-US" altLang="zh-CN" dirty="0"/>
              <a:t>Memory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Just a big “array”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“Indexed” by address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Accessed with loads and stores</a:t>
            </a:r>
          </a:p>
          <a:p>
            <a:r>
              <a:rPr lang="en-US" altLang="zh-CN" dirty="0"/>
              <a:t>LD/LDR/LDI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Read a word out of memory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Use different addressing mode</a:t>
            </a:r>
          </a:p>
          <a:p>
            <a:r>
              <a:rPr lang="en-US" altLang="zh-CN" dirty="0"/>
              <a:t>ST/STR/STI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Place a word in memory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Use different addressing mode</a:t>
            </a:r>
            <a:endParaRPr lang="en-US" altLang="zh-CN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dirty="0"/>
          </a:p>
        </p:txBody>
      </p:sp>
      <p:pic>
        <p:nvPicPr>
          <p:cNvPr id="410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428" y="981075"/>
            <a:ext cx="2609850" cy="539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685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B97C30E-6209-48D9-810B-89923CB82149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2023/11/23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80CB5E3-7A68-4D65-B5F8-8F25B65A994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Review: Using Memory</a:t>
            </a:r>
            <a:endParaRPr lang="zh-CN" altLang="en-US"/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81075"/>
            <a:ext cx="8785225" cy="3384550"/>
          </a:xfrm>
        </p:spPr>
        <p:txBody>
          <a:bodyPr/>
          <a:lstStyle/>
          <a:p>
            <a:r>
              <a:rPr lang="en-US" altLang="zh-CN" dirty="0"/>
              <a:t>Problem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What if the memory you want to access is far away?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LD/ST won’t work (PC-relative)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LDR/STR won’t work alone (need to get address in register)</a:t>
            </a:r>
          </a:p>
          <a:p>
            <a:r>
              <a:rPr lang="en-US" altLang="zh-CN" dirty="0" err="1"/>
              <a:t>Solution:LDI</a:t>
            </a:r>
            <a:r>
              <a:rPr lang="en-US" altLang="zh-CN" dirty="0"/>
              <a:t>/STI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Place </a:t>
            </a:r>
            <a:r>
              <a:rPr lang="en-US" altLang="zh-CN" i="1" dirty="0">
                <a:latin typeface="Courier New" panose="02070309020205020404" pitchFamily="49" charset="0"/>
                <a:cs typeface="Courier New" panose="02070309020205020404" pitchFamily="49" charset="0"/>
              </a:rPr>
              <a:t>address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of far away value nearby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Load address, then load/store from that</a:t>
            </a:r>
            <a:endParaRPr lang="en-US" altLang="zh-CN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dirty="0"/>
          </a:p>
        </p:txBody>
      </p:sp>
      <p:pic>
        <p:nvPicPr>
          <p:cNvPr id="512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287" y="4193319"/>
            <a:ext cx="1876177" cy="22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68" y="4041919"/>
            <a:ext cx="5903913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8250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C4EF60-1B3C-4756-ADAC-AC2EDAD6562D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2023/11/23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03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EF408B-58E8-4F79-B5B5-343485345E55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Today: Memory </a:t>
            </a:r>
            <a:r>
              <a:rPr lang="en-US" altLang="zh-CN" dirty="0">
                <a:ea typeface="宋体" panose="02010600030101010101" pitchFamily="2" charset="-122"/>
              </a:rPr>
              <a:t>Model for Function Calls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  <p:graphicFrame>
        <p:nvGraphicFramePr>
          <p:cNvPr id="25605" name="Object 14"/>
          <p:cNvGraphicFramePr>
            <a:graphicFrameLocks noChangeAspect="1"/>
          </p:cNvGraphicFramePr>
          <p:nvPr/>
        </p:nvGraphicFramePr>
        <p:xfrm>
          <a:off x="1192213" y="1219200"/>
          <a:ext cx="6759575" cy="474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7" name="CorelDRAW" r:id="rId3" imgW="5743575" imgH="4029075" progId="CorelDRAW.Graphic.9">
                  <p:embed/>
                </p:oleObj>
              </mc:Choice>
              <mc:Fallback>
                <p:oleObj name="CorelDRAW" r:id="rId3" imgW="5743575" imgH="4029075" progId="CorelDRAW.Graphic.9">
                  <p:embed/>
                  <p:pic>
                    <p:nvPicPr>
                      <p:cNvPr id="2560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2213" y="1219200"/>
                        <a:ext cx="6759575" cy="474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 bwMode="auto">
          <a:xfrm>
            <a:off x="3275856" y="1219200"/>
            <a:ext cx="2664296" cy="1129680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CD82A42-8207-4B9E-AA03-758EC911E64F}"/>
              </a:ext>
            </a:extLst>
          </p:cNvPr>
          <p:cNvSpPr/>
          <p:nvPr/>
        </p:nvSpPr>
        <p:spPr bwMode="auto">
          <a:xfrm>
            <a:off x="2267744" y="4725143"/>
            <a:ext cx="4608512" cy="1235919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92596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"/>
  <p:tag name="MH" val="20161022203400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"/>
  <p:tag name="MH" val="20161022203400"/>
  <p:tag name="MH_LIBRARY" val="GRAPHI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"/>
  <p:tag name="MH" val="20161022203400"/>
  <p:tag name="MH_LIBRARY" val="GRAPHIC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"/>
  <p:tag name="MH" val="20161022203400"/>
  <p:tag name="MH_LIBRARY" val="GRAPHI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"/>
  <p:tag name="MH" val="20161022203400"/>
  <p:tag name="MH_LIBRARY" val="GRAPHIC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科大蓝色模板" id="{7E8D1F99-3530-4A82-9E3D-77E2AF246E2B}" vid="{86B9B503-2F19-4690-9F30-5A7A0621D455}"/>
    </a:ext>
  </a:extLst>
</a:theme>
</file>

<file path=ppt/theme/theme2.xml><?xml version="1.0" encoding="utf-8"?>
<a:theme xmlns:a="http://schemas.openxmlformats.org/drawingml/2006/main" name="1_学术交流模板3-中文">
  <a:themeElements>
    <a:clrScheme name="学术交流模板3-中文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学术交流模板3-中文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学术交流模板3-中文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术交流模板3-中文">
  <a:themeElements>
    <a:clrScheme name="学术交流模板3-中文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学术交流模板3-中文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学术交流模板3-中文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CS17-Ch 1Course Introduction.Id_400384" id="{1E5A2080-B47E-4B7F-A81A-CF725B3E27F9}" vid="{403FED12-708E-4AE7-9E4F-F7D8D23A0490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5128</TotalTime>
  <Pages>0</Pages>
  <Words>3780</Words>
  <Characters>0</Characters>
  <Application>Microsoft Office PowerPoint</Application>
  <DocSecurity>0</DocSecurity>
  <PresentationFormat>全屏显示(4:3)</PresentationFormat>
  <Lines>0</Lines>
  <Paragraphs>747</Paragraphs>
  <Slides>53</Slides>
  <Notes>20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72" baseType="lpstr">
      <vt:lpstr>CourierPS</vt:lpstr>
      <vt:lpstr>Gungsuh</vt:lpstr>
      <vt:lpstr>仿宋</vt:lpstr>
      <vt:lpstr>黑体</vt:lpstr>
      <vt:lpstr>华文新魏</vt:lpstr>
      <vt:lpstr>楷体</vt:lpstr>
      <vt:lpstr>微软雅黑</vt:lpstr>
      <vt:lpstr>Arial</vt:lpstr>
      <vt:lpstr>Calibri</vt:lpstr>
      <vt:lpstr>Comic Sans MS</vt:lpstr>
      <vt:lpstr>Courier New</vt:lpstr>
      <vt:lpstr>Franklin Gothic Book</vt:lpstr>
      <vt:lpstr>Tahoma</vt:lpstr>
      <vt:lpstr>Wingdings</vt:lpstr>
      <vt:lpstr>Wingdings 3</vt:lpstr>
      <vt:lpstr>1_Office 主题​​</vt:lpstr>
      <vt:lpstr>1_学术交流模板3-中文</vt:lpstr>
      <vt:lpstr>学术交流模板3-中文</vt:lpstr>
      <vt:lpstr>CorelDRAW</vt:lpstr>
      <vt:lpstr>Chapter 8-2   Memory Model  for Program Execution &amp; the Stack</vt:lpstr>
      <vt:lpstr>PowerPoint 演示文稿</vt:lpstr>
      <vt:lpstr>PowerPoint 演示文稿</vt:lpstr>
      <vt:lpstr>Review: The Call/Return Mechanism</vt:lpstr>
      <vt:lpstr>Review: Control Instructions for Subroutines</vt:lpstr>
      <vt:lpstr>Review: Memory in Von Neumann Model</vt:lpstr>
      <vt:lpstr>Review: Using Memory</vt:lpstr>
      <vt:lpstr>Review: Using Memory</vt:lpstr>
      <vt:lpstr>Today: Memory Model for Function Calls</vt:lpstr>
      <vt:lpstr>PowerPoint 演示文稿</vt:lpstr>
      <vt:lpstr>Problem</vt:lpstr>
      <vt:lpstr>Motivation</vt:lpstr>
      <vt:lpstr>Goals</vt:lpstr>
      <vt:lpstr>Memory Model in the LC-3</vt:lpstr>
      <vt:lpstr>PowerPoint 演示文稿</vt:lpstr>
      <vt:lpstr>Abstract Data Types： Data Structures</vt:lpstr>
      <vt:lpstr>Stack: An Abstract Data Type</vt:lpstr>
      <vt:lpstr>Stack Data Structure</vt:lpstr>
      <vt:lpstr>A Physical Stack</vt:lpstr>
      <vt:lpstr>A Hardware Stack Implementation</vt:lpstr>
      <vt:lpstr>A Software Stack Implementation</vt:lpstr>
      <vt:lpstr>Basic Push and Pop Code</vt:lpstr>
      <vt:lpstr>Pop with Underflow Detection</vt:lpstr>
      <vt:lpstr>Push with Overflow Detection</vt:lpstr>
      <vt:lpstr>PUSH &amp; POP in LC-3 - 1</vt:lpstr>
      <vt:lpstr>PUSH &amp; POP in LC-3 - 2</vt:lpstr>
      <vt:lpstr>Arithmetic Using a Stack (p387, chapter 10.2)</vt:lpstr>
      <vt:lpstr>(25+17) x (3+2)</vt:lpstr>
      <vt:lpstr>(25+17) x (3+2)</vt:lpstr>
      <vt:lpstr>(25+17) x (3+2)</vt:lpstr>
      <vt:lpstr>PowerPoint 演示文稿</vt:lpstr>
      <vt:lpstr>Function in C</vt:lpstr>
      <vt:lpstr>Example of High-Level Structure</vt:lpstr>
      <vt:lpstr>Functions in C</vt:lpstr>
      <vt:lpstr>Function Definition</vt:lpstr>
      <vt:lpstr>Why Declaration?</vt:lpstr>
      <vt:lpstr>Example</vt:lpstr>
      <vt:lpstr>Storage Requirements</vt:lpstr>
      <vt:lpstr>Function Call in C</vt:lpstr>
      <vt:lpstr>Possible Solution: Mixed Code and Data</vt:lpstr>
      <vt:lpstr>Possible Solution: Mixed Code and Data</vt:lpstr>
      <vt:lpstr>Possible Solution: Mixed Code and Data</vt:lpstr>
      <vt:lpstr>Possible Solution: Separate Code and Data</vt:lpstr>
      <vt:lpstr>Possible Solution: Separate Code and Data</vt:lpstr>
      <vt:lpstr>Real Solution: Run-time Stack</vt:lpstr>
      <vt:lpstr>Run-time Stack： Stack frame </vt:lpstr>
      <vt:lpstr>Run-time Stack: stack-like nature of function calls</vt:lpstr>
      <vt:lpstr>Run-time Stack: frame pointer &amp; stack pointer</vt:lpstr>
      <vt:lpstr>Run-time Stack: Stack frame</vt:lpstr>
      <vt:lpstr>Run-time Stack: Stack frame</vt:lpstr>
      <vt:lpstr>Run-time Stack: an example</vt:lpstr>
      <vt:lpstr>Run-time Stack: Stack frame</vt:lpstr>
      <vt:lpstr>Run-time Stack: Stack frame</vt:lpstr>
    </vt:vector>
  </TitlesOfParts>
  <Manager/>
  <Company>USTC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   An Hong han@ustc.edu.cn</dc:title>
  <dc:subject/>
  <dc:creator>hanhwt</dc:creator>
  <cp:keywords/>
  <dc:description/>
  <cp:lastModifiedBy>zhang hui</cp:lastModifiedBy>
  <cp:revision>824</cp:revision>
  <cp:lastPrinted>1601-01-01T00:00:00Z</cp:lastPrinted>
  <dcterms:created xsi:type="dcterms:W3CDTF">2012-09-03T16:09:03Z</dcterms:created>
  <dcterms:modified xsi:type="dcterms:W3CDTF">2023-11-23T11:34:05Z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2052-8.1.0.2998</vt:lpwstr>
  </property>
</Properties>
</file>