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6" r:id="rId1"/>
    <p:sldMasterId id="2147483840" r:id="rId2"/>
  </p:sldMasterIdLst>
  <p:notesMasterIdLst>
    <p:notesMasterId r:id="rId46"/>
  </p:notesMasterIdLst>
  <p:sldIdLst>
    <p:sldId id="1541" r:id="rId3"/>
    <p:sldId id="1773" r:id="rId4"/>
    <p:sldId id="1712" r:id="rId5"/>
    <p:sldId id="1792" r:id="rId6"/>
    <p:sldId id="1793" r:id="rId7"/>
    <p:sldId id="1835" r:id="rId8"/>
    <p:sldId id="1836" r:id="rId9"/>
    <p:sldId id="1837" r:id="rId10"/>
    <p:sldId id="1794" r:id="rId11"/>
    <p:sldId id="1800" r:id="rId12"/>
    <p:sldId id="1801" r:id="rId13"/>
    <p:sldId id="1802" r:id="rId14"/>
    <p:sldId id="1803" r:id="rId15"/>
    <p:sldId id="1804" r:id="rId16"/>
    <p:sldId id="1805" r:id="rId17"/>
    <p:sldId id="1808" r:id="rId18"/>
    <p:sldId id="1810" r:id="rId19"/>
    <p:sldId id="1809" r:id="rId20"/>
    <p:sldId id="1811" r:id="rId21"/>
    <p:sldId id="1838" r:id="rId22"/>
    <p:sldId id="1839" r:id="rId23"/>
    <p:sldId id="1840" r:id="rId24"/>
    <p:sldId id="1841" r:id="rId25"/>
    <p:sldId id="1842" r:id="rId26"/>
    <p:sldId id="1806" r:id="rId27"/>
    <p:sldId id="1807" r:id="rId28"/>
    <p:sldId id="1817" r:id="rId29"/>
    <p:sldId id="1843" r:id="rId30"/>
    <p:sldId id="1819" r:id="rId31"/>
    <p:sldId id="1818" r:id="rId32"/>
    <p:sldId id="1820" r:id="rId33"/>
    <p:sldId id="1821" r:id="rId34"/>
    <p:sldId id="1823" r:id="rId35"/>
    <p:sldId id="1822" r:id="rId36"/>
    <p:sldId id="1824" r:id="rId37"/>
    <p:sldId id="1825" r:id="rId38"/>
    <p:sldId id="1826" r:id="rId39"/>
    <p:sldId id="1827" r:id="rId40"/>
    <p:sldId id="1828" r:id="rId41"/>
    <p:sldId id="1830" r:id="rId42"/>
    <p:sldId id="1831" r:id="rId43"/>
    <p:sldId id="1832" r:id="rId44"/>
    <p:sldId id="1833" r:id="rId4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hwt" initials="hh" lastIdx="1" clrIdx="0">
    <p:extLst>
      <p:ext uri="{19B8F6BF-5375-455C-9EA6-DF929625EA0E}">
        <p15:presenceInfo xmlns:p15="http://schemas.microsoft.com/office/powerpoint/2012/main" userId="31ad2c1f73f72afa" providerId="Windows Live"/>
      </p:ext>
    </p:extLst>
  </p:cmAuthor>
  <p:cmAuthor id="2" name="HAN" initials="H" lastIdx="3" clrIdx="1">
    <p:extLst>
      <p:ext uri="{19B8F6BF-5375-455C-9EA6-DF929625EA0E}">
        <p15:presenceInfo xmlns:p15="http://schemas.microsoft.com/office/powerpoint/2012/main" userId="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FFFF"/>
    <a:srgbClr val="00FFFF"/>
    <a:srgbClr val="A6E0E0"/>
    <a:srgbClr val="0152A3"/>
    <a:srgbClr val="333399"/>
    <a:srgbClr val="003399"/>
    <a:srgbClr val="FFCCFF"/>
    <a:srgbClr val="0074B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46" autoAdjust="0"/>
    <p:restoredTop sz="94779" autoAdjust="0"/>
  </p:normalViewPr>
  <p:slideViewPr>
    <p:cSldViewPr>
      <p:cViewPr varScale="1">
        <p:scale>
          <a:sx n="113" d="100"/>
          <a:sy n="113" d="100"/>
        </p:scale>
        <p:origin x="686" y="96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20084"/>
    </p:cViewPr>
  </p:sorterViewPr>
  <p:notesViewPr>
    <p:cSldViewPr>
      <p:cViewPr varScale="1">
        <p:scale>
          <a:sx n="65" d="100"/>
          <a:sy n="65" d="100"/>
        </p:scale>
        <p:origin x="120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B49EF33-1BF8-49F7-918D-11EE9F04FB28}" type="datetimeFigureOut">
              <a:rPr lang="zh-CN" altLang="en-US"/>
              <a:pPr>
                <a:defRPr/>
              </a:pPr>
              <a:t>2023/12/6</a:t>
            </a:fld>
            <a:endParaRPr lang="en-US" altLang="zh-CN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616E1B-D57C-4DD9-8C78-E9F14A888E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490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BD6B8-9E6D-49A1-BE7C-D7662EE87E6C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872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5644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8408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4185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830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2562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870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576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787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214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277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587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973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69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3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32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69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6848546" y="6462760"/>
            <a:ext cx="2133600" cy="365125"/>
          </a:xfrm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E6AC41E2-6E75-4510-A384-33CD3C7209CD}" type="slidenum">
              <a:rPr lang="de-DE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304800" y="76200"/>
            <a:ext cx="54102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1pPr>
            <a:lvl2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2pPr>
            <a:lvl3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3pPr>
            <a:lvl4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4pPr>
            <a:lvl5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endParaRPr lang="zh-CN" altLang="en-US" sz="1575" baseline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7504" y="1206760"/>
            <a:ext cx="8874642" cy="525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60735" indent="-160735" algn="just">
              <a:buFont typeface="Wingdings" panose="05000000000000000000" pitchFamily="2" charset="2"/>
              <a:buChar char="n"/>
              <a:defRPr sz="135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17910" indent="-160735" algn="just">
              <a:buFont typeface="Wingdings" panose="05000000000000000000" pitchFamily="2" charset="2"/>
              <a:buChar char="l"/>
              <a:defRPr sz="135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675085" indent="-160735" algn="just">
              <a:buFont typeface="Wingdings" panose="05000000000000000000" pitchFamily="2" charset="2"/>
              <a:buChar char="p"/>
              <a:defRPr sz="1125" b="1"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932260" indent="-160735" algn="just">
              <a:buSzPct val="70000"/>
              <a:buFontTx/>
              <a:buChar char="○"/>
              <a:defRPr sz="1013"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028700" indent="0">
              <a:buFont typeface="Arial" panose="020B0604020202020204" pitchFamily="34" charset="0"/>
              <a:buNone/>
              <a:defRPr sz="900"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968D65C-4573-401C-9DCC-EB292F32844A}"/>
              </a:ext>
            </a:extLst>
          </p:cNvPr>
          <p:cNvGrpSpPr/>
          <p:nvPr userDrawn="1"/>
        </p:nvGrpSpPr>
        <p:grpSpPr>
          <a:xfrm>
            <a:off x="0" y="9100"/>
            <a:ext cx="9136612" cy="1008001"/>
            <a:chOff x="0" y="9097"/>
            <a:chExt cx="12182149" cy="100800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90630A7-1272-4641-BDC6-F897162C472C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832304" y="9097"/>
              <a:ext cx="3349845" cy="10080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2C42815-95D7-48D7-ABCE-A43E2E82FE4B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9098"/>
              <a:ext cx="8832304" cy="1008000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011B50A-73C6-431B-97B4-062DCE2CF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2" y="148313"/>
            <a:ext cx="89281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157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97963D1D-3856-487F-B351-C10C3F480FB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80730"/>
            <a:ext cx="9144000" cy="1"/>
          </a:xfrm>
          <a:prstGeom prst="line">
            <a:avLst/>
          </a:prstGeom>
          <a:noFill/>
          <a:ln w="47625" cmpd="thinThick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013" baseline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0101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2BF82D2-7A68-459D-A996-9BDDA2518FA4}" type="datetimeFigureOut">
              <a:rPr lang="zh-CN" altLang="en-US" smtClean="0">
                <a:solidFill>
                  <a:srgbClr val="000000"/>
                </a:solidFill>
              </a:rPr>
              <a:pPr/>
              <a:t>2023/12/6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E01EE5D-26FB-46D5-A381-ECFB35BF1D3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163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FBBF7-0857-4E0C-8BA6-6E15C623885C}" type="datetime1">
              <a:rPr lang="zh-CN" altLang="en-US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0A3BD-B17F-41BC-AD2B-B1F4D871CD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260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88401-22E9-4153-B0F5-3C3505E5B3D2}" type="datetime1">
              <a:rPr lang="zh-CN" altLang="en-US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AA37B-31F2-46EE-90A4-68D9AA6A43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2095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CAC6C-B0AD-4F0E-9446-33370F30D5FC}" type="datetime1">
              <a:rPr lang="zh-CN" altLang="en-US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A47DD-4F3B-4B0E-A7D4-817BFF4C49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8592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83934-C491-42A4-BFD4-814AB71EDDF7}" type="datetime1">
              <a:rPr lang="zh-CN" altLang="en-US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012B7-EEC4-4D8F-A0AE-0D024276F3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234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9AC0E-F239-4395-A14B-CA68D9010451}" type="datetime1">
              <a:rPr lang="zh-CN" altLang="en-US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E5A60-ACBF-4E9D-8250-BA2475CAEA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342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7D333-2B55-4460-872C-65971AEBE282}" type="datetime1">
              <a:rPr lang="zh-CN" altLang="en-US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155E1-15C7-4BC0-8F47-E13BA6600D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32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147248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73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A0602-4C1E-4AA8-8FA1-77F1FDCED5FC}" type="datetime1">
              <a:rPr lang="zh-CN" altLang="en-US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BD95A-F8D2-4488-8611-E7B836139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1591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ACA26-EDE1-4762-BE66-94A7EAAFB3D1}" type="datetime1">
              <a:rPr lang="zh-CN" altLang="en-US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461BE-3140-4BB3-A330-A3E92F9AD8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061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1047-FBFB-4E30-BFC4-5930808DCF04}" type="datetime1">
              <a:rPr lang="zh-CN" altLang="en-US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CEF3C-935F-45BB-9C47-4C73976C44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871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3EDD8-01BB-47F8-8E6D-2645728DF3F1}" type="datetime1">
              <a:rPr lang="zh-CN" altLang="en-US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2E81-A0D5-41DE-88A7-2A2FFF4DBF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88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8788" y="71440"/>
            <a:ext cx="2209800" cy="6391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71440"/>
            <a:ext cx="6477000" cy="6391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B442F-28AC-43F0-93B7-FE355784DBDB}" type="datetime1">
              <a:rPr lang="zh-CN" altLang="en-US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735D7-0ECB-4EE2-86E4-B3A13F216C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3755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71438"/>
            <a:ext cx="88392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7A132-778D-41EB-A2E6-EEFB736A1018}" type="datetime1">
              <a:rPr lang="zh-CN" altLang="en-US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7858A-8586-41E6-A722-1234A2DFF6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018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29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23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08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3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2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8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96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36CB035-BD05-4744-9343-3884CB81EC31}" type="datetimeFigureOut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2023/12/6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DE13E52-98D4-4D56-ABFC-FE1EB888D54D}" type="slidenum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44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67" r:id="rId13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81075"/>
            <a:ext cx="8839200" cy="548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537327"/>
            <a:ext cx="228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 baseline="0">
                <a:latin typeface="Arial" charset="0"/>
              </a:defRPr>
            </a:lvl1pPr>
          </a:lstStyle>
          <a:p>
            <a:pPr>
              <a:defRPr/>
            </a:pPr>
            <a:fld id="{618C75BF-420F-46A9-BC7D-C03727AB3FB9}" type="datetime1">
              <a:rPr lang="zh-CN" altLang="en-US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 baseline="0"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0" y="6537327"/>
            <a:ext cx="274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baseline="0"/>
            </a:lvl1pPr>
          </a:lstStyle>
          <a:p>
            <a:pPr>
              <a:defRPr/>
            </a:pPr>
            <a:fld id="{959C821A-6763-4EB6-8588-90DEC90268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 flipV="1">
            <a:off x="179389" y="908050"/>
            <a:ext cx="8856662" cy="0"/>
          </a:xfrm>
          <a:prstGeom prst="line">
            <a:avLst/>
          </a:prstGeom>
          <a:noFill/>
          <a:ln w="47625" cmpd="thinThick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13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2"/>
          </a:solidFill>
          <a:latin typeface="Arial" charset="0"/>
          <a:ea typeface="黑体" pitchFamily="2" charset="-122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2"/>
          </a:solidFill>
          <a:latin typeface="Arial" charset="0"/>
          <a:ea typeface="黑体" pitchFamily="2" charset="-122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2"/>
          </a:solidFill>
          <a:latin typeface="Arial" charset="0"/>
          <a:ea typeface="黑体" pitchFamily="2" charset="-122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2"/>
          </a:solidFill>
          <a:latin typeface="Arial" charset="0"/>
          <a:ea typeface="黑体" pitchFamily="2" charset="-122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2"/>
          </a:solidFill>
          <a:latin typeface="Arial" charset="0"/>
          <a:ea typeface="黑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1500" b="1">
          <a:solidFill>
            <a:schemeClr val="tx1"/>
          </a:solidFill>
          <a:latin typeface="+mn-lt"/>
          <a:ea typeface="楷体_GB2312" pitchFamily="49" charset="-122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Gungsuh" panose="02030600000101010101" pitchFamily="18" charset="-127"/>
        <a:buChar char="-"/>
        <a:defRPr sz="1800" b="1">
          <a:solidFill>
            <a:schemeClr val="tx1"/>
          </a:solidFill>
          <a:latin typeface="+mn-lt"/>
          <a:ea typeface="宋体" pitchFamily="2" charset="-12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169622" y="2510898"/>
            <a:ext cx="6831378" cy="1620180"/>
          </a:xfrm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8-3  </a:t>
            </a:r>
            <a:b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Recursion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 and</a:t>
            </a:r>
            <a:b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Character Strings</a:t>
            </a:r>
            <a:endParaRPr lang="zh-CN" altLang="en-US" sz="2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16016" y="404664"/>
            <a:ext cx="413760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hangingPunct="1">
              <a:buFont typeface="Wingdings" panose="05000000000000000000" pitchFamily="2" charset="2"/>
              <a:buNone/>
            </a:pPr>
            <a:r>
              <a:rPr lang="zh-CN" altLang="en-US" sz="21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计算机系统概论</a:t>
            </a:r>
            <a:endParaRPr lang="en-US" altLang="zh-CN" sz="2100" b="1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en-US" altLang="zh-CN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to Computing Systems</a:t>
            </a: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zh-CN" altLang="en-US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CS1002A.01</a:t>
            </a:r>
            <a:r>
              <a:rPr lang="zh-CN" altLang="en-US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90C891-C131-444B-9AF7-1A31767C050D}"/>
              </a:ext>
            </a:extLst>
          </p:cNvPr>
          <p:cNvSpPr txBox="1"/>
          <p:nvPr/>
        </p:nvSpPr>
        <p:spPr>
          <a:xfrm>
            <a:off x="3114844" y="5517232"/>
            <a:ext cx="2940933" cy="626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900" b="1" baseline="0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100" b="1" baseline="0" dirty="0">
                <a:solidFill>
                  <a:srgbClr val="1F49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计算机科学与技术学院</a:t>
            </a:r>
            <a:endParaRPr lang="en-US" altLang="zh-CN" sz="2100" b="1" baseline="0" dirty="0">
              <a:solidFill>
                <a:srgbClr val="1F49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baseline="0" dirty="0">
                <a:solidFill>
                  <a:srgbClr val="1F497D"/>
                </a:solidFill>
                <a:latin typeface="Calibri"/>
                <a:ea typeface="华文新魏" panose="02010800040101010101" pitchFamily="2" charset="-122"/>
              </a:rPr>
              <a:t>School of Computer Science and Technology</a:t>
            </a:r>
            <a:endParaRPr lang="zh-CN" altLang="en-US" sz="1200" baseline="0" dirty="0">
              <a:solidFill>
                <a:srgbClr val="1F497D"/>
              </a:solidFill>
              <a:latin typeface="Calibri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17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4D649-DF56-480F-90D8-5E680531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new solution: using stack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59EA9-857E-4362-B1AF-CE456BF7E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100" b="0" dirty="0">
                <a:solidFill>
                  <a:srgbClr val="0070C0"/>
                </a:solidFill>
              </a:rPr>
              <a:t>FACT</a:t>
            </a:r>
            <a:r>
              <a:rPr lang="en-US" altLang="zh-CN" sz="1100" b="0" dirty="0"/>
              <a:t> 	ADD R6,R6,#-1</a:t>
            </a:r>
          </a:p>
          <a:p>
            <a:pPr marL="0" indent="0">
              <a:buNone/>
            </a:pPr>
            <a:r>
              <a:rPr lang="en-US" altLang="zh-CN" sz="1100" b="0" dirty="0"/>
              <a:t>              	STR R1,R6,#0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Caller’s R1 on the stack, so we can use R1.</a:t>
            </a:r>
          </a:p>
          <a:p>
            <a:pPr marL="0" indent="0">
              <a:buNone/>
            </a:pPr>
            <a:endParaRPr lang="en-US" altLang="zh-CN" sz="1100" b="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1100" b="0" dirty="0"/>
              <a:t>               	ADD R1,R0,#-1 	</a:t>
            </a:r>
            <a:r>
              <a:rPr lang="en-US" altLang="zh-CN" sz="1100" b="0" dirty="0">
                <a:solidFill>
                  <a:srgbClr val="0000FF"/>
                </a:solidFill>
              </a:rPr>
              <a:t>; If n=1, we are done since 1! = 1</a:t>
            </a:r>
          </a:p>
          <a:p>
            <a:pPr marL="0" indent="0">
              <a:buNone/>
            </a:pPr>
            <a:r>
              <a:rPr lang="en-US" altLang="zh-CN" sz="1100" b="0" dirty="0"/>
              <a:t>               	</a:t>
            </a:r>
            <a:r>
              <a:rPr lang="en-US" altLang="zh-CN" sz="1100" b="0" dirty="0" err="1"/>
              <a:t>BRz</a:t>
            </a:r>
            <a:r>
              <a:rPr lang="en-US" altLang="zh-CN" sz="1100" b="0" dirty="0"/>
              <a:t> </a:t>
            </a:r>
            <a:r>
              <a:rPr lang="en-US" altLang="zh-CN" sz="1100" b="0" dirty="0">
                <a:solidFill>
                  <a:srgbClr val="0070C0"/>
                </a:solidFill>
              </a:rPr>
              <a:t>NO_RECURSE</a:t>
            </a:r>
          </a:p>
          <a:p>
            <a:pPr marL="0" indent="0">
              <a:buNone/>
            </a:pPr>
            <a:endParaRPr lang="en-US" altLang="zh-CN" sz="1100" b="0" dirty="0"/>
          </a:p>
          <a:p>
            <a:pPr marL="0" indent="0">
              <a:buNone/>
            </a:pPr>
            <a:r>
              <a:rPr lang="en-US" altLang="zh-CN" sz="1100" b="0" dirty="0"/>
              <a:t>                	ADD R6,R6,#-1</a:t>
            </a:r>
          </a:p>
          <a:p>
            <a:pPr marL="0" indent="0">
              <a:buNone/>
            </a:pPr>
            <a:r>
              <a:rPr lang="en-US" altLang="zh-CN" sz="1100" b="0" dirty="0"/>
              <a:t>                	STR R7,R6,#0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return linkage onto stack</a:t>
            </a:r>
          </a:p>
          <a:p>
            <a:pPr marL="0" indent="0">
              <a:buNone/>
            </a:pPr>
            <a:r>
              <a:rPr lang="en-US" altLang="zh-CN" sz="1100" b="0" dirty="0"/>
              <a:t>                	ADD R6,R6,#-1</a:t>
            </a:r>
          </a:p>
          <a:p>
            <a:pPr marL="0" indent="0">
              <a:buNone/>
            </a:pPr>
            <a:r>
              <a:rPr lang="en-US" altLang="zh-CN" sz="1100" b="0" dirty="0"/>
              <a:t>                	STR R0,R6,#0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n on the stack</a:t>
            </a:r>
          </a:p>
          <a:p>
            <a:pPr marL="0" indent="0">
              <a:buNone/>
            </a:pPr>
            <a:r>
              <a:rPr lang="en-US" altLang="zh-CN" sz="1100" b="0" dirty="0"/>
              <a:t>  </a:t>
            </a:r>
          </a:p>
          <a:p>
            <a:pPr marL="0" indent="0">
              <a:buNone/>
            </a:pPr>
            <a:r>
              <a:rPr lang="en-US" altLang="zh-CN" sz="1100" b="0" dirty="0"/>
              <a:t>                	ADD R0,R0,#-1 	</a:t>
            </a:r>
            <a:r>
              <a:rPr lang="en-US" altLang="zh-CN" sz="1100" b="0" dirty="0">
                <a:solidFill>
                  <a:srgbClr val="0000FF"/>
                </a:solidFill>
              </a:rPr>
              <a:t>; Form n-1, argument of JSR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70C0"/>
                </a:solidFill>
              </a:rPr>
              <a:t>B</a:t>
            </a:r>
            <a:r>
              <a:rPr lang="en-US" altLang="zh-CN" sz="1100" b="0" dirty="0"/>
              <a:t>     	JSR </a:t>
            </a:r>
            <a:r>
              <a:rPr lang="en-US" altLang="zh-CN" sz="1100" b="0" dirty="0">
                <a:solidFill>
                  <a:srgbClr val="0070C0"/>
                </a:solidFill>
              </a:rPr>
              <a:t>FACT</a:t>
            </a:r>
          </a:p>
          <a:p>
            <a:pPr marL="0" indent="0">
              <a:buNone/>
            </a:pPr>
            <a:r>
              <a:rPr lang="en-US" altLang="zh-CN" sz="1100" b="0" dirty="0"/>
              <a:t>                	LDR R1,R6,#0 	</a:t>
            </a:r>
            <a:r>
              <a:rPr lang="en-US" altLang="zh-CN" sz="1100" b="0" dirty="0">
                <a:solidFill>
                  <a:srgbClr val="0000FF"/>
                </a:solidFill>
              </a:rPr>
              <a:t>; Pop n from the stack</a:t>
            </a:r>
          </a:p>
          <a:p>
            <a:pPr marL="0" indent="0">
              <a:buNone/>
            </a:pPr>
            <a:r>
              <a:rPr lang="en-US" altLang="zh-CN" sz="1100" b="0" dirty="0"/>
              <a:t>                	ADD R6,R6,#1</a:t>
            </a:r>
          </a:p>
          <a:p>
            <a:pPr marL="0" indent="0">
              <a:buNone/>
            </a:pPr>
            <a:r>
              <a:rPr lang="pt-BR" altLang="zh-CN" sz="1100" b="0" dirty="0"/>
              <a:t>                 	MUL R0,R0,R1 	</a:t>
            </a:r>
            <a:r>
              <a:rPr lang="pt-BR" altLang="zh-CN" sz="1100" b="0" dirty="0">
                <a:solidFill>
                  <a:srgbClr val="0000FF"/>
                </a:solidFill>
              </a:rPr>
              <a:t>; form n*(n-1)!</a:t>
            </a:r>
          </a:p>
          <a:p>
            <a:pPr marL="0" indent="0">
              <a:buNone/>
            </a:pPr>
            <a:r>
              <a:rPr lang="en-US" altLang="zh-CN" sz="1100" b="0" dirty="0"/>
              <a:t>               </a:t>
            </a:r>
          </a:p>
          <a:p>
            <a:pPr marL="0" indent="0">
              <a:buNone/>
            </a:pPr>
            <a:r>
              <a:rPr lang="pt-BR" altLang="zh-CN" sz="1100" b="0" dirty="0"/>
              <a:t>                 	LDR R7,R6,#0 	</a:t>
            </a:r>
            <a:r>
              <a:rPr lang="pt-BR" altLang="zh-CN" sz="1100" b="0" dirty="0">
                <a:solidFill>
                  <a:srgbClr val="0000FF"/>
                </a:solidFill>
              </a:rPr>
              <a:t>; Pop return linkage into R7</a:t>
            </a:r>
          </a:p>
          <a:p>
            <a:pPr marL="0" indent="0">
              <a:buNone/>
            </a:pPr>
            <a:r>
              <a:rPr lang="en-US" altLang="zh-CN" sz="1100" b="0" dirty="0"/>
              <a:t>                 	ADD R6,R6,#1</a:t>
            </a:r>
          </a:p>
          <a:p>
            <a:pPr marL="0" indent="0">
              <a:buNone/>
            </a:pPr>
            <a:r>
              <a:rPr lang="pt-BR" altLang="zh-CN" sz="1100" b="0" dirty="0">
                <a:solidFill>
                  <a:srgbClr val="0070C0"/>
                </a:solidFill>
              </a:rPr>
              <a:t>NO_RECURSE </a:t>
            </a:r>
            <a:r>
              <a:rPr lang="pt-BR" altLang="zh-CN" sz="1100" b="0" dirty="0"/>
              <a:t>LDR R1,R6,#0 	</a:t>
            </a:r>
            <a:r>
              <a:rPr lang="pt-BR" altLang="zh-CN" sz="1100" b="0" dirty="0">
                <a:solidFill>
                  <a:srgbClr val="0000FF"/>
                </a:solidFill>
              </a:rPr>
              <a:t>; Pop caller’s R1 back into R1</a:t>
            </a:r>
          </a:p>
          <a:p>
            <a:pPr marL="0" indent="0">
              <a:buNone/>
            </a:pPr>
            <a:r>
              <a:rPr lang="en-US" altLang="zh-CN" sz="1100" b="0" dirty="0"/>
              <a:t>                 	ADD R6,R6,#1</a:t>
            </a:r>
          </a:p>
          <a:p>
            <a:pPr marL="0" indent="0">
              <a:buNone/>
            </a:pPr>
            <a:r>
              <a:rPr lang="en-US" altLang="zh-CN" sz="1100" b="0" dirty="0"/>
              <a:t>                 	RET</a:t>
            </a:r>
          </a:p>
          <a:p>
            <a:endParaRPr lang="en-US" altLang="zh-CN" sz="1100" b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CC2CB-E69F-45C7-9FA2-DF32A790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25EE6-8BCB-4BF7-ACAC-AB84C8CA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A9CD5-A16D-4BB2-AD76-B79E2213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EEE471-6B1E-4840-B614-09A135727CA4}"/>
              </a:ext>
            </a:extLst>
          </p:cNvPr>
          <p:cNvSpPr/>
          <p:nvPr/>
        </p:nvSpPr>
        <p:spPr bwMode="auto">
          <a:xfrm>
            <a:off x="5814138" y="2341847"/>
            <a:ext cx="1458162" cy="31323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A0F6E72-6963-404A-83D0-E532AC0D2396}"/>
              </a:ext>
            </a:extLst>
          </p:cNvPr>
          <p:cNvCxnSpPr/>
          <p:nvPr/>
        </p:nvCxnSpPr>
        <p:spPr bwMode="auto">
          <a:xfrm>
            <a:off x="5814138" y="2864447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4545F15-E305-4B5F-BEEE-E5710B0C5113}"/>
              </a:ext>
            </a:extLst>
          </p:cNvPr>
          <p:cNvCxnSpPr/>
          <p:nvPr/>
        </p:nvCxnSpPr>
        <p:spPr bwMode="auto">
          <a:xfrm>
            <a:off x="5814138" y="3296495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61727FB-DCF6-4E30-B556-611286C9DA47}"/>
              </a:ext>
            </a:extLst>
          </p:cNvPr>
          <p:cNvCxnSpPr/>
          <p:nvPr/>
        </p:nvCxnSpPr>
        <p:spPr bwMode="auto">
          <a:xfrm>
            <a:off x="5814138" y="3741726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54E67AB-981D-4AD2-9320-AC85B3B66705}"/>
              </a:ext>
            </a:extLst>
          </p:cNvPr>
          <p:cNvCxnSpPr/>
          <p:nvPr/>
        </p:nvCxnSpPr>
        <p:spPr bwMode="auto">
          <a:xfrm>
            <a:off x="5814138" y="4173774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8B497D8-F75D-4767-8842-95FB08B212B2}"/>
              </a:ext>
            </a:extLst>
          </p:cNvPr>
          <p:cNvCxnSpPr/>
          <p:nvPr/>
        </p:nvCxnSpPr>
        <p:spPr bwMode="auto">
          <a:xfrm>
            <a:off x="5814138" y="4171901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CCD5E0E-7590-4386-9ADF-E4A6E5C45A99}"/>
              </a:ext>
            </a:extLst>
          </p:cNvPr>
          <p:cNvCxnSpPr/>
          <p:nvPr/>
        </p:nvCxnSpPr>
        <p:spPr bwMode="auto">
          <a:xfrm>
            <a:off x="5814138" y="4603949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89FE49A-122E-4546-ACBB-687445D06858}"/>
              </a:ext>
            </a:extLst>
          </p:cNvPr>
          <p:cNvCxnSpPr/>
          <p:nvPr/>
        </p:nvCxnSpPr>
        <p:spPr bwMode="auto">
          <a:xfrm>
            <a:off x="5814138" y="5049180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4221E5E-E772-4D7C-9E4C-F826D9E005FC}"/>
              </a:ext>
            </a:extLst>
          </p:cNvPr>
          <p:cNvCxnSpPr/>
          <p:nvPr/>
        </p:nvCxnSpPr>
        <p:spPr bwMode="auto">
          <a:xfrm>
            <a:off x="5814138" y="5481228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9FD3344-7978-475C-BEE8-FD752542AE14}"/>
              </a:ext>
            </a:extLst>
          </p:cNvPr>
          <p:cNvSpPr txBox="1"/>
          <p:nvPr/>
        </p:nvSpPr>
        <p:spPr>
          <a:xfrm>
            <a:off x="5817080" y="1896617"/>
            <a:ext cx="145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Example:  R0=n=3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6E22CE1-8F52-4C01-880E-72D74B2C13CC}"/>
              </a:ext>
            </a:extLst>
          </p:cNvPr>
          <p:cNvSpPr txBox="1"/>
          <p:nvPr/>
        </p:nvSpPr>
        <p:spPr>
          <a:xfrm>
            <a:off x="6057165" y="5083021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Caller’s R1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586EAA-6255-4C3B-82A5-CFD2DB8A30B0}"/>
              </a:ext>
            </a:extLst>
          </p:cNvPr>
          <p:cNvSpPr txBox="1"/>
          <p:nvPr/>
        </p:nvSpPr>
        <p:spPr>
          <a:xfrm>
            <a:off x="7308266" y="5137987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R1=2 </a:t>
            </a:r>
            <a:r>
              <a:rPr lang="en-US" altLang="zh-CN" b="1" dirty="0"/>
              <a:t>R0=3</a:t>
            </a:r>
            <a:endParaRPr lang="zh-CN" altLang="en-US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6F94317-434F-4A7A-BF97-C5E1D1C0DDBB}"/>
              </a:ext>
            </a:extLst>
          </p:cNvPr>
          <p:cNvSpPr txBox="1"/>
          <p:nvPr/>
        </p:nvSpPr>
        <p:spPr>
          <a:xfrm>
            <a:off x="5238074" y="4189447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Top 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3DBC2CE-19D8-4A1E-83E0-238E30844415}"/>
              </a:ext>
            </a:extLst>
          </p:cNvPr>
          <p:cNvSpPr txBox="1"/>
          <p:nvPr/>
        </p:nvSpPr>
        <p:spPr>
          <a:xfrm>
            <a:off x="6300192" y="4637790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A+1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24BA13C-E0C4-4EEA-8EEF-531625F62772}"/>
              </a:ext>
            </a:extLst>
          </p:cNvPr>
          <p:cNvSpPr txBox="1"/>
          <p:nvPr/>
        </p:nvSpPr>
        <p:spPr>
          <a:xfrm>
            <a:off x="6275995" y="4219560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n=3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3A33600-4257-48C8-8AFA-EA74BB619F7C}"/>
              </a:ext>
            </a:extLst>
          </p:cNvPr>
          <p:cNvSpPr txBox="1"/>
          <p:nvPr/>
        </p:nvSpPr>
        <p:spPr>
          <a:xfrm>
            <a:off x="7286758" y="4216911"/>
            <a:ext cx="1389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n-1=2 </a:t>
            </a:r>
            <a:r>
              <a:rPr lang="en-US" altLang="zh-CN" b="1" dirty="0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solidFill>
                  <a:srgbClr val="0000FF"/>
                </a:solidFill>
              </a:rPr>
              <a:t> R0,R1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B70922B-A2FE-4FBC-A743-45AD219B081A}"/>
              </a:ext>
            </a:extLst>
          </p:cNvPr>
          <p:cNvCxnSpPr>
            <a:cxnSpLocks/>
          </p:cNvCxnSpPr>
          <p:nvPr/>
        </p:nvCxnSpPr>
        <p:spPr bwMode="auto">
          <a:xfrm>
            <a:off x="2381616" y="2489931"/>
            <a:ext cx="3390611" cy="22863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FAE1BB9-EEB6-41CA-B26C-2B297875B44E}"/>
              </a:ext>
            </a:extLst>
          </p:cNvPr>
          <p:cNvCxnSpPr>
            <a:cxnSpLocks/>
          </p:cNvCxnSpPr>
          <p:nvPr/>
        </p:nvCxnSpPr>
        <p:spPr bwMode="auto">
          <a:xfrm>
            <a:off x="2123728" y="2914149"/>
            <a:ext cx="3600400" cy="13727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B22DE1D-88A7-4D68-AA95-22918ADFCF79}"/>
              </a:ext>
            </a:extLst>
          </p:cNvPr>
          <p:cNvCxnSpPr>
            <a:cxnSpLocks/>
          </p:cNvCxnSpPr>
          <p:nvPr/>
        </p:nvCxnSpPr>
        <p:spPr bwMode="auto">
          <a:xfrm>
            <a:off x="2195736" y="1320544"/>
            <a:ext cx="3576491" cy="39274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0888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4D649-DF56-480F-90D8-5E680531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new solution: using stack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59EA9-857E-4362-B1AF-CE456BF7E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100" b="0" dirty="0">
                <a:solidFill>
                  <a:srgbClr val="0070C0"/>
                </a:solidFill>
              </a:rPr>
              <a:t>FACT</a:t>
            </a:r>
            <a:r>
              <a:rPr lang="en-US" altLang="zh-CN" sz="1100" b="0" dirty="0"/>
              <a:t> 	</a:t>
            </a:r>
            <a:r>
              <a:rPr lang="en-US" altLang="zh-CN" sz="1100" b="0" dirty="0">
                <a:highlight>
                  <a:srgbClr val="FFFF00"/>
                </a:highlight>
              </a:rPr>
              <a:t>ADD R6,R6,#-1</a:t>
            </a:r>
          </a:p>
          <a:p>
            <a:pPr marL="0" indent="0">
              <a:buNone/>
            </a:pPr>
            <a:r>
              <a:rPr lang="en-US" altLang="zh-CN" sz="1100" b="0" dirty="0">
                <a:highlight>
                  <a:srgbClr val="FFFF00"/>
                </a:highlight>
              </a:rPr>
              <a:t>              	STR R1,R6,#0 </a:t>
            </a:r>
            <a:r>
              <a:rPr lang="en-US" altLang="zh-CN" sz="1100" b="0" dirty="0"/>
              <a:t>	</a:t>
            </a:r>
            <a:r>
              <a:rPr lang="en-US" altLang="zh-CN" sz="1100" b="0" dirty="0">
                <a:solidFill>
                  <a:srgbClr val="0000FF"/>
                </a:solidFill>
              </a:rPr>
              <a:t>; Push Caller’s R1 on the stack, so we can use R1.</a:t>
            </a:r>
          </a:p>
          <a:p>
            <a:pPr marL="0" indent="0">
              <a:buNone/>
            </a:pPr>
            <a:endParaRPr lang="en-US" altLang="zh-CN" sz="1100" b="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1100" b="0" dirty="0"/>
              <a:t>               	ADD R1,R0,#-1 	</a:t>
            </a:r>
            <a:r>
              <a:rPr lang="en-US" altLang="zh-CN" sz="1100" b="0" dirty="0">
                <a:solidFill>
                  <a:srgbClr val="0000FF"/>
                </a:solidFill>
              </a:rPr>
              <a:t>; If n=1, we are done since 1! = 1</a:t>
            </a:r>
          </a:p>
          <a:p>
            <a:pPr marL="0" indent="0">
              <a:buNone/>
            </a:pPr>
            <a:r>
              <a:rPr lang="en-US" altLang="zh-CN" sz="1100" b="0" dirty="0"/>
              <a:t>               	</a:t>
            </a:r>
            <a:r>
              <a:rPr lang="en-US" altLang="zh-CN" sz="1100" b="0" dirty="0" err="1"/>
              <a:t>BRz</a:t>
            </a:r>
            <a:r>
              <a:rPr lang="en-US" altLang="zh-CN" sz="1100" b="0" dirty="0"/>
              <a:t> </a:t>
            </a:r>
            <a:r>
              <a:rPr lang="en-US" altLang="zh-CN" sz="1100" b="0" dirty="0">
                <a:solidFill>
                  <a:srgbClr val="0070C0"/>
                </a:solidFill>
              </a:rPr>
              <a:t>NO_RECURSE</a:t>
            </a:r>
          </a:p>
          <a:p>
            <a:pPr marL="0" indent="0">
              <a:buNone/>
            </a:pPr>
            <a:endParaRPr lang="en-US" altLang="zh-CN" sz="1100" b="0" dirty="0"/>
          </a:p>
          <a:p>
            <a:pPr marL="0" indent="0">
              <a:buNone/>
            </a:pPr>
            <a:r>
              <a:rPr lang="en-US" altLang="zh-CN" sz="1100" b="0" dirty="0"/>
              <a:t>                	ADD R6,R6,#-1</a:t>
            </a:r>
          </a:p>
          <a:p>
            <a:pPr marL="0" indent="0">
              <a:buNone/>
            </a:pPr>
            <a:r>
              <a:rPr lang="en-US" altLang="zh-CN" sz="1100" b="0" dirty="0"/>
              <a:t>                	STR R7,R6,#0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return linkage onto stack</a:t>
            </a:r>
          </a:p>
          <a:p>
            <a:pPr marL="0" indent="0">
              <a:buNone/>
            </a:pPr>
            <a:r>
              <a:rPr lang="en-US" altLang="zh-CN" sz="1100" b="0" dirty="0"/>
              <a:t>                	ADD R6,R6,#-1</a:t>
            </a:r>
          </a:p>
          <a:p>
            <a:pPr marL="0" indent="0">
              <a:buNone/>
            </a:pPr>
            <a:r>
              <a:rPr lang="en-US" altLang="zh-CN" sz="1100" b="0" dirty="0"/>
              <a:t>                	STR R0,R6,#0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n on the stack</a:t>
            </a:r>
          </a:p>
          <a:p>
            <a:pPr marL="0" indent="0">
              <a:buNone/>
            </a:pPr>
            <a:r>
              <a:rPr lang="en-US" altLang="zh-CN" sz="1100" b="0" dirty="0"/>
              <a:t>  </a:t>
            </a:r>
          </a:p>
          <a:p>
            <a:pPr marL="0" indent="0">
              <a:buNone/>
            </a:pPr>
            <a:r>
              <a:rPr lang="en-US" altLang="zh-CN" sz="1100" b="0" dirty="0"/>
              <a:t>                	ADD R0,R0,#-1 	</a:t>
            </a:r>
            <a:r>
              <a:rPr lang="en-US" altLang="zh-CN" sz="1100" b="0" dirty="0">
                <a:solidFill>
                  <a:srgbClr val="0000FF"/>
                </a:solidFill>
              </a:rPr>
              <a:t>; Form n-1, argument of JSR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70C0"/>
                </a:solidFill>
              </a:rPr>
              <a:t>B</a:t>
            </a:r>
            <a:r>
              <a:rPr lang="en-US" altLang="zh-CN" sz="1100" b="0" dirty="0"/>
              <a:t>     	</a:t>
            </a:r>
            <a:r>
              <a:rPr lang="en-US" altLang="zh-CN" sz="1100" b="0" dirty="0">
                <a:highlight>
                  <a:srgbClr val="FFFF00"/>
                </a:highlight>
              </a:rPr>
              <a:t>JSR </a:t>
            </a:r>
            <a:r>
              <a:rPr lang="en-US" altLang="zh-CN" sz="1100" b="0" dirty="0">
                <a:solidFill>
                  <a:srgbClr val="0070C0"/>
                </a:solidFill>
                <a:highlight>
                  <a:srgbClr val="FFFF00"/>
                </a:highlight>
              </a:rPr>
              <a:t>FACT</a:t>
            </a:r>
          </a:p>
          <a:p>
            <a:pPr marL="0" indent="0">
              <a:buNone/>
            </a:pPr>
            <a:r>
              <a:rPr lang="en-US" altLang="zh-CN" sz="1100" b="0" dirty="0"/>
              <a:t>                	LDR R1,R6,#0 	</a:t>
            </a:r>
            <a:r>
              <a:rPr lang="en-US" altLang="zh-CN" sz="1100" b="0" dirty="0">
                <a:solidFill>
                  <a:srgbClr val="0000FF"/>
                </a:solidFill>
              </a:rPr>
              <a:t>; Pop n from the stack</a:t>
            </a:r>
          </a:p>
          <a:p>
            <a:pPr marL="0" indent="0">
              <a:buNone/>
            </a:pPr>
            <a:r>
              <a:rPr lang="en-US" altLang="zh-CN" sz="1100" b="0" dirty="0"/>
              <a:t>                	ADD R6,R6,#1</a:t>
            </a:r>
          </a:p>
          <a:p>
            <a:pPr marL="0" indent="0">
              <a:buNone/>
            </a:pPr>
            <a:r>
              <a:rPr lang="pt-BR" altLang="zh-CN" sz="1100" b="0" dirty="0"/>
              <a:t>                 	MUL R0,R0,R1 	</a:t>
            </a:r>
            <a:r>
              <a:rPr lang="pt-BR" altLang="zh-CN" sz="1100" b="0" dirty="0">
                <a:solidFill>
                  <a:srgbClr val="0000FF"/>
                </a:solidFill>
              </a:rPr>
              <a:t>; form n*(n-1)!</a:t>
            </a:r>
          </a:p>
          <a:p>
            <a:pPr marL="0" indent="0">
              <a:buNone/>
            </a:pPr>
            <a:r>
              <a:rPr lang="en-US" altLang="zh-CN" sz="1100" b="0" dirty="0"/>
              <a:t>               </a:t>
            </a:r>
          </a:p>
          <a:p>
            <a:pPr marL="0" indent="0">
              <a:buNone/>
            </a:pPr>
            <a:r>
              <a:rPr lang="pt-BR" altLang="zh-CN" sz="1100" b="0" dirty="0"/>
              <a:t>                 	LDR R7,R6,#0 	</a:t>
            </a:r>
            <a:r>
              <a:rPr lang="pt-BR" altLang="zh-CN" sz="1100" b="0" dirty="0">
                <a:solidFill>
                  <a:srgbClr val="0000FF"/>
                </a:solidFill>
              </a:rPr>
              <a:t>; Pop return linkage into R7</a:t>
            </a:r>
          </a:p>
          <a:p>
            <a:pPr marL="0" indent="0">
              <a:buNone/>
            </a:pPr>
            <a:r>
              <a:rPr lang="en-US" altLang="zh-CN" sz="1100" b="0" dirty="0"/>
              <a:t>                 	ADD R6,R6,#1</a:t>
            </a:r>
          </a:p>
          <a:p>
            <a:pPr marL="0" indent="0">
              <a:buNone/>
            </a:pPr>
            <a:r>
              <a:rPr lang="pt-BR" altLang="zh-CN" sz="1100" b="0" dirty="0">
                <a:solidFill>
                  <a:srgbClr val="0070C0"/>
                </a:solidFill>
              </a:rPr>
              <a:t>NO_RECURSE </a:t>
            </a:r>
            <a:r>
              <a:rPr lang="pt-BR" altLang="zh-CN" sz="1100" b="0" dirty="0"/>
              <a:t>LDR R1,R6,#0 	</a:t>
            </a:r>
            <a:r>
              <a:rPr lang="pt-BR" altLang="zh-CN" sz="1100" b="0" dirty="0">
                <a:solidFill>
                  <a:srgbClr val="0000FF"/>
                </a:solidFill>
              </a:rPr>
              <a:t>; Pop caller’s R1 back into R1</a:t>
            </a:r>
          </a:p>
          <a:p>
            <a:pPr marL="0" indent="0">
              <a:buNone/>
            </a:pPr>
            <a:r>
              <a:rPr lang="en-US" altLang="zh-CN" sz="1100" b="0" dirty="0"/>
              <a:t>                 	ADD R6,R6,#1</a:t>
            </a:r>
          </a:p>
          <a:p>
            <a:pPr marL="0" indent="0">
              <a:buNone/>
            </a:pPr>
            <a:r>
              <a:rPr lang="en-US" altLang="zh-CN" sz="1100" b="0" dirty="0"/>
              <a:t>                 	RET</a:t>
            </a:r>
          </a:p>
          <a:p>
            <a:endParaRPr lang="en-US" altLang="zh-CN" sz="1100" b="0" dirty="0"/>
          </a:p>
          <a:p>
            <a:endParaRPr lang="en-US" altLang="zh-CN" sz="1100" b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CC2CB-E69F-45C7-9FA2-DF32A790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25EE6-8BCB-4BF7-ACAC-AB84C8CA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A9CD5-A16D-4BB2-AD76-B79E2213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EEE471-6B1E-4840-B614-09A135727CA4}"/>
              </a:ext>
            </a:extLst>
          </p:cNvPr>
          <p:cNvSpPr/>
          <p:nvPr/>
        </p:nvSpPr>
        <p:spPr bwMode="auto">
          <a:xfrm>
            <a:off x="5811135" y="2275569"/>
            <a:ext cx="1458162" cy="31323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A0F6E72-6963-404A-83D0-E532AC0D2396}"/>
              </a:ext>
            </a:extLst>
          </p:cNvPr>
          <p:cNvCxnSpPr/>
          <p:nvPr/>
        </p:nvCxnSpPr>
        <p:spPr bwMode="auto">
          <a:xfrm>
            <a:off x="5781742" y="2828443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4545F15-E305-4B5F-BEEE-E5710B0C5113}"/>
              </a:ext>
            </a:extLst>
          </p:cNvPr>
          <p:cNvCxnSpPr/>
          <p:nvPr/>
        </p:nvCxnSpPr>
        <p:spPr bwMode="auto">
          <a:xfrm>
            <a:off x="5781742" y="3260491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61727FB-DCF6-4E30-B556-611286C9DA47}"/>
              </a:ext>
            </a:extLst>
          </p:cNvPr>
          <p:cNvCxnSpPr/>
          <p:nvPr/>
        </p:nvCxnSpPr>
        <p:spPr bwMode="auto">
          <a:xfrm>
            <a:off x="5781742" y="3705722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54E67AB-981D-4AD2-9320-AC85B3B66705}"/>
              </a:ext>
            </a:extLst>
          </p:cNvPr>
          <p:cNvCxnSpPr/>
          <p:nvPr/>
        </p:nvCxnSpPr>
        <p:spPr bwMode="auto">
          <a:xfrm>
            <a:off x="5781742" y="4137770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8B497D8-F75D-4767-8842-95FB08B212B2}"/>
              </a:ext>
            </a:extLst>
          </p:cNvPr>
          <p:cNvCxnSpPr/>
          <p:nvPr/>
        </p:nvCxnSpPr>
        <p:spPr bwMode="auto">
          <a:xfrm>
            <a:off x="5781742" y="4135897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CCD5E0E-7590-4386-9ADF-E4A6E5C45A99}"/>
              </a:ext>
            </a:extLst>
          </p:cNvPr>
          <p:cNvCxnSpPr/>
          <p:nvPr/>
        </p:nvCxnSpPr>
        <p:spPr bwMode="auto">
          <a:xfrm>
            <a:off x="5781742" y="4567945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89FE49A-122E-4546-ACBB-687445D06858}"/>
              </a:ext>
            </a:extLst>
          </p:cNvPr>
          <p:cNvCxnSpPr/>
          <p:nvPr/>
        </p:nvCxnSpPr>
        <p:spPr bwMode="auto">
          <a:xfrm>
            <a:off x="5781742" y="5013176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4221E5E-E772-4D7C-9E4C-F826D9E005FC}"/>
              </a:ext>
            </a:extLst>
          </p:cNvPr>
          <p:cNvCxnSpPr/>
          <p:nvPr/>
        </p:nvCxnSpPr>
        <p:spPr bwMode="auto">
          <a:xfrm>
            <a:off x="5781742" y="5445224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9FD3344-7978-475C-BEE8-FD752542AE14}"/>
              </a:ext>
            </a:extLst>
          </p:cNvPr>
          <p:cNvSpPr txBox="1"/>
          <p:nvPr/>
        </p:nvSpPr>
        <p:spPr>
          <a:xfrm>
            <a:off x="5784684" y="1860613"/>
            <a:ext cx="145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Example:  R0=n=3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6E22CE1-8F52-4C01-880E-72D74B2C13CC}"/>
              </a:ext>
            </a:extLst>
          </p:cNvPr>
          <p:cNvSpPr txBox="1"/>
          <p:nvPr/>
        </p:nvSpPr>
        <p:spPr>
          <a:xfrm>
            <a:off x="6024769" y="5047017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Caller’s R1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6F94317-434F-4A7A-BF97-C5E1D1C0DDBB}"/>
              </a:ext>
            </a:extLst>
          </p:cNvPr>
          <p:cNvSpPr txBox="1"/>
          <p:nvPr/>
        </p:nvSpPr>
        <p:spPr>
          <a:xfrm>
            <a:off x="5193294" y="3765326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Top 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3DBC2CE-19D8-4A1E-83E0-238E30844415}"/>
              </a:ext>
            </a:extLst>
          </p:cNvPr>
          <p:cNvSpPr txBox="1"/>
          <p:nvPr/>
        </p:nvSpPr>
        <p:spPr>
          <a:xfrm>
            <a:off x="6267796" y="4601786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A+1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24BA13C-E0C4-4EEA-8EEF-531625F62772}"/>
              </a:ext>
            </a:extLst>
          </p:cNvPr>
          <p:cNvSpPr txBox="1"/>
          <p:nvPr/>
        </p:nvSpPr>
        <p:spPr>
          <a:xfrm>
            <a:off x="6292494" y="4183556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n=3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3A33600-4257-48C8-8AFA-EA74BB619F7C}"/>
              </a:ext>
            </a:extLst>
          </p:cNvPr>
          <p:cNvSpPr txBox="1"/>
          <p:nvPr/>
        </p:nvSpPr>
        <p:spPr>
          <a:xfrm>
            <a:off x="7255388" y="4162296"/>
            <a:ext cx="133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n-1=2 </a:t>
            </a:r>
            <a:r>
              <a:rPr lang="en-US" altLang="zh-CN" b="1" dirty="0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solidFill>
                  <a:srgbClr val="0000FF"/>
                </a:solidFill>
              </a:rPr>
              <a:t> R0,R1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9778B69-6CAD-4AAE-AB75-1529912CD58C}"/>
              </a:ext>
            </a:extLst>
          </p:cNvPr>
          <p:cNvSpPr/>
          <p:nvPr/>
        </p:nvSpPr>
        <p:spPr>
          <a:xfrm>
            <a:off x="6114509" y="3843069"/>
            <a:ext cx="890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#1’s R1=2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03C539C-E0C9-4B5E-BE4F-CB7DEFC2D07F}"/>
              </a:ext>
            </a:extLst>
          </p:cNvPr>
          <p:cNvSpPr txBox="1"/>
          <p:nvPr/>
        </p:nvSpPr>
        <p:spPr>
          <a:xfrm>
            <a:off x="7288836" y="5050556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R1=2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EB5F59D-6EC0-4301-816B-7906405E5DBE}"/>
              </a:ext>
            </a:extLst>
          </p:cNvPr>
          <p:cNvSpPr txBox="1"/>
          <p:nvPr/>
        </p:nvSpPr>
        <p:spPr>
          <a:xfrm>
            <a:off x="7269782" y="3796902"/>
            <a:ext cx="133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n-1=2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1478912-7473-4E0E-8744-1E7A2E1D9E9A}"/>
              </a:ext>
            </a:extLst>
          </p:cNvPr>
          <p:cNvCxnSpPr>
            <a:cxnSpLocks/>
          </p:cNvCxnSpPr>
          <p:nvPr/>
        </p:nvCxnSpPr>
        <p:spPr bwMode="auto">
          <a:xfrm>
            <a:off x="2123728" y="1268760"/>
            <a:ext cx="3456384" cy="25743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2366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4D649-DF56-480F-90D8-5E680531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new solution: using stack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59EA9-857E-4362-B1AF-CE456BF7E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100" b="0" dirty="0">
                <a:solidFill>
                  <a:srgbClr val="0070C0"/>
                </a:solidFill>
              </a:rPr>
              <a:t>FACT</a:t>
            </a:r>
            <a:r>
              <a:rPr lang="en-US" altLang="zh-CN" sz="1100" b="0" dirty="0"/>
              <a:t> 	ADD R6,R6,#-1</a:t>
            </a:r>
          </a:p>
          <a:p>
            <a:pPr marL="0" indent="0">
              <a:buNone/>
            </a:pPr>
            <a:r>
              <a:rPr lang="en-US" altLang="zh-CN" sz="1100" b="0" dirty="0"/>
              <a:t>              	STR R1,R6,#0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Caller’s R1 on the stack, so we can use R1.</a:t>
            </a:r>
          </a:p>
          <a:p>
            <a:pPr marL="0" indent="0">
              <a:buNone/>
            </a:pPr>
            <a:endParaRPr lang="en-US" altLang="zh-CN" sz="1100" b="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1100" b="0" dirty="0"/>
              <a:t>               	</a:t>
            </a:r>
            <a:r>
              <a:rPr lang="en-US" altLang="zh-CN" sz="1100" b="0" dirty="0">
                <a:highlight>
                  <a:srgbClr val="FFFF00"/>
                </a:highlight>
              </a:rPr>
              <a:t>ADD R1,R0,#-1 </a:t>
            </a:r>
            <a:r>
              <a:rPr lang="en-US" altLang="zh-CN" sz="1100" b="0" dirty="0"/>
              <a:t>	</a:t>
            </a:r>
            <a:r>
              <a:rPr lang="en-US" altLang="zh-CN" sz="1100" b="0" dirty="0">
                <a:solidFill>
                  <a:srgbClr val="0000FF"/>
                </a:solidFill>
              </a:rPr>
              <a:t>; If n=1, we are done since 1! = 1</a:t>
            </a:r>
          </a:p>
          <a:p>
            <a:pPr marL="0" indent="0">
              <a:buNone/>
            </a:pPr>
            <a:r>
              <a:rPr lang="en-US" altLang="zh-CN" sz="1100" b="0" dirty="0"/>
              <a:t>               	</a:t>
            </a:r>
            <a:r>
              <a:rPr lang="en-US" altLang="zh-CN" sz="1100" b="0" dirty="0" err="1">
                <a:highlight>
                  <a:srgbClr val="FFFF00"/>
                </a:highlight>
              </a:rPr>
              <a:t>BRz</a:t>
            </a:r>
            <a:r>
              <a:rPr lang="en-US" altLang="zh-CN" sz="1100" b="0" dirty="0">
                <a:highlight>
                  <a:srgbClr val="FFFF00"/>
                </a:highlight>
              </a:rPr>
              <a:t> </a:t>
            </a:r>
            <a:r>
              <a:rPr lang="en-US" altLang="zh-CN" sz="1100" b="0" dirty="0">
                <a:solidFill>
                  <a:srgbClr val="0070C0"/>
                </a:solidFill>
                <a:highlight>
                  <a:srgbClr val="FFFF00"/>
                </a:highlight>
              </a:rPr>
              <a:t>NO_RECURSE</a:t>
            </a:r>
          </a:p>
          <a:p>
            <a:pPr marL="0" indent="0">
              <a:buNone/>
            </a:pPr>
            <a:endParaRPr lang="en-US" altLang="zh-CN" sz="1100" b="0" dirty="0"/>
          </a:p>
          <a:p>
            <a:pPr marL="0" indent="0">
              <a:buNone/>
            </a:pPr>
            <a:r>
              <a:rPr lang="en-US" altLang="zh-CN" sz="1100" b="0" dirty="0"/>
              <a:t>                	</a:t>
            </a:r>
            <a:r>
              <a:rPr lang="en-US" altLang="zh-CN" sz="1100" b="0" dirty="0">
                <a:highlight>
                  <a:srgbClr val="FFFF00"/>
                </a:highlight>
              </a:rPr>
              <a:t>ADD R6,R6,#-1</a:t>
            </a:r>
          </a:p>
          <a:p>
            <a:pPr marL="0" indent="0">
              <a:buNone/>
            </a:pPr>
            <a:r>
              <a:rPr lang="en-US" altLang="zh-CN" sz="1100" b="0" dirty="0"/>
              <a:t>                	</a:t>
            </a:r>
            <a:r>
              <a:rPr lang="en-US" altLang="zh-CN" sz="1100" b="0" dirty="0">
                <a:highlight>
                  <a:srgbClr val="FFFF00"/>
                </a:highlight>
              </a:rPr>
              <a:t>STR R7,R6,#0 </a:t>
            </a:r>
            <a:r>
              <a:rPr lang="en-US" altLang="zh-CN" sz="1100" b="0" dirty="0"/>
              <a:t>	</a:t>
            </a:r>
            <a:r>
              <a:rPr lang="en-US" altLang="zh-CN" sz="1100" b="0" dirty="0">
                <a:solidFill>
                  <a:srgbClr val="0000FF"/>
                </a:solidFill>
              </a:rPr>
              <a:t>; Push return linkage onto stack</a:t>
            </a:r>
          </a:p>
          <a:p>
            <a:pPr marL="0" indent="0">
              <a:buNone/>
            </a:pPr>
            <a:r>
              <a:rPr lang="en-US" altLang="zh-CN" sz="1100" b="0" dirty="0"/>
              <a:t>                	ADD R6,R6,#-1</a:t>
            </a:r>
          </a:p>
          <a:p>
            <a:pPr marL="0" indent="0">
              <a:buNone/>
            </a:pPr>
            <a:r>
              <a:rPr lang="en-US" altLang="zh-CN" sz="1100" b="0" dirty="0"/>
              <a:t>                	STR R0,R6,#0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n on the stack</a:t>
            </a:r>
          </a:p>
          <a:p>
            <a:pPr marL="0" indent="0">
              <a:buNone/>
            </a:pPr>
            <a:r>
              <a:rPr lang="en-US" altLang="zh-CN" sz="1100" b="0" dirty="0"/>
              <a:t>  </a:t>
            </a:r>
          </a:p>
          <a:p>
            <a:pPr marL="0" indent="0">
              <a:buNone/>
            </a:pPr>
            <a:r>
              <a:rPr lang="en-US" altLang="zh-CN" sz="1100" b="0" dirty="0"/>
              <a:t>                	ADD R0,R0,#-1 	</a:t>
            </a:r>
            <a:r>
              <a:rPr lang="en-US" altLang="zh-CN" sz="1100" b="0" dirty="0">
                <a:solidFill>
                  <a:srgbClr val="0000FF"/>
                </a:solidFill>
              </a:rPr>
              <a:t>; Form n-1, argument of JSR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70C0"/>
                </a:solidFill>
              </a:rPr>
              <a:t>B</a:t>
            </a:r>
            <a:r>
              <a:rPr lang="en-US" altLang="zh-CN" sz="1100" b="0" dirty="0"/>
              <a:t>     	JSR </a:t>
            </a:r>
            <a:r>
              <a:rPr lang="en-US" altLang="zh-CN" sz="1100" b="0" dirty="0">
                <a:solidFill>
                  <a:srgbClr val="0070C0"/>
                </a:solidFill>
              </a:rPr>
              <a:t>FACT</a:t>
            </a:r>
          </a:p>
          <a:p>
            <a:pPr marL="0" indent="0">
              <a:buNone/>
            </a:pPr>
            <a:r>
              <a:rPr lang="en-US" altLang="zh-CN" sz="1100" b="0" dirty="0"/>
              <a:t>                	LDR R1,R6,#0 	</a:t>
            </a:r>
            <a:r>
              <a:rPr lang="en-US" altLang="zh-CN" sz="1100" b="0" dirty="0">
                <a:solidFill>
                  <a:srgbClr val="0000FF"/>
                </a:solidFill>
              </a:rPr>
              <a:t>; Pop n from the stack</a:t>
            </a:r>
          </a:p>
          <a:p>
            <a:pPr marL="0" indent="0">
              <a:buNone/>
            </a:pPr>
            <a:r>
              <a:rPr lang="en-US" altLang="zh-CN" sz="1100" b="0" dirty="0"/>
              <a:t>                	ADD R6,R6,#1</a:t>
            </a:r>
          </a:p>
          <a:p>
            <a:pPr marL="0" indent="0">
              <a:buNone/>
            </a:pPr>
            <a:r>
              <a:rPr lang="pt-BR" altLang="zh-CN" sz="1100" b="0" dirty="0"/>
              <a:t>                 	MUL R0,R0,R1 	</a:t>
            </a:r>
            <a:r>
              <a:rPr lang="pt-BR" altLang="zh-CN" sz="1100" b="0" dirty="0">
                <a:solidFill>
                  <a:srgbClr val="0000FF"/>
                </a:solidFill>
              </a:rPr>
              <a:t>; form n*(n-1)!</a:t>
            </a:r>
          </a:p>
          <a:p>
            <a:pPr marL="0" indent="0">
              <a:buNone/>
            </a:pPr>
            <a:r>
              <a:rPr lang="en-US" altLang="zh-CN" sz="1100" b="0" dirty="0"/>
              <a:t>               </a:t>
            </a:r>
          </a:p>
          <a:p>
            <a:pPr marL="0" indent="0">
              <a:buNone/>
            </a:pPr>
            <a:r>
              <a:rPr lang="pt-BR" altLang="zh-CN" sz="1100" b="0" dirty="0"/>
              <a:t>                 	LDR R7,R6,#0 	</a:t>
            </a:r>
            <a:r>
              <a:rPr lang="pt-BR" altLang="zh-CN" sz="1100" b="0" dirty="0">
                <a:solidFill>
                  <a:srgbClr val="0000FF"/>
                </a:solidFill>
              </a:rPr>
              <a:t>; Pop return linkage into R7</a:t>
            </a:r>
          </a:p>
          <a:p>
            <a:pPr marL="0" indent="0">
              <a:buNone/>
            </a:pPr>
            <a:r>
              <a:rPr lang="en-US" altLang="zh-CN" sz="1100" b="0" dirty="0"/>
              <a:t>                 	ADD R6,R6,#1</a:t>
            </a:r>
          </a:p>
          <a:p>
            <a:pPr marL="0" indent="0">
              <a:buNone/>
            </a:pPr>
            <a:r>
              <a:rPr lang="pt-BR" altLang="zh-CN" sz="1100" b="0" dirty="0">
                <a:solidFill>
                  <a:srgbClr val="0070C0"/>
                </a:solidFill>
              </a:rPr>
              <a:t>NO_RECURSE </a:t>
            </a:r>
            <a:r>
              <a:rPr lang="pt-BR" altLang="zh-CN" sz="1100" b="0" dirty="0"/>
              <a:t>LDR R1,R6,#0 	</a:t>
            </a:r>
            <a:r>
              <a:rPr lang="pt-BR" altLang="zh-CN" sz="1100" b="0" dirty="0">
                <a:solidFill>
                  <a:srgbClr val="0000FF"/>
                </a:solidFill>
              </a:rPr>
              <a:t>; Pop caller’s R1 back into R1</a:t>
            </a:r>
          </a:p>
          <a:p>
            <a:pPr marL="0" indent="0">
              <a:buNone/>
            </a:pPr>
            <a:r>
              <a:rPr lang="en-US" altLang="zh-CN" sz="1100" b="0" dirty="0"/>
              <a:t>                 	ADD R6,R6,#1</a:t>
            </a:r>
          </a:p>
          <a:p>
            <a:pPr marL="0" indent="0">
              <a:buNone/>
            </a:pPr>
            <a:r>
              <a:rPr lang="en-US" altLang="zh-CN" sz="1100" b="0" dirty="0"/>
              <a:t>                 	RET</a:t>
            </a:r>
          </a:p>
          <a:p>
            <a:endParaRPr lang="en-US" altLang="zh-CN" sz="1100" b="0" dirty="0"/>
          </a:p>
          <a:p>
            <a:endParaRPr lang="en-US" altLang="zh-CN" sz="1100" b="0" dirty="0"/>
          </a:p>
          <a:p>
            <a:endParaRPr lang="en-US" altLang="zh-CN" sz="1100" b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CC2CB-E69F-45C7-9FA2-DF32A790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25EE6-8BCB-4BF7-ACAC-AB84C8CA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A9CD5-A16D-4BB2-AD76-B79E2213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EEE471-6B1E-4840-B614-09A135727CA4}"/>
              </a:ext>
            </a:extLst>
          </p:cNvPr>
          <p:cNvSpPr/>
          <p:nvPr/>
        </p:nvSpPr>
        <p:spPr bwMode="auto">
          <a:xfrm>
            <a:off x="5815689" y="2341847"/>
            <a:ext cx="1458162" cy="31323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A0F6E72-6963-404A-83D0-E532AC0D2396}"/>
              </a:ext>
            </a:extLst>
          </p:cNvPr>
          <p:cNvCxnSpPr/>
          <p:nvPr/>
        </p:nvCxnSpPr>
        <p:spPr bwMode="auto">
          <a:xfrm>
            <a:off x="5815689" y="2864447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4545F15-E305-4B5F-BEEE-E5710B0C5113}"/>
              </a:ext>
            </a:extLst>
          </p:cNvPr>
          <p:cNvCxnSpPr/>
          <p:nvPr/>
        </p:nvCxnSpPr>
        <p:spPr bwMode="auto">
          <a:xfrm>
            <a:off x="5815689" y="3296495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61727FB-DCF6-4E30-B556-611286C9DA47}"/>
              </a:ext>
            </a:extLst>
          </p:cNvPr>
          <p:cNvCxnSpPr/>
          <p:nvPr/>
        </p:nvCxnSpPr>
        <p:spPr bwMode="auto">
          <a:xfrm>
            <a:off x="5815689" y="3741726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54E67AB-981D-4AD2-9320-AC85B3B66705}"/>
              </a:ext>
            </a:extLst>
          </p:cNvPr>
          <p:cNvCxnSpPr/>
          <p:nvPr/>
        </p:nvCxnSpPr>
        <p:spPr bwMode="auto">
          <a:xfrm>
            <a:off x="5815689" y="4173774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8B497D8-F75D-4767-8842-95FB08B212B2}"/>
              </a:ext>
            </a:extLst>
          </p:cNvPr>
          <p:cNvCxnSpPr/>
          <p:nvPr/>
        </p:nvCxnSpPr>
        <p:spPr bwMode="auto">
          <a:xfrm>
            <a:off x="5815689" y="4171901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CCD5E0E-7590-4386-9ADF-E4A6E5C45A99}"/>
              </a:ext>
            </a:extLst>
          </p:cNvPr>
          <p:cNvCxnSpPr/>
          <p:nvPr/>
        </p:nvCxnSpPr>
        <p:spPr bwMode="auto">
          <a:xfrm>
            <a:off x="5815689" y="4603949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89FE49A-122E-4546-ACBB-687445D06858}"/>
              </a:ext>
            </a:extLst>
          </p:cNvPr>
          <p:cNvCxnSpPr/>
          <p:nvPr/>
        </p:nvCxnSpPr>
        <p:spPr bwMode="auto">
          <a:xfrm>
            <a:off x="5815689" y="5049180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4221E5E-E772-4D7C-9E4C-F826D9E005FC}"/>
              </a:ext>
            </a:extLst>
          </p:cNvPr>
          <p:cNvCxnSpPr/>
          <p:nvPr/>
        </p:nvCxnSpPr>
        <p:spPr bwMode="auto">
          <a:xfrm>
            <a:off x="5815689" y="5481228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9FD3344-7978-475C-BEE8-FD752542AE14}"/>
              </a:ext>
            </a:extLst>
          </p:cNvPr>
          <p:cNvSpPr txBox="1"/>
          <p:nvPr/>
        </p:nvSpPr>
        <p:spPr>
          <a:xfrm>
            <a:off x="5818631" y="1896617"/>
            <a:ext cx="145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Example:  R0=n=3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6E22CE1-8F52-4C01-880E-72D74B2C13CC}"/>
              </a:ext>
            </a:extLst>
          </p:cNvPr>
          <p:cNvSpPr txBox="1"/>
          <p:nvPr/>
        </p:nvSpPr>
        <p:spPr>
          <a:xfrm>
            <a:off x="6058716" y="5083021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Caller’s R1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6F94317-434F-4A7A-BF97-C5E1D1C0DDBB}"/>
              </a:ext>
            </a:extLst>
          </p:cNvPr>
          <p:cNvSpPr txBox="1"/>
          <p:nvPr/>
        </p:nvSpPr>
        <p:spPr>
          <a:xfrm>
            <a:off x="5292080" y="3354863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Top 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3DBC2CE-19D8-4A1E-83E0-238E30844415}"/>
              </a:ext>
            </a:extLst>
          </p:cNvPr>
          <p:cNvSpPr txBox="1"/>
          <p:nvPr/>
        </p:nvSpPr>
        <p:spPr>
          <a:xfrm>
            <a:off x="6301743" y="4637790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A+1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24BA13C-E0C4-4EEA-8EEF-531625F62772}"/>
              </a:ext>
            </a:extLst>
          </p:cNvPr>
          <p:cNvSpPr txBox="1"/>
          <p:nvPr/>
        </p:nvSpPr>
        <p:spPr>
          <a:xfrm>
            <a:off x="6326441" y="4219560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n=3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3A33600-4257-48C8-8AFA-EA74BB619F7C}"/>
              </a:ext>
            </a:extLst>
          </p:cNvPr>
          <p:cNvSpPr txBox="1"/>
          <p:nvPr/>
        </p:nvSpPr>
        <p:spPr>
          <a:xfrm>
            <a:off x="7288309" y="4216911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R0=2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9778B69-6CAD-4AAE-AB75-1529912CD58C}"/>
              </a:ext>
            </a:extLst>
          </p:cNvPr>
          <p:cNvSpPr/>
          <p:nvPr/>
        </p:nvSpPr>
        <p:spPr>
          <a:xfrm>
            <a:off x="6084168" y="3879073"/>
            <a:ext cx="9721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#1’s R1=2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03C539C-E0C9-4B5E-BE4F-CB7DEFC2D07F}"/>
              </a:ext>
            </a:extLst>
          </p:cNvPr>
          <p:cNvSpPr txBox="1"/>
          <p:nvPr/>
        </p:nvSpPr>
        <p:spPr>
          <a:xfrm>
            <a:off x="7298549" y="3387290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R1=R0-1=1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39C039B-77E2-4055-9A32-3130577719A8}"/>
              </a:ext>
            </a:extLst>
          </p:cNvPr>
          <p:cNvSpPr/>
          <p:nvPr/>
        </p:nvSpPr>
        <p:spPr>
          <a:xfrm>
            <a:off x="6296299" y="3418616"/>
            <a:ext cx="470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B+1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9CE24D3-9B1F-40DF-A601-2709F56750EB}"/>
              </a:ext>
            </a:extLst>
          </p:cNvPr>
          <p:cNvCxnSpPr>
            <a:cxnSpLocks/>
          </p:cNvCxnSpPr>
          <p:nvPr/>
        </p:nvCxnSpPr>
        <p:spPr bwMode="auto">
          <a:xfrm>
            <a:off x="2123728" y="2492896"/>
            <a:ext cx="3528392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3A2408A-1B96-4705-8D26-FD1E5FE2642E}"/>
              </a:ext>
            </a:extLst>
          </p:cNvPr>
          <p:cNvCxnSpPr>
            <a:cxnSpLocks/>
          </p:cNvCxnSpPr>
          <p:nvPr/>
        </p:nvCxnSpPr>
        <p:spPr bwMode="auto">
          <a:xfrm>
            <a:off x="2339752" y="1844824"/>
            <a:ext cx="5472608" cy="1584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3827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4D649-DF56-480F-90D8-5E680531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new solution: using stack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59EA9-857E-4362-B1AF-CE456BF7E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100" b="0" dirty="0">
                <a:solidFill>
                  <a:srgbClr val="0070C0"/>
                </a:solidFill>
              </a:rPr>
              <a:t>FACT</a:t>
            </a:r>
            <a:r>
              <a:rPr lang="en-US" altLang="zh-CN" sz="1100" b="0" dirty="0"/>
              <a:t> 	ADD R6,R6,#-1</a:t>
            </a:r>
          </a:p>
          <a:p>
            <a:pPr marL="0" indent="0">
              <a:buNone/>
            </a:pPr>
            <a:r>
              <a:rPr lang="en-US" altLang="zh-CN" sz="1100" b="0" dirty="0"/>
              <a:t>              	STR R1,R6,#0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Caller’s R1 on the stack, so we can use R1.</a:t>
            </a:r>
          </a:p>
          <a:p>
            <a:pPr marL="0" indent="0">
              <a:buNone/>
            </a:pPr>
            <a:endParaRPr lang="en-US" altLang="zh-CN" sz="1100" b="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1100" b="0" dirty="0"/>
              <a:t>               	ADD R1,R0,#-1 	</a:t>
            </a:r>
            <a:r>
              <a:rPr lang="en-US" altLang="zh-CN" sz="1100" b="0" dirty="0">
                <a:solidFill>
                  <a:srgbClr val="0000FF"/>
                </a:solidFill>
              </a:rPr>
              <a:t>; If n=1, we are done since 1! = 1</a:t>
            </a:r>
          </a:p>
          <a:p>
            <a:pPr marL="0" indent="0">
              <a:buNone/>
            </a:pPr>
            <a:r>
              <a:rPr lang="en-US" altLang="zh-CN" sz="1100" b="0" dirty="0"/>
              <a:t>               	</a:t>
            </a:r>
            <a:r>
              <a:rPr lang="en-US" altLang="zh-CN" sz="1100" b="0" dirty="0" err="1"/>
              <a:t>BRz</a:t>
            </a:r>
            <a:r>
              <a:rPr lang="en-US" altLang="zh-CN" sz="1100" b="0" dirty="0"/>
              <a:t> </a:t>
            </a:r>
            <a:r>
              <a:rPr lang="en-US" altLang="zh-CN" sz="1100" b="0" dirty="0">
                <a:solidFill>
                  <a:srgbClr val="0070C0"/>
                </a:solidFill>
              </a:rPr>
              <a:t>NO_RECURSE</a:t>
            </a:r>
          </a:p>
          <a:p>
            <a:pPr marL="0" indent="0">
              <a:buNone/>
            </a:pPr>
            <a:endParaRPr lang="en-US" altLang="zh-CN" sz="1100" b="0" dirty="0"/>
          </a:p>
          <a:p>
            <a:pPr marL="0" indent="0">
              <a:buNone/>
            </a:pPr>
            <a:r>
              <a:rPr lang="en-US" altLang="zh-CN" sz="1100" b="0" dirty="0"/>
              <a:t>                	ADD R6,R6,#-1</a:t>
            </a:r>
          </a:p>
          <a:p>
            <a:pPr marL="0" indent="0">
              <a:buNone/>
            </a:pPr>
            <a:r>
              <a:rPr lang="en-US" altLang="zh-CN" sz="1100" b="0" dirty="0"/>
              <a:t>                	STR R7,R6,#0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return linkage onto stack</a:t>
            </a:r>
          </a:p>
          <a:p>
            <a:pPr marL="0" indent="0">
              <a:buNone/>
            </a:pPr>
            <a:r>
              <a:rPr lang="en-US" altLang="zh-CN" sz="1100" b="0" dirty="0"/>
              <a:t>                	ADD R6,R6,#-1</a:t>
            </a:r>
          </a:p>
          <a:p>
            <a:pPr marL="0" indent="0">
              <a:buNone/>
            </a:pPr>
            <a:r>
              <a:rPr lang="en-US" altLang="zh-CN" sz="1100" b="0" dirty="0"/>
              <a:t>                	</a:t>
            </a:r>
            <a:r>
              <a:rPr lang="en-US" altLang="zh-CN" sz="1100" b="0" dirty="0">
                <a:highlight>
                  <a:srgbClr val="FFFF00"/>
                </a:highlight>
              </a:rPr>
              <a:t>STR R0,R6,#0 </a:t>
            </a:r>
            <a:r>
              <a:rPr lang="en-US" altLang="zh-CN" sz="1100" b="0" dirty="0"/>
              <a:t>	</a:t>
            </a:r>
            <a:r>
              <a:rPr lang="en-US" altLang="zh-CN" sz="1100" b="0" dirty="0">
                <a:solidFill>
                  <a:srgbClr val="0000FF"/>
                </a:solidFill>
              </a:rPr>
              <a:t>; Push n on the stack</a:t>
            </a:r>
          </a:p>
          <a:p>
            <a:pPr marL="0" indent="0">
              <a:buNone/>
            </a:pPr>
            <a:r>
              <a:rPr lang="en-US" altLang="zh-CN" sz="1100" b="0" dirty="0"/>
              <a:t>  </a:t>
            </a:r>
          </a:p>
          <a:p>
            <a:pPr marL="0" indent="0">
              <a:buNone/>
            </a:pPr>
            <a:r>
              <a:rPr lang="en-US" altLang="zh-CN" sz="1100" b="0" dirty="0"/>
              <a:t>                	</a:t>
            </a:r>
            <a:r>
              <a:rPr lang="en-US" altLang="zh-CN" sz="1100" b="0" dirty="0">
                <a:highlight>
                  <a:srgbClr val="FFFF00"/>
                </a:highlight>
              </a:rPr>
              <a:t>ADD R0,R0,#-1 </a:t>
            </a:r>
            <a:r>
              <a:rPr lang="en-US" altLang="zh-CN" sz="1100" b="0" dirty="0"/>
              <a:t>	</a:t>
            </a:r>
            <a:r>
              <a:rPr lang="en-US" altLang="zh-CN" sz="1100" b="0" dirty="0">
                <a:solidFill>
                  <a:srgbClr val="0000FF"/>
                </a:solidFill>
              </a:rPr>
              <a:t>; Form n-1, argument of JSR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70C0"/>
                </a:solidFill>
              </a:rPr>
              <a:t>B</a:t>
            </a:r>
            <a:r>
              <a:rPr lang="en-US" altLang="zh-CN" sz="1100" b="0" dirty="0"/>
              <a:t>     	JSR </a:t>
            </a:r>
            <a:r>
              <a:rPr lang="en-US" altLang="zh-CN" sz="1100" b="0" dirty="0">
                <a:solidFill>
                  <a:srgbClr val="0070C0"/>
                </a:solidFill>
              </a:rPr>
              <a:t>FACT</a:t>
            </a:r>
          </a:p>
          <a:p>
            <a:pPr marL="0" indent="0">
              <a:buNone/>
            </a:pPr>
            <a:r>
              <a:rPr lang="en-US" altLang="zh-CN" sz="1100" b="0" dirty="0"/>
              <a:t>                	LDR R1,R6,#0 	</a:t>
            </a:r>
            <a:r>
              <a:rPr lang="en-US" altLang="zh-CN" sz="1100" b="0" dirty="0">
                <a:solidFill>
                  <a:srgbClr val="0000FF"/>
                </a:solidFill>
              </a:rPr>
              <a:t>; Pop n from the stack</a:t>
            </a:r>
          </a:p>
          <a:p>
            <a:pPr marL="0" indent="0">
              <a:buNone/>
            </a:pPr>
            <a:r>
              <a:rPr lang="en-US" altLang="zh-CN" sz="1100" b="0" dirty="0"/>
              <a:t>                	ADD R6,R6,#1</a:t>
            </a:r>
          </a:p>
          <a:p>
            <a:pPr marL="0" indent="0">
              <a:buNone/>
            </a:pPr>
            <a:r>
              <a:rPr lang="pt-BR" altLang="zh-CN" sz="1100" b="0" dirty="0"/>
              <a:t>                 	MUL R0,R0,R1 	</a:t>
            </a:r>
            <a:r>
              <a:rPr lang="pt-BR" altLang="zh-CN" sz="1100" b="0" dirty="0">
                <a:solidFill>
                  <a:srgbClr val="0000FF"/>
                </a:solidFill>
              </a:rPr>
              <a:t>; form n*(n-1)!</a:t>
            </a:r>
          </a:p>
          <a:p>
            <a:pPr marL="0" indent="0">
              <a:buNone/>
            </a:pPr>
            <a:r>
              <a:rPr lang="en-US" altLang="zh-CN" sz="1100" b="0" dirty="0"/>
              <a:t>               </a:t>
            </a:r>
          </a:p>
          <a:p>
            <a:pPr marL="0" indent="0">
              <a:buNone/>
            </a:pPr>
            <a:r>
              <a:rPr lang="pt-BR" altLang="zh-CN" sz="1100" b="0" dirty="0"/>
              <a:t>                 	LDR R7,R6,#0 	</a:t>
            </a:r>
            <a:r>
              <a:rPr lang="pt-BR" altLang="zh-CN" sz="1100" b="0" dirty="0">
                <a:solidFill>
                  <a:srgbClr val="0000FF"/>
                </a:solidFill>
              </a:rPr>
              <a:t>; Pop return linkage into R7</a:t>
            </a:r>
          </a:p>
          <a:p>
            <a:pPr marL="0" indent="0">
              <a:buNone/>
            </a:pPr>
            <a:r>
              <a:rPr lang="en-US" altLang="zh-CN" sz="1100" b="0" dirty="0"/>
              <a:t>                 	ADD R6,R6,#1</a:t>
            </a:r>
          </a:p>
          <a:p>
            <a:pPr marL="0" indent="0">
              <a:buNone/>
            </a:pPr>
            <a:r>
              <a:rPr lang="pt-BR" altLang="zh-CN" sz="1100" b="0" dirty="0">
                <a:solidFill>
                  <a:srgbClr val="0070C0"/>
                </a:solidFill>
              </a:rPr>
              <a:t>NO_RECURSE </a:t>
            </a:r>
            <a:r>
              <a:rPr lang="pt-BR" altLang="zh-CN" sz="1100" b="0" dirty="0"/>
              <a:t>LDR R1,R6,#0 	</a:t>
            </a:r>
            <a:r>
              <a:rPr lang="pt-BR" altLang="zh-CN" sz="1100" b="0" dirty="0">
                <a:solidFill>
                  <a:srgbClr val="0000FF"/>
                </a:solidFill>
              </a:rPr>
              <a:t>; Pop caller’s R1 back into R1</a:t>
            </a:r>
          </a:p>
          <a:p>
            <a:pPr marL="0" indent="0">
              <a:buNone/>
            </a:pPr>
            <a:r>
              <a:rPr lang="en-US" altLang="zh-CN" sz="1100" b="0" dirty="0"/>
              <a:t>                 	ADD R6,R6,#1</a:t>
            </a:r>
          </a:p>
          <a:p>
            <a:pPr marL="0" indent="0">
              <a:buNone/>
            </a:pPr>
            <a:r>
              <a:rPr lang="en-US" altLang="zh-CN" sz="1100" b="0" dirty="0"/>
              <a:t>                 	RET</a:t>
            </a:r>
          </a:p>
          <a:p>
            <a:endParaRPr lang="en-US" altLang="zh-CN" sz="1100" b="0" dirty="0"/>
          </a:p>
          <a:p>
            <a:endParaRPr lang="en-US" altLang="zh-CN" sz="1100" b="0" dirty="0"/>
          </a:p>
          <a:p>
            <a:endParaRPr lang="en-US" altLang="zh-CN" sz="1100" b="0" dirty="0"/>
          </a:p>
          <a:p>
            <a:endParaRPr lang="en-US" altLang="zh-CN" sz="1100" b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CC2CB-E69F-45C7-9FA2-DF32A790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25EE6-8BCB-4BF7-ACAC-AB84C8CA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A9CD5-A16D-4BB2-AD76-B79E2213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EEE471-6B1E-4840-B614-09A135727CA4}"/>
              </a:ext>
            </a:extLst>
          </p:cNvPr>
          <p:cNvSpPr/>
          <p:nvPr/>
        </p:nvSpPr>
        <p:spPr bwMode="auto">
          <a:xfrm>
            <a:off x="5850142" y="2341847"/>
            <a:ext cx="1458162" cy="31323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A0F6E72-6963-404A-83D0-E532AC0D2396}"/>
              </a:ext>
            </a:extLst>
          </p:cNvPr>
          <p:cNvCxnSpPr/>
          <p:nvPr/>
        </p:nvCxnSpPr>
        <p:spPr bwMode="auto">
          <a:xfrm>
            <a:off x="5850142" y="2864447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4545F15-E305-4B5F-BEEE-E5710B0C5113}"/>
              </a:ext>
            </a:extLst>
          </p:cNvPr>
          <p:cNvCxnSpPr/>
          <p:nvPr/>
        </p:nvCxnSpPr>
        <p:spPr bwMode="auto">
          <a:xfrm>
            <a:off x="5850142" y="3296495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61727FB-DCF6-4E30-B556-611286C9DA47}"/>
              </a:ext>
            </a:extLst>
          </p:cNvPr>
          <p:cNvCxnSpPr/>
          <p:nvPr/>
        </p:nvCxnSpPr>
        <p:spPr bwMode="auto">
          <a:xfrm>
            <a:off x="5850142" y="3741726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54E67AB-981D-4AD2-9320-AC85B3B66705}"/>
              </a:ext>
            </a:extLst>
          </p:cNvPr>
          <p:cNvCxnSpPr/>
          <p:nvPr/>
        </p:nvCxnSpPr>
        <p:spPr bwMode="auto">
          <a:xfrm>
            <a:off x="5850142" y="4173774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8B497D8-F75D-4767-8842-95FB08B212B2}"/>
              </a:ext>
            </a:extLst>
          </p:cNvPr>
          <p:cNvCxnSpPr/>
          <p:nvPr/>
        </p:nvCxnSpPr>
        <p:spPr bwMode="auto">
          <a:xfrm>
            <a:off x="5850142" y="4171901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CCD5E0E-7590-4386-9ADF-E4A6E5C45A99}"/>
              </a:ext>
            </a:extLst>
          </p:cNvPr>
          <p:cNvCxnSpPr/>
          <p:nvPr/>
        </p:nvCxnSpPr>
        <p:spPr bwMode="auto">
          <a:xfrm>
            <a:off x="5850142" y="4603949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89FE49A-122E-4546-ACBB-687445D06858}"/>
              </a:ext>
            </a:extLst>
          </p:cNvPr>
          <p:cNvCxnSpPr/>
          <p:nvPr/>
        </p:nvCxnSpPr>
        <p:spPr bwMode="auto">
          <a:xfrm>
            <a:off x="5850142" y="5049180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4221E5E-E772-4D7C-9E4C-F826D9E005FC}"/>
              </a:ext>
            </a:extLst>
          </p:cNvPr>
          <p:cNvCxnSpPr/>
          <p:nvPr/>
        </p:nvCxnSpPr>
        <p:spPr bwMode="auto">
          <a:xfrm>
            <a:off x="5850142" y="5481228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9FD3344-7978-475C-BEE8-FD752542AE14}"/>
              </a:ext>
            </a:extLst>
          </p:cNvPr>
          <p:cNvSpPr txBox="1"/>
          <p:nvPr/>
        </p:nvSpPr>
        <p:spPr>
          <a:xfrm>
            <a:off x="5853084" y="1896617"/>
            <a:ext cx="145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Example:  R0=n=3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6E22CE1-8F52-4C01-880E-72D74B2C13CC}"/>
              </a:ext>
            </a:extLst>
          </p:cNvPr>
          <p:cNvSpPr txBox="1"/>
          <p:nvPr/>
        </p:nvSpPr>
        <p:spPr>
          <a:xfrm>
            <a:off x="6093169" y="5083021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Caller’s R1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6F94317-434F-4A7A-BF97-C5E1D1C0DDBB}"/>
              </a:ext>
            </a:extLst>
          </p:cNvPr>
          <p:cNvSpPr txBox="1"/>
          <p:nvPr/>
        </p:nvSpPr>
        <p:spPr>
          <a:xfrm>
            <a:off x="5318870" y="2898702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Top 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3DBC2CE-19D8-4A1E-83E0-238E30844415}"/>
              </a:ext>
            </a:extLst>
          </p:cNvPr>
          <p:cNvSpPr txBox="1"/>
          <p:nvPr/>
        </p:nvSpPr>
        <p:spPr>
          <a:xfrm>
            <a:off x="6336196" y="4637790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A+1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24BA13C-E0C4-4EEA-8EEF-531625F62772}"/>
              </a:ext>
            </a:extLst>
          </p:cNvPr>
          <p:cNvSpPr txBox="1"/>
          <p:nvPr/>
        </p:nvSpPr>
        <p:spPr>
          <a:xfrm>
            <a:off x="6360894" y="4219560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n=3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39C039B-77E2-4055-9A32-3130577719A8}"/>
              </a:ext>
            </a:extLst>
          </p:cNvPr>
          <p:cNvSpPr/>
          <p:nvPr/>
        </p:nvSpPr>
        <p:spPr>
          <a:xfrm>
            <a:off x="6330752" y="3418616"/>
            <a:ext cx="470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B+1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6230E68-1DD1-4AF8-AEA7-7523B8F4B7F0}"/>
              </a:ext>
            </a:extLst>
          </p:cNvPr>
          <p:cNvSpPr/>
          <p:nvPr/>
        </p:nvSpPr>
        <p:spPr>
          <a:xfrm>
            <a:off x="6293712" y="2928201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n=2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DB3D282-DCBD-47AA-8F20-4CBD2315004B}"/>
              </a:ext>
            </a:extLst>
          </p:cNvPr>
          <p:cNvSpPr txBox="1"/>
          <p:nvPr/>
        </p:nvSpPr>
        <p:spPr>
          <a:xfrm>
            <a:off x="7362310" y="2887321"/>
            <a:ext cx="145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n-1-1=1 </a:t>
            </a:r>
            <a:r>
              <a:rPr lang="en-US" altLang="zh-CN" b="1" dirty="0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solidFill>
                  <a:srgbClr val="0000FF"/>
                </a:solidFill>
              </a:rPr>
              <a:t> R0,R1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F062551-313A-40FD-8937-CA8989852056}"/>
              </a:ext>
            </a:extLst>
          </p:cNvPr>
          <p:cNvSpPr/>
          <p:nvPr/>
        </p:nvSpPr>
        <p:spPr>
          <a:xfrm>
            <a:off x="6084168" y="3879073"/>
            <a:ext cx="9721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#1’s R1=2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3E99371-A90D-42B6-86FC-851197332E19}"/>
              </a:ext>
            </a:extLst>
          </p:cNvPr>
          <p:cNvCxnSpPr>
            <a:cxnSpLocks/>
          </p:cNvCxnSpPr>
          <p:nvPr/>
        </p:nvCxnSpPr>
        <p:spPr bwMode="auto">
          <a:xfrm>
            <a:off x="2123728" y="2864447"/>
            <a:ext cx="3600400" cy="637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87E62E5-CA11-427C-B0CA-F93A2026D087}"/>
              </a:ext>
            </a:extLst>
          </p:cNvPr>
          <p:cNvCxnSpPr>
            <a:cxnSpLocks/>
          </p:cNvCxnSpPr>
          <p:nvPr/>
        </p:nvCxnSpPr>
        <p:spPr bwMode="auto">
          <a:xfrm flipV="1">
            <a:off x="2267744" y="3164320"/>
            <a:ext cx="5616624" cy="132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6004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4D649-DF56-480F-90D8-5E680531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new solution: using stack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59EA9-857E-4362-B1AF-CE456BF7E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66994"/>
            <a:ext cx="8839200" cy="411122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100" b="0" dirty="0">
                <a:solidFill>
                  <a:srgbClr val="0070C0"/>
                </a:solidFill>
              </a:rPr>
              <a:t>FACT</a:t>
            </a:r>
            <a:r>
              <a:rPr lang="en-US" altLang="zh-CN" sz="1100" b="0" dirty="0"/>
              <a:t> 	</a:t>
            </a:r>
            <a:r>
              <a:rPr lang="en-US" altLang="zh-CN" sz="1100" b="0" dirty="0">
                <a:highlight>
                  <a:srgbClr val="FFFF00"/>
                </a:highlight>
              </a:rPr>
              <a:t>ADD R6,R6,#-1</a:t>
            </a:r>
          </a:p>
          <a:p>
            <a:pPr marL="0" indent="0">
              <a:buNone/>
            </a:pPr>
            <a:r>
              <a:rPr lang="en-US" altLang="zh-CN" sz="1100" b="0" dirty="0"/>
              <a:t>              	</a:t>
            </a:r>
            <a:r>
              <a:rPr lang="en-US" altLang="zh-CN" sz="1100" b="0" dirty="0">
                <a:highlight>
                  <a:srgbClr val="FFFF00"/>
                </a:highlight>
              </a:rPr>
              <a:t>STR R1,R6,#0 </a:t>
            </a:r>
            <a:r>
              <a:rPr lang="en-US" altLang="zh-CN" sz="1100" b="0" dirty="0"/>
              <a:t>	</a:t>
            </a:r>
            <a:r>
              <a:rPr lang="en-US" altLang="zh-CN" sz="1100" b="0" dirty="0">
                <a:solidFill>
                  <a:srgbClr val="0000FF"/>
                </a:solidFill>
              </a:rPr>
              <a:t>; Push Caller’s R1 on the stack, so we can use R1.</a:t>
            </a:r>
          </a:p>
          <a:p>
            <a:pPr marL="0" indent="0">
              <a:buNone/>
            </a:pPr>
            <a:endParaRPr lang="en-US" altLang="zh-CN" sz="1100" b="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1100" b="0" dirty="0"/>
              <a:t>               	</a:t>
            </a:r>
            <a:r>
              <a:rPr lang="en-US" altLang="zh-CN" sz="1100" b="0" dirty="0">
                <a:highlight>
                  <a:srgbClr val="FFFF00"/>
                </a:highlight>
              </a:rPr>
              <a:t>ADD R1,R0,#-1 </a:t>
            </a:r>
            <a:r>
              <a:rPr lang="en-US" altLang="zh-CN" sz="1100" b="0" dirty="0"/>
              <a:t>	</a:t>
            </a:r>
            <a:r>
              <a:rPr lang="en-US" altLang="zh-CN" sz="1100" b="0" dirty="0">
                <a:solidFill>
                  <a:srgbClr val="0000FF"/>
                </a:solidFill>
              </a:rPr>
              <a:t>; If n=1, we are done since 1! = 1</a:t>
            </a:r>
          </a:p>
          <a:p>
            <a:pPr marL="0" indent="0">
              <a:buNone/>
            </a:pPr>
            <a:r>
              <a:rPr lang="en-US" altLang="zh-CN" sz="1100" b="0" dirty="0"/>
              <a:t>               	</a:t>
            </a:r>
            <a:r>
              <a:rPr lang="en-US" altLang="zh-CN" sz="1100" b="0" dirty="0" err="1">
                <a:highlight>
                  <a:srgbClr val="FFFF00"/>
                </a:highlight>
              </a:rPr>
              <a:t>BRz</a:t>
            </a:r>
            <a:r>
              <a:rPr lang="en-US" altLang="zh-CN" sz="1100" b="0" dirty="0">
                <a:highlight>
                  <a:srgbClr val="FFFF00"/>
                </a:highlight>
              </a:rPr>
              <a:t> </a:t>
            </a:r>
            <a:r>
              <a:rPr lang="en-US" altLang="zh-CN" sz="1100" b="0" dirty="0">
                <a:solidFill>
                  <a:srgbClr val="0070C0"/>
                </a:solidFill>
                <a:highlight>
                  <a:srgbClr val="FFFF00"/>
                </a:highlight>
              </a:rPr>
              <a:t>NO_RECURSE</a:t>
            </a:r>
          </a:p>
          <a:p>
            <a:pPr marL="0" indent="0">
              <a:buNone/>
            </a:pPr>
            <a:endParaRPr lang="en-US" altLang="zh-CN" sz="1100" b="0" dirty="0"/>
          </a:p>
          <a:p>
            <a:pPr marL="0" indent="0">
              <a:buNone/>
            </a:pPr>
            <a:r>
              <a:rPr lang="en-US" altLang="zh-CN" sz="1100" b="0" dirty="0"/>
              <a:t>                	ADD R6,R6,#-1</a:t>
            </a:r>
          </a:p>
          <a:p>
            <a:pPr marL="0" indent="0">
              <a:buNone/>
            </a:pPr>
            <a:r>
              <a:rPr lang="en-US" altLang="zh-CN" sz="1100" b="0" dirty="0"/>
              <a:t>                	STR R7,R6,#0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return linkage onto stack</a:t>
            </a:r>
          </a:p>
          <a:p>
            <a:pPr marL="0" indent="0">
              <a:buNone/>
            </a:pPr>
            <a:r>
              <a:rPr lang="en-US" altLang="zh-CN" sz="1100" b="0" dirty="0"/>
              <a:t>                	ADD R6,R6,#-1</a:t>
            </a:r>
          </a:p>
          <a:p>
            <a:pPr marL="0" indent="0">
              <a:buNone/>
            </a:pPr>
            <a:r>
              <a:rPr lang="en-US" altLang="zh-CN" sz="1100" b="0" dirty="0"/>
              <a:t>                	STR R0,R6,#0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n on the stack</a:t>
            </a:r>
          </a:p>
          <a:p>
            <a:pPr marL="0" indent="0">
              <a:buNone/>
            </a:pPr>
            <a:r>
              <a:rPr lang="en-US" altLang="zh-CN" sz="1100" b="0" dirty="0"/>
              <a:t>  </a:t>
            </a:r>
          </a:p>
          <a:p>
            <a:pPr marL="0" indent="0">
              <a:buNone/>
            </a:pPr>
            <a:r>
              <a:rPr lang="en-US" altLang="zh-CN" sz="1100" b="0" dirty="0"/>
              <a:t>                	ADD R0,R0,#-1 	</a:t>
            </a:r>
            <a:r>
              <a:rPr lang="en-US" altLang="zh-CN" sz="1100" b="0" dirty="0">
                <a:solidFill>
                  <a:srgbClr val="0000FF"/>
                </a:solidFill>
              </a:rPr>
              <a:t>; Form n-1, argument of JSR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70C0"/>
                </a:solidFill>
              </a:rPr>
              <a:t>B</a:t>
            </a:r>
            <a:r>
              <a:rPr lang="en-US" altLang="zh-CN" sz="1100" b="0" dirty="0"/>
              <a:t>     	</a:t>
            </a:r>
            <a:r>
              <a:rPr lang="en-US" altLang="zh-CN" sz="1100" b="0" dirty="0">
                <a:highlight>
                  <a:srgbClr val="FFFF00"/>
                </a:highlight>
              </a:rPr>
              <a:t>JSR </a:t>
            </a:r>
            <a:r>
              <a:rPr lang="en-US" altLang="zh-CN" sz="1100" b="0" dirty="0">
                <a:solidFill>
                  <a:srgbClr val="0070C0"/>
                </a:solidFill>
                <a:highlight>
                  <a:srgbClr val="FFFF00"/>
                </a:highlight>
              </a:rPr>
              <a:t>FACT</a:t>
            </a:r>
          </a:p>
          <a:p>
            <a:pPr marL="0" indent="0">
              <a:buNone/>
            </a:pPr>
            <a:r>
              <a:rPr lang="en-US" altLang="zh-CN" sz="1100" b="0" dirty="0"/>
              <a:t>                	LDR R1,R6,#0 	</a:t>
            </a:r>
            <a:r>
              <a:rPr lang="en-US" altLang="zh-CN" sz="1100" b="0" dirty="0">
                <a:solidFill>
                  <a:srgbClr val="0000FF"/>
                </a:solidFill>
              </a:rPr>
              <a:t>; Pop n from the stack</a:t>
            </a:r>
          </a:p>
          <a:p>
            <a:pPr marL="0" indent="0">
              <a:buNone/>
            </a:pPr>
            <a:r>
              <a:rPr lang="en-US" altLang="zh-CN" sz="1100" b="0" dirty="0"/>
              <a:t>                	ADD R6,R6,#1</a:t>
            </a:r>
          </a:p>
          <a:p>
            <a:pPr marL="0" indent="0">
              <a:buNone/>
            </a:pPr>
            <a:r>
              <a:rPr lang="pt-BR" altLang="zh-CN" sz="1100" b="0" dirty="0"/>
              <a:t>                 	MUL R0,R0,R1 	</a:t>
            </a:r>
            <a:r>
              <a:rPr lang="pt-BR" altLang="zh-CN" sz="1100" b="0" dirty="0">
                <a:solidFill>
                  <a:srgbClr val="0000FF"/>
                </a:solidFill>
              </a:rPr>
              <a:t>; form n*(n-1)!</a:t>
            </a:r>
          </a:p>
          <a:p>
            <a:pPr marL="0" indent="0">
              <a:buNone/>
            </a:pPr>
            <a:r>
              <a:rPr lang="en-US" altLang="zh-CN" sz="1100" b="0" dirty="0"/>
              <a:t>               </a:t>
            </a:r>
          </a:p>
          <a:p>
            <a:pPr marL="0" indent="0">
              <a:buNone/>
            </a:pPr>
            <a:r>
              <a:rPr lang="pt-BR" altLang="zh-CN" sz="1100" b="0" dirty="0"/>
              <a:t>                 	LDR R7,R6,#0 	</a:t>
            </a:r>
            <a:r>
              <a:rPr lang="pt-BR" altLang="zh-CN" sz="1100" b="0" dirty="0">
                <a:solidFill>
                  <a:srgbClr val="0000FF"/>
                </a:solidFill>
              </a:rPr>
              <a:t>; Pop return linkage into R7</a:t>
            </a:r>
          </a:p>
          <a:p>
            <a:pPr marL="0" indent="0">
              <a:buNone/>
            </a:pPr>
            <a:r>
              <a:rPr lang="en-US" altLang="zh-CN" sz="1100" b="0" dirty="0"/>
              <a:t>                 	ADD R6,R6,#1</a:t>
            </a:r>
          </a:p>
          <a:p>
            <a:pPr marL="0" indent="0">
              <a:buNone/>
            </a:pPr>
            <a:r>
              <a:rPr lang="pt-BR" altLang="zh-CN" sz="1100" b="0" dirty="0">
                <a:solidFill>
                  <a:srgbClr val="0070C0"/>
                </a:solidFill>
              </a:rPr>
              <a:t>NO_RECURSE </a:t>
            </a:r>
            <a:r>
              <a:rPr lang="pt-BR" altLang="zh-CN" sz="1100" b="0" dirty="0"/>
              <a:t>LDR R1,R6,#0 	</a:t>
            </a:r>
            <a:r>
              <a:rPr lang="pt-BR" altLang="zh-CN" sz="1100" b="0" dirty="0">
                <a:solidFill>
                  <a:srgbClr val="0000FF"/>
                </a:solidFill>
              </a:rPr>
              <a:t>; Pop caller’s R1 back into R1</a:t>
            </a:r>
          </a:p>
          <a:p>
            <a:pPr marL="0" indent="0">
              <a:buNone/>
            </a:pPr>
            <a:r>
              <a:rPr lang="en-US" altLang="zh-CN" sz="1100" b="0" dirty="0"/>
              <a:t>                 	ADD R6,R6,#1</a:t>
            </a:r>
          </a:p>
          <a:p>
            <a:pPr marL="0" indent="0">
              <a:buNone/>
            </a:pPr>
            <a:r>
              <a:rPr lang="en-US" altLang="zh-CN" sz="1100" b="0" dirty="0"/>
              <a:t>                 	RET</a:t>
            </a:r>
          </a:p>
          <a:p>
            <a:endParaRPr lang="en-US" altLang="zh-CN" sz="1100" b="0" dirty="0"/>
          </a:p>
          <a:p>
            <a:endParaRPr lang="en-US" altLang="zh-CN" sz="1100" b="0" dirty="0"/>
          </a:p>
          <a:p>
            <a:endParaRPr lang="en-US" altLang="zh-CN" sz="1100" b="0" dirty="0"/>
          </a:p>
          <a:p>
            <a:endParaRPr lang="en-US" altLang="zh-CN" sz="1100" b="0" dirty="0"/>
          </a:p>
          <a:p>
            <a:endParaRPr lang="en-US" altLang="zh-CN" sz="1100" b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CC2CB-E69F-45C7-9FA2-DF32A790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25EE6-8BCB-4BF7-ACAC-AB84C8CA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A9CD5-A16D-4BB2-AD76-B79E2213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EEE471-6B1E-4840-B614-09A135727CA4}"/>
              </a:ext>
            </a:extLst>
          </p:cNvPr>
          <p:cNvSpPr/>
          <p:nvPr/>
        </p:nvSpPr>
        <p:spPr bwMode="auto">
          <a:xfrm>
            <a:off x="6118141" y="2449859"/>
            <a:ext cx="1458162" cy="31323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A0F6E72-6963-404A-83D0-E532AC0D2396}"/>
              </a:ext>
            </a:extLst>
          </p:cNvPr>
          <p:cNvCxnSpPr/>
          <p:nvPr/>
        </p:nvCxnSpPr>
        <p:spPr bwMode="auto">
          <a:xfrm>
            <a:off x="6118141" y="2972459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4545F15-E305-4B5F-BEEE-E5710B0C5113}"/>
              </a:ext>
            </a:extLst>
          </p:cNvPr>
          <p:cNvCxnSpPr/>
          <p:nvPr/>
        </p:nvCxnSpPr>
        <p:spPr bwMode="auto">
          <a:xfrm>
            <a:off x="6118141" y="3404507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61727FB-DCF6-4E30-B556-611286C9DA47}"/>
              </a:ext>
            </a:extLst>
          </p:cNvPr>
          <p:cNvCxnSpPr/>
          <p:nvPr/>
        </p:nvCxnSpPr>
        <p:spPr bwMode="auto">
          <a:xfrm>
            <a:off x="6118141" y="3849738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54E67AB-981D-4AD2-9320-AC85B3B66705}"/>
              </a:ext>
            </a:extLst>
          </p:cNvPr>
          <p:cNvCxnSpPr/>
          <p:nvPr/>
        </p:nvCxnSpPr>
        <p:spPr bwMode="auto">
          <a:xfrm>
            <a:off x="6118141" y="4281786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8B497D8-F75D-4767-8842-95FB08B212B2}"/>
              </a:ext>
            </a:extLst>
          </p:cNvPr>
          <p:cNvCxnSpPr/>
          <p:nvPr/>
        </p:nvCxnSpPr>
        <p:spPr bwMode="auto">
          <a:xfrm>
            <a:off x="6118141" y="4279913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CCD5E0E-7590-4386-9ADF-E4A6E5C45A99}"/>
              </a:ext>
            </a:extLst>
          </p:cNvPr>
          <p:cNvCxnSpPr/>
          <p:nvPr/>
        </p:nvCxnSpPr>
        <p:spPr bwMode="auto">
          <a:xfrm>
            <a:off x="6118141" y="4711961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89FE49A-122E-4546-ACBB-687445D06858}"/>
              </a:ext>
            </a:extLst>
          </p:cNvPr>
          <p:cNvCxnSpPr/>
          <p:nvPr/>
        </p:nvCxnSpPr>
        <p:spPr bwMode="auto">
          <a:xfrm>
            <a:off x="6118141" y="5157192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4221E5E-E772-4D7C-9E4C-F826D9E005FC}"/>
              </a:ext>
            </a:extLst>
          </p:cNvPr>
          <p:cNvCxnSpPr/>
          <p:nvPr/>
        </p:nvCxnSpPr>
        <p:spPr bwMode="auto">
          <a:xfrm>
            <a:off x="6118141" y="5589240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9FD3344-7978-475C-BEE8-FD752542AE14}"/>
              </a:ext>
            </a:extLst>
          </p:cNvPr>
          <p:cNvSpPr txBox="1"/>
          <p:nvPr/>
        </p:nvSpPr>
        <p:spPr>
          <a:xfrm>
            <a:off x="6121083" y="2004629"/>
            <a:ext cx="145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Example:  R0=n=3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6E22CE1-8F52-4C01-880E-72D74B2C13CC}"/>
              </a:ext>
            </a:extLst>
          </p:cNvPr>
          <p:cNvSpPr txBox="1"/>
          <p:nvPr/>
        </p:nvSpPr>
        <p:spPr>
          <a:xfrm>
            <a:off x="6361168" y="5191033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Caller’s R1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6F94317-434F-4A7A-BF97-C5E1D1C0DDBB}"/>
              </a:ext>
            </a:extLst>
          </p:cNvPr>
          <p:cNvSpPr txBox="1"/>
          <p:nvPr/>
        </p:nvSpPr>
        <p:spPr>
          <a:xfrm>
            <a:off x="5580112" y="2523648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Top 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3DBC2CE-19D8-4A1E-83E0-238E30844415}"/>
              </a:ext>
            </a:extLst>
          </p:cNvPr>
          <p:cNvSpPr txBox="1"/>
          <p:nvPr/>
        </p:nvSpPr>
        <p:spPr>
          <a:xfrm>
            <a:off x="6604195" y="4745802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A+1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24BA13C-E0C4-4EEA-8EEF-531625F62772}"/>
              </a:ext>
            </a:extLst>
          </p:cNvPr>
          <p:cNvSpPr txBox="1"/>
          <p:nvPr/>
        </p:nvSpPr>
        <p:spPr>
          <a:xfrm>
            <a:off x="6628893" y="4327572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n=3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39C039B-77E2-4055-9A32-3130577719A8}"/>
              </a:ext>
            </a:extLst>
          </p:cNvPr>
          <p:cNvSpPr/>
          <p:nvPr/>
        </p:nvSpPr>
        <p:spPr>
          <a:xfrm>
            <a:off x="6598751" y="3526628"/>
            <a:ext cx="470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B+1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6230E68-1DD1-4AF8-AEA7-7523B8F4B7F0}"/>
              </a:ext>
            </a:extLst>
          </p:cNvPr>
          <p:cNvSpPr/>
          <p:nvPr/>
        </p:nvSpPr>
        <p:spPr>
          <a:xfrm>
            <a:off x="6561711" y="3036213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n=2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DB3D282-DCBD-47AA-8F20-4CBD2315004B}"/>
              </a:ext>
            </a:extLst>
          </p:cNvPr>
          <p:cNvSpPr txBox="1"/>
          <p:nvPr/>
        </p:nvSpPr>
        <p:spPr>
          <a:xfrm>
            <a:off x="7662947" y="2953534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R0=1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5457D46-06E6-4298-9B0B-BD39A1901D3E}"/>
              </a:ext>
            </a:extLst>
          </p:cNvPr>
          <p:cNvSpPr txBox="1"/>
          <p:nvPr/>
        </p:nvSpPr>
        <p:spPr>
          <a:xfrm>
            <a:off x="7591890" y="2420313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R1=R0-1=0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F002B03-3385-45AF-9984-69001CF55357}"/>
              </a:ext>
            </a:extLst>
          </p:cNvPr>
          <p:cNvSpPr/>
          <p:nvPr/>
        </p:nvSpPr>
        <p:spPr>
          <a:xfrm>
            <a:off x="6408205" y="3944089"/>
            <a:ext cx="9721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#1’s R1=2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3A61442-8A0E-48E5-B4CF-ED486DA3A4CE}"/>
              </a:ext>
            </a:extLst>
          </p:cNvPr>
          <p:cNvSpPr/>
          <p:nvPr/>
        </p:nvSpPr>
        <p:spPr>
          <a:xfrm>
            <a:off x="6408205" y="2575937"/>
            <a:ext cx="9721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#2’s R1=1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DA0D65D-517E-486C-849E-28FBCE9EF487}"/>
              </a:ext>
            </a:extLst>
          </p:cNvPr>
          <p:cNvCxnSpPr>
            <a:cxnSpLocks/>
          </p:cNvCxnSpPr>
          <p:nvPr/>
        </p:nvCxnSpPr>
        <p:spPr bwMode="auto">
          <a:xfrm>
            <a:off x="2195736" y="1268760"/>
            <a:ext cx="3744416" cy="12548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7F2E40F-9F29-4182-9BED-84C728F0854D}"/>
              </a:ext>
            </a:extLst>
          </p:cNvPr>
          <p:cNvCxnSpPr>
            <a:cxnSpLocks/>
          </p:cNvCxnSpPr>
          <p:nvPr/>
        </p:nvCxnSpPr>
        <p:spPr bwMode="auto">
          <a:xfrm>
            <a:off x="2267744" y="1772816"/>
            <a:ext cx="5760640" cy="6934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8952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4D649-DF56-480F-90D8-5E680531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new solution: using stack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59EA9-857E-4362-B1AF-CE456BF7E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73955"/>
            <a:ext cx="8839200" cy="411122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100" b="0" dirty="0">
                <a:solidFill>
                  <a:srgbClr val="0070C0"/>
                </a:solidFill>
              </a:rPr>
              <a:t>FACT</a:t>
            </a:r>
            <a:r>
              <a:rPr lang="en-US" altLang="zh-CN" sz="1100" b="0" dirty="0"/>
              <a:t> 	ADD R6,R6,#-1</a:t>
            </a:r>
          </a:p>
          <a:p>
            <a:pPr marL="0" indent="0">
              <a:buNone/>
            </a:pPr>
            <a:r>
              <a:rPr lang="en-US" altLang="zh-CN" sz="1100" b="0" dirty="0"/>
              <a:t>              	STR R1,R6,#0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Caller’s R1 on the stack, so we can use R1.</a:t>
            </a:r>
          </a:p>
          <a:p>
            <a:pPr marL="0" indent="0">
              <a:buNone/>
            </a:pPr>
            <a:endParaRPr lang="en-US" altLang="zh-CN" sz="1100" b="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1100" b="0" dirty="0"/>
              <a:t>               	ADD R1,R0,#-1 	</a:t>
            </a:r>
            <a:r>
              <a:rPr lang="en-US" altLang="zh-CN" sz="1100" b="0" dirty="0">
                <a:solidFill>
                  <a:srgbClr val="0000FF"/>
                </a:solidFill>
              </a:rPr>
              <a:t>; If n=1, we are done since 1! = 1</a:t>
            </a:r>
          </a:p>
          <a:p>
            <a:pPr marL="0" indent="0">
              <a:buNone/>
            </a:pPr>
            <a:r>
              <a:rPr lang="en-US" altLang="zh-CN" sz="1100" b="0" dirty="0"/>
              <a:t>               	</a:t>
            </a:r>
            <a:r>
              <a:rPr lang="en-US" altLang="zh-CN" sz="1100" b="0" dirty="0" err="1"/>
              <a:t>BRz</a:t>
            </a:r>
            <a:r>
              <a:rPr lang="en-US" altLang="zh-CN" sz="1100" b="0" dirty="0"/>
              <a:t> </a:t>
            </a:r>
            <a:r>
              <a:rPr lang="en-US" altLang="zh-CN" sz="1100" b="0" dirty="0">
                <a:solidFill>
                  <a:srgbClr val="0070C0"/>
                </a:solidFill>
              </a:rPr>
              <a:t>NO_RECURSE</a:t>
            </a:r>
          </a:p>
          <a:p>
            <a:pPr marL="0" indent="0">
              <a:buNone/>
            </a:pPr>
            <a:endParaRPr lang="en-US" altLang="zh-CN" sz="1100" b="0" dirty="0"/>
          </a:p>
          <a:p>
            <a:pPr marL="0" indent="0">
              <a:buNone/>
            </a:pPr>
            <a:r>
              <a:rPr lang="en-US" altLang="zh-CN" sz="1100" b="0" dirty="0"/>
              <a:t>                	ADD R6,R6,#-1</a:t>
            </a:r>
          </a:p>
          <a:p>
            <a:pPr marL="0" indent="0">
              <a:buNone/>
            </a:pPr>
            <a:r>
              <a:rPr lang="en-US" altLang="zh-CN" sz="1100" b="0" dirty="0"/>
              <a:t>                	STR R7,R6,#0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return linkage onto stack</a:t>
            </a:r>
          </a:p>
          <a:p>
            <a:pPr marL="0" indent="0">
              <a:buNone/>
            </a:pPr>
            <a:r>
              <a:rPr lang="en-US" altLang="zh-CN" sz="1100" b="0" dirty="0"/>
              <a:t>                	ADD R6,R6,#-1</a:t>
            </a:r>
          </a:p>
          <a:p>
            <a:pPr marL="0" indent="0">
              <a:buNone/>
            </a:pPr>
            <a:r>
              <a:rPr lang="en-US" altLang="zh-CN" sz="1100" b="0" dirty="0"/>
              <a:t>                	STR R0,R6,#0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n on the stack</a:t>
            </a:r>
          </a:p>
          <a:p>
            <a:pPr marL="0" indent="0">
              <a:buNone/>
            </a:pPr>
            <a:r>
              <a:rPr lang="en-US" altLang="zh-CN" sz="1100" b="0" dirty="0"/>
              <a:t>  </a:t>
            </a:r>
          </a:p>
          <a:p>
            <a:pPr marL="0" indent="0">
              <a:buNone/>
            </a:pPr>
            <a:r>
              <a:rPr lang="en-US" altLang="zh-CN" sz="1100" b="0" dirty="0"/>
              <a:t>                	ADD R0,R0,#-1 	</a:t>
            </a:r>
            <a:r>
              <a:rPr lang="en-US" altLang="zh-CN" sz="1100" b="0" dirty="0">
                <a:solidFill>
                  <a:srgbClr val="0000FF"/>
                </a:solidFill>
              </a:rPr>
              <a:t>; Form n-1, argument of JSR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70C0"/>
                </a:solidFill>
              </a:rPr>
              <a:t>B</a:t>
            </a:r>
            <a:r>
              <a:rPr lang="en-US" altLang="zh-CN" sz="1100" b="0" dirty="0"/>
              <a:t>     	JSR </a:t>
            </a:r>
            <a:r>
              <a:rPr lang="en-US" altLang="zh-CN" sz="1100" b="0" dirty="0">
                <a:solidFill>
                  <a:srgbClr val="0070C0"/>
                </a:solidFill>
              </a:rPr>
              <a:t>FACT</a:t>
            </a:r>
          </a:p>
          <a:p>
            <a:pPr marL="0" indent="0">
              <a:buNone/>
            </a:pPr>
            <a:r>
              <a:rPr lang="en-US" altLang="zh-CN" sz="1100" b="0" dirty="0"/>
              <a:t>                	LDR R1,R6,#0 	</a:t>
            </a:r>
            <a:r>
              <a:rPr lang="en-US" altLang="zh-CN" sz="1100" b="0" dirty="0">
                <a:solidFill>
                  <a:srgbClr val="0000FF"/>
                </a:solidFill>
              </a:rPr>
              <a:t>; Pop n from the stack</a:t>
            </a:r>
          </a:p>
          <a:p>
            <a:pPr marL="0" indent="0">
              <a:buNone/>
            </a:pPr>
            <a:r>
              <a:rPr lang="en-US" altLang="zh-CN" sz="1100" b="0" dirty="0"/>
              <a:t>                	ADD R6,R6,#1</a:t>
            </a:r>
          </a:p>
          <a:p>
            <a:pPr marL="0" indent="0">
              <a:buNone/>
            </a:pPr>
            <a:r>
              <a:rPr lang="pt-BR" altLang="zh-CN" sz="1100" b="0" dirty="0"/>
              <a:t>                 	MUL R0,R0,R1 	</a:t>
            </a:r>
            <a:r>
              <a:rPr lang="pt-BR" altLang="zh-CN" sz="1100" b="0" dirty="0">
                <a:solidFill>
                  <a:srgbClr val="0000FF"/>
                </a:solidFill>
              </a:rPr>
              <a:t>; form n*(n-1)!</a:t>
            </a:r>
          </a:p>
          <a:p>
            <a:pPr marL="0" indent="0">
              <a:buNone/>
            </a:pPr>
            <a:r>
              <a:rPr lang="en-US" altLang="zh-CN" sz="1100" b="0" dirty="0"/>
              <a:t>               </a:t>
            </a:r>
          </a:p>
          <a:p>
            <a:pPr marL="0" indent="0">
              <a:buNone/>
            </a:pPr>
            <a:r>
              <a:rPr lang="pt-BR" altLang="zh-CN" sz="1100" b="0" dirty="0"/>
              <a:t>                 	LDR R7,R6,#0 	</a:t>
            </a:r>
            <a:r>
              <a:rPr lang="pt-BR" altLang="zh-CN" sz="1100" b="0" dirty="0">
                <a:solidFill>
                  <a:srgbClr val="0000FF"/>
                </a:solidFill>
              </a:rPr>
              <a:t>; Pop return linkage into R7</a:t>
            </a:r>
          </a:p>
          <a:p>
            <a:pPr marL="0" indent="0">
              <a:buNone/>
            </a:pPr>
            <a:r>
              <a:rPr lang="en-US" altLang="zh-CN" sz="1100" b="0" dirty="0"/>
              <a:t>                 	ADD R6,R6,#1</a:t>
            </a:r>
          </a:p>
          <a:p>
            <a:pPr marL="0" indent="0">
              <a:buNone/>
            </a:pPr>
            <a:r>
              <a:rPr lang="pt-BR" altLang="zh-CN" sz="1100" b="0" dirty="0">
                <a:solidFill>
                  <a:srgbClr val="0070C0"/>
                </a:solidFill>
              </a:rPr>
              <a:t>NO_RECURSE </a:t>
            </a:r>
            <a:r>
              <a:rPr lang="pt-BR" altLang="zh-CN" sz="1100" b="0" dirty="0">
                <a:highlight>
                  <a:srgbClr val="FFFF00"/>
                </a:highlight>
              </a:rPr>
              <a:t>LDR R1,R6,#0 </a:t>
            </a:r>
            <a:r>
              <a:rPr lang="pt-BR" altLang="zh-CN" sz="1100" b="0" dirty="0"/>
              <a:t>	</a:t>
            </a:r>
            <a:r>
              <a:rPr lang="pt-BR" altLang="zh-CN" sz="1100" b="0" dirty="0">
                <a:solidFill>
                  <a:srgbClr val="0000FF"/>
                </a:solidFill>
              </a:rPr>
              <a:t>; Pop caller’s R1 back into R1</a:t>
            </a:r>
          </a:p>
          <a:p>
            <a:pPr marL="0" indent="0">
              <a:buNone/>
            </a:pPr>
            <a:r>
              <a:rPr lang="en-US" altLang="zh-CN" sz="1100" b="0" dirty="0"/>
              <a:t>                 	</a:t>
            </a:r>
            <a:r>
              <a:rPr lang="en-US" altLang="zh-CN" sz="1100" b="0" dirty="0">
                <a:highlight>
                  <a:srgbClr val="FFFF00"/>
                </a:highlight>
              </a:rPr>
              <a:t>ADD R6,R6,#1</a:t>
            </a:r>
          </a:p>
          <a:p>
            <a:pPr marL="0" indent="0">
              <a:buNone/>
            </a:pPr>
            <a:r>
              <a:rPr lang="en-US" altLang="zh-CN" sz="1100" b="0" dirty="0"/>
              <a:t>                 	RET</a:t>
            </a:r>
          </a:p>
          <a:p>
            <a:endParaRPr lang="en-US" altLang="zh-CN" sz="1100" b="0" dirty="0"/>
          </a:p>
          <a:p>
            <a:endParaRPr lang="en-US" altLang="zh-CN" sz="1100" b="0" dirty="0"/>
          </a:p>
          <a:p>
            <a:endParaRPr lang="en-US" altLang="zh-CN" sz="1100" b="0" dirty="0"/>
          </a:p>
          <a:p>
            <a:endParaRPr lang="en-US" altLang="zh-CN" sz="1100" b="0" dirty="0"/>
          </a:p>
          <a:p>
            <a:endParaRPr lang="en-US" altLang="zh-CN" sz="1100" b="0" dirty="0"/>
          </a:p>
          <a:p>
            <a:endParaRPr lang="en-US" altLang="zh-CN" sz="1100" b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CC2CB-E69F-45C7-9FA2-DF32A790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25EE6-8BCB-4BF7-ACAC-AB84C8CA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A9CD5-A16D-4BB2-AD76-B79E2213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EEE471-6B1E-4840-B614-09A135727CA4}"/>
              </a:ext>
            </a:extLst>
          </p:cNvPr>
          <p:cNvSpPr/>
          <p:nvPr/>
        </p:nvSpPr>
        <p:spPr bwMode="auto">
          <a:xfrm>
            <a:off x="6015526" y="2341847"/>
            <a:ext cx="1458162" cy="31323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A0F6E72-6963-404A-83D0-E532AC0D2396}"/>
              </a:ext>
            </a:extLst>
          </p:cNvPr>
          <p:cNvCxnSpPr/>
          <p:nvPr/>
        </p:nvCxnSpPr>
        <p:spPr bwMode="auto">
          <a:xfrm>
            <a:off x="6015526" y="2864447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4545F15-E305-4B5F-BEEE-E5710B0C5113}"/>
              </a:ext>
            </a:extLst>
          </p:cNvPr>
          <p:cNvCxnSpPr/>
          <p:nvPr/>
        </p:nvCxnSpPr>
        <p:spPr bwMode="auto">
          <a:xfrm>
            <a:off x="6015526" y="3296495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61727FB-DCF6-4E30-B556-611286C9DA47}"/>
              </a:ext>
            </a:extLst>
          </p:cNvPr>
          <p:cNvCxnSpPr/>
          <p:nvPr/>
        </p:nvCxnSpPr>
        <p:spPr bwMode="auto">
          <a:xfrm>
            <a:off x="6015526" y="3741726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54E67AB-981D-4AD2-9320-AC85B3B66705}"/>
              </a:ext>
            </a:extLst>
          </p:cNvPr>
          <p:cNvCxnSpPr/>
          <p:nvPr/>
        </p:nvCxnSpPr>
        <p:spPr bwMode="auto">
          <a:xfrm>
            <a:off x="6015526" y="4173774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8B497D8-F75D-4767-8842-95FB08B212B2}"/>
              </a:ext>
            </a:extLst>
          </p:cNvPr>
          <p:cNvCxnSpPr/>
          <p:nvPr/>
        </p:nvCxnSpPr>
        <p:spPr bwMode="auto">
          <a:xfrm>
            <a:off x="6015526" y="4171901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CCD5E0E-7590-4386-9ADF-E4A6E5C45A99}"/>
              </a:ext>
            </a:extLst>
          </p:cNvPr>
          <p:cNvCxnSpPr/>
          <p:nvPr/>
        </p:nvCxnSpPr>
        <p:spPr bwMode="auto">
          <a:xfrm>
            <a:off x="6015526" y="4603949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89FE49A-122E-4546-ACBB-687445D06858}"/>
              </a:ext>
            </a:extLst>
          </p:cNvPr>
          <p:cNvCxnSpPr/>
          <p:nvPr/>
        </p:nvCxnSpPr>
        <p:spPr bwMode="auto">
          <a:xfrm>
            <a:off x="6015526" y="5049180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4221E5E-E772-4D7C-9E4C-F826D9E005FC}"/>
              </a:ext>
            </a:extLst>
          </p:cNvPr>
          <p:cNvCxnSpPr/>
          <p:nvPr/>
        </p:nvCxnSpPr>
        <p:spPr bwMode="auto">
          <a:xfrm>
            <a:off x="6015526" y="5481228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9FD3344-7978-475C-BEE8-FD752542AE14}"/>
              </a:ext>
            </a:extLst>
          </p:cNvPr>
          <p:cNvSpPr txBox="1"/>
          <p:nvPr/>
        </p:nvSpPr>
        <p:spPr>
          <a:xfrm>
            <a:off x="6018468" y="1896617"/>
            <a:ext cx="145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Example:  R0=n=3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6E22CE1-8F52-4C01-880E-72D74B2C13CC}"/>
              </a:ext>
            </a:extLst>
          </p:cNvPr>
          <p:cNvSpPr txBox="1"/>
          <p:nvPr/>
        </p:nvSpPr>
        <p:spPr>
          <a:xfrm>
            <a:off x="6258553" y="5083021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Caller’s R1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6F94317-434F-4A7A-BF97-C5E1D1C0DDBB}"/>
              </a:ext>
            </a:extLst>
          </p:cNvPr>
          <p:cNvSpPr txBox="1"/>
          <p:nvPr/>
        </p:nvSpPr>
        <p:spPr>
          <a:xfrm>
            <a:off x="5486988" y="2930621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Top 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3DBC2CE-19D8-4A1E-83E0-238E30844415}"/>
              </a:ext>
            </a:extLst>
          </p:cNvPr>
          <p:cNvSpPr txBox="1"/>
          <p:nvPr/>
        </p:nvSpPr>
        <p:spPr>
          <a:xfrm>
            <a:off x="6501580" y="4637790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A+1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24BA13C-E0C4-4EEA-8EEF-531625F62772}"/>
              </a:ext>
            </a:extLst>
          </p:cNvPr>
          <p:cNvSpPr txBox="1"/>
          <p:nvPr/>
        </p:nvSpPr>
        <p:spPr>
          <a:xfrm>
            <a:off x="6526278" y="4219560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n=3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39C039B-77E2-4055-9A32-3130577719A8}"/>
              </a:ext>
            </a:extLst>
          </p:cNvPr>
          <p:cNvSpPr/>
          <p:nvPr/>
        </p:nvSpPr>
        <p:spPr>
          <a:xfrm>
            <a:off x="6496136" y="3418616"/>
            <a:ext cx="470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B+1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6230E68-1DD1-4AF8-AEA7-7523B8F4B7F0}"/>
              </a:ext>
            </a:extLst>
          </p:cNvPr>
          <p:cNvSpPr/>
          <p:nvPr/>
        </p:nvSpPr>
        <p:spPr>
          <a:xfrm>
            <a:off x="6459096" y="2928201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n=2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DB3D282-DCBD-47AA-8F20-4CBD2315004B}"/>
              </a:ext>
            </a:extLst>
          </p:cNvPr>
          <p:cNvSpPr txBox="1"/>
          <p:nvPr/>
        </p:nvSpPr>
        <p:spPr>
          <a:xfrm>
            <a:off x="7560332" y="2845522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R0=1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5457D46-06E6-4298-9B0B-BD39A1901D3E}"/>
              </a:ext>
            </a:extLst>
          </p:cNvPr>
          <p:cNvSpPr txBox="1"/>
          <p:nvPr/>
        </p:nvSpPr>
        <p:spPr>
          <a:xfrm>
            <a:off x="7489275" y="2312301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R1=1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7A36D82-F465-4639-B3D0-D537BBADC59A}"/>
              </a:ext>
            </a:extLst>
          </p:cNvPr>
          <p:cNvSpPr/>
          <p:nvPr/>
        </p:nvSpPr>
        <p:spPr>
          <a:xfrm>
            <a:off x="6336197" y="3879073"/>
            <a:ext cx="9721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#1’s R1=2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2923DA9-E2F6-4417-A9C0-76FF3B01D335}"/>
              </a:ext>
            </a:extLst>
          </p:cNvPr>
          <p:cNvSpPr/>
          <p:nvPr/>
        </p:nvSpPr>
        <p:spPr>
          <a:xfrm>
            <a:off x="6336197" y="2492896"/>
            <a:ext cx="9721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#2’s R1=1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E91DBEB-E945-4A6F-AF62-7B6BC6E19191}"/>
              </a:ext>
            </a:extLst>
          </p:cNvPr>
          <p:cNvCxnSpPr>
            <a:cxnSpLocks/>
          </p:cNvCxnSpPr>
          <p:nvPr/>
        </p:nvCxnSpPr>
        <p:spPr bwMode="auto">
          <a:xfrm flipV="1">
            <a:off x="2177864" y="2708920"/>
            <a:ext cx="5382468" cy="22058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36EB286-9EA2-440B-9334-A4DB8E11C606}"/>
              </a:ext>
            </a:extLst>
          </p:cNvPr>
          <p:cNvCxnSpPr>
            <a:cxnSpLocks/>
          </p:cNvCxnSpPr>
          <p:nvPr/>
        </p:nvCxnSpPr>
        <p:spPr bwMode="auto">
          <a:xfrm flipV="1">
            <a:off x="2195736" y="3205200"/>
            <a:ext cx="3291252" cy="19519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1362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A6CC3C67-814B-4D4E-89EA-B748ED7F0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100" b="0" dirty="0">
                <a:solidFill>
                  <a:srgbClr val="0070C0"/>
                </a:solidFill>
              </a:rPr>
              <a:t>FACT</a:t>
            </a:r>
            <a:r>
              <a:rPr lang="en-US" altLang="zh-CN" sz="1100" b="0" dirty="0"/>
              <a:t> 	ADD R6,R6,#-1</a:t>
            </a:r>
          </a:p>
          <a:p>
            <a:pPr marL="0" indent="0">
              <a:buNone/>
            </a:pPr>
            <a:r>
              <a:rPr lang="en-US" altLang="zh-CN" sz="1100" b="0" dirty="0"/>
              <a:t>              	STR R1,R6,#0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Caller’s R1 on the stack, so we can use R1.</a:t>
            </a:r>
          </a:p>
          <a:p>
            <a:pPr marL="0" indent="0">
              <a:buNone/>
            </a:pPr>
            <a:endParaRPr lang="en-US" altLang="zh-CN" sz="1100" b="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1100" b="0" dirty="0"/>
              <a:t>               	ADD R1,R0,#-1 	</a:t>
            </a:r>
            <a:r>
              <a:rPr lang="en-US" altLang="zh-CN" sz="1100" b="0" dirty="0">
                <a:solidFill>
                  <a:srgbClr val="0000FF"/>
                </a:solidFill>
              </a:rPr>
              <a:t>; If n=1, we are done since 1! = 1</a:t>
            </a:r>
          </a:p>
          <a:p>
            <a:pPr marL="0" indent="0">
              <a:buNone/>
            </a:pPr>
            <a:r>
              <a:rPr lang="en-US" altLang="zh-CN" sz="1100" b="0" dirty="0"/>
              <a:t>               	</a:t>
            </a:r>
            <a:r>
              <a:rPr lang="en-US" altLang="zh-CN" sz="1100" b="0" dirty="0" err="1"/>
              <a:t>BRz</a:t>
            </a:r>
            <a:r>
              <a:rPr lang="en-US" altLang="zh-CN" sz="1100" b="0" dirty="0"/>
              <a:t> </a:t>
            </a:r>
            <a:r>
              <a:rPr lang="en-US" altLang="zh-CN" sz="1100" b="0" dirty="0">
                <a:solidFill>
                  <a:srgbClr val="0070C0"/>
                </a:solidFill>
              </a:rPr>
              <a:t>NO_RECURSE</a:t>
            </a:r>
          </a:p>
          <a:p>
            <a:pPr marL="0" indent="0">
              <a:buNone/>
            </a:pPr>
            <a:endParaRPr lang="en-US" altLang="zh-CN" sz="1100" b="0" dirty="0"/>
          </a:p>
          <a:p>
            <a:pPr marL="0" indent="0">
              <a:buNone/>
            </a:pPr>
            <a:r>
              <a:rPr lang="en-US" altLang="zh-CN" sz="1100" b="0" dirty="0"/>
              <a:t>                	ADD R6,R6,#-1</a:t>
            </a:r>
          </a:p>
          <a:p>
            <a:pPr marL="0" indent="0">
              <a:buNone/>
            </a:pPr>
            <a:r>
              <a:rPr lang="en-US" altLang="zh-CN" sz="1100" b="0" dirty="0"/>
              <a:t>                	STR R7,R6,#0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return linkage onto stack</a:t>
            </a:r>
          </a:p>
          <a:p>
            <a:pPr marL="0" indent="0">
              <a:buNone/>
            </a:pPr>
            <a:r>
              <a:rPr lang="en-US" altLang="zh-CN" sz="1100" b="0" dirty="0"/>
              <a:t>                	ADD R6,R6,#-1</a:t>
            </a:r>
          </a:p>
          <a:p>
            <a:pPr marL="0" indent="0">
              <a:buNone/>
            </a:pPr>
            <a:r>
              <a:rPr lang="en-US" altLang="zh-CN" sz="1100" b="0" dirty="0"/>
              <a:t>                	STR R0,R6,#0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n on the stack</a:t>
            </a:r>
          </a:p>
          <a:p>
            <a:pPr marL="0" indent="0">
              <a:buNone/>
            </a:pPr>
            <a:r>
              <a:rPr lang="en-US" altLang="zh-CN" sz="1100" b="0" dirty="0"/>
              <a:t>  </a:t>
            </a:r>
          </a:p>
          <a:p>
            <a:pPr marL="0" indent="0">
              <a:buNone/>
            </a:pPr>
            <a:r>
              <a:rPr lang="en-US" altLang="zh-CN" sz="1100" b="0" dirty="0"/>
              <a:t>                	ADD R0,R0,#-1 	</a:t>
            </a:r>
            <a:r>
              <a:rPr lang="en-US" altLang="zh-CN" sz="1100" b="0" dirty="0">
                <a:solidFill>
                  <a:srgbClr val="0000FF"/>
                </a:solidFill>
              </a:rPr>
              <a:t>; Form n-1, argument of JSR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70C0"/>
                </a:solidFill>
              </a:rPr>
              <a:t>B</a:t>
            </a:r>
            <a:r>
              <a:rPr lang="en-US" altLang="zh-CN" sz="1100" b="0" dirty="0"/>
              <a:t>     	JSR </a:t>
            </a:r>
            <a:r>
              <a:rPr lang="en-US" altLang="zh-CN" sz="1100" b="0" dirty="0">
                <a:solidFill>
                  <a:srgbClr val="0070C0"/>
                </a:solidFill>
              </a:rPr>
              <a:t>FACT</a:t>
            </a:r>
          </a:p>
          <a:p>
            <a:pPr marL="0" indent="0">
              <a:buNone/>
            </a:pPr>
            <a:r>
              <a:rPr lang="en-US" altLang="zh-CN" sz="1100" b="0" dirty="0"/>
              <a:t>                	</a:t>
            </a:r>
            <a:r>
              <a:rPr lang="en-US" altLang="zh-CN" sz="1100" b="0" dirty="0">
                <a:highlight>
                  <a:srgbClr val="FFFF00"/>
                </a:highlight>
              </a:rPr>
              <a:t>LDR R1,R6,#0 </a:t>
            </a:r>
            <a:r>
              <a:rPr lang="en-US" altLang="zh-CN" sz="1100" b="0" dirty="0"/>
              <a:t>	</a:t>
            </a:r>
            <a:r>
              <a:rPr lang="en-US" altLang="zh-CN" sz="1100" b="0" dirty="0">
                <a:solidFill>
                  <a:srgbClr val="0000FF"/>
                </a:solidFill>
              </a:rPr>
              <a:t>; Pop n from the stack</a:t>
            </a:r>
          </a:p>
          <a:p>
            <a:pPr marL="0" indent="0">
              <a:buNone/>
            </a:pPr>
            <a:r>
              <a:rPr lang="en-US" altLang="zh-CN" sz="1100" b="0" dirty="0"/>
              <a:t>                	</a:t>
            </a:r>
            <a:r>
              <a:rPr lang="en-US" altLang="zh-CN" sz="1100" b="0" dirty="0">
                <a:highlight>
                  <a:srgbClr val="FFFF00"/>
                </a:highlight>
              </a:rPr>
              <a:t>ADD R6,R6,#1</a:t>
            </a:r>
          </a:p>
          <a:p>
            <a:pPr marL="0" indent="0">
              <a:buNone/>
            </a:pPr>
            <a:r>
              <a:rPr lang="pt-BR" altLang="zh-CN" sz="1100" b="0" dirty="0"/>
              <a:t>                 	MUL R0,R0,R1 	</a:t>
            </a:r>
            <a:r>
              <a:rPr lang="pt-BR" altLang="zh-CN" sz="1100" b="0" dirty="0">
                <a:solidFill>
                  <a:srgbClr val="0000FF"/>
                </a:solidFill>
              </a:rPr>
              <a:t>; form n*(n-1)!</a:t>
            </a:r>
          </a:p>
          <a:p>
            <a:pPr marL="0" indent="0">
              <a:buNone/>
            </a:pPr>
            <a:r>
              <a:rPr lang="en-US" altLang="zh-CN" sz="1100" b="0" dirty="0"/>
              <a:t>               </a:t>
            </a:r>
          </a:p>
          <a:p>
            <a:pPr marL="0" indent="0">
              <a:buNone/>
            </a:pPr>
            <a:r>
              <a:rPr lang="pt-BR" altLang="zh-CN" sz="1100" b="0" dirty="0"/>
              <a:t>                 	LDR R7,R6,#0 	</a:t>
            </a:r>
            <a:r>
              <a:rPr lang="pt-BR" altLang="zh-CN" sz="1100" b="0" dirty="0">
                <a:solidFill>
                  <a:srgbClr val="0000FF"/>
                </a:solidFill>
              </a:rPr>
              <a:t>; Pop return linkage into R7</a:t>
            </a:r>
          </a:p>
          <a:p>
            <a:pPr marL="0" indent="0">
              <a:buNone/>
            </a:pPr>
            <a:r>
              <a:rPr lang="en-US" altLang="zh-CN" sz="1100" b="0" dirty="0"/>
              <a:t>                 	ADD R6,R6,#1</a:t>
            </a:r>
          </a:p>
          <a:p>
            <a:pPr marL="0" indent="0">
              <a:buNone/>
            </a:pPr>
            <a:r>
              <a:rPr lang="pt-BR" altLang="zh-CN" sz="1100" b="0" dirty="0">
                <a:solidFill>
                  <a:srgbClr val="0070C0"/>
                </a:solidFill>
              </a:rPr>
              <a:t>NO_RECURSE </a:t>
            </a:r>
            <a:r>
              <a:rPr lang="pt-BR" altLang="zh-CN" sz="1100" b="0" dirty="0"/>
              <a:t>LDR R1,R6,#0 	</a:t>
            </a:r>
            <a:r>
              <a:rPr lang="pt-BR" altLang="zh-CN" sz="1100" b="0" dirty="0">
                <a:solidFill>
                  <a:srgbClr val="0000FF"/>
                </a:solidFill>
              </a:rPr>
              <a:t>; Pop caller’s R1 back into R1</a:t>
            </a:r>
          </a:p>
          <a:p>
            <a:pPr marL="0" indent="0">
              <a:buNone/>
            </a:pPr>
            <a:r>
              <a:rPr lang="en-US" altLang="zh-CN" sz="1100" b="0" dirty="0"/>
              <a:t>                 	ADD R6,R6,#1</a:t>
            </a:r>
          </a:p>
          <a:p>
            <a:pPr marL="0" indent="0">
              <a:buNone/>
            </a:pPr>
            <a:r>
              <a:rPr lang="en-US" altLang="zh-CN" sz="1100" b="0" dirty="0"/>
              <a:t>                 	RET</a:t>
            </a:r>
          </a:p>
          <a:p>
            <a:endParaRPr lang="en-US" altLang="zh-CN" sz="1100" b="0" dirty="0"/>
          </a:p>
          <a:p>
            <a:endParaRPr lang="en-US" altLang="zh-CN" sz="1100" b="0" dirty="0"/>
          </a:p>
          <a:p>
            <a:endParaRPr lang="en-US" altLang="zh-CN" sz="1100" b="0" dirty="0"/>
          </a:p>
          <a:p>
            <a:endParaRPr lang="en-US" altLang="zh-CN" sz="1100" b="0" dirty="0"/>
          </a:p>
          <a:p>
            <a:endParaRPr lang="en-US" altLang="zh-CN" sz="1100" b="0" dirty="0"/>
          </a:p>
          <a:p>
            <a:endParaRPr lang="en-US" altLang="zh-CN" sz="1100" b="0" dirty="0"/>
          </a:p>
          <a:p>
            <a:endParaRPr lang="en-US" sz="11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74D649-DF56-480F-90D8-5E680531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new solution: using stack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CC2CB-E69F-45C7-9FA2-DF32A790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25EE6-8BCB-4BF7-ACAC-AB84C8CA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A9CD5-A16D-4BB2-AD76-B79E2213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6000" y="6537327"/>
            <a:ext cx="2743200" cy="244475"/>
          </a:xfrm>
        </p:spPr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6F94317-434F-4A7A-BF97-C5E1D1C0DDBB}"/>
              </a:ext>
            </a:extLst>
          </p:cNvPr>
          <p:cNvSpPr txBox="1"/>
          <p:nvPr/>
        </p:nvSpPr>
        <p:spPr>
          <a:xfrm>
            <a:off x="5490270" y="3337024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Top 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DB3D282-DCBD-47AA-8F20-4CBD2315004B}"/>
              </a:ext>
            </a:extLst>
          </p:cNvPr>
          <p:cNvSpPr txBox="1"/>
          <p:nvPr/>
        </p:nvSpPr>
        <p:spPr>
          <a:xfrm>
            <a:off x="7560332" y="2856512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R0=1</a:t>
            </a:r>
            <a:r>
              <a:rPr lang="en-US" altLang="zh-CN" b="1" dirty="0">
                <a:solidFill>
                  <a:srgbClr val="0000FF"/>
                </a:solidFill>
              </a:rPr>
              <a:t> , R1=2  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4950BD5-F209-4938-90F3-9389F027BFAA}"/>
              </a:ext>
            </a:extLst>
          </p:cNvPr>
          <p:cNvSpPr/>
          <p:nvPr/>
        </p:nvSpPr>
        <p:spPr bwMode="auto">
          <a:xfrm>
            <a:off x="6015526" y="2341847"/>
            <a:ext cx="1458162" cy="31323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35F439E-11BC-4E63-8FB3-9C87A2A181F1}"/>
              </a:ext>
            </a:extLst>
          </p:cNvPr>
          <p:cNvCxnSpPr/>
          <p:nvPr/>
        </p:nvCxnSpPr>
        <p:spPr bwMode="auto">
          <a:xfrm>
            <a:off x="6015526" y="2864447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6DF31FD-545B-48F2-9582-DF150DF89F94}"/>
              </a:ext>
            </a:extLst>
          </p:cNvPr>
          <p:cNvCxnSpPr/>
          <p:nvPr/>
        </p:nvCxnSpPr>
        <p:spPr bwMode="auto">
          <a:xfrm>
            <a:off x="6015526" y="3296495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1D10076-2032-45A8-B85E-B4067079DFC4}"/>
              </a:ext>
            </a:extLst>
          </p:cNvPr>
          <p:cNvCxnSpPr/>
          <p:nvPr/>
        </p:nvCxnSpPr>
        <p:spPr bwMode="auto">
          <a:xfrm>
            <a:off x="6015526" y="3741726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C642A60-2323-44CD-804D-D273B9A7A77C}"/>
              </a:ext>
            </a:extLst>
          </p:cNvPr>
          <p:cNvCxnSpPr/>
          <p:nvPr/>
        </p:nvCxnSpPr>
        <p:spPr bwMode="auto">
          <a:xfrm>
            <a:off x="6015526" y="4173774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A1D848B-6B1E-4132-AC0D-542EFB9EE996}"/>
              </a:ext>
            </a:extLst>
          </p:cNvPr>
          <p:cNvCxnSpPr/>
          <p:nvPr/>
        </p:nvCxnSpPr>
        <p:spPr bwMode="auto">
          <a:xfrm>
            <a:off x="6015526" y="4171901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D55FE38-B1C6-4A59-8685-156E3D2E64FB}"/>
              </a:ext>
            </a:extLst>
          </p:cNvPr>
          <p:cNvCxnSpPr/>
          <p:nvPr/>
        </p:nvCxnSpPr>
        <p:spPr bwMode="auto">
          <a:xfrm>
            <a:off x="6015526" y="4603949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4A27057-D42E-48F7-B9A6-A9C90DB75A2C}"/>
              </a:ext>
            </a:extLst>
          </p:cNvPr>
          <p:cNvCxnSpPr/>
          <p:nvPr/>
        </p:nvCxnSpPr>
        <p:spPr bwMode="auto">
          <a:xfrm>
            <a:off x="6015526" y="5049180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23E472DE-C004-47E3-BDE8-CD8EA6AE90CB}"/>
              </a:ext>
            </a:extLst>
          </p:cNvPr>
          <p:cNvCxnSpPr/>
          <p:nvPr/>
        </p:nvCxnSpPr>
        <p:spPr bwMode="auto">
          <a:xfrm>
            <a:off x="6015526" y="5481228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FACC493-A713-409A-B2CF-CE231DB1D4A5}"/>
              </a:ext>
            </a:extLst>
          </p:cNvPr>
          <p:cNvSpPr txBox="1"/>
          <p:nvPr/>
        </p:nvSpPr>
        <p:spPr>
          <a:xfrm>
            <a:off x="6018468" y="1896617"/>
            <a:ext cx="145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Example:  R0=n=3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BCF2ACB-3420-40E2-BA81-AB61CA2DC84A}"/>
              </a:ext>
            </a:extLst>
          </p:cNvPr>
          <p:cNvSpPr txBox="1"/>
          <p:nvPr/>
        </p:nvSpPr>
        <p:spPr>
          <a:xfrm>
            <a:off x="6258553" y="5083021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Caller’s R1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842AC20-A9C7-4762-846A-9F9CD54E3604}"/>
              </a:ext>
            </a:extLst>
          </p:cNvPr>
          <p:cNvSpPr txBox="1"/>
          <p:nvPr/>
        </p:nvSpPr>
        <p:spPr>
          <a:xfrm>
            <a:off x="6501580" y="4637790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A+1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CE66542-A7C5-4BD5-B648-700BFA3B876F}"/>
              </a:ext>
            </a:extLst>
          </p:cNvPr>
          <p:cNvSpPr txBox="1"/>
          <p:nvPr/>
        </p:nvSpPr>
        <p:spPr>
          <a:xfrm>
            <a:off x="6526278" y="4219560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n=3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00DEE31-1FE9-4202-9DC9-DBD2EDE5837A}"/>
              </a:ext>
            </a:extLst>
          </p:cNvPr>
          <p:cNvSpPr/>
          <p:nvPr/>
        </p:nvSpPr>
        <p:spPr>
          <a:xfrm>
            <a:off x="6496136" y="3418616"/>
            <a:ext cx="470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B+1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7E691FE-193C-4ADC-86AA-96BF59B00FD7}"/>
              </a:ext>
            </a:extLst>
          </p:cNvPr>
          <p:cNvSpPr/>
          <p:nvPr/>
        </p:nvSpPr>
        <p:spPr>
          <a:xfrm>
            <a:off x="6459096" y="2928201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n=2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ABBC03E-EC85-4B87-9C6A-9C4EF3EC5219}"/>
              </a:ext>
            </a:extLst>
          </p:cNvPr>
          <p:cNvSpPr/>
          <p:nvPr/>
        </p:nvSpPr>
        <p:spPr>
          <a:xfrm>
            <a:off x="6336197" y="3879073"/>
            <a:ext cx="9721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#1’s R1=2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80E2C37-4371-47E7-92E4-B54A499913F4}"/>
              </a:ext>
            </a:extLst>
          </p:cNvPr>
          <p:cNvSpPr/>
          <p:nvPr/>
        </p:nvSpPr>
        <p:spPr>
          <a:xfrm>
            <a:off x="6336197" y="2492896"/>
            <a:ext cx="9721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#2’s R1=1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919AFA5-B0C1-4147-A6FD-E90B3528F838}"/>
              </a:ext>
            </a:extLst>
          </p:cNvPr>
          <p:cNvCxnSpPr>
            <a:cxnSpLocks/>
            <a:endCxn id="29" idx="2"/>
          </p:cNvCxnSpPr>
          <p:nvPr/>
        </p:nvCxnSpPr>
        <p:spPr bwMode="auto">
          <a:xfrm flipV="1">
            <a:off x="2123728" y="3133511"/>
            <a:ext cx="6030670" cy="562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279352E-5276-4D2B-9C5A-FD30AA4BC8A9}"/>
              </a:ext>
            </a:extLst>
          </p:cNvPr>
          <p:cNvCxnSpPr>
            <a:cxnSpLocks/>
          </p:cNvCxnSpPr>
          <p:nvPr/>
        </p:nvCxnSpPr>
        <p:spPr bwMode="auto">
          <a:xfrm flipV="1">
            <a:off x="2123728" y="3614023"/>
            <a:ext cx="3456384" cy="2650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354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4D649-DF56-480F-90D8-5E680531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new solution: using stack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9AAB7A4-7091-4323-8F11-D0D8DD29D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100" b="0" dirty="0">
                <a:solidFill>
                  <a:srgbClr val="0070C0"/>
                </a:solidFill>
              </a:rPr>
              <a:t>FACT</a:t>
            </a:r>
            <a:r>
              <a:rPr lang="en-US" altLang="zh-CN" sz="1100" b="0" dirty="0"/>
              <a:t> 	ADD R6,R6,#-1</a:t>
            </a:r>
          </a:p>
          <a:p>
            <a:pPr marL="0" indent="0">
              <a:buNone/>
            </a:pPr>
            <a:r>
              <a:rPr lang="en-US" altLang="zh-CN" sz="1100" b="0" dirty="0"/>
              <a:t>              	STR R1,R6,#0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Caller’s R1 on the stack, so we can use R1.</a:t>
            </a:r>
          </a:p>
          <a:p>
            <a:pPr marL="0" indent="0">
              <a:buNone/>
            </a:pPr>
            <a:endParaRPr lang="en-US" altLang="zh-CN" sz="1100" b="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1100" b="0" dirty="0"/>
              <a:t>               	ADD R1,R0,#-1 	</a:t>
            </a:r>
            <a:r>
              <a:rPr lang="en-US" altLang="zh-CN" sz="1100" b="0" dirty="0">
                <a:solidFill>
                  <a:srgbClr val="0000FF"/>
                </a:solidFill>
              </a:rPr>
              <a:t>; If n=1, we are done since 1! = 1</a:t>
            </a:r>
          </a:p>
          <a:p>
            <a:pPr marL="0" indent="0">
              <a:buNone/>
            </a:pPr>
            <a:r>
              <a:rPr lang="en-US" altLang="zh-CN" sz="1100" b="0" dirty="0"/>
              <a:t>               	</a:t>
            </a:r>
            <a:r>
              <a:rPr lang="en-US" altLang="zh-CN" sz="1100" b="0" dirty="0" err="1"/>
              <a:t>BRz</a:t>
            </a:r>
            <a:r>
              <a:rPr lang="en-US" altLang="zh-CN" sz="1100" b="0" dirty="0"/>
              <a:t> </a:t>
            </a:r>
            <a:r>
              <a:rPr lang="en-US" altLang="zh-CN" sz="1100" b="0" dirty="0">
                <a:solidFill>
                  <a:srgbClr val="0070C0"/>
                </a:solidFill>
              </a:rPr>
              <a:t>NO_RECURSE</a:t>
            </a:r>
          </a:p>
          <a:p>
            <a:pPr marL="0" indent="0">
              <a:buNone/>
            </a:pPr>
            <a:endParaRPr lang="en-US" altLang="zh-CN" sz="1100" b="0" dirty="0"/>
          </a:p>
          <a:p>
            <a:pPr marL="0" indent="0">
              <a:buNone/>
            </a:pPr>
            <a:r>
              <a:rPr lang="en-US" altLang="zh-CN" sz="1100" b="0" dirty="0"/>
              <a:t>                	ADD R6,R6,#-1</a:t>
            </a:r>
          </a:p>
          <a:p>
            <a:pPr marL="0" indent="0">
              <a:buNone/>
            </a:pPr>
            <a:r>
              <a:rPr lang="en-US" altLang="zh-CN" sz="1100" b="0" dirty="0"/>
              <a:t>                	STR R7,R6,#0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return linkage onto stack</a:t>
            </a:r>
          </a:p>
          <a:p>
            <a:pPr marL="0" indent="0">
              <a:buNone/>
            </a:pPr>
            <a:r>
              <a:rPr lang="en-US" altLang="zh-CN" sz="1100" b="0" dirty="0"/>
              <a:t>                	ADD R6,R6,#-1</a:t>
            </a:r>
          </a:p>
          <a:p>
            <a:pPr marL="0" indent="0">
              <a:buNone/>
            </a:pPr>
            <a:r>
              <a:rPr lang="en-US" altLang="zh-CN" sz="1100" b="0" dirty="0"/>
              <a:t>                	STR R0,R6,#0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n on the stack</a:t>
            </a:r>
          </a:p>
          <a:p>
            <a:pPr marL="0" indent="0">
              <a:buNone/>
            </a:pPr>
            <a:r>
              <a:rPr lang="en-US" altLang="zh-CN" sz="1100" b="0" dirty="0"/>
              <a:t>  </a:t>
            </a:r>
          </a:p>
          <a:p>
            <a:pPr marL="0" indent="0">
              <a:buNone/>
            </a:pPr>
            <a:r>
              <a:rPr lang="en-US" altLang="zh-CN" sz="1100" b="0" dirty="0"/>
              <a:t>                	ADD R0,R0,#-1 	</a:t>
            </a:r>
            <a:r>
              <a:rPr lang="en-US" altLang="zh-CN" sz="1100" b="0" dirty="0">
                <a:solidFill>
                  <a:srgbClr val="0000FF"/>
                </a:solidFill>
              </a:rPr>
              <a:t>; Form n-1, argument of JSR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70C0"/>
                </a:solidFill>
              </a:rPr>
              <a:t>B</a:t>
            </a:r>
            <a:r>
              <a:rPr lang="en-US" altLang="zh-CN" sz="1100" b="0" dirty="0"/>
              <a:t>     	JSR </a:t>
            </a:r>
            <a:r>
              <a:rPr lang="en-US" altLang="zh-CN" sz="1100" b="0" dirty="0">
                <a:solidFill>
                  <a:srgbClr val="0070C0"/>
                </a:solidFill>
              </a:rPr>
              <a:t>FACT</a:t>
            </a:r>
          </a:p>
          <a:p>
            <a:pPr marL="0" indent="0">
              <a:buNone/>
            </a:pPr>
            <a:r>
              <a:rPr lang="en-US" altLang="zh-CN" sz="1100" b="0" dirty="0"/>
              <a:t>                	LDR R1,R6,#0 	</a:t>
            </a:r>
            <a:r>
              <a:rPr lang="en-US" altLang="zh-CN" sz="1100" b="0" dirty="0">
                <a:solidFill>
                  <a:srgbClr val="0000FF"/>
                </a:solidFill>
              </a:rPr>
              <a:t>; Pop n from the stack</a:t>
            </a:r>
          </a:p>
          <a:p>
            <a:pPr marL="0" indent="0">
              <a:buNone/>
            </a:pPr>
            <a:r>
              <a:rPr lang="en-US" altLang="zh-CN" sz="1100" b="0" dirty="0"/>
              <a:t>                	ADD R6,R6,#1</a:t>
            </a:r>
          </a:p>
          <a:p>
            <a:pPr marL="0" indent="0">
              <a:buNone/>
            </a:pPr>
            <a:r>
              <a:rPr lang="pt-BR" altLang="zh-CN" sz="1100" b="0" dirty="0"/>
              <a:t>                 	</a:t>
            </a:r>
            <a:r>
              <a:rPr lang="pt-BR" altLang="zh-CN" sz="1100" b="0" dirty="0">
                <a:highlight>
                  <a:srgbClr val="FFFF00"/>
                </a:highlight>
              </a:rPr>
              <a:t>MUL R0,R0,R1 </a:t>
            </a:r>
            <a:r>
              <a:rPr lang="pt-BR" altLang="zh-CN" sz="1100" b="0" dirty="0"/>
              <a:t>	</a:t>
            </a:r>
            <a:r>
              <a:rPr lang="pt-BR" altLang="zh-CN" sz="1100" b="0" dirty="0">
                <a:solidFill>
                  <a:srgbClr val="0000FF"/>
                </a:solidFill>
              </a:rPr>
              <a:t>; form n*(n-1)!</a:t>
            </a:r>
          </a:p>
          <a:p>
            <a:pPr marL="0" indent="0">
              <a:buNone/>
            </a:pPr>
            <a:r>
              <a:rPr lang="en-US" altLang="zh-CN" sz="1100" b="0" dirty="0"/>
              <a:t>               </a:t>
            </a:r>
          </a:p>
          <a:p>
            <a:pPr marL="0" indent="0">
              <a:buNone/>
            </a:pPr>
            <a:r>
              <a:rPr lang="pt-BR" altLang="zh-CN" sz="1100" b="0" dirty="0"/>
              <a:t>                 	LDR R7,R6,#0 	</a:t>
            </a:r>
            <a:r>
              <a:rPr lang="pt-BR" altLang="zh-CN" sz="1100" b="0" dirty="0">
                <a:solidFill>
                  <a:srgbClr val="0000FF"/>
                </a:solidFill>
              </a:rPr>
              <a:t>; Pop return linkage into R7</a:t>
            </a:r>
          </a:p>
          <a:p>
            <a:pPr marL="0" indent="0">
              <a:buNone/>
            </a:pPr>
            <a:r>
              <a:rPr lang="en-US" altLang="zh-CN" sz="1100" b="0" dirty="0"/>
              <a:t>                 	ADD R6,R6,#1</a:t>
            </a:r>
          </a:p>
          <a:p>
            <a:pPr marL="0" indent="0">
              <a:buNone/>
            </a:pPr>
            <a:r>
              <a:rPr lang="pt-BR" altLang="zh-CN" sz="1100" b="0" dirty="0">
                <a:solidFill>
                  <a:srgbClr val="0070C0"/>
                </a:solidFill>
              </a:rPr>
              <a:t>NO_RECURSE </a:t>
            </a:r>
            <a:r>
              <a:rPr lang="pt-BR" altLang="zh-CN" sz="1100" b="0" dirty="0"/>
              <a:t>LDR R1,R6,#0 	</a:t>
            </a:r>
            <a:r>
              <a:rPr lang="pt-BR" altLang="zh-CN" sz="1100" b="0" dirty="0">
                <a:solidFill>
                  <a:srgbClr val="0000FF"/>
                </a:solidFill>
              </a:rPr>
              <a:t>; Pop caller’s R1 back into R1</a:t>
            </a:r>
          </a:p>
          <a:p>
            <a:pPr marL="0" indent="0">
              <a:buNone/>
            </a:pPr>
            <a:r>
              <a:rPr lang="en-US" altLang="zh-CN" sz="1100" b="0" dirty="0"/>
              <a:t>                 	ADD R6,R6,#1</a:t>
            </a:r>
          </a:p>
          <a:p>
            <a:pPr marL="0" indent="0">
              <a:buNone/>
            </a:pPr>
            <a:r>
              <a:rPr lang="en-US" altLang="zh-CN" sz="1100" b="0" dirty="0"/>
              <a:t>                 	RET</a:t>
            </a:r>
          </a:p>
          <a:p>
            <a:endParaRPr lang="en-US" altLang="zh-CN" sz="1100" b="0" dirty="0"/>
          </a:p>
          <a:p>
            <a:endParaRPr lang="en-US" altLang="zh-CN" sz="1100" b="0" dirty="0"/>
          </a:p>
          <a:p>
            <a:endParaRPr lang="en-US" altLang="zh-CN" sz="1100" b="0" dirty="0"/>
          </a:p>
          <a:p>
            <a:endParaRPr lang="en-US" altLang="zh-CN" sz="1100" b="0" dirty="0"/>
          </a:p>
          <a:p>
            <a:endParaRPr lang="en-US" altLang="zh-CN" sz="1100" b="0" dirty="0"/>
          </a:p>
          <a:p>
            <a:endParaRPr lang="en-US" altLang="zh-CN" sz="1100" b="0" dirty="0"/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CC2CB-E69F-45C7-9FA2-DF32A790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25EE6-8BCB-4BF7-ACAC-AB84C8CA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A9CD5-A16D-4BB2-AD76-B79E2213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6F94317-434F-4A7A-BF97-C5E1D1C0DDBB}"/>
              </a:ext>
            </a:extLst>
          </p:cNvPr>
          <p:cNvSpPr txBox="1"/>
          <p:nvPr/>
        </p:nvSpPr>
        <p:spPr>
          <a:xfrm>
            <a:off x="5418262" y="3337024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Top 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03C539C-E0C9-4B5E-BE4F-CB7DEFC2D07F}"/>
              </a:ext>
            </a:extLst>
          </p:cNvPr>
          <p:cNvSpPr txBox="1"/>
          <p:nvPr/>
        </p:nvSpPr>
        <p:spPr>
          <a:xfrm>
            <a:off x="7432394" y="3387291"/>
            <a:ext cx="1244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0000FF"/>
                </a:solidFill>
              </a:rPr>
              <a:t>R0=R0*R1=1*2=2</a:t>
            </a:r>
            <a:endParaRPr lang="zh-CN" altLang="en-US" sz="1500" b="1" dirty="0">
              <a:solidFill>
                <a:srgbClr val="0000FF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DB3D282-DCBD-47AA-8F20-4CBD2315004B}"/>
              </a:ext>
            </a:extLst>
          </p:cNvPr>
          <p:cNvSpPr txBox="1"/>
          <p:nvPr/>
        </p:nvSpPr>
        <p:spPr>
          <a:xfrm>
            <a:off x="7488324" y="2856512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R1=2 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5A0397D-0D55-412D-9A7D-A40A5163EE6A}"/>
              </a:ext>
            </a:extLst>
          </p:cNvPr>
          <p:cNvSpPr/>
          <p:nvPr/>
        </p:nvSpPr>
        <p:spPr bwMode="auto">
          <a:xfrm>
            <a:off x="6015526" y="2341847"/>
            <a:ext cx="1458162" cy="31323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88E89A6-3105-4B0E-B118-9F1D4C5D4A91}"/>
              </a:ext>
            </a:extLst>
          </p:cNvPr>
          <p:cNvCxnSpPr/>
          <p:nvPr/>
        </p:nvCxnSpPr>
        <p:spPr bwMode="auto">
          <a:xfrm>
            <a:off x="6015526" y="2864447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B223CC5-6BED-4735-81FA-99433852D9C2}"/>
              </a:ext>
            </a:extLst>
          </p:cNvPr>
          <p:cNvCxnSpPr/>
          <p:nvPr/>
        </p:nvCxnSpPr>
        <p:spPr bwMode="auto">
          <a:xfrm>
            <a:off x="6015526" y="3296495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87D5BEA-1B4B-4B30-9B89-1872D2E68CBC}"/>
              </a:ext>
            </a:extLst>
          </p:cNvPr>
          <p:cNvCxnSpPr/>
          <p:nvPr/>
        </p:nvCxnSpPr>
        <p:spPr bwMode="auto">
          <a:xfrm>
            <a:off x="6015526" y="3741726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79445CD-3BE0-4CFD-84D3-E9BC029E38AE}"/>
              </a:ext>
            </a:extLst>
          </p:cNvPr>
          <p:cNvCxnSpPr/>
          <p:nvPr/>
        </p:nvCxnSpPr>
        <p:spPr bwMode="auto">
          <a:xfrm>
            <a:off x="6015526" y="4173774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D250517-E320-4F15-8D0B-A496936B5EDC}"/>
              </a:ext>
            </a:extLst>
          </p:cNvPr>
          <p:cNvCxnSpPr/>
          <p:nvPr/>
        </p:nvCxnSpPr>
        <p:spPr bwMode="auto">
          <a:xfrm>
            <a:off x="6015526" y="4171901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679A80F-473E-483D-81D3-407A65184D7E}"/>
              </a:ext>
            </a:extLst>
          </p:cNvPr>
          <p:cNvCxnSpPr/>
          <p:nvPr/>
        </p:nvCxnSpPr>
        <p:spPr bwMode="auto">
          <a:xfrm>
            <a:off x="6015526" y="4603949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9AB5E04-3EED-400E-8592-AF5FD9DC229E}"/>
              </a:ext>
            </a:extLst>
          </p:cNvPr>
          <p:cNvCxnSpPr/>
          <p:nvPr/>
        </p:nvCxnSpPr>
        <p:spPr bwMode="auto">
          <a:xfrm>
            <a:off x="6015526" y="5049180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29A0D7E-D54B-49F6-8625-0E620DA27911}"/>
              </a:ext>
            </a:extLst>
          </p:cNvPr>
          <p:cNvCxnSpPr/>
          <p:nvPr/>
        </p:nvCxnSpPr>
        <p:spPr bwMode="auto">
          <a:xfrm>
            <a:off x="6015526" y="5481228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2595B31-481B-4013-9634-4BC0ECA741B3}"/>
              </a:ext>
            </a:extLst>
          </p:cNvPr>
          <p:cNvSpPr txBox="1"/>
          <p:nvPr/>
        </p:nvSpPr>
        <p:spPr>
          <a:xfrm>
            <a:off x="6018468" y="1896617"/>
            <a:ext cx="145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Example:  R0=n=3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1ABA23A-1A93-456A-A834-B6A99CC1AED9}"/>
              </a:ext>
            </a:extLst>
          </p:cNvPr>
          <p:cNvSpPr txBox="1"/>
          <p:nvPr/>
        </p:nvSpPr>
        <p:spPr>
          <a:xfrm>
            <a:off x="6258553" y="5083021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Caller’s R1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E9F0966-90C1-4C5E-85D4-6471867044DD}"/>
              </a:ext>
            </a:extLst>
          </p:cNvPr>
          <p:cNvSpPr txBox="1"/>
          <p:nvPr/>
        </p:nvSpPr>
        <p:spPr>
          <a:xfrm>
            <a:off x="6501580" y="4637790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A+1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312CD82-C59D-4C3C-8BA8-021180C04C6B}"/>
              </a:ext>
            </a:extLst>
          </p:cNvPr>
          <p:cNvSpPr txBox="1"/>
          <p:nvPr/>
        </p:nvSpPr>
        <p:spPr>
          <a:xfrm>
            <a:off x="6526278" y="4219560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n=3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F49D7D5-B0E1-4CA7-8A9D-70B5521F119C}"/>
              </a:ext>
            </a:extLst>
          </p:cNvPr>
          <p:cNvSpPr/>
          <p:nvPr/>
        </p:nvSpPr>
        <p:spPr>
          <a:xfrm>
            <a:off x="6496136" y="3418616"/>
            <a:ext cx="470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B+1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FD4BC0B-BD72-4373-A379-394BA4B342B6}"/>
              </a:ext>
            </a:extLst>
          </p:cNvPr>
          <p:cNvSpPr/>
          <p:nvPr/>
        </p:nvSpPr>
        <p:spPr>
          <a:xfrm>
            <a:off x="6459096" y="2928201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n=2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2840D87-06E5-450A-AD6A-40602BD63AEE}"/>
              </a:ext>
            </a:extLst>
          </p:cNvPr>
          <p:cNvSpPr/>
          <p:nvPr/>
        </p:nvSpPr>
        <p:spPr>
          <a:xfrm>
            <a:off x="6336197" y="3879073"/>
            <a:ext cx="9721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#1’s R1=2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43E8F22-2208-405C-B744-8691318D7CE0}"/>
              </a:ext>
            </a:extLst>
          </p:cNvPr>
          <p:cNvSpPr/>
          <p:nvPr/>
        </p:nvSpPr>
        <p:spPr>
          <a:xfrm>
            <a:off x="6336197" y="2492896"/>
            <a:ext cx="9721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#2’s R1=1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1FD55C8-B264-4066-8726-A2357E8E8097}"/>
              </a:ext>
            </a:extLst>
          </p:cNvPr>
          <p:cNvCxnSpPr>
            <a:cxnSpLocks/>
          </p:cNvCxnSpPr>
          <p:nvPr/>
        </p:nvCxnSpPr>
        <p:spPr bwMode="auto">
          <a:xfrm flipV="1">
            <a:off x="2195736" y="3695615"/>
            <a:ext cx="5688632" cy="4604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5165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88456E0-FEA2-49A3-BA0C-357F94EC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sz="1100" b="0" dirty="0">
                <a:solidFill>
                  <a:srgbClr val="0070C0"/>
                </a:solidFill>
              </a:rPr>
              <a:t>FACT</a:t>
            </a:r>
            <a:r>
              <a:rPr lang="en-US" altLang="zh-CN" sz="1100" b="0" dirty="0">
                <a:solidFill>
                  <a:srgbClr val="000000"/>
                </a:solidFill>
              </a:rPr>
              <a:t> 	ADD R6,R6,#-1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	STR R1,R6,#0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Caller’s R1 on the stack, so we can use R1.</a:t>
            </a:r>
          </a:p>
          <a:p>
            <a:pPr marL="0" lvl="0" indent="0">
              <a:buNone/>
            </a:pPr>
            <a:endParaRPr lang="en-US" altLang="zh-CN" sz="1100" b="0" dirty="0">
              <a:solidFill>
                <a:srgbClr val="0000FF"/>
              </a:solidFill>
            </a:endParaRP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	ADD R1,R0,#-1 	</a:t>
            </a:r>
            <a:r>
              <a:rPr lang="en-US" altLang="zh-CN" sz="1100" b="0" dirty="0">
                <a:solidFill>
                  <a:srgbClr val="0000FF"/>
                </a:solidFill>
              </a:rPr>
              <a:t>; If n=1, we are done since 1! = 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	</a:t>
            </a:r>
            <a:r>
              <a:rPr lang="en-US" altLang="zh-CN" sz="1100" b="0" dirty="0" err="1">
                <a:solidFill>
                  <a:srgbClr val="000000"/>
                </a:solidFill>
              </a:rPr>
              <a:t>BRz</a:t>
            </a:r>
            <a:r>
              <a:rPr lang="en-US" altLang="zh-CN" sz="1100" b="0" dirty="0">
                <a:solidFill>
                  <a:srgbClr val="000000"/>
                </a:solidFill>
              </a:rPr>
              <a:t> </a:t>
            </a:r>
            <a:r>
              <a:rPr lang="en-US" altLang="zh-CN" sz="1100" b="0" dirty="0">
                <a:solidFill>
                  <a:srgbClr val="0070C0"/>
                </a:solidFill>
              </a:rPr>
              <a:t>NO_RECURSE</a:t>
            </a:r>
          </a:p>
          <a:p>
            <a:pPr marL="0" lvl="0" indent="0">
              <a:buNone/>
            </a:pPr>
            <a:endParaRPr lang="en-US" altLang="zh-CN" sz="1100" b="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ADD R6,R6,#-1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STR R7,R6,#0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return linkage onto stack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ADD R6,R6,#-1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STR R0,R6,#0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n on the stack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ADD R0,R0,#-1 	</a:t>
            </a:r>
            <a:r>
              <a:rPr lang="en-US" altLang="zh-CN" sz="1100" b="0" dirty="0">
                <a:solidFill>
                  <a:srgbClr val="0000FF"/>
                </a:solidFill>
              </a:rPr>
              <a:t>; Form n-1, argument of JSR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70C0"/>
                </a:solidFill>
              </a:rPr>
              <a:t>B</a:t>
            </a:r>
            <a:r>
              <a:rPr lang="en-US" altLang="zh-CN" sz="1100" b="0" dirty="0">
                <a:solidFill>
                  <a:srgbClr val="000000"/>
                </a:solidFill>
              </a:rPr>
              <a:t>     	JSR </a:t>
            </a:r>
            <a:r>
              <a:rPr lang="en-US" altLang="zh-CN" sz="1100" b="0" dirty="0">
                <a:solidFill>
                  <a:srgbClr val="0070C0"/>
                </a:solidFill>
              </a:rPr>
              <a:t>FACT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LDR R1,R6,#0 	</a:t>
            </a:r>
            <a:r>
              <a:rPr lang="en-US" altLang="zh-CN" sz="1100" b="0" dirty="0">
                <a:solidFill>
                  <a:srgbClr val="0000FF"/>
                </a:solidFill>
              </a:rPr>
              <a:t>; Pop n from the stack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ADD R6,R6,#1</a:t>
            </a:r>
          </a:p>
          <a:p>
            <a:pPr marL="0" lvl="0" indent="0">
              <a:buNone/>
            </a:pPr>
            <a:r>
              <a:rPr lang="pt-BR" altLang="zh-CN" sz="1100" b="0" dirty="0">
                <a:solidFill>
                  <a:srgbClr val="000000"/>
                </a:solidFill>
              </a:rPr>
              <a:t>                 	MUL R0,R0,R1 	</a:t>
            </a:r>
            <a:r>
              <a:rPr lang="pt-BR" altLang="zh-CN" sz="1100" b="0" dirty="0">
                <a:solidFill>
                  <a:srgbClr val="0000FF"/>
                </a:solidFill>
              </a:rPr>
              <a:t>; form n*(n-1)!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</a:t>
            </a:r>
          </a:p>
          <a:p>
            <a:pPr marL="0" lvl="0" indent="0">
              <a:buNone/>
            </a:pPr>
            <a:r>
              <a:rPr lang="pt-BR" altLang="zh-CN" sz="1100" b="0" dirty="0">
                <a:solidFill>
                  <a:srgbClr val="000000"/>
                </a:solidFill>
              </a:rPr>
              <a:t>                 	</a:t>
            </a:r>
            <a:r>
              <a:rPr lang="pt-BR" altLang="zh-CN" sz="1100" b="0" dirty="0">
                <a:solidFill>
                  <a:srgbClr val="000000"/>
                </a:solidFill>
                <a:highlight>
                  <a:srgbClr val="FFFF00"/>
                </a:highlight>
              </a:rPr>
              <a:t>LDR R7,R6,#0 </a:t>
            </a:r>
            <a:r>
              <a:rPr lang="pt-BR" altLang="zh-CN" sz="1100" b="0" dirty="0">
                <a:solidFill>
                  <a:srgbClr val="000000"/>
                </a:solidFill>
              </a:rPr>
              <a:t>	</a:t>
            </a:r>
            <a:r>
              <a:rPr lang="pt-BR" altLang="zh-CN" sz="1100" b="0" dirty="0">
                <a:solidFill>
                  <a:srgbClr val="0000FF"/>
                </a:solidFill>
              </a:rPr>
              <a:t>; Pop return linkage into R7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 	</a:t>
            </a:r>
            <a:r>
              <a:rPr lang="en-US" altLang="zh-CN" sz="1100" b="0" dirty="0">
                <a:solidFill>
                  <a:srgbClr val="000000"/>
                </a:solidFill>
                <a:highlight>
                  <a:srgbClr val="FFFF00"/>
                </a:highlight>
              </a:rPr>
              <a:t>ADD R6,R6,#1</a:t>
            </a:r>
          </a:p>
          <a:p>
            <a:pPr marL="0" lvl="0" indent="0">
              <a:buNone/>
            </a:pPr>
            <a:r>
              <a:rPr lang="pt-BR" altLang="zh-CN" sz="1100" b="0" dirty="0">
                <a:solidFill>
                  <a:srgbClr val="0070C0"/>
                </a:solidFill>
              </a:rPr>
              <a:t>NO_RECURSE </a:t>
            </a:r>
            <a:r>
              <a:rPr lang="pt-BR" altLang="zh-CN" sz="1100" b="0" dirty="0">
                <a:solidFill>
                  <a:srgbClr val="000000"/>
                </a:solidFill>
              </a:rPr>
              <a:t>LDR R1,R6,#0 	</a:t>
            </a:r>
            <a:r>
              <a:rPr lang="pt-BR" altLang="zh-CN" sz="1100" b="0" dirty="0">
                <a:solidFill>
                  <a:srgbClr val="0000FF"/>
                </a:solidFill>
              </a:rPr>
              <a:t>; Pop caller’s R1 back into R1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 	ADD R6,R6,#1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 	RET</a:t>
            </a: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sz="1100" dirty="0">
              <a:solidFill>
                <a:srgbClr val="000000"/>
              </a:solidFill>
            </a:endParaRPr>
          </a:p>
          <a:p>
            <a:pPr lvl="0"/>
            <a:endParaRPr lang="en-US" sz="11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74D649-DF56-480F-90D8-5E680531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new solution: using stack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CC2CB-E69F-45C7-9FA2-DF32A790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25EE6-8BCB-4BF7-ACAC-AB84C8CA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A9CD5-A16D-4BB2-AD76-B79E2213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6F94317-434F-4A7A-BF97-C5E1D1C0DDBB}"/>
              </a:ext>
            </a:extLst>
          </p:cNvPr>
          <p:cNvSpPr txBox="1"/>
          <p:nvPr/>
        </p:nvSpPr>
        <p:spPr>
          <a:xfrm>
            <a:off x="5338146" y="3819117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Top 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552B130-1A4A-4958-B726-DADEE920D396}"/>
              </a:ext>
            </a:extLst>
          </p:cNvPr>
          <p:cNvSpPr txBox="1"/>
          <p:nvPr/>
        </p:nvSpPr>
        <p:spPr>
          <a:xfrm>
            <a:off x="7432394" y="3387291"/>
            <a:ext cx="1244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0000FF"/>
                </a:solidFill>
              </a:rPr>
              <a:t>R0=R0*R1=1*2=2</a:t>
            </a:r>
            <a:endParaRPr lang="zh-CN" altLang="en-US" sz="1500" b="1" dirty="0">
              <a:solidFill>
                <a:srgbClr val="0000FF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364CA0E-5BA6-4AF4-B822-892DD9B411FC}"/>
              </a:ext>
            </a:extLst>
          </p:cNvPr>
          <p:cNvSpPr txBox="1"/>
          <p:nvPr/>
        </p:nvSpPr>
        <p:spPr>
          <a:xfrm>
            <a:off x="7488324" y="2856512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R1=2 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F985BDD-2EB5-4DEB-8B3C-8A8E8CD35D20}"/>
              </a:ext>
            </a:extLst>
          </p:cNvPr>
          <p:cNvSpPr/>
          <p:nvPr/>
        </p:nvSpPr>
        <p:spPr bwMode="auto">
          <a:xfrm>
            <a:off x="6015526" y="2341847"/>
            <a:ext cx="1458162" cy="31323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0BC1CB4-9891-4B70-A4B1-623A81A761D5}"/>
              </a:ext>
            </a:extLst>
          </p:cNvPr>
          <p:cNvCxnSpPr/>
          <p:nvPr/>
        </p:nvCxnSpPr>
        <p:spPr bwMode="auto">
          <a:xfrm>
            <a:off x="6015526" y="2864447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EB0CAED-038C-40BC-AA1A-FDFA91AED19C}"/>
              </a:ext>
            </a:extLst>
          </p:cNvPr>
          <p:cNvCxnSpPr/>
          <p:nvPr/>
        </p:nvCxnSpPr>
        <p:spPr bwMode="auto">
          <a:xfrm>
            <a:off x="6015526" y="3296495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7662A88-EBDA-4D1E-B9DB-04D6708D5DE4}"/>
              </a:ext>
            </a:extLst>
          </p:cNvPr>
          <p:cNvCxnSpPr/>
          <p:nvPr/>
        </p:nvCxnSpPr>
        <p:spPr bwMode="auto">
          <a:xfrm>
            <a:off x="6015526" y="3741726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B90B7B8-0E4B-4318-9CDD-5BAA664563B7}"/>
              </a:ext>
            </a:extLst>
          </p:cNvPr>
          <p:cNvCxnSpPr/>
          <p:nvPr/>
        </p:nvCxnSpPr>
        <p:spPr bwMode="auto">
          <a:xfrm>
            <a:off x="6015526" y="4173774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161DFF4-66D7-4470-A156-3525F81C6EDF}"/>
              </a:ext>
            </a:extLst>
          </p:cNvPr>
          <p:cNvCxnSpPr/>
          <p:nvPr/>
        </p:nvCxnSpPr>
        <p:spPr bwMode="auto">
          <a:xfrm>
            <a:off x="6015526" y="4171901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3037630-F7F3-4EFB-A62B-96E36272FE94}"/>
              </a:ext>
            </a:extLst>
          </p:cNvPr>
          <p:cNvCxnSpPr/>
          <p:nvPr/>
        </p:nvCxnSpPr>
        <p:spPr bwMode="auto">
          <a:xfrm>
            <a:off x="6015526" y="4603949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610E833-4B1A-4DF8-B49B-F6EDA8536023}"/>
              </a:ext>
            </a:extLst>
          </p:cNvPr>
          <p:cNvCxnSpPr/>
          <p:nvPr/>
        </p:nvCxnSpPr>
        <p:spPr bwMode="auto">
          <a:xfrm>
            <a:off x="6015526" y="5049180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C79B9D8-664F-4271-9895-AF55656FE95B}"/>
              </a:ext>
            </a:extLst>
          </p:cNvPr>
          <p:cNvCxnSpPr/>
          <p:nvPr/>
        </p:nvCxnSpPr>
        <p:spPr bwMode="auto">
          <a:xfrm>
            <a:off x="6015526" y="5481228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E4A241E-0624-4E7A-BE82-F5AE79B5F257}"/>
              </a:ext>
            </a:extLst>
          </p:cNvPr>
          <p:cNvSpPr txBox="1"/>
          <p:nvPr/>
        </p:nvSpPr>
        <p:spPr>
          <a:xfrm>
            <a:off x="6018468" y="1896617"/>
            <a:ext cx="145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Example:  R0=n=3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5BF8A17-4854-4137-B8FA-1279D406A4C2}"/>
              </a:ext>
            </a:extLst>
          </p:cNvPr>
          <p:cNvSpPr txBox="1"/>
          <p:nvPr/>
        </p:nvSpPr>
        <p:spPr>
          <a:xfrm>
            <a:off x="6258553" y="5083021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Caller’s R1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1A00924-B4C9-438B-A7D4-977ABDB18F16}"/>
              </a:ext>
            </a:extLst>
          </p:cNvPr>
          <p:cNvSpPr txBox="1"/>
          <p:nvPr/>
        </p:nvSpPr>
        <p:spPr>
          <a:xfrm>
            <a:off x="6501580" y="4637790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A+1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83867C8-93FC-40C5-B5C8-51DCFAF53096}"/>
              </a:ext>
            </a:extLst>
          </p:cNvPr>
          <p:cNvSpPr txBox="1"/>
          <p:nvPr/>
        </p:nvSpPr>
        <p:spPr>
          <a:xfrm>
            <a:off x="6526278" y="4219560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n=3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12DA271-1623-48C9-8144-E76A8D1DCFFD}"/>
              </a:ext>
            </a:extLst>
          </p:cNvPr>
          <p:cNvSpPr/>
          <p:nvPr/>
        </p:nvSpPr>
        <p:spPr>
          <a:xfrm>
            <a:off x="6496136" y="3418616"/>
            <a:ext cx="470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B+1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9E9FAD9-ABDE-4AF9-8B33-A7BDE6BA9C9F}"/>
              </a:ext>
            </a:extLst>
          </p:cNvPr>
          <p:cNvSpPr/>
          <p:nvPr/>
        </p:nvSpPr>
        <p:spPr>
          <a:xfrm>
            <a:off x="6459096" y="2928201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n=2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12245CD-AA56-42DD-9FEB-17EB6708F69C}"/>
              </a:ext>
            </a:extLst>
          </p:cNvPr>
          <p:cNvSpPr/>
          <p:nvPr/>
        </p:nvSpPr>
        <p:spPr>
          <a:xfrm>
            <a:off x="6336197" y="3879073"/>
            <a:ext cx="9721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#1’s R1=2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FE4AF23-D840-4B72-9517-0A7C2CA2A05E}"/>
              </a:ext>
            </a:extLst>
          </p:cNvPr>
          <p:cNvSpPr/>
          <p:nvPr/>
        </p:nvSpPr>
        <p:spPr>
          <a:xfrm>
            <a:off x="6336197" y="2492896"/>
            <a:ext cx="9721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#2’s R1=1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FB3146A-C172-44D7-815A-D914415F5F06}"/>
              </a:ext>
            </a:extLst>
          </p:cNvPr>
          <p:cNvCxnSpPr>
            <a:cxnSpLocks/>
            <a:endCxn id="32" idx="1"/>
          </p:cNvCxnSpPr>
          <p:nvPr/>
        </p:nvCxnSpPr>
        <p:spPr bwMode="auto">
          <a:xfrm flipV="1">
            <a:off x="2195736" y="3957617"/>
            <a:ext cx="3142410" cy="6955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1510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4D649-DF56-480F-90D8-5E680531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new solution: using stack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CC2CB-E69F-45C7-9FA2-DF32A790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25EE6-8BCB-4BF7-ACAC-AB84C8CA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A9CD5-A16D-4BB2-AD76-B79E2213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755FBBA-05F2-4267-B82E-3DEC2B6D8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sz="1100" b="0" dirty="0">
                <a:solidFill>
                  <a:srgbClr val="0070C0"/>
                </a:solidFill>
              </a:rPr>
              <a:t>FACT</a:t>
            </a:r>
            <a:r>
              <a:rPr lang="en-US" altLang="zh-CN" sz="1100" b="0" dirty="0">
                <a:solidFill>
                  <a:srgbClr val="000000"/>
                </a:solidFill>
              </a:rPr>
              <a:t> 	ADD R6,R6,#-1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	STR R1,R6,#0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Caller’s R1 on the stack, so we can use R1.</a:t>
            </a:r>
          </a:p>
          <a:p>
            <a:pPr marL="0" lvl="0" indent="0">
              <a:buNone/>
            </a:pPr>
            <a:endParaRPr lang="en-US" altLang="zh-CN" sz="1100" b="0" dirty="0">
              <a:solidFill>
                <a:srgbClr val="0000FF"/>
              </a:solidFill>
            </a:endParaRP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	ADD R1,R0,#-1 	</a:t>
            </a:r>
            <a:r>
              <a:rPr lang="en-US" altLang="zh-CN" sz="1100" b="0" dirty="0">
                <a:solidFill>
                  <a:srgbClr val="0000FF"/>
                </a:solidFill>
              </a:rPr>
              <a:t>; If n=1, we are done since 1! = 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	</a:t>
            </a:r>
            <a:r>
              <a:rPr lang="en-US" altLang="zh-CN" sz="1100" b="0" dirty="0" err="1">
                <a:solidFill>
                  <a:srgbClr val="000000"/>
                </a:solidFill>
              </a:rPr>
              <a:t>BRz</a:t>
            </a:r>
            <a:r>
              <a:rPr lang="en-US" altLang="zh-CN" sz="1100" b="0" dirty="0">
                <a:solidFill>
                  <a:srgbClr val="000000"/>
                </a:solidFill>
              </a:rPr>
              <a:t> </a:t>
            </a:r>
            <a:r>
              <a:rPr lang="en-US" altLang="zh-CN" sz="1100" b="0" dirty="0">
                <a:solidFill>
                  <a:srgbClr val="0070C0"/>
                </a:solidFill>
              </a:rPr>
              <a:t>NO_RECURSE</a:t>
            </a:r>
          </a:p>
          <a:p>
            <a:pPr marL="0" lvl="0" indent="0">
              <a:buNone/>
            </a:pPr>
            <a:endParaRPr lang="en-US" altLang="zh-CN" sz="1100" b="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ADD R6,R6,#-1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STR R7,R6,#0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return linkage onto stack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ADD R6,R6,#-1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STR R0,R6,#0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n on the stack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ADD R0,R0,#-1 	</a:t>
            </a:r>
            <a:r>
              <a:rPr lang="en-US" altLang="zh-CN" sz="1100" b="0" dirty="0">
                <a:solidFill>
                  <a:srgbClr val="0000FF"/>
                </a:solidFill>
              </a:rPr>
              <a:t>; Form n-1, argument of JSR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70C0"/>
                </a:solidFill>
              </a:rPr>
              <a:t>B</a:t>
            </a:r>
            <a:r>
              <a:rPr lang="en-US" altLang="zh-CN" sz="1100" b="0" dirty="0">
                <a:solidFill>
                  <a:srgbClr val="000000"/>
                </a:solidFill>
              </a:rPr>
              <a:t>     	JSR </a:t>
            </a:r>
            <a:r>
              <a:rPr lang="en-US" altLang="zh-CN" sz="1100" b="0" dirty="0">
                <a:solidFill>
                  <a:srgbClr val="0070C0"/>
                </a:solidFill>
              </a:rPr>
              <a:t>FACT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LDR R1,R6,#0 	</a:t>
            </a:r>
            <a:r>
              <a:rPr lang="en-US" altLang="zh-CN" sz="1100" b="0" dirty="0">
                <a:solidFill>
                  <a:srgbClr val="0000FF"/>
                </a:solidFill>
              </a:rPr>
              <a:t>; Pop n from the stack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ADD R6,R6,#1</a:t>
            </a:r>
          </a:p>
          <a:p>
            <a:pPr marL="0" lvl="0" indent="0">
              <a:buNone/>
            </a:pPr>
            <a:r>
              <a:rPr lang="pt-BR" altLang="zh-CN" sz="1100" b="0" dirty="0">
                <a:solidFill>
                  <a:srgbClr val="000000"/>
                </a:solidFill>
              </a:rPr>
              <a:t>                 	MUL R0,R0,R1 	</a:t>
            </a:r>
            <a:r>
              <a:rPr lang="pt-BR" altLang="zh-CN" sz="1100" b="0" dirty="0">
                <a:solidFill>
                  <a:srgbClr val="0000FF"/>
                </a:solidFill>
              </a:rPr>
              <a:t>; form n*(n-1)!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</a:t>
            </a:r>
          </a:p>
          <a:p>
            <a:pPr marL="0" lvl="0" indent="0">
              <a:buNone/>
            </a:pPr>
            <a:r>
              <a:rPr lang="pt-BR" altLang="zh-CN" sz="1100" b="0" dirty="0">
                <a:solidFill>
                  <a:srgbClr val="000000"/>
                </a:solidFill>
              </a:rPr>
              <a:t>                 	LDR R7,R6,#0 	</a:t>
            </a:r>
            <a:r>
              <a:rPr lang="pt-BR" altLang="zh-CN" sz="1100" b="0" dirty="0">
                <a:solidFill>
                  <a:srgbClr val="0000FF"/>
                </a:solidFill>
              </a:rPr>
              <a:t>; Pop return linkage into R7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 	ADD R6,R6,#1</a:t>
            </a:r>
          </a:p>
          <a:p>
            <a:pPr marL="0" lvl="0" indent="0">
              <a:buNone/>
            </a:pPr>
            <a:r>
              <a:rPr lang="pt-BR" altLang="zh-CN" sz="1100" b="0" dirty="0">
                <a:solidFill>
                  <a:srgbClr val="0070C0"/>
                </a:solidFill>
              </a:rPr>
              <a:t>NO_RECURSE </a:t>
            </a:r>
            <a:r>
              <a:rPr lang="pt-BR" altLang="zh-CN" sz="1100" b="0" dirty="0">
                <a:solidFill>
                  <a:srgbClr val="000000"/>
                </a:solidFill>
                <a:highlight>
                  <a:srgbClr val="FFFF00"/>
                </a:highlight>
              </a:rPr>
              <a:t>LDR R1,R6,#0 </a:t>
            </a:r>
            <a:r>
              <a:rPr lang="pt-BR" altLang="zh-CN" sz="1100" b="0" dirty="0">
                <a:solidFill>
                  <a:srgbClr val="000000"/>
                </a:solidFill>
              </a:rPr>
              <a:t>	</a:t>
            </a:r>
            <a:r>
              <a:rPr lang="pt-BR" altLang="zh-CN" sz="1100" b="0" dirty="0">
                <a:solidFill>
                  <a:srgbClr val="0000FF"/>
                </a:solidFill>
              </a:rPr>
              <a:t>; Pop caller’s R1 back into R1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 	</a:t>
            </a:r>
            <a:r>
              <a:rPr lang="en-US" altLang="zh-CN" sz="1100" b="0" dirty="0">
                <a:solidFill>
                  <a:srgbClr val="000000"/>
                </a:solidFill>
                <a:highlight>
                  <a:srgbClr val="FFFF00"/>
                </a:highlight>
              </a:rPr>
              <a:t>ADD R6,R6,#1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 	RET</a:t>
            </a: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sz="1100" dirty="0">
              <a:solidFill>
                <a:srgbClr val="000000"/>
              </a:solidFill>
            </a:endParaRPr>
          </a:p>
          <a:p>
            <a:pPr lvl="0"/>
            <a:endParaRPr lang="en-US" sz="1100" dirty="0">
              <a:solidFill>
                <a:srgbClr val="000000"/>
              </a:solidFill>
            </a:endParaRP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97F1B8-B2E7-438C-BD8D-16320D5FE721}"/>
              </a:ext>
            </a:extLst>
          </p:cNvPr>
          <p:cNvSpPr txBox="1"/>
          <p:nvPr/>
        </p:nvSpPr>
        <p:spPr>
          <a:xfrm>
            <a:off x="5338146" y="4236480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Top 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C85751F-8635-42B4-A676-5DEFB705B2ED}"/>
              </a:ext>
            </a:extLst>
          </p:cNvPr>
          <p:cNvSpPr txBox="1"/>
          <p:nvPr/>
        </p:nvSpPr>
        <p:spPr>
          <a:xfrm>
            <a:off x="7432394" y="3387291"/>
            <a:ext cx="1244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0000FF"/>
                </a:solidFill>
              </a:rPr>
              <a:t>R0=R0*R1=1*2=2</a:t>
            </a:r>
            <a:endParaRPr lang="zh-CN" altLang="en-US" sz="1500" b="1" dirty="0">
              <a:solidFill>
                <a:srgbClr val="0000FF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63F628E-469F-4462-B154-8E1DAE95CA0A}"/>
              </a:ext>
            </a:extLst>
          </p:cNvPr>
          <p:cNvSpPr txBox="1"/>
          <p:nvPr/>
        </p:nvSpPr>
        <p:spPr>
          <a:xfrm>
            <a:off x="7628975" y="3833113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R1=2 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3BE5EF8-ADC4-4E97-8281-167EC1EE48D3}"/>
              </a:ext>
            </a:extLst>
          </p:cNvPr>
          <p:cNvSpPr/>
          <p:nvPr/>
        </p:nvSpPr>
        <p:spPr bwMode="auto">
          <a:xfrm>
            <a:off x="6015526" y="2341847"/>
            <a:ext cx="1458162" cy="31323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886B6C0-255A-4A08-87A6-FB204DB7BCF8}"/>
              </a:ext>
            </a:extLst>
          </p:cNvPr>
          <p:cNvCxnSpPr/>
          <p:nvPr/>
        </p:nvCxnSpPr>
        <p:spPr bwMode="auto">
          <a:xfrm>
            <a:off x="6015526" y="2864447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5B3E868-1F28-4CE2-A87B-4C9B80F6FDF7}"/>
              </a:ext>
            </a:extLst>
          </p:cNvPr>
          <p:cNvCxnSpPr/>
          <p:nvPr/>
        </p:nvCxnSpPr>
        <p:spPr bwMode="auto">
          <a:xfrm>
            <a:off x="6015526" y="3296495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CFC72E7-AAD2-496C-8E78-5CFF487AF264}"/>
              </a:ext>
            </a:extLst>
          </p:cNvPr>
          <p:cNvCxnSpPr/>
          <p:nvPr/>
        </p:nvCxnSpPr>
        <p:spPr bwMode="auto">
          <a:xfrm>
            <a:off x="6015526" y="3741726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E557361-A103-4E70-BE0E-B1E532A0099A}"/>
              </a:ext>
            </a:extLst>
          </p:cNvPr>
          <p:cNvCxnSpPr/>
          <p:nvPr/>
        </p:nvCxnSpPr>
        <p:spPr bwMode="auto">
          <a:xfrm>
            <a:off x="6015526" y="4173774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C40FCE5-4E86-4AEC-B36D-9DDF920C2DCF}"/>
              </a:ext>
            </a:extLst>
          </p:cNvPr>
          <p:cNvCxnSpPr/>
          <p:nvPr/>
        </p:nvCxnSpPr>
        <p:spPr bwMode="auto">
          <a:xfrm>
            <a:off x="6015526" y="4171901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0958BDE-FBB4-4246-9D60-AE35AFE2293C}"/>
              </a:ext>
            </a:extLst>
          </p:cNvPr>
          <p:cNvCxnSpPr/>
          <p:nvPr/>
        </p:nvCxnSpPr>
        <p:spPr bwMode="auto">
          <a:xfrm>
            <a:off x="6015526" y="4603949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7AE3252-AAC8-4378-8272-FB926E46A472}"/>
              </a:ext>
            </a:extLst>
          </p:cNvPr>
          <p:cNvCxnSpPr/>
          <p:nvPr/>
        </p:nvCxnSpPr>
        <p:spPr bwMode="auto">
          <a:xfrm>
            <a:off x="6015526" y="5049180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92A05AE-1885-4F6B-911C-8250E45085C4}"/>
              </a:ext>
            </a:extLst>
          </p:cNvPr>
          <p:cNvCxnSpPr/>
          <p:nvPr/>
        </p:nvCxnSpPr>
        <p:spPr bwMode="auto">
          <a:xfrm>
            <a:off x="6015526" y="5481228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0963482-7DC2-4716-8D41-F4C8F93FA27B}"/>
              </a:ext>
            </a:extLst>
          </p:cNvPr>
          <p:cNvSpPr txBox="1"/>
          <p:nvPr/>
        </p:nvSpPr>
        <p:spPr>
          <a:xfrm>
            <a:off x="6018468" y="1896617"/>
            <a:ext cx="145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Example:  R0=n=3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56F3156-A075-4CE3-8CD5-FE32962897F0}"/>
              </a:ext>
            </a:extLst>
          </p:cNvPr>
          <p:cNvSpPr txBox="1"/>
          <p:nvPr/>
        </p:nvSpPr>
        <p:spPr>
          <a:xfrm>
            <a:off x="6258553" y="5083021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Caller’s R1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76720B0-3963-445C-AA17-3FCC3897FD3C}"/>
              </a:ext>
            </a:extLst>
          </p:cNvPr>
          <p:cNvSpPr txBox="1"/>
          <p:nvPr/>
        </p:nvSpPr>
        <p:spPr>
          <a:xfrm>
            <a:off x="6501580" y="4637790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A+1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E519B7D-111E-40A9-9A8B-AB21B14DB736}"/>
              </a:ext>
            </a:extLst>
          </p:cNvPr>
          <p:cNvSpPr txBox="1"/>
          <p:nvPr/>
        </p:nvSpPr>
        <p:spPr>
          <a:xfrm>
            <a:off x="6526278" y="4219560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n=3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03F9163-74E2-4083-A0E3-8E0F35AD8237}"/>
              </a:ext>
            </a:extLst>
          </p:cNvPr>
          <p:cNvSpPr/>
          <p:nvPr/>
        </p:nvSpPr>
        <p:spPr>
          <a:xfrm>
            <a:off x="6496136" y="3418616"/>
            <a:ext cx="470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B+1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8D6381A-B8E1-41A1-8FEC-C3A3B3CBF946}"/>
              </a:ext>
            </a:extLst>
          </p:cNvPr>
          <p:cNvSpPr/>
          <p:nvPr/>
        </p:nvSpPr>
        <p:spPr>
          <a:xfrm>
            <a:off x="6459096" y="2928201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n=2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36487B2-0E91-4CF3-84D4-57CA144F21A2}"/>
              </a:ext>
            </a:extLst>
          </p:cNvPr>
          <p:cNvSpPr/>
          <p:nvPr/>
        </p:nvSpPr>
        <p:spPr>
          <a:xfrm>
            <a:off x="6336197" y="3879073"/>
            <a:ext cx="9721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#1’s R1=2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24939FF-D7C9-4739-9FF3-485263E02857}"/>
              </a:ext>
            </a:extLst>
          </p:cNvPr>
          <p:cNvSpPr/>
          <p:nvPr/>
        </p:nvSpPr>
        <p:spPr>
          <a:xfrm>
            <a:off x="6336197" y="2492896"/>
            <a:ext cx="9721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#2’s R1=1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9AC3122-E02E-4C41-8642-774BD2373A13}"/>
              </a:ext>
            </a:extLst>
          </p:cNvPr>
          <p:cNvCxnSpPr>
            <a:cxnSpLocks/>
          </p:cNvCxnSpPr>
          <p:nvPr/>
        </p:nvCxnSpPr>
        <p:spPr bwMode="auto">
          <a:xfrm flipV="1">
            <a:off x="2177864" y="4156072"/>
            <a:ext cx="5562488" cy="7587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989F496-A32D-426A-9D3D-D0F343A8013D}"/>
              </a:ext>
            </a:extLst>
          </p:cNvPr>
          <p:cNvCxnSpPr>
            <a:cxnSpLocks/>
          </p:cNvCxnSpPr>
          <p:nvPr/>
        </p:nvCxnSpPr>
        <p:spPr bwMode="auto">
          <a:xfrm flipV="1">
            <a:off x="2177864" y="4513479"/>
            <a:ext cx="3330240" cy="5695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5239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93849" y="1025883"/>
            <a:ext cx="1517265" cy="369332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Outline</a:t>
            </a:r>
            <a:endParaRPr lang="zh-CN" altLang="en-US" sz="2400" b="1" baseline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935" y="2545450"/>
            <a:ext cx="5564237" cy="3288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78750" tIns="39375" rIns="78750" bIns="39375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1800" b="1" baseline="0" dirty="0">
                <a:solidFill>
                  <a:srgbClr val="003399"/>
                </a:solidFill>
                <a:latin typeface="微软雅黑" panose="020B0503020204020204" pitchFamily="34" charset="-122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58" y="2475726"/>
            <a:ext cx="458823" cy="468268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1498637" y="2960991"/>
            <a:ext cx="60977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194" y="3662811"/>
            <a:ext cx="458823" cy="468268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724" y="3732535"/>
            <a:ext cx="5508612" cy="3288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78750" tIns="39375" rIns="78750" bIns="39375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1800" b="1" baseline="0" dirty="0">
                <a:solidFill>
                  <a:srgbClr val="333399"/>
                </a:solidFill>
                <a:latin typeface="微软雅黑" panose="020B0503020204020204" pitchFamily="34" charset="-122"/>
              </a:rPr>
              <a:t>A Machine Structure</a:t>
            </a:r>
            <a:r>
              <a:rPr lang="zh-CN" altLang="en-US" sz="1800" b="1" baseline="0" dirty="0">
                <a:solidFill>
                  <a:srgbClr val="333399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sz="1800" b="1" baseline="0" dirty="0">
                <a:solidFill>
                  <a:srgbClr val="333399"/>
                </a:solidFill>
                <a:latin typeface="微软雅黑" panose="020B0503020204020204" pitchFamily="34" charset="-122"/>
              </a:rPr>
              <a:t>von Neumann Model</a:t>
            </a:r>
            <a:r>
              <a:rPr lang="zh-CN" altLang="en-US" sz="1800" b="1" kern="0" baseline="0" dirty="0">
                <a:solidFill>
                  <a:srgbClr val="333399"/>
                </a:solidFill>
                <a:latin typeface="微软雅黑" panose="020B0503020204020204" pitchFamily="34" charset="-122"/>
              </a:rPr>
              <a:t> </a:t>
            </a:r>
            <a:endParaRPr lang="en-US" altLang="zh-CN" sz="1800" b="1" baseline="0" dirty="0">
              <a:solidFill>
                <a:srgbClr val="33339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194" y="3064852"/>
            <a:ext cx="458823" cy="468268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724" y="3134576"/>
            <a:ext cx="5508612" cy="3288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78750" tIns="39375" rIns="78750" bIns="39375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1800" b="1" baseline="0" dirty="0">
                <a:solidFill>
                  <a:srgbClr val="333399"/>
                </a:solidFill>
                <a:latin typeface="微软雅黑" panose="020B0503020204020204" pitchFamily="34" charset="-122"/>
              </a:rPr>
              <a:t>From ENIAC to the Stored Program Computer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1472003" y="3555057"/>
            <a:ext cx="60977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1498637" y="3558950"/>
            <a:ext cx="60977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FBC5D026-1A95-49A5-960C-DCF5C36D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935" y="2545450"/>
            <a:ext cx="5564237" cy="3288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78750" tIns="39375" rIns="78750" bIns="39375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lvl="0"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1800" b="1" baseline="0" dirty="0">
                <a:solidFill>
                  <a:srgbClr val="0152A3"/>
                </a:solidFill>
                <a:latin typeface="微软雅黑" panose="020B0503020204020204" pitchFamily="34" charset="-122"/>
              </a:rPr>
              <a:t>Recursion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19249016-BB4C-4466-85A1-E71F90CFE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889" y="2475726"/>
            <a:ext cx="458823" cy="468268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F581FE-618E-4C31-A7E2-28D3B17E6AAC}"/>
              </a:ext>
            </a:extLst>
          </p:cNvPr>
          <p:cNvCxnSpPr/>
          <p:nvPr/>
        </p:nvCxnSpPr>
        <p:spPr>
          <a:xfrm>
            <a:off x="1498637" y="2960991"/>
            <a:ext cx="60977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7">
            <a:extLst>
              <a:ext uri="{FF2B5EF4-FFF2-40B4-BE49-F238E27FC236}">
                <a16:creationId xmlns:a16="http://schemas.microsoft.com/office/drawing/2014/main" id="{047A8819-B4AD-4244-8485-A1CB09AC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194" y="3662811"/>
            <a:ext cx="458823" cy="468268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7" name="矩形 17">
            <a:extLst>
              <a:ext uri="{FF2B5EF4-FFF2-40B4-BE49-F238E27FC236}">
                <a16:creationId xmlns:a16="http://schemas.microsoft.com/office/drawing/2014/main" id="{E26AD7B7-5D32-472A-9C9B-92B0AB7E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724" y="3732535"/>
            <a:ext cx="5508612" cy="3288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78750" tIns="39375" rIns="78750" bIns="39375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lvl="0"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1800" b="1" baseline="0" dirty="0">
                <a:solidFill>
                  <a:srgbClr val="003399"/>
                </a:solidFill>
                <a:latin typeface="微软雅黑" panose="020B0503020204020204" pitchFamily="34" charset="-122"/>
              </a:rPr>
              <a:t>Character Strings</a:t>
            </a:r>
          </a:p>
        </p:txBody>
      </p:sp>
      <p:sp>
        <p:nvSpPr>
          <p:cNvPr id="36" name="Text Box 17">
            <a:extLst>
              <a:ext uri="{FF2B5EF4-FFF2-40B4-BE49-F238E27FC236}">
                <a16:creationId xmlns:a16="http://schemas.microsoft.com/office/drawing/2014/main" id="{9B45BD7D-C4D7-4601-AD57-FA71F5BB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194" y="3064852"/>
            <a:ext cx="458823" cy="468268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40" name="矩形 17">
            <a:extLst>
              <a:ext uri="{FF2B5EF4-FFF2-40B4-BE49-F238E27FC236}">
                <a16:creationId xmlns:a16="http://schemas.microsoft.com/office/drawing/2014/main" id="{E3124882-A1D5-4906-A753-74527C97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724" y="3134576"/>
            <a:ext cx="5508612" cy="3288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78750" tIns="39375" rIns="78750" bIns="39375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lvl="0"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1800" b="1" baseline="0" dirty="0">
                <a:solidFill>
                  <a:srgbClr val="0152A3"/>
                </a:solidFill>
                <a:latin typeface="微软雅黑" panose="020B0503020204020204" pitchFamily="34" charset="-122"/>
              </a:rPr>
              <a:t>The Queue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7886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4D649-DF56-480F-90D8-5E680531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new solution: using stack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CC2CB-E69F-45C7-9FA2-DF32A790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25EE6-8BCB-4BF7-ACAC-AB84C8CA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A9CD5-A16D-4BB2-AD76-B79E2213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755FBBA-05F2-4267-B82E-3DEC2B6D8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sz="1100" b="0" dirty="0">
                <a:solidFill>
                  <a:srgbClr val="0070C0"/>
                </a:solidFill>
              </a:rPr>
              <a:t>FACT</a:t>
            </a:r>
            <a:r>
              <a:rPr lang="en-US" altLang="zh-CN" sz="1100" b="0" dirty="0">
                <a:solidFill>
                  <a:srgbClr val="000000"/>
                </a:solidFill>
              </a:rPr>
              <a:t> 	ADD R6,R6,#-1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	STR R1,R6,#0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Caller’s R1 on the stack, so we can use R1.</a:t>
            </a:r>
          </a:p>
          <a:p>
            <a:pPr marL="0" lvl="0" indent="0">
              <a:buNone/>
            </a:pPr>
            <a:endParaRPr lang="en-US" altLang="zh-CN" sz="1100" b="0" dirty="0">
              <a:solidFill>
                <a:srgbClr val="0000FF"/>
              </a:solidFill>
            </a:endParaRP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	ADD R1,R0,#-1 	</a:t>
            </a:r>
            <a:r>
              <a:rPr lang="en-US" altLang="zh-CN" sz="1100" b="0" dirty="0">
                <a:solidFill>
                  <a:srgbClr val="0000FF"/>
                </a:solidFill>
              </a:rPr>
              <a:t>; If n=1, we are done since 1! = 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	</a:t>
            </a:r>
            <a:r>
              <a:rPr lang="en-US" altLang="zh-CN" sz="1100" b="0" dirty="0" err="1">
                <a:solidFill>
                  <a:srgbClr val="000000"/>
                </a:solidFill>
              </a:rPr>
              <a:t>BRz</a:t>
            </a:r>
            <a:r>
              <a:rPr lang="en-US" altLang="zh-CN" sz="1100" b="0" dirty="0">
                <a:solidFill>
                  <a:srgbClr val="000000"/>
                </a:solidFill>
              </a:rPr>
              <a:t> </a:t>
            </a:r>
            <a:r>
              <a:rPr lang="en-US" altLang="zh-CN" sz="1100" b="0" dirty="0">
                <a:solidFill>
                  <a:srgbClr val="0070C0"/>
                </a:solidFill>
              </a:rPr>
              <a:t>NO_RECURSE</a:t>
            </a:r>
          </a:p>
          <a:p>
            <a:pPr marL="0" lvl="0" indent="0">
              <a:buNone/>
            </a:pPr>
            <a:endParaRPr lang="en-US" altLang="zh-CN" sz="1100" b="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ADD R6,R6,#-1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STR R7,R6,#0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return linkage onto stack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ADD R6,R6,#-1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STR R0,R6,#0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n on the stack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ADD R0,R0,#-1 	</a:t>
            </a:r>
            <a:r>
              <a:rPr lang="en-US" altLang="zh-CN" sz="1100" b="0" dirty="0">
                <a:solidFill>
                  <a:srgbClr val="0000FF"/>
                </a:solidFill>
              </a:rPr>
              <a:t>; Form n-1, argument of JSR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70C0"/>
                </a:solidFill>
              </a:rPr>
              <a:t>B</a:t>
            </a:r>
            <a:r>
              <a:rPr lang="en-US" altLang="zh-CN" sz="1100" b="0" dirty="0">
                <a:solidFill>
                  <a:srgbClr val="000000"/>
                </a:solidFill>
              </a:rPr>
              <a:t>     	JSR </a:t>
            </a:r>
            <a:r>
              <a:rPr lang="en-US" altLang="zh-CN" sz="1100" b="0" dirty="0">
                <a:solidFill>
                  <a:srgbClr val="0070C0"/>
                </a:solidFill>
              </a:rPr>
              <a:t>FACT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</a:t>
            </a:r>
            <a:r>
              <a:rPr lang="en-US" altLang="zh-CN" sz="1100" b="0" dirty="0">
                <a:solidFill>
                  <a:srgbClr val="000000"/>
                </a:solidFill>
                <a:highlight>
                  <a:srgbClr val="FFFF00"/>
                </a:highlight>
              </a:rPr>
              <a:t>LDR R1,R6,#0 </a:t>
            </a:r>
            <a:r>
              <a:rPr lang="en-US" altLang="zh-CN" sz="1100" b="0" dirty="0">
                <a:solidFill>
                  <a:srgbClr val="000000"/>
                </a:solidFill>
              </a:rPr>
              <a:t>	</a:t>
            </a:r>
            <a:r>
              <a:rPr lang="en-US" altLang="zh-CN" sz="1100" b="0" dirty="0">
                <a:solidFill>
                  <a:srgbClr val="0000FF"/>
                </a:solidFill>
              </a:rPr>
              <a:t>; Pop n from the stack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</a:t>
            </a:r>
            <a:r>
              <a:rPr lang="en-US" altLang="zh-CN" sz="1100" b="0" dirty="0">
                <a:solidFill>
                  <a:srgbClr val="000000"/>
                </a:solidFill>
                <a:highlight>
                  <a:srgbClr val="FFFF00"/>
                </a:highlight>
              </a:rPr>
              <a:t>ADD R6,R6,#1</a:t>
            </a:r>
          </a:p>
          <a:p>
            <a:pPr marL="0" lvl="0" indent="0">
              <a:buNone/>
            </a:pPr>
            <a:r>
              <a:rPr lang="pt-BR" altLang="zh-CN" sz="1100" b="0" dirty="0">
                <a:solidFill>
                  <a:srgbClr val="000000"/>
                </a:solidFill>
              </a:rPr>
              <a:t>                 	MUL R0,R0,R1 	</a:t>
            </a:r>
            <a:r>
              <a:rPr lang="pt-BR" altLang="zh-CN" sz="1100" b="0" dirty="0">
                <a:solidFill>
                  <a:srgbClr val="0000FF"/>
                </a:solidFill>
              </a:rPr>
              <a:t>; form n*(n-1)!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</a:t>
            </a:r>
          </a:p>
          <a:p>
            <a:pPr marL="0" lvl="0" indent="0">
              <a:buNone/>
            </a:pPr>
            <a:r>
              <a:rPr lang="pt-BR" altLang="zh-CN" sz="1100" b="0" dirty="0">
                <a:solidFill>
                  <a:srgbClr val="000000"/>
                </a:solidFill>
              </a:rPr>
              <a:t>                 	LDR R7,R6,#0 	</a:t>
            </a:r>
            <a:r>
              <a:rPr lang="pt-BR" altLang="zh-CN" sz="1100" b="0" dirty="0">
                <a:solidFill>
                  <a:srgbClr val="0000FF"/>
                </a:solidFill>
              </a:rPr>
              <a:t>; Pop return linkage into R7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 	ADD R6,R6,#1</a:t>
            </a:r>
          </a:p>
          <a:p>
            <a:pPr marL="0" lvl="0" indent="0">
              <a:buNone/>
            </a:pPr>
            <a:r>
              <a:rPr lang="pt-BR" altLang="zh-CN" sz="1100" b="0" dirty="0">
                <a:solidFill>
                  <a:srgbClr val="0070C0"/>
                </a:solidFill>
              </a:rPr>
              <a:t>NO_RECURSE </a:t>
            </a:r>
            <a:r>
              <a:rPr lang="pt-BR" altLang="zh-CN" sz="1100" b="0" dirty="0">
                <a:solidFill>
                  <a:srgbClr val="000000"/>
                </a:solidFill>
              </a:rPr>
              <a:t>LDR R1,R6,#0 	</a:t>
            </a:r>
            <a:r>
              <a:rPr lang="pt-BR" altLang="zh-CN" sz="1100" b="0" dirty="0">
                <a:solidFill>
                  <a:srgbClr val="0000FF"/>
                </a:solidFill>
              </a:rPr>
              <a:t>; Pop caller’s R1 back into R1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 	ADD R6,R6,#1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 	RET</a:t>
            </a: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sz="1100" dirty="0">
              <a:solidFill>
                <a:srgbClr val="000000"/>
              </a:solidFill>
            </a:endParaRPr>
          </a:p>
          <a:p>
            <a:pPr lvl="0"/>
            <a:endParaRPr lang="en-US" sz="1100" dirty="0">
              <a:solidFill>
                <a:srgbClr val="000000"/>
              </a:solidFill>
            </a:endParaRP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97F1B8-B2E7-438C-BD8D-16320D5FE721}"/>
              </a:ext>
            </a:extLst>
          </p:cNvPr>
          <p:cNvSpPr txBox="1"/>
          <p:nvPr/>
        </p:nvSpPr>
        <p:spPr>
          <a:xfrm>
            <a:off x="5308004" y="4648683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Top 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C85751F-8635-42B4-A676-5DEFB705B2ED}"/>
              </a:ext>
            </a:extLst>
          </p:cNvPr>
          <p:cNvSpPr txBox="1"/>
          <p:nvPr/>
        </p:nvSpPr>
        <p:spPr>
          <a:xfrm>
            <a:off x="7432394" y="3387291"/>
            <a:ext cx="1244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0000FF"/>
                </a:solidFill>
              </a:rPr>
              <a:t>R0=R0*R1=1*2=2</a:t>
            </a:r>
            <a:endParaRPr lang="zh-CN" altLang="en-US" sz="1500" b="1" dirty="0">
              <a:solidFill>
                <a:srgbClr val="0000FF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63F628E-469F-4462-B154-8E1DAE95CA0A}"/>
              </a:ext>
            </a:extLst>
          </p:cNvPr>
          <p:cNvSpPr txBox="1"/>
          <p:nvPr/>
        </p:nvSpPr>
        <p:spPr>
          <a:xfrm>
            <a:off x="7639723" y="4194665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R1=3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3BE5EF8-ADC4-4E97-8281-167EC1EE48D3}"/>
              </a:ext>
            </a:extLst>
          </p:cNvPr>
          <p:cNvSpPr/>
          <p:nvPr/>
        </p:nvSpPr>
        <p:spPr bwMode="auto">
          <a:xfrm>
            <a:off x="6015526" y="2341847"/>
            <a:ext cx="1458162" cy="31323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886B6C0-255A-4A08-87A6-FB204DB7BCF8}"/>
              </a:ext>
            </a:extLst>
          </p:cNvPr>
          <p:cNvCxnSpPr/>
          <p:nvPr/>
        </p:nvCxnSpPr>
        <p:spPr bwMode="auto">
          <a:xfrm>
            <a:off x="6015526" y="2864447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5B3E868-1F28-4CE2-A87B-4C9B80F6FDF7}"/>
              </a:ext>
            </a:extLst>
          </p:cNvPr>
          <p:cNvCxnSpPr/>
          <p:nvPr/>
        </p:nvCxnSpPr>
        <p:spPr bwMode="auto">
          <a:xfrm>
            <a:off x="6015526" y="3296495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CFC72E7-AAD2-496C-8E78-5CFF487AF264}"/>
              </a:ext>
            </a:extLst>
          </p:cNvPr>
          <p:cNvCxnSpPr/>
          <p:nvPr/>
        </p:nvCxnSpPr>
        <p:spPr bwMode="auto">
          <a:xfrm>
            <a:off x="6015526" y="3741726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E557361-A103-4E70-BE0E-B1E532A0099A}"/>
              </a:ext>
            </a:extLst>
          </p:cNvPr>
          <p:cNvCxnSpPr/>
          <p:nvPr/>
        </p:nvCxnSpPr>
        <p:spPr bwMode="auto">
          <a:xfrm>
            <a:off x="6015526" y="4173774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C40FCE5-4E86-4AEC-B36D-9DDF920C2DCF}"/>
              </a:ext>
            </a:extLst>
          </p:cNvPr>
          <p:cNvCxnSpPr/>
          <p:nvPr/>
        </p:nvCxnSpPr>
        <p:spPr bwMode="auto">
          <a:xfrm>
            <a:off x="6015526" y="4171901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0958BDE-FBB4-4246-9D60-AE35AFE2293C}"/>
              </a:ext>
            </a:extLst>
          </p:cNvPr>
          <p:cNvCxnSpPr/>
          <p:nvPr/>
        </p:nvCxnSpPr>
        <p:spPr bwMode="auto">
          <a:xfrm>
            <a:off x="6015526" y="4603949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7AE3252-AAC8-4378-8272-FB926E46A472}"/>
              </a:ext>
            </a:extLst>
          </p:cNvPr>
          <p:cNvCxnSpPr/>
          <p:nvPr/>
        </p:nvCxnSpPr>
        <p:spPr bwMode="auto">
          <a:xfrm>
            <a:off x="6015526" y="5049180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92A05AE-1885-4F6B-911C-8250E45085C4}"/>
              </a:ext>
            </a:extLst>
          </p:cNvPr>
          <p:cNvCxnSpPr/>
          <p:nvPr/>
        </p:nvCxnSpPr>
        <p:spPr bwMode="auto">
          <a:xfrm>
            <a:off x="6015526" y="5481228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0963482-7DC2-4716-8D41-F4C8F93FA27B}"/>
              </a:ext>
            </a:extLst>
          </p:cNvPr>
          <p:cNvSpPr txBox="1"/>
          <p:nvPr/>
        </p:nvSpPr>
        <p:spPr>
          <a:xfrm>
            <a:off x="6018468" y="1896617"/>
            <a:ext cx="145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Example:  R0=n=3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56F3156-A075-4CE3-8CD5-FE32962897F0}"/>
              </a:ext>
            </a:extLst>
          </p:cNvPr>
          <p:cNvSpPr txBox="1"/>
          <p:nvPr/>
        </p:nvSpPr>
        <p:spPr>
          <a:xfrm>
            <a:off x="6258553" y="5083021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Caller’s R1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76720B0-3963-445C-AA17-3FCC3897FD3C}"/>
              </a:ext>
            </a:extLst>
          </p:cNvPr>
          <p:cNvSpPr txBox="1"/>
          <p:nvPr/>
        </p:nvSpPr>
        <p:spPr>
          <a:xfrm>
            <a:off x="6501580" y="4637790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A+1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E519B7D-111E-40A9-9A8B-AB21B14DB736}"/>
              </a:ext>
            </a:extLst>
          </p:cNvPr>
          <p:cNvSpPr txBox="1"/>
          <p:nvPr/>
        </p:nvSpPr>
        <p:spPr>
          <a:xfrm>
            <a:off x="6526278" y="4219560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n=3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03F9163-74E2-4083-A0E3-8E0F35AD8237}"/>
              </a:ext>
            </a:extLst>
          </p:cNvPr>
          <p:cNvSpPr/>
          <p:nvPr/>
        </p:nvSpPr>
        <p:spPr>
          <a:xfrm>
            <a:off x="6496136" y="3418616"/>
            <a:ext cx="470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B+1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8D6381A-B8E1-41A1-8FEC-C3A3B3CBF946}"/>
              </a:ext>
            </a:extLst>
          </p:cNvPr>
          <p:cNvSpPr/>
          <p:nvPr/>
        </p:nvSpPr>
        <p:spPr>
          <a:xfrm>
            <a:off x="6459096" y="2928201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n=2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36487B2-0E91-4CF3-84D4-57CA144F21A2}"/>
              </a:ext>
            </a:extLst>
          </p:cNvPr>
          <p:cNvSpPr/>
          <p:nvPr/>
        </p:nvSpPr>
        <p:spPr>
          <a:xfrm>
            <a:off x="6336197" y="3879073"/>
            <a:ext cx="9721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#1’s R1=2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24939FF-D7C9-4739-9FF3-485263E02857}"/>
              </a:ext>
            </a:extLst>
          </p:cNvPr>
          <p:cNvSpPr/>
          <p:nvPr/>
        </p:nvSpPr>
        <p:spPr>
          <a:xfrm>
            <a:off x="6336197" y="2492896"/>
            <a:ext cx="9721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#2’s R1=1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64B6A3-433A-4988-9764-363454D34CBB}"/>
              </a:ext>
            </a:extLst>
          </p:cNvPr>
          <p:cNvCxnSpPr>
            <a:cxnSpLocks/>
            <a:endCxn id="31" idx="1"/>
          </p:cNvCxnSpPr>
          <p:nvPr/>
        </p:nvCxnSpPr>
        <p:spPr bwMode="auto">
          <a:xfrm>
            <a:off x="2195736" y="3741726"/>
            <a:ext cx="5443987" cy="5914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6DCD428-60F4-4B65-BB70-A7750A07008E}"/>
              </a:ext>
            </a:extLst>
          </p:cNvPr>
          <p:cNvCxnSpPr>
            <a:cxnSpLocks/>
          </p:cNvCxnSpPr>
          <p:nvPr/>
        </p:nvCxnSpPr>
        <p:spPr bwMode="auto">
          <a:xfrm>
            <a:off x="2195736" y="3933056"/>
            <a:ext cx="360040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5224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4D649-DF56-480F-90D8-5E680531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new solution: using stack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CC2CB-E69F-45C7-9FA2-DF32A790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25EE6-8BCB-4BF7-ACAC-AB84C8CA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A9CD5-A16D-4BB2-AD76-B79E2213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755FBBA-05F2-4267-B82E-3DEC2B6D8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sz="1100" b="0" dirty="0">
                <a:solidFill>
                  <a:srgbClr val="0070C0"/>
                </a:solidFill>
              </a:rPr>
              <a:t>FACT</a:t>
            </a:r>
            <a:r>
              <a:rPr lang="en-US" altLang="zh-CN" sz="1100" b="0" dirty="0">
                <a:solidFill>
                  <a:srgbClr val="000000"/>
                </a:solidFill>
              </a:rPr>
              <a:t> 	ADD R6,R6,#-1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	STR R1,R6,#0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Caller’s R1 on the stack, so we can use R1.</a:t>
            </a:r>
          </a:p>
          <a:p>
            <a:pPr marL="0" lvl="0" indent="0">
              <a:buNone/>
            </a:pPr>
            <a:endParaRPr lang="en-US" altLang="zh-CN" sz="1100" b="0" dirty="0">
              <a:solidFill>
                <a:srgbClr val="0000FF"/>
              </a:solidFill>
            </a:endParaRP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	ADD R1,R0,#-1 	</a:t>
            </a:r>
            <a:r>
              <a:rPr lang="en-US" altLang="zh-CN" sz="1100" b="0" dirty="0">
                <a:solidFill>
                  <a:srgbClr val="0000FF"/>
                </a:solidFill>
              </a:rPr>
              <a:t>; If n=1, we are done since 1! = 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	</a:t>
            </a:r>
            <a:r>
              <a:rPr lang="en-US" altLang="zh-CN" sz="1100" b="0" dirty="0" err="1">
                <a:solidFill>
                  <a:srgbClr val="000000"/>
                </a:solidFill>
              </a:rPr>
              <a:t>BRz</a:t>
            </a:r>
            <a:r>
              <a:rPr lang="en-US" altLang="zh-CN" sz="1100" b="0" dirty="0">
                <a:solidFill>
                  <a:srgbClr val="000000"/>
                </a:solidFill>
              </a:rPr>
              <a:t> </a:t>
            </a:r>
            <a:r>
              <a:rPr lang="en-US" altLang="zh-CN" sz="1100" b="0" dirty="0">
                <a:solidFill>
                  <a:srgbClr val="0070C0"/>
                </a:solidFill>
              </a:rPr>
              <a:t>NO_RECURSE</a:t>
            </a:r>
          </a:p>
          <a:p>
            <a:pPr marL="0" lvl="0" indent="0">
              <a:buNone/>
            </a:pPr>
            <a:endParaRPr lang="en-US" altLang="zh-CN" sz="1100" b="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ADD R6,R6,#-1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STR R7,R6,#0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return linkage onto stack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ADD R6,R6,#-1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STR R0,R6,#0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n on the stack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ADD R0,R0,#-1 	</a:t>
            </a:r>
            <a:r>
              <a:rPr lang="en-US" altLang="zh-CN" sz="1100" b="0" dirty="0">
                <a:solidFill>
                  <a:srgbClr val="0000FF"/>
                </a:solidFill>
              </a:rPr>
              <a:t>; Form n-1, argument of JSR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70C0"/>
                </a:solidFill>
              </a:rPr>
              <a:t>B</a:t>
            </a:r>
            <a:r>
              <a:rPr lang="en-US" altLang="zh-CN" sz="1100" b="0" dirty="0">
                <a:solidFill>
                  <a:srgbClr val="000000"/>
                </a:solidFill>
              </a:rPr>
              <a:t>     	JSR </a:t>
            </a:r>
            <a:r>
              <a:rPr lang="en-US" altLang="zh-CN" sz="1100" b="0" dirty="0">
                <a:solidFill>
                  <a:srgbClr val="0070C0"/>
                </a:solidFill>
              </a:rPr>
              <a:t>FACT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LDR R1,R6,#0 	</a:t>
            </a:r>
            <a:r>
              <a:rPr lang="en-US" altLang="zh-CN" sz="1100" b="0" dirty="0">
                <a:solidFill>
                  <a:srgbClr val="0000FF"/>
                </a:solidFill>
              </a:rPr>
              <a:t>; Pop n from the stack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ADD R6,R6,#1</a:t>
            </a:r>
          </a:p>
          <a:p>
            <a:pPr marL="0" lvl="0" indent="0">
              <a:buNone/>
            </a:pPr>
            <a:r>
              <a:rPr lang="pt-BR" altLang="zh-CN" sz="1100" b="0" dirty="0">
                <a:solidFill>
                  <a:srgbClr val="000000"/>
                </a:solidFill>
              </a:rPr>
              <a:t>                 	</a:t>
            </a:r>
            <a:r>
              <a:rPr lang="pt-BR" altLang="zh-CN" sz="1100" b="0" dirty="0">
                <a:solidFill>
                  <a:srgbClr val="000000"/>
                </a:solidFill>
                <a:highlight>
                  <a:srgbClr val="FFFF00"/>
                </a:highlight>
              </a:rPr>
              <a:t>MUL R0,R0,R1 </a:t>
            </a:r>
            <a:r>
              <a:rPr lang="pt-BR" altLang="zh-CN" sz="1100" b="0" dirty="0">
                <a:solidFill>
                  <a:srgbClr val="000000"/>
                </a:solidFill>
              </a:rPr>
              <a:t>	</a:t>
            </a:r>
            <a:r>
              <a:rPr lang="pt-BR" altLang="zh-CN" sz="1100" b="0" dirty="0">
                <a:solidFill>
                  <a:srgbClr val="0000FF"/>
                </a:solidFill>
              </a:rPr>
              <a:t>; form n*(n-1)!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</a:t>
            </a:r>
          </a:p>
          <a:p>
            <a:pPr marL="0" lvl="0" indent="0">
              <a:buNone/>
            </a:pPr>
            <a:r>
              <a:rPr lang="pt-BR" altLang="zh-CN" sz="1100" b="0" dirty="0">
                <a:solidFill>
                  <a:srgbClr val="000000"/>
                </a:solidFill>
              </a:rPr>
              <a:t>                 	LDR R7,R6,#0 	</a:t>
            </a:r>
            <a:r>
              <a:rPr lang="pt-BR" altLang="zh-CN" sz="1100" b="0" dirty="0">
                <a:solidFill>
                  <a:srgbClr val="0000FF"/>
                </a:solidFill>
              </a:rPr>
              <a:t>; Pop return linkage into R7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 	ADD R6,R6,#1</a:t>
            </a:r>
          </a:p>
          <a:p>
            <a:pPr marL="0" lvl="0" indent="0">
              <a:buNone/>
            </a:pPr>
            <a:r>
              <a:rPr lang="pt-BR" altLang="zh-CN" sz="1100" b="0" dirty="0">
                <a:solidFill>
                  <a:srgbClr val="0070C0"/>
                </a:solidFill>
              </a:rPr>
              <a:t>NO_RECURSE </a:t>
            </a:r>
            <a:r>
              <a:rPr lang="pt-BR" altLang="zh-CN" sz="1100" b="0" dirty="0">
                <a:solidFill>
                  <a:srgbClr val="000000"/>
                </a:solidFill>
              </a:rPr>
              <a:t>LDR R1,R6,#0 	</a:t>
            </a:r>
            <a:r>
              <a:rPr lang="pt-BR" altLang="zh-CN" sz="1100" b="0" dirty="0">
                <a:solidFill>
                  <a:srgbClr val="0000FF"/>
                </a:solidFill>
              </a:rPr>
              <a:t>; Pop caller’s R1 back into R1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 	ADD R6,R6,#1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 	RET</a:t>
            </a: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sz="1100" dirty="0">
              <a:solidFill>
                <a:srgbClr val="000000"/>
              </a:solidFill>
            </a:endParaRPr>
          </a:p>
          <a:p>
            <a:pPr lvl="0"/>
            <a:endParaRPr lang="en-US" sz="1100" dirty="0">
              <a:solidFill>
                <a:srgbClr val="000000"/>
              </a:solidFill>
            </a:endParaRP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97F1B8-B2E7-438C-BD8D-16320D5FE721}"/>
              </a:ext>
            </a:extLst>
          </p:cNvPr>
          <p:cNvSpPr txBox="1"/>
          <p:nvPr/>
        </p:nvSpPr>
        <p:spPr>
          <a:xfrm>
            <a:off x="5308004" y="4648683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Top 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C85751F-8635-42B4-A676-5DEFB705B2ED}"/>
              </a:ext>
            </a:extLst>
          </p:cNvPr>
          <p:cNvSpPr txBox="1"/>
          <p:nvPr/>
        </p:nvSpPr>
        <p:spPr>
          <a:xfrm>
            <a:off x="7432394" y="3387291"/>
            <a:ext cx="1244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0000FF"/>
                </a:solidFill>
              </a:rPr>
              <a:t>R0=R0*R1=1*2=2</a:t>
            </a:r>
            <a:endParaRPr lang="zh-CN" altLang="en-US" sz="1500" b="1" dirty="0">
              <a:solidFill>
                <a:srgbClr val="0000FF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63F628E-469F-4462-B154-8E1DAE95CA0A}"/>
              </a:ext>
            </a:extLst>
          </p:cNvPr>
          <p:cNvSpPr txBox="1"/>
          <p:nvPr/>
        </p:nvSpPr>
        <p:spPr>
          <a:xfrm>
            <a:off x="7596336" y="4175761"/>
            <a:ext cx="1154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R1=3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3BE5EF8-ADC4-4E97-8281-167EC1EE48D3}"/>
              </a:ext>
            </a:extLst>
          </p:cNvPr>
          <p:cNvSpPr/>
          <p:nvPr/>
        </p:nvSpPr>
        <p:spPr bwMode="auto">
          <a:xfrm>
            <a:off x="6015526" y="2341847"/>
            <a:ext cx="1458162" cy="31323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886B6C0-255A-4A08-87A6-FB204DB7BCF8}"/>
              </a:ext>
            </a:extLst>
          </p:cNvPr>
          <p:cNvCxnSpPr/>
          <p:nvPr/>
        </p:nvCxnSpPr>
        <p:spPr bwMode="auto">
          <a:xfrm>
            <a:off x="6015526" y="2864447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5B3E868-1F28-4CE2-A87B-4C9B80F6FDF7}"/>
              </a:ext>
            </a:extLst>
          </p:cNvPr>
          <p:cNvCxnSpPr/>
          <p:nvPr/>
        </p:nvCxnSpPr>
        <p:spPr bwMode="auto">
          <a:xfrm>
            <a:off x="6015526" y="3296495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CFC72E7-AAD2-496C-8E78-5CFF487AF264}"/>
              </a:ext>
            </a:extLst>
          </p:cNvPr>
          <p:cNvCxnSpPr/>
          <p:nvPr/>
        </p:nvCxnSpPr>
        <p:spPr bwMode="auto">
          <a:xfrm>
            <a:off x="6015526" y="3741726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E557361-A103-4E70-BE0E-B1E532A0099A}"/>
              </a:ext>
            </a:extLst>
          </p:cNvPr>
          <p:cNvCxnSpPr/>
          <p:nvPr/>
        </p:nvCxnSpPr>
        <p:spPr bwMode="auto">
          <a:xfrm>
            <a:off x="6015526" y="4173774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C40FCE5-4E86-4AEC-B36D-9DDF920C2DCF}"/>
              </a:ext>
            </a:extLst>
          </p:cNvPr>
          <p:cNvCxnSpPr/>
          <p:nvPr/>
        </p:nvCxnSpPr>
        <p:spPr bwMode="auto">
          <a:xfrm>
            <a:off x="6015526" y="4171901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0958BDE-FBB4-4246-9D60-AE35AFE2293C}"/>
              </a:ext>
            </a:extLst>
          </p:cNvPr>
          <p:cNvCxnSpPr/>
          <p:nvPr/>
        </p:nvCxnSpPr>
        <p:spPr bwMode="auto">
          <a:xfrm>
            <a:off x="6015526" y="4603949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7AE3252-AAC8-4378-8272-FB926E46A472}"/>
              </a:ext>
            </a:extLst>
          </p:cNvPr>
          <p:cNvCxnSpPr/>
          <p:nvPr/>
        </p:nvCxnSpPr>
        <p:spPr bwMode="auto">
          <a:xfrm>
            <a:off x="6015526" y="5049180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92A05AE-1885-4F6B-911C-8250E45085C4}"/>
              </a:ext>
            </a:extLst>
          </p:cNvPr>
          <p:cNvCxnSpPr/>
          <p:nvPr/>
        </p:nvCxnSpPr>
        <p:spPr bwMode="auto">
          <a:xfrm>
            <a:off x="6015526" y="5481228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0963482-7DC2-4716-8D41-F4C8F93FA27B}"/>
              </a:ext>
            </a:extLst>
          </p:cNvPr>
          <p:cNvSpPr txBox="1"/>
          <p:nvPr/>
        </p:nvSpPr>
        <p:spPr>
          <a:xfrm>
            <a:off x="6018468" y="1896617"/>
            <a:ext cx="145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Example:  R0=n=3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56F3156-A075-4CE3-8CD5-FE32962897F0}"/>
              </a:ext>
            </a:extLst>
          </p:cNvPr>
          <p:cNvSpPr txBox="1"/>
          <p:nvPr/>
        </p:nvSpPr>
        <p:spPr>
          <a:xfrm>
            <a:off x="6258553" y="5083021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Caller’s R1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76720B0-3963-445C-AA17-3FCC3897FD3C}"/>
              </a:ext>
            </a:extLst>
          </p:cNvPr>
          <p:cNvSpPr txBox="1"/>
          <p:nvPr/>
        </p:nvSpPr>
        <p:spPr>
          <a:xfrm>
            <a:off x="6501580" y="4637790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A+1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E519B7D-111E-40A9-9A8B-AB21B14DB736}"/>
              </a:ext>
            </a:extLst>
          </p:cNvPr>
          <p:cNvSpPr txBox="1"/>
          <p:nvPr/>
        </p:nvSpPr>
        <p:spPr>
          <a:xfrm>
            <a:off x="6526278" y="4219560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n=3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03F9163-74E2-4083-A0E3-8E0F35AD8237}"/>
              </a:ext>
            </a:extLst>
          </p:cNvPr>
          <p:cNvSpPr/>
          <p:nvPr/>
        </p:nvSpPr>
        <p:spPr>
          <a:xfrm>
            <a:off x="6496136" y="3418616"/>
            <a:ext cx="470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B+1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8D6381A-B8E1-41A1-8FEC-C3A3B3CBF946}"/>
              </a:ext>
            </a:extLst>
          </p:cNvPr>
          <p:cNvSpPr/>
          <p:nvPr/>
        </p:nvSpPr>
        <p:spPr>
          <a:xfrm>
            <a:off x="6459096" y="2928201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n=2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36487B2-0E91-4CF3-84D4-57CA144F21A2}"/>
              </a:ext>
            </a:extLst>
          </p:cNvPr>
          <p:cNvSpPr/>
          <p:nvPr/>
        </p:nvSpPr>
        <p:spPr>
          <a:xfrm>
            <a:off x="6336197" y="3879073"/>
            <a:ext cx="9721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#1’s R1=2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24939FF-D7C9-4739-9FF3-485263E02857}"/>
              </a:ext>
            </a:extLst>
          </p:cNvPr>
          <p:cNvSpPr/>
          <p:nvPr/>
        </p:nvSpPr>
        <p:spPr>
          <a:xfrm>
            <a:off x="6336197" y="2492896"/>
            <a:ext cx="9721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#2’s R1=1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1E4A195-9B56-43D8-B6BD-3BDEAB706353}"/>
              </a:ext>
            </a:extLst>
          </p:cNvPr>
          <p:cNvSpPr txBox="1"/>
          <p:nvPr/>
        </p:nvSpPr>
        <p:spPr>
          <a:xfrm>
            <a:off x="7510380" y="4649070"/>
            <a:ext cx="1328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0000FF"/>
                </a:solidFill>
              </a:rPr>
              <a:t>R0=R0*R1=2*3=6</a:t>
            </a:r>
            <a:endParaRPr lang="zh-CN" altLang="en-US" sz="1500" b="1" dirty="0">
              <a:solidFill>
                <a:srgbClr val="0000FF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4D5469C-0A60-43C7-8610-4D0CB9FE7080}"/>
              </a:ext>
            </a:extLst>
          </p:cNvPr>
          <p:cNvCxnSpPr>
            <a:cxnSpLocks/>
          </p:cNvCxnSpPr>
          <p:nvPr/>
        </p:nvCxnSpPr>
        <p:spPr bwMode="auto">
          <a:xfrm>
            <a:off x="2195736" y="4156072"/>
            <a:ext cx="5544616" cy="569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6661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4D649-DF56-480F-90D8-5E680531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new solution: using stack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CC2CB-E69F-45C7-9FA2-DF32A790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25EE6-8BCB-4BF7-ACAC-AB84C8CA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A9CD5-A16D-4BB2-AD76-B79E2213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755FBBA-05F2-4267-B82E-3DEC2B6D8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sz="1100" b="0" dirty="0">
                <a:solidFill>
                  <a:srgbClr val="0070C0"/>
                </a:solidFill>
              </a:rPr>
              <a:t>FACT</a:t>
            </a:r>
            <a:r>
              <a:rPr lang="en-US" altLang="zh-CN" sz="1100" b="0" dirty="0">
                <a:solidFill>
                  <a:srgbClr val="000000"/>
                </a:solidFill>
              </a:rPr>
              <a:t> 	ADD R6,R6,#-1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	STR R1,R6,#0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Caller’s R1 on the stack, so we can use R1.</a:t>
            </a:r>
          </a:p>
          <a:p>
            <a:pPr marL="0" lvl="0" indent="0">
              <a:buNone/>
            </a:pPr>
            <a:endParaRPr lang="en-US" altLang="zh-CN" sz="1100" b="0" dirty="0">
              <a:solidFill>
                <a:srgbClr val="0000FF"/>
              </a:solidFill>
            </a:endParaRP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	ADD R1,R0,#-1 	</a:t>
            </a:r>
            <a:r>
              <a:rPr lang="en-US" altLang="zh-CN" sz="1100" b="0" dirty="0">
                <a:solidFill>
                  <a:srgbClr val="0000FF"/>
                </a:solidFill>
              </a:rPr>
              <a:t>; If n=1, we are done since 1! = 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	</a:t>
            </a:r>
            <a:r>
              <a:rPr lang="en-US" altLang="zh-CN" sz="1100" b="0" dirty="0" err="1">
                <a:solidFill>
                  <a:srgbClr val="000000"/>
                </a:solidFill>
              </a:rPr>
              <a:t>BRz</a:t>
            </a:r>
            <a:r>
              <a:rPr lang="en-US" altLang="zh-CN" sz="1100" b="0" dirty="0">
                <a:solidFill>
                  <a:srgbClr val="000000"/>
                </a:solidFill>
              </a:rPr>
              <a:t> </a:t>
            </a:r>
            <a:r>
              <a:rPr lang="en-US" altLang="zh-CN" sz="1100" b="0" dirty="0">
                <a:solidFill>
                  <a:srgbClr val="0070C0"/>
                </a:solidFill>
              </a:rPr>
              <a:t>NO_RECURSE</a:t>
            </a:r>
          </a:p>
          <a:p>
            <a:pPr marL="0" lvl="0" indent="0">
              <a:buNone/>
            </a:pPr>
            <a:endParaRPr lang="en-US" altLang="zh-CN" sz="1100" b="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ADD R6,R6,#-1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STR R7,R6,#0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return linkage onto stack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ADD R6,R6,#-1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STR R0,R6,#0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n on the stack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ADD R0,R0,#-1 	</a:t>
            </a:r>
            <a:r>
              <a:rPr lang="en-US" altLang="zh-CN" sz="1100" b="0" dirty="0">
                <a:solidFill>
                  <a:srgbClr val="0000FF"/>
                </a:solidFill>
              </a:rPr>
              <a:t>; Form n-1, argument of JSR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70C0"/>
                </a:solidFill>
              </a:rPr>
              <a:t>B</a:t>
            </a:r>
            <a:r>
              <a:rPr lang="en-US" altLang="zh-CN" sz="1100" b="0" dirty="0">
                <a:solidFill>
                  <a:srgbClr val="000000"/>
                </a:solidFill>
              </a:rPr>
              <a:t>     	JSR </a:t>
            </a:r>
            <a:r>
              <a:rPr lang="en-US" altLang="zh-CN" sz="1100" b="0" dirty="0">
                <a:solidFill>
                  <a:srgbClr val="0070C0"/>
                </a:solidFill>
              </a:rPr>
              <a:t>FACT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LDR R1,R6,#0 	</a:t>
            </a:r>
            <a:r>
              <a:rPr lang="en-US" altLang="zh-CN" sz="1100" b="0" dirty="0">
                <a:solidFill>
                  <a:srgbClr val="0000FF"/>
                </a:solidFill>
              </a:rPr>
              <a:t>; Pop n from the stack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ADD R6,R6,#1</a:t>
            </a:r>
          </a:p>
          <a:p>
            <a:pPr marL="0" lvl="0" indent="0">
              <a:buNone/>
            </a:pPr>
            <a:r>
              <a:rPr lang="pt-BR" altLang="zh-CN" sz="1100" b="0" dirty="0">
                <a:solidFill>
                  <a:srgbClr val="000000"/>
                </a:solidFill>
              </a:rPr>
              <a:t>                 	MUL R0,R0,R1 	</a:t>
            </a:r>
            <a:r>
              <a:rPr lang="pt-BR" altLang="zh-CN" sz="1100" b="0" dirty="0">
                <a:solidFill>
                  <a:srgbClr val="0000FF"/>
                </a:solidFill>
              </a:rPr>
              <a:t>; form n*(n-1)!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</a:t>
            </a:r>
          </a:p>
          <a:p>
            <a:pPr marL="0" lvl="0" indent="0">
              <a:buNone/>
            </a:pPr>
            <a:r>
              <a:rPr lang="pt-BR" altLang="zh-CN" sz="1100" b="0" dirty="0">
                <a:solidFill>
                  <a:srgbClr val="000000"/>
                </a:solidFill>
              </a:rPr>
              <a:t>                 	</a:t>
            </a:r>
            <a:r>
              <a:rPr lang="pt-BR" altLang="zh-CN" sz="1100" b="0" dirty="0">
                <a:solidFill>
                  <a:srgbClr val="000000"/>
                </a:solidFill>
                <a:highlight>
                  <a:srgbClr val="FFFF00"/>
                </a:highlight>
              </a:rPr>
              <a:t>LDR R7,R6,#0 </a:t>
            </a:r>
            <a:r>
              <a:rPr lang="pt-BR" altLang="zh-CN" sz="1100" b="0" dirty="0">
                <a:solidFill>
                  <a:srgbClr val="000000"/>
                </a:solidFill>
              </a:rPr>
              <a:t>	</a:t>
            </a:r>
            <a:r>
              <a:rPr lang="pt-BR" altLang="zh-CN" sz="1100" b="0" dirty="0">
                <a:solidFill>
                  <a:srgbClr val="0000FF"/>
                </a:solidFill>
              </a:rPr>
              <a:t>; Pop return linkage into R7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 	</a:t>
            </a:r>
            <a:r>
              <a:rPr lang="en-US" altLang="zh-CN" sz="1100" b="0" dirty="0">
                <a:solidFill>
                  <a:srgbClr val="000000"/>
                </a:solidFill>
                <a:highlight>
                  <a:srgbClr val="FFFF00"/>
                </a:highlight>
              </a:rPr>
              <a:t>ADD R6,R6,#1</a:t>
            </a:r>
          </a:p>
          <a:p>
            <a:pPr marL="0" lvl="0" indent="0">
              <a:buNone/>
            </a:pPr>
            <a:r>
              <a:rPr lang="pt-BR" altLang="zh-CN" sz="1100" b="0" dirty="0">
                <a:solidFill>
                  <a:srgbClr val="0070C0"/>
                </a:solidFill>
              </a:rPr>
              <a:t>NO_RECURSE </a:t>
            </a:r>
            <a:r>
              <a:rPr lang="pt-BR" altLang="zh-CN" sz="1100" b="0" dirty="0">
                <a:solidFill>
                  <a:srgbClr val="000000"/>
                </a:solidFill>
              </a:rPr>
              <a:t>LDR R1,R6,#0 	</a:t>
            </a:r>
            <a:r>
              <a:rPr lang="pt-BR" altLang="zh-CN" sz="1100" b="0" dirty="0">
                <a:solidFill>
                  <a:srgbClr val="0000FF"/>
                </a:solidFill>
              </a:rPr>
              <a:t>; Pop caller’s R1 back into R1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 	ADD R6,R6,#1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 	RET</a:t>
            </a: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sz="1100" dirty="0">
              <a:solidFill>
                <a:srgbClr val="000000"/>
              </a:solidFill>
            </a:endParaRPr>
          </a:p>
          <a:p>
            <a:pPr lvl="0"/>
            <a:endParaRPr lang="en-US" sz="1100" dirty="0">
              <a:solidFill>
                <a:srgbClr val="000000"/>
              </a:solidFill>
            </a:endParaRP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97F1B8-B2E7-438C-BD8D-16320D5FE721}"/>
              </a:ext>
            </a:extLst>
          </p:cNvPr>
          <p:cNvSpPr txBox="1"/>
          <p:nvPr/>
        </p:nvSpPr>
        <p:spPr>
          <a:xfrm>
            <a:off x="5338146" y="5107329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Top 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C85751F-8635-42B4-A676-5DEFB705B2ED}"/>
              </a:ext>
            </a:extLst>
          </p:cNvPr>
          <p:cNvSpPr txBox="1"/>
          <p:nvPr/>
        </p:nvSpPr>
        <p:spPr>
          <a:xfrm>
            <a:off x="7432394" y="3387291"/>
            <a:ext cx="1244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0000FF"/>
                </a:solidFill>
              </a:rPr>
              <a:t>R0=R0*R1=1*2=2</a:t>
            </a:r>
            <a:endParaRPr lang="zh-CN" altLang="en-US" sz="1500" b="1" dirty="0">
              <a:solidFill>
                <a:srgbClr val="0000FF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63F628E-469F-4462-B154-8E1DAE95CA0A}"/>
              </a:ext>
            </a:extLst>
          </p:cNvPr>
          <p:cNvSpPr txBox="1"/>
          <p:nvPr/>
        </p:nvSpPr>
        <p:spPr>
          <a:xfrm>
            <a:off x="7596336" y="4175761"/>
            <a:ext cx="1154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R1=3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3BE5EF8-ADC4-4E97-8281-167EC1EE48D3}"/>
              </a:ext>
            </a:extLst>
          </p:cNvPr>
          <p:cNvSpPr/>
          <p:nvPr/>
        </p:nvSpPr>
        <p:spPr bwMode="auto">
          <a:xfrm>
            <a:off x="6015526" y="2341847"/>
            <a:ext cx="1458162" cy="31323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886B6C0-255A-4A08-87A6-FB204DB7BCF8}"/>
              </a:ext>
            </a:extLst>
          </p:cNvPr>
          <p:cNvCxnSpPr/>
          <p:nvPr/>
        </p:nvCxnSpPr>
        <p:spPr bwMode="auto">
          <a:xfrm>
            <a:off x="6015526" y="2864447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5B3E868-1F28-4CE2-A87B-4C9B80F6FDF7}"/>
              </a:ext>
            </a:extLst>
          </p:cNvPr>
          <p:cNvCxnSpPr/>
          <p:nvPr/>
        </p:nvCxnSpPr>
        <p:spPr bwMode="auto">
          <a:xfrm>
            <a:off x="6015526" y="3296495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CFC72E7-AAD2-496C-8E78-5CFF487AF264}"/>
              </a:ext>
            </a:extLst>
          </p:cNvPr>
          <p:cNvCxnSpPr/>
          <p:nvPr/>
        </p:nvCxnSpPr>
        <p:spPr bwMode="auto">
          <a:xfrm>
            <a:off x="6015526" y="3741726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E557361-A103-4E70-BE0E-B1E532A0099A}"/>
              </a:ext>
            </a:extLst>
          </p:cNvPr>
          <p:cNvCxnSpPr/>
          <p:nvPr/>
        </p:nvCxnSpPr>
        <p:spPr bwMode="auto">
          <a:xfrm>
            <a:off x="6015526" y="4173774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C40FCE5-4E86-4AEC-B36D-9DDF920C2DCF}"/>
              </a:ext>
            </a:extLst>
          </p:cNvPr>
          <p:cNvCxnSpPr/>
          <p:nvPr/>
        </p:nvCxnSpPr>
        <p:spPr bwMode="auto">
          <a:xfrm>
            <a:off x="6015526" y="4171901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0958BDE-FBB4-4246-9D60-AE35AFE2293C}"/>
              </a:ext>
            </a:extLst>
          </p:cNvPr>
          <p:cNvCxnSpPr/>
          <p:nvPr/>
        </p:nvCxnSpPr>
        <p:spPr bwMode="auto">
          <a:xfrm>
            <a:off x="6015526" y="4603949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7AE3252-AAC8-4378-8272-FB926E46A472}"/>
              </a:ext>
            </a:extLst>
          </p:cNvPr>
          <p:cNvCxnSpPr/>
          <p:nvPr/>
        </p:nvCxnSpPr>
        <p:spPr bwMode="auto">
          <a:xfrm>
            <a:off x="6015526" y="5049180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92A05AE-1885-4F6B-911C-8250E45085C4}"/>
              </a:ext>
            </a:extLst>
          </p:cNvPr>
          <p:cNvCxnSpPr/>
          <p:nvPr/>
        </p:nvCxnSpPr>
        <p:spPr bwMode="auto">
          <a:xfrm>
            <a:off x="6015526" y="5481228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0963482-7DC2-4716-8D41-F4C8F93FA27B}"/>
              </a:ext>
            </a:extLst>
          </p:cNvPr>
          <p:cNvSpPr txBox="1"/>
          <p:nvPr/>
        </p:nvSpPr>
        <p:spPr>
          <a:xfrm>
            <a:off x="6018468" y="1896617"/>
            <a:ext cx="145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Example:  R0=n=3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56F3156-A075-4CE3-8CD5-FE32962897F0}"/>
              </a:ext>
            </a:extLst>
          </p:cNvPr>
          <p:cNvSpPr txBox="1"/>
          <p:nvPr/>
        </p:nvSpPr>
        <p:spPr>
          <a:xfrm>
            <a:off x="6258553" y="5083021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Caller’s R1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76720B0-3963-445C-AA17-3FCC3897FD3C}"/>
              </a:ext>
            </a:extLst>
          </p:cNvPr>
          <p:cNvSpPr txBox="1"/>
          <p:nvPr/>
        </p:nvSpPr>
        <p:spPr>
          <a:xfrm>
            <a:off x="6501580" y="4637790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A+1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E519B7D-111E-40A9-9A8B-AB21B14DB736}"/>
              </a:ext>
            </a:extLst>
          </p:cNvPr>
          <p:cNvSpPr txBox="1"/>
          <p:nvPr/>
        </p:nvSpPr>
        <p:spPr>
          <a:xfrm>
            <a:off x="6526278" y="4219560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n=3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03F9163-74E2-4083-A0E3-8E0F35AD8237}"/>
              </a:ext>
            </a:extLst>
          </p:cNvPr>
          <p:cNvSpPr/>
          <p:nvPr/>
        </p:nvSpPr>
        <p:spPr>
          <a:xfrm>
            <a:off x="6496136" y="3418616"/>
            <a:ext cx="470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B+1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8D6381A-B8E1-41A1-8FEC-C3A3B3CBF946}"/>
              </a:ext>
            </a:extLst>
          </p:cNvPr>
          <p:cNvSpPr/>
          <p:nvPr/>
        </p:nvSpPr>
        <p:spPr>
          <a:xfrm>
            <a:off x="6459096" y="2928201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n=2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36487B2-0E91-4CF3-84D4-57CA144F21A2}"/>
              </a:ext>
            </a:extLst>
          </p:cNvPr>
          <p:cNvSpPr/>
          <p:nvPr/>
        </p:nvSpPr>
        <p:spPr>
          <a:xfrm>
            <a:off x="6336197" y="3879073"/>
            <a:ext cx="9721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#1’s R1=2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24939FF-D7C9-4739-9FF3-485263E02857}"/>
              </a:ext>
            </a:extLst>
          </p:cNvPr>
          <p:cNvSpPr/>
          <p:nvPr/>
        </p:nvSpPr>
        <p:spPr>
          <a:xfrm>
            <a:off x="6336197" y="2492896"/>
            <a:ext cx="9721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#2’s R1=1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1E4A195-9B56-43D8-B6BD-3BDEAB706353}"/>
              </a:ext>
            </a:extLst>
          </p:cNvPr>
          <p:cNvSpPr txBox="1"/>
          <p:nvPr/>
        </p:nvSpPr>
        <p:spPr>
          <a:xfrm>
            <a:off x="7510380" y="4649070"/>
            <a:ext cx="1328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0000FF"/>
                </a:solidFill>
              </a:rPr>
              <a:t>R0=R0*R1=2*3=6</a:t>
            </a:r>
            <a:endParaRPr lang="zh-CN" altLang="en-US" sz="1500" b="1" dirty="0">
              <a:solidFill>
                <a:srgbClr val="0000FF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4F3B5ED-8EC8-49CC-BEF9-80EF084B34E5}"/>
              </a:ext>
            </a:extLst>
          </p:cNvPr>
          <p:cNvCxnSpPr>
            <a:cxnSpLocks/>
          </p:cNvCxnSpPr>
          <p:nvPr/>
        </p:nvCxnSpPr>
        <p:spPr bwMode="auto">
          <a:xfrm>
            <a:off x="2195736" y="4725144"/>
            <a:ext cx="360040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2097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4D649-DF56-480F-90D8-5E680531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new solution: using stack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CC2CB-E69F-45C7-9FA2-DF32A790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25EE6-8BCB-4BF7-ACAC-AB84C8CA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A9CD5-A16D-4BB2-AD76-B79E2213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755FBBA-05F2-4267-B82E-3DEC2B6D8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sz="1100" b="0" dirty="0">
                <a:solidFill>
                  <a:srgbClr val="0070C0"/>
                </a:solidFill>
              </a:rPr>
              <a:t>FACT</a:t>
            </a:r>
            <a:r>
              <a:rPr lang="en-US" altLang="zh-CN" sz="1100" b="0" dirty="0">
                <a:solidFill>
                  <a:srgbClr val="000000"/>
                </a:solidFill>
              </a:rPr>
              <a:t> 	ADD R6,R6,#-1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	STR R1,R6,#0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Caller’s R1 on the stack, so we can use R1.</a:t>
            </a:r>
          </a:p>
          <a:p>
            <a:pPr marL="0" lvl="0" indent="0">
              <a:buNone/>
            </a:pPr>
            <a:endParaRPr lang="en-US" altLang="zh-CN" sz="1100" b="0" dirty="0">
              <a:solidFill>
                <a:srgbClr val="0000FF"/>
              </a:solidFill>
            </a:endParaRP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	ADD R1,R0,#-1 	</a:t>
            </a:r>
            <a:r>
              <a:rPr lang="en-US" altLang="zh-CN" sz="1100" b="0" dirty="0">
                <a:solidFill>
                  <a:srgbClr val="0000FF"/>
                </a:solidFill>
              </a:rPr>
              <a:t>; If n=1, we are done since 1! = 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	</a:t>
            </a:r>
            <a:r>
              <a:rPr lang="en-US" altLang="zh-CN" sz="1100" b="0" dirty="0" err="1">
                <a:solidFill>
                  <a:srgbClr val="000000"/>
                </a:solidFill>
              </a:rPr>
              <a:t>BRz</a:t>
            </a:r>
            <a:r>
              <a:rPr lang="en-US" altLang="zh-CN" sz="1100" b="0" dirty="0">
                <a:solidFill>
                  <a:srgbClr val="000000"/>
                </a:solidFill>
              </a:rPr>
              <a:t> </a:t>
            </a:r>
            <a:r>
              <a:rPr lang="en-US" altLang="zh-CN" sz="1100" b="0" dirty="0">
                <a:solidFill>
                  <a:srgbClr val="0070C0"/>
                </a:solidFill>
              </a:rPr>
              <a:t>NO_RECURSE</a:t>
            </a:r>
          </a:p>
          <a:p>
            <a:pPr marL="0" lvl="0" indent="0">
              <a:buNone/>
            </a:pPr>
            <a:endParaRPr lang="en-US" altLang="zh-CN" sz="1100" b="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ADD R6,R6,#-1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STR R7,R6,#0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return linkage onto stack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ADD R6,R6,#-1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STR R0,R6,#0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n on the stack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ADD R0,R0,#-1 	</a:t>
            </a:r>
            <a:r>
              <a:rPr lang="en-US" altLang="zh-CN" sz="1100" b="0" dirty="0">
                <a:solidFill>
                  <a:srgbClr val="0000FF"/>
                </a:solidFill>
              </a:rPr>
              <a:t>; Form n-1, argument of JSR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70C0"/>
                </a:solidFill>
              </a:rPr>
              <a:t>B</a:t>
            </a:r>
            <a:r>
              <a:rPr lang="en-US" altLang="zh-CN" sz="1100" b="0" dirty="0">
                <a:solidFill>
                  <a:srgbClr val="000000"/>
                </a:solidFill>
              </a:rPr>
              <a:t>     	JSR </a:t>
            </a:r>
            <a:r>
              <a:rPr lang="en-US" altLang="zh-CN" sz="1100" b="0" dirty="0">
                <a:solidFill>
                  <a:srgbClr val="0070C0"/>
                </a:solidFill>
              </a:rPr>
              <a:t>FACT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LDR R1,R6,#0 	</a:t>
            </a:r>
            <a:r>
              <a:rPr lang="en-US" altLang="zh-CN" sz="1100" b="0" dirty="0">
                <a:solidFill>
                  <a:srgbClr val="0000FF"/>
                </a:solidFill>
              </a:rPr>
              <a:t>; Pop n from the stack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ADD R6,R6,#1</a:t>
            </a:r>
          </a:p>
          <a:p>
            <a:pPr marL="0" lvl="0" indent="0">
              <a:buNone/>
            </a:pPr>
            <a:r>
              <a:rPr lang="pt-BR" altLang="zh-CN" sz="1100" b="0" dirty="0">
                <a:solidFill>
                  <a:srgbClr val="000000"/>
                </a:solidFill>
              </a:rPr>
              <a:t>                 	MUL R0,R0,R1 	</a:t>
            </a:r>
            <a:r>
              <a:rPr lang="pt-BR" altLang="zh-CN" sz="1100" b="0" dirty="0">
                <a:solidFill>
                  <a:srgbClr val="0000FF"/>
                </a:solidFill>
              </a:rPr>
              <a:t>; form n*(n-1)!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</a:t>
            </a:r>
          </a:p>
          <a:p>
            <a:pPr marL="0" lvl="0" indent="0">
              <a:buNone/>
            </a:pPr>
            <a:r>
              <a:rPr lang="pt-BR" altLang="zh-CN" sz="1100" b="0" dirty="0">
                <a:solidFill>
                  <a:srgbClr val="000000"/>
                </a:solidFill>
              </a:rPr>
              <a:t>                 	LDR R7,R6,#0 	</a:t>
            </a:r>
            <a:r>
              <a:rPr lang="pt-BR" altLang="zh-CN" sz="1100" b="0" dirty="0">
                <a:solidFill>
                  <a:srgbClr val="0000FF"/>
                </a:solidFill>
              </a:rPr>
              <a:t>; Pop return linkage into R7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 	ADD R6,R6,#1</a:t>
            </a:r>
          </a:p>
          <a:p>
            <a:pPr marL="0" lvl="0" indent="0">
              <a:buNone/>
            </a:pPr>
            <a:r>
              <a:rPr lang="pt-BR" altLang="zh-CN" sz="1100" b="0" dirty="0">
                <a:solidFill>
                  <a:srgbClr val="0070C0"/>
                </a:solidFill>
              </a:rPr>
              <a:t>NO_RECURSE </a:t>
            </a:r>
            <a:r>
              <a:rPr lang="pt-BR" altLang="zh-CN" sz="1100" b="0" dirty="0">
                <a:solidFill>
                  <a:srgbClr val="000000"/>
                </a:solidFill>
                <a:highlight>
                  <a:srgbClr val="FFFF00"/>
                </a:highlight>
              </a:rPr>
              <a:t>LDR R1,R6,#0 </a:t>
            </a:r>
            <a:r>
              <a:rPr lang="pt-BR" altLang="zh-CN" sz="1100" b="0" dirty="0">
                <a:solidFill>
                  <a:srgbClr val="000000"/>
                </a:solidFill>
              </a:rPr>
              <a:t>	</a:t>
            </a:r>
            <a:r>
              <a:rPr lang="pt-BR" altLang="zh-CN" sz="1100" b="0" dirty="0">
                <a:solidFill>
                  <a:srgbClr val="0000FF"/>
                </a:solidFill>
              </a:rPr>
              <a:t>; Pop caller’s R1 back into R1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 	</a:t>
            </a:r>
            <a:r>
              <a:rPr lang="en-US" altLang="zh-CN" sz="1100" b="0" dirty="0">
                <a:solidFill>
                  <a:srgbClr val="000000"/>
                </a:solidFill>
                <a:highlight>
                  <a:srgbClr val="FFFF00"/>
                </a:highlight>
              </a:rPr>
              <a:t>ADD R6,R6,#1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 	RET</a:t>
            </a: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sz="1100" dirty="0">
              <a:solidFill>
                <a:srgbClr val="000000"/>
              </a:solidFill>
            </a:endParaRPr>
          </a:p>
          <a:p>
            <a:pPr lvl="0"/>
            <a:endParaRPr lang="en-US" sz="1100" dirty="0">
              <a:solidFill>
                <a:srgbClr val="000000"/>
              </a:solidFill>
            </a:endParaRP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97F1B8-B2E7-438C-BD8D-16320D5FE721}"/>
              </a:ext>
            </a:extLst>
          </p:cNvPr>
          <p:cNvSpPr txBox="1"/>
          <p:nvPr/>
        </p:nvSpPr>
        <p:spPr>
          <a:xfrm>
            <a:off x="5338146" y="5456257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Top 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C85751F-8635-42B4-A676-5DEFB705B2ED}"/>
              </a:ext>
            </a:extLst>
          </p:cNvPr>
          <p:cNvSpPr txBox="1"/>
          <p:nvPr/>
        </p:nvSpPr>
        <p:spPr>
          <a:xfrm>
            <a:off x="7432394" y="3387291"/>
            <a:ext cx="1244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0000FF"/>
                </a:solidFill>
              </a:rPr>
              <a:t>R0=R0*R1=1*2=2</a:t>
            </a:r>
            <a:endParaRPr lang="zh-CN" altLang="en-US" sz="1500" b="1" dirty="0">
              <a:solidFill>
                <a:srgbClr val="0000FF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63F628E-469F-4462-B154-8E1DAE95CA0A}"/>
              </a:ext>
            </a:extLst>
          </p:cNvPr>
          <p:cNvSpPr txBox="1"/>
          <p:nvPr/>
        </p:nvSpPr>
        <p:spPr>
          <a:xfrm>
            <a:off x="7596336" y="4175761"/>
            <a:ext cx="1154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R1=3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3BE5EF8-ADC4-4E97-8281-167EC1EE48D3}"/>
              </a:ext>
            </a:extLst>
          </p:cNvPr>
          <p:cNvSpPr/>
          <p:nvPr/>
        </p:nvSpPr>
        <p:spPr bwMode="auto">
          <a:xfrm>
            <a:off x="6015526" y="2341847"/>
            <a:ext cx="1458162" cy="31323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886B6C0-255A-4A08-87A6-FB204DB7BCF8}"/>
              </a:ext>
            </a:extLst>
          </p:cNvPr>
          <p:cNvCxnSpPr/>
          <p:nvPr/>
        </p:nvCxnSpPr>
        <p:spPr bwMode="auto">
          <a:xfrm>
            <a:off x="6015526" y="2864447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5B3E868-1F28-4CE2-A87B-4C9B80F6FDF7}"/>
              </a:ext>
            </a:extLst>
          </p:cNvPr>
          <p:cNvCxnSpPr/>
          <p:nvPr/>
        </p:nvCxnSpPr>
        <p:spPr bwMode="auto">
          <a:xfrm>
            <a:off x="6015526" y="3296495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CFC72E7-AAD2-496C-8E78-5CFF487AF264}"/>
              </a:ext>
            </a:extLst>
          </p:cNvPr>
          <p:cNvCxnSpPr/>
          <p:nvPr/>
        </p:nvCxnSpPr>
        <p:spPr bwMode="auto">
          <a:xfrm>
            <a:off x="6015526" y="3741726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E557361-A103-4E70-BE0E-B1E532A0099A}"/>
              </a:ext>
            </a:extLst>
          </p:cNvPr>
          <p:cNvCxnSpPr/>
          <p:nvPr/>
        </p:nvCxnSpPr>
        <p:spPr bwMode="auto">
          <a:xfrm>
            <a:off x="6015526" y="4173774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C40FCE5-4E86-4AEC-B36D-9DDF920C2DCF}"/>
              </a:ext>
            </a:extLst>
          </p:cNvPr>
          <p:cNvCxnSpPr/>
          <p:nvPr/>
        </p:nvCxnSpPr>
        <p:spPr bwMode="auto">
          <a:xfrm>
            <a:off x="6015526" y="4171901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0958BDE-FBB4-4246-9D60-AE35AFE2293C}"/>
              </a:ext>
            </a:extLst>
          </p:cNvPr>
          <p:cNvCxnSpPr/>
          <p:nvPr/>
        </p:nvCxnSpPr>
        <p:spPr bwMode="auto">
          <a:xfrm>
            <a:off x="6015526" y="4603949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7AE3252-AAC8-4378-8272-FB926E46A472}"/>
              </a:ext>
            </a:extLst>
          </p:cNvPr>
          <p:cNvCxnSpPr/>
          <p:nvPr/>
        </p:nvCxnSpPr>
        <p:spPr bwMode="auto">
          <a:xfrm>
            <a:off x="6015526" y="5049180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92A05AE-1885-4F6B-911C-8250E45085C4}"/>
              </a:ext>
            </a:extLst>
          </p:cNvPr>
          <p:cNvCxnSpPr/>
          <p:nvPr/>
        </p:nvCxnSpPr>
        <p:spPr bwMode="auto">
          <a:xfrm>
            <a:off x="6015526" y="5481228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0963482-7DC2-4716-8D41-F4C8F93FA27B}"/>
              </a:ext>
            </a:extLst>
          </p:cNvPr>
          <p:cNvSpPr txBox="1"/>
          <p:nvPr/>
        </p:nvSpPr>
        <p:spPr>
          <a:xfrm>
            <a:off x="6018468" y="1896617"/>
            <a:ext cx="145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Example:  R0=n=3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56F3156-A075-4CE3-8CD5-FE32962897F0}"/>
              </a:ext>
            </a:extLst>
          </p:cNvPr>
          <p:cNvSpPr txBox="1"/>
          <p:nvPr/>
        </p:nvSpPr>
        <p:spPr>
          <a:xfrm>
            <a:off x="6258553" y="5083021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Caller’s R1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76720B0-3963-445C-AA17-3FCC3897FD3C}"/>
              </a:ext>
            </a:extLst>
          </p:cNvPr>
          <p:cNvSpPr txBox="1"/>
          <p:nvPr/>
        </p:nvSpPr>
        <p:spPr>
          <a:xfrm>
            <a:off x="6501580" y="4637790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A+1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E519B7D-111E-40A9-9A8B-AB21B14DB736}"/>
              </a:ext>
            </a:extLst>
          </p:cNvPr>
          <p:cNvSpPr txBox="1"/>
          <p:nvPr/>
        </p:nvSpPr>
        <p:spPr>
          <a:xfrm>
            <a:off x="6526278" y="4219560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n=3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03F9163-74E2-4083-A0E3-8E0F35AD8237}"/>
              </a:ext>
            </a:extLst>
          </p:cNvPr>
          <p:cNvSpPr/>
          <p:nvPr/>
        </p:nvSpPr>
        <p:spPr>
          <a:xfrm>
            <a:off x="6496136" y="3418616"/>
            <a:ext cx="470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B+1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8D6381A-B8E1-41A1-8FEC-C3A3B3CBF946}"/>
              </a:ext>
            </a:extLst>
          </p:cNvPr>
          <p:cNvSpPr/>
          <p:nvPr/>
        </p:nvSpPr>
        <p:spPr>
          <a:xfrm>
            <a:off x="6459096" y="2928201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n=2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36487B2-0E91-4CF3-84D4-57CA144F21A2}"/>
              </a:ext>
            </a:extLst>
          </p:cNvPr>
          <p:cNvSpPr/>
          <p:nvPr/>
        </p:nvSpPr>
        <p:spPr>
          <a:xfrm>
            <a:off x="6336197" y="3879073"/>
            <a:ext cx="9721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#1’s R1=2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24939FF-D7C9-4739-9FF3-485263E02857}"/>
              </a:ext>
            </a:extLst>
          </p:cNvPr>
          <p:cNvSpPr/>
          <p:nvPr/>
        </p:nvSpPr>
        <p:spPr>
          <a:xfrm>
            <a:off x="6336197" y="2492896"/>
            <a:ext cx="9721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#2’s R1=1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1E4A195-9B56-43D8-B6BD-3BDEAB706353}"/>
              </a:ext>
            </a:extLst>
          </p:cNvPr>
          <p:cNvSpPr txBox="1"/>
          <p:nvPr/>
        </p:nvSpPr>
        <p:spPr>
          <a:xfrm>
            <a:off x="7510380" y="4649070"/>
            <a:ext cx="1328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0000FF"/>
                </a:solidFill>
              </a:rPr>
              <a:t>R0=R0*R1=2*3=6</a:t>
            </a:r>
            <a:endParaRPr lang="zh-CN" altLang="en-US" sz="1500" b="1" dirty="0">
              <a:solidFill>
                <a:srgbClr val="0000FF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266FDDB-F97E-42BC-80AD-3C9E14B0EB9D}"/>
              </a:ext>
            </a:extLst>
          </p:cNvPr>
          <p:cNvSpPr txBox="1"/>
          <p:nvPr/>
        </p:nvSpPr>
        <p:spPr>
          <a:xfrm>
            <a:off x="7508166" y="5091601"/>
            <a:ext cx="124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R1=old value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101128F-D3D3-47DA-A90C-88174DEADD05}"/>
              </a:ext>
            </a:extLst>
          </p:cNvPr>
          <p:cNvCxnSpPr>
            <a:cxnSpLocks/>
            <a:endCxn id="28" idx="1"/>
          </p:cNvCxnSpPr>
          <p:nvPr/>
        </p:nvCxnSpPr>
        <p:spPr bwMode="auto">
          <a:xfrm>
            <a:off x="2195736" y="4914789"/>
            <a:ext cx="5312430" cy="315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6DB22B1-7307-40D8-B80F-26CC447A134D}"/>
              </a:ext>
            </a:extLst>
          </p:cNvPr>
          <p:cNvCxnSpPr>
            <a:cxnSpLocks/>
            <a:endCxn id="29" idx="1"/>
          </p:cNvCxnSpPr>
          <p:nvPr/>
        </p:nvCxnSpPr>
        <p:spPr bwMode="auto">
          <a:xfrm>
            <a:off x="2195736" y="5091602"/>
            <a:ext cx="3142410" cy="5031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037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4D649-DF56-480F-90D8-5E680531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new solution: using stack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CC2CB-E69F-45C7-9FA2-DF32A790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25EE6-8BCB-4BF7-ACAC-AB84C8CA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A9CD5-A16D-4BB2-AD76-B79E2213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755FBBA-05F2-4267-B82E-3DEC2B6D8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sz="1100" b="0" dirty="0">
                <a:solidFill>
                  <a:srgbClr val="0070C0"/>
                </a:solidFill>
              </a:rPr>
              <a:t>FACT</a:t>
            </a:r>
            <a:r>
              <a:rPr lang="en-US" altLang="zh-CN" sz="1100" b="0" dirty="0">
                <a:solidFill>
                  <a:srgbClr val="000000"/>
                </a:solidFill>
              </a:rPr>
              <a:t> 	ADD R6,R6,#-1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	STR R1,R6,#0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Caller’s R1 on the stack, so we can use R1.</a:t>
            </a:r>
          </a:p>
          <a:p>
            <a:pPr marL="0" lvl="0" indent="0">
              <a:buNone/>
            </a:pPr>
            <a:endParaRPr lang="en-US" altLang="zh-CN" sz="1100" b="0" dirty="0">
              <a:solidFill>
                <a:srgbClr val="0000FF"/>
              </a:solidFill>
            </a:endParaRP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	ADD R1,R0,#-1 	</a:t>
            </a:r>
            <a:r>
              <a:rPr lang="en-US" altLang="zh-CN" sz="1100" b="0" dirty="0">
                <a:solidFill>
                  <a:srgbClr val="0000FF"/>
                </a:solidFill>
              </a:rPr>
              <a:t>; If n=1, we are done since 1! = 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	</a:t>
            </a:r>
            <a:r>
              <a:rPr lang="en-US" altLang="zh-CN" sz="1100" b="0" dirty="0" err="1">
                <a:solidFill>
                  <a:srgbClr val="000000"/>
                </a:solidFill>
              </a:rPr>
              <a:t>BRz</a:t>
            </a:r>
            <a:r>
              <a:rPr lang="en-US" altLang="zh-CN" sz="1100" b="0" dirty="0">
                <a:solidFill>
                  <a:srgbClr val="000000"/>
                </a:solidFill>
              </a:rPr>
              <a:t> </a:t>
            </a:r>
            <a:r>
              <a:rPr lang="en-US" altLang="zh-CN" sz="1100" b="0" dirty="0">
                <a:solidFill>
                  <a:srgbClr val="0070C0"/>
                </a:solidFill>
              </a:rPr>
              <a:t>NO_RECURSE</a:t>
            </a:r>
          </a:p>
          <a:p>
            <a:pPr marL="0" lvl="0" indent="0">
              <a:buNone/>
            </a:pPr>
            <a:endParaRPr lang="en-US" altLang="zh-CN" sz="1100" b="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ADD R6,R6,#-1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STR R7,R6,#0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return linkage onto stack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ADD R6,R6,#-1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STR R0,R6,#0 	</a:t>
            </a:r>
            <a:r>
              <a:rPr lang="en-US" altLang="zh-CN" sz="1100" b="0" dirty="0">
                <a:solidFill>
                  <a:srgbClr val="0000FF"/>
                </a:solidFill>
              </a:rPr>
              <a:t>; Push n on the stack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ADD R0,R0,#-1 	</a:t>
            </a:r>
            <a:r>
              <a:rPr lang="en-US" altLang="zh-CN" sz="1100" b="0" dirty="0">
                <a:solidFill>
                  <a:srgbClr val="0000FF"/>
                </a:solidFill>
              </a:rPr>
              <a:t>; Form n-1, argument of JSR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70C0"/>
                </a:solidFill>
              </a:rPr>
              <a:t>B</a:t>
            </a:r>
            <a:r>
              <a:rPr lang="en-US" altLang="zh-CN" sz="1100" b="0" dirty="0">
                <a:solidFill>
                  <a:srgbClr val="000000"/>
                </a:solidFill>
              </a:rPr>
              <a:t>     	JSR </a:t>
            </a:r>
            <a:r>
              <a:rPr lang="en-US" altLang="zh-CN" sz="1100" b="0" dirty="0">
                <a:solidFill>
                  <a:srgbClr val="0070C0"/>
                </a:solidFill>
              </a:rPr>
              <a:t>FACT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LDR R1,R6,#0 	</a:t>
            </a:r>
            <a:r>
              <a:rPr lang="en-US" altLang="zh-CN" sz="1100" b="0" dirty="0">
                <a:solidFill>
                  <a:srgbClr val="0000FF"/>
                </a:solidFill>
              </a:rPr>
              <a:t>; Pop n from the stack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	ADD R6,R6,#1</a:t>
            </a:r>
          </a:p>
          <a:p>
            <a:pPr marL="0" lvl="0" indent="0">
              <a:buNone/>
            </a:pPr>
            <a:r>
              <a:rPr lang="pt-BR" altLang="zh-CN" sz="1100" b="0" dirty="0">
                <a:solidFill>
                  <a:srgbClr val="000000"/>
                </a:solidFill>
              </a:rPr>
              <a:t>                 	MUL R0,R0,R1 	</a:t>
            </a:r>
            <a:r>
              <a:rPr lang="pt-BR" altLang="zh-CN" sz="1100" b="0" dirty="0">
                <a:solidFill>
                  <a:srgbClr val="0000FF"/>
                </a:solidFill>
              </a:rPr>
              <a:t>; form n*(n-1)!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</a:t>
            </a:r>
          </a:p>
          <a:p>
            <a:pPr marL="0" lvl="0" indent="0">
              <a:buNone/>
            </a:pPr>
            <a:r>
              <a:rPr lang="pt-BR" altLang="zh-CN" sz="1100" b="0" dirty="0">
                <a:solidFill>
                  <a:srgbClr val="000000"/>
                </a:solidFill>
              </a:rPr>
              <a:t>                 	LDR R7,R6,#0 	</a:t>
            </a:r>
            <a:r>
              <a:rPr lang="pt-BR" altLang="zh-CN" sz="1100" b="0" dirty="0">
                <a:solidFill>
                  <a:srgbClr val="0000FF"/>
                </a:solidFill>
              </a:rPr>
              <a:t>; Pop return linkage into R7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 	ADD R6,R6,#1</a:t>
            </a:r>
          </a:p>
          <a:p>
            <a:pPr marL="0" lvl="0" indent="0">
              <a:buNone/>
            </a:pPr>
            <a:r>
              <a:rPr lang="pt-BR" altLang="zh-CN" sz="1100" b="0" dirty="0">
                <a:solidFill>
                  <a:srgbClr val="0070C0"/>
                </a:solidFill>
              </a:rPr>
              <a:t>NO_RECURSE </a:t>
            </a:r>
            <a:r>
              <a:rPr lang="pt-BR" altLang="zh-CN" sz="1100" b="0" dirty="0">
                <a:solidFill>
                  <a:srgbClr val="000000"/>
                </a:solidFill>
              </a:rPr>
              <a:t>LDR R1,R6,#0 	</a:t>
            </a:r>
            <a:r>
              <a:rPr lang="pt-BR" altLang="zh-CN" sz="1100" b="0" dirty="0">
                <a:solidFill>
                  <a:srgbClr val="0000FF"/>
                </a:solidFill>
              </a:rPr>
              <a:t>; Pop caller’s R1 back into R1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 	ADD R6,R6,#1</a:t>
            </a:r>
          </a:p>
          <a:p>
            <a:pPr marL="0" lvl="0" indent="0">
              <a:buNone/>
            </a:pPr>
            <a:r>
              <a:rPr lang="en-US" altLang="zh-CN" sz="1100" b="0" dirty="0">
                <a:solidFill>
                  <a:srgbClr val="000000"/>
                </a:solidFill>
              </a:rPr>
              <a:t>                 	</a:t>
            </a:r>
            <a:r>
              <a:rPr lang="en-US" altLang="zh-CN" sz="1100" b="0" dirty="0">
                <a:solidFill>
                  <a:srgbClr val="000000"/>
                </a:solidFill>
                <a:highlight>
                  <a:srgbClr val="FFFF00"/>
                </a:highlight>
              </a:rPr>
              <a:t>RET</a:t>
            </a: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altLang="zh-CN" sz="1100" b="0" dirty="0">
              <a:solidFill>
                <a:srgbClr val="000000"/>
              </a:solidFill>
            </a:endParaRPr>
          </a:p>
          <a:p>
            <a:pPr lvl="0"/>
            <a:endParaRPr lang="en-US" sz="1100" dirty="0">
              <a:solidFill>
                <a:srgbClr val="000000"/>
              </a:solidFill>
            </a:endParaRPr>
          </a:p>
          <a:p>
            <a:pPr lvl="0"/>
            <a:endParaRPr lang="en-US" sz="1100" dirty="0">
              <a:solidFill>
                <a:srgbClr val="000000"/>
              </a:solidFill>
            </a:endParaRP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97F1B8-B2E7-438C-BD8D-16320D5FE721}"/>
              </a:ext>
            </a:extLst>
          </p:cNvPr>
          <p:cNvSpPr txBox="1"/>
          <p:nvPr/>
        </p:nvSpPr>
        <p:spPr>
          <a:xfrm>
            <a:off x="5338146" y="5456257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Top 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C85751F-8635-42B4-A676-5DEFB705B2ED}"/>
              </a:ext>
            </a:extLst>
          </p:cNvPr>
          <p:cNvSpPr txBox="1"/>
          <p:nvPr/>
        </p:nvSpPr>
        <p:spPr>
          <a:xfrm>
            <a:off x="7432394" y="3387291"/>
            <a:ext cx="1244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0000FF"/>
                </a:solidFill>
              </a:rPr>
              <a:t>R0=R0*R1=1*2=2</a:t>
            </a:r>
            <a:endParaRPr lang="zh-CN" altLang="en-US" sz="1500" b="1" dirty="0">
              <a:solidFill>
                <a:srgbClr val="0000FF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63F628E-469F-4462-B154-8E1DAE95CA0A}"/>
              </a:ext>
            </a:extLst>
          </p:cNvPr>
          <p:cNvSpPr txBox="1"/>
          <p:nvPr/>
        </p:nvSpPr>
        <p:spPr>
          <a:xfrm>
            <a:off x="7596336" y="4175761"/>
            <a:ext cx="1154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R1=3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3BE5EF8-ADC4-4E97-8281-167EC1EE48D3}"/>
              </a:ext>
            </a:extLst>
          </p:cNvPr>
          <p:cNvSpPr/>
          <p:nvPr/>
        </p:nvSpPr>
        <p:spPr bwMode="auto">
          <a:xfrm>
            <a:off x="6015526" y="2341847"/>
            <a:ext cx="1458162" cy="31323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886B6C0-255A-4A08-87A6-FB204DB7BCF8}"/>
              </a:ext>
            </a:extLst>
          </p:cNvPr>
          <p:cNvCxnSpPr/>
          <p:nvPr/>
        </p:nvCxnSpPr>
        <p:spPr bwMode="auto">
          <a:xfrm>
            <a:off x="6015526" y="2864447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5B3E868-1F28-4CE2-A87B-4C9B80F6FDF7}"/>
              </a:ext>
            </a:extLst>
          </p:cNvPr>
          <p:cNvCxnSpPr/>
          <p:nvPr/>
        </p:nvCxnSpPr>
        <p:spPr bwMode="auto">
          <a:xfrm>
            <a:off x="6015526" y="3296495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CFC72E7-AAD2-496C-8E78-5CFF487AF264}"/>
              </a:ext>
            </a:extLst>
          </p:cNvPr>
          <p:cNvCxnSpPr/>
          <p:nvPr/>
        </p:nvCxnSpPr>
        <p:spPr bwMode="auto">
          <a:xfrm>
            <a:off x="6015526" y="3741726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E557361-A103-4E70-BE0E-B1E532A0099A}"/>
              </a:ext>
            </a:extLst>
          </p:cNvPr>
          <p:cNvCxnSpPr/>
          <p:nvPr/>
        </p:nvCxnSpPr>
        <p:spPr bwMode="auto">
          <a:xfrm>
            <a:off x="6015526" y="4173774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C40FCE5-4E86-4AEC-B36D-9DDF920C2DCF}"/>
              </a:ext>
            </a:extLst>
          </p:cNvPr>
          <p:cNvCxnSpPr/>
          <p:nvPr/>
        </p:nvCxnSpPr>
        <p:spPr bwMode="auto">
          <a:xfrm>
            <a:off x="6015526" y="4171901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0958BDE-FBB4-4246-9D60-AE35AFE2293C}"/>
              </a:ext>
            </a:extLst>
          </p:cNvPr>
          <p:cNvCxnSpPr/>
          <p:nvPr/>
        </p:nvCxnSpPr>
        <p:spPr bwMode="auto">
          <a:xfrm>
            <a:off x="6015526" y="4603949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7AE3252-AAC8-4378-8272-FB926E46A472}"/>
              </a:ext>
            </a:extLst>
          </p:cNvPr>
          <p:cNvCxnSpPr/>
          <p:nvPr/>
        </p:nvCxnSpPr>
        <p:spPr bwMode="auto">
          <a:xfrm>
            <a:off x="6015526" y="5049180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92A05AE-1885-4F6B-911C-8250E45085C4}"/>
              </a:ext>
            </a:extLst>
          </p:cNvPr>
          <p:cNvCxnSpPr/>
          <p:nvPr/>
        </p:nvCxnSpPr>
        <p:spPr bwMode="auto">
          <a:xfrm>
            <a:off x="6015526" y="5481228"/>
            <a:ext cx="145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0963482-7DC2-4716-8D41-F4C8F93FA27B}"/>
              </a:ext>
            </a:extLst>
          </p:cNvPr>
          <p:cNvSpPr txBox="1"/>
          <p:nvPr/>
        </p:nvSpPr>
        <p:spPr>
          <a:xfrm>
            <a:off x="6018468" y="1896617"/>
            <a:ext cx="145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Example:  R0=n=3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56F3156-A075-4CE3-8CD5-FE32962897F0}"/>
              </a:ext>
            </a:extLst>
          </p:cNvPr>
          <p:cNvSpPr txBox="1"/>
          <p:nvPr/>
        </p:nvSpPr>
        <p:spPr>
          <a:xfrm>
            <a:off x="6258553" y="5083021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Caller’s R1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76720B0-3963-445C-AA17-3FCC3897FD3C}"/>
              </a:ext>
            </a:extLst>
          </p:cNvPr>
          <p:cNvSpPr txBox="1"/>
          <p:nvPr/>
        </p:nvSpPr>
        <p:spPr>
          <a:xfrm>
            <a:off x="6501580" y="4637790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A+1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E519B7D-111E-40A9-9A8B-AB21B14DB736}"/>
              </a:ext>
            </a:extLst>
          </p:cNvPr>
          <p:cNvSpPr txBox="1"/>
          <p:nvPr/>
        </p:nvSpPr>
        <p:spPr>
          <a:xfrm>
            <a:off x="6526278" y="4219560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n=3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03F9163-74E2-4083-A0E3-8E0F35AD8237}"/>
              </a:ext>
            </a:extLst>
          </p:cNvPr>
          <p:cNvSpPr/>
          <p:nvPr/>
        </p:nvSpPr>
        <p:spPr>
          <a:xfrm>
            <a:off x="6496136" y="3418616"/>
            <a:ext cx="470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B+1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8D6381A-B8E1-41A1-8FEC-C3A3B3CBF946}"/>
              </a:ext>
            </a:extLst>
          </p:cNvPr>
          <p:cNvSpPr/>
          <p:nvPr/>
        </p:nvSpPr>
        <p:spPr>
          <a:xfrm>
            <a:off x="6459096" y="2928201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n=2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36487B2-0E91-4CF3-84D4-57CA144F21A2}"/>
              </a:ext>
            </a:extLst>
          </p:cNvPr>
          <p:cNvSpPr/>
          <p:nvPr/>
        </p:nvSpPr>
        <p:spPr>
          <a:xfrm>
            <a:off x="6336197" y="3879073"/>
            <a:ext cx="9721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#1’s R1=2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24939FF-D7C9-4739-9FF3-485263E02857}"/>
              </a:ext>
            </a:extLst>
          </p:cNvPr>
          <p:cNvSpPr/>
          <p:nvPr/>
        </p:nvSpPr>
        <p:spPr>
          <a:xfrm>
            <a:off x="6336197" y="2492896"/>
            <a:ext cx="9721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#2’s R1=1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1E4A195-9B56-43D8-B6BD-3BDEAB706353}"/>
              </a:ext>
            </a:extLst>
          </p:cNvPr>
          <p:cNvSpPr txBox="1"/>
          <p:nvPr/>
        </p:nvSpPr>
        <p:spPr>
          <a:xfrm>
            <a:off x="7510380" y="4649070"/>
            <a:ext cx="1328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0000FF"/>
                </a:solidFill>
              </a:rPr>
              <a:t>R0=R0*R1=2*3=6</a:t>
            </a:r>
            <a:endParaRPr lang="zh-CN" altLang="en-US" sz="1500" b="1" dirty="0">
              <a:solidFill>
                <a:srgbClr val="0000FF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266FDDB-F97E-42BC-80AD-3C9E14B0EB9D}"/>
              </a:ext>
            </a:extLst>
          </p:cNvPr>
          <p:cNvSpPr txBox="1"/>
          <p:nvPr/>
        </p:nvSpPr>
        <p:spPr>
          <a:xfrm>
            <a:off x="7508166" y="5091601"/>
            <a:ext cx="124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R1=old value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F0FAB6D-7345-4007-9C5E-B8632AB6C95A}"/>
              </a:ext>
            </a:extLst>
          </p:cNvPr>
          <p:cNvSpPr txBox="1"/>
          <p:nvPr/>
        </p:nvSpPr>
        <p:spPr>
          <a:xfrm>
            <a:off x="6027569" y="5687906"/>
            <a:ext cx="186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0000FF"/>
                </a:solidFill>
              </a:rPr>
              <a:t>Return to calling program</a:t>
            </a:r>
            <a:endParaRPr lang="zh-CN" altLang="en-US" sz="1500" b="1" dirty="0">
              <a:solidFill>
                <a:srgbClr val="0000FF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91150A1-F988-41D3-B2FF-ECEDBB354B06}"/>
              </a:ext>
            </a:extLst>
          </p:cNvPr>
          <p:cNvCxnSpPr>
            <a:cxnSpLocks/>
          </p:cNvCxnSpPr>
          <p:nvPr/>
        </p:nvCxnSpPr>
        <p:spPr bwMode="auto">
          <a:xfrm>
            <a:off x="1471082" y="5398428"/>
            <a:ext cx="4541502" cy="4900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2916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E5022-C2FF-4A4D-BDB8-77C5D22D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Implementing FACT iteratively (without recursion)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D0E379-4F95-4DEF-9C97-F6D4BFAB6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dirty="0"/>
              <a:t>FACT      ST R1,</a:t>
            </a:r>
            <a:r>
              <a:rPr lang="en-US" altLang="zh-CN" b="0" dirty="0">
                <a:solidFill>
                  <a:srgbClr val="00B0F0"/>
                </a:solidFill>
              </a:rPr>
              <a:t>SAVE_R1</a:t>
            </a:r>
          </a:p>
          <a:p>
            <a:pPr marL="0" indent="0">
              <a:buNone/>
            </a:pPr>
            <a:r>
              <a:rPr lang="en-US" altLang="zh-CN" b="0" dirty="0"/>
              <a:t>               ADD R1,R0,#0       	</a:t>
            </a:r>
            <a:r>
              <a:rPr lang="en-US" altLang="zh-CN" b="0" dirty="0">
                <a:highlight>
                  <a:srgbClr val="00FF00"/>
                </a:highlight>
              </a:rPr>
              <a:t>; R1=R0=n</a:t>
            </a:r>
          </a:p>
          <a:p>
            <a:pPr marL="0" indent="0">
              <a:buNone/>
            </a:pPr>
            <a:r>
              <a:rPr lang="en-US" altLang="zh-CN" b="0" dirty="0"/>
              <a:t>               ADD R0,R0, #-1     	</a:t>
            </a:r>
            <a:r>
              <a:rPr lang="en-US" altLang="zh-CN" b="0" dirty="0">
                <a:highlight>
                  <a:srgbClr val="00FF00"/>
                </a:highlight>
              </a:rPr>
              <a:t>; R0=n-1</a:t>
            </a:r>
          </a:p>
          <a:p>
            <a:pPr marL="0" indent="0">
              <a:buNone/>
            </a:pPr>
            <a:r>
              <a:rPr lang="en-US" altLang="zh-CN" b="0" dirty="0"/>
              <a:t>               </a:t>
            </a:r>
            <a:r>
              <a:rPr lang="en-US" altLang="zh-CN" b="0" dirty="0" err="1"/>
              <a:t>BRz</a:t>
            </a:r>
            <a:r>
              <a:rPr lang="en-US" altLang="zh-CN" b="0" dirty="0"/>
              <a:t> </a:t>
            </a:r>
            <a:r>
              <a:rPr lang="en-US" altLang="zh-CN" b="0" dirty="0">
                <a:solidFill>
                  <a:schemeClr val="accent1"/>
                </a:solidFill>
              </a:rPr>
              <a:t>DONE</a:t>
            </a:r>
          </a:p>
          <a:p>
            <a:pPr marL="0" indent="0">
              <a:buNone/>
            </a:pPr>
            <a:r>
              <a:rPr lang="pt-BR" altLang="zh-CN" b="0" dirty="0">
                <a:solidFill>
                  <a:srgbClr val="0000FF"/>
                </a:solidFill>
              </a:rPr>
              <a:t>AGAIN</a:t>
            </a:r>
            <a:r>
              <a:rPr lang="pt-BR" altLang="zh-CN" b="0" dirty="0"/>
              <a:t>    MUL R1,R1,R0   	</a:t>
            </a:r>
            <a:r>
              <a:rPr lang="pt-BR" altLang="zh-CN" b="0" dirty="0">
                <a:highlight>
                  <a:srgbClr val="00FF00"/>
                </a:highlight>
              </a:rPr>
              <a:t>; (n*(</a:t>
            </a:r>
            <a:r>
              <a:rPr lang="pt-BR" altLang="zh-CN" b="0" dirty="0">
                <a:solidFill>
                  <a:srgbClr val="FF0000"/>
                </a:solidFill>
                <a:highlight>
                  <a:srgbClr val="00FF00"/>
                </a:highlight>
              </a:rPr>
              <a:t>n-1</a:t>
            </a:r>
            <a:r>
              <a:rPr lang="pt-BR" altLang="zh-CN" b="0" dirty="0">
                <a:highlight>
                  <a:srgbClr val="00FF00"/>
                </a:highlight>
              </a:rPr>
              <a:t>))*(</a:t>
            </a:r>
            <a:r>
              <a:rPr lang="pt-BR" altLang="zh-CN" b="0" dirty="0">
                <a:solidFill>
                  <a:srgbClr val="0000FF"/>
                </a:solidFill>
                <a:highlight>
                  <a:srgbClr val="00FF00"/>
                </a:highlight>
              </a:rPr>
              <a:t>n-2</a:t>
            </a:r>
            <a:r>
              <a:rPr lang="pt-BR" altLang="zh-CN" b="0" dirty="0">
                <a:highlight>
                  <a:srgbClr val="00FF00"/>
                </a:highlight>
              </a:rPr>
              <a:t>)...</a:t>
            </a:r>
          </a:p>
          <a:p>
            <a:pPr marL="0" indent="0">
              <a:buNone/>
            </a:pPr>
            <a:r>
              <a:rPr lang="en-US" altLang="zh-CN" b="0" dirty="0"/>
              <a:t>               ADD R0,R0,#-1 		</a:t>
            </a:r>
            <a:r>
              <a:rPr lang="en-US" altLang="zh-CN" b="0" dirty="0">
                <a:highlight>
                  <a:srgbClr val="00FF00"/>
                </a:highlight>
              </a:rPr>
              <a:t>; R0 gets next integer for MUL</a:t>
            </a:r>
          </a:p>
          <a:p>
            <a:pPr marL="0" indent="0">
              <a:buNone/>
            </a:pPr>
            <a:r>
              <a:rPr lang="en-US" altLang="zh-CN" b="0" dirty="0"/>
              <a:t>               </a:t>
            </a:r>
            <a:r>
              <a:rPr lang="en-US" altLang="zh-CN" b="0" dirty="0" err="1"/>
              <a:t>BRnp</a:t>
            </a:r>
            <a:r>
              <a:rPr lang="en-US" altLang="zh-CN" b="0" dirty="0"/>
              <a:t> </a:t>
            </a:r>
            <a:r>
              <a:rPr lang="en-US" altLang="zh-CN" b="0" dirty="0">
                <a:solidFill>
                  <a:srgbClr val="0000FF"/>
                </a:solidFill>
              </a:rPr>
              <a:t>AGAIN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accent1"/>
                </a:solidFill>
              </a:rPr>
              <a:t>DONE</a:t>
            </a:r>
            <a:r>
              <a:rPr lang="en-US" altLang="zh-CN" b="0" dirty="0"/>
              <a:t>     ADD R0,R1,#0 		</a:t>
            </a:r>
            <a:r>
              <a:rPr lang="en-US" altLang="zh-CN" b="0" dirty="0">
                <a:highlight>
                  <a:srgbClr val="00FF00"/>
                </a:highlight>
              </a:rPr>
              <a:t>; Move n! to R0</a:t>
            </a:r>
          </a:p>
          <a:p>
            <a:pPr marL="0" indent="0">
              <a:buNone/>
            </a:pPr>
            <a:r>
              <a:rPr lang="en-US" altLang="zh-CN" b="0" dirty="0"/>
              <a:t>               LD R1,SAVE_R1</a:t>
            </a:r>
          </a:p>
          <a:p>
            <a:pPr marL="0" indent="0">
              <a:buNone/>
            </a:pPr>
            <a:r>
              <a:rPr lang="en-US" altLang="zh-CN" b="0" dirty="0"/>
              <a:t>               RET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B0F0"/>
                </a:solidFill>
              </a:rPr>
              <a:t>SAVE_R1 </a:t>
            </a:r>
            <a:r>
              <a:rPr lang="en-US" altLang="zh-CN" b="0" dirty="0"/>
              <a:t>.BLKW 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3FC2F2-A12B-4DB2-8B0C-2BEC8F14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1EE59-920E-422B-A62C-BE0A75FC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C0EA7-20BF-492B-9893-BE84CE83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555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61E45-B85E-47C4-BC79-22395793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Maze: a Good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A3680-D336-427C-A163-E4F2893A0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060" y="1754815"/>
            <a:ext cx="2794881" cy="3949470"/>
          </a:xfrm>
        </p:spPr>
        <p:txBody>
          <a:bodyPr/>
          <a:lstStyle/>
          <a:p>
            <a:r>
              <a:rPr lang="en-US" altLang="zh-CN" kern="1200" dirty="0">
                <a:latin typeface="Baskerville Old Face" panose="02020602080505020303" pitchFamily="18" charset="0"/>
                <a:ea typeface="宋体" panose="02010600030101010101" pitchFamily="2" charset="-122"/>
              </a:rPr>
              <a:t>Specification of each cell in the maze</a:t>
            </a:r>
          </a:p>
          <a:p>
            <a:pPr lvl="1"/>
            <a:r>
              <a:rPr lang="en-US" altLang="zh-CN" sz="1425" b="0" dirty="0"/>
              <a:t>Bit[4]=1 if there is a door to the </a:t>
            </a:r>
            <a:r>
              <a:rPr lang="en-US" altLang="zh-CN" sz="1425" b="0" dirty="0">
                <a:solidFill>
                  <a:srgbClr val="0000FF"/>
                </a:solidFill>
              </a:rPr>
              <a:t>outside world</a:t>
            </a:r>
            <a:r>
              <a:rPr lang="en-US" altLang="zh-CN" sz="1425" b="0" dirty="0"/>
              <a:t>; Bit[4]=0 if no door.</a:t>
            </a:r>
          </a:p>
          <a:p>
            <a:pPr lvl="1"/>
            <a:r>
              <a:rPr lang="en-US" altLang="zh-CN" sz="1425" b="0" dirty="0"/>
              <a:t>Bit[3]=1 if there is a door to the cell to the </a:t>
            </a:r>
            <a:r>
              <a:rPr lang="en-US" altLang="zh-CN" sz="1425" b="0" dirty="0">
                <a:solidFill>
                  <a:srgbClr val="0000FF"/>
                </a:solidFill>
              </a:rPr>
              <a:t>north</a:t>
            </a:r>
            <a:r>
              <a:rPr lang="en-US" altLang="zh-CN" sz="1425" b="0" dirty="0"/>
              <a:t>; Bit[3]=0 if no door.</a:t>
            </a:r>
          </a:p>
          <a:p>
            <a:pPr lvl="1"/>
            <a:r>
              <a:rPr lang="en-US" altLang="zh-CN" sz="1425" b="0" dirty="0"/>
              <a:t>Bit[2]=1 if there is a door to the cell to the </a:t>
            </a:r>
            <a:r>
              <a:rPr lang="en-US" altLang="zh-CN" sz="1425" b="0" dirty="0">
                <a:solidFill>
                  <a:srgbClr val="0000FF"/>
                </a:solidFill>
              </a:rPr>
              <a:t>east</a:t>
            </a:r>
            <a:r>
              <a:rPr lang="en-US" altLang="zh-CN" sz="1425" b="0" dirty="0"/>
              <a:t>; Bit[2]=0 if no door.</a:t>
            </a:r>
          </a:p>
          <a:p>
            <a:pPr lvl="1"/>
            <a:r>
              <a:rPr lang="en-US" altLang="zh-CN" sz="1425" b="0" dirty="0"/>
              <a:t>Bit[1]=1 if there is a door to the cell to the </a:t>
            </a:r>
            <a:r>
              <a:rPr lang="en-US" altLang="zh-CN" sz="1425" b="0" dirty="0">
                <a:solidFill>
                  <a:srgbClr val="0000FF"/>
                </a:solidFill>
              </a:rPr>
              <a:t>south</a:t>
            </a:r>
            <a:r>
              <a:rPr lang="en-US" altLang="zh-CN" sz="1425" b="0" dirty="0"/>
              <a:t>; Bit[1]=0 if no door.</a:t>
            </a:r>
          </a:p>
          <a:p>
            <a:pPr lvl="1"/>
            <a:r>
              <a:rPr lang="en-US" altLang="zh-CN" sz="1425" b="0" dirty="0"/>
              <a:t>Bit[0]=1 if there is a door to the cell to the </a:t>
            </a:r>
            <a:r>
              <a:rPr lang="en-US" altLang="zh-CN" sz="1425" b="0" dirty="0">
                <a:solidFill>
                  <a:srgbClr val="0000FF"/>
                </a:solidFill>
              </a:rPr>
              <a:t>west</a:t>
            </a:r>
            <a:r>
              <a:rPr lang="en-US" altLang="zh-CN" sz="1425" b="0" dirty="0"/>
              <a:t>; Bit[0]=0 if no door.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96CF9-0E45-40B3-9367-C556F43A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66AB7-D77C-46DE-B19A-53300497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2001D5-2FEA-4FE5-9F6F-FEA9D85B3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44" y="2806122"/>
            <a:ext cx="4143116" cy="273894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510B751-2E3D-43C5-A42F-0555D143564B}"/>
              </a:ext>
            </a:extLst>
          </p:cNvPr>
          <p:cNvSpPr/>
          <p:nvPr/>
        </p:nvSpPr>
        <p:spPr>
          <a:xfrm>
            <a:off x="899592" y="1754815"/>
            <a:ext cx="41431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aseline="0" dirty="0">
                <a:latin typeface="Baskerville Old Face" panose="02020602080505020303" pitchFamily="18" charset="0"/>
              </a:rPr>
              <a:t>Given a </a:t>
            </a:r>
            <a:r>
              <a:rPr lang="en-US" altLang="zh-CN" sz="1500" baseline="0" dirty="0">
                <a:solidFill>
                  <a:srgbClr val="0000FF"/>
                </a:solidFill>
                <a:latin typeface="Baskerville Old Face" panose="02020602080505020303" pitchFamily="18" charset="0"/>
              </a:rPr>
              <a:t>maze</a:t>
            </a:r>
            <a:r>
              <a:rPr lang="en-US" altLang="zh-CN" sz="1500" baseline="0" dirty="0">
                <a:latin typeface="Baskerville Old Face" panose="02020602080505020303" pitchFamily="18" charset="0"/>
              </a:rPr>
              <a:t> and a </a:t>
            </a:r>
            <a:r>
              <a:rPr lang="en-US" altLang="zh-CN" sz="1500" baseline="0" dirty="0">
                <a:solidFill>
                  <a:srgbClr val="0000FF"/>
                </a:solidFill>
                <a:latin typeface="Baskerville Old Face" panose="02020602080505020303" pitchFamily="18" charset="0"/>
              </a:rPr>
              <a:t>starting position </a:t>
            </a:r>
            <a:r>
              <a:rPr lang="en-US" altLang="zh-CN" sz="1500" baseline="0" dirty="0">
                <a:latin typeface="Baskerville Old Face" panose="02020602080505020303" pitchFamily="18" charset="0"/>
              </a:rPr>
              <a:t>within the maze, write a program that </a:t>
            </a:r>
            <a:r>
              <a:rPr lang="en-US" altLang="zh-CN" sz="1500" baseline="0" dirty="0">
                <a:solidFill>
                  <a:srgbClr val="0000FF"/>
                </a:solidFill>
                <a:latin typeface="Baskerville Old Face" panose="02020602080505020303" pitchFamily="18" charset="0"/>
              </a:rPr>
              <a:t>determines whether or not there is a way out of the maze </a:t>
            </a:r>
            <a:r>
              <a:rPr lang="en-US" altLang="zh-CN" sz="1500" baseline="0" dirty="0">
                <a:latin typeface="Baskerville Old Face" panose="02020602080505020303" pitchFamily="18" charset="0"/>
              </a:rPr>
              <a:t>from your starting position.</a:t>
            </a:r>
            <a:endParaRPr lang="zh-CN" altLang="en-US" sz="1500" dirty="0">
              <a:latin typeface="Baskerville Old Face" panose="02020602080505020303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520431D-C4FD-4AC5-AA52-AA9977532917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1920" y="3212545"/>
            <a:ext cx="1728192" cy="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62F0C20-8284-484C-B3EB-DB526080583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995936" y="3429001"/>
            <a:ext cx="1584176" cy="4287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30E0FD0-55B5-4EB2-9CA5-A9ABB7FED65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77056" y="3552773"/>
            <a:ext cx="1833348" cy="1027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72AE35F-30C6-4EDD-A2D7-E6A2273860C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637324" y="3320628"/>
            <a:ext cx="1995366" cy="19493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2106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01E75-32F2-4132-B58B-C0EE42777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3" y="1130405"/>
            <a:ext cx="4380309" cy="51069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050" b="0" dirty="0"/>
              <a:t>00 .ORIG x5000</a:t>
            </a:r>
          </a:p>
          <a:p>
            <a:pPr marL="0" indent="0">
              <a:buNone/>
            </a:pPr>
            <a:r>
              <a:rPr lang="en-US" altLang="zh-CN" sz="1050" b="0" dirty="0"/>
              <a:t>01 MAZE  .FILL x0006 ; first row: indices 0 to 5</a:t>
            </a:r>
          </a:p>
          <a:p>
            <a:pPr marL="0" indent="0">
              <a:buNone/>
            </a:pPr>
            <a:r>
              <a:rPr lang="en-US" altLang="zh-CN" sz="1050" b="0" dirty="0"/>
              <a:t>02             .FILL x0007</a:t>
            </a:r>
          </a:p>
          <a:p>
            <a:pPr marL="0" indent="0">
              <a:buNone/>
            </a:pPr>
            <a:r>
              <a:rPr lang="en-US" altLang="zh-CN" sz="1050" b="0" dirty="0"/>
              <a:t>03             .FILL x0005</a:t>
            </a:r>
          </a:p>
          <a:p>
            <a:pPr marL="0" indent="0">
              <a:buNone/>
            </a:pPr>
            <a:r>
              <a:rPr lang="en-US" altLang="zh-CN" sz="1050" b="0" dirty="0"/>
              <a:t>04             .FILL x0005</a:t>
            </a:r>
          </a:p>
          <a:p>
            <a:pPr marL="0" indent="0">
              <a:buNone/>
            </a:pPr>
            <a:r>
              <a:rPr lang="en-US" altLang="zh-CN" sz="1050" b="0" dirty="0"/>
              <a:t>05             .FILL x0003</a:t>
            </a:r>
          </a:p>
          <a:p>
            <a:pPr marL="0" indent="0">
              <a:buNone/>
            </a:pPr>
            <a:r>
              <a:rPr lang="en-US" altLang="zh-CN" sz="1050" b="0" dirty="0"/>
              <a:t>06             .FILL x0000</a:t>
            </a:r>
          </a:p>
          <a:p>
            <a:pPr marL="0" indent="0">
              <a:buNone/>
            </a:pPr>
            <a:r>
              <a:rPr lang="en-US" altLang="zh-CN" sz="1050" b="0" dirty="0"/>
              <a:t>07 ; second row: indices 6 to 11</a:t>
            </a:r>
          </a:p>
          <a:p>
            <a:pPr marL="0" indent="0">
              <a:buNone/>
            </a:pPr>
            <a:r>
              <a:rPr lang="en-US" altLang="zh-CN" sz="1050" b="0" dirty="0"/>
              <a:t>08             .FILL x0008</a:t>
            </a:r>
          </a:p>
          <a:p>
            <a:pPr marL="0" indent="0">
              <a:buNone/>
            </a:pPr>
            <a:r>
              <a:rPr lang="en-US" altLang="zh-CN" sz="1050" b="0" dirty="0"/>
              <a:t>09             .FILL x000A</a:t>
            </a:r>
          </a:p>
          <a:p>
            <a:pPr marL="0" indent="0">
              <a:buNone/>
            </a:pPr>
            <a:r>
              <a:rPr lang="en-US" altLang="zh-CN" sz="1050" b="0" dirty="0"/>
              <a:t>0A             .FILL x0004</a:t>
            </a:r>
          </a:p>
          <a:p>
            <a:pPr marL="0" indent="0">
              <a:buNone/>
            </a:pPr>
            <a:r>
              <a:rPr lang="en-US" altLang="zh-CN" sz="1050" b="0" dirty="0"/>
              <a:t>0B             .FILL x0003</a:t>
            </a:r>
          </a:p>
          <a:p>
            <a:pPr marL="0" indent="0">
              <a:buNone/>
            </a:pPr>
            <a:r>
              <a:rPr lang="en-US" altLang="zh-CN" sz="1050" b="0" dirty="0"/>
              <a:t>0C             .FILL x000C</a:t>
            </a:r>
          </a:p>
          <a:p>
            <a:pPr marL="0" indent="0">
              <a:buNone/>
            </a:pPr>
            <a:r>
              <a:rPr lang="en-US" altLang="zh-CN" sz="1050" b="0" dirty="0"/>
              <a:t>0D             .FILL x0015</a:t>
            </a:r>
          </a:p>
          <a:p>
            <a:pPr marL="0" indent="0">
              <a:buNone/>
            </a:pPr>
            <a:r>
              <a:rPr lang="en-US" altLang="zh-CN" sz="1050" b="0" dirty="0"/>
              <a:t>0E ; third row: indices 12 to 17</a:t>
            </a:r>
          </a:p>
          <a:p>
            <a:pPr marL="0" indent="0">
              <a:buNone/>
            </a:pPr>
            <a:r>
              <a:rPr lang="en-US" altLang="zh-CN" sz="1050" b="0" dirty="0"/>
              <a:t>0F             .FILL x0000</a:t>
            </a:r>
          </a:p>
          <a:p>
            <a:pPr marL="0" indent="0">
              <a:buNone/>
            </a:pPr>
            <a:r>
              <a:rPr lang="en-US" altLang="zh-CN" sz="1050" b="0" dirty="0"/>
              <a:t>10             .FILL x000C</a:t>
            </a:r>
          </a:p>
          <a:p>
            <a:pPr marL="0" indent="0">
              <a:buNone/>
            </a:pPr>
            <a:r>
              <a:rPr lang="en-US" altLang="zh-CN" sz="1050" b="0" dirty="0"/>
              <a:t>11             .FILL x0001</a:t>
            </a:r>
          </a:p>
          <a:p>
            <a:pPr marL="0" indent="0">
              <a:buNone/>
            </a:pPr>
            <a:r>
              <a:rPr lang="en-US" altLang="zh-CN" sz="1050" b="0" dirty="0"/>
              <a:t>12             .FILL x000A</a:t>
            </a:r>
          </a:p>
          <a:p>
            <a:pPr marL="0" indent="0">
              <a:buNone/>
            </a:pPr>
            <a:r>
              <a:rPr lang="en-US" altLang="zh-CN" sz="1050" b="0" dirty="0"/>
              <a:t>13             .FILL x0002</a:t>
            </a:r>
          </a:p>
          <a:p>
            <a:pPr marL="0" indent="0">
              <a:buNone/>
            </a:pPr>
            <a:r>
              <a:rPr lang="en-US" altLang="zh-CN" sz="1050" b="0" dirty="0"/>
              <a:t>14             .FILL x0002</a:t>
            </a:r>
          </a:p>
          <a:p>
            <a:pPr marL="0" indent="0">
              <a:buNone/>
            </a:pPr>
            <a:r>
              <a:rPr lang="en-US" altLang="zh-CN" sz="1050" b="0" dirty="0"/>
              <a:t>…….</a:t>
            </a:r>
          </a:p>
          <a:p>
            <a:pPr marL="0" indent="0">
              <a:buNone/>
            </a:pPr>
            <a:r>
              <a:rPr lang="en-US" altLang="zh-CN" sz="1050" b="0" dirty="0"/>
              <a:t>2A .END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Figure 8.22 Specification of the maze of Figure 8.20</a:t>
            </a:r>
            <a:r>
              <a:rPr lang="en-US" altLang="zh-CN" sz="1000" b="0" dirty="0"/>
              <a:t>.</a:t>
            </a:r>
            <a:endParaRPr lang="zh-CN" altLang="en-US" sz="11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112FF-CCB4-48A2-ADF7-C6204B30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F0252-B492-4AB2-A0FD-D47703E6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CC4E2-6A2F-4994-812D-0184172D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506F03-A17A-4122-839C-A6D94244C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971018"/>
            <a:ext cx="3510390" cy="335455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0974328-09C4-4A52-97A5-3DF2BF80FFB4}"/>
              </a:ext>
            </a:extLst>
          </p:cNvPr>
          <p:cNvSpPr/>
          <p:nvPr/>
        </p:nvSpPr>
        <p:spPr>
          <a:xfrm>
            <a:off x="4580692" y="2076277"/>
            <a:ext cx="612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MAZE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0450D1B-EFBF-4BB6-AD6E-9B74FFE4F2FB}"/>
              </a:ext>
            </a:extLst>
          </p:cNvPr>
          <p:cNvSpPr/>
          <p:nvPr/>
        </p:nvSpPr>
        <p:spPr>
          <a:xfrm>
            <a:off x="5206765" y="1799279"/>
            <a:ext cx="601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x5000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EF651A-146A-4CAB-9AAE-4CC7184A2BF3}"/>
              </a:ext>
            </a:extLst>
          </p:cNvPr>
          <p:cNvSpPr/>
          <p:nvPr/>
        </p:nvSpPr>
        <p:spPr>
          <a:xfrm>
            <a:off x="5748298" y="1799278"/>
            <a:ext cx="601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x5001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52FA72-43B5-413C-966F-82F9A1D84BA2}"/>
              </a:ext>
            </a:extLst>
          </p:cNvPr>
          <p:cNvSpPr/>
          <p:nvPr/>
        </p:nvSpPr>
        <p:spPr>
          <a:xfrm>
            <a:off x="6289830" y="1799835"/>
            <a:ext cx="601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x5002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72518F-3579-44E9-8EBD-9B3BB09C42A5}"/>
              </a:ext>
            </a:extLst>
          </p:cNvPr>
          <p:cNvSpPr/>
          <p:nvPr/>
        </p:nvSpPr>
        <p:spPr>
          <a:xfrm>
            <a:off x="6831362" y="1799278"/>
            <a:ext cx="601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x5003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FF5985-AB7E-4F18-A018-20C1439E4E61}"/>
              </a:ext>
            </a:extLst>
          </p:cNvPr>
          <p:cNvSpPr/>
          <p:nvPr/>
        </p:nvSpPr>
        <p:spPr>
          <a:xfrm>
            <a:off x="7298527" y="1799278"/>
            <a:ext cx="601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x5004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428EBE-FBAC-4A3A-AEC5-AE5F4F61D7D2}"/>
              </a:ext>
            </a:extLst>
          </p:cNvPr>
          <p:cNvSpPr/>
          <p:nvPr/>
        </p:nvSpPr>
        <p:spPr>
          <a:xfrm>
            <a:off x="7845256" y="1799835"/>
            <a:ext cx="601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x5005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6DE70AB-17EA-47E6-A110-3E5F3114828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312639" y="1506187"/>
            <a:ext cx="3123457" cy="84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DD82848-6ED3-4235-B67B-C88A0A9CBC88}"/>
              </a:ext>
            </a:extLst>
          </p:cNvPr>
          <p:cNvCxnSpPr>
            <a:cxnSpLocks/>
          </p:cNvCxnSpPr>
          <p:nvPr/>
        </p:nvCxnSpPr>
        <p:spPr bwMode="auto">
          <a:xfrm flipH="1">
            <a:off x="2170545" y="3417630"/>
            <a:ext cx="5896216" cy="16940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947A856-0783-4303-9E2C-9CF2752FC578}"/>
              </a:ext>
            </a:extLst>
          </p:cNvPr>
          <p:cNvSpPr txBox="1"/>
          <p:nvPr/>
        </p:nvSpPr>
        <p:spPr>
          <a:xfrm>
            <a:off x="5364088" y="1971018"/>
            <a:ext cx="217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9E95E1-FC25-4B9B-AF62-BAE33DE12D67}"/>
              </a:ext>
            </a:extLst>
          </p:cNvPr>
          <p:cNvSpPr txBox="1"/>
          <p:nvPr/>
        </p:nvSpPr>
        <p:spPr>
          <a:xfrm>
            <a:off x="5530502" y="2214776"/>
            <a:ext cx="217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2645C85-2919-4B66-B8BC-7CD6AA41F1DD}"/>
              </a:ext>
            </a:extLst>
          </p:cNvPr>
          <p:cNvSpPr txBox="1"/>
          <p:nvPr/>
        </p:nvSpPr>
        <p:spPr>
          <a:xfrm>
            <a:off x="5354810" y="2413091"/>
            <a:ext cx="217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056BCFC-F037-432A-BAAA-7726BD73B645}"/>
              </a:ext>
            </a:extLst>
          </p:cNvPr>
          <p:cNvSpPr txBox="1"/>
          <p:nvPr/>
        </p:nvSpPr>
        <p:spPr>
          <a:xfrm>
            <a:off x="5117512" y="2175673"/>
            <a:ext cx="217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4739D7B-E676-4B9A-ACA6-B3FE13076A8D}"/>
              </a:ext>
            </a:extLst>
          </p:cNvPr>
          <p:cNvSpPr txBox="1"/>
          <p:nvPr/>
        </p:nvSpPr>
        <p:spPr>
          <a:xfrm>
            <a:off x="3626768" y="1611031"/>
            <a:ext cx="598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00110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FC519DD-3F9E-4DAB-BA29-7D1358431833}"/>
              </a:ext>
            </a:extLst>
          </p:cNvPr>
          <p:cNvSpPr txBox="1"/>
          <p:nvPr/>
        </p:nvSpPr>
        <p:spPr>
          <a:xfrm>
            <a:off x="8170628" y="2708920"/>
            <a:ext cx="217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4061347-24BB-478E-9A45-3B0D754C70F7}"/>
              </a:ext>
            </a:extLst>
          </p:cNvPr>
          <p:cNvSpPr txBox="1"/>
          <p:nvPr/>
        </p:nvSpPr>
        <p:spPr>
          <a:xfrm>
            <a:off x="7957863" y="2930827"/>
            <a:ext cx="217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85DBEE3-9F98-49E4-9E7E-BD10C284179B}"/>
              </a:ext>
            </a:extLst>
          </p:cNvPr>
          <p:cNvSpPr txBox="1"/>
          <p:nvPr/>
        </p:nvSpPr>
        <p:spPr>
          <a:xfrm>
            <a:off x="7720565" y="2693409"/>
            <a:ext cx="217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8FD0A9C-D5CC-4982-8AAB-876588E0179D}"/>
              </a:ext>
            </a:extLst>
          </p:cNvPr>
          <p:cNvSpPr txBox="1"/>
          <p:nvPr/>
        </p:nvSpPr>
        <p:spPr>
          <a:xfrm>
            <a:off x="7957863" y="2506776"/>
            <a:ext cx="217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72098AE-CEDD-40A6-A757-CB4FE3007A5B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7640" y="2861829"/>
            <a:ext cx="5839121" cy="9066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1978B3B-AD36-4DE4-ACFC-F8A6C5BED99F}"/>
              </a:ext>
            </a:extLst>
          </p:cNvPr>
          <p:cNvSpPr txBox="1"/>
          <p:nvPr/>
        </p:nvSpPr>
        <p:spPr>
          <a:xfrm>
            <a:off x="3630175" y="3186647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10101</a:t>
            </a:r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id="{5D361E45-B85E-47C4-BC79-22395793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71438"/>
            <a:ext cx="8839200" cy="765175"/>
          </a:xfrm>
        </p:spPr>
        <p:txBody>
          <a:bodyPr/>
          <a:lstStyle/>
          <a:p>
            <a:r>
              <a:rPr lang="en-US" altLang="zh-CN" sz="2400" dirty="0">
                <a:solidFill>
                  <a:srgbClr val="0000FF"/>
                </a:solidFill>
              </a:rPr>
              <a:t>Specification of the maze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41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内容占位符 30">
            <a:extLst>
              <a:ext uri="{FF2B5EF4-FFF2-40B4-BE49-F238E27FC236}">
                <a16:creationId xmlns:a16="http://schemas.microsoft.com/office/drawing/2014/main" id="{C4506F03-A17A-4122-839C-A6D94244C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5736" y="1412776"/>
            <a:ext cx="4536504" cy="434118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112FF-CCB4-48A2-ADF7-C6204B30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F0252-B492-4AB2-A0FD-D47703E6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CC4E2-6A2F-4994-812D-0184172D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5D361E45-B85E-47C4-BC79-22395793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71438"/>
            <a:ext cx="8839200" cy="765175"/>
          </a:xfrm>
        </p:spPr>
        <p:txBody>
          <a:bodyPr/>
          <a:lstStyle/>
          <a:p>
            <a:r>
              <a:rPr lang="en-US" altLang="zh-CN" dirty="0"/>
              <a:t>The Maze: a searching algorithm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 bwMode="auto">
          <a:xfrm>
            <a:off x="4067944" y="5229200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4041010" y="4514811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4048800" y="3866640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4714473" y="3866640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4714473" y="3162518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4714473" y="2501282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7380312" y="2420888"/>
            <a:ext cx="1152128" cy="1162478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3" name="弧形 62"/>
          <p:cNvSpPr/>
          <p:nvPr/>
        </p:nvSpPr>
        <p:spPr bwMode="auto">
          <a:xfrm>
            <a:off x="7449234" y="2348880"/>
            <a:ext cx="1155214" cy="1154262"/>
          </a:xfrm>
          <a:prstGeom prst="arc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EBD20D5-62F4-4261-B576-051CD0E674CC}"/>
              </a:ext>
            </a:extLst>
          </p:cNvPr>
          <p:cNvSpPr/>
          <p:nvPr/>
        </p:nvSpPr>
        <p:spPr bwMode="auto">
          <a:xfrm>
            <a:off x="5362545" y="4599884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88DFA1C-1510-42F6-A15B-2E314ED7712C}"/>
              </a:ext>
            </a:extLst>
          </p:cNvPr>
          <p:cNvSpPr/>
          <p:nvPr/>
        </p:nvSpPr>
        <p:spPr bwMode="auto">
          <a:xfrm>
            <a:off x="5362545" y="3895762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96D4597-58E7-4A11-BF80-4021FC33A194}"/>
              </a:ext>
            </a:extLst>
          </p:cNvPr>
          <p:cNvSpPr/>
          <p:nvPr/>
        </p:nvSpPr>
        <p:spPr bwMode="auto">
          <a:xfrm>
            <a:off x="5362545" y="3234526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笑脸 6">
            <a:extLst>
              <a:ext uri="{FF2B5EF4-FFF2-40B4-BE49-F238E27FC236}">
                <a16:creationId xmlns:a16="http://schemas.microsoft.com/office/drawing/2014/main" id="{DDCAE85E-2A8F-437A-B299-BC7986D1089C}"/>
              </a:ext>
            </a:extLst>
          </p:cNvPr>
          <p:cNvSpPr/>
          <p:nvPr/>
        </p:nvSpPr>
        <p:spPr bwMode="auto">
          <a:xfrm>
            <a:off x="3941008" y="5628139"/>
            <a:ext cx="397887" cy="393149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2" name="笑脸 31">
            <a:extLst>
              <a:ext uri="{FF2B5EF4-FFF2-40B4-BE49-F238E27FC236}">
                <a16:creationId xmlns:a16="http://schemas.microsoft.com/office/drawing/2014/main" id="{672DDE34-78CA-49E8-85FE-3EA455CF7C06}"/>
              </a:ext>
            </a:extLst>
          </p:cNvPr>
          <p:cNvSpPr/>
          <p:nvPr/>
        </p:nvSpPr>
        <p:spPr bwMode="auto">
          <a:xfrm>
            <a:off x="4041010" y="2458989"/>
            <a:ext cx="198944" cy="228601"/>
          </a:xfrm>
          <a:prstGeom prst="smileyFace">
            <a:avLst>
              <a:gd name="adj" fmla="val -46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971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27" grpId="0" animBg="1"/>
      <p:bldP spid="28" grpId="0" animBg="1"/>
      <p:bldP spid="29" grpId="0" animBg="1"/>
      <p:bldP spid="7" grpId="0" animBg="1"/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A1322-33B6-49C4-8A44-24E104FB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Description of the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36E7A-8739-4E56-ADA3-37058CFDB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b="0" dirty="0"/>
              <a:t>a. From our cell, we ask if we can exit. If yes, we are done. We exit with R1=1.</a:t>
            </a:r>
          </a:p>
          <a:p>
            <a:r>
              <a:rPr lang="en-US" altLang="zh-CN" sz="1600" b="0" dirty="0"/>
              <a:t>b. If not, we put a </a:t>
            </a:r>
            <a:r>
              <a:rPr lang="en-US" altLang="zh-CN" sz="1600" dirty="0">
                <a:solidFill>
                  <a:srgbClr val="FF0000"/>
                </a:solidFill>
              </a:rPr>
              <a:t>breadcrumb</a:t>
            </a:r>
            <a:r>
              <a:rPr lang="en-US" altLang="zh-CN" sz="1600" b="0" dirty="0"/>
              <a:t> in our cell. Our </a:t>
            </a:r>
            <a:r>
              <a:rPr lang="en-US" altLang="zh-CN" sz="1600" dirty="0">
                <a:solidFill>
                  <a:srgbClr val="FF0000"/>
                </a:solidFill>
              </a:rPr>
              <a:t>breadcrumb</a:t>
            </a:r>
            <a:r>
              <a:rPr lang="en-US" altLang="zh-CN" sz="1600" b="0" dirty="0"/>
              <a:t> is bit [15] of the</a:t>
            </a:r>
          </a:p>
          <a:p>
            <a:pPr marL="0" indent="0">
              <a:buNone/>
            </a:pPr>
            <a:r>
              <a:rPr lang="en-US" altLang="zh-CN" sz="1600" b="0" dirty="0"/>
              <a:t>          word corresponding to our current cell. We set it to 1.</a:t>
            </a:r>
          </a:p>
          <a:p>
            <a:r>
              <a:rPr lang="en-US" altLang="zh-CN" sz="1600" b="0" dirty="0"/>
              <a:t>c. We ask two questions: Is there a door to the north, and have we never</a:t>
            </a:r>
          </a:p>
          <a:p>
            <a:pPr marL="0" indent="0">
              <a:buNone/>
            </a:pPr>
            <a:r>
              <a:rPr lang="en-US" altLang="zh-CN" sz="1600" b="0" dirty="0"/>
              <a:t>          visited the cell to the north before? If the answer to both is yes, we set the</a:t>
            </a:r>
          </a:p>
          <a:p>
            <a:pPr marL="0" indent="0">
              <a:buNone/>
            </a:pPr>
            <a:r>
              <a:rPr lang="en-US" altLang="zh-CN" sz="1600" b="0" dirty="0"/>
              <a:t>          address to the cell to the north, and JSR FIND_EXIT. </a:t>
            </a:r>
            <a:r>
              <a:rPr lang="en-US" altLang="zh-CN" sz="1200" b="0" dirty="0">
                <a:solidFill>
                  <a:schemeClr val="bg1">
                    <a:lumMod val="95000"/>
                  </a:schemeClr>
                </a:solidFill>
              </a:rPr>
              <a:t>We set the address to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bg1">
                    <a:lumMod val="95000"/>
                  </a:schemeClr>
                </a:solidFill>
              </a:rPr>
              <a:t>          	the cell to the north by simply subtracting 6 from the address of the current cell. Why 6? 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bg1">
                    <a:lumMod val="95000"/>
                  </a:schemeClr>
                </a:solidFill>
              </a:rPr>
              <a:t>         	 Because the cells are stored in row major order, and the  number of columns in the maze is 6.</a:t>
            </a:r>
          </a:p>
          <a:p>
            <a:r>
              <a:rPr lang="en-US" altLang="zh-CN" sz="1600" b="0" dirty="0"/>
              <a:t>d. If the answer to either question is no, or if going north resulted in failure,</a:t>
            </a:r>
          </a:p>
          <a:p>
            <a:pPr marL="0" indent="0">
              <a:buNone/>
            </a:pPr>
            <a:r>
              <a:rPr lang="en-US" altLang="zh-CN" sz="1600" b="0" dirty="0"/>
              <a:t>          we ask: Is there a door to the east, and have we never visited that cell</a:t>
            </a:r>
          </a:p>
          <a:p>
            <a:pPr marL="0" indent="0">
              <a:buNone/>
            </a:pPr>
            <a:r>
              <a:rPr lang="en-US" altLang="zh-CN" sz="1600" b="0" dirty="0"/>
              <a:t>          before? If the answer to both is yes, we set the address to the address of the</a:t>
            </a:r>
          </a:p>
          <a:p>
            <a:pPr marL="0" indent="0">
              <a:buNone/>
            </a:pPr>
            <a:r>
              <a:rPr lang="en-US" altLang="zh-CN" sz="1600" b="0" dirty="0"/>
              <a:t>          cell to the east (by adding 1 to the address) and JSR FIND_EXIT.</a:t>
            </a:r>
          </a:p>
          <a:p>
            <a:r>
              <a:rPr lang="en-US" altLang="zh-CN" sz="1600" b="0" dirty="0"/>
              <a:t>e. If going east does not get us out, we repeat the question for south, and if</a:t>
            </a:r>
          </a:p>
          <a:p>
            <a:pPr marL="0" indent="0">
              <a:buNone/>
            </a:pPr>
            <a:r>
              <a:rPr lang="en-US" altLang="zh-CN" sz="1600" b="0" dirty="0"/>
              <a:t>          that does not work, then for west.</a:t>
            </a:r>
          </a:p>
          <a:p>
            <a:r>
              <a:rPr lang="en-US" altLang="zh-CN" sz="1600" b="0" dirty="0"/>
              <a:t>f. If we end up with no door to the west to a cell we have not visited, or if there</a:t>
            </a:r>
          </a:p>
          <a:p>
            <a:pPr marL="0" indent="0">
              <a:buNone/>
            </a:pPr>
            <a:r>
              <a:rPr lang="en-US" altLang="zh-CN" sz="1600" b="0" dirty="0"/>
              <a:t>         is a door and we haven’t visited, but it results in failure, we are done. We</a:t>
            </a:r>
          </a:p>
          <a:p>
            <a:pPr marL="0" indent="0">
              <a:buNone/>
            </a:pPr>
            <a:r>
              <a:rPr lang="en-US" altLang="zh-CN" sz="1600" b="0" dirty="0"/>
              <a:t>         cannot exit the maze from our starting position. We set R1=0 and return.</a:t>
            </a:r>
            <a:endParaRPr lang="zh-CN" altLang="en-US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C230A3-0F7B-4173-8E5D-55AB6233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10E1B-ED02-4C59-B838-E63CD031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B10A5-A5FC-4D1C-B61C-D7DABFA1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86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57213" indent="-214313">
              <a:spcBef>
                <a:spcPct val="20000"/>
              </a:spcBef>
              <a:buFont typeface="Wingdings" panose="05000000000000000000" pitchFamily="2" charset="2"/>
              <a:buChar char="l"/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69EE673B-8A09-4F93-B343-2464F4B7CD26}" type="datetime1">
              <a:rPr lang="zh-CN" altLang="en-US" sz="105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2023/12/6</a:t>
            </a:fld>
            <a:endParaRPr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57213" indent="-214313">
              <a:spcBef>
                <a:spcPct val="20000"/>
              </a:spcBef>
              <a:buFont typeface="Wingdings" panose="05000000000000000000" pitchFamily="2" charset="2"/>
              <a:buChar char="l"/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7BEFEB77-5D07-4107-9B09-F25808391CD6}" type="slidenum">
              <a:rPr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3</a:t>
            </a:fld>
            <a:endParaRPr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Recursion</a:t>
            </a:r>
            <a:endParaRPr lang="zh-CN" altLang="en-US" b="0" dirty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0" dirty="0"/>
              <a:t>Recursion is a mechanism for expressing a function </a:t>
            </a:r>
            <a:r>
              <a:rPr lang="en-US" altLang="zh-CN" sz="2400" b="0" i="1" dirty="0"/>
              <a:t>in terms of itself</a:t>
            </a:r>
            <a:r>
              <a:rPr lang="en-US" altLang="zh-CN" sz="2400" b="0" dirty="0"/>
              <a:t>.</a:t>
            </a:r>
          </a:p>
          <a:p>
            <a:r>
              <a:rPr lang="en-US" altLang="zh-CN" sz="2400" b="0" dirty="0"/>
              <a:t>When used appropriately, the expressive power of recursion is going to save us a lot of headaches</a:t>
            </a:r>
          </a:p>
          <a:p>
            <a:r>
              <a:rPr lang="en-US" altLang="zh-CN" sz="2400" b="0" dirty="0"/>
              <a:t>Otherwise, it results in longer execution time and wasted energy</a:t>
            </a:r>
          </a:p>
        </p:txBody>
      </p:sp>
    </p:spTree>
    <p:extLst>
      <p:ext uri="{BB962C8B-B14F-4D97-AF65-F5344CB8AC3E}">
        <p14:creationId xmlns:p14="http://schemas.microsoft.com/office/powerpoint/2010/main" val="1670161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30">
            <a:extLst>
              <a:ext uri="{FF2B5EF4-FFF2-40B4-BE49-F238E27FC236}">
                <a16:creationId xmlns:a16="http://schemas.microsoft.com/office/drawing/2014/main" id="{354BAD50-6C83-4604-A5FF-0B66BF91B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40152" y="2265886"/>
            <a:ext cx="3257290" cy="311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27AB87E-D083-46F1-867F-985B5B9F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75" dirty="0"/>
              <a:t>Recursive Subroutine to exit the Maze</a:t>
            </a:r>
            <a:endParaRPr lang="zh-CN" altLang="en-US" sz="1875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40E06D4-B9C0-4E30-B9CE-B35F92667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2339" y="1055806"/>
            <a:ext cx="6120680" cy="5725994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AE2A8-BD64-4EF6-9F0C-04900FE4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351C0-A3A0-474F-8EF6-AB2B6D2E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235F7-EB85-47B1-8CD0-0EA7B821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10" name="笑脸 9">
            <a:extLst>
              <a:ext uri="{FF2B5EF4-FFF2-40B4-BE49-F238E27FC236}">
                <a16:creationId xmlns:a16="http://schemas.microsoft.com/office/drawing/2014/main" id="{49DE7A62-05CF-4E67-BD81-E2D665DEAE8A}"/>
              </a:ext>
            </a:extLst>
          </p:cNvPr>
          <p:cNvSpPr/>
          <p:nvPr/>
        </p:nvSpPr>
        <p:spPr bwMode="auto">
          <a:xfrm>
            <a:off x="7235853" y="2984375"/>
            <a:ext cx="198944" cy="228601"/>
          </a:xfrm>
          <a:prstGeom prst="smileyFace">
            <a:avLst>
              <a:gd name="adj" fmla="val -46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8286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1B2B8-7215-4698-851F-20251781F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44723"/>
            <a:ext cx="4133699" cy="5592603"/>
          </a:xfrm>
          <a:solidFill>
            <a:srgbClr val="CCFFFF">
              <a:alpha val="74000"/>
            </a:srgbClr>
          </a:solidFill>
          <a:effectLst/>
        </p:spPr>
        <p:txBody>
          <a:bodyPr/>
          <a:lstStyle/>
          <a:p>
            <a:pPr marL="0" indent="0">
              <a:buNone/>
            </a:pPr>
            <a:r>
              <a:rPr lang="en-US" altLang="zh-CN" sz="1000" b="0" dirty="0">
                <a:solidFill>
                  <a:srgbClr val="0000FF"/>
                </a:solidFill>
              </a:rPr>
              <a:t>; Recursive subroutine that determines if there is </a:t>
            </a: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FF"/>
                </a:solidFill>
              </a:rPr>
              <a:t>; a path from current cell to the outside world.</a:t>
            </a: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FF"/>
                </a:solidFill>
              </a:rPr>
              <a:t>; </a:t>
            </a:r>
            <a:r>
              <a:rPr lang="en-US" altLang="zh-CN" sz="1000" dirty="0">
                <a:solidFill>
                  <a:srgbClr val="0000FF"/>
                </a:solidFill>
              </a:rPr>
              <a:t>input: R0, current cell address</a:t>
            </a:r>
          </a:p>
          <a:p>
            <a:pPr marL="0" indent="0">
              <a:buNone/>
            </a:pPr>
            <a:r>
              <a:rPr lang="en-US" altLang="zh-CN" sz="1000" dirty="0">
                <a:solidFill>
                  <a:srgbClr val="0000FF"/>
                </a:solidFill>
              </a:rPr>
              <a:t>; output: R1, YES (1) or NO (0)</a:t>
            </a:r>
          </a:p>
          <a:p>
            <a:pPr marL="0" indent="0">
              <a:buNone/>
            </a:pPr>
            <a:endParaRPr lang="en-US" altLang="zh-CN" sz="1000" b="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1000" b="0" dirty="0"/>
              <a:t>            .ORIG x4000</a:t>
            </a:r>
          </a:p>
          <a:p>
            <a:pPr marL="0" indent="0">
              <a:buNone/>
            </a:pPr>
            <a:r>
              <a:rPr lang="en-US" altLang="zh-CN" sz="1000" b="0" dirty="0"/>
              <a:t>01 </a:t>
            </a:r>
            <a:r>
              <a:rPr lang="en-US" altLang="zh-CN" sz="1000" b="0" dirty="0">
                <a:solidFill>
                  <a:schemeClr val="accent1"/>
                </a:solidFill>
              </a:rPr>
              <a:t>FIND_EXIT </a:t>
            </a:r>
            <a:r>
              <a:rPr lang="en-US" altLang="zh-CN" sz="1000" b="0" dirty="0"/>
              <a:t>; save modified registers into the stack.</a:t>
            </a:r>
          </a:p>
          <a:p>
            <a:pPr marL="0" indent="0">
              <a:buNone/>
            </a:pPr>
            <a:r>
              <a:rPr lang="pt-BR" altLang="zh-CN" sz="1000" b="0" dirty="0"/>
              <a:t>02      ADD R6, R6, #-1</a:t>
            </a:r>
          </a:p>
          <a:p>
            <a:pPr marL="0" indent="0">
              <a:buNone/>
            </a:pPr>
            <a:r>
              <a:rPr lang="en-US" altLang="zh-CN" sz="1000" b="0" dirty="0"/>
              <a:t>03      STR R2, R6, #0 ; </a:t>
            </a:r>
            <a:r>
              <a:rPr lang="en-US" altLang="zh-CN" sz="1000" b="0" dirty="0">
                <a:solidFill>
                  <a:srgbClr val="0000FF"/>
                </a:solidFill>
              </a:rPr>
              <a:t>R2 holds the cell data of the caller</a:t>
            </a:r>
          </a:p>
          <a:p>
            <a:pPr marL="0" indent="0">
              <a:buNone/>
            </a:pPr>
            <a:r>
              <a:rPr lang="pt-BR" altLang="zh-CN" sz="1000" b="0" dirty="0"/>
              <a:t>04      ADD R6, R6, #-1</a:t>
            </a:r>
          </a:p>
          <a:p>
            <a:pPr marL="0" indent="0">
              <a:buNone/>
            </a:pPr>
            <a:r>
              <a:rPr lang="en-US" altLang="zh-CN" sz="1000" b="0" dirty="0"/>
              <a:t>05      STR R3, R6, #0 </a:t>
            </a:r>
            <a:r>
              <a:rPr lang="en-US" altLang="zh-CN" sz="900" b="0" dirty="0"/>
              <a:t>; </a:t>
            </a:r>
            <a:r>
              <a:rPr lang="en-US" altLang="zh-CN" sz="900" b="0" dirty="0">
                <a:solidFill>
                  <a:srgbClr val="0000FF"/>
                </a:solidFill>
                <a:highlight>
                  <a:srgbClr val="FFFF00"/>
                </a:highlight>
              </a:rPr>
              <a:t>R3 holds the cell address of the caller</a:t>
            </a:r>
            <a:endParaRPr lang="en-US" altLang="zh-CN" sz="1000" b="0" dirty="0"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pt-BR" altLang="zh-CN" sz="1000" b="0" dirty="0"/>
              <a:t>06      ADD R6, R6, #-1</a:t>
            </a:r>
          </a:p>
          <a:p>
            <a:pPr marL="0" indent="0">
              <a:buNone/>
            </a:pPr>
            <a:r>
              <a:rPr lang="en-US" altLang="zh-CN" sz="1000" b="0" dirty="0"/>
              <a:t>07      STR R7, R6, #0 ; </a:t>
            </a:r>
            <a:r>
              <a:rPr lang="en-US" altLang="zh-CN" sz="1000" b="0" dirty="0">
                <a:solidFill>
                  <a:srgbClr val="0000FF"/>
                </a:solidFill>
              </a:rPr>
              <a:t>R7 holds the PC of the caller</a:t>
            </a:r>
          </a:p>
          <a:p>
            <a:pPr marL="0" indent="0">
              <a:buNone/>
            </a:pPr>
            <a:r>
              <a:rPr lang="en-US" altLang="zh-CN" sz="1000" b="0" dirty="0"/>
              <a:t>08</a:t>
            </a: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FF"/>
                </a:solidFill>
              </a:rPr>
              <a:t>09     ; Move cell address to R3, since we need to use R0</a:t>
            </a: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FF"/>
                </a:solidFill>
              </a:rPr>
              <a:t>0A     ; as the input to recursive subroutine calls.</a:t>
            </a:r>
          </a:p>
          <a:p>
            <a:pPr marL="0" indent="0">
              <a:buNone/>
            </a:pPr>
            <a:r>
              <a:rPr lang="pt-BR" altLang="zh-CN" sz="1000" b="0" dirty="0"/>
              <a:t>0B     ADD R3, R0, #0</a:t>
            </a:r>
          </a:p>
          <a:p>
            <a:pPr marL="0" indent="0">
              <a:buNone/>
            </a:pPr>
            <a:r>
              <a:rPr lang="en-US" altLang="zh-CN" sz="1000" b="0" dirty="0"/>
              <a:t>0C</a:t>
            </a: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FF"/>
                </a:solidFill>
              </a:rPr>
              <a:t>0D     ; If the exit is in this cell, return YES</a:t>
            </a:r>
          </a:p>
          <a:p>
            <a:pPr marL="0" indent="0">
              <a:buNone/>
            </a:pPr>
            <a:r>
              <a:rPr lang="en-US" altLang="zh-CN" sz="1000" b="0" dirty="0"/>
              <a:t>0E      LDR R2, R0, #0 ; R2 now holds the current cell data</a:t>
            </a:r>
          </a:p>
          <a:p>
            <a:pPr marL="0" indent="0">
              <a:buNone/>
            </a:pPr>
            <a:r>
              <a:rPr lang="pt-BR" altLang="zh-CN" sz="1000" b="0" dirty="0"/>
              <a:t>0F      LD R7, EXIT_MASK </a:t>
            </a:r>
            <a:r>
              <a:rPr lang="pt-BR" altLang="zh-CN" sz="1000" b="0" dirty="0">
                <a:solidFill>
                  <a:srgbClr val="0000FF"/>
                </a:solidFill>
              </a:rPr>
              <a:t>;</a:t>
            </a:r>
            <a:r>
              <a:rPr lang="sv-SE" altLang="zh-CN" sz="1000" b="0" dirty="0">
                <a:solidFill>
                  <a:srgbClr val="0000FF"/>
                </a:solidFill>
              </a:rPr>
              <a:t> EXIT_MASK       .FILL  </a:t>
            </a:r>
            <a:r>
              <a:rPr lang="sv-SE" altLang="zh-CN" sz="1000" b="0" dirty="0">
                <a:solidFill>
                  <a:schemeClr val="accent1"/>
                </a:solidFill>
              </a:rPr>
              <a:t>x0010</a:t>
            </a:r>
            <a:endParaRPr lang="pt-BR" altLang="zh-CN" sz="1000" b="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altLang="zh-CN" sz="1000" b="0" dirty="0"/>
              <a:t>10      AND R7, R2, R7</a:t>
            </a:r>
          </a:p>
          <a:p>
            <a:pPr marL="0" indent="0">
              <a:buNone/>
            </a:pPr>
            <a:r>
              <a:rPr lang="en-US" altLang="zh-CN" sz="1000" b="0" dirty="0"/>
              <a:t>11      </a:t>
            </a:r>
            <a:r>
              <a:rPr lang="en-US" altLang="zh-CN" sz="1000" b="0" dirty="0" err="1"/>
              <a:t>BRnp</a:t>
            </a:r>
            <a:r>
              <a:rPr lang="en-US" altLang="zh-CN" sz="1000" b="0" dirty="0"/>
              <a:t> </a:t>
            </a:r>
            <a:r>
              <a:rPr lang="en-US" altLang="zh-CN" sz="1000" b="0" dirty="0">
                <a:solidFill>
                  <a:srgbClr val="00B050"/>
                </a:solidFill>
              </a:rPr>
              <a:t>DONE_YES</a:t>
            </a:r>
          </a:p>
          <a:p>
            <a:pPr marL="0" indent="0">
              <a:buNone/>
            </a:pPr>
            <a:r>
              <a:rPr lang="en-US" altLang="zh-CN" sz="1000" b="0" dirty="0"/>
              <a:t>12</a:t>
            </a:r>
          </a:p>
          <a:p>
            <a:pPr marL="0" indent="0">
              <a:buNone/>
            </a:pPr>
            <a:r>
              <a:rPr lang="en-US" altLang="zh-CN" sz="1000" b="0" dirty="0">
                <a:solidFill>
                  <a:srgbClr val="0000FF"/>
                </a:solidFill>
              </a:rPr>
              <a:t>13     ; Put breadcrumb in the current cell.</a:t>
            </a:r>
          </a:p>
          <a:p>
            <a:pPr marL="0" indent="0">
              <a:buNone/>
            </a:pPr>
            <a:r>
              <a:rPr lang="en-US" altLang="zh-CN" sz="1000" b="0" dirty="0"/>
              <a:t>14      LD R7, BREADCRUMB </a:t>
            </a:r>
            <a:r>
              <a:rPr lang="en-US" altLang="zh-CN" sz="1000" b="0" dirty="0">
                <a:solidFill>
                  <a:srgbClr val="0000FF"/>
                </a:solidFill>
              </a:rPr>
              <a:t>; BREADCRUMB  .FILL  </a:t>
            </a:r>
            <a:r>
              <a:rPr lang="en-US" altLang="zh-CN" sz="1000" b="0" dirty="0">
                <a:solidFill>
                  <a:schemeClr val="accent1"/>
                </a:solidFill>
              </a:rPr>
              <a:t>x8000</a:t>
            </a:r>
          </a:p>
          <a:p>
            <a:pPr marL="0" indent="0">
              <a:buNone/>
            </a:pPr>
            <a:r>
              <a:rPr lang="pt-BR" altLang="zh-CN" sz="1000" b="0" dirty="0"/>
              <a:t>15      ADD R2, R2, R7</a:t>
            </a:r>
          </a:p>
          <a:p>
            <a:pPr marL="0" indent="0">
              <a:buNone/>
            </a:pPr>
            <a:r>
              <a:rPr lang="pt-BR" altLang="zh-CN" sz="1000" b="0" dirty="0"/>
              <a:t>16      STR R2, R0, #0</a:t>
            </a:r>
          </a:p>
          <a:p>
            <a:pPr marL="0" indent="0">
              <a:buNone/>
            </a:pPr>
            <a:r>
              <a:rPr lang="en-US" altLang="zh-CN" sz="1000" b="0" dirty="0"/>
              <a:t>17</a:t>
            </a:r>
          </a:p>
          <a:p>
            <a:endParaRPr lang="zh-CN" altLang="en-US" sz="7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12FE2-FE70-4437-94CE-9A4263E9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6D570-8E99-40C5-BA54-BA4F6B57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1BACF-20B8-4842-9896-E8A2DF36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A0210D3-7547-4270-8E57-0C4D943DBFAE}"/>
              </a:ext>
            </a:extLst>
          </p:cNvPr>
          <p:cNvSpPr txBox="1">
            <a:spLocks/>
          </p:cNvSpPr>
          <p:nvPr/>
        </p:nvSpPr>
        <p:spPr bwMode="auto">
          <a:xfrm>
            <a:off x="4571850" y="932818"/>
            <a:ext cx="4320630" cy="5604508"/>
          </a:xfrm>
          <a:prstGeom prst="rect">
            <a:avLst/>
          </a:prstGeom>
          <a:solidFill>
            <a:srgbClr val="CCFFFF">
              <a:alpha val="74000"/>
            </a:srgbClr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>
              <a:buNone/>
            </a:pPr>
            <a:r>
              <a:rPr lang="en-US" altLang="zh-CN" sz="1000" b="0" baseline="0" dirty="0">
                <a:solidFill>
                  <a:srgbClr val="0000FF"/>
                </a:solidFill>
              </a:rPr>
              <a:t>18 ; check the north cell for a path to exit</a:t>
            </a:r>
          </a:p>
          <a:p>
            <a:pPr marL="0" indent="0">
              <a:buNone/>
            </a:pPr>
            <a:r>
              <a:rPr lang="en-US" altLang="zh-CN" sz="1000" b="0" baseline="0" dirty="0"/>
              <a:t>19  </a:t>
            </a:r>
            <a:r>
              <a:rPr lang="en-US" altLang="zh-CN" sz="1000" b="0" baseline="0" dirty="0">
                <a:solidFill>
                  <a:schemeClr val="accent1"/>
                </a:solidFill>
              </a:rPr>
              <a:t>CHECK_NORTH </a:t>
            </a:r>
            <a:r>
              <a:rPr lang="en-US" altLang="zh-CN" sz="1000" b="0" baseline="0" dirty="0"/>
              <a:t>LD R7, NORTH_MASK</a:t>
            </a:r>
          </a:p>
          <a:p>
            <a:pPr marL="0" indent="0">
              <a:buNone/>
            </a:pPr>
            <a:r>
              <a:rPr lang="pt-BR" altLang="zh-CN" sz="1000" b="0" baseline="0" dirty="0"/>
              <a:t>1A     	AND R7, R2, R7</a:t>
            </a:r>
          </a:p>
          <a:p>
            <a:pPr marL="0" indent="0">
              <a:buNone/>
            </a:pPr>
            <a:r>
              <a:rPr lang="en-US" altLang="zh-CN" sz="1000" b="0" baseline="0" dirty="0"/>
              <a:t>1B     	</a:t>
            </a:r>
            <a:r>
              <a:rPr lang="en-US" altLang="zh-CN" sz="1000" b="0" baseline="0" dirty="0" err="1"/>
              <a:t>BRz</a:t>
            </a:r>
            <a:r>
              <a:rPr lang="en-US" altLang="zh-CN" sz="1000" b="0" baseline="0" dirty="0"/>
              <a:t> CHECK_EAST ; If north is blocked, check east</a:t>
            </a:r>
          </a:p>
          <a:p>
            <a:pPr marL="0" indent="0">
              <a:buNone/>
            </a:pPr>
            <a:r>
              <a:rPr lang="pt-BR" altLang="zh-CN" sz="1000" b="0" baseline="0" dirty="0"/>
              <a:t>1C     	LDR R7, R3, #-6</a:t>
            </a:r>
          </a:p>
          <a:p>
            <a:pPr marL="0" indent="0">
              <a:buNone/>
            </a:pPr>
            <a:r>
              <a:rPr lang="en-US" altLang="zh-CN" sz="1000" b="0" baseline="0" dirty="0"/>
              <a:t>1D     	</a:t>
            </a:r>
            <a:r>
              <a:rPr lang="en-US" altLang="zh-CN" sz="1000" b="0" baseline="0" dirty="0" err="1"/>
              <a:t>BRn</a:t>
            </a:r>
            <a:r>
              <a:rPr lang="en-US" altLang="zh-CN" sz="1000" b="0" baseline="0" dirty="0"/>
              <a:t> CHECK_EAST ; If a breadcrumb in the north  </a:t>
            </a:r>
          </a:p>
          <a:p>
            <a:pPr marL="0" indent="0">
              <a:buNone/>
            </a:pPr>
            <a:r>
              <a:rPr lang="en-US" altLang="zh-CN" sz="1000" b="0" baseline="0" dirty="0"/>
              <a:t>                            ;cell, check east.  </a:t>
            </a:r>
            <a:r>
              <a:rPr lang="en-US" altLang="zh-CN" sz="1000" b="0" baseline="0" dirty="0">
                <a:solidFill>
                  <a:srgbClr val="0000FF"/>
                </a:solidFill>
              </a:rPr>
              <a:t>bit[15]=1, negative</a:t>
            </a:r>
          </a:p>
          <a:p>
            <a:pPr marL="0" indent="0">
              <a:buNone/>
            </a:pPr>
            <a:r>
              <a:rPr lang="pt-BR" altLang="zh-CN" sz="1000" b="0" baseline="0" dirty="0"/>
              <a:t>1E     	ADD R0, R3, #-6</a:t>
            </a:r>
          </a:p>
          <a:p>
            <a:pPr marL="0" indent="0">
              <a:buNone/>
            </a:pPr>
            <a:r>
              <a:rPr lang="en-US" altLang="zh-CN" sz="1000" b="0" baseline="0" dirty="0"/>
              <a:t>1F    	</a:t>
            </a:r>
            <a:r>
              <a:rPr lang="en-US" altLang="zh-CN" sz="1000" b="0" baseline="0" dirty="0">
                <a:highlight>
                  <a:srgbClr val="FFFF00"/>
                </a:highlight>
              </a:rPr>
              <a:t>JSR FIND_EXIT ; Recursively check the north cell</a:t>
            </a:r>
          </a:p>
          <a:p>
            <a:pPr marL="0" indent="0">
              <a:buNone/>
            </a:pPr>
            <a:r>
              <a:rPr lang="pt-BR" altLang="zh-CN" sz="1000" b="0" baseline="0" dirty="0"/>
              <a:t>20     	ADD R1, R1, #0</a:t>
            </a:r>
          </a:p>
          <a:p>
            <a:pPr>
              <a:buAutoNum type="arabicPlain" startAt="21"/>
            </a:pPr>
            <a:r>
              <a:rPr lang="en-US" altLang="zh-CN" sz="1000" b="0" baseline="0" dirty="0"/>
              <a:t>  	</a:t>
            </a:r>
            <a:r>
              <a:rPr lang="en-US" altLang="zh-CN" sz="1000" b="0" baseline="0" dirty="0" err="1"/>
              <a:t>BRp</a:t>
            </a:r>
            <a:r>
              <a:rPr lang="en-US" altLang="zh-CN" sz="1000" b="0" baseline="0" dirty="0"/>
              <a:t> </a:t>
            </a:r>
            <a:r>
              <a:rPr lang="en-US" altLang="zh-CN" sz="1000" b="0" baseline="0" dirty="0">
                <a:solidFill>
                  <a:srgbClr val="00B050"/>
                </a:solidFill>
              </a:rPr>
              <a:t>DONE_YES </a:t>
            </a:r>
            <a:r>
              <a:rPr lang="en-US" altLang="zh-CN" sz="1000" b="0" baseline="0" dirty="0"/>
              <a:t>; If a path from north cell found, </a:t>
            </a:r>
          </a:p>
          <a:p>
            <a:pPr>
              <a:buAutoNum type="arabicPlain" startAt="21"/>
            </a:pPr>
            <a:r>
              <a:rPr lang="en-US" altLang="zh-CN" sz="1000" b="0" baseline="0" dirty="0"/>
              <a:t>                          ;return YES</a:t>
            </a:r>
          </a:p>
          <a:p>
            <a:pPr marL="0" indent="0">
              <a:buNone/>
            </a:pPr>
            <a:r>
              <a:rPr lang="en-US" altLang="zh-CN" sz="1000" b="0" baseline="0" dirty="0">
                <a:solidFill>
                  <a:srgbClr val="0000FF"/>
                </a:solidFill>
              </a:rPr>
              <a:t>23  ; check the north cell for a path to exit</a:t>
            </a:r>
          </a:p>
          <a:p>
            <a:pPr marL="0" indent="0">
              <a:buNone/>
            </a:pPr>
            <a:r>
              <a:rPr lang="en-US" altLang="zh-CN" sz="1000" b="0" baseline="0" dirty="0"/>
              <a:t>24 </a:t>
            </a:r>
            <a:r>
              <a:rPr lang="en-US" altLang="zh-CN" sz="1000" b="0" baseline="0" dirty="0">
                <a:solidFill>
                  <a:schemeClr val="accent1"/>
                </a:solidFill>
              </a:rPr>
              <a:t>CHECK_EAST </a:t>
            </a:r>
            <a:r>
              <a:rPr lang="en-US" altLang="zh-CN" sz="1000" b="0" baseline="0" dirty="0"/>
              <a:t>LD R7, EAST_MASK</a:t>
            </a:r>
          </a:p>
          <a:p>
            <a:pPr>
              <a:buAutoNum type="arabicPlain" startAt="25"/>
            </a:pPr>
            <a:r>
              <a:rPr lang="pt-BR" altLang="zh-CN" sz="1000" b="0" baseline="0" dirty="0"/>
              <a:t>  	AND R7, R2, R7</a:t>
            </a:r>
          </a:p>
          <a:p>
            <a:pPr>
              <a:buAutoNum type="arabicPlain" startAt="25"/>
            </a:pPr>
            <a:r>
              <a:rPr lang="en-US" altLang="zh-CN" sz="1000" b="0" baseline="0" dirty="0"/>
              <a:t>  	</a:t>
            </a:r>
            <a:r>
              <a:rPr lang="en-US" altLang="zh-CN" sz="1000" b="0" baseline="0" dirty="0" err="1"/>
              <a:t>BRz</a:t>
            </a:r>
            <a:r>
              <a:rPr lang="en-US" altLang="zh-CN" sz="1000" b="0" baseline="0" dirty="0"/>
              <a:t> CHECK_SOUTH;  If the way to east is</a:t>
            </a:r>
          </a:p>
          <a:p>
            <a:pPr marL="0" indent="0">
              <a:buNone/>
            </a:pPr>
            <a:r>
              <a:rPr lang="en-US" altLang="zh-CN" sz="1000" b="0" baseline="0" dirty="0"/>
              <a:t>                                     ; blocked, check south</a:t>
            </a:r>
          </a:p>
          <a:p>
            <a:pPr marL="0" indent="0">
              <a:buNone/>
            </a:pPr>
            <a:r>
              <a:rPr lang="pt-BR" altLang="zh-CN" sz="1000" b="0" baseline="0" dirty="0"/>
              <a:t>27     	LDR R7, R3, #1</a:t>
            </a:r>
          </a:p>
          <a:p>
            <a:pPr>
              <a:buAutoNum type="arabicPlain" startAt="28"/>
            </a:pPr>
            <a:r>
              <a:rPr lang="en-US" altLang="zh-CN" sz="1000" b="0" baseline="0" dirty="0"/>
              <a:t>  	</a:t>
            </a:r>
            <a:r>
              <a:rPr lang="en-US" altLang="zh-CN" sz="1000" b="0" baseline="0" dirty="0" err="1"/>
              <a:t>BRn</a:t>
            </a:r>
            <a:r>
              <a:rPr lang="en-US" altLang="zh-CN" sz="1000" b="0" baseline="0" dirty="0"/>
              <a:t> CHECK_SOUTH ; If a breadcrumb in the</a:t>
            </a:r>
          </a:p>
          <a:p>
            <a:pPr marL="0" indent="0">
              <a:buNone/>
            </a:pPr>
            <a:r>
              <a:rPr lang="en-US" altLang="zh-CN" sz="1000" b="0" baseline="0" dirty="0"/>
              <a:t>                                      ; east cell, check south</a:t>
            </a:r>
          </a:p>
          <a:p>
            <a:pPr marL="0" indent="0">
              <a:buNone/>
            </a:pPr>
            <a:r>
              <a:rPr lang="pt-BR" altLang="zh-CN" sz="1000" b="0" baseline="0" dirty="0"/>
              <a:t>29     	ADD R0, R3, #1</a:t>
            </a:r>
          </a:p>
          <a:p>
            <a:pPr marL="0" indent="0">
              <a:buNone/>
            </a:pPr>
            <a:r>
              <a:rPr lang="en-US" altLang="zh-CN" sz="1000" b="0" baseline="0" dirty="0"/>
              <a:t>2A     	</a:t>
            </a:r>
            <a:r>
              <a:rPr lang="en-US" altLang="zh-CN" sz="1000" b="0" baseline="0" dirty="0">
                <a:highlight>
                  <a:srgbClr val="FFFF00"/>
                </a:highlight>
              </a:rPr>
              <a:t>JSR FIND_EXIT ; Recursively check the east cell</a:t>
            </a:r>
          </a:p>
          <a:p>
            <a:pPr marL="0" indent="0">
              <a:buNone/>
            </a:pPr>
            <a:r>
              <a:rPr lang="pt-BR" altLang="zh-CN" sz="1000" b="0" baseline="0" dirty="0"/>
              <a:t>2B     	ADD R1, R1, #0</a:t>
            </a:r>
          </a:p>
          <a:p>
            <a:pPr marL="0" indent="0">
              <a:buNone/>
            </a:pPr>
            <a:r>
              <a:rPr lang="en-US" altLang="zh-CN" sz="1000" b="0" baseline="0" dirty="0"/>
              <a:t>2C     	</a:t>
            </a:r>
            <a:r>
              <a:rPr lang="en-US" altLang="zh-CN" sz="1000" b="0" baseline="0" dirty="0" err="1"/>
              <a:t>BRp</a:t>
            </a:r>
            <a:r>
              <a:rPr lang="en-US" altLang="zh-CN" sz="1000" b="0" baseline="0" dirty="0"/>
              <a:t> </a:t>
            </a:r>
            <a:r>
              <a:rPr lang="en-US" altLang="zh-CN" sz="1000" b="0" baseline="0" dirty="0">
                <a:solidFill>
                  <a:srgbClr val="00B050"/>
                </a:solidFill>
              </a:rPr>
              <a:t>DONE_YES</a:t>
            </a:r>
            <a:r>
              <a:rPr lang="en-US" altLang="zh-CN" sz="1000" b="0" baseline="0" dirty="0"/>
              <a:t> ; If a path from east cell found, </a:t>
            </a:r>
          </a:p>
          <a:p>
            <a:pPr marL="0" indent="0">
              <a:buNone/>
            </a:pPr>
            <a:r>
              <a:rPr lang="en-US" altLang="zh-CN" sz="1000" b="0" baseline="0" dirty="0"/>
              <a:t>                                    ; return YES,</a:t>
            </a:r>
            <a:endParaRPr lang="zh-CN" altLang="en-US" sz="1000" kern="0" baseline="0" dirty="0"/>
          </a:p>
        </p:txBody>
      </p:sp>
    </p:spTree>
    <p:extLst>
      <p:ext uri="{BB962C8B-B14F-4D97-AF65-F5344CB8AC3E}">
        <p14:creationId xmlns:p14="http://schemas.microsoft.com/office/powerpoint/2010/main" val="2403786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CF952-8335-4D1B-9FA1-FFEAA61A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F63CAE-F65C-4759-BD5C-BCC45A74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88D55-DD6D-44AA-A5B0-78CF41D7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689AB0D-0CB1-417E-AB28-302859355EA6}"/>
              </a:ext>
            </a:extLst>
          </p:cNvPr>
          <p:cNvSpPr txBox="1">
            <a:spLocks/>
          </p:cNvSpPr>
          <p:nvPr/>
        </p:nvSpPr>
        <p:spPr bwMode="auto">
          <a:xfrm>
            <a:off x="314509" y="980728"/>
            <a:ext cx="4320481" cy="5387048"/>
          </a:xfrm>
          <a:prstGeom prst="rect">
            <a:avLst/>
          </a:prstGeom>
          <a:solidFill>
            <a:srgbClr val="CCFFFF">
              <a:alpha val="74000"/>
            </a:srgbClr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>
              <a:buNone/>
            </a:pPr>
            <a:r>
              <a:rPr lang="en-US" altLang="zh-CN" sz="1000" b="0" baseline="0" dirty="0"/>
              <a:t>2E </a:t>
            </a:r>
            <a:r>
              <a:rPr lang="en-US" altLang="zh-CN" sz="1000" b="0" baseline="0" dirty="0">
                <a:solidFill>
                  <a:srgbClr val="0000FF"/>
                </a:solidFill>
              </a:rPr>
              <a:t>; check the south cell for a path to exit</a:t>
            </a:r>
          </a:p>
          <a:p>
            <a:pPr marL="0" indent="0">
              <a:buNone/>
            </a:pPr>
            <a:r>
              <a:rPr lang="en-US" altLang="zh-CN" sz="1000" b="0" baseline="0" dirty="0"/>
              <a:t>2F </a:t>
            </a:r>
            <a:r>
              <a:rPr lang="en-US" altLang="zh-CN" sz="1000" b="0" baseline="0" dirty="0">
                <a:solidFill>
                  <a:srgbClr val="FF0000"/>
                </a:solidFill>
              </a:rPr>
              <a:t>CHECK_SOUTH </a:t>
            </a:r>
            <a:r>
              <a:rPr lang="en-US" altLang="zh-CN" sz="1000" b="0" baseline="0" dirty="0"/>
              <a:t>LD R7, SOUTH_MASK</a:t>
            </a:r>
          </a:p>
          <a:p>
            <a:pPr marL="0" indent="0">
              <a:buNone/>
            </a:pPr>
            <a:r>
              <a:rPr lang="pt-BR" altLang="zh-CN" sz="1000" b="0" baseline="0" dirty="0"/>
              <a:t>30         	AND R7, R2, R7</a:t>
            </a:r>
          </a:p>
          <a:p>
            <a:pPr marL="171450" indent="-171450">
              <a:buAutoNum type="arabicPlain" startAt="31"/>
            </a:pPr>
            <a:r>
              <a:rPr lang="en-US" altLang="zh-CN" sz="1000" b="0" baseline="0" dirty="0"/>
              <a:t>        	</a:t>
            </a:r>
            <a:r>
              <a:rPr lang="en-US" altLang="zh-CN" sz="1000" b="0" baseline="0" dirty="0" err="1"/>
              <a:t>BRz</a:t>
            </a:r>
            <a:r>
              <a:rPr lang="en-US" altLang="zh-CN" sz="1000" b="0" baseline="0" dirty="0"/>
              <a:t> CHECK_WEST ; If the way to south is blocked,   </a:t>
            </a:r>
          </a:p>
          <a:p>
            <a:pPr marL="0" indent="0">
              <a:buNone/>
            </a:pPr>
            <a:r>
              <a:rPr lang="en-US" altLang="zh-CN" sz="1000" b="0" baseline="0" dirty="0"/>
              <a:t>                                    ;check west</a:t>
            </a:r>
          </a:p>
          <a:p>
            <a:pPr marL="0" indent="0">
              <a:buNone/>
            </a:pPr>
            <a:r>
              <a:rPr lang="pt-BR" altLang="zh-CN" sz="1000" b="0" baseline="0" dirty="0"/>
              <a:t>32         	LDR R7, R3, #6</a:t>
            </a:r>
          </a:p>
          <a:p>
            <a:pPr marL="171450" indent="-171450">
              <a:buAutoNum type="arabicPlain" startAt="33"/>
            </a:pPr>
            <a:r>
              <a:rPr lang="en-US" altLang="zh-CN" sz="1000" b="0" baseline="0" dirty="0"/>
              <a:t>        	</a:t>
            </a:r>
            <a:r>
              <a:rPr lang="en-US" altLang="zh-CN" sz="1000" b="0" baseline="0" dirty="0" err="1"/>
              <a:t>BRn</a:t>
            </a:r>
            <a:r>
              <a:rPr lang="en-US" altLang="zh-CN" sz="1000" b="0" baseline="0" dirty="0"/>
              <a:t> CHECK_WEST ; If a breadcrumb in the south  </a:t>
            </a:r>
          </a:p>
          <a:p>
            <a:pPr marL="0" indent="0">
              <a:buNone/>
            </a:pPr>
            <a:r>
              <a:rPr lang="en-US" altLang="zh-CN" sz="1000" b="0" baseline="0" dirty="0"/>
              <a:t>                                            ;cell, check west</a:t>
            </a:r>
          </a:p>
          <a:p>
            <a:pPr marL="0" indent="0">
              <a:buNone/>
            </a:pPr>
            <a:r>
              <a:rPr lang="pt-BR" altLang="zh-CN" sz="1000" b="0" baseline="0" dirty="0"/>
              <a:t>34         	ADD R0, R3, #6</a:t>
            </a:r>
          </a:p>
          <a:p>
            <a:pPr marL="0" indent="0">
              <a:buNone/>
            </a:pPr>
            <a:r>
              <a:rPr lang="en-US" altLang="zh-CN" sz="1000" b="0" baseline="0" dirty="0"/>
              <a:t>35         	</a:t>
            </a:r>
            <a:r>
              <a:rPr lang="en-US" altLang="zh-CN" sz="1000" b="0" baseline="0" dirty="0">
                <a:highlight>
                  <a:srgbClr val="FFFF00"/>
                </a:highlight>
              </a:rPr>
              <a:t>JSR FIND_EXIT ; Recursively check the south cell</a:t>
            </a:r>
          </a:p>
          <a:p>
            <a:pPr marL="0" indent="0">
              <a:buNone/>
            </a:pPr>
            <a:r>
              <a:rPr lang="pt-BR" altLang="zh-CN" sz="1000" b="0" baseline="0" dirty="0"/>
              <a:t>36         	ADD R1, R1, #0</a:t>
            </a:r>
          </a:p>
          <a:p>
            <a:pPr marL="171450" indent="-171450">
              <a:buAutoNum type="arabicPlain" startAt="37"/>
            </a:pPr>
            <a:r>
              <a:rPr lang="en-US" altLang="zh-CN" sz="1000" b="0" baseline="0" dirty="0"/>
              <a:t>        	</a:t>
            </a:r>
            <a:r>
              <a:rPr lang="en-US" altLang="zh-CN" sz="1000" b="0" baseline="0" dirty="0" err="1"/>
              <a:t>BRp</a:t>
            </a:r>
            <a:r>
              <a:rPr lang="en-US" altLang="zh-CN" sz="1000" b="0" baseline="0" dirty="0"/>
              <a:t> </a:t>
            </a:r>
            <a:r>
              <a:rPr lang="en-US" altLang="zh-CN" sz="1000" b="0" baseline="0" dirty="0">
                <a:solidFill>
                  <a:srgbClr val="00B050"/>
                </a:solidFill>
              </a:rPr>
              <a:t>DONE_YES </a:t>
            </a:r>
            <a:r>
              <a:rPr lang="en-US" altLang="zh-CN" sz="1000" b="0" baseline="0" dirty="0"/>
              <a:t>; If a path from south cell found, </a:t>
            </a:r>
          </a:p>
          <a:p>
            <a:pPr marL="0" indent="0">
              <a:buNone/>
            </a:pPr>
            <a:r>
              <a:rPr lang="en-US" altLang="zh-CN" sz="1000" b="0" baseline="0" dirty="0"/>
              <a:t>                                      ;return YES</a:t>
            </a:r>
          </a:p>
          <a:p>
            <a:pPr marL="0" indent="0">
              <a:buNone/>
            </a:pPr>
            <a:r>
              <a:rPr lang="en-US" altLang="zh-CN" sz="1000" b="0" baseline="0" dirty="0"/>
              <a:t>38</a:t>
            </a:r>
          </a:p>
          <a:p>
            <a:pPr marL="0" indent="0">
              <a:buNone/>
            </a:pPr>
            <a:r>
              <a:rPr lang="en-US" altLang="zh-CN" sz="1000" b="0" baseline="0" dirty="0"/>
              <a:t>39 </a:t>
            </a:r>
            <a:r>
              <a:rPr lang="en-US" altLang="zh-CN" sz="1000" b="0" baseline="0" dirty="0">
                <a:solidFill>
                  <a:srgbClr val="0000FF"/>
                </a:solidFill>
              </a:rPr>
              <a:t>; check the west cell for a path to exit</a:t>
            </a:r>
          </a:p>
          <a:p>
            <a:pPr marL="0" indent="0">
              <a:buNone/>
            </a:pPr>
            <a:r>
              <a:rPr lang="en-US" altLang="zh-CN" sz="1000" b="0" baseline="0" dirty="0"/>
              <a:t>3A </a:t>
            </a:r>
            <a:r>
              <a:rPr lang="en-US" altLang="zh-CN" sz="1000" b="0" baseline="0" dirty="0">
                <a:solidFill>
                  <a:srgbClr val="FF0000"/>
                </a:solidFill>
              </a:rPr>
              <a:t>CHECK_WEST </a:t>
            </a:r>
            <a:r>
              <a:rPr lang="en-US" altLang="zh-CN" sz="1000" b="0" baseline="0" dirty="0"/>
              <a:t>LD R7, WEST_MASK</a:t>
            </a:r>
          </a:p>
          <a:p>
            <a:pPr marL="0" indent="0">
              <a:buNone/>
            </a:pPr>
            <a:r>
              <a:rPr lang="pt-BR" altLang="zh-CN" sz="1000" b="0" baseline="0" dirty="0"/>
              <a:t>3B          	AND R7, R2, R7</a:t>
            </a:r>
          </a:p>
          <a:p>
            <a:pPr marL="0" indent="0">
              <a:buNone/>
            </a:pPr>
            <a:r>
              <a:rPr lang="en-US" altLang="zh-CN" sz="1000" b="0" baseline="0" dirty="0"/>
              <a:t>3C          	</a:t>
            </a:r>
            <a:r>
              <a:rPr lang="en-US" altLang="zh-CN" sz="1000" b="0" baseline="0" dirty="0" err="1"/>
              <a:t>BRz</a:t>
            </a:r>
            <a:r>
              <a:rPr lang="en-US" altLang="zh-CN" sz="1000" b="0" baseline="0" dirty="0"/>
              <a:t> </a:t>
            </a:r>
            <a:r>
              <a:rPr lang="en-US" altLang="zh-CN" sz="1000" b="0" baseline="0" dirty="0">
                <a:solidFill>
                  <a:srgbClr val="FF0000"/>
                </a:solidFill>
              </a:rPr>
              <a:t>DONE_NO </a:t>
            </a:r>
            <a:r>
              <a:rPr lang="en-US" altLang="zh-CN" sz="1000" b="0" baseline="0" dirty="0"/>
              <a:t>; If the way to west is blocked,</a:t>
            </a:r>
          </a:p>
          <a:p>
            <a:pPr marL="0" indent="0">
              <a:buNone/>
            </a:pPr>
            <a:r>
              <a:rPr lang="en-US" altLang="zh-CN" sz="1000" b="0" baseline="0" dirty="0"/>
              <a:t>                                        ; return NO</a:t>
            </a:r>
          </a:p>
          <a:p>
            <a:pPr marL="0" indent="0">
              <a:buNone/>
            </a:pPr>
            <a:r>
              <a:rPr lang="pt-BR" altLang="zh-CN" sz="1000" b="0" baseline="0" dirty="0"/>
              <a:t>3D          	LDR R7, R3, #-1</a:t>
            </a:r>
          </a:p>
          <a:p>
            <a:pPr marL="0" indent="0">
              <a:buNone/>
            </a:pPr>
            <a:r>
              <a:rPr lang="en-US" altLang="zh-CN" sz="1000" b="0" baseline="0" dirty="0"/>
              <a:t>3E          	</a:t>
            </a:r>
            <a:r>
              <a:rPr lang="en-US" altLang="zh-CN" sz="1000" b="0" baseline="0" dirty="0" err="1"/>
              <a:t>BRn</a:t>
            </a:r>
            <a:r>
              <a:rPr lang="en-US" altLang="zh-CN" sz="1000" b="0" baseline="0" dirty="0"/>
              <a:t> </a:t>
            </a:r>
            <a:r>
              <a:rPr lang="en-US" altLang="zh-CN" sz="1000" b="0" baseline="0" dirty="0">
                <a:solidFill>
                  <a:srgbClr val="FF0000"/>
                </a:solidFill>
              </a:rPr>
              <a:t>DONE_NO </a:t>
            </a:r>
            <a:r>
              <a:rPr lang="en-US" altLang="zh-CN" sz="1000" b="0" baseline="0" dirty="0"/>
              <a:t>; If a breadcrumb in the west cell,</a:t>
            </a:r>
          </a:p>
          <a:p>
            <a:pPr marL="0" indent="0">
              <a:buNone/>
            </a:pPr>
            <a:r>
              <a:rPr lang="en-US" altLang="zh-CN" sz="1000" b="0" baseline="0" dirty="0"/>
              <a:t>                                         ; return NO</a:t>
            </a:r>
          </a:p>
          <a:p>
            <a:pPr marL="0" indent="0">
              <a:buNone/>
            </a:pPr>
            <a:r>
              <a:rPr lang="pt-BR" altLang="zh-CN" sz="1000" b="0" baseline="0" dirty="0"/>
              <a:t>3F           	ADD R0, R3, #-1</a:t>
            </a:r>
          </a:p>
          <a:p>
            <a:pPr marL="0" indent="0">
              <a:buNone/>
            </a:pPr>
            <a:r>
              <a:rPr lang="en-US" altLang="zh-CN" sz="1000" b="0" baseline="0" dirty="0"/>
              <a:t>40           	</a:t>
            </a:r>
            <a:r>
              <a:rPr lang="en-US" altLang="zh-CN" sz="1000" b="0" baseline="0" dirty="0">
                <a:highlight>
                  <a:srgbClr val="FFFF00"/>
                </a:highlight>
              </a:rPr>
              <a:t>JSR FIND_EXIT ; Recursively check the west cell</a:t>
            </a:r>
          </a:p>
          <a:p>
            <a:pPr marL="0" indent="0">
              <a:buNone/>
            </a:pPr>
            <a:r>
              <a:rPr lang="pt-BR" altLang="zh-CN" sz="1000" b="0" baseline="0" dirty="0"/>
              <a:t>41          	ADD R1, R1, #0</a:t>
            </a:r>
          </a:p>
          <a:p>
            <a:pPr marL="171450" indent="-171450">
              <a:buAutoNum type="arabicPlain" startAt="42"/>
            </a:pPr>
            <a:r>
              <a:rPr lang="en-US" altLang="zh-CN" sz="1000" b="0" baseline="0" dirty="0"/>
              <a:t>         	</a:t>
            </a:r>
            <a:r>
              <a:rPr lang="en-US" altLang="zh-CN" sz="1000" b="0" baseline="0" dirty="0" err="1"/>
              <a:t>BRp</a:t>
            </a:r>
            <a:r>
              <a:rPr lang="en-US" altLang="zh-CN" sz="1000" b="0" baseline="0" dirty="0"/>
              <a:t> </a:t>
            </a:r>
            <a:r>
              <a:rPr lang="en-US" altLang="zh-CN" sz="1000" b="0" baseline="0" dirty="0">
                <a:solidFill>
                  <a:srgbClr val="00B050"/>
                </a:solidFill>
              </a:rPr>
              <a:t>DONE_YES </a:t>
            </a:r>
            <a:r>
              <a:rPr lang="en-US" altLang="zh-CN" sz="1000" b="0" baseline="0" dirty="0"/>
              <a:t>; If a path from west cell found,</a:t>
            </a:r>
          </a:p>
          <a:p>
            <a:pPr marL="0" indent="0">
              <a:buNone/>
            </a:pPr>
            <a:r>
              <a:rPr lang="en-US" altLang="zh-CN" sz="1000" b="0" baseline="0" dirty="0"/>
              <a:t>                                              ; return YES43</a:t>
            </a:r>
          </a:p>
          <a:p>
            <a:pPr marL="0" indent="0">
              <a:buNone/>
            </a:pPr>
            <a:r>
              <a:rPr lang="en-US" altLang="zh-CN" sz="1000" b="0" baseline="0" dirty="0"/>
              <a:t>44 </a:t>
            </a:r>
            <a:r>
              <a:rPr lang="en-US" altLang="zh-CN" sz="1000" b="0" baseline="0" dirty="0">
                <a:solidFill>
                  <a:schemeClr val="accent1"/>
                </a:solidFill>
              </a:rPr>
              <a:t>DONE_NO </a:t>
            </a:r>
            <a:r>
              <a:rPr lang="en-US" altLang="zh-CN" sz="1000" b="0" baseline="0" dirty="0"/>
              <a:t>AND R1, R1, #0</a:t>
            </a:r>
          </a:p>
          <a:p>
            <a:pPr marL="0" indent="0">
              <a:buNone/>
            </a:pPr>
            <a:r>
              <a:rPr lang="en-US" altLang="zh-CN" sz="1000" b="0" baseline="0" dirty="0"/>
              <a:t>45          	BR </a:t>
            </a:r>
            <a:r>
              <a:rPr lang="en-US" altLang="zh-CN" sz="1000" b="0" baseline="0" dirty="0">
                <a:solidFill>
                  <a:srgbClr val="FF0000"/>
                </a:solidFill>
              </a:rPr>
              <a:t>RESTORE</a:t>
            </a:r>
            <a:endParaRPr lang="zh-CN" altLang="en-US" sz="200" kern="0" baseline="0" dirty="0">
              <a:solidFill>
                <a:srgbClr val="FF0000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7F2F332-BDDA-40FA-8642-887F45919618}"/>
              </a:ext>
            </a:extLst>
          </p:cNvPr>
          <p:cNvSpPr txBox="1">
            <a:spLocks/>
          </p:cNvSpPr>
          <p:nvPr/>
        </p:nvSpPr>
        <p:spPr bwMode="auto">
          <a:xfrm>
            <a:off x="4706998" y="980728"/>
            <a:ext cx="4257490" cy="5387048"/>
          </a:xfrm>
          <a:prstGeom prst="rect">
            <a:avLst/>
          </a:prstGeom>
          <a:solidFill>
            <a:srgbClr val="CCFFFF">
              <a:alpha val="74000"/>
            </a:srgbClr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>
              <a:buNone/>
            </a:pPr>
            <a:r>
              <a:rPr lang="en-US" altLang="zh-CN" sz="1050" b="0" baseline="0" dirty="0"/>
              <a:t>46</a:t>
            </a:r>
          </a:p>
          <a:p>
            <a:pPr marL="0" indent="0">
              <a:buNone/>
            </a:pPr>
            <a:r>
              <a:rPr lang="en-US" altLang="zh-CN" sz="1050" b="0" baseline="0" dirty="0"/>
              <a:t>47 </a:t>
            </a:r>
            <a:r>
              <a:rPr lang="en-US" altLang="zh-CN" sz="1050" b="0" baseline="0" dirty="0">
                <a:solidFill>
                  <a:srgbClr val="00B050"/>
                </a:solidFill>
              </a:rPr>
              <a:t>DONE_YES </a:t>
            </a:r>
            <a:r>
              <a:rPr lang="en-US" altLang="zh-CN" sz="1050" b="0" baseline="0" dirty="0"/>
              <a:t>AND R1, R1, #0</a:t>
            </a:r>
          </a:p>
          <a:p>
            <a:pPr marL="0" indent="0">
              <a:buNone/>
            </a:pPr>
            <a:r>
              <a:rPr lang="pt-BR" altLang="zh-CN" sz="1050" b="0" baseline="0" dirty="0"/>
              <a:t>48          	ADD R1, R1, #1</a:t>
            </a:r>
          </a:p>
          <a:p>
            <a:pPr marL="0" indent="0">
              <a:buNone/>
            </a:pPr>
            <a:r>
              <a:rPr lang="en-US" altLang="zh-CN" sz="1050" b="0" baseline="0" dirty="0"/>
              <a:t>49</a:t>
            </a:r>
          </a:p>
          <a:p>
            <a:pPr marL="0" indent="0">
              <a:buNone/>
            </a:pPr>
            <a:r>
              <a:rPr lang="pt-BR" altLang="zh-CN" sz="1050" b="0" baseline="0" dirty="0"/>
              <a:t>4A </a:t>
            </a:r>
            <a:r>
              <a:rPr lang="pt-BR" altLang="zh-CN" sz="1050" b="0" baseline="0" dirty="0">
                <a:solidFill>
                  <a:schemeClr val="accent1"/>
                </a:solidFill>
              </a:rPr>
              <a:t>RESTORE </a:t>
            </a:r>
            <a:r>
              <a:rPr lang="pt-BR" altLang="zh-CN" sz="1050" b="0" baseline="0" dirty="0"/>
              <a:t>ADD R0, R3, #0 ; restore R0 from R3                                                      ;</a:t>
            </a:r>
          </a:p>
          <a:p>
            <a:pPr marL="0" indent="0">
              <a:buNone/>
            </a:pPr>
            <a:r>
              <a:rPr lang="en-US" altLang="zh-CN" sz="1050" b="0" baseline="0" dirty="0"/>
              <a:t>4B  </a:t>
            </a:r>
            <a:r>
              <a:rPr lang="en-US" altLang="zh-CN" sz="975" b="0" baseline="0" dirty="0">
                <a:solidFill>
                  <a:srgbClr val="0000FF"/>
                </a:solidFill>
              </a:rPr>
              <a:t>; restore the rest of the modified registers </a:t>
            </a:r>
          </a:p>
          <a:p>
            <a:pPr marL="0" indent="0">
              <a:buNone/>
            </a:pPr>
            <a:r>
              <a:rPr lang="en-US" altLang="zh-CN" sz="975" b="0" baseline="0" dirty="0">
                <a:solidFill>
                  <a:srgbClr val="0000FF"/>
                </a:solidFill>
              </a:rPr>
              <a:t>      ;from the stack.</a:t>
            </a:r>
          </a:p>
          <a:p>
            <a:pPr marL="0" indent="0">
              <a:buNone/>
            </a:pPr>
            <a:r>
              <a:rPr lang="pt-BR" altLang="zh-CN" sz="1050" b="0" baseline="0" dirty="0"/>
              <a:t>4C         	LDR R7, R6, #0</a:t>
            </a:r>
          </a:p>
          <a:p>
            <a:pPr marL="0" indent="0">
              <a:buNone/>
            </a:pPr>
            <a:r>
              <a:rPr lang="pt-BR" altLang="zh-CN" sz="1050" b="0" baseline="0" dirty="0"/>
              <a:t>4D         	ADD R6, R6, #1</a:t>
            </a:r>
          </a:p>
          <a:p>
            <a:pPr marL="0" indent="0">
              <a:buNone/>
            </a:pPr>
            <a:r>
              <a:rPr lang="pt-BR" altLang="zh-CN" sz="1050" b="0" baseline="0" dirty="0"/>
              <a:t>4E          	LDR R3, R6, #0</a:t>
            </a:r>
          </a:p>
          <a:p>
            <a:pPr marL="0" indent="0">
              <a:buNone/>
            </a:pPr>
            <a:r>
              <a:rPr lang="pt-BR" altLang="zh-CN" sz="1050" b="0" baseline="0" dirty="0"/>
              <a:t>4F          	ADD R6, R6, #1</a:t>
            </a:r>
          </a:p>
          <a:p>
            <a:pPr marL="0" indent="0">
              <a:buNone/>
            </a:pPr>
            <a:r>
              <a:rPr lang="pt-BR" altLang="zh-CN" sz="1050" b="0" baseline="0" dirty="0"/>
              <a:t>50          	LDR R2, R6, #0</a:t>
            </a:r>
          </a:p>
          <a:p>
            <a:pPr marL="0" indent="0">
              <a:buNone/>
            </a:pPr>
            <a:r>
              <a:rPr lang="pt-BR" altLang="zh-CN" sz="1050" b="0" baseline="0" dirty="0"/>
              <a:t>51          	ADD R6, R6, #1</a:t>
            </a:r>
          </a:p>
          <a:p>
            <a:pPr marL="0" indent="0">
              <a:buNone/>
            </a:pPr>
            <a:r>
              <a:rPr lang="en-US" altLang="zh-CN" sz="1050" b="0" baseline="0" dirty="0"/>
              <a:t>52          	RET</a:t>
            </a:r>
          </a:p>
          <a:p>
            <a:pPr marL="0" indent="0">
              <a:buNone/>
            </a:pPr>
            <a:r>
              <a:rPr lang="en-US" altLang="zh-CN" sz="1050" b="0" baseline="0" dirty="0"/>
              <a:t>53</a:t>
            </a:r>
          </a:p>
          <a:p>
            <a:pPr marL="0" indent="0">
              <a:buNone/>
            </a:pPr>
            <a:r>
              <a:rPr lang="en-US" altLang="zh-CN" sz="1050" b="0" baseline="0" dirty="0"/>
              <a:t>54 </a:t>
            </a:r>
            <a:r>
              <a:rPr lang="en-US" altLang="zh-CN" sz="1050" b="0" baseline="0" dirty="0">
                <a:solidFill>
                  <a:srgbClr val="FF0000"/>
                </a:solidFill>
              </a:rPr>
              <a:t> BREADCRUMB  </a:t>
            </a:r>
            <a:r>
              <a:rPr lang="en-US" altLang="zh-CN" sz="1050" b="0" baseline="0" dirty="0"/>
              <a:t>.FILL  x8000</a:t>
            </a:r>
          </a:p>
          <a:p>
            <a:pPr marL="0" indent="0">
              <a:buNone/>
            </a:pPr>
            <a:r>
              <a:rPr lang="sv-SE" altLang="zh-CN" sz="1050" b="0" baseline="0" dirty="0"/>
              <a:t>55  </a:t>
            </a:r>
            <a:r>
              <a:rPr lang="sv-SE" altLang="zh-CN" sz="1050" b="0" baseline="0" dirty="0">
                <a:solidFill>
                  <a:srgbClr val="FF0000"/>
                </a:solidFill>
              </a:rPr>
              <a:t>EXIT_MASK       </a:t>
            </a:r>
            <a:r>
              <a:rPr lang="sv-SE" altLang="zh-CN" sz="1050" b="0" baseline="0" dirty="0"/>
              <a:t>.FILL  x0010</a:t>
            </a:r>
          </a:p>
          <a:p>
            <a:pPr marL="0" indent="0">
              <a:buNone/>
            </a:pPr>
            <a:r>
              <a:rPr lang="en-US" altLang="zh-CN" sz="1050" b="0" baseline="0" dirty="0"/>
              <a:t>56  </a:t>
            </a:r>
            <a:r>
              <a:rPr lang="en-US" altLang="zh-CN" sz="1050" b="0" baseline="0" dirty="0">
                <a:solidFill>
                  <a:srgbClr val="FF0000"/>
                </a:solidFill>
              </a:rPr>
              <a:t>NORTH_MASK  </a:t>
            </a:r>
            <a:r>
              <a:rPr lang="en-US" altLang="zh-CN" sz="1050" b="0" baseline="0" dirty="0"/>
              <a:t>.FILL  x0008</a:t>
            </a:r>
          </a:p>
          <a:p>
            <a:pPr marL="0" indent="0">
              <a:buNone/>
            </a:pPr>
            <a:r>
              <a:rPr lang="en-US" altLang="zh-CN" sz="1050" b="0" baseline="0" dirty="0"/>
              <a:t>57  </a:t>
            </a:r>
            <a:r>
              <a:rPr lang="en-US" altLang="zh-CN" sz="1050" b="0" baseline="0" dirty="0">
                <a:solidFill>
                  <a:srgbClr val="FF0000"/>
                </a:solidFill>
              </a:rPr>
              <a:t>EAST_MASK      </a:t>
            </a:r>
            <a:r>
              <a:rPr lang="en-US" altLang="zh-CN" sz="1050" b="0" baseline="0" dirty="0"/>
              <a:t>.FILL  x0004</a:t>
            </a:r>
          </a:p>
          <a:p>
            <a:pPr marL="0" indent="0">
              <a:buNone/>
            </a:pPr>
            <a:r>
              <a:rPr lang="en-US" altLang="zh-CN" sz="1050" b="0" baseline="0" dirty="0"/>
              <a:t>58  </a:t>
            </a:r>
            <a:r>
              <a:rPr lang="en-US" altLang="zh-CN" sz="1050" b="0" baseline="0" dirty="0">
                <a:solidFill>
                  <a:srgbClr val="FF0000"/>
                </a:solidFill>
              </a:rPr>
              <a:t>SOUTH_MASK  </a:t>
            </a:r>
            <a:r>
              <a:rPr lang="en-US" altLang="zh-CN" sz="1050" b="0" baseline="0" dirty="0"/>
              <a:t>.FILL  x0002</a:t>
            </a:r>
          </a:p>
          <a:p>
            <a:pPr marL="0" indent="0">
              <a:buNone/>
            </a:pPr>
            <a:r>
              <a:rPr lang="en-US" altLang="zh-CN" sz="1050" b="0" baseline="0" dirty="0"/>
              <a:t>59  </a:t>
            </a:r>
            <a:r>
              <a:rPr lang="en-US" altLang="zh-CN" sz="1050" b="0" baseline="0" dirty="0">
                <a:solidFill>
                  <a:srgbClr val="FF0000"/>
                </a:solidFill>
              </a:rPr>
              <a:t>WEST_MASK     </a:t>
            </a:r>
            <a:r>
              <a:rPr lang="en-US" altLang="zh-CN" sz="1050" b="0" baseline="0" dirty="0"/>
              <a:t>.FILL  x0001</a:t>
            </a:r>
          </a:p>
          <a:p>
            <a:pPr marL="0" indent="0">
              <a:buNone/>
            </a:pPr>
            <a:r>
              <a:rPr lang="en-US" altLang="zh-CN" sz="1050" b="0" baseline="0" dirty="0"/>
              <a:t>5A                           .END</a:t>
            </a:r>
            <a:endParaRPr lang="zh-CN" altLang="en-US" sz="225" kern="0" baseline="0" dirty="0"/>
          </a:p>
        </p:txBody>
      </p:sp>
    </p:spTree>
    <p:extLst>
      <p:ext uri="{BB962C8B-B14F-4D97-AF65-F5344CB8AC3E}">
        <p14:creationId xmlns:p14="http://schemas.microsoft.com/office/powerpoint/2010/main" val="4183257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431E9-8E44-484A-92F5-83619F82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2.The Queue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Definition of Queue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Basic Operations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Wrap-Around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Definition of  full and empty queue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Underflow/Overflow</a:t>
            </a:r>
          </a:p>
          <a:p>
            <a:endParaRPr lang="zh-CN" altLang="en-US" sz="2800" dirty="0"/>
          </a:p>
          <a:p>
            <a:endParaRPr 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ECA0F-FA75-48D5-ABC1-C7ED1DE6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1F9F6-5A52-4F2D-AB76-F4494681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AF01BB-013D-4006-B417-404969D2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1678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8389E-4452-4333-A2F2-006D14A5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en-US" altLang="zh-CN">
                <a:sym typeface="Times New Roman" panose="02020603050405020304" pitchFamily="18" charset="0"/>
              </a:rPr>
              <a:t>The Definition of Queue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D3028A-7491-4CDC-9545-65932820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Queue</a:t>
            </a:r>
          </a:p>
          <a:p>
            <a:pPr lvl="1"/>
            <a:r>
              <a:rPr lang="en-US" altLang="zh-CN" sz="1800" dirty="0"/>
              <a:t>A data structure with the property of “First in First out (</a:t>
            </a:r>
            <a:r>
              <a:rPr lang="en-US" altLang="zh-CN" sz="1800" dirty="0">
                <a:solidFill>
                  <a:srgbClr val="0070C0"/>
                </a:solidFill>
              </a:rPr>
              <a:t>FIFO</a:t>
            </a:r>
            <a:r>
              <a:rPr lang="en-US" altLang="zh-CN" sz="1800" dirty="0"/>
              <a:t>)”;</a:t>
            </a:r>
          </a:p>
          <a:p>
            <a:pPr lvl="1"/>
            <a:r>
              <a:rPr lang="en-US" altLang="zh-CN" sz="1800" dirty="0">
                <a:solidFill>
                  <a:schemeClr val="accent1"/>
                </a:solidFill>
              </a:rPr>
              <a:t>Front</a:t>
            </a:r>
            <a:r>
              <a:rPr lang="en-US" altLang="zh-CN" sz="1800" dirty="0"/>
              <a:t> pointer for removing elements from the front of the queue; </a:t>
            </a:r>
            <a:r>
              <a:rPr lang="en-US" altLang="zh-CN" sz="1800" dirty="0">
                <a:solidFill>
                  <a:schemeClr val="accent1"/>
                </a:solidFill>
              </a:rPr>
              <a:t>Rear</a:t>
            </a:r>
            <a:r>
              <a:rPr lang="en-US" altLang="zh-CN" sz="1800" dirty="0"/>
              <a:t> pointer for inserting into the rear of the queue.</a:t>
            </a:r>
          </a:p>
          <a:p>
            <a:pPr lvl="1"/>
            <a:r>
              <a:rPr lang="en-US" altLang="zh-CN" sz="1800" dirty="0">
                <a:solidFill>
                  <a:schemeClr val="accent1"/>
                </a:solidFill>
              </a:rPr>
              <a:t>FRONT</a:t>
            </a:r>
            <a:r>
              <a:rPr lang="en-US" altLang="zh-CN" sz="1800" dirty="0"/>
              <a:t> points to the location just </a:t>
            </a:r>
            <a:r>
              <a:rPr lang="en-US" altLang="zh-CN" sz="1800" dirty="0">
                <a:solidFill>
                  <a:srgbClr val="FF0000"/>
                </a:solidFill>
              </a:rPr>
              <a:t>in front of the first element </a:t>
            </a:r>
            <a:r>
              <a:rPr lang="en-US" altLang="zh-CN" sz="1800" dirty="0"/>
              <a:t>in the queue; </a:t>
            </a:r>
            <a:r>
              <a:rPr lang="en-US" altLang="zh-CN" sz="1800" dirty="0">
                <a:solidFill>
                  <a:schemeClr val="accent1"/>
                </a:solidFill>
              </a:rPr>
              <a:t>REAR</a:t>
            </a:r>
            <a:r>
              <a:rPr lang="en-US" altLang="zh-CN" sz="1800" dirty="0"/>
              <a:t> points to the location of </a:t>
            </a:r>
            <a:r>
              <a:rPr lang="en-US" altLang="zh-CN" sz="1800" dirty="0">
                <a:solidFill>
                  <a:srgbClr val="FF0000"/>
                </a:solidFill>
              </a:rPr>
              <a:t>the last element </a:t>
            </a:r>
            <a:r>
              <a:rPr lang="en-US" altLang="zh-CN" sz="1800" dirty="0"/>
              <a:t>in the queue.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22252-39E9-4F05-AE26-DE55680C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401-22E9-4153-B0F5-3C3505E5B3D2}" type="datetime1">
              <a:rPr lang="zh-CN" altLang="en-US" smtClean="0"/>
              <a:pPr/>
              <a:t>2023/12/6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ACC92-4EB6-40BA-BD27-9577F67D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DA67C-D0CD-4EB9-B97F-9942ACBF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A37B-31F2-46EE-90A4-68D9AA6A4383}" type="slidenum">
              <a:rPr lang="en-US" altLang="zh-CN" smtClean="0"/>
              <a:pPr/>
              <a:t>34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B771E3-2924-4A41-9461-4B51C37BC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063539"/>
            <a:ext cx="2247285" cy="28407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9EB68F5-FCD4-4CF5-AB04-1D2FC00B2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28" y="3086891"/>
            <a:ext cx="2139046" cy="27857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37CC680-609D-4586-87E1-29C8591A6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416" y="2982885"/>
            <a:ext cx="1902544" cy="28538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42F9232-D175-4763-AE01-CC14EA5CF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619" y="3030598"/>
            <a:ext cx="2131692" cy="278578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4B866F2-4A23-4DFC-87E1-E75FE3FEE622}"/>
              </a:ext>
            </a:extLst>
          </p:cNvPr>
          <p:cNvSpPr/>
          <p:nvPr/>
        </p:nvSpPr>
        <p:spPr>
          <a:xfrm>
            <a:off x="933004" y="6048770"/>
            <a:ext cx="7815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baseline="0" dirty="0">
                <a:latin typeface="ProximaNova-Semibold"/>
              </a:rPr>
              <a:t>Figure 8.25 </a:t>
            </a:r>
            <a:r>
              <a:rPr lang="en-US" altLang="zh-CN" b="1" baseline="0" dirty="0">
                <a:latin typeface="ProximaNova-Semibold"/>
              </a:rPr>
              <a:t>A queue allocated to memory locations x8000 to x8005.</a:t>
            </a:r>
            <a:endParaRPr lang="zh-CN" altLang="en-US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0790667-AA47-49FE-BE1B-BAF9DB34615A}"/>
              </a:ext>
            </a:extLst>
          </p:cNvPr>
          <p:cNvSpPr/>
          <p:nvPr/>
        </p:nvSpPr>
        <p:spPr bwMode="auto">
          <a:xfrm>
            <a:off x="1558754" y="3789486"/>
            <a:ext cx="576064" cy="593633"/>
          </a:xfrm>
          <a:prstGeom prst="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4CD431-099C-40EE-B9CE-863EF7992653}"/>
              </a:ext>
            </a:extLst>
          </p:cNvPr>
          <p:cNvSpPr/>
          <p:nvPr/>
        </p:nvSpPr>
        <p:spPr bwMode="auto">
          <a:xfrm>
            <a:off x="3586844" y="4000931"/>
            <a:ext cx="576064" cy="436182"/>
          </a:xfrm>
          <a:prstGeom prst="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C3A1A4D-731B-4D82-AF17-B7422A911C2E}"/>
              </a:ext>
            </a:extLst>
          </p:cNvPr>
          <p:cNvSpPr/>
          <p:nvPr/>
        </p:nvSpPr>
        <p:spPr bwMode="auto">
          <a:xfrm>
            <a:off x="5592688" y="3930936"/>
            <a:ext cx="576064" cy="664766"/>
          </a:xfrm>
          <a:prstGeom prst="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4757E74-3470-4729-8E24-4506B0708C8A}"/>
              </a:ext>
            </a:extLst>
          </p:cNvPr>
          <p:cNvSpPr/>
          <p:nvPr/>
        </p:nvSpPr>
        <p:spPr bwMode="auto">
          <a:xfrm>
            <a:off x="7785425" y="3948134"/>
            <a:ext cx="601169" cy="647568"/>
          </a:xfrm>
          <a:prstGeom prst="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5A25609-41F3-4A16-849E-46DF9A37D072}"/>
              </a:ext>
            </a:extLst>
          </p:cNvPr>
          <p:cNvSpPr/>
          <p:nvPr/>
        </p:nvSpPr>
        <p:spPr bwMode="auto">
          <a:xfrm>
            <a:off x="7797977" y="3208031"/>
            <a:ext cx="576064" cy="148962"/>
          </a:xfrm>
          <a:prstGeom prst="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9300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6F1037F-9892-49F7-B924-50D081384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020" y="4149079"/>
            <a:ext cx="1954180" cy="249280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68E7669-7624-449B-9180-8379AD37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Basic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5C5DC-58D7-47AA-9E9B-AE1C18CE9B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000" dirty="0"/>
              <a:t>Remove from </a:t>
            </a:r>
            <a:r>
              <a:rPr lang="en-US" altLang="zh-CN" sz="2000" dirty="0">
                <a:solidFill>
                  <a:schemeClr val="accent1"/>
                </a:solidFill>
              </a:rPr>
              <a:t>Front</a:t>
            </a:r>
          </a:p>
          <a:p>
            <a:pPr lvl="1"/>
            <a:r>
              <a:rPr lang="en-US" altLang="zh-CN" sz="1600" dirty="0"/>
              <a:t>FRONT points to the location just in front of the first element in the queue; R3 stores the FRONT pointer;</a:t>
            </a:r>
          </a:p>
          <a:p>
            <a:pPr lvl="1"/>
            <a:r>
              <a:rPr lang="en-US" altLang="zh-CN" sz="1600" dirty="0"/>
              <a:t>First incrementing FRONT; then loading the value.</a:t>
            </a:r>
          </a:p>
          <a:p>
            <a:pPr marL="342900" lvl="1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      ADD R3,R3,#1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      LDR  R0,R3,#0</a:t>
            </a:r>
          </a:p>
          <a:p>
            <a:endParaRPr lang="en-US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/>
              <a:t>Insert at </a:t>
            </a:r>
            <a:r>
              <a:rPr lang="en-US" altLang="zh-CN" sz="2000" dirty="0">
                <a:solidFill>
                  <a:schemeClr val="accent1"/>
                </a:solidFill>
              </a:rPr>
              <a:t>Rear</a:t>
            </a:r>
          </a:p>
          <a:p>
            <a:pPr lvl="1"/>
            <a:r>
              <a:rPr lang="en-US" altLang="zh-CN" sz="1600" dirty="0"/>
              <a:t>First incrementing REAR; then storing the value. R4 stores the REAR pointer;</a:t>
            </a:r>
          </a:p>
          <a:p>
            <a:pPr marL="342900" lvl="1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      ADD R4,R4,#1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      STR  R0,R4,#0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A3A00-5EEF-449D-80A8-682A27DA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401-22E9-4153-B0F5-3C3505E5B3D2}" type="datetime1">
              <a:rPr lang="zh-CN" altLang="en-US" smtClean="0"/>
              <a:pPr/>
              <a:t>2023/12/6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711DE-F5F5-44FE-A77A-67A34E49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4EB2A-6F43-477B-86AF-9A4F9719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A37B-31F2-46EE-90A4-68D9AA6A4383}" type="slidenum">
              <a:rPr lang="en-US" altLang="zh-CN" smtClean="0"/>
              <a:pPr/>
              <a:t>35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2BE9BB-EC06-4ECF-ACC1-0A8FCCCD0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902" y="1095178"/>
            <a:ext cx="2448075" cy="24058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4F711A-E391-44A1-B3AF-A9B41FBB7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271" y="1095179"/>
            <a:ext cx="2058557" cy="2405828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E128FCB3-7E08-408F-82AD-F42F0E40A28A}"/>
              </a:ext>
            </a:extLst>
          </p:cNvPr>
          <p:cNvSpPr/>
          <p:nvPr/>
        </p:nvSpPr>
        <p:spPr bwMode="auto">
          <a:xfrm>
            <a:off x="6605705" y="1798276"/>
            <a:ext cx="324036" cy="27003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F2EA5B1-FEF6-46F3-A119-2EAFAE0EE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300" y="4077071"/>
            <a:ext cx="2305573" cy="2553503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1FB3886F-3978-4FBD-99A1-73EEF6D1A44D}"/>
              </a:ext>
            </a:extLst>
          </p:cNvPr>
          <p:cNvSpPr/>
          <p:nvPr/>
        </p:nvSpPr>
        <p:spPr bwMode="auto">
          <a:xfrm>
            <a:off x="6689723" y="5037169"/>
            <a:ext cx="324036" cy="27003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659239" y="1683238"/>
            <a:ext cx="576064" cy="593633"/>
          </a:xfrm>
          <a:prstGeom prst="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8000826" y="1898734"/>
            <a:ext cx="576064" cy="378138"/>
          </a:xfrm>
          <a:prstGeom prst="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7868741" y="4976737"/>
            <a:ext cx="576064" cy="593633"/>
          </a:xfrm>
          <a:prstGeom prst="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5449391" y="4936998"/>
            <a:ext cx="576064" cy="378138"/>
          </a:xfrm>
          <a:prstGeom prst="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309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79094-B29F-495E-AE78-F773D9CC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Wrap-Around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DC818-9646-42EB-B099-06F07BDA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721"/>
            <a:ext cx="3672409" cy="4363517"/>
          </a:xfrm>
          <a:solidFill>
            <a:srgbClr val="A6E0E0"/>
          </a:solidFill>
          <a:scene3d>
            <a:camera prst="orthographicFront"/>
            <a:lightRig rig="threePt" dir="t"/>
          </a:scene3d>
          <a:sp3d>
            <a:bevelT w="6350" h="82550"/>
          </a:sp3d>
        </p:spPr>
        <p:txBody>
          <a:bodyPr/>
          <a:lstStyle/>
          <a:p>
            <a:r>
              <a:rPr lang="en-US" altLang="zh-CN" dirty="0"/>
              <a:t>Remove</a:t>
            </a:r>
          </a:p>
          <a:p>
            <a:pPr marL="0" indent="0">
              <a:buNone/>
            </a:pPr>
            <a:r>
              <a:rPr lang="en-US" altLang="zh-CN" sz="1500" b="0" dirty="0">
                <a:solidFill>
                  <a:srgbClr val="0000FF"/>
                </a:solidFill>
              </a:rPr>
              <a:t>            ;R3 stores </a:t>
            </a:r>
            <a:r>
              <a:rPr lang="en-US" altLang="zh-CN" sz="1500" b="0" dirty="0">
                <a:solidFill>
                  <a:srgbClr val="0000FF"/>
                </a:solidFill>
                <a:highlight>
                  <a:srgbClr val="FFFF00"/>
                </a:highlight>
              </a:rPr>
              <a:t>FRONT</a:t>
            </a:r>
            <a:r>
              <a:rPr lang="en-US" altLang="zh-CN" sz="1500" b="0" dirty="0">
                <a:solidFill>
                  <a:srgbClr val="0000FF"/>
                </a:solidFill>
              </a:rPr>
              <a:t> pointer</a:t>
            </a:r>
          </a:p>
          <a:p>
            <a:pPr marL="0" indent="0">
              <a:buNone/>
            </a:pPr>
            <a:r>
              <a:rPr lang="en-US" altLang="zh-CN" sz="1500" b="0" dirty="0"/>
              <a:t>            LD R2, LAST</a:t>
            </a:r>
          </a:p>
          <a:p>
            <a:pPr marL="0" indent="0">
              <a:buNone/>
            </a:pPr>
            <a:r>
              <a:rPr lang="en-US" altLang="zh-CN" sz="1500" b="0" dirty="0"/>
              <a:t>            ADD R2,R3,R2</a:t>
            </a:r>
          </a:p>
          <a:p>
            <a:pPr marL="0" indent="0">
              <a:buNone/>
            </a:pPr>
            <a:r>
              <a:rPr lang="en-US" altLang="zh-CN" sz="1500" b="0" dirty="0"/>
              <a:t>            </a:t>
            </a:r>
            <a:r>
              <a:rPr lang="en-US" altLang="zh-CN" sz="1500" b="0" dirty="0" err="1"/>
              <a:t>BRnp</a:t>
            </a:r>
            <a:r>
              <a:rPr lang="en-US" altLang="zh-CN" sz="1500" b="0" dirty="0"/>
              <a:t> SKIP_1; </a:t>
            </a:r>
            <a:r>
              <a:rPr lang="en-US" altLang="zh-CN" sz="1500" b="0" dirty="0">
                <a:solidFill>
                  <a:srgbClr val="0000FF"/>
                </a:solidFill>
              </a:rPr>
              <a:t>if front = x8005</a:t>
            </a:r>
          </a:p>
          <a:p>
            <a:pPr marL="0" indent="0">
              <a:buNone/>
            </a:pPr>
            <a:r>
              <a:rPr lang="en-US" altLang="zh-CN" sz="1500" b="0" dirty="0"/>
              <a:t>            LD R3,FIRST</a:t>
            </a:r>
          </a:p>
          <a:p>
            <a:pPr marL="0" indent="0">
              <a:buNone/>
            </a:pPr>
            <a:r>
              <a:rPr lang="en-US" altLang="zh-CN" sz="1500" b="0" dirty="0"/>
              <a:t>            BR SKIP_2</a:t>
            </a:r>
          </a:p>
          <a:p>
            <a:pPr marL="0" indent="0">
              <a:buNone/>
            </a:pPr>
            <a:r>
              <a:rPr lang="pt-BR" altLang="zh-CN" sz="1500" b="0" dirty="0">
                <a:solidFill>
                  <a:srgbClr val="FF0000"/>
                </a:solidFill>
              </a:rPr>
              <a:t>SKIP_1 </a:t>
            </a:r>
            <a:r>
              <a:rPr lang="pt-BR" altLang="zh-CN" sz="1500" b="0" dirty="0"/>
              <a:t>ADD R3,R3,#1</a:t>
            </a:r>
          </a:p>
          <a:p>
            <a:pPr marL="0" indent="0">
              <a:buNone/>
            </a:pPr>
            <a:r>
              <a:rPr lang="en-US" altLang="zh-CN" sz="1500" b="0" dirty="0">
                <a:solidFill>
                  <a:srgbClr val="FF0000"/>
                </a:solidFill>
              </a:rPr>
              <a:t>SKIP_2 </a:t>
            </a:r>
            <a:r>
              <a:rPr lang="en-US" altLang="zh-CN" sz="1500" b="0" dirty="0"/>
              <a:t>LDR  R0,R3,#0 </a:t>
            </a:r>
          </a:p>
          <a:p>
            <a:pPr marL="0" indent="0">
              <a:buNone/>
            </a:pPr>
            <a:r>
              <a:rPr lang="en-US" altLang="zh-CN" sz="1500" b="0" dirty="0">
                <a:solidFill>
                  <a:srgbClr val="0000FF"/>
                </a:solidFill>
              </a:rPr>
              <a:t>; R0 gets the front of the queue</a:t>
            </a:r>
          </a:p>
          <a:p>
            <a:pPr marL="0" indent="0">
              <a:buNone/>
            </a:pPr>
            <a:r>
              <a:rPr lang="en-US" altLang="zh-CN" sz="1500" b="0" dirty="0"/>
              <a:t>            RET</a:t>
            </a:r>
          </a:p>
          <a:p>
            <a:pPr marL="0" indent="0">
              <a:buNone/>
            </a:pPr>
            <a:r>
              <a:rPr lang="en-US" altLang="zh-CN" sz="1500" b="0" dirty="0">
                <a:solidFill>
                  <a:srgbClr val="FF0000"/>
                </a:solidFill>
              </a:rPr>
              <a:t>LAST</a:t>
            </a:r>
            <a:r>
              <a:rPr lang="en-US" altLang="zh-CN" sz="1500" b="0" dirty="0"/>
              <a:t>    .FILL  x7FFB </a:t>
            </a:r>
          </a:p>
          <a:p>
            <a:pPr marL="0" indent="0">
              <a:buNone/>
            </a:pPr>
            <a:r>
              <a:rPr lang="en-US" altLang="zh-CN" sz="1350" b="0" dirty="0">
                <a:solidFill>
                  <a:srgbClr val="0000FF"/>
                </a:solidFill>
              </a:rPr>
              <a:t>; LAST contains the negative of 8005</a:t>
            </a:r>
          </a:p>
          <a:p>
            <a:pPr marL="0" indent="0">
              <a:buNone/>
            </a:pPr>
            <a:r>
              <a:rPr lang="en-US" altLang="zh-CN" sz="1500" b="0" dirty="0">
                <a:solidFill>
                  <a:srgbClr val="FF0000"/>
                </a:solidFill>
              </a:rPr>
              <a:t>FIRST</a:t>
            </a:r>
            <a:r>
              <a:rPr lang="en-US" altLang="zh-CN" sz="1500" b="0" dirty="0"/>
              <a:t>   .FILL  x8000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EB029-2887-4ED6-BC62-ECC8F9BA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1E9ED-EA83-41F1-8D5D-F5E0E127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077AA9-E4F4-446C-9A72-377CB568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2FA5F65-6C8E-4CAC-A27E-0922C7813099}"/>
              </a:ext>
            </a:extLst>
          </p:cNvPr>
          <p:cNvSpPr txBox="1">
            <a:spLocks/>
          </p:cNvSpPr>
          <p:nvPr/>
        </p:nvSpPr>
        <p:spPr bwMode="auto">
          <a:xfrm>
            <a:off x="3850879" y="908720"/>
            <a:ext cx="3672409" cy="4363517"/>
          </a:xfrm>
          <a:prstGeom prst="rect">
            <a:avLst/>
          </a:prstGeom>
          <a:solidFill>
            <a:srgbClr val="A6E0E0"/>
          </a:solidFill>
          <a:ln>
            <a:noFill/>
          </a:ln>
          <a:scene3d>
            <a:camera prst="orthographicFront"/>
            <a:lightRig rig="threePt" dir="t"/>
          </a:scene3d>
          <a:sp3d>
            <a:bevelT w="6350" h="8255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en-US" altLang="zh-CN" sz="1800" kern="0" baseline="0" dirty="0"/>
              <a:t>Insert</a:t>
            </a:r>
          </a:p>
          <a:p>
            <a:pPr marL="0" indent="0">
              <a:buNone/>
            </a:pPr>
            <a:r>
              <a:rPr lang="en-US" altLang="zh-CN" sz="1500" b="0" kern="0" baseline="0" dirty="0"/>
              <a:t>          </a:t>
            </a:r>
            <a:r>
              <a:rPr lang="en-US" altLang="zh-CN" sz="1500" b="0" kern="0" baseline="0" dirty="0">
                <a:solidFill>
                  <a:srgbClr val="0000FF"/>
                </a:solidFill>
              </a:rPr>
              <a:t>;R4 stores </a:t>
            </a:r>
            <a:r>
              <a:rPr lang="en-US" altLang="zh-CN" sz="1500" b="0" kern="0" baseline="0" dirty="0">
                <a:solidFill>
                  <a:srgbClr val="0000FF"/>
                </a:solidFill>
                <a:highlight>
                  <a:srgbClr val="FFFF00"/>
                </a:highlight>
              </a:rPr>
              <a:t>REAR</a:t>
            </a:r>
            <a:r>
              <a:rPr lang="en-US" altLang="zh-CN" sz="1500" b="0" kern="0" baseline="0" dirty="0">
                <a:solidFill>
                  <a:srgbClr val="0000FF"/>
                </a:solidFill>
              </a:rPr>
              <a:t> pointer</a:t>
            </a:r>
            <a:endParaRPr lang="en-US" altLang="zh-CN" sz="1800" b="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1500" b="0" kern="0" baseline="0" dirty="0"/>
              <a:t>          </a:t>
            </a:r>
            <a:r>
              <a:rPr lang="en-US" altLang="zh-CN" sz="2100" b="0" dirty="0"/>
              <a:t>LD R2, LAST</a:t>
            </a:r>
          </a:p>
          <a:p>
            <a:pPr marL="0" indent="0">
              <a:buNone/>
            </a:pPr>
            <a:r>
              <a:rPr lang="en-US" altLang="zh-CN" sz="2100" b="0" dirty="0"/>
              <a:t>           ADD R2,R4,R2</a:t>
            </a:r>
          </a:p>
          <a:p>
            <a:pPr marL="0" indent="0">
              <a:buNone/>
            </a:pPr>
            <a:r>
              <a:rPr lang="en-US" altLang="zh-CN" sz="2100" b="0" dirty="0"/>
              <a:t>           </a:t>
            </a:r>
            <a:r>
              <a:rPr lang="en-US" altLang="zh-CN" sz="2100" b="0" dirty="0" err="1"/>
              <a:t>BRnp</a:t>
            </a:r>
            <a:r>
              <a:rPr lang="en-US" altLang="zh-CN" sz="2100" b="0" dirty="0"/>
              <a:t> SKIP_1</a:t>
            </a:r>
          </a:p>
          <a:p>
            <a:pPr marL="0" indent="0">
              <a:buNone/>
            </a:pPr>
            <a:r>
              <a:rPr lang="en-US" altLang="zh-CN" sz="2100" b="0" dirty="0"/>
              <a:t>           LD R4,FIRST</a:t>
            </a:r>
          </a:p>
          <a:p>
            <a:pPr marL="0" indent="0">
              <a:buNone/>
            </a:pPr>
            <a:r>
              <a:rPr lang="en-US" altLang="zh-CN" sz="2100" b="0" dirty="0"/>
              <a:t>           BR SKIP_2</a:t>
            </a:r>
          </a:p>
          <a:p>
            <a:pPr marL="0" indent="0">
              <a:buNone/>
            </a:pPr>
            <a:r>
              <a:rPr lang="pt-BR" altLang="zh-CN" sz="2100" b="0" dirty="0">
                <a:solidFill>
                  <a:srgbClr val="FF0000"/>
                </a:solidFill>
              </a:rPr>
              <a:t>SKIP_1</a:t>
            </a:r>
            <a:r>
              <a:rPr lang="pt-BR" altLang="zh-CN" sz="2100" b="0" dirty="0"/>
              <a:t> ADD R4,R4,#1</a:t>
            </a:r>
          </a:p>
          <a:p>
            <a:pPr marL="0" indent="0">
              <a:buNone/>
            </a:pPr>
            <a:r>
              <a:rPr lang="en-US" altLang="zh-CN" sz="2100" b="0" dirty="0">
                <a:solidFill>
                  <a:srgbClr val="FF0000"/>
                </a:solidFill>
              </a:rPr>
              <a:t>SKIP_2</a:t>
            </a:r>
            <a:r>
              <a:rPr lang="en-US" altLang="zh-CN" sz="2100" b="0" dirty="0"/>
              <a:t> STR R0,R4,#0 </a:t>
            </a:r>
          </a:p>
          <a:p>
            <a:pPr marL="0" indent="0">
              <a:buNone/>
            </a:pPr>
            <a:r>
              <a:rPr lang="en-US" altLang="zh-CN" sz="2100" b="0" dirty="0">
                <a:solidFill>
                  <a:srgbClr val="0000FF"/>
                </a:solidFill>
              </a:rPr>
              <a:t>; R0 gets the front of the queue</a:t>
            </a:r>
          </a:p>
          <a:p>
            <a:pPr marL="0" indent="0">
              <a:buNone/>
            </a:pPr>
            <a:r>
              <a:rPr lang="en-US" altLang="zh-CN" sz="2100" b="0" dirty="0"/>
              <a:t>            RET</a:t>
            </a:r>
          </a:p>
          <a:p>
            <a:pPr marL="0" indent="0">
              <a:buNone/>
            </a:pPr>
            <a:r>
              <a:rPr lang="en-US" altLang="zh-CN" sz="2100" b="0" dirty="0">
                <a:solidFill>
                  <a:srgbClr val="FF0000"/>
                </a:solidFill>
              </a:rPr>
              <a:t>LAST    </a:t>
            </a:r>
            <a:r>
              <a:rPr lang="en-US" altLang="zh-CN" sz="2100" b="0" dirty="0"/>
              <a:t>.FILL 7FFB </a:t>
            </a:r>
          </a:p>
          <a:p>
            <a:pPr marL="0" indent="0">
              <a:buNone/>
            </a:pPr>
            <a:r>
              <a:rPr lang="en-US" altLang="zh-CN" sz="2100" b="0" dirty="0">
                <a:solidFill>
                  <a:srgbClr val="0000FF"/>
                </a:solidFill>
              </a:rPr>
              <a:t>; LAST contains the negative of 8005</a:t>
            </a:r>
          </a:p>
          <a:p>
            <a:pPr marL="0" indent="0">
              <a:buNone/>
            </a:pPr>
            <a:r>
              <a:rPr lang="en-US" altLang="zh-CN" sz="2100" b="0" dirty="0">
                <a:solidFill>
                  <a:srgbClr val="FF0000"/>
                </a:solidFill>
              </a:rPr>
              <a:t>FIRST</a:t>
            </a:r>
            <a:r>
              <a:rPr lang="en-US" altLang="zh-CN" sz="2100" b="0" dirty="0"/>
              <a:t>    .FILL x8000</a:t>
            </a:r>
            <a:endParaRPr lang="zh-CN" altLang="en-US" sz="21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37CC680-609D-4586-87E1-29C8591A6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4663285"/>
            <a:ext cx="1893233" cy="219179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auto">
          <a:xfrm>
            <a:off x="5866700" y="5373216"/>
            <a:ext cx="576064" cy="541887"/>
          </a:xfrm>
          <a:prstGeom prst="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C9D23F8-A2AE-4464-873C-7C4DF6CED31C}"/>
              </a:ext>
            </a:extLst>
          </p:cNvPr>
          <p:cNvGrpSpPr/>
          <p:nvPr/>
        </p:nvGrpSpPr>
        <p:grpSpPr>
          <a:xfrm>
            <a:off x="7092280" y="4715767"/>
            <a:ext cx="2023121" cy="2139529"/>
            <a:chOff x="7092280" y="4715767"/>
            <a:chExt cx="2023121" cy="2139529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42F9232-D175-4763-AE01-CC14EA5CF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3761" y="4715767"/>
              <a:ext cx="1931640" cy="2139529"/>
            </a:xfrm>
            <a:prstGeom prst="rect">
              <a:avLst/>
            </a:prstGeom>
          </p:spPr>
        </p:pic>
        <p:sp>
          <p:nvSpPr>
            <p:cNvPr id="13" name="箭头: 右 11">
              <a:extLst>
                <a:ext uri="{FF2B5EF4-FFF2-40B4-BE49-F238E27FC236}">
                  <a16:creationId xmlns:a16="http://schemas.microsoft.com/office/drawing/2014/main" id="{1FB3886F-3978-4FBD-99A1-73EEF6D1A44D}"/>
                </a:ext>
              </a:extLst>
            </p:cNvPr>
            <p:cNvSpPr/>
            <p:nvPr/>
          </p:nvSpPr>
          <p:spPr bwMode="auto">
            <a:xfrm>
              <a:off x="7092280" y="5576419"/>
              <a:ext cx="324036" cy="27003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8100392" y="5398898"/>
              <a:ext cx="576064" cy="541887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8083089" y="4802356"/>
              <a:ext cx="576064" cy="184354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B2C6136-F31B-434D-8DB5-933430A15C80}"/>
              </a:ext>
            </a:extLst>
          </p:cNvPr>
          <p:cNvSpPr txBox="1"/>
          <p:nvPr/>
        </p:nvSpPr>
        <p:spPr>
          <a:xfrm>
            <a:off x="539552" y="5576419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Remove from the front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1864E75-BA20-416B-BC85-635364418FF4}"/>
              </a:ext>
            </a:extLst>
          </p:cNvPr>
          <p:cNvSpPr txBox="1"/>
          <p:nvPr/>
        </p:nvSpPr>
        <p:spPr>
          <a:xfrm>
            <a:off x="3110044" y="5576419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Insert to the rear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33A8AE5-73DA-4353-B58B-3C0950E8DEA0}"/>
              </a:ext>
            </a:extLst>
          </p:cNvPr>
          <p:cNvCxnSpPr/>
          <p:nvPr/>
        </p:nvCxnSpPr>
        <p:spPr bwMode="auto">
          <a:xfrm>
            <a:off x="5220072" y="5373216"/>
            <a:ext cx="36004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4B7CD5E-C41F-411F-831B-B7D831B5FC72}"/>
              </a:ext>
            </a:extLst>
          </p:cNvPr>
          <p:cNvCxnSpPr>
            <a:cxnSpLocks/>
          </p:cNvCxnSpPr>
          <p:nvPr/>
        </p:nvCxnSpPr>
        <p:spPr bwMode="auto">
          <a:xfrm>
            <a:off x="5220072" y="5972019"/>
            <a:ext cx="360040" cy="3373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1861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3A150-D284-4CD6-917B-D021051E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Full and Empty Queue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6CFF2-71CF-4E2F-BD0C-124276D74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The queue are allowed to store only</a:t>
            </a:r>
            <a:r>
              <a:rPr lang="en-US" altLang="zh-CN" sz="2000" dirty="0">
                <a:solidFill>
                  <a:schemeClr val="accent1"/>
                </a:solidFill>
              </a:rPr>
              <a:t> n-1 (why?) </a:t>
            </a:r>
            <a:r>
              <a:rPr lang="en-US" altLang="zh-CN" sz="2000" dirty="0"/>
              <a:t>elements for a queue with </a:t>
            </a:r>
            <a:r>
              <a:rPr lang="en-US" altLang="zh-CN" sz="2000" dirty="0">
                <a:solidFill>
                  <a:srgbClr val="FF0000"/>
                </a:solidFill>
              </a:rPr>
              <a:t>n</a:t>
            </a:r>
            <a:r>
              <a:rPr lang="en-US" altLang="zh-CN" sz="2000" dirty="0"/>
              <a:t> locations.</a:t>
            </a:r>
          </a:p>
          <a:p>
            <a:r>
              <a:rPr lang="en-US" altLang="zh-CN" sz="2000" dirty="0">
                <a:solidFill>
                  <a:schemeClr val="accent1"/>
                </a:solidFill>
              </a:rPr>
              <a:t>Full</a:t>
            </a:r>
            <a:r>
              <a:rPr lang="en-US" altLang="zh-CN" sz="2000" dirty="0"/>
              <a:t>: FRONT=REAR+1 </a:t>
            </a:r>
            <a:r>
              <a:rPr lang="en-US" altLang="zh-CN" sz="2000" dirty="0">
                <a:solidFill>
                  <a:schemeClr val="accent1"/>
                </a:solidFill>
              </a:rPr>
              <a:t>OR</a:t>
            </a:r>
            <a:r>
              <a:rPr lang="en-US" altLang="zh-CN" sz="2000" dirty="0"/>
              <a:t> FRONT + n -1 =REAR</a:t>
            </a:r>
          </a:p>
          <a:p>
            <a:r>
              <a:rPr lang="en-US" altLang="zh-CN" sz="2000" dirty="0">
                <a:solidFill>
                  <a:schemeClr val="accent1"/>
                </a:solidFill>
              </a:rPr>
              <a:t>Empty</a:t>
            </a:r>
            <a:r>
              <a:rPr lang="en-US" altLang="zh-CN" sz="2000" dirty="0"/>
              <a:t>: FRONT=REAR</a:t>
            </a:r>
            <a:endParaRPr lang="zh-CN" altLang="en-US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3D5CDC-291D-4BA0-9980-77CF85C3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401-22E9-4153-B0F5-3C3505E5B3D2}" type="datetime1">
              <a:rPr lang="zh-CN" altLang="en-US" smtClean="0"/>
              <a:pPr/>
              <a:t>2023/12/6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97425-805E-42FC-A6DE-4B228DA2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04ABD-EA51-4D4A-B765-18249D91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A37B-31F2-46EE-90A4-68D9AA6A4383}" type="slidenum">
              <a:rPr lang="en-US" altLang="zh-CN" smtClean="0"/>
              <a:pPr/>
              <a:t>37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04C79E-2B40-4D76-A7D6-62E23657C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748" y="2582104"/>
            <a:ext cx="4914546" cy="30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22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F1470-8409-48F3-BD47-64C225A6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Tests for Underflow, Overflow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0B29A-E912-44CB-B50F-B868DBF77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1268761"/>
            <a:ext cx="6283424" cy="3960440"/>
          </a:xfrm>
          <a:solidFill>
            <a:srgbClr val="A6E0E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dirty="0"/>
              <a:t>Test for underflow</a:t>
            </a:r>
          </a:p>
          <a:p>
            <a:pPr marL="0" indent="0">
              <a:buNone/>
            </a:pPr>
            <a:r>
              <a:rPr lang="pt-BR" altLang="zh-CN" sz="1500" b="0" dirty="0"/>
              <a:t>           AND R5,R5,#0 </a:t>
            </a:r>
            <a:r>
              <a:rPr lang="pt-BR" altLang="zh-CN" sz="1500" b="0" dirty="0">
                <a:solidFill>
                  <a:srgbClr val="0000FF"/>
                </a:solidFill>
              </a:rPr>
              <a:t>  ; Initialize R5 to 0</a:t>
            </a:r>
          </a:p>
          <a:p>
            <a:pPr marL="0" indent="0">
              <a:buNone/>
            </a:pPr>
            <a:endParaRPr lang="pt-BR" altLang="zh-CN" sz="1500" b="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1500" b="0" dirty="0"/>
              <a:t>           NOT R2,R3</a:t>
            </a:r>
          </a:p>
          <a:p>
            <a:pPr marL="0" indent="0">
              <a:buNone/>
            </a:pPr>
            <a:r>
              <a:rPr lang="pt-BR" altLang="zh-CN" sz="1500" b="0" dirty="0"/>
              <a:t>           ADD R2,R2,#1  </a:t>
            </a:r>
            <a:r>
              <a:rPr lang="pt-BR" altLang="zh-CN" sz="1500" b="0" dirty="0">
                <a:solidFill>
                  <a:srgbClr val="0000FF"/>
                </a:solidFill>
              </a:rPr>
              <a:t>; R2 contains negative of R3</a:t>
            </a:r>
          </a:p>
          <a:p>
            <a:pPr marL="0" indent="0">
              <a:buNone/>
            </a:pPr>
            <a:endParaRPr lang="pt-BR" altLang="zh-CN" sz="1500" b="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1500" b="0" dirty="0"/>
              <a:t>           ADD R2,R2,R4</a:t>
            </a:r>
          </a:p>
          <a:p>
            <a:pPr marL="0" indent="0">
              <a:buNone/>
            </a:pPr>
            <a:r>
              <a:rPr lang="en-US" altLang="zh-CN" sz="1500" b="0" dirty="0"/>
              <a:t>           </a:t>
            </a:r>
            <a:r>
              <a:rPr lang="en-US" altLang="zh-CN" sz="1500" b="0" dirty="0" err="1"/>
              <a:t>BRz</a:t>
            </a:r>
            <a:r>
              <a:rPr lang="en-US" altLang="zh-CN" sz="1500" b="0" dirty="0"/>
              <a:t> </a:t>
            </a:r>
            <a:r>
              <a:rPr lang="en-US" altLang="zh-CN" sz="1500" b="0" dirty="0">
                <a:solidFill>
                  <a:srgbClr val="FF0000"/>
                </a:solidFill>
              </a:rPr>
              <a:t>UNDERFLOW	</a:t>
            </a:r>
            <a:r>
              <a:rPr lang="en-US" altLang="zh-CN" sz="1500" b="0" dirty="0">
                <a:solidFill>
                  <a:srgbClr val="0000FF"/>
                </a:solidFill>
              </a:rPr>
              <a:t>; R3 = R4</a:t>
            </a:r>
          </a:p>
          <a:p>
            <a:pPr marL="0" indent="0">
              <a:buNone/>
            </a:pPr>
            <a:r>
              <a:rPr lang="en-US" altLang="zh-CN" sz="1500" b="0" dirty="0">
                <a:solidFill>
                  <a:srgbClr val="FF0000"/>
                </a:solidFill>
              </a:rPr>
              <a:t>           </a:t>
            </a:r>
            <a:r>
              <a:rPr lang="en-US" altLang="zh-CN" sz="1500" b="0" dirty="0">
                <a:solidFill>
                  <a:srgbClr val="0000FF"/>
                </a:solidFill>
              </a:rPr>
              <a:t>……</a:t>
            </a:r>
          </a:p>
          <a:p>
            <a:pPr marL="0" indent="0">
              <a:buNone/>
            </a:pPr>
            <a:r>
              <a:rPr lang="en-US" altLang="zh-CN" sz="1500" b="0" dirty="0">
                <a:solidFill>
                  <a:srgbClr val="0000FF"/>
                </a:solidFill>
              </a:rPr>
              <a:t>           ; code to remove the front of the ;queue and return success.</a:t>
            </a:r>
          </a:p>
          <a:p>
            <a:pPr marL="0" indent="0">
              <a:buNone/>
            </a:pPr>
            <a:r>
              <a:rPr lang="en-US" altLang="zh-CN" sz="1500" b="0" dirty="0"/>
              <a:t>            RET</a:t>
            </a:r>
          </a:p>
          <a:p>
            <a:pPr marL="0" indent="0">
              <a:buNone/>
            </a:pPr>
            <a:r>
              <a:rPr lang="en-US" altLang="zh-CN" sz="1500" b="0" dirty="0">
                <a:solidFill>
                  <a:srgbClr val="FF0000"/>
                </a:solidFill>
              </a:rPr>
              <a:t>UNDERFLOW</a:t>
            </a:r>
            <a:r>
              <a:rPr lang="en-US" altLang="zh-CN" sz="1500" b="0" dirty="0"/>
              <a:t> ADD R5,R5,#1</a:t>
            </a:r>
          </a:p>
          <a:p>
            <a:pPr marL="0" indent="0">
              <a:buNone/>
            </a:pPr>
            <a:r>
              <a:rPr lang="en-US" altLang="zh-CN" sz="1500" b="0" dirty="0"/>
              <a:t>            RET</a:t>
            </a:r>
            <a:endParaRPr lang="zh-CN" altLang="en-US" sz="15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8CD442-6447-4E0C-87C6-78FB7EE7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D8E99-02F0-423C-8794-1BAAACE7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E18E2-2DA3-4F99-95A7-0C433B77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6793FD-328F-4FD4-BE0E-24DBED74603A}"/>
              </a:ext>
            </a:extLst>
          </p:cNvPr>
          <p:cNvSpPr/>
          <p:nvPr/>
        </p:nvSpPr>
        <p:spPr>
          <a:xfrm>
            <a:off x="953598" y="1754814"/>
            <a:ext cx="1492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100" dirty="0"/>
              <a:t>R5=1: underflow</a:t>
            </a:r>
          </a:p>
          <a:p>
            <a:r>
              <a:rPr lang="pt-BR" altLang="zh-CN" sz="2100" dirty="0"/>
              <a:t>R5=0: normal</a:t>
            </a:r>
            <a:endParaRPr lang="zh-CN" altLang="en-US" sz="21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407DD3-6399-4B32-AA6A-211C1529196F}"/>
              </a:ext>
            </a:extLst>
          </p:cNvPr>
          <p:cNvSpPr/>
          <p:nvPr/>
        </p:nvSpPr>
        <p:spPr>
          <a:xfrm>
            <a:off x="926214" y="2934625"/>
            <a:ext cx="11304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100" dirty="0"/>
              <a:t>R3: FRONT</a:t>
            </a:r>
          </a:p>
          <a:p>
            <a:r>
              <a:rPr lang="pt-BR" altLang="zh-CN" sz="2100" dirty="0"/>
              <a:t>R4: REAR</a:t>
            </a:r>
            <a:endParaRPr lang="zh-CN" altLang="en-US" sz="2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407DD3-6399-4B32-AA6A-211C1529196F}"/>
              </a:ext>
            </a:extLst>
          </p:cNvPr>
          <p:cNvSpPr/>
          <p:nvPr/>
        </p:nvSpPr>
        <p:spPr>
          <a:xfrm>
            <a:off x="5364088" y="1262372"/>
            <a:ext cx="244827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100" baseline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 =?  REAR</a:t>
            </a:r>
            <a:endParaRPr lang="zh-CN" altLang="en-US" sz="2100" baseline="0" dirty="0">
              <a:solidFill>
                <a:schemeClr val="accent1"/>
              </a:solidFill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8AF0B29A-E912-44CB-B50F-B868DBF77213}"/>
              </a:ext>
            </a:extLst>
          </p:cNvPr>
          <p:cNvSpPr txBox="1">
            <a:spLocks/>
          </p:cNvSpPr>
          <p:nvPr/>
        </p:nvSpPr>
        <p:spPr bwMode="auto">
          <a:xfrm>
            <a:off x="2530996" y="5301208"/>
            <a:ext cx="6283424" cy="1080120"/>
          </a:xfrm>
          <a:prstGeom prst="rect">
            <a:avLst/>
          </a:prstGeom>
          <a:solidFill>
            <a:srgbClr val="A6E0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5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Gungsuh" panose="02030600000101010101" pitchFamily="18" charset="-127"/>
              <a:buChar char="-"/>
              <a:defRPr sz="1800" b="1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en-US" altLang="zh-CN" kern="0" baseline="0" dirty="0"/>
              <a:t>Test for overflow</a:t>
            </a:r>
          </a:p>
          <a:p>
            <a:endParaRPr lang="en-US" altLang="zh-CN" kern="0" baseline="0" dirty="0"/>
          </a:p>
          <a:p>
            <a:pPr lvl="1"/>
            <a:r>
              <a:rPr lang="en-US" altLang="zh-CN" sz="1800" kern="0" baseline="0" dirty="0">
                <a:solidFill>
                  <a:schemeClr val="accent1"/>
                </a:solidFill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27479078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BFA1682-7689-4CB8-AA84-29E5CA040A33}"/>
              </a:ext>
            </a:extLst>
          </p:cNvPr>
          <p:cNvSpPr/>
          <p:nvPr/>
        </p:nvSpPr>
        <p:spPr bwMode="auto">
          <a:xfrm>
            <a:off x="4916608" y="2204864"/>
            <a:ext cx="3960441" cy="792088"/>
          </a:xfrm>
          <a:prstGeom prst="roundRect">
            <a:avLst/>
          </a:prstGeom>
          <a:solidFill>
            <a:srgbClr val="92D050">
              <a:alpha val="7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DB35D8C-7E4F-4F3B-9C82-23627C830FC1}"/>
              </a:ext>
            </a:extLst>
          </p:cNvPr>
          <p:cNvSpPr/>
          <p:nvPr/>
        </p:nvSpPr>
        <p:spPr bwMode="auto">
          <a:xfrm>
            <a:off x="4930369" y="2996951"/>
            <a:ext cx="3960441" cy="1223789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DB4BAD7-DE2E-42FE-BFA8-2F9C2592C212}"/>
              </a:ext>
            </a:extLst>
          </p:cNvPr>
          <p:cNvSpPr/>
          <p:nvPr/>
        </p:nvSpPr>
        <p:spPr bwMode="auto">
          <a:xfrm>
            <a:off x="251520" y="3635294"/>
            <a:ext cx="4211960" cy="839308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00A32C-84E6-4684-8921-2E61FFB3A7E0}"/>
              </a:ext>
            </a:extLst>
          </p:cNvPr>
          <p:cNvSpPr/>
          <p:nvPr/>
        </p:nvSpPr>
        <p:spPr bwMode="auto">
          <a:xfrm>
            <a:off x="251520" y="2284106"/>
            <a:ext cx="3960441" cy="1360918"/>
          </a:xfrm>
          <a:prstGeom prst="roundRect">
            <a:avLst/>
          </a:prstGeom>
          <a:solidFill>
            <a:srgbClr val="92D050">
              <a:alpha val="7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8466830-C0AC-4FEC-8876-E600F351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The Complete Story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93AC8-7F23-4F03-BEE0-26F1C24EC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 b="0" dirty="0"/>
              <a:t>00 ;Input: R0 for item to be inserted, R3 is FRONT, R4 is REAR</a:t>
            </a:r>
          </a:p>
          <a:p>
            <a:pPr marL="0" indent="0">
              <a:buNone/>
            </a:pPr>
            <a:r>
              <a:rPr lang="en-US" altLang="zh-CN" sz="1200" b="0" dirty="0"/>
              <a:t>01 ;Output: R0 for item to be removed</a:t>
            </a:r>
          </a:p>
          <a:p>
            <a:pPr marL="0" indent="0">
              <a:buNone/>
            </a:pPr>
            <a:r>
              <a:rPr lang="en-US" altLang="zh-CN" sz="1200" b="0" dirty="0"/>
              <a:t>02 ;</a:t>
            </a:r>
          </a:p>
          <a:p>
            <a:pPr marL="0" indent="0">
              <a:buNone/>
            </a:pPr>
            <a:r>
              <a:rPr lang="en-US" altLang="zh-CN" sz="1200" b="0" dirty="0"/>
              <a:t>03 </a:t>
            </a:r>
            <a:r>
              <a:rPr lang="en-US" altLang="zh-CN" sz="1200" b="0" dirty="0">
                <a:solidFill>
                  <a:schemeClr val="accent1"/>
                </a:solidFill>
              </a:rPr>
              <a:t>INSERT</a:t>
            </a:r>
            <a:r>
              <a:rPr lang="en-US" altLang="zh-CN" sz="1200" b="0" dirty="0"/>
              <a:t> ST R1,SaveR1 </a:t>
            </a:r>
            <a:r>
              <a:rPr lang="en-US" altLang="zh-CN" sz="1200" b="0" dirty="0">
                <a:solidFill>
                  <a:srgbClr val="0000FF"/>
                </a:solidFill>
              </a:rPr>
              <a:t>; Save register we need</a:t>
            </a:r>
          </a:p>
          <a:p>
            <a:pPr marL="0" indent="0">
              <a:buNone/>
            </a:pPr>
            <a:r>
              <a:rPr lang="en-US" altLang="zh-CN" sz="1200" b="0" dirty="0"/>
              <a:t>04           AND R5,R5,#0 	</a:t>
            </a:r>
            <a:r>
              <a:rPr lang="en-US" altLang="zh-CN" sz="1200" b="0" dirty="0">
                <a:solidFill>
                  <a:srgbClr val="0000FF"/>
                </a:solidFill>
              </a:rPr>
              <a:t>; Set R5 to success code</a:t>
            </a:r>
          </a:p>
          <a:p>
            <a:pPr marL="0" indent="0">
              <a:buNone/>
            </a:pPr>
            <a:r>
              <a:rPr lang="en-US" altLang="zh-CN" sz="1200" b="0" dirty="0"/>
              <a:t>05 </a:t>
            </a:r>
            <a:r>
              <a:rPr lang="en-US" altLang="zh-CN" sz="1200" b="0" dirty="0">
                <a:solidFill>
                  <a:srgbClr val="0000FF"/>
                </a:solidFill>
              </a:rPr>
              <a:t>	; Initialization complete</a:t>
            </a:r>
          </a:p>
          <a:p>
            <a:pPr marL="0" indent="0">
              <a:buNone/>
            </a:pPr>
            <a:r>
              <a:rPr lang="en-US" altLang="zh-CN" sz="1200" b="0" dirty="0"/>
              <a:t>06           LD R1,NEG_LAST</a:t>
            </a:r>
          </a:p>
          <a:p>
            <a:pPr marL="0" indent="0">
              <a:buNone/>
            </a:pPr>
            <a:r>
              <a:rPr lang="pt-BR" altLang="zh-CN" sz="1200" b="0" dirty="0"/>
              <a:t>07           ADD R1,R1,R4 </a:t>
            </a:r>
            <a:r>
              <a:rPr lang="pt-BR" altLang="zh-CN" sz="1200" b="0" dirty="0">
                <a:solidFill>
                  <a:srgbClr val="0000FF"/>
                </a:solidFill>
              </a:rPr>
              <a:t>; </a:t>
            </a:r>
            <a:r>
              <a:rPr lang="pt-BR" altLang="zh-CN" sz="1200" b="0" dirty="0">
                <a:solidFill>
                  <a:srgbClr val="0000FF"/>
                </a:solidFill>
                <a:highlight>
                  <a:srgbClr val="FFFF00"/>
                </a:highlight>
              </a:rPr>
              <a:t>R1 = REAR MINUS x8005</a:t>
            </a:r>
          </a:p>
          <a:p>
            <a:pPr marL="0" indent="0">
              <a:buNone/>
            </a:pPr>
            <a:r>
              <a:rPr lang="en-US" altLang="zh-CN" sz="1200" b="0" dirty="0"/>
              <a:t>08           </a:t>
            </a:r>
            <a:r>
              <a:rPr lang="en-US" altLang="zh-CN" sz="1200" b="0" dirty="0" err="1"/>
              <a:t>BRnp</a:t>
            </a:r>
            <a:r>
              <a:rPr lang="en-US" altLang="zh-CN" sz="1200" b="0" dirty="0"/>
              <a:t> </a:t>
            </a:r>
            <a:r>
              <a:rPr lang="en-US" altLang="zh-CN" sz="1200" b="0" dirty="0">
                <a:solidFill>
                  <a:schemeClr val="accent1"/>
                </a:solidFill>
              </a:rPr>
              <a:t>SKIP1</a:t>
            </a:r>
            <a:r>
              <a:rPr lang="en-US" altLang="zh-CN" sz="1200" b="0" dirty="0"/>
              <a:t> 	</a:t>
            </a:r>
            <a:r>
              <a:rPr lang="en-US" altLang="zh-CN" sz="1200" b="0" dirty="0">
                <a:solidFill>
                  <a:srgbClr val="0000FF"/>
                </a:solidFill>
              </a:rPr>
              <a:t>; SKIP WRAP AROUND</a:t>
            </a:r>
          </a:p>
          <a:p>
            <a:pPr marL="0" indent="0">
              <a:buNone/>
            </a:pPr>
            <a:r>
              <a:rPr lang="en-US" altLang="zh-CN" sz="1200" b="0" dirty="0"/>
              <a:t>09           LD R4,FIRST 	</a:t>
            </a:r>
            <a:r>
              <a:rPr lang="en-US" altLang="zh-CN" sz="1200" b="0" dirty="0">
                <a:solidFill>
                  <a:srgbClr val="0000FF"/>
                </a:solidFill>
              </a:rPr>
              <a:t>; WRAP AROUND, R4=x8000</a:t>
            </a:r>
          </a:p>
          <a:p>
            <a:pPr marL="0" indent="0">
              <a:buNone/>
            </a:pPr>
            <a:r>
              <a:rPr lang="en-US" altLang="zh-CN" sz="1200" b="0" dirty="0"/>
              <a:t>0A           BR SKIP2</a:t>
            </a:r>
          </a:p>
          <a:p>
            <a:pPr marL="0" indent="0">
              <a:buNone/>
            </a:pPr>
            <a:r>
              <a:rPr lang="pt-BR" altLang="zh-CN" sz="1200" b="0" dirty="0"/>
              <a:t>0B </a:t>
            </a:r>
            <a:r>
              <a:rPr lang="pt-BR" altLang="zh-CN" sz="1200" b="0" dirty="0">
                <a:solidFill>
                  <a:schemeClr val="accent1"/>
                </a:solidFill>
              </a:rPr>
              <a:t>SKIP1</a:t>
            </a:r>
            <a:r>
              <a:rPr lang="pt-BR" altLang="zh-CN" sz="1200" b="0" dirty="0"/>
              <a:t> ADD R4,R4,#1	</a:t>
            </a:r>
            <a:r>
              <a:rPr lang="pt-BR" altLang="zh-CN" sz="1200" b="0" dirty="0">
                <a:solidFill>
                  <a:srgbClr val="0000FF"/>
                </a:solidFill>
              </a:rPr>
              <a:t>; NO WRAP AROUND, R4=R4+1</a:t>
            </a:r>
          </a:p>
          <a:p>
            <a:pPr marL="0" indent="0">
              <a:buNone/>
            </a:pPr>
            <a:r>
              <a:rPr lang="pt-BR" altLang="zh-CN" sz="1200" b="0" dirty="0"/>
              <a:t>0C </a:t>
            </a:r>
            <a:r>
              <a:rPr lang="pt-BR" altLang="zh-CN" sz="1200" b="0" dirty="0">
                <a:solidFill>
                  <a:schemeClr val="accent1"/>
                </a:solidFill>
              </a:rPr>
              <a:t>SKIP2</a:t>
            </a:r>
            <a:r>
              <a:rPr lang="pt-BR" altLang="zh-CN" sz="1200" b="0" dirty="0"/>
              <a:t> NOT R1,R4</a:t>
            </a:r>
          </a:p>
          <a:p>
            <a:pPr marL="0" indent="0">
              <a:buNone/>
            </a:pPr>
            <a:r>
              <a:rPr lang="pt-BR" altLang="zh-CN" sz="1200" b="0" dirty="0"/>
              <a:t>0D           ADD R1,R1,#1 	</a:t>
            </a:r>
            <a:r>
              <a:rPr lang="pt-BR" altLang="zh-CN" sz="1200" b="0" dirty="0">
                <a:solidFill>
                  <a:srgbClr val="0000FF"/>
                </a:solidFill>
              </a:rPr>
              <a:t>; R1= </a:t>
            </a:r>
            <a:r>
              <a:rPr lang="pt-BR" altLang="zh-CN" sz="1200" b="0" dirty="0">
                <a:solidFill>
                  <a:schemeClr val="accent1"/>
                </a:solidFill>
              </a:rPr>
              <a:t>NEG</a:t>
            </a:r>
            <a:r>
              <a:rPr lang="pt-BR" altLang="zh-CN" sz="1200" b="0" dirty="0">
                <a:solidFill>
                  <a:srgbClr val="0000FF"/>
                </a:solidFill>
              </a:rPr>
              <a:t> REAR</a:t>
            </a:r>
          </a:p>
          <a:p>
            <a:pPr marL="0" indent="0">
              <a:buNone/>
            </a:pPr>
            <a:r>
              <a:rPr lang="pt-BR" altLang="zh-CN" sz="1200" b="0" dirty="0"/>
              <a:t>0E            ADD R1,R1,R3 	</a:t>
            </a:r>
            <a:r>
              <a:rPr lang="pt-BR" altLang="zh-CN" sz="1200" b="0" dirty="0">
                <a:solidFill>
                  <a:srgbClr val="0000FF"/>
                </a:solidFill>
              </a:rPr>
              <a:t>; R1= FRONT-REAR</a:t>
            </a:r>
          </a:p>
          <a:p>
            <a:pPr marL="0" indent="0">
              <a:buNone/>
            </a:pPr>
            <a:r>
              <a:rPr lang="en-US" altLang="zh-CN" sz="1200" b="0" dirty="0"/>
              <a:t>0F            </a:t>
            </a:r>
            <a:r>
              <a:rPr lang="en-US" altLang="zh-CN" sz="1200" b="0" dirty="0" err="1"/>
              <a:t>BRz</a:t>
            </a:r>
            <a:r>
              <a:rPr lang="en-US" altLang="zh-CN" sz="1200" b="0" dirty="0"/>
              <a:t> </a:t>
            </a:r>
            <a:r>
              <a:rPr lang="en-US" altLang="zh-CN" sz="1200" b="0" dirty="0">
                <a:solidFill>
                  <a:schemeClr val="accent1"/>
                </a:solidFill>
              </a:rPr>
              <a:t>FULL</a:t>
            </a:r>
          </a:p>
          <a:p>
            <a:pPr marL="0" indent="0">
              <a:buNone/>
            </a:pPr>
            <a:r>
              <a:rPr lang="pt-BR" altLang="zh-CN" sz="1200" b="0" dirty="0"/>
              <a:t>10            STR R0,R4,#0 	</a:t>
            </a:r>
            <a:r>
              <a:rPr lang="pt-BR" altLang="zh-CN" sz="1200" b="0" dirty="0">
                <a:solidFill>
                  <a:srgbClr val="0000FF"/>
                </a:solidFill>
              </a:rPr>
              <a:t>; DO THE INSERT</a:t>
            </a:r>
          </a:p>
          <a:p>
            <a:pPr marL="0" indent="0">
              <a:buNone/>
            </a:pPr>
            <a:r>
              <a:rPr lang="en-US" altLang="zh-CN" sz="1200" b="0" dirty="0"/>
              <a:t>11            BR </a:t>
            </a:r>
            <a:r>
              <a:rPr lang="en-US" altLang="zh-CN" sz="1200" b="0" dirty="0">
                <a:solidFill>
                  <a:schemeClr val="accent1"/>
                </a:solidFill>
              </a:rPr>
              <a:t>DONE</a:t>
            </a:r>
          </a:p>
          <a:p>
            <a:pPr marL="0" indent="0">
              <a:buNone/>
            </a:pPr>
            <a:r>
              <a:rPr lang="en-US" altLang="zh-CN" sz="1200" b="0" dirty="0"/>
              <a:t>12 </a:t>
            </a:r>
            <a:r>
              <a:rPr lang="en-US" altLang="zh-CN" sz="1200" b="0" dirty="0">
                <a:solidFill>
                  <a:schemeClr val="accent1"/>
                </a:solidFill>
              </a:rPr>
              <a:t>FULL</a:t>
            </a:r>
            <a:r>
              <a:rPr lang="en-US" altLang="zh-CN" sz="1200" b="0" dirty="0"/>
              <a:t>   LD R1,NEG_FIRST </a:t>
            </a:r>
            <a:r>
              <a:rPr lang="en-US" altLang="zh-CN" sz="1200" b="0" dirty="0">
                <a:solidFill>
                  <a:srgbClr val="00B050"/>
                </a:solidFill>
              </a:rPr>
              <a:t>; to decrement R4</a:t>
            </a:r>
          </a:p>
          <a:p>
            <a:pPr marL="0" indent="0">
              <a:buNone/>
            </a:pPr>
            <a:r>
              <a:rPr lang="pt-BR" altLang="zh-CN" sz="1200" b="0" dirty="0"/>
              <a:t>13            ADD R1,R1,R4 	</a:t>
            </a:r>
            <a:r>
              <a:rPr lang="pt-BR" altLang="zh-CN" sz="1200" b="0" dirty="0">
                <a:solidFill>
                  <a:srgbClr val="0000FF"/>
                </a:solidFill>
              </a:rPr>
              <a:t>; R1 = REAR MINUS x8000</a:t>
            </a:r>
          </a:p>
          <a:p>
            <a:pPr marL="0" indent="0">
              <a:buNone/>
            </a:pPr>
            <a:r>
              <a:rPr lang="en-US" altLang="zh-CN" sz="1200" b="0" dirty="0"/>
              <a:t>14            </a:t>
            </a:r>
            <a:r>
              <a:rPr lang="en-US" altLang="zh-CN" sz="1200" b="0" dirty="0" err="1"/>
              <a:t>BRnp</a:t>
            </a:r>
            <a:r>
              <a:rPr lang="en-US" altLang="zh-CN" sz="1200" b="0" dirty="0"/>
              <a:t> SKIP3</a:t>
            </a:r>
          </a:p>
          <a:p>
            <a:pPr marL="0" indent="0">
              <a:buNone/>
            </a:pPr>
            <a:r>
              <a:rPr lang="en-US" altLang="zh-CN" sz="1200" b="0" dirty="0"/>
              <a:t>15            LD R4,LAST 	</a:t>
            </a:r>
            <a:r>
              <a:rPr lang="en-US" altLang="zh-CN" sz="1200" b="0" dirty="0">
                <a:solidFill>
                  <a:srgbClr val="0000FF"/>
                </a:solidFill>
              </a:rPr>
              <a:t>; UNDO WRAP AROUND, REAR=x8005</a:t>
            </a:r>
          </a:p>
          <a:p>
            <a:pPr marL="0" indent="0">
              <a:buNone/>
            </a:pPr>
            <a:r>
              <a:rPr lang="en-US" altLang="zh-CN" sz="1200" b="0" dirty="0"/>
              <a:t>16            BR SKIP4</a:t>
            </a:r>
          </a:p>
          <a:p>
            <a:pPr marL="0" indent="0">
              <a:buNone/>
            </a:pPr>
            <a:r>
              <a:rPr lang="pt-BR" altLang="zh-CN" sz="1200" b="0" dirty="0"/>
              <a:t>17 </a:t>
            </a:r>
            <a:r>
              <a:rPr lang="pt-BR" altLang="zh-CN" sz="1200" b="0" dirty="0">
                <a:solidFill>
                  <a:schemeClr val="accent1"/>
                </a:solidFill>
              </a:rPr>
              <a:t>SKIP3</a:t>
            </a:r>
            <a:r>
              <a:rPr lang="pt-BR" altLang="zh-CN" sz="1200" b="0" dirty="0"/>
              <a:t>  ADD R4,R4,#-1 </a:t>
            </a:r>
            <a:r>
              <a:rPr lang="pt-BR" altLang="zh-CN" sz="1200" b="0" dirty="0">
                <a:solidFill>
                  <a:srgbClr val="0000FF"/>
                </a:solidFill>
              </a:rPr>
              <a:t>; NO WRAP AROUND, R4=R4-1</a:t>
            </a:r>
          </a:p>
          <a:p>
            <a:pPr marL="0" indent="0">
              <a:buNone/>
            </a:pPr>
            <a:endParaRPr lang="zh-CN" altLang="en-US" sz="1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31212-1DD2-49D0-8A17-1D22C077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7FDDC-CC3B-46C9-9AB1-1C2519C6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5ECFE5-556D-4655-98D8-7E03C335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B3B25C8-5D7C-49ED-B395-A61F60FCDD4E}"/>
              </a:ext>
            </a:extLst>
          </p:cNvPr>
          <p:cNvSpPr txBox="1">
            <a:spLocks/>
          </p:cNvSpPr>
          <p:nvPr/>
        </p:nvSpPr>
        <p:spPr bwMode="auto">
          <a:xfrm>
            <a:off x="4932040" y="981075"/>
            <a:ext cx="4211960" cy="525623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>
              <a:buNone/>
            </a:pPr>
            <a:r>
              <a:rPr lang="pt-BR" altLang="zh-CN" sz="1100" b="0" kern="0" baseline="0" dirty="0"/>
              <a:t>18 </a:t>
            </a:r>
            <a:r>
              <a:rPr lang="pt-BR" altLang="zh-CN" sz="1100" b="0" kern="0" baseline="0" dirty="0">
                <a:solidFill>
                  <a:srgbClr val="FF0000"/>
                </a:solidFill>
              </a:rPr>
              <a:t>SKIP4</a:t>
            </a:r>
            <a:r>
              <a:rPr lang="pt-BR" altLang="zh-CN" sz="1100" b="0" kern="0" baseline="0" dirty="0"/>
              <a:t>      	ADD R5,R5,#1 </a:t>
            </a:r>
            <a:r>
              <a:rPr lang="pt-BR" altLang="zh-CN" sz="1100" b="0" kern="0" baseline="0" dirty="0">
                <a:solidFill>
                  <a:srgbClr val="0000FF"/>
                </a:solidFill>
              </a:rPr>
              <a:t>; R5=FAILURE</a:t>
            </a:r>
          </a:p>
          <a:p>
            <a:pPr marL="0" indent="0">
              <a:buNone/>
            </a:pPr>
            <a:r>
              <a:rPr lang="en-US" altLang="zh-CN" sz="1100" b="0" kern="0" baseline="0" dirty="0"/>
              <a:t>19                	BR </a:t>
            </a:r>
            <a:r>
              <a:rPr lang="en-US" altLang="zh-CN" sz="1100" b="0" kern="0" baseline="0" dirty="0">
                <a:solidFill>
                  <a:schemeClr val="accent1"/>
                </a:solidFill>
              </a:rPr>
              <a:t>DONE</a:t>
            </a:r>
          </a:p>
          <a:p>
            <a:pPr marL="0" indent="0">
              <a:buNone/>
            </a:pPr>
            <a:r>
              <a:rPr lang="en-US" altLang="zh-CN" sz="1100" b="0" kern="0" baseline="0" dirty="0"/>
              <a:t>1A ;</a:t>
            </a:r>
          </a:p>
          <a:p>
            <a:pPr marL="0" indent="0">
              <a:buNone/>
            </a:pPr>
            <a:r>
              <a:rPr lang="en-US" altLang="zh-CN" sz="1100" b="0" kern="0" baseline="0" dirty="0"/>
              <a:t>1B </a:t>
            </a:r>
            <a:r>
              <a:rPr lang="en-US" altLang="zh-CN" sz="1100" b="0" kern="0" baseline="0" dirty="0">
                <a:solidFill>
                  <a:srgbClr val="FF0000"/>
                </a:solidFill>
              </a:rPr>
              <a:t>REMOVE</a:t>
            </a:r>
            <a:r>
              <a:rPr lang="en-US" altLang="zh-CN" sz="1100" b="0" kern="0" baseline="0" dirty="0"/>
              <a:t> 	ST R1,SaveR1      </a:t>
            </a:r>
            <a:r>
              <a:rPr lang="en-US" altLang="zh-CN" sz="1100" b="0" kern="0" baseline="0" dirty="0">
                <a:solidFill>
                  <a:srgbClr val="0000FF"/>
                </a:solidFill>
              </a:rPr>
              <a:t>; Save register we need</a:t>
            </a:r>
          </a:p>
          <a:p>
            <a:pPr marL="0" indent="0">
              <a:buNone/>
            </a:pPr>
            <a:r>
              <a:rPr lang="en-US" altLang="zh-CN" sz="1100" b="0" kern="0" baseline="0" dirty="0"/>
              <a:t>1C                	AND R5,R5,#0 </a:t>
            </a:r>
            <a:r>
              <a:rPr lang="en-US" altLang="zh-CN" sz="1100" b="0" kern="0" baseline="0" dirty="0">
                <a:solidFill>
                  <a:srgbClr val="0000FF"/>
                </a:solidFill>
              </a:rPr>
              <a:t>; Set R5 to success code</a:t>
            </a:r>
          </a:p>
          <a:p>
            <a:pPr marL="0" indent="0">
              <a:buNone/>
            </a:pPr>
            <a:r>
              <a:rPr lang="en-US" altLang="zh-CN" sz="1100" b="0" kern="0" baseline="0" dirty="0"/>
              <a:t>1D  ; </a:t>
            </a:r>
            <a:r>
              <a:rPr lang="en-US" altLang="zh-CN" sz="1100" b="0" kern="0" baseline="0" dirty="0">
                <a:solidFill>
                  <a:srgbClr val="0000FF"/>
                </a:solidFill>
              </a:rPr>
              <a:t>Initialization complete</a:t>
            </a:r>
          </a:p>
          <a:p>
            <a:pPr marL="0" indent="0">
              <a:buNone/>
            </a:pPr>
            <a:r>
              <a:rPr lang="en-US" altLang="zh-CN" sz="1100" b="0" kern="0" baseline="0" dirty="0"/>
              <a:t>1E                 	NOT R1,R4</a:t>
            </a:r>
          </a:p>
          <a:p>
            <a:pPr marL="0" indent="0">
              <a:buNone/>
            </a:pPr>
            <a:r>
              <a:rPr lang="pt-BR" altLang="zh-CN" sz="1100" b="0" kern="0" baseline="0" dirty="0"/>
              <a:t>1F                 	ADD R1,R1,#1 </a:t>
            </a:r>
            <a:r>
              <a:rPr lang="pt-BR" altLang="zh-CN" sz="1100" b="0" kern="0" baseline="0" dirty="0">
                <a:solidFill>
                  <a:srgbClr val="0000FF"/>
                </a:solidFill>
              </a:rPr>
              <a:t>; R1= NEG REAR</a:t>
            </a:r>
          </a:p>
          <a:p>
            <a:pPr marL="0" indent="0">
              <a:buNone/>
            </a:pPr>
            <a:r>
              <a:rPr lang="pt-BR" altLang="zh-CN" sz="1100" b="0" kern="0" baseline="0" dirty="0"/>
              <a:t>20                 	ADD R1,R1,R3 ; </a:t>
            </a:r>
            <a:r>
              <a:rPr lang="pt-BR" altLang="zh-CN" sz="1100" b="0" kern="0" baseline="0" dirty="0">
                <a:solidFill>
                  <a:srgbClr val="0000FF"/>
                </a:solidFill>
              </a:rPr>
              <a:t>R1= FRONT-REAR</a:t>
            </a:r>
          </a:p>
          <a:p>
            <a:pPr marL="0" indent="0">
              <a:buNone/>
            </a:pPr>
            <a:r>
              <a:rPr lang="en-US" altLang="zh-CN" sz="1100" b="0" kern="0" baseline="0" dirty="0"/>
              <a:t>21                 	</a:t>
            </a:r>
            <a:r>
              <a:rPr lang="en-US" altLang="zh-CN" sz="1100" b="0" kern="0" baseline="0" dirty="0" err="1"/>
              <a:t>BRz</a:t>
            </a:r>
            <a:r>
              <a:rPr lang="en-US" altLang="zh-CN" sz="1100" b="0" kern="0" baseline="0" dirty="0"/>
              <a:t> EMPTY</a:t>
            </a:r>
          </a:p>
          <a:p>
            <a:pPr marL="0" indent="0">
              <a:buNone/>
            </a:pPr>
            <a:r>
              <a:rPr lang="en-US" altLang="zh-CN" sz="1100" b="0" kern="0" baseline="0" dirty="0"/>
              <a:t>22                 	LD R1, NEG_LAST</a:t>
            </a:r>
          </a:p>
          <a:p>
            <a:pPr marL="0" indent="0">
              <a:buNone/>
            </a:pPr>
            <a:r>
              <a:rPr lang="pt-BR" altLang="zh-CN" sz="1100" b="0" kern="0" baseline="0" dirty="0"/>
              <a:t>23                 	ADD R1,R1,R3 ; </a:t>
            </a:r>
            <a:r>
              <a:rPr lang="pt-BR" altLang="zh-CN" sz="1100" b="0" kern="0" baseline="0" dirty="0">
                <a:solidFill>
                  <a:srgbClr val="0000FF"/>
                </a:solidFill>
              </a:rPr>
              <a:t>R1= FRONT MINUS x8005</a:t>
            </a:r>
          </a:p>
          <a:p>
            <a:pPr marL="0" indent="0">
              <a:buNone/>
            </a:pPr>
            <a:r>
              <a:rPr lang="en-US" altLang="zh-CN" sz="1100" b="0" kern="0" baseline="0" dirty="0"/>
              <a:t>24                  </a:t>
            </a:r>
            <a:r>
              <a:rPr lang="en-US" altLang="zh-CN" sz="1100" b="0" kern="0" baseline="0" dirty="0" err="1"/>
              <a:t>BRnp</a:t>
            </a:r>
            <a:r>
              <a:rPr lang="en-US" altLang="zh-CN" sz="1100" b="0" kern="0" baseline="0" dirty="0"/>
              <a:t> SKIP5</a:t>
            </a:r>
          </a:p>
          <a:p>
            <a:pPr marL="0" indent="0">
              <a:buNone/>
            </a:pPr>
            <a:r>
              <a:rPr lang="pt-BR" altLang="zh-CN" sz="1100" b="0" kern="0" baseline="0" dirty="0"/>
              <a:t>25                  LD R3, FIRST </a:t>
            </a:r>
            <a:r>
              <a:rPr lang="pt-BR" altLang="zh-CN" sz="1100" b="0" kern="0" baseline="0" dirty="0">
                <a:solidFill>
                  <a:srgbClr val="0000FF"/>
                </a:solidFill>
              </a:rPr>
              <a:t>; R3=x8000</a:t>
            </a:r>
          </a:p>
          <a:p>
            <a:pPr marL="0" indent="0">
              <a:buNone/>
            </a:pPr>
            <a:r>
              <a:rPr lang="en-US" altLang="zh-CN" sz="1100" b="0" kern="0" baseline="0" dirty="0"/>
              <a:t>26                  BR SKIP6</a:t>
            </a:r>
          </a:p>
          <a:p>
            <a:pPr marL="0" indent="0">
              <a:buNone/>
            </a:pPr>
            <a:r>
              <a:rPr lang="pt-BR" altLang="zh-CN" sz="1100" b="0" kern="0" baseline="0" dirty="0"/>
              <a:t>27 </a:t>
            </a:r>
            <a:r>
              <a:rPr lang="pt-BR" altLang="zh-CN" sz="1100" b="0" kern="0" baseline="0" dirty="0">
                <a:solidFill>
                  <a:srgbClr val="FF0000"/>
                </a:solidFill>
              </a:rPr>
              <a:t>SKIP5</a:t>
            </a:r>
            <a:r>
              <a:rPr lang="pt-BR" altLang="zh-CN" sz="1100" b="0" kern="0" baseline="0" dirty="0"/>
              <a:t> 	ADD R3,R3,#1 </a:t>
            </a:r>
            <a:r>
              <a:rPr lang="pt-BR" altLang="zh-CN" sz="1100" b="0" kern="0" baseline="0" dirty="0">
                <a:solidFill>
                  <a:srgbClr val="0000FF"/>
                </a:solidFill>
              </a:rPr>
              <a:t>; R3=R3+1</a:t>
            </a:r>
          </a:p>
          <a:p>
            <a:pPr marL="0" indent="0">
              <a:buNone/>
            </a:pPr>
            <a:r>
              <a:rPr lang="pt-BR" altLang="zh-CN" sz="1100" b="0" kern="0" baseline="0" dirty="0"/>
              <a:t>28 </a:t>
            </a:r>
            <a:r>
              <a:rPr lang="pt-BR" altLang="zh-CN" sz="1100" b="0" kern="0" baseline="0" dirty="0">
                <a:solidFill>
                  <a:srgbClr val="FF0000"/>
                </a:solidFill>
              </a:rPr>
              <a:t>SKIP6</a:t>
            </a:r>
            <a:r>
              <a:rPr lang="pt-BR" altLang="zh-CN" sz="1100" b="0" kern="0" baseline="0" dirty="0"/>
              <a:t> 	LDR R0,R3,#0 ; </a:t>
            </a:r>
            <a:r>
              <a:rPr lang="pt-BR" altLang="zh-CN" sz="1100" b="0" kern="0" baseline="0" dirty="0">
                <a:solidFill>
                  <a:srgbClr val="0000FF"/>
                </a:solidFill>
              </a:rPr>
              <a:t>DO THE REMOVE</a:t>
            </a:r>
          </a:p>
          <a:p>
            <a:pPr marL="0" indent="0">
              <a:buNone/>
            </a:pPr>
            <a:r>
              <a:rPr lang="en-US" altLang="zh-CN" sz="1100" b="0" kern="0" baseline="0" dirty="0"/>
              <a:t>29                  BR DONE</a:t>
            </a:r>
          </a:p>
          <a:p>
            <a:pPr marL="0" indent="0">
              <a:buNone/>
            </a:pPr>
            <a:r>
              <a:rPr lang="pt-BR" altLang="zh-CN" sz="1100" b="0" kern="0" baseline="0" dirty="0"/>
              <a:t>2A </a:t>
            </a:r>
            <a:r>
              <a:rPr lang="pt-BR" altLang="zh-CN" sz="1100" b="0" kern="0" baseline="0" dirty="0">
                <a:solidFill>
                  <a:srgbClr val="FF0000"/>
                </a:solidFill>
              </a:rPr>
              <a:t>EMPTY</a:t>
            </a:r>
            <a:r>
              <a:rPr lang="pt-BR" altLang="zh-CN" sz="1100" b="0" kern="0" baseline="0" dirty="0"/>
              <a:t> 	ADD R5,R5.#1 ; </a:t>
            </a:r>
            <a:r>
              <a:rPr lang="pt-BR" altLang="zh-CN" sz="1100" b="0" kern="0" baseline="0" dirty="0">
                <a:solidFill>
                  <a:srgbClr val="0000FF"/>
                </a:solidFill>
              </a:rPr>
              <a:t>R5=FAILURE</a:t>
            </a:r>
          </a:p>
          <a:p>
            <a:pPr marL="0" indent="0">
              <a:buNone/>
            </a:pPr>
            <a:r>
              <a:rPr lang="en-US" altLang="zh-CN" sz="1100" b="0" kern="0" baseline="0" dirty="0"/>
              <a:t>2B </a:t>
            </a:r>
            <a:r>
              <a:rPr lang="en-US" altLang="zh-CN" sz="1100" b="0" kern="0" baseline="0" dirty="0">
                <a:solidFill>
                  <a:srgbClr val="FF0000"/>
                </a:solidFill>
              </a:rPr>
              <a:t>DONE</a:t>
            </a:r>
            <a:r>
              <a:rPr lang="en-US" altLang="zh-CN" sz="1100" b="0" kern="0" baseline="0" dirty="0"/>
              <a:t> 	LD R1,SaveR1 </a:t>
            </a:r>
            <a:r>
              <a:rPr lang="en-US" altLang="zh-CN" sz="1100" b="0" kern="0" baseline="0" dirty="0">
                <a:solidFill>
                  <a:srgbClr val="0000FF"/>
                </a:solidFill>
              </a:rPr>
              <a:t>; Restore register</a:t>
            </a:r>
          </a:p>
          <a:p>
            <a:pPr marL="0" indent="0">
              <a:buNone/>
            </a:pPr>
            <a:r>
              <a:rPr lang="en-US" altLang="zh-CN" sz="1100" b="0" kern="0" baseline="0" dirty="0"/>
              <a:t>2C                  RET</a:t>
            </a:r>
          </a:p>
          <a:p>
            <a:pPr marL="0" indent="0">
              <a:buNone/>
            </a:pPr>
            <a:r>
              <a:rPr lang="en-US" altLang="zh-CN" sz="1100" b="0" kern="0" baseline="0" dirty="0"/>
              <a:t>2D </a:t>
            </a:r>
            <a:r>
              <a:rPr lang="en-US" altLang="zh-CN" sz="1100" b="0" kern="0" baseline="0" dirty="0">
                <a:solidFill>
                  <a:srgbClr val="FF0000"/>
                </a:solidFill>
              </a:rPr>
              <a:t>FIRST</a:t>
            </a:r>
            <a:r>
              <a:rPr lang="en-US" altLang="zh-CN" sz="1100" b="0" kern="0" baseline="0" dirty="0"/>
              <a:t>         .FILL x8000</a:t>
            </a:r>
          </a:p>
          <a:p>
            <a:pPr marL="0" indent="0">
              <a:buNone/>
            </a:pPr>
            <a:r>
              <a:rPr lang="en-US" altLang="zh-CN" sz="1100" b="0" kern="0" baseline="0" dirty="0"/>
              <a:t>2E </a:t>
            </a:r>
            <a:r>
              <a:rPr lang="en-US" altLang="zh-CN" sz="1100" b="0" kern="0" baseline="0" dirty="0">
                <a:solidFill>
                  <a:srgbClr val="FF0000"/>
                </a:solidFill>
              </a:rPr>
              <a:t>NEG_FIRST</a:t>
            </a:r>
            <a:r>
              <a:rPr lang="en-US" altLang="zh-CN" sz="1100" b="0" kern="0" baseline="0" dirty="0"/>
              <a:t> .FILL x8000</a:t>
            </a:r>
          </a:p>
          <a:p>
            <a:pPr marL="0" indent="0">
              <a:buNone/>
            </a:pPr>
            <a:r>
              <a:rPr lang="en-US" altLang="zh-CN" sz="1100" b="0" kern="0" baseline="0" dirty="0"/>
              <a:t>2F </a:t>
            </a:r>
            <a:r>
              <a:rPr lang="en-US" altLang="zh-CN" sz="1100" b="0" kern="0" baseline="0" dirty="0">
                <a:solidFill>
                  <a:srgbClr val="FF0000"/>
                </a:solidFill>
              </a:rPr>
              <a:t>LAST</a:t>
            </a:r>
            <a:r>
              <a:rPr lang="en-US" altLang="zh-CN" sz="1100" b="0" kern="0" baseline="0" dirty="0"/>
              <a:t>           .FILL x8005</a:t>
            </a:r>
          </a:p>
          <a:p>
            <a:pPr marL="0" indent="0">
              <a:buNone/>
            </a:pPr>
            <a:r>
              <a:rPr lang="en-US" altLang="zh-CN" sz="1100" b="0" kern="0" baseline="0" dirty="0"/>
              <a:t>30 </a:t>
            </a:r>
            <a:r>
              <a:rPr lang="en-US" altLang="zh-CN" sz="1100" b="0" kern="0" baseline="0" dirty="0">
                <a:solidFill>
                  <a:srgbClr val="FF0000"/>
                </a:solidFill>
              </a:rPr>
              <a:t>NEG_LAST  </a:t>
            </a:r>
            <a:r>
              <a:rPr lang="en-US" altLang="zh-CN" sz="1100" b="0" kern="0" baseline="0" dirty="0"/>
              <a:t>.FILL x7FFB</a:t>
            </a:r>
          </a:p>
          <a:p>
            <a:pPr marL="0" indent="0">
              <a:buNone/>
            </a:pPr>
            <a:r>
              <a:rPr lang="en-US" altLang="zh-CN" sz="1100" b="0" kern="0" baseline="0" dirty="0"/>
              <a:t>31 </a:t>
            </a:r>
            <a:r>
              <a:rPr lang="en-US" altLang="zh-CN" sz="1100" b="0" kern="0" baseline="0" dirty="0">
                <a:solidFill>
                  <a:srgbClr val="FF0000"/>
                </a:solidFill>
              </a:rPr>
              <a:t>SaveR1</a:t>
            </a:r>
            <a:r>
              <a:rPr lang="en-US" altLang="zh-CN" sz="1100" b="0" kern="0" baseline="0" dirty="0"/>
              <a:t>       .BLKW 1</a:t>
            </a:r>
          </a:p>
          <a:p>
            <a:pPr marL="0" indent="0">
              <a:buNone/>
            </a:pPr>
            <a:endParaRPr lang="zh-CN" altLang="en-US" sz="2800" kern="0" baseline="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A209E6-8793-44CA-BD98-7BF6F82FABA2}"/>
              </a:ext>
            </a:extLst>
          </p:cNvPr>
          <p:cNvSpPr txBox="1"/>
          <p:nvPr/>
        </p:nvSpPr>
        <p:spPr>
          <a:xfrm>
            <a:off x="2261456" y="3152001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aseline="0" dirty="0">
                <a:highlight>
                  <a:srgbClr val="00FF00"/>
                </a:highlight>
              </a:rPr>
              <a:t>;First adjust Rear pointer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68AE6C-395B-4598-B8E1-110839741897}"/>
              </a:ext>
            </a:extLst>
          </p:cNvPr>
          <p:cNvSpPr txBox="1"/>
          <p:nvPr/>
        </p:nvSpPr>
        <p:spPr>
          <a:xfrm>
            <a:off x="2327552" y="4272217"/>
            <a:ext cx="2092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aseline="0" dirty="0">
                <a:highlight>
                  <a:srgbClr val="FF0000"/>
                </a:highlight>
              </a:rPr>
              <a:t>;Secondly, is the queue full?</a:t>
            </a:r>
          </a:p>
        </p:txBody>
      </p:sp>
    </p:spTree>
    <p:extLst>
      <p:ext uri="{BB962C8B-B14F-4D97-AF65-F5344CB8AC3E}">
        <p14:creationId xmlns:p14="http://schemas.microsoft.com/office/powerpoint/2010/main" val="10522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6">
            <a:extLst>
              <a:ext uri="{FF2B5EF4-FFF2-40B4-BE49-F238E27FC236}">
                <a16:creationId xmlns:a16="http://schemas.microsoft.com/office/drawing/2014/main" id="{EF961BC4-B917-4E40-AB46-0B3D6DC5BE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09888" y="2066986"/>
            <a:ext cx="3908701" cy="30894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130C0BE-17F1-4176-B480-2AFE02A8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Factorial</a:t>
            </a:r>
            <a:r>
              <a:rPr lang="zh-CN" altLang="en-US" b="0" dirty="0"/>
              <a:t>：</a:t>
            </a:r>
            <a:r>
              <a:rPr lang="pt-BR" altLang="zh-CN" b="0" dirty="0"/>
              <a:t>compute n!=n*(n-1)!</a:t>
            </a:r>
            <a:r>
              <a:rPr lang="en-US" altLang="zh-CN" b="0" dirty="0"/>
              <a:t>,  A </a:t>
            </a:r>
            <a:r>
              <a:rPr lang="en-US" altLang="zh-CN" b="0" dirty="0">
                <a:solidFill>
                  <a:srgbClr val="FF0000"/>
                </a:solidFill>
              </a:rPr>
              <a:t>BAD</a:t>
            </a:r>
            <a:r>
              <a:rPr lang="en-US" altLang="zh-CN" b="0" dirty="0"/>
              <a:t> EXAMPLE</a:t>
            </a:r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CAFBFD0-AE69-4F23-896B-EB42A6A0E4E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9388" y="1593056"/>
            <a:ext cx="6048796" cy="4111229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>
                <a:solidFill>
                  <a:schemeClr val="accent1"/>
                </a:solidFill>
              </a:rPr>
              <a:t>FACT</a:t>
            </a:r>
            <a:r>
              <a:rPr lang="en-US" altLang="zh-CN" b="0" dirty="0"/>
              <a:t>      ST R1, </a:t>
            </a:r>
            <a:r>
              <a:rPr lang="en-US" altLang="zh-CN" b="0" dirty="0">
                <a:solidFill>
                  <a:srgbClr val="0070C0"/>
                </a:solidFill>
              </a:rPr>
              <a:t>Save1</a:t>
            </a:r>
            <a:r>
              <a:rPr lang="en-US" altLang="zh-CN" b="0" dirty="0"/>
              <a:t>       ; </a:t>
            </a:r>
            <a:r>
              <a:rPr lang="en-US" altLang="zh-CN" sz="1350" b="0" dirty="0" err="1">
                <a:solidFill>
                  <a:srgbClr val="0000FF"/>
                </a:solidFill>
              </a:rPr>
              <a:t>Callee</a:t>
            </a:r>
            <a:r>
              <a:rPr lang="en-US" altLang="zh-CN" sz="1350" b="0" dirty="0">
                <a:solidFill>
                  <a:srgbClr val="0000FF"/>
                </a:solidFill>
              </a:rPr>
              <a:t> save R1</a:t>
            </a:r>
            <a:endParaRPr lang="en-US" altLang="zh-CN" b="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b="0" dirty="0"/>
              <a:t>               ADD R1,R0,#-1    ; </a:t>
            </a:r>
            <a:r>
              <a:rPr lang="en-US" altLang="zh-CN" sz="1350" b="0" dirty="0">
                <a:solidFill>
                  <a:srgbClr val="0000FF"/>
                </a:solidFill>
              </a:rPr>
              <a:t>Test if R0=1</a:t>
            </a:r>
            <a:endParaRPr lang="en-US" altLang="zh-CN" b="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b="0" dirty="0"/>
              <a:t>               </a:t>
            </a:r>
            <a:r>
              <a:rPr lang="en-US" altLang="zh-CN" b="0" dirty="0" err="1"/>
              <a:t>BRz</a:t>
            </a:r>
            <a:r>
              <a:rPr lang="en-US" altLang="zh-CN" b="0" dirty="0"/>
              <a:t> </a:t>
            </a:r>
            <a:r>
              <a:rPr lang="en-US" altLang="zh-CN" b="0" dirty="0">
                <a:solidFill>
                  <a:schemeClr val="accent1"/>
                </a:solidFill>
              </a:rPr>
              <a:t>DONE</a:t>
            </a:r>
            <a:r>
              <a:rPr lang="en-US" altLang="zh-CN" b="0" dirty="0"/>
              <a:t>           ; </a:t>
            </a:r>
            <a:r>
              <a:rPr lang="en-US" altLang="zh-CN" sz="1050" b="0" dirty="0">
                <a:solidFill>
                  <a:srgbClr val="0000FF"/>
                </a:solidFill>
              </a:rPr>
              <a:t>If R0=1, R0 also contains (1)!, so we are done</a:t>
            </a:r>
            <a:endParaRPr lang="en-US" altLang="zh-CN" b="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b="0" dirty="0"/>
              <a:t>               ADD R1,R0,#</a:t>
            </a:r>
            <a:r>
              <a:rPr lang="en-US" altLang="zh-CN" sz="1500" b="0" dirty="0"/>
              <a:t>0      ; </a:t>
            </a:r>
            <a:r>
              <a:rPr lang="en-US" altLang="zh-CN" sz="1050" b="0" dirty="0">
                <a:solidFill>
                  <a:schemeClr val="accent1"/>
                </a:solidFill>
              </a:rPr>
              <a:t>Save n in R1</a:t>
            </a:r>
            <a:r>
              <a:rPr lang="en-US" altLang="zh-CN" sz="1050" b="0" dirty="0">
                <a:solidFill>
                  <a:srgbClr val="0000FF"/>
                </a:solidFill>
              </a:rPr>
              <a:t>, to be used after we compute (n-1)!</a:t>
            </a:r>
            <a:endParaRPr lang="en-US" altLang="zh-CN" sz="1500" b="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b="0" dirty="0"/>
              <a:t>               ADD R0,R1, #-1   </a:t>
            </a:r>
            <a:r>
              <a:rPr lang="en-US" altLang="zh-CN" sz="1500" b="0" dirty="0"/>
              <a:t>; </a:t>
            </a:r>
            <a:r>
              <a:rPr lang="en-US" altLang="zh-CN" sz="1200" b="0" dirty="0">
                <a:solidFill>
                  <a:srgbClr val="0000FF"/>
                </a:solidFill>
              </a:rPr>
              <a:t>Set R0 to n-1, and then call FACT</a:t>
            </a:r>
            <a:endParaRPr lang="en-US" altLang="zh-CN" b="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b="0" dirty="0"/>
              <a:t> </a:t>
            </a:r>
            <a:r>
              <a:rPr lang="en-US" altLang="zh-CN" b="0" dirty="0">
                <a:solidFill>
                  <a:schemeClr val="accent1"/>
                </a:solidFill>
              </a:rPr>
              <a:t>B</a:t>
            </a:r>
            <a:r>
              <a:rPr lang="en-US" altLang="zh-CN" b="0" dirty="0"/>
              <a:t>            JSR </a:t>
            </a:r>
            <a:r>
              <a:rPr lang="en-US" altLang="zh-CN" b="0" dirty="0">
                <a:solidFill>
                  <a:schemeClr val="accent1"/>
                </a:solidFill>
              </a:rPr>
              <a:t>FACT</a:t>
            </a:r>
            <a:r>
              <a:rPr lang="en-US" altLang="zh-CN" b="0" dirty="0"/>
              <a:t>             ; </a:t>
            </a:r>
            <a:r>
              <a:rPr lang="en-US" altLang="zh-CN" sz="1350" b="0" dirty="0">
                <a:solidFill>
                  <a:srgbClr val="0000FF"/>
                </a:solidFill>
              </a:rPr>
              <a:t>On RET, R0 will contain (n-1)!</a:t>
            </a:r>
            <a:endParaRPr lang="en-US" altLang="zh-CN" b="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altLang="zh-CN" b="0" dirty="0"/>
              <a:t>               </a:t>
            </a:r>
            <a:r>
              <a:rPr lang="pt-BR" altLang="zh-CN" b="0" dirty="0">
                <a:solidFill>
                  <a:schemeClr val="accent1">
                    <a:lumMod val="75000"/>
                  </a:schemeClr>
                </a:solidFill>
              </a:rPr>
              <a:t>MUL</a:t>
            </a:r>
            <a:r>
              <a:rPr lang="pt-BR" altLang="zh-CN" b="0" dirty="0"/>
              <a:t> R0,R0,R1      ; </a:t>
            </a:r>
            <a:r>
              <a:rPr lang="pt-BR" altLang="zh-CN" sz="1200" b="0" dirty="0">
                <a:solidFill>
                  <a:schemeClr val="accent1">
                    <a:lumMod val="75000"/>
                  </a:schemeClr>
                </a:solidFill>
              </a:rPr>
              <a:t>Multiply</a:t>
            </a:r>
            <a:r>
              <a:rPr lang="pt-BR" altLang="zh-CN" sz="1200" b="0" dirty="0">
                <a:solidFill>
                  <a:srgbClr val="0000FF"/>
                </a:solidFill>
              </a:rPr>
              <a:t> n times (n-1)!, yielding n! in R0</a:t>
            </a:r>
            <a:endParaRPr lang="pt-BR" altLang="zh-CN" b="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accent1"/>
                </a:solidFill>
              </a:rPr>
              <a:t>DONE</a:t>
            </a:r>
            <a:r>
              <a:rPr lang="en-US" altLang="zh-CN" b="0" dirty="0"/>
              <a:t>     LD R1, </a:t>
            </a:r>
            <a:r>
              <a:rPr lang="en-US" altLang="zh-CN" b="0" dirty="0">
                <a:solidFill>
                  <a:srgbClr val="0070C0"/>
                </a:solidFill>
              </a:rPr>
              <a:t>Save1</a:t>
            </a:r>
            <a:r>
              <a:rPr lang="en-US" altLang="zh-CN" b="0" dirty="0"/>
              <a:t>        ; </a:t>
            </a:r>
            <a:r>
              <a:rPr lang="en-US" altLang="zh-CN" sz="1350" b="0" dirty="0" err="1">
                <a:solidFill>
                  <a:srgbClr val="0000FF"/>
                </a:solidFill>
              </a:rPr>
              <a:t>Callee</a:t>
            </a:r>
            <a:r>
              <a:rPr lang="en-US" altLang="zh-CN" sz="1350" b="0" dirty="0">
                <a:solidFill>
                  <a:srgbClr val="0000FF"/>
                </a:solidFill>
              </a:rPr>
              <a:t> restore R1</a:t>
            </a:r>
            <a:endParaRPr lang="en-US" altLang="zh-CN" b="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b="0" dirty="0"/>
              <a:t>               RET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70C0"/>
                </a:solidFill>
              </a:rPr>
              <a:t>Save1</a:t>
            </a:r>
            <a:r>
              <a:rPr lang="en-US" altLang="zh-CN" b="0" dirty="0"/>
              <a:t>     .BLKW 1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78F99-0262-4FB3-BC83-648F850F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3C5D8-2914-4F47-BB61-985E2BEC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CCE23BF-4BFC-456C-AB11-8E3229273027}"/>
              </a:ext>
            </a:extLst>
          </p:cNvPr>
          <p:cNvSpPr/>
          <p:nvPr/>
        </p:nvSpPr>
        <p:spPr bwMode="auto">
          <a:xfrm>
            <a:off x="2465766" y="5319210"/>
            <a:ext cx="2754306" cy="3240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hangingPunct="1"/>
            <a:r>
              <a:rPr lang="en-US" altLang="zh-CN" baseline="0" dirty="0">
                <a:solidFill>
                  <a:schemeClr val="accent1"/>
                </a:solidFill>
                <a:latin typeface="Arial" charset="0"/>
              </a:rPr>
              <a:t>Can it work properly?</a:t>
            </a:r>
            <a:endParaRPr lang="en-US" baseline="0" dirty="0">
              <a:solidFill>
                <a:schemeClr val="accent1"/>
              </a:solidFill>
              <a:latin typeface="Arial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7AD3D8E-296D-4A68-A1C9-5BB2A422B209}"/>
              </a:ext>
            </a:extLst>
          </p:cNvPr>
          <p:cNvCxnSpPr>
            <a:cxnSpLocks/>
          </p:cNvCxnSpPr>
          <p:nvPr/>
        </p:nvCxnSpPr>
        <p:spPr bwMode="auto">
          <a:xfrm>
            <a:off x="4193958" y="2132856"/>
            <a:ext cx="3132348" cy="4860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5416498-B634-4881-A672-2235B713BE7B}"/>
              </a:ext>
            </a:extLst>
          </p:cNvPr>
          <p:cNvCxnSpPr>
            <a:cxnSpLocks/>
          </p:cNvCxnSpPr>
          <p:nvPr/>
        </p:nvCxnSpPr>
        <p:spPr bwMode="auto">
          <a:xfrm>
            <a:off x="6011652" y="2784370"/>
            <a:ext cx="1800708" cy="1585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D2BF59D-ECD1-45AB-BBDA-319610D0A771}"/>
              </a:ext>
            </a:extLst>
          </p:cNvPr>
          <p:cNvCxnSpPr>
            <a:cxnSpLocks/>
          </p:cNvCxnSpPr>
          <p:nvPr/>
        </p:nvCxnSpPr>
        <p:spPr bwMode="auto">
          <a:xfrm>
            <a:off x="5525598" y="3100325"/>
            <a:ext cx="212474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6618EF1-9791-42CC-8DE9-E01B1AFB9087}"/>
              </a:ext>
            </a:extLst>
          </p:cNvPr>
          <p:cNvCxnSpPr>
            <a:cxnSpLocks/>
          </p:cNvCxnSpPr>
          <p:nvPr/>
        </p:nvCxnSpPr>
        <p:spPr bwMode="auto">
          <a:xfrm>
            <a:off x="5598114" y="3417973"/>
            <a:ext cx="2322258" cy="650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FE48C8F-3EA4-4CA0-8D97-7613206E1D11}"/>
              </a:ext>
            </a:extLst>
          </p:cNvPr>
          <p:cNvCxnSpPr>
            <a:cxnSpLocks/>
          </p:cNvCxnSpPr>
          <p:nvPr/>
        </p:nvCxnSpPr>
        <p:spPr bwMode="auto">
          <a:xfrm>
            <a:off x="5903109" y="3768136"/>
            <a:ext cx="1693228" cy="29714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8882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63736F9-393E-411F-A477-AE7FE6C8E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988840"/>
            <a:ext cx="3780419" cy="431272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5C2FD0A-3FC6-4537-B359-9F527530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Character 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7474F-A1B2-401E-A266-00467FC2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one-dimensional array of ASCII codes often followed by </a:t>
            </a:r>
            <a:r>
              <a:rPr lang="en-US" altLang="zh-CN" b="0" dirty="0">
                <a:solidFill>
                  <a:srgbClr val="0070C0"/>
                </a:solidFill>
              </a:rPr>
              <a:t>x0000</a:t>
            </a:r>
            <a:r>
              <a:rPr lang="en-US" altLang="zh-CN" b="0" dirty="0"/>
              <a:t> (</a:t>
            </a:r>
            <a:r>
              <a:rPr lang="en-US" altLang="zh-CN" b="0" dirty="0">
                <a:solidFill>
                  <a:srgbClr val="FF0000"/>
                </a:solidFill>
              </a:rPr>
              <a:t>null character</a:t>
            </a:r>
            <a:r>
              <a:rPr lang="en-US" altLang="zh-CN" b="0" dirty="0"/>
              <a:t>). </a:t>
            </a:r>
          </a:p>
          <a:p>
            <a:r>
              <a:rPr lang="en-US" altLang="zh-CN" b="0" dirty="0"/>
              <a:t>Each location stores an ASCII codes of a character. 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30CBC-8926-4006-AF00-0B9572BC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394C6-F3C3-4E88-99A1-46FF532F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E94EA0-1E24-4389-B6CE-AA6FA5A3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5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AAD75-1F7E-436D-B7ED-6FAC447B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1: Personnel Record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406F3-803D-4923-8CA7-053BFDEC7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3633208"/>
            <a:ext cx="8046988" cy="2882778"/>
          </a:xfrm>
        </p:spPr>
        <p:txBody>
          <a:bodyPr/>
          <a:lstStyle/>
          <a:p>
            <a:r>
              <a:rPr lang="en-US" altLang="zh-CN" sz="1600" dirty="0"/>
              <a:t>6 words of sequential memory starting at x4000:</a:t>
            </a:r>
          </a:p>
          <a:p>
            <a:pPr marL="342900" lvl="1" indent="0">
              <a:buNone/>
            </a:pPr>
            <a:r>
              <a:rPr lang="en-US" altLang="zh-CN" sz="1400" b="0" dirty="0"/>
              <a:t>1. </a:t>
            </a:r>
            <a:r>
              <a:rPr lang="en-US" altLang="zh-CN" sz="1400" b="0" dirty="0">
                <a:solidFill>
                  <a:srgbClr val="0070C0"/>
                </a:solidFill>
              </a:rPr>
              <a:t>The first word </a:t>
            </a:r>
            <a:r>
              <a:rPr lang="en-US" altLang="zh-CN" sz="1400" b="0" dirty="0"/>
              <a:t>contains the starting address of a character string containing the person’s </a:t>
            </a:r>
            <a:r>
              <a:rPr lang="en-US" altLang="zh-CN" sz="1400" dirty="0">
                <a:solidFill>
                  <a:srgbClr val="0000FF"/>
                </a:solidFill>
              </a:rPr>
              <a:t>last</a:t>
            </a:r>
            <a:r>
              <a:rPr lang="en-US" altLang="zh-CN" sz="1400" b="0" dirty="0"/>
              <a:t> name. The pointer in location x4000 is the address x6000. The six-word character string, starting at x6000, contains the ASCII code for “</a:t>
            </a:r>
            <a:r>
              <a:rPr lang="en-US" altLang="zh-CN" sz="1400" b="0" dirty="0">
                <a:solidFill>
                  <a:srgbClr val="0000FF"/>
                </a:solidFill>
              </a:rPr>
              <a:t>Jones</a:t>
            </a:r>
            <a:r>
              <a:rPr lang="en-US" altLang="zh-CN" sz="1400" b="0" dirty="0"/>
              <a:t>,” terminated with the null character.</a:t>
            </a:r>
          </a:p>
          <a:p>
            <a:pPr marL="342900" lvl="1" indent="0">
              <a:buNone/>
            </a:pPr>
            <a:r>
              <a:rPr lang="en-US" altLang="zh-CN" sz="1400" b="0" dirty="0"/>
              <a:t>2. </a:t>
            </a:r>
            <a:r>
              <a:rPr lang="en-US" altLang="zh-CN" sz="1400" b="0" dirty="0">
                <a:solidFill>
                  <a:srgbClr val="0070C0"/>
                </a:solidFill>
              </a:rPr>
              <a:t>The second word</a:t>
            </a:r>
            <a:r>
              <a:rPr lang="en-US" altLang="zh-CN" sz="1400" b="0" dirty="0"/>
              <a:t>, at x4001, contains a pointer to the character string of the person’s </a:t>
            </a:r>
            <a:r>
              <a:rPr lang="en-US" altLang="zh-CN" sz="1400" dirty="0">
                <a:solidFill>
                  <a:srgbClr val="0000FF"/>
                </a:solidFill>
              </a:rPr>
              <a:t>first</a:t>
            </a:r>
            <a:r>
              <a:rPr lang="en-US" altLang="zh-CN" sz="1400" b="0" dirty="0"/>
              <a:t> name, in this case “</a:t>
            </a:r>
            <a:r>
              <a:rPr lang="en-US" altLang="zh-CN" sz="1400" b="0" dirty="0">
                <a:solidFill>
                  <a:srgbClr val="0000FF"/>
                </a:solidFill>
              </a:rPr>
              <a:t>Mary</a:t>
            </a:r>
            <a:r>
              <a:rPr lang="en-US" altLang="zh-CN" sz="1400" b="0" dirty="0"/>
              <a:t>,” starting at location x4508.</a:t>
            </a:r>
          </a:p>
          <a:p>
            <a:pPr marL="342900" lvl="1" indent="0">
              <a:buNone/>
            </a:pPr>
            <a:r>
              <a:rPr lang="en-US" altLang="zh-CN" sz="1400" b="0" dirty="0"/>
              <a:t>3. </a:t>
            </a:r>
            <a:r>
              <a:rPr lang="en-US" altLang="zh-CN" sz="1400" b="0" dirty="0">
                <a:solidFill>
                  <a:srgbClr val="0070C0"/>
                </a:solidFill>
              </a:rPr>
              <a:t>The third word</a:t>
            </a:r>
            <a:r>
              <a:rPr lang="en-US" altLang="zh-CN" sz="1400" b="0" dirty="0"/>
              <a:t>, at x4002, contains a pointer (xCA9B) to her </a:t>
            </a:r>
            <a:r>
              <a:rPr lang="en-US" altLang="zh-CN" sz="1400" dirty="0">
                <a:solidFill>
                  <a:srgbClr val="0000FF"/>
                </a:solidFill>
              </a:rPr>
              <a:t>nine-digit social security number</a:t>
            </a:r>
            <a:r>
              <a:rPr lang="en-US" altLang="zh-CN" sz="1400" b="0" dirty="0"/>
              <a:t>, the unique identifier for all persons working in the United States.</a:t>
            </a:r>
          </a:p>
          <a:p>
            <a:pPr marL="342900" lvl="1" indent="0">
              <a:buNone/>
            </a:pPr>
            <a:r>
              <a:rPr lang="en-US" altLang="zh-CN" sz="1400" b="0" dirty="0"/>
              <a:t>4. </a:t>
            </a:r>
            <a:r>
              <a:rPr lang="en-US" altLang="zh-CN" sz="1400" b="0" dirty="0">
                <a:solidFill>
                  <a:srgbClr val="0070C0"/>
                </a:solidFill>
              </a:rPr>
              <a:t>The fourth word</a:t>
            </a:r>
            <a:r>
              <a:rPr lang="en-US" altLang="zh-CN" sz="1400" b="0" dirty="0"/>
              <a:t>, at x4003, contains her </a:t>
            </a:r>
            <a:r>
              <a:rPr lang="en-US" altLang="zh-CN" sz="1400" dirty="0">
                <a:solidFill>
                  <a:srgbClr val="0000FF"/>
                </a:solidFill>
              </a:rPr>
              <a:t>salary</a:t>
            </a:r>
            <a:r>
              <a:rPr lang="en-US" altLang="zh-CN" sz="1400" b="0" dirty="0"/>
              <a:t> (in thousands of dollars).</a:t>
            </a:r>
          </a:p>
          <a:p>
            <a:pPr marL="342900" lvl="1" indent="0">
              <a:buNone/>
            </a:pPr>
            <a:r>
              <a:rPr lang="en-US" altLang="zh-CN" sz="1400" b="0" dirty="0"/>
              <a:t>5. </a:t>
            </a:r>
            <a:r>
              <a:rPr lang="en-US" altLang="zh-CN" sz="1400" b="0" dirty="0">
                <a:solidFill>
                  <a:srgbClr val="0070C0"/>
                </a:solidFill>
              </a:rPr>
              <a:t>The fifth word </a:t>
            </a:r>
            <a:r>
              <a:rPr lang="en-US" altLang="zh-CN" sz="1400" b="0" dirty="0"/>
              <a:t>contains </a:t>
            </a:r>
            <a:r>
              <a:rPr lang="en-US" altLang="zh-CN" sz="1400" dirty="0">
                <a:solidFill>
                  <a:srgbClr val="0000FF"/>
                </a:solidFill>
              </a:rPr>
              <a:t>how long </a:t>
            </a:r>
            <a:r>
              <a:rPr lang="en-US" altLang="zh-CN" sz="1400" b="0" dirty="0"/>
              <a:t>she has worked for the company.</a:t>
            </a:r>
          </a:p>
          <a:p>
            <a:pPr marL="342900" lvl="1" indent="0">
              <a:buNone/>
            </a:pPr>
            <a:r>
              <a:rPr lang="en-US" altLang="zh-CN" sz="1400" b="0" dirty="0"/>
              <a:t>6. </a:t>
            </a:r>
            <a:r>
              <a:rPr lang="en-US" altLang="zh-CN" sz="1400" b="0" dirty="0">
                <a:solidFill>
                  <a:srgbClr val="0070C0"/>
                </a:solidFill>
              </a:rPr>
              <a:t>The sixth word </a:t>
            </a:r>
            <a:r>
              <a:rPr lang="en-US" altLang="zh-CN" sz="1400" b="0" dirty="0"/>
              <a:t>is a pointer (x8E25) to the character string identifying her job title, “</a:t>
            </a:r>
            <a:r>
              <a:rPr lang="en-US" altLang="zh-CN" sz="1400" dirty="0">
                <a:solidFill>
                  <a:srgbClr val="0000FF"/>
                </a:solidFill>
              </a:rPr>
              <a:t>Engineer</a:t>
            </a:r>
            <a:r>
              <a:rPr lang="en-US" altLang="zh-CN" sz="1400" b="0" dirty="0"/>
              <a:t>.”</a:t>
            </a:r>
            <a:endParaRPr lang="zh-CN" altLang="en-US" sz="500" b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DE594-A39F-4D84-A6ED-44F66295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5A11C-4226-4531-8A77-EDC49568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C0997B-D918-4070-B98D-6E3C9270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277DB1-B71F-4F93-8D1C-76FC02645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89257"/>
            <a:ext cx="6770684" cy="2493176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EED0658-9F6B-49DF-B112-0BEBC1BAFEF5}"/>
              </a:ext>
            </a:extLst>
          </p:cNvPr>
          <p:cNvCxnSpPr>
            <a:cxnSpLocks/>
          </p:cNvCxnSpPr>
          <p:nvPr/>
        </p:nvCxnSpPr>
        <p:spPr bwMode="auto">
          <a:xfrm>
            <a:off x="2123728" y="1268760"/>
            <a:ext cx="21602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97E6692D-7640-422B-B85D-C37D6BFE62EB}"/>
              </a:ext>
            </a:extLst>
          </p:cNvPr>
          <p:cNvCxnSpPr>
            <a:cxnSpLocks/>
          </p:cNvCxnSpPr>
          <p:nvPr/>
        </p:nvCxnSpPr>
        <p:spPr bwMode="auto">
          <a:xfrm flipV="1">
            <a:off x="2060721" y="1253767"/>
            <a:ext cx="1647183" cy="242758"/>
          </a:xfrm>
          <a:prstGeom prst="curved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A3C75A6D-C821-403A-A297-DFCDCF999A0D}"/>
              </a:ext>
            </a:extLst>
          </p:cNvPr>
          <p:cNvCxnSpPr>
            <a:cxnSpLocks/>
          </p:cNvCxnSpPr>
          <p:nvPr/>
        </p:nvCxnSpPr>
        <p:spPr bwMode="auto">
          <a:xfrm flipV="1">
            <a:off x="2123728" y="1253768"/>
            <a:ext cx="2880320" cy="438793"/>
          </a:xfrm>
          <a:prstGeom prst="curved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43E6FFB2-BBEF-4809-B4A3-F0B2424A3963}"/>
              </a:ext>
            </a:extLst>
          </p:cNvPr>
          <p:cNvCxnSpPr>
            <a:cxnSpLocks/>
          </p:cNvCxnSpPr>
          <p:nvPr/>
        </p:nvCxnSpPr>
        <p:spPr bwMode="auto">
          <a:xfrm flipV="1">
            <a:off x="2123728" y="1212351"/>
            <a:ext cx="4248472" cy="1179999"/>
          </a:xfrm>
          <a:prstGeom prst="curved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0E5FF55-C9D7-4847-BB9D-8FAF6053AD3B}"/>
              </a:ext>
            </a:extLst>
          </p:cNvPr>
          <p:cNvSpPr/>
          <p:nvPr/>
        </p:nvSpPr>
        <p:spPr>
          <a:xfrm>
            <a:off x="2667000" y="247093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baseline="0" dirty="0">
                <a:solidFill>
                  <a:srgbClr val="0000FF"/>
                </a:solidFill>
                <a:latin typeface="STIXGeneral-Regular"/>
              </a:rPr>
              <a:t>Jones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98C7240-5F71-4B22-B305-087200A48EAF}"/>
              </a:ext>
            </a:extLst>
          </p:cNvPr>
          <p:cNvSpPr/>
          <p:nvPr/>
        </p:nvSpPr>
        <p:spPr>
          <a:xfrm>
            <a:off x="4139952" y="2279289"/>
            <a:ext cx="67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baseline="0" dirty="0">
                <a:solidFill>
                  <a:srgbClr val="0000FF"/>
                </a:solidFill>
                <a:latin typeface="STIXGeneral-Regular"/>
              </a:rPr>
              <a:t>Mary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42BE9E8-2372-4678-870D-CE0C9DA7BD12}"/>
              </a:ext>
            </a:extLst>
          </p:cNvPr>
          <p:cNvSpPr/>
          <p:nvPr/>
        </p:nvSpPr>
        <p:spPr>
          <a:xfrm>
            <a:off x="5036790" y="3117902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baseline="0" dirty="0">
                <a:solidFill>
                  <a:srgbClr val="0000FF"/>
                </a:solidFill>
                <a:latin typeface="STIXGeneral-Regular"/>
              </a:rPr>
              <a:t>012654621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9E4ED4-3A83-4E4A-BCEA-64A765EF04D5}"/>
              </a:ext>
            </a:extLst>
          </p:cNvPr>
          <p:cNvSpPr/>
          <p:nvPr/>
        </p:nvSpPr>
        <p:spPr>
          <a:xfrm>
            <a:off x="6732240" y="3188489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baseline="0" dirty="0">
                <a:solidFill>
                  <a:srgbClr val="0000FF"/>
                </a:solidFill>
                <a:latin typeface="STIXGeneral-Regular"/>
              </a:rPr>
              <a:t>Engineer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9388" y="1706269"/>
            <a:ext cx="8642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baseline="0" dirty="0">
                <a:solidFill>
                  <a:srgbClr val="0000FF"/>
                </a:solidFill>
              </a:rPr>
              <a:t>salary</a:t>
            </a:r>
            <a:endParaRPr lang="en-US" b="1" baseline="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3D15D5-3ABE-40D8-A832-7870C6598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12" y="3917309"/>
            <a:ext cx="918195" cy="2175987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ABDAE10-0407-4026-9603-C64840003AD3}"/>
              </a:ext>
            </a:extLst>
          </p:cNvPr>
          <p:cNvCxnSpPr/>
          <p:nvPr/>
        </p:nvCxnSpPr>
        <p:spPr bwMode="auto">
          <a:xfrm flipV="1">
            <a:off x="899592" y="4149080"/>
            <a:ext cx="432048" cy="14401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473A2EB-BC29-4198-AD52-88FCA8F77577}"/>
              </a:ext>
            </a:extLst>
          </p:cNvPr>
          <p:cNvCxnSpPr>
            <a:cxnSpLocks/>
          </p:cNvCxnSpPr>
          <p:nvPr/>
        </p:nvCxnSpPr>
        <p:spPr bwMode="auto">
          <a:xfrm>
            <a:off x="899592" y="4581128"/>
            <a:ext cx="504056" cy="14401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9657431-761E-4F65-B02D-652EA8BA9497}"/>
              </a:ext>
            </a:extLst>
          </p:cNvPr>
          <p:cNvCxnSpPr/>
          <p:nvPr/>
        </p:nvCxnSpPr>
        <p:spPr bwMode="auto">
          <a:xfrm>
            <a:off x="899592" y="4869160"/>
            <a:ext cx="504056" cy="3600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889D916-E913-4D74-BD27-62739E5C4FB0}"/>
              </a:ext>
            </a:extLst>
          </p:cNvPr>
          <p:cNvCxnSpPr/>
          <p:nvPr/>
        </p:nvCxnSpPr>
        <p:spPr bwMode="auto">
          <a:xfrm>
            <a:off x="899592" y="5151731"/>
            <a:ext cx="432048" cy="5095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DEAB463-8FE4-4F55-8BDB-3B78140ACB7A}"/>
              </a:ext>
            </a:extLst>
          </p:cNvPr>
          <p:cNvCxnSpPr/>
          <p:nvPr/>
        </p:nvCxnSpPr>
        <p:spPr bwMode="auto">
          <a:xfrm>
            <a:off x="827584" y="5511771"/>
            <a:ext cx="576064" cy="43750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D3A2764-4BEF-410A-87D4-78F29FB5A229}"/>
              </a:ext>
            </a:extLst>
          </p:cNvPr>
          <p:cNvCxnSpPr/>
          <p:nvPr/>
        </p:nvCxnSpPr>
        <p:spPr bwMode="auto">
          <a:xfrm>
            <a:off x="899592" y="5805264"/>
            <a:ext cx="432048" cy="432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390649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0E90B-07E6-4A97-9081-50824A37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Subroutine to </a:t>
            </a:r>
            <a:r>
              <a:rPr lang="en-US" altLang="zh-CN" dirty="0">
                <a:highlight>
                  <a:srgbClr val="FFFF00"/>
                </a:highlight>
              </a:rPr>
              <a:t>compare two character strings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D5268C-3108-4518-BEA8-3A69EBE94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279"/>
            <a:ext cx="7848872" cy="723695"/>
          </a:xfrm>
          <a:effectLst/>
        </p:spPr>
        <p:txBody>
          <a:bodyPr/>
          <a:lstStyle/>
          <a:p>
            <a:r>
              <a:rPr lang="en-US" altLang="zh-CN" dirty="0"/>
              <a:t>Given social security number in example 1, how to look for the salary?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F58C4-B275-4FB7-A7D8-C91F22D4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D83A19-100F-46C1-A285-5E2147F5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B3E219-EA57-4DE6-96A6-6CE9E020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5B37B1-7754-4165-982E-ECF0FEC7F163}"/>
              </a:ext>
            </a:extLst>
          </p:cNvPr>
          <p:cNvSpPr/>
          <p:nvPr/>
        </p:nvSpPr>
        <p:spPr>
          <a:xfrm>
            <a:off x="179512" y="1713974"/>
            <a:ext cx="4839071" cy="2839239"/>
          </a:xfrm>
          <a:prstGeom prst="rect">
            <a:avLst/>
          </a:prstGeom>
          <a:solidFill>
            <a:srgbClr val="CCFFFF"/>
          </a:solidFill>
          <a:effectLst/>
        </p:spPr>
        <p:txBody>
          <a:bodyPr wrap="square">
            <a:spAutoFit/>
          </a:bodyPr>
          <a:lstStyle/>
          <a:p>
            <a:r>
              <a:rPr lang="en-US" altLang="zh-CN" sz="1275" baseline="0" dirty="0">
                <a:solidFill>
                  <a:srgbClr val="FF0000"/>
                </a:solidFill>
                <a:latin typeface="LetterGotLOT-Med"/>
              </a:rPr>
              <a:t>STRCMP</a:t>
            </a:r>
            <a:r>
              <a:rPr lang="en-US" altLang="zh-CN" sz="1275" baseline="0" dirty="0">
                <a:latin typeface="LetterGotLOT-Med"/>
              </a:rPr>
              <a:t> 	ST R0,</a:t>
            </a:r>
            <a:r>
              <a:rPr lang="en-US" altLang="zh-CN" sz="1275" baseline="0" dirty="0">
                <a:solidFill>
                  <a:srgbClr val="FF0000"/>
                </a:solidFill>
                <a:latin typeface="LetterGotLOT-Med"/>
              </a:rPr>
              <a:t>SaveR0</a:t>
            </a:r>
          </a:p>
          <a:p>
            <a:r>
              <a:rPr lang="en-US" altLang="zh-CN" sz="1275" baseline="0" dirty="0">
                <a:latin typeface="LetterGotLOT-Med"/>
              </a:rPr>
              <a:t>	ST R1,</a:t>
            </a:r>
            <a:r>
              <a:rPr lang="en-US" altLang="zh-CN" sz="1275" baseline="0" dirty="0">
                <a:solidFill>
                  <a:srgbClr val="FF0000"/>
                </a:solidFill>
                <a:latin typeface="LetterGotLOT-Med"/>
              </a:rPr>
              <a:t>SaveR1</a:t>
            </a:r>
          </a:p>
          <a:p>
            <a:r>
              <a:rPr lang="en-US" altLang="zh-CN" sz="1275" baseline="0" dirty="0">
                <a:latin typeface="LetterGotLOT-Med"/>
              </a:rPr>
              <a:t>                	ST R2,</a:t>
            </a:r>
            <a:r>
              <a:rPr lang="en-US" altLang="zh-CN" sz="1275" baseline="0" dirty="0">
                <a:solidFill>
                  <a:srgbClr val="FF0000"/>
                </a:solidFill>
                <a:latin typeface="LetterGotLOT-Med"/>
              </a:rPr>
              <a:t>SaveR2</a:t>
            </a:r>
          </a:p>
          <a:p>
            <a:r>
              <a:rPr lang="en-US" altLang="zh-CN" sz="1275" baseline="0" dirty="0">
                <a:latin typeface="LetterGotLOT-Med"/>
              </a:rPr>
              <a:t>                	ST R3,</a:t>
            </a:r>
            <a:r>
              <a:rPr lang="en-US" altLang="zh-CN" sz="1275" baseline="0" dirty="0">
                <a:solidFill>
                  <a:srgbClr val="FF0000"/>
                </a:solidFill>
                <a:latin typeface="LetterGotLOT-Med"/>
              </a:rPr>
              <a:t>SaveR3</a:t>
            </a:r>
          </a:p>
          <a:p>
            <a:r>
              <a:rPr lang="en-US" altLang="zh-CN" sz="1275" baseline="0" dirty="0">
                <a:solidFill>
                  <a:srgbClr val="0000FF"/>
                </a:solidFill>
                <a:latin typeface="LetterGotLOT-Med"/>
              </a:rPr>
              <a:t>;R0 points to  1st string, R1 points to 2nd string</a:t>
            </a:r>
          </a:p>
          <a:p>
            <a:r>
              <a:rPr lang="pt-BR" altLang="zh-CN" sz="1275" baseline="0" dirty="0">
                <a:latin typeface="LetterGotLOT-Med"/>
              </a:rPr>
              <a:t>                	AND R5,R5,#0 ; </a:t>
            </a:r>
            <a:r>
              <a:rPr lang="pt-BR" altLang="zh-CN" sz="1275" baseline="0" dirty="0">
                <a:solidFill>
                  <a:srgbClr val="0000FF"/>
                </a:solidFill>
                <a:latin typeface="LetterGotLOT-Med"/>
              </a:rPr>
              <a:t>R5 &lt;-- Match</a:t>
            </a:r>
            <a:r>
              <a:rPr lang="en-US" altLang="zh-CN" sz="1275" baseline="0" dirty="0">
                <a:latin typeface="LetterGotLOT-Med"/>
              </a:rPr>
              <a:t>;</a:t>
            </a:r>
          </a:p>
          <a:p>
            <a:r>
              <a:rPr lang="en-US" altLang="zh-CN" sz="1275" baseline="0" dirty="0">
                <a:solidFill>
                  <a:srgbClr val="FF0000"/>
                </a:solidFill>
                <a:latin typeface="LetterGotLOT-Med"/>
              </a:rPr>
              <a:t>NEXTCHAR</a:t>
            </a:r>
            <a:r>
              <a:rPr lang="en-US" altLang="zh-CN" sz="1275" baseline="0" dirty="0">
                <a:latin typeface="LetterGotLOT-Med"/>
              </a:rPr>
              <a:t> 	LDR R2,R0,#0 ; </a:t>
            </a:r>
            <a:r>
              <a:rPr lang="en-US" altLang="zh-CN" sz="1275" baseline="0" dirty="0">
                <a:solidFill>
                  <a:srgbClr val="0000FF"/>
                </a:solidFill>
                <a:latin typeface="LetterGotLOT-Med"/>
              </a:rPr>
              <a:t>R2 contains character from 1st string</a:t>
            </a:r>
          </a:p>
          <a:p>
            <a:r>
              <a:rPr lang="pt-BR" altLang="zh-CN" sz="1275" baseline="0" dirty="0">
                <a:latin typeface="LetterGotLOT-Med"/>
              </a:rPr>
              <a:t>                	LDR R3,R1,#0; </a:t>
            </a:r>
            <a:r>
              <a:rPr lang="pt-BR" altLang="zh-CN" sz="1275" baseline="0" dirty="0">
                <a:solidFill>
                  <a:srgbClr val="0000FF"/>
                </a:solidFill>
                <a:latin typeface="LetterGotLOT-Med"/>
              </a:rPr>
              <a:t>R3 contains character from 2nd string</a:t>
            </a:r>
          </a:p>
          <a:p>
            <a:r>
              <a:rPr lang="en-US" altLang="zh-CN" sz="1275" baseline="0" dirty="0">
                <a:latin typeface="LetterGotLOT-Med"/>
              </a:rPr>
              <a:t>                	</a:t>
            </a:r>
            <a:r>
              <a:rPr lang="en-US" altLang="zh-CN" sz="1275" baseline="0" dirty="0" err="1">
                <a:latin typeface="LetterGotLOT-Med"/>
              </a:rPr>
              <a:t>BRnp</a:t>
            </a:r>
            <a:r>
              <a:rPr lang="en-US" altLang="zh-CN" sz="1275" baseline="0" dirty="0">
                <a:latin typeface="LetterGotLOT-Med"/>
              </a:rPr>
              <a:t> </a:t>
            </a:r>
            <a:r>
              <a:rPr lang="en-US" altLang="zh-CN" sz="1275" baseline="0" dirty="0">
                <a:solidFill>
                  <a:srgbClr val="FF0000"/>
                </a:solidFill>
                <a:latin typeface="LetterGotLOT-Med"/>
              </a:rPr>
              <a:t>COMPARE</a:t>
            </a:r>
            <a:r>
              <a:rPr lang="en-US" altLang="zh-CN" sz="1275" baseline="0" dirty="0">
                <a:latin typeface="LetterGotLOT-Med"/>
              </a:rPr>
              <a:t> ; </a:t>
            </a:r>
            <a:r>
              <a:rPr lang="en-US" altLang="zh-CN" sz="1275" baseline="0" dirty="0">
                <a:solidFill>
                  <a:srgbClr val="0000FF"/>
                </a:solidFill>
                <a:latin typeface="LetterGotLOT-Med"/>
              </a:rPr>
              <a:t>String is not done, continue comparing</a:t>
            </a:r>
          </a:p>
          <a:p>
            <a:r>
              <a:rPr lang="en-US" altLang="zh-CN" sz="1275" baseline="0" dirty="0">
                <a:latin typeface="LetterGotLOT-Med"/>
              </a:rPr>
              <a:t>                	ADD R2,R2,#0</a:t>
            </a:r>
          </a:p>
          <a:p>
            <a:r>
              <a:rPr lang="en-US" altLang="zh-CN" sz="1275" baseline="0" dirty="0">
                <a:latin typeface="LetterGotLOT-Med"/>
              </a:rPr>
              <a:t>                	</a:t>
            </a:r>
            <a:r>
              <a:rPr lang="en-US" altLang="zh-CN" sz="1275" baseline="0" dirty="0" err="1">
                <a:latin typeface="LetterGotLOT-Med"/>
              </a:rPr>
              <a:t>BRz</a:t>
            </a:r>
            <a:r>
              <a:rPr lang="en-US" altLang="zh-CN" sz="1275" baseline="0" dirty="0">
                <a:latin typeface="LetterGotLOT-Med"/>
              </a:rPr>
              <a:t> </a:t>
            </a:r>
            <a:r>
              <a:rPr lang="en-US" altLang="zh-CN" sz="1275" baseline="0" dirty="0">
                <a:solidFill>
                  <a:srgbClr val="FF0000"/>
                </a:solidFill>
                <a:latin typeface="LetterGotLOT-Med"/>
              </a:rPr>
              <a:t>DONE</a:t>
            </a:r>
            <a:r>
              <a:rPr lang="en-US" altLang="zh-CN" sz="1275" baseline="0" dirty="0">
                <a:latin typeface="LetterGotLOT-Med"/>
              </a:rPr>
              <a:t>  ; </a:t>
            </a:r>
            <a:r>
              <a:rPr lang="en-US" altLang="zh-CN" sz="1275" baseline="0" dirty="0">
                <a:solidFill>
                  <a:srgbClr val="0000FF"/>
                </a:solidFill>
                <a:latin typeface="LetterGotLOT-Med"/>
              </a:rPr>
              <a:t>If both strings done, match found</a:t>
            </a:r>
          </a:p>
          <a:p>
            <a:r>
              <a:rPr lang="en-US" altLang="zh-CN" sz="1275" baseline="0" dirty="0">
                <a:solidFill>
                  <a:srgbClr val="FF0000"/>
                </a:solidFill>
                <a:latin typeface="LetterGotLOT-Med"/>
              </a:rPr>
              <a:t>COMPARE</a:t>
            </a:r>
            <a:r>
              <a:rPr lang="en-US" altLang="zh-CN" sz="1275" baseline="0" dirty="0">
                <a:latin typeface="LetterGotLOT-Med"/>
              </a:rPr>
              <a:t> 	NOT R2,R2</a:t>
            </a:r>
          </a:p>
          <a:p>
            <a:r>
              <a:rPr lang="en-US" altLang="zh-CN" sz="1275" baseline="0" dirty="0">
                <a:latin typeface="LetterGotLOT-Med"/>
              </a:rPr>
              <a:t>                	ADD R2,R2,#1 </a:t>
            </a:r>
            <a:r>
              <a:rPr lang="en-US" altLang="zh-CN" sz="1275" baseline="0" dirty="0">
                <a:solidFill>
                  <a:srgbClr val="0000FF"/>
                </a:solidFill>
                <a:latin typeface="LetterGotLOT-Med"/>
              </a:rPr>
              <a:t>; R2 contains negative of character</a:t>
            </a:r>
          </a:p>
          <a:p>
            <a:r>
              <a:rPr lang="en-US" altLang="zh-CN" sz="1275" baseline="0" dirty="0">
                <a:latin typeface="LetterGotLOT-Med"/>
              </a:rPr>
              <a:t>             	ADD R2,R2,R3 ; </a:t>
            </a:r>
            <a:r>
              <a:rPr lang="en-US" altLang="zh-CN" sz="1275" baseline="0" dirty="0">
                <a:solidFill>
                  <a:srgbClr val="0000FF"/>
                </a:solidFill>
                <a:latin typeface="LetterGotLOT-Med"/>
              </a:rPr>
              <a:t>Compare the 2 characters</a:t>
            </a:r>
            <a:r>
              <a:rPr lang="en-US" altLang="zh-CN" sz="1275" baseline="0" dirty="0">
                <a:latin typeface="LetterGotLOT-Med"/>
              </a:rPr>
              <a:t>              </a:t>
            </a:r>
            <a:endParaRPr lang="en-US" altLang="zh-CN" sz="1275" baseline="0" dirty="0">
              <a:solidFill>
                <a:srgbClr val="0000FF"/>
              </a:solidFill>
              <a:latin typeface="LetterGotLOT-Me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68CD56-1BDE-42BD-9C36-BA15E11A8168}"/>
              </a:ext>
            </a:extLst>
          </p:cNvPr>
          <p:cNvSpPr/>
          <p:nvPr/>
        </p:nvSpPr>
        <p:spPr>
          <a:xfrm>
            <a:off x="5121965" y="1728802"/>
            <a:ext cx="3641036" cy="3970318"/>
          </a:xfrm>
          <a:prstGeom prst="rect">
            <a:avLst/>
          </a:prstGeom>
          <a:solidFill>
            <a:srgbClr val="CCFFFF"/>
          </a:solidFill>
          <a:effectLst/>
        </p:spPr>
        <p:txBody>
          <a:bodyPr wrap="square">
            <a:spAutoFit/>
          </a:bodyPr>
          <a:lstStyle/>
          <a:p>
            <a:r>
              <a:rPr lang="en-US" altLang="zh-CN" sz="1400" baseline="0" dirty="0">
                <a:latin typeface="LetterGotLOT-Med"/>
              </a:rPr>
              <a:t>           </a:t>
            </a:r>
            <a:r>
              <a:rPr lang="en-US" altLang="zh-CN" sz="1400" baseline="0" dirty="0" err="1">
                <a:latin typeface="LetterGotLOT-Med"/>
              </a:rPr>
              <a:t>BRnp</a:t>
            </a:r>
            <a:r>
              <a:rPr lang="en-US" altLang="zh-CN" sz="1400" baseline="0" dirty="0">
                <a:latin typeface="LetterGotLOT-Med"/>
              </a:rPr>
              <a:t> FAIL ; </a:t>
            </a:r>
            <a:r>
              <a:rPr lang="en-US" altLang="zh-CN" sz="1400" baseline="0" dirty="0">
                <a:solidFill>
                  <a:srgbClr val="0000FF"/>
                </a:solidFill>
                <a:latin typeface="LetterGotLOT-Med"/>
              </a:rPr>
              <a:t>Not equal, no match</a:t>
            </a:r>
            <a:r>
              <a:rPr lang="en-US" altLang="zh-CN" sz="1400" baseline="0" dirty="0">
                <a:latin typeface="LetterGotLOT-Med"/>
              </a:rPr>
              <a:t>           </a:t>
            </a:r>
          </a:p>
          <a:p>
            <a:r>
              <a:rPr lang="en-US" altLang="zh-CN" sz="1400" baseline="0" dirty="0">
                <a:latin typeface="LetterGotLOT-Med"/>
              </a:rPr>
              <a:t>           ADD R0,R0,#1</a:t>
            </a:r>
          </a:p>
          <a:p>
            <a:r>
              <a:rPr lang="en-US" altLang="zh-CN" sz="1400" baseline="0" dirty="0">
                <a:latin typeface="LetterGotLOT-Med"/>
              </a:rPr>
              <a:t>           ADD R1,R1,#1</a:t>
            </a:r>
          </a:p>
          <a:p>
            <a:endParaRPr lang="en-US" altLang="zh-CN" sz="1400" baseline="0" dirty="0">
              <a:latin typeface="LetterGotLOT-Med"/>
            </a:endParaRPr>
          </a:p>
          <a:p>
            <a:r>
              <a:rPr lang="en-US" altLang="zh-CN" sz="1400" baseline="0" dirty="0">
                <a:latin typeface="LetterGotLOT-Med"/>
              </a:rPr>
              <a:t>           </a:t>
            </a:r>
            <a:r>
              <a:rPr lang="en-US" altLang="zh-CN" sz="1400" baseline="0" dirty="0" err="1">
                <a:latin typeface="LetterGotLOT-Med"/>
              </a:rPr>
              <a:t>BRnzp</a:t>
            </a:r>
            <a:r>
              <a:rPr lang="en-US" altLang="zh-CN" sz="1400" baseline="0" dirty="0">
                <a:latin typeface="LetterGotLOT-Med"/>
              </a:rPr>
              <a:t> </a:t>
            </a:r>
            <a:r>
              <a:rPr lang="en-US" altLang="zh-CN" sz="1400" baseline="0" dirty="0">
                <a:solidFill>
                  <a:srgbClr val="FF0000"/>
                </a:solidFill>
                <a:latin typeface="LetterGotLOT-Med"/>
              </a:rPr>
              <a:t>NEXTCHAR </a:t>
            </a:r>
            <a:r>
              <a:rPr lang="en-US" altLang="zh-CN" sz="1400" baseline="0" dirty="0">
                <a:solidFill>
                  <a:srgbClr val="0000FF"/>
                </a:solidFill>
                <a:latin typeface="LetterGotLOT-Med"/>
              </a:rPr>
              <a:t>; Move on to next pair 		of characters</a:t>
            </a:r>
          </a:p>
          <a:p>
            <a:endParaRPr lang="pt-BR" altLang="zh-CN" sz="1400" baseline="0" dirty="0">
              <a:solidFill>
                <a:srgbClr val="0000FF"/>
              </a:solidFill>
              <a:latin typeface="LetterGotLOT-Med"/>
            </a:endParaRPr>
          </a:p>
          <a:p>
            <a:r>
              <a:rPr lang="pt-BR" altLang="zh-CN" sz="1400" baseline="0" dirty="0">
                <a:solidFill>
                  <a:srgbClr val="FF0000"/>
                </a:solidFill>
                <a:latin typeface="LetterGotLOT-Med"/>
              </a:rPr>
              <a:t>FAIL    </a:t>
            </a:r>
            <a:r>
              <a:rPr lang="pt-BR" altLang="zh-CN" sz="1400" baseline="0" dirty="0">
                <a:latin typeface="LetterGotLOT-Med"/>
              </a:rPr>
              <a:t> 	ADD R5,R5,#1 </a:t>
            </a:r>
            <a:r>
              <a:rPr lang="pt-BR" altLang="zh-CN" sz="1400" baseline="0" dirty="0">
                <a:solidFill>
                  <a:srgbClr val="0000FF"/>
                </a:solidFill>
                <a:latin typeface="LetterGotLOT-Med"/>
              </a:rPr>
              <a:t>; R5 &lt;-- No match</a:t>
            </a:r>
          </a:p>
          <a:p>
            <a:r>
              <a:rPr lang="en-US" altLang="zh-CN" sz="1400" baseline="0" dirty="0">
                <a:latin typeface="LetterGotLOT-Med"/>
              </a:rPr>
              <a:t>;</a:t>
            </a:r>
          </a:p>
          <a:p>
            <a:r>
              <a:rPr lang="en-US" altLang="zh-CN" sz="1400" baseline="0" dirty="0">
                <a:solidFill>
                  <a:srgbClr val="FF0000"/>
                </a:solidFill>
                <a:latin typeface="LetterGotLOT-Med"/>
              </a:rPr>
              <a:t>DONE</a:t>
            </a:r>
            <a:r>
              <a:rPr lang="en-US" altLang="zh-CN" sz="1400" baseline="0" dirty="0">
                <a:latin typeface="LetterGotLOT-Med"/>
              </a:rPr>
              <a:t> 	LD R0,</a:t>
            </a:r>
            <a:r>
              <a:rPr lang="en-US" altLang="zh-CN" sz="1400" baseline="0" dirty="0">
                <a:solidFill>
                  <a:srgbClr val="FF0000"/>
                </a:solidFill>
                <a:latin typeface="LetterGotLOT-Med"/>
              </a:rPr>
              <a:t>SaveR0</a:t>
            </a:r>
          </a:p>
          <a:p>
            <a:r>
              <a:rPr lang="en-US" altLang="zh-CN" sz="1400" baseline="0" dirty="0">
                <a:latin typeface="LetterGotLOT-Med"/>
              </a:rPr>
              <a:t>           	LD R1,</a:t>
            </a:r>
            <a:r>
              <a:rPr lang="en-US" altLang="zh-CN" sz="1400" baseline="0" dirty="0">
                <a:solidFill>
                  <a:srgbClr val="FF0000"/>
                </a:solidFill>
                <a:latin typeface="LetterGotLOT-Med"/>
              </a:rPr>
              <a:t>SaveR1</a:t>
            </a:r>
          </a:p>
          <a:p>
            <a:r>
              <a:rPr lang="en-US" altLang="zh-CN" sz="1400" baseline="0" dirty="0">
                <a:latin typeface="LetterGotLOT-Med"/>
              </a:rPr>
              <a:t>           	LD R2,</a:t>
            </a:r>
            <a:r>
              <a:rPr lang="en-US" altLang="zh-CN" sz="1400" baseline="0" dirty="0">
                <a:solidFill>
                  <a:srgbClr val="FF0000"/>
                </a:solidFill>
                <a:latin typeface="LetterGotLOT-Med"/>
              </a:rPr>
              <a:t>SaveR2</a:t>
            </a:r>
          </a:p>
          <a:p>
            <a:r>
              <a:rPr lang="en-US" altLang="zh-CN" sz="1400" baseline="0" dirty="0">
                <a:latin typeface="LetterGotLOT-Med"/>
              </a:rPr>
              <a:t>           	LD R3,</a:t>
            </a:r>
            <a:r>
              <a:rPr lang="en-US" altLang="zh-CN" sz="1400" baseline="0" dirty="0">
                <a:solidFill>
                  <a:srgbClr val="FF0000"/>
                </a:solidFill>
                <a:latin typeface="LetterGotLOT-Med"/>
              </a:rPr>
              <a:t>SaveR3</a:t>
            </a:r>
          </a:p>
          <a:p>
            <a:r>
              <a:rPr lang="en-US" altLang="zh-CN" sz="1400" baseline="0" dirty="0">
                <a:latin typeface="LetterGotLOT-Med"/>
              </a:rPr>
              <a:t>           	RET</a:t>
            </a:r>
          </a:p>
          <a:p>
            <a:r>
              <a:rPr lang="en-US" altLang="zh-CN" sz="1400" baseline="0" dirty="0">
                <a:solidFill>
                  <a:srgbClr val="FF0000"/>
                </a:solidFill>
                <a:latin typeface="LetterGotLOT-Med"/>
              </a:rPr>
              <a:t>SaveR0</a:t>
            </a:r>
            <a:r>
              <a:rPr lang="en-US" altLang="zh-CN" sz="1400" baseline="0" dirty="0">
                <a:latin typeface="LetterGotLOT-Med"/>
              </a:rPr>
              <a:t> .BLKW 1</a:t>
            </a:r>
          </a:p>
          <a:p>
            <a:r>
              <a:rPr lang="en-US" altLang="zh-CN" sz="1400" baseline="0" dirty="0">
                <a:solidFill>
                  <a:srgbClr val="FF0000"/>
                </a:solidFill>
                <a:latin typeface="LetterGotLOT-Med"/>
              </a:rPr>
              <a:t>SaveR1</a:t>
            </a:r>
            <a:r>
              <a:rPr lang="en-US" altLang="zh-CN" sz="1400" baseline="0" dirty="0">
                <a:latin typeface="LetterGotLOT-Med"/>
              </a:rPr>
              <a:t> .BLKW 1</a:t>
            </a:r>
          </a:p>
          <a:p>
            <a:r>
              <a:rPr lang="en-US" altLang="zh-CN" sz="1400" baseline="0" dirty="0">
                <a:solidFill>
                  <a:srgbClr val="FF0000"/>
                </a:solidFill>
                <a:latin typeface="LetterGotLOT-Med"/>
              </a:rPr>
              <a:t>SaveR2</a:t>
            </a:r>
            <a:r>
              <a:rPr lang="en-US" altLang="zh-CN" sz="1400" baseline="0" dirty="0">
                <a:latin typeface="LetterGotLOT-Med"/>
              </a:rPr>
              <a:t> .BLKW 1</a:t>
            </a:r>
          </a:p>
          <a:p>
            <a:r>
              <a:rPr lang="en-US" altLang="zh-CN" sz="1400" baseline="0" dirty="0">
                <a:solidFill>
                  <a:srgbClr val="FF0000"/>
                </a:solidFill>
                <a:latin typeface="LetterGotLOT-Med"/>
              </a:rPr>
              <a:t>SaveR3</a:t>
            </a:r>
            <a:r>
              <a:rPr lang="en-US" altLang="zh-CN" sz="1400" baseline="0" dirty="0">
                <a:latin typeface="LetterGotLOT-Med"/>
              </a:rPr>
              <a:t> .BLKW 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593142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90044-6775-4AF2-9BCB-63A28234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dirty="0"/>
              <a:t>Example 2: Character String </a:t>
            </a:r>
            <a:r>
              <a:rPr lang="en-US" altLang="zh-CN" sz="1800" dirty="0">
                <a:highlight>
                  <a:srgbClr val="FFFF00"/>
                </a:highlight>
              </a:rPr>
              <a:t>Containing an “Integer”</a:t>
            </a:r>
            <a:endParaRPr lang="zh-CN" altLang="en-US" sz="1800" dirty="0">
              <a:highlight>
                <a:srgbClr val="FFFF00"/>
              </a:highligh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45E08-0378-4CF3-AEAD-7A01937D3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Represent a long integer of any length by character strings, ensuring all characters are within 0-9.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5782B-8C6A-40EB-91F9-082E539C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EF213-B3EE-458A-B942-106BD6E8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E6E69-B568-4E12-8D76-59039B52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BB6F4E-01EA-43E1-949D-AEE7D768FB8D}"/>
              </a:ext>
            </a:extLst>
          </p:cNvPr>
          <p:cNvSpPr/>
          <p:nvPr/>
        </p:nvSpPr>
        <p:spPr>
          <a:xfrm>
            <a:off x="323528" y="1628800"/>
            <a:ext cx="4525887" cy="4162678"/>
          </a:xfrm>
          <a:prstGeom prst="rect">
            <a:avLst/>
          </a:prstGeom>
          <a:solidFill>
            <a:srgbClr val="CC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050" baseline="0" dirty="0">
                <a:latin typeface="LetterGotLOT-Med"/>
              </a:rPr>
              <a:t>; </a:t>
            </a:r>
            <a:r>
              <a:rPr lang="en-US" altLang="zh-CN" sz="1050" baseline="0" dirty="0">
                <a:solidFill>
                  <a:srgbClr val="0000FF"/>
                </a:solidFill>
                <a:latin typeface="LetterGotLOT-Med"/>
              </a:rPr>
              <a:t>Input: R0 contains the starting address of the character string</a:t>
            </a:r>
          </a:p>
          <a:p>
            <a:r>
              <a:rPr lang="en-US" altLang="zh-CN" sz="1200" baseline="0" dirty="0">
                <a:solidFill>
                  <a:srgbClr val="0000FF"/>
                </a:solidFill>
                <a:latin typeface="LetterGotLOT-Med"/>
              </a:rPr>
              <a:t>; Output: R5=0, success; R5=1, failure.</a:t>
            </a:r>
          </a:p>
          <a:p>
            <a:r>
              <a:rPr lang="en-US" altLang="zh-CN" sz="1200" baseline="0" dirty="0">
                <a:latin typeface="LetterGotLOT-Med"/>
              </a:rPr>
              <a:t>;</a:t>
            </a:r>
          </a:p>
          <a:p>
            <a:r>
              <a:rPr lang="en-US" altLang="zh-CN" sz="1200" b="1" baseline="0" dirty="0">
                <a:solidFill>
                  <a:srgbClr val="FF0000"/>
                </a:solidFill>
                <a:latin typeface="LetterGotLOT-Med"/>
              </a:rPr>
              <a:t>TEST_INTEGER </a:t>
            </a:r>
          </a:p>
          <a:p>
            <a:r>
              <a:rPr lang="en-US" altLang="zh-CN" sz="1200" b="1" baseline="0" dirty="0">
                <a:solidFill>
                  <a:srgbClr val="FF0000"/>
                </a:solidFill>
                <a:latin typeface="LetterGotLOT-Med"/>
              </a:rPr>
              <a:t>	</a:t>
            </a:r>
            <a:r>
              <a:rPr lang="en-US" altLang="zh-CN" sz="1200" baseline="0" dirty="0">
                <a:latin typeface="LetterGotLOT-Med"/>
              </a:rPr>
              <a:t>ST R1,SaveR1</a:t>
            </a:r>
          </a:p>
          <a:p>
            <a:r>
              <a:rPr lang="en-US" altLang="zh-CN" sz="1200" baseline="0" dirty="0">
                <a:latin typeface="LetterGotLOT-Med"/>
              </a:rPr>
              <a:t> </a:t>
            </a:r>
            <a:r>
              <a:rPr lang="en-US" altLang="zh-CN" sz="1050" baseline="0" dirty="0">
                <a:solidFill>
                  <a:srgbClr val="0000FF"/>
                </a:solidFill>
                <a:latin typeface="LetterGotLOT-Med"/>
              </a:rPr>
              <a:t>; Save registers needed by subroutine</a:t>
            </a:r>
            <a:endParaRPr lang="en-US" altLang="zh-CN" sz="1200" baseline="0" dirty="0">
              <a:solidFill>
                <a:srgbClr val="0000FF"/>
              </a:solidFill>
              <a:latin typeface="LetterGotLOT-Med"/>
            </a:endParaRPr>
          </a:p>
          <a:p>
            <a:r>
              <a:rPr lang="en-US" altLang="zh-CN" sz="1200" baseline="0" dirty="0">
                <a:latin typeface="LetterGotLOT-Med"/>
              </a:rPr>
              <a:t>           	ST R2,SaveR2</a:t>
            </a:r>
          </a:p>
          <a:p>
            <a:r>
              <a:rPr lang="en-US" altLang="zh-CN" sz="1200" baseline="0" dirty="0">
                <a:latin typeface="LetterGotLOT-Med"/>
              </a:rPr>
              <a:t>           	ST R3,SaveR3</a:t>
            </a:r>
          </a:p>
          <a:p>
            <a:r>
              <a:rPr lang="en-US" altLang="zh-CN" sz="1200" baseline="0" dirty="0">
                <a:latin typeface="LetterGotLOT-Med"/>
              </a:rPr>
              <a:t>           	ST R4,SaveR4</a:t>
            </a:r>
          </a:p>
          <a:p>
            <a:r>
              <a:rPr lang="en-US" altLang="zh-CN" sz="1200" baseline="0" dirty="0">
                <a:latin typeface="LetterGotLOT-Med"/>
              </a:rPr>
              <a:t>;</a:t>
            </a:r>
          </a:p>
          <a:p>
            <a:r>
              <a:rPr lang="en-US" altLang="zh-CN" sz="1200" baseline="0" dirty="0">
                <a:latin typeface="LetterGotLOT-Med"/>
              </a:rPr>
              <a:t>           	AND R5,R5,#0 ; </a:t>
            </a:r>
            <a:r>
              <a:rPr lang="en-US" altLang="zh-CN" sz="1050" baseline="0" dirty="0">
                <a:solidFill>
                  <a:srgbClr val="0000FF"/>
                </a:solidFill>
                <a:latin typeface="LetterGotLOT-Med"/>
              </a:rPr>
              <a:t>Initialize success code to R5=0, success</a:t>
            </a:r>
            <a:endParaRPr lang="en-US" altLang="zh-CN" sz="1200" baseline="0" dirty="0">
              <a:solidFill>
                <a:srgbClr val="0000FF"/>
              </a:solidFill>
              <a:latin typeface="LetterGotLOT-Med"/>
            </a:endParaRPr>
          </a:p>
          <a:p>
            <a:r>
              <a:rPr lang="en-US" altLang="zh-CN" sz="1200" baseline="0" dirty="0">
                <a:latin typeface="LetterGotLOT-Med"/>
              </a:rPr>
              <a:t>           	LD R2,ASCII_0 </a:t>
            </a:r>
            <a:r>
              <a:rPr lang="en-US" altLang="zh-CN" sz="1050" baseline="0" dirty="0">
                <a:latin typeface="LetterGotLOT-Med"/>
              </a:rPr>
              <a:t>; </a:t>
            </a:r>
            <a:r>
              <a:rPr lang="en-US" altLang="zh-CN" sz="1050" baseline="0" dirty="0">
                <a:solidFill>
                  <a:srgbClr val="0000FF"/>
                </a:solidFill>
                <a:latin typeface="LetterGotLOT-Med"/>
              </a:rPr>
              <a:t>R2=xFFD0, the negative of ASCII code x30</a:t>
            </a:r>
            <a:endParaRPr lang="en-US" altLang="zh-CN" sz="1200" baseline="0" dirty="0">
              <a:solidFill>
                <a:srgbClr val="0000FF"/>
              </a:solidFill>
              <a:latin typeface="LetterGotLOT-Med"/>
            </a:endParaRPr>
          </a:p>
          <a:p>
            <a:r>
              <a:rPr lang="en-US" altLang="zh-CN" sz="1200" baseline="0" dirty="0">
                <a:latin typeface="LetterGotLOT-Med"/>
              </a:rPr>
              <a:t>           	LD R3,ASCII_9 </a:t>
            </a:r>
            <a:r>
              <a:rPr lang="en-US" altLang="zh-CN" sz="1600" baseline="0" dirty="0">
                <a:latin typeface="LetterGotLOT-Med"/>
              </a:rPr>
              <a:t>; </a:t>
            </a:r>
            <a:r>
              <a:rPr lang="en-US" altLang="zh-CN" sz="1050" baseline="0" dirty="0">
                <a:solidFill>
                  <a:srgbClr val="0000FF"/>
                </a:solidFill>
                <a:latin typeface="LetterGotLOT-Med"/>
              </a:rPr>
              <a:t>R3=xFFC7, the negative of ASCII code x39</a:t>
            </a:r>
            <a:endParaRPr lang="en-US" altLang="zh-CN" sz="1000" baseline="0" dirty="0">
              <a:solidFill>
                <a:srgbClr val="0000FF"/>
              </a:solidFill>
              <a:latin typeface="LetterGotLOT-Med"/>
            </a:endParaRPr>
          </a:p>
          <a:p>
            <a:r>
              <a:rPr lang="en-US" altLang="zh-CN" sz="1000" baseline="0" dirty="0">
                <a:solidFill>
                  <a:srgbClr val="0000FF"/>
                </a:solidFill>
                <a:latin typeface="LetterGotLOT-Med"/>
              </a:rPr>
              <a:t>;</a:t>
            </a:r>
          </a:p>
          <a:p>
            <a:r>
              <a:rPr lang="en-US" altLang="zh-CN" sz="1200" baseline="0" dirty="0">
                <a:solidFill>
                  <a:srgbClr val="FF0000"/>
                </a:solidFill>
                <a:latin typeface="LetterGotLOT-Med"/>
              </a:rPr>
              <a:t>NEXT_CHAR  	</a:t>
            </a:r>
            <a:r>
              <a:rPr lang="en-US" altLang="zh-CN" sz="1200" baseline="0" dirty="0">
                <a:latin typeface="LetterGotLOT-Med"/>
              </a:rPr>
              <a:t>LDR R1,R0,#0 ; </a:t>
            </a:r>
            <a:r>
              <a:rPr lang="en-US" altLang="zh-CN" sz="1200" baseline="0" dirty="0">
                <a:solidFill>
                  <a:srgbClr val="0000FF"/>
                </a:solidFill>
                <a:latin typeface="LetterGotLOT-Med"/>
              </a:rPr>
              <a:t>Load next character</a:t>
            </a:r>
          </a:p>
          <a:p>
            <a:r>
              <a:rPr lang="en-US" altLang="zh-CN" sz="1200" baseline="0" dirty="0">
                <a:latin typeface="LetterGotLOT-Med"/>
              </a:rPr>
              <a:t>           	</a:t>
            </a:r>
            <a:r>
              <a:rPr lang="en-US" altLang="zh-CN" sz="1200" baseline="0" dirty="0" err="1">
                <a:latin typeface="LetterGotLOT-Med"/>
              </a:rPr>
              <a:t>BRz</a:t>
            </a:r>
            <a:r>
              <a:rPr lang="en-US" altLang="zh-CN" sz="1200" baseline="0" dirty="0">
                <a:latin typeface="LetterGotLOT-Med"/>
              </a:rPr>
              <a:t> SUCCESS   </a:t>
            </a:r>
            <a:r>
              <a:rPr lang="en-US" altLang="zh-CN" sz="1200" baseline="0" dirty="0">
                <a:solidFill>
                  <a:srgbClr val="0000FF"/>
                </a:solidFill>
                <a:latin typeface="LetterGotLOT-Med"/>
              </a:rPr>
              <a:t>; if current character is null</a:t>
            </a:r>
          </a:p>
          <a:p>
            <a:r>
              <a:rPr lang="en-US" altLang="zh-CN" sz="1200" baseline="0" dirty="0">
                <a:latin typeface="LetterGotLOT-Med"/>
              </a:rPr>
              <a:t>           	ADD R4,R1,R2  ;R1 – 0x30h</a:t>
            </a:r>
          </a:p>
          <a:p>
            <a:r>
              <a:rPr lang="en-US" altLang="zh-CN" sz="1200" baseline="0" dirty="0">
                <a:latin typeface="LetterGotLOT-Med"/>
              </a:rPr>
              <a:t>           	</a:t>
            </a:r>
            <a:r>
              <a:rPr lang="en-US" altLang="zh-CN" sz="1200" baseline="0" dirty="0" err="1">
                <a:latin typeface="LetterGotLOT-Med"/>
              </a:rPr>
              <a:t>BRn</a:t>
            </a:r>
            <a:r>
              <a:rPr lang="en-US" altLang="zh-CN" sz="1200" baseline="0" dirty="0">
                <a:latin typeface="LetterGotLOT-Med"/>
              </a:rPr>
              <a:t> </a:t>
            </a:r>
            <a:r>
              <a:rPr lang="en-US" altLang="zh-CN" sz="1200" baseline="0" dirty="0">
                <a:solidFill>
                  <a:srgbClr val="FF0000"/>
                </a:solidFill>
                <a:latin typeface="LetterGotLOT-Med"/>
              </a:rPr>
              <a:t>BAD</a:t>
            </a:r>
            <a:r>
              <a:rPr lang="en-US" altLang="zh-CN" sz="1200" baseline="0" dirty="0">
                <a:latin typeface="LetterGotLOT-Med"/>
              </a:rPr>
              <a:t> ; </a:t>
            </a:r>
            <a:r>
              <a:rPr lang="en-US" altLang="zh-CN" sz="1200" baseline="0" dirty="0">
                <a:solidFill>
                  <a:srgbClr val="0000FF"/>
                </a:solidFill>
                <a:latin typeface="LetterGotLOT-Med"/>
              </a:rPr>
              <a:t>R1 is less than x30, not a decimal digit</a:t>
            </a:r>
          </a:p>
          <a:p>
            <a:r>
              <a:rPr lang="en-US" altLang="zh-CN" sz="1200" baseline="0" dirty="0">
                <a:latin typeface="LetterGotLOT-Med"/>
              </a:rPr>
              <a:t>           	ADD R4,R1,R3  ;R1 – 0x39h</a:t>
            </a:r>
          </a:p>
          <a:p>
            <a:r>
              <a:rPr lang="en-US" altLang="zh-CN" sz="1200" baseline="0" dirty="0">
                <a:latin typeface="LetterGotLOT-Med"/>
              </a:rPr>
              <a:t>           	</a:t>
            </a:r>
            <a:r>
              <a:rPr lang="en-US" altLang="zh-CN" sz="1200" baseline="0" dirty="0" err="1">
                <a:latin typeface="LetterGotLOT-Med"/>
              </a:rPr>
              <a:t>BRp</a:t>
            </a:r>
            <a:r>
              <a:rPr lang="en-US" altLang="zh-CN" sz="1200" baseline="0" dirty="0">
                <a:latin typeface="LetterGotLOT-Med"/>
              </a:rPr>
              <a:t> </a:t>
            </a:r>
            <a:r>
              <a:rPr lang="en-US" altLang="zh-CN" sz="1200" baseline="0" dirty="0">
                <a:solidFill>
                  <a:srgbClr val="FF0000"/>
                </a:solidFill>
                <a:latin typeface="LetterGotLOT-Med"/>
              </a:rPr>
              <a:t>BAD</a:t>
            </a:r>
            <a:r>
              <a:rPr lang="en-US" altLang="zh-CN" sz="1200" baseline="0" dirty="0">
                <a:latin typeface="LetterGotLOT-Med"/>
              </a:rPr>
              <a:t> ; </a:t>
            </a:r>
            <a:r>
              <a:rPr lang="en-US" altLang="zh-CN" sz="1200" baseline="0" dirty="0">
                <a:solidFill>
                  <a:srgbClr val="0000FF"/>
                </a:solidFill>
                <a:latin typeface="LetterGotLOT-Med"/>
              </a:rPr>
              <a:t>R1 is greater than x39, not a decimal digit</a:t>
            </a:r>
          </a:p>
          <a:p>
            <a:r>
              <a:rPr lang="en-US" altLang="zh-CN" sz="1200" baseline="0" dirty="0">
                <a:latin typeface="LetterGotLOT-Med"/>
              </a:rPr>
              <a:t>          	ADD R0,R0,#1 </a:t>
            </a:r>
            <a:r>
              <a:rPr lang="en-US" altLang="zh-CN" sz="1050" baseline="0" dirty="0">
                <a:latin typeface="LetterGotLOT-Med"/>
              </a:rPr>
              <a:t>; </a:t>
            </a:r>
            <a:r>
              <a:rPr lang="en-US" altLang="zh-CN" sz="1050" baseline="0" dirty="0">
                <a:solidFill>
                  <a:srgbClr val="0000FF"/>
                </a:solidFill>
                <a:latin typeface="LetterGotLOT-Med"/>
              </a:rPr>
              <a:t>Character good! Prepare for next character</a:t>
            </a:r>
            <a:endParaRPr lang="en-US" altLang="zh-CN" sz="1200" baseline="0" dirty="0">
              <a:solidFill>
                <a:srgbClr val="0000FF"/>
              </a:solidFill>
              <a:latin typeface="LetterGotLOT-Med"/>
            </a:endParaRPr>
          </a:p>
          <a:p>
            <a:r>
              <a:rPr lang="en-US" altLang="zh-CN" sz="1200" baseline="0" dirty="0">
                <a:latin typeface="LetterGotLOT-Med"/>
              </a:rPr>
              <a:t>           	BR </a:t>
            </a:r>
            <a:r>
              <a:rPr lang="en-US" altLang="zh-CN" sz="1200" baseline="0" dirty="0">
                <a:solidFill>
                  <a:srgbClr val="FF0000"/>
                </a:solidFill>
                <a:latin typeface="LetterGotLOT-Med"/>
              </a:rPr>
              <a:t>NEXT_CHAR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56D595-131F-4D64-A3F0-AEA88CF3AFF0}"/>
              </a:ext>
            </a:extLst>
          </p:cNvPr>
          <p:cNvSpPr/>
          <p:nvPr/>
        </p:nvSpPr>
        <p:spPr>
          <a:xfrm>
            <a:off x="5364088" y="6082733"/>
            <a:ext cx="3222358" cy="407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baseline="0" dirty="0">
                <a:latin typeface="ProximaNova-Semibold"/>
              </a:rPr>
              <a:t>Figure 8.31 </a:t>
            </a:r>
            <a:r>
              <a:rPr lang="en-US" altLang="zh-CN" sz="1000" baseline="0" dirty="0">
                <a:latin typeface="ProximaNova-Semibold"/>
              </a:rPr>
              <a:t>A character string representing the integer</a:t>
            </a:r>
          </a:p>
          <a:p>
            <a:r>
              <a:rPr lang="en-US" altLang="zh-CN" sz="1000" baseline="0" dirty="0">
                <a:latin typeface="ProximaNova-Semibold"/>
              </a:rPr>
              <a:t>79,245, with one ASCII code per decimal digit.</a:t>
            </a:r>
            <a:endParaRPr lang="zh-CN" altLang="en-US" sz="1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BDC533-C3B7-41EC-B3C2-345497ADB1B3}"/>
              </a:ext>
            </a:extLst>
          </p:cNvPr>
          <p:cNvSpPr/>
          <p:nvPr/>
        </p:nvSpPr>
        <p:spPr>
          <a:xfrm>
            <a:off x="4954875" y="1653208"/>
            <a:ext cx="3884325" cy="2492990"/>
          </a:xfrm>
          <a:prstGeom prst="rect">
            <a:avLst/>
          </a:prstGeom>
          <a:solidFill>
            <a:srgbClr val="CC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aseline="0" dirty="0">
                <a:solidFill>
                  <a:srgbClr val="FF0000"/>
                </a:solidFill>
                <a:latin typeface="LetterGotLOT-Med"/>
              </a:rPr>
              <a:t>BAD</a:t>
            </a:r>
            <a:r>
              <a:rPr lang="en-US" altLang="zh-CN" sz="1200" baseline="0" dirty="0">
                <a:latin typeface="LetterGotLOT-Med"/>
              </a:rPr>
              <a:t>         	ADD R5,R5,#1 ; </a:t>
            </a:r>
            <a:r>
              <a:rPr lang="en-US" altLang="zh-CN" sz="1200" baseline="0" dirty="0">
                <a:solidFill>
                  <a:srgbClr val="0000FF"/>
                </a:solidFill>
                <a:latin typeface="LetterGotLOT-Med"/>
              </a:rPr>
              <a:t>R5 contains failure code</a:t>
            </a:r>
          </a:p>
          <a:p>
            <a:r>
              <a:rPr lang="en-US" altLang="zh-CN" sz="1200" baseline="0" dirty="0">
                <a:solidFill>
                  <a:srgbClr val="FF0000"/>
                </a:solidFill>
                <a:latin typeface="LetterGotLOT-Med"/>
              </a:rPr>
              <a:t>SUCCESS</a:t>
            </a:r>
            <a:r>
              <a:rPr lang="en-US" altLang="zh-CN" sz="1200" baseline="0" dirty="0">
                <a:latin typeface="LetterGotLOT-Med"/>
              </a:rPr>
              <a:t>     	LD R4,SaveR4 ; </a:t>
            </a:r>
            <a:r>
              <a:rPr lang="en-US" altLang="zh-CN" sz="1200" baseline="0" dirty="0">
                <a:solidFill>
                  <a:srgbClr val="0000FF"/>
                </a:solidFill>
                <a:latin typeface="LetterGotLOT-Med"/>
              </a:rPr>
              <a:t>Restore registers</a:t>
            </a:r>
          </a:p>
          <a:p>
            <a:r>
              <a:rPr lang="en-US" altLang="zh-CN" sz="1200" baseline="0" dirty="0">
                <a:latin typeface="LetterGotLOT-Med"/>
              </a:rPr>
              <a:t>            	LD R3,SaveR3</a:t>
            </a:r>
          </a:p>
          <a:p>
            <a:r>
              <a:rPr lang="en-US" altLang="zh-CN" sz="1200" baseline="0" dirty="0">
                <a:latin typeface="LetterGotLOT-Med"/>
              </a:rPr>
              <a:t>            	LD R2,SaveR2</a:t>
            </a:r>
          </a:p>
          <a:p>
            <a:r>
              <a:rPr lang="en-US" altLang="zh-CN" sz="1200" baseline="0" dirty="0">
                <a:latin typeface="LetterGotLOT-Med"/>
              </a:rPr>
              <a:t>            	LD R1,SaveR1</a:t>
            </a:r>
          </a:p>
          <a:p>
            <a:r>
              <a:rPr lang="en-US" altLang="zh-CN" sz="1200" baseline="0" dirty="0">
                <a:latin typeface="LetterGotLOT-Med"/>
              </a:rPr>
              <a:t>            	RET</a:t>
            </a:r>
          </a:p>
          <a:p>
            <a:endParaRPr lang="en-US" altLang="zh-CN" sz="1200" baseline="0" dirty="0">
              <a:latin typeface="LetterGotLOT-Med"/>
            </a:endParaRPr>
          </a:p>
          <a:p>
            <a:r>
              <a:rPr lang="en-US" altLang="zh-CN" sz="1200" baseline="0" dirty="0">
                <a:solidFill>
                  <a:srgbClr val="FF0000"/>
                </a:solidFill>
                <a:latin typeface="LetterGotLOT-Med"/>
              </a:rPr>
              <a:t>ASCII_0</a:t>
            </a:r>
            <a:r>
              <a:rPr lang="en-US" altLang="zh-CN" sz="1200" baseline="0" dirty="0">
                <a:latin typeface="LetterGotLOT-Med"/>
              </a:rPr>
              <a:t>   .FILL xFFD0</a:t>
            </a:r>
          </a:p>
          <a:p>
            <a:r>
              <a:rPr lang="en-US" altLang="zh-CN" sz="1200" baseline="0" dirty="0">
                <a:solidFill>
                  <a:srgbClr val="FF0000"/>
                </a:solidFill>
                <a:latin typeface="LetterGotLOT-Med"/>
              </a:rPr>
              <a:t>ASCII_9</a:t>
            </a:r>
            <a:r>
              <a:rPr lang="en-US" altLang="zh-CN" sz="1200" baseline="0" dirty="0">
                <a:latin typeface="LetterGotLOT-Med"/>
              </a:rPr>
              <a:t>   .FILL xFFC7</a:t>
            </a:r>
          </a:p>
          <a:p>
            <a:r>
              <a:rPr lang="en-US" altLang="zh-CN" sz="1200" baseline="0" dirty="0">
                <a:solidFill>
                  <a:srgbClr val="FF0000"/>
                </a:solidFill>
                <a:latin typeface="LetterGotLOT-Med"/>
              </a:rPr>
              <a:t>SaveR1</a:t>
            </a:r>
            <a:r>
              <a:rPr lang="en-US" altLang="zh-CN" sz="1200" baseline="0" dirty="0">
                <a:latin typeface="LetterGotLOT-Med"/>
              </a:rPr>
              <a:t>    .BLKW 1</a:t>
            </a:r>
          </a:p>
          <a:p>
            <a:r>
              <a:rPr lang="en-US" altLang="zh-CN" sz="1200" baseline="0" dirty="0">
                <a:solidFill>
                  <a:srgbClr val="FF0000"/>
                </a:solidFill>
                <a:latin typeface="LetterGotLOT-Med"/>
              </a:rPr>
              <a:t>SaveR2</a:t>
            </a:r>
            <a:r>
              <a:rPr lang="en-US" altLang="zh-CN" sz="1200" baseline="0" dirty="0">
                <a:latin typeface="LetterGotLOT-Med"/>
              </a:rPr>
              <a:t>    .BLKW 1</a:t>
            </a:r>
          </a:p>
          <a:p>
            <a:r>
              <a:rPr lang="en-US" altLang="zh-CN" sz="1200" baseline="0" dirty="0">
                <a:solidFill>
                  <a:srgbClr val="FF0000"/>
                </a:solidFill>
                <a:latin typeface="LetterGotLOT-Med"/>
              </a:rPr>
              <a:t>SaveR3</a:t>
            </a:r>
            <a:r>
              <a:rPr lang="en-US" altLang="zh-CN" sz="1200" baseline="0" dirty="0">
                <a:latin typeface="LetterGotLOT-Med"/>
              </a:rPr>
              <a:t>    .BLKW 1</a:t>
            </a:r>
          </a:p>
          <a:p>
            <a:r>
              <a:rPr lang="en-US" altLang="zh-CN" sz="1200" baseline="0" dirty="0">
                <a:solidFill>
                  <a:srgbClr val="FF0000"/>
                </a:solidFill>
                <a:latin typeface="LetterGotLOT-Med"/>
              </a:rPr>
              <a:t>SaveR4</a:t>
            </a:r>
            <a:r>
              <a:rPr lang="en-US" altLang="zh-CN" sz="1200" baseline="0" dirty="0">
                <a:latin typeface="LetterGotLOT-Med"/>
              </a:rPr>
              <a:t>    .BLKW 1</a:t>
            </a:r>
            <a:endParaRPr lang="zh-CN" altLang="en-US" sz="1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446C70B-F8AD-4123-8C90-F66BDA570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506" y="4259368"/>
            <a:ext cx="1116875" cy="18908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585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内容占位符 17">
            <a:extLst>
              <a:ext uri="{FF2B5EF4-FFF2-40B4-BE49-F238E27FC236}">
                <a16:creationId xmlns:a16="http://schemas.microsoft.com/office/drawing/2014/main" id="{8BE07042-B290-4731-A147-412164A840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09143" y="371636"/>
            <a:ext cx="3390106" cy="618156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8E37DB5-01B6-48E4-B4BD-35E47030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execution flow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08268-040D-4DBD-91E4-223B0966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B8E0C-199F-4840-B20E-9828F736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F97C3-E7F0-417C-A526-8C4F9FD4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19" name="内容占位符 6">
            <a:extLst>
              <a:ext uri="{FF2B5EF4-FFF2-40B4-BE49-F238E27FC236}">
                <a16:creationId xmlns:a16="http://schemas.microsoft.com/office/drawing/2014/main" id="{FBF31A5E-FA42-4865-9BDB-66D7414759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755576" y="2492896"/>
            <a:ext cx="4335016" cy="3426411"/>
          </a:xfrm>
          <a:prstGeom prst="rect">
            <a:avLst/>
          </a:prstGeom>
        </p:spPr>
      </p:pic>
      <p:sp>
        <p:nvSpPr>
          <p:cNvPr id="3" name="箭头: 右弧形 2">
            <a:extLst>
              <a:ext uri="{FF2B5EF4-FFF2-40B4-BE49-F238E27FC236}">
                <a16:creationId xmlns:a16="http://schemas.microsoft.com/office/drawing/2014/main" id="{BBA9CBB3-B89C-44AB-AA6D-A3F7E57B55B0}"/>
              </a:ext>
            </a:extLst>
          </p:cNvPr>
          <p:cNvSpPr/>
          <p:nvPr/>
        </p:nvSpPr>
        <p:spPr bwMode="auto">
          <a:xfrm>
            <a:off x="8211217" y="1052686"/>
            <a:ext cx="288032" cy="1440210"/>
          </a:xfrm>
          <a:prstGeom prst="curvedLeftArrow">
            <a:avLst>
              <a:gd name="adj1" fmla="val 25000"/>
              <a:gd name="adj2" fmla="val 50000"/>
              <a:gd name="adj3" fmla="val 2723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0" name="箭头: 右弧形 19">
            <a:extLst>
              <a:ext uri="{FF2B5EF4-FFF2-40B4-BE49-F238E27FC236}">
                <a16:creationId xmlns:a16="http://schemas.microsoft.com/office/drawing/2014/main" id="{877BBDEA-A15C-4533-84F5-ADE57CCC625C}"/>
              </a:ext>
            </a:extLst>
          </p:cNvPr>
          <p:cNvSpPr/>
          <p:nvPr/>
        </p:nvSpPr>
        <p:spPr bwMode="auto">
          <a:xfrm>
            <a:off x="8244976" y="2492896"/>
            <a:ext cx="288032" cy="1440210"/>
          </a:xfrm>
          <a:prstGeom prst="curvedLeftArrow">
            <a:avLst>
              <a:gd name="adj1" fmla="val 25000"/>
              <a:gd name="adj2" fmla="val 50000"/>
              <a:gd name="adj3" fmla="val 2723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" name="箭头: 右弧形 20">
            <a:extLst>
              <a:ext uri="{FF2B5EF4-FFF2-40B4-BE49-F238E27FC236}">
                <a16:creationId xmlns:a16="http://schemas.microsoft.com/office/drawing/2014/main" id="{C241862D-7762-4AB1-8881-84C482B6A350}"/>
              </a:ext>
            </a:extLst>
          </p:cNvPr>
          <p:cNvSpPr/>
          <p:nvPr/>
        </p:nvSpPr>
        <p:spPr bwMode="auto">
          <a:xfrm>
            <a:off x="8244976" y="3918837"/>
            <a:ext cx="288032" cy="806307"/>
          </a:xfrm>
          <a:prstGeom prst="curvedLeftArrow">
            <a:avLst>
              <a:gd name="adj1" fmla="val 25000"/>
              <a:gd name="adj2" fmla="val 50000"/>
              <a:gd name="adj3" fmla="val 2723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2" name="箭头: 右弧形 21">
            <a:extLst>
              <a:ext uri="{FF2B5EF4-FFF2-40B4-BE49-F238E27FC236}">
                <a16:creationId xmlns:a16="http://schemas.microsoft.com/office/drawing/2014/main" id="{62B78007-69B3-43BC-9F39-CB142A07477D}"/>
              </a:ext>
            </a:extLst>
          </p:cNvPr>
          <p:cNvSpPr/>
          <p:nvPr/>
        </p:nvSpPr>
        <p:spPr bwMode="auto">
          <a:xfrm>
            <a:off x="8237176" y="4955893"/>
            <a:ext cx="288032" cy="806307"/>
          </a:xfrm>
          <a:prstGeom prst="curvedLeftArrow">
            <a:avLst>
              <a:gd name="adj1" fmla="val 25000"/>
              <a:gd name="adj2" fmla="val 50000"/>
              <a:gd name="adj3" fmla="val 2723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4" name="箭头: 右弧形 23">
            <a:extLst>
              <a:ext uri="{FF2B5EF4-FFF2-40B4-BE49-F238E27FC236}">
                <a16:creationId xmlns:a16="http://schemas.microsoft.com/office/drawing/2014/main" id="{3AE827F8-D0F2-44A7-AC3E-E59CBEA04782}"/>
              </a:ext>
            </a:extLst>
          </p:cNvPr>
          <p:cNvSpPr/>
          <p:nvPr/>
        </p:nvSpPr>
        <p:spPr bwMode="auto">
          <a:xfrm rot="10800000">
            <a:off x="6804273" y="4955893"/>
            <a:ext cx="288032" cy="806307"/>
          </a:xfrm>
          <a:prstGeom prst="curvedLeftArrow">
            <a:avLst>
              <a:gd name="adj1" fmla="val 25000"/>
              <a:gd name="adj2" fmla="val 50000"/>
              <a:gd name="adj3" fmla="val 2723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5" name="箭头: 右弧形 24">
            <a:extLst>
              <a:ext uri="{FF2B5EF4-FFF2-40B4-BE49-F238E27FC236}">
                <a16:creationId xmlns:a16="http://schemas.microsoft.com/office/drawing/2014/main" id="{7C7ADFA7-87D1-4A16-9C6E-AE879C12777D}"/>
              </a:ext>
            </a:extLst>
          </p:cNvPr>
          <p:cNvSpPr/>
          <p:nvPr/>
        </p:nvSpPr>
        <p:spPr bwMode="auto">
          <a:xfrm rot="10800000">
            <a:off x="6735873" y="3953976"/>
            <a:ext cx="288032" cy="806307"/>
          </a:xfrm>
          <a:prstGeom prst="curvedLeftArrow">
            <a:avLst>
              <a:gd name="adj1" fmla="val 25000"/>
              <a:gd name="adj2" fmla="val 50000"/>
              <a:gd name="adj3" fmla="val 2723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箭头: 右弧形 25">
            <a:extLst>
              <a:ext uri="{FF2B5EF4-FFF2-40B4-BE49-F238E27FC236}">
                <a16:creationId xmlns:a16="http://schemas.microsoft.com/office/drawing/2014/main" id="{10021BE0-E867-4432-BAA5-8B67249CFFB1}"/>
              </a:ext>
            </a:extLst>
          </p:cNvPr>
          <p:cNvSpPr/>
          <p:nvPr/>
        </p:nvSpPr>
        <p:spPr bwMode="auto">
          <a:xfrm rot="10800000">
            <a:off x="6735872" y="2492895"/>
            <a:ext cx="288032" cy="1339257"/>
          </a:xfrm>
          <a:prstGeom prst="curvedLeftArrow">
            <a:avLst>
              <a:gd name="adj1" fmla="val 25000"/>
              <a:gd name="adj2" fmla="val 50000"/>
              <a:gd name="adj3" fmla="val 2723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7" name="箭头: 右弧形 26">
            <a:extLst>
              <a:ext uri="{FF2B5EF4-FFF2-40B4-BE49-F238E27FC236}">
                <a16:creationId xmlns:a16="http://schemas.microsoft.com/office/drawing/2014/main" id="{C86169F3-0585-4F1C-8D2B-BE40D5D5B686}"/>
              </a:ext>
            </a:extLst>
          </p:cNvPr>
          <p:cNvSpPr/>
          <p:nvPr/>
        </p:nvSpPr>
        <p:spPr bwMode="auto">
          <a:xfrm rot="10800000">
            <a:off x="6721931" y="1135045"/>
            <a:ext cx="288032" cy="1339257"/>
          </a:xfrm>
          <a:prstGeom prst="curvedLeftArrow">
            <a:avLst>
              <a:gd name="adj1" fmla="val 25000"/>
              <a:gd name="adj2" fmla="val 50000"/>
              <a:gd name="adj3" fmla="val 2723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箭头: 上弧形 6">
            <a:extLst>
              <a:ext uri="{FF2B5EF4-FFF2-40B4-BE49-F238E27FC236}">
                <a16:creationId xmlns:a16="http://schemas.microsoft.com/office/drawing/2014/main" id="{D2AD5DD6-62DE-4A9B-B055-87DF6EBF936F}"/>
              </a:ext>
            </a:extLst>
          </p:cNvPr>
          <p:cNvSpPr/>
          <p:nvPr/>
        </p:nvSpPr>
        <p:spPr bwMode="auto">
          <a:xfrm>
            <a:off x="6228184" y="548680"/>
            <a:ext cx="1152128" cy="216024"/>
          </a:xfrm>
          <a:prstGeom prst="curved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箭头: 上弧形 27">
            <a:extLst>
              <a:ext uri="{FF2B5EF4-FFF2-40B4-BE49-F238E27FC236}">
                <a16:creationId xmlns:a16="http://schemas.microsoft.com/office/drawing/2014/main" id="{CFE669F6-4BD4-4C73-8CE8-A8D6BE7A0E2D}"/>
              </a:ext>
            </a:extLst>
          </p:cNvPr>
          <p:cNvSpPr/>
          <p:nvPr/>
        </p:nvSpPr>
        <p:spPr bwMode="auto">
          <a:xfrm rot="10800000">
            <a:off x="6228184" y="859054"/>
            <a:ext cx="1152128" cy="193631"/>
          </a:xfrm>
          <a:prstGeom prst="curved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C8ED39-7B5D-4E06-BFC5-3BB8D73DC78A}"/>
              </a:ext>
            </a:extLst>
          </p:cNvPr>
          <p:cNvSpPr/>
          <p:nvPr/>
        </p:nvSpPr>
        <p:spPr bwMode="auto">
          <a:xfrm>
            <a:off x="6516216" y="4869160"/>
            <a:ext cx="2088232" cy="143956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1070C46-AA4F-46D9-A496-C9F050504302}"/>
              </a:ext>
            </a:extLst>
          </p:cNvPr>
          <p:cNvSpPr/>
          <p:nvPr/>
        </p:nvSpPr>
        <p:spPr bwMode="auto">
          <a:xfrm>
            <a:off x="6516216" y="3831506"/>
            <a:ext cx="2088232" cy="144021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05EEBE6-1019-4368-AE0A-5F83EA0694D1}"/>
              </a:ext>
            </a:extLst>
          </p:cNvPr>
          <p:cNvSpPr/>
          <p:nvPr/>
        </p:nvSpPr>
        <p:spPr bwMode="auto">
          <a:xfrm>
            <a:off x="6525153" y="2441757"/>
            <a:ext cx="2088232" cy="144021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24CD6ED-2DAD-41D5-BE99-DD47E0557B73}"/>
              </a:ext>
            </a:extLst>
          </p:cNvPr>
          <p:cNvSpPr/>
          <p:nvPr/>
        </p:nvSpPr>
        <p:spPr bwMode="auto">
          <a:xfrm>
            <a:off x="6670687" y="1281287"/>
            <a:ext cx="2088232" cy="12116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5102087-5462-4D0C-A9E1-D40BD8C24719}"/>
              </a:ext>
            </a:extLst>
          </p:cNvPr>
          <p:cNvSpPr/>
          <p:nvPr/>
        </p:nvSpPr>
        <p:spPr bwMode="auto">
          <a:xfrm>
            <a:off x="6725176" y="338006"/>
            <a:ext cx="2088232" cy="12116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3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7" grpId="0" animBg="1"/>
      <p:bldP spid="28" grpId="0" animBg="1"/>
      <p:bldP spid="8" grpId="0" animBg="1"/>
      <p:bldP spid="29" grpId="0" animBg="1"/>
      <p:bldP spid="30" grpId="0" animBg="1"/>
      <p:bldP spid="31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0C0BE-17F1-4176-B480-2AFE02A8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Factorial</a:t>
            </a:r>
            <a:r>
              <a:rPr lang="zh-CN" altLang="en-US" b="0"/>
              <a:t>：</a:t>
            </a:r>
            <a:r>
              <a:rPr lang="pt-BR" altLang="zh-CN" b="0"/>
              <a:t>compute n!=n*(n-1)!</a:t>
            </a:r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CAFBFD0-AE69-4F23-896B-EB42A6A0E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458" y="1097755"/>
            <a:ext cx="5625686" cy="411122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 b="0" dirty="0">
                <a:solidFill>
                  <a:schemeClr val="accent1"/>
                </a:solidFill>
              </a:rPr>
              <a:t>FACT</a:t>
            </a:r>
            <a:r>
              <a:rPr lang="en-US" altLang="zh-CN" sz="1200" b="0" dirty="0"/>
              <a:t>      ST R1, Save1       ; </a:t>
            </a:r>
            <a:r>
              <a:rPr lang="en-US" altLang="zh-CN" sz="1200" b="0" dirty="0" err="1">
                <a:solidFill>
                  <a:srgbClr val="0000FF"/>
                </a:solidFill>
              </a:rPr>
              <a:t>Callee</a:t>
            </a:r>
            <a:r>
              <a:rPr lang="en-US" altLang="zh-CN" sz="1200" b="0" dirty="0">
                <a:solidFill>
                  <a:srgbClr val="0000FF"/>
                </a:solidFill>
              </a:rPr>
              <a:t> save R1</a:t>
            </a:r>
          </a:p>
          <a:p>
            <a:pPr marL="0" indent="0">
              <a:buNone/>
            </a:pPr>
            <a:r>
              <a:rPr lang="en-US" altLang="zh-CN" sz="1200" b="0" dirty="0"/>
              <a:t>               ADD R1,R0,#-1    ; </a:t>
            </a:r>
            <a:r>
              <a:rPr lang="en-US" altLang="zh-CN" sz="1200" b="0" dirty="0">
                <a:solidFill>
                  <a:srgbClr val="0000FF"/>
                </a:solidFill>
              </a:rPr>
              <a:t>Test if R0=1</a:t>
            </a:r>
          </a:p>
          <a:p>
            <a:pPr marL="0" indent="0">
              <a:buNone/>
            </a:pPr>
            <a:r>
              <a:rPr lang="en-US" altLang="zh-CN" sz="1200" b="0" dirty="0"/>
              <a:t>               </a:t>
            </a:r>
            <a:r>
              <a:rPr lang="en-US" altLang="zh-CN" sz="1200" b="0" dirty="0" err="1"/>
              <a:t>BRz</a:t>
            </a:r>
            <a:r>
              <a:rPr lang="en-US" altLang="zh-CN" sz="1200" b="0" dirty="0"/>
              <a:t> </a:t>
            </a:r>
            <a:r>
              <a:rPr lang="en-US" altLang="zh-CN" sz="1200" b="0" dirty="0">
                <a:solidFill>
                  <a:schemeClr val="accent1"/>
                </a:solidFill>
              </a:rPr>
              <a:t>DONE</a:t>
            </a:r>
            <a:r>
              <a:rPr lang="en-US" altLang="zh-CN" sz="1200" b="0" dirty="0"/>
              <a:t>           ; </a:t>
            </a:r>
            <a:r>
              <a:rPr lang="en-US" altLang="zh-CN" sz="1200" b="0" dirty="0">
                <a:solidFill>
                  <a:srgbClr val="0000FF"/>
                </a:solidFill>
              </a:rPr>
              <a:t>If R0=1, R0 also contains (1)!, so we are done</a:t>
            </a:r>
          </a:p>
          <a:p>
            <a:pPr marL="0" indent="0">
              <a:buNone/>
            </a:pPr>
            <a:r>
              <a:rPr lang="en-US" altLang="zh-CN" sz="1200" b="0" dirty="0"/>
              <a:t>               ADD R1,R0,#0      ; </a:t>
            </a:r>
            <a:r>
              <a:rPr lang="en-US" altLang="zh-CN" sz="1200" b="0" dirty="0">
                <a:solidFill>
                  <a:schemeClr val="accent1"/>
                </a:solidFill>
              </a:rPr>
              <a:t>Save n in R1</a:t>
            </a:r>
            <a:r>
              <a:rPr lang="en-US" altLang="zh-CN" sz="1200" b="0" dirty="0">
                <a:solidFill>
                  <a:srgbClr val="0000FF"/>
                </a:solidFill>
              </a:rPr>
              <a:t>, to be used after we compute (n-1)!</a:t>
            </a:r>
          </a:p>
          <a:p>
            <a:pPr marL="0" indent="0">
              <a:buNone/>
            </a:pPr>
            <a:r>
              <a:rPr lang="en-US" altLang="zh-CN" sz="1200" b="0" dirty="0"/>
              <a:t>               ADD R0,R1, #-1     ; </a:t>
            </a:r>
            <a:r>
              <a:rPr lang="en-US" altLang="zh-CN" sz="1200" b="0" dirty="0">
                <a:solidFill>
                  <a:srgbClr val="0000FF"/>
                </a:solidFill>
              </a:rPr>
              <a:t>Set R0 to n-1, and then call FACT</a:t>
            </a:r>
          </a:p>
          <a:p>
            <a:pPr marL="0" indent="0">
              <a:buNone/>
            </a:pPr>
            <a:r>
              <a:rPr lang="en-US" altLang="zh-CN" sz="1200" b="0" dirty="0"/>
              <a:t> </a:t>
            </a:r>
            <a:r>
              <a:rPr lang="en-US" altLang="zh-CN" sz="1200" b="0" dirty="0">
                <a:solidFill>
                  <a:schemeClr val="accent1"/>
                </a:solidFill>
              </a:rPr>
              <a:t>B</a:t>
            </a:r>
            <a:r>
              <a:rPr lang="en-US" altLang="zh-CN" sz="1200" b="0" dirty="0"/>
              <a:t>            JSR </a:t>
            </a:r>
            <a:r>
              <a:rPr lang="en-US" altLang="zh-CN" sz="1200" b="0" dirty="0">
                <a:solidFill>
                  <a:schemeClr val="accent1"/>
                </a:solidFill>
              </a:rPr>
              <a:t>FACT</a:t>
            </a:r>
            <a:r>
              <a:rPr lang="en-US" altLang="zh-CN" sz="1200" b="0" dirty="0"/>
              <a:t>             ; </a:t>
            </a:r>
            <a:r>
              <a:rPr lang="en-US" altLang="zh-CN" sz="1200" b="0" dirty="0">
                <a:solidFill>
                  <a:srgbClr val="0000FF"/>
                </a:solidFill>
              </a:rPr>
              <a:t>On RET, R0 will contain (n-1)!</a:t>
            </a:r>
          </a:p>
          <a:p>
            <a:pPr marL="0" indent="0">
              <a:buNone/>
            </a:pPr>
            <a:r>
              <a:rPr lang="pt-BR" altLang="zh-CN" sz="1200" b="0" dirty="0"/>
              <a:t>               </a:t>
            </a:r>
            <a:r>
              <a:rPr lang="pt-BR" altLang="zh-CN" sz="1200" b="0" dirty="0">
                <a:solidFill>
                  <a:schemeClr val="accent1">
                    <a:lumMod val="75000"/>
                  </a:schemeClr>
                </a:solidFill>
              </a:rPr>
              <a:t>MUL</a:t>
            </a:r>
            <a:r>
              <a:rPr lang="pt-BR" altLang="zh-CN" sz="1200" b="0" dirty="0"/>
              <a:t> R0,R0,R1      ; </a:t>
            </a:r>
            <a:r>
              <a:rPr lang="pt-BR" altLang="zh-CN" sz="1200" b="0" dirty="0">
                <a:solidFill>
                  <a:schemeClr val="accent1">
                    <a:lumMod val="75000"/>
                  </a:schemeClr>
                </a:solidFill>
              </a:rPr>
              <a:t>Multiply</a:t>
            </a:r>
            <a:r>
              <a:rPr lang="pt-BR" altLang="zh-CN" sz="1200" b="0" dirty="0">
                <a:solidFill>
                  <a:srgbClr val="0000FF"/>
                </a:solidFill>
              </a:rPr>
              <a:t> n times (n-1)!, yielding n! in R0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accent1"/>
                </a:solidFill>
              </a:rPr>
              <a:t>DONE</a:t>
            </a:r>
            <a:r>
              <a:rPr lang="en-US" altLang="zh-CN" sz="1200" b="0" dirty="0"/>
              <a:t>     LD R1, Save1        ; </a:t>
            </a:r>
            <a:r>
              <a:rPr lang="en-US" altLang="zh-CN" sz="1200" b="0" dirty="0" err="1">
                <a:solidFill>
                  <a:srgbClr val="0000FF"/>
                </a:solidFill>
              </a:rPr>
              <a:t>Callee</a:t>
            </a:r>
            <a:r>
              <a:rPr lang="en-US" altLang="zh-CN" sz="1200" b="0" dirty="0">
                <a:solidFill>
                  <a:srgbClr val="0000FF"/>
                </a:solidFill>
              </a:rPr>
              <a:t> restore R1</a:t>
            </a:r>
          </a:p>
          <a:p>
            <a:pPr marL="0" indent="0">
              <a:buNone/>
            </a:pPr>
            <a:r>
              <a:rPr lang="en-US" altLang="zh-CN" sz="1200" b="0" dirty="0"/>
              <a:t>               RET</a:t>
            </a:r>
          </a:p>
          <a:p>
            <a:pPr marL="0" indent="0">
              <a:buNone/>
            </a:pPr>
            <a:r>
              <a:rPr lang="en-US" altLang="zh-CN" sz="1200" b="0" dirty="0"/>
              <a:t>Save1     .BLKW 1</a:t>
            </a:r>
            <a:endParaRPr lang="zh-CN" altLang="en-US" sz="1200" dirty="0"/>
          </a:p>
          <a:p>
            <a:endParaRPr lang="en-US" sz="1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78F99-0262-4FB3-BC83-648F850F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3C5D8-2914-4F47-BB61-985E2BEC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CCE23BF-4BFC-456C-AB11-8E3229273027}"/>
              </a:ext>
            </a:extLst>
          </p:cNvPr>
          <p:cNvSpPr/>
          <p:nvPr/>
        </p:nvSpPr>
        <p:spPr bwMode="auto">
          <a:xfrm>
            <a:off x="791580" y="4185085"/>
            <a:ext cx="4752528" cy="10779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hangingPunct="1"/>
            <a:r>
              <a:rPr lang="en-US" baseline="0" dirty="0">
                <a:solidFill>
                  <a:schemeClr val="accent1"/>
                </a:solidFill>
                <a:latin typeface="Arial" charset="0"/>
              </a:rPr>
              <a:t>Problem 1</a:t>
            </a:r>
          </a:p>
          <a:p>
            <a:pPr eaLnBrk="1" hangingPunct="1"/>
            <a:r>
              <a:rPr lang="en-US" sz="1200" baseline="0" dirty="0">
                <a:latin typeface="Arial" charset="0"/>
              </a:rPr>
              <a:t>	In Calling Program: </a:t>
            </a:r>
          </a:p>
          <a:p>
            <a:pPr eaLnBrk="1" hangingPunct="1"/>
            <a:r>
              <a:rPr lang="en-US" sz="1200" baseline="0" dirty="0">
                <a:latin typeface="Arial" charset="0"/>
              </a:rPr>
              <a:t>	 	A JSR FACT:      A+1 </a:t>
            </a:r>
            <a:r>
              <a:rPr lang="en-US" sz="1200" baseline="0" dirty="0">
                <a:latin typeface="Arial" charset="0"/>
                <a:sym typeface="Wingdings" panose="05000000000000000000" pitchFamily="2" charset="2"/>
              </a:rPr>
              <a:t> </a:t>
            </a:r>
            <a:r>
              <a:rPr lang="en-US" sz="1200" baseline="0" dirty="0">
                <a:latin typeface="Arial" charset="0"/>
              </a:rPr>
              <a:t>R7</a:t>
            </a:r>
          </a:p>
          <a:p>
            <a:pPr eaLnBrk="1" hangingPunct="1"/>
            <a:r>
              <a:rPr lang="en-US" sz="1200" baseline="0" dirty="0">
                <a:latin typeface="Arial" charset="0"/>
              </a:rPr>
              <a:t>	In #1: </a:t>
            </a:r>
          </a:p>
          <a:p>
            <a:pPr eaLnBrk="1" hangingPunct="1"/>
            <a:r>
              <a:rPr lang="en-US" sz="1200" baseline="0" dirty="0">
                <a:latin typeface="Arial" charset="0"/>
              </a:rPr>
              <a:t>		B JSR FACT:      B+1 </a:t>
            </a:r>
            <a:r>
              <a:rPr lang="en-US" sz="1200" baseline="0" dirty="0">
                <a:latin typeface="Arial" charset="0"/>
                <a:sym typeface="Wingdings" panose="05000000000000000000" pitchFamily="2" charset="2"/>
              </a:rPr>
              <a:t> </a:t>
            </a:r>
            <a:r>
              <a:rPr lang="en-US" sz="1200" baseline="0" dirty="0">
                <a:latin typeface="Arial" charset="0"/>
              </a:rPr>
              <a:t>R7    </a:t>
            </a:r>
            <a:endParaRPr lang="en-US" sz="1200" baseline="0" dirty="0">
              <a:solidFill>
                <a:schemeClr val="accent1"/>
              </a:solidFill>
              <a:latin typeface="Arial" charset="0"/>
            </a:endParaRPr>
          </a:p>
          <a:p>
            <a:pPr marL="257175" indent="-257175" defTabSz="685800" eaLnBrk="1" hangingPunct="1">
              <a:buFont typeface="Arial" panose="020B0604020202020204" pitchFamily="34" charset="0"/>
              <a:buChar char="•"/>
            </a:pPr>
            <a:endParaRPr lang="en-US" sz="1200" baseline="0" dirty="0">
              <a:solidFill>
                <a:schemeClr val="accent1"/>
              </a:solidFill>
              <a:latin typeface="Arial" charset="0"/>
            </a:endParaRPr>
          </a:p>
        </p:txBody>
      </p:sp>
      <p:pic>
        <p:nvPicPr>
          <p:cNvPr id="23" name="内容占位符 17">
            <a:extLst>
              <a:ext uri="{FF2B5EF4-FFF2-40B4-BE49-F238E27FC236}">
                <a16:creationId xmlns:a16="http://schemas.microsoft.com/office/drawing/2014/main" id="{AD96A646-B8EC-4F0E-866B-40113426E0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19941" y="1593056"/>
            <a:ext cx="2254688" cy="4111229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DE136E8-A1AB-453D-B495-64C6B35AB6C1}"/>
              </a:ext>
            </a:extLst>
          </p:cNvPr>
          <p:cNvCxnSpPr>
            <a:cxnSpLocks/>
          </p:cNvCxnSpPr>
          <p:nvPr/>
        </p:nvCxnSpPr>
        <p:spPr bwMode="auto">
          <a:xfrm flipV="1">
            <a:off x="4193959" y="2184909"/>
            <a:ext cx="3200168" cy="2864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4298E76-0D07-4B28-91D4-C3C90D4FE82E}"/>
              </a:ext>
            </a:extLst>
          </p:cNvPr>
          <p:cNvCxnSpPr>
            <a:cxnSpLocks/>
          </p:cNvCxnSpPr>
          <p:nvPr/>
        </p:nvCxnSpPr>
        <p:spPr bwMode="auto">
          <a:xfrm flipV="1">
            <a:off x="4065850" y="2184909"/>
            <a:ext cx="2288348" cy="24862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乘号 27">
            <a:extLst>
              <a:ext uri="{FF2B5EF4-FFF2-40B4-BE49-F238E27FC236}">
                <a16:creationId xmlns:a16="http://schemas.microsoft.com/office/drawing/2014/main" id="{22C1AC4D-94DA-45A8-B498-9A3BD1A679B2}"/>
              </a:ext>
            </a:extLst>
          </p:cNvPr>
          <p:cNvSpPr/>
          <p:nvPr/>
        </p:nvSpPr>
        <p:spPr bwMode="auto">
          <a:xfrm>
            <a:off x="4761021" y="2995975"/>
            <a:ext cx="1593177" cy="1005753"/>
          </a:xfrm>
          <a:prstGeom prst="mathMultiply">
            <a:avLst>
              <a:gd name="adj1" fmla="val 55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hangingPunct="1"/>
            <a:endParaRPr lang="en-US" sz="1350">
              <a:latin typeface="Arial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8887CC-283C-4626-B592-DB09DA291DD6}"/>
              </a:ext>
            </a:extLst>
          </p:cNvPr>
          <p:cNvSpPr/>
          <p:nvPr/>
        </p:nvSpPr>
        <p:spPr bwMode="auto">
          <a:xfrm>
            <a:off x="789194" y="5321293"/>
            <a:ext cx="4752528" cy="624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baseline="0" dirty="0">
                <a:latin typeface="Arial" charset="0"/>
              </a:rPr>
              <a:t>So, </a:t>
            </a:r>
            <a:r>
              <a:rPr lang="en-US" baseline="0" dirty="0">
                <a:solidFill>
                  <a:schemeClr val="accent1"/>
                </a:solidFill>
                <a:latin typeface="Arial" charset="0"/>
              </a:rPr>
              <a:t>R7 = A+1  is wiped out by B+1,  </a:t>
            </a:r>
            <a:r>
              <a:rPr lang="en-US" baseline="0" dirty="0">
                <a:latin typeface="Arial" charset="0"/>
              </a:rPr>
              <a:t>and the execution </a:t>
            </a:r>
            <a:r>
              <a:rPr lang="en-US" baseline="0" dirty="0">
                <a:solidFill>
                  <a:schemeClr val="accent1"/>
                </a:solidFill>
                <a:latin typeface="Arial" charset="0"/>
              </a:rPr>
              <a:t>can not return to A+1</a:t>
            </a:r>
            <a:r>
              <a:rPr lang="en-US" baseline="0" dirty="0"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588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67C23DE-7565-47CC-851D-7C201CC7B879}"/>
              </a:ext>
            </a:extLst>
          </p:cNvPr>
          <p:cNvSpPr/>
          <p:nvPr/>
        </p:nvSpPr>
        <p:spPr bwMode="auto">
          <a:xfrm>
            <a:off x="878749" y="2497745"/>
            <a:ext cx="4206308" cy="270030"/>
          </a:xfrm>
          <a:prstGeom prst="rect">
            <a:avLst/>
          </a:prstGeom>
          <a:solidFill>
            <a:srgbClr val="FFFF00">
              <a:alpha val="40000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hangingPunct="1"/>
            <a:endParaRPr lang="en-US" sz="1350" b="1" dirty="0">
              <a:latin typeface="Arial" charset="0"/>
            </a:endParaRP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CAFBFD0-AE69-4F23-896B-EB42A6A0E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8434" y="1204799"/>
            <a:ext cx="5540553" cy="411122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 b="0" dirty="0">
                <a:solidFill>
                  <a:schemeClr val="accent1"/>
                </a:solidFill>
              </a:rPr>
              <a:t>FACT</a:t>
            </a:r>
            <a:r>
              <a:rPr lang="en-US" altLang="zh-CN" sz="1200" b="0" dirty="0"/>
              <a:t>      ST R1, Save1       ; </a:t>
            </a:r>
            <a:r>
              <a:rPr lang="en-US" altLang="zh-CN" sz="1200" b="0" dirty="0" err="1">
                <a:solidFill>
                  <a:srgbClr val="0000FF"/>
                </a:solidFill>
              </a:rPr>
              <a:t>Callee</a:t>
            </a:r>
            <a:r>
              <a:rPr lang="en-US" altLang="zh-CN" sz="1200" b="0" dirty="0">
                <a:solidFill>
                  <a:srgbClr val="0000FF"/>
                </a:solidFill>
              </a:rPr>
              <a:t> saves R1</a:t>
            </a:r>
          </a:p>
          <a:p>
            <a:pPr marL="0" indent="0">
              <a:buNone/>
            </a:pPr>
            <a:r>
              <a:rPr lang="en-US" altLang="zh-CN" sz="1200" b="0" dirty="0"/>
              <a:t>               ADD R1,R0,#-1    ; </a:t>
            </a:r>
            <a:r>
              <a:rPr lang="en-US" altLang="zh-CN" sz="1200" b="0" dirty="0">
                <a:solidFill>
                  <a:srgbClr val="0000FF"/>
                </a:solidFill>
              </a:rPr>
              <a:t>Test if R0=1</a:t>
            </a:r>
          </a:p>
          <a:p>
            <a:pPr marL="0" indent="0">
              <a:buNone/>
            </a:pPr>
            <a:r>
              <a:rPr lang="en-US" altLang="zh-CN" sz="1200" b="0" dirty="0"/>
              <a:t>               </a:t>
            </a:r>
            <a:r>
              <a:rPr lang="en-US" altLang="zh-CN" sz="1200" b="0" dirty="0" err="1"/>
              <a:t>BRz</a:t>
            </a:r>
            <a:r>
              <a:rPr lang="en-US" altLang="zh-CN" sz="1200" b="0" dirty="0"/>
              <a:t> </a:t>
            </a:r>
            <a:r>
              <a:rPr lang="en-US" altLang="zh-CN" sz="1200" b="0" dirty="0">
                <a:solidFill>
                  <a:schemeClr val="accent1"/>
                </a:solidFill>
              </a:rPr>
              <a:t>DONE</a:t>
            </a:r>
            <a:r>
              <a:rPr lang="en-US" altLang="zh-CN" sz="1200" b="0" dirty="0"/>
              <a:t>           ; </a:t>
            </a:r>
            <a:r>
              <a:rPr lang="en-US" altLang="zh-CN" sz="1200" b="0" dirty="0">
                <a:solidFill>
                  <a:srgbClr val="0000FF"/>
                </a:solidFill>
              </a:rPr>
              <a:t>If R0=1, R0 also contains (1)!, so we are done</a:t>
            </a:r>
          </a:p>
          <a:p>
            <a:pPr marL="0" indent="0">
              <a:buNone/>
            </a:pPr>
            <a:r>
              <a:rPr lang="en-US" altLang="zh-CN" sz="1200" b="0" dirty="0"/>
              <a:t>               ADD R1,R0,#0      ; </a:t>
            </a:r>
            <a:r>
              <a:rPr lang="en-US" altLang="zh-CN" sz="1200" b="0" dirty="0">
                <a:solidFill>
                  <a:schemeClr val="accent1"/>
                </a:solidFill>
              </a:rPr>
              <a:t>Save n in R1</a:t>
            </a:r>
            <a:r>
              <a:rPr lang="en-US" altLang="zh-CN" sz="1200" b="0" dirty="0">
                <a:solidFill>
                  <a:srgbClr val="0000FF"/>
                </a:solidFill>
              </a:rPr>
              <a:t>, to be used after we compute (n-1)!</a:t>
            </a:r>
          </a:p>
          <a:p>
            <a:pPr marL="0" indent="0">
              <a:buNone/>
            </a:pPr>
            <a:r>
              <a:rPr lang="en-US" altLang="zh-CN" sz="1200" b="0" dirty="0"/>
              <a:t>               ADD R0,R1, #-1     ; </a:t>
            </a:r>
            <a:r>
              <a:rPr lang="en-US" altLang="zh-CN" sz="1200" b="0" dirty="0">
                <a:solidFill>
                  <a:srgbClr val="0000FF"/>
                </a:solidFill>
              </a:rPr>
              <a:t>Set R0 to n-1, and then call FACT</a:t>
            </a:r>
          </a:p>
          <a:p>
            <a:pPr marL="0" indent="0">
              <a:buNone/>
            </a:pPr>
            <a:r>
              <a:rPr lang="en-US" altLang="zh-CN" sz="1200" b="0" dirty="0"/>
              <a:t> </a:t>
            </a:r>
            <a:r>
              <a:rPr lang="en-US" altLang="zh-CN" sz="1200" b="0" dirty="0">
                <a:solidFill>
                  <a:schemeClr val="accent1"/>
                </a:solidFill>
              </a:rPr>
              <a:t>B</a:t>
            </a:r>
            <a:r>
              <a:rPr lang="en-US" altLang="zh-CN" sz="1200" b="0" dirty="0"/>
              <a:t>            JSR </a:t>
            </a:r>
            <a:r>
              <a:rPr lang="en-US" altLang="zh-CN" sz="1200" b="0" dirty="0">
                <a:solidFill>
                  <a:schemeClr val="accent1"/>
                </a:solidFill>
              </a:rPr>
              <a:t>FACT</a:t>
            </a:r>
            <a:r>
              <a:rPr lang="en-US" altLang="zh-CN" sz="1200" b="0" dirty="0"/>
              <a:t>             ; </a:t>
            </a:r>
            <a:r>
              <a:rPr lang="en-US" altLang="zh-CN" sz="1200" b="0" dirty="0">
                <a:solidFill>
                  <a:srgbClr val="0000FF"/>
                </a:solidFill>
              </a:rPr>
              <a:t>On RET, R0 will contain (n-1)!</a:t>
            </a:r>
          </a:p>
          <a:p>
            <a:pPr marL="0" indent="0">
              <a:buNone/>
            </a:pPr>
            <a:r>
              <a:rPr lang="pt-BR" altLang="zh-CN" sz="1200" b="0" dirty="0"/>
              <a:t>               </a:t>
            </a:r>
            <a:r>
              <a:rPr lang="pt-BR" altLang="zh-CN" sz="1200" b="0" dirty="0">
                <a:solidFill>
                  <a:schemeClr val="accent1">
                    <a:lumMod val="75000"/>
                  </a:schemeClr>
                </a:solidFill>
              </a:rPr>
              <a:t>MUL</a:t>
            </a:r>
            <a:r>
              <a:rPr lang="pt-BR" altLang="zh-CN" sz="1200" b="0" dirty="0"/>
              <a:t> R0,R0,R1      ; </a:t>
            </a:r>
            <a:r>
              <a:rPr lang="pt-BR" altLang="zh-CN" sz="1200" b="0" dirty="0">
                <a:solidFill>
                  <a:schemeClr val="accent1">
                    <a:lumMod val="75000"/>
                  </a:schemeClr>
                </a:solidFill>
              </a:rPr>
              <a:t>Multiply</a:t>
            </a:r>
            <a:r>
              <a:rPr lang="pt-BR" altLang="zh-CN" sz="1200" b="0" dirty="0">
                <a:solidFill>
                  <a:srgbClr val="0000FF"/>
                </a:solidFill>
              </a:rPr>
              <a:t> n times (n-1)!, yielding n! in R0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accent1"/>
                </a:solidFill>
              </a:rPr>
              <a:t>DONE</a:t>
            </a:r>
            <a:r>
              <a:rPr lang="en-US" altLang="zh-CN" sz="1200" b="0" dirty="0"/>
              <a:t>     LD R1, Save1        ; </a:t>
            </a:r>
            <a:r>
              <a:rPr lang="en-US" altLang="zh-CN" sz="1200" b="0" dirty="0" err="1">
                <a:solidFill>
                  <a:srgbClr val="0000FF"/>
                </a:solidFill>
              </a:rPr>
              <a:t>Callee</a:t>
            </a:r>
            <a:r>
              <a:rPr lang="en-US" altLang="zh-CN" sz="1200" b="0" dirty="0">
                <a:solidFill>
                  <a:srgbClr val="0000FF"/>
                </a:solidFill>
              </a:rPr>
              <a:t> restores R1</a:t>
            </a:r>
          </a:p>
          <a:p>
            <a:pPr marL="0" indent="0">
              <a:buNone/>
            </a:pPr>
            <a:r>
              <a:rPr lang="en-US" altLang="zh-CN" sz="1200" b="0" dirty="0"/>
              <a:t>               RET</a:t>
            </a:r>
          </a:p>
          <a:p>
            <a:pPr marL="0" indent="0">
              <a:buNone/>
            </a:pPr>
            <a:r>
              <a:rPr lang="en-US" altLang="zh-CN" sz="1200" b="0" dirty="0"/>
              <a:t>Save1     .BLKW 1</a:t>
            </a:r>
            <a:endParaRPr lang="zh-CN" altLang="en-US" sz="1200" dirty="0"/>
          </a:p>
          <a:p>
            <a:endParaRPr lang="en-US" sz="12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130C0BE-17F1-4176-B480-2AFE02A8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Factorial</a:t>
            </a:r>
            <a:r>
              <a:rPr lang="zh-CN" altLang="en-US" b="0"/>
              <a:t>：</a:t>
            </a:r>
            <a:r>
              <a:rPr lang="pt-BR" altLang="zh-CN" b="0"/>
              <a:t>compute n!=n*(n-1)!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78F99-0262-4FB3-BC83-648F850F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3C5D8-2914-4F47-BB61-985E2BEC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CCE23BF-4BFC-456C-AB11-8E3229273027}"/>
              </a:ext>
            </a:extLst>
          </p:cNvPr>
          <p:cNvSpPr/>
          <p:nvPr/>
        </p:nvSpPr>
        <p:spPr bwMode="auto">
          <a:xfrm>
            <a:off x="810737" y="4341783"/>
            <a:ext cx="5017407" cy="11456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hangingPunct="1"/>
            <a:r>
              <a:rPr lang="en-US" baseline="0">
                <a:solidFill>
                  <a:schemeClr val="accent1"/>
                </a:solidFill>
                <a:latin typeface="Arial" charset="0"/>
              </a:rPr>
              <a:t>Problem 2</a:t>
            </a:r>
          </a:p>
          <a:p>
            <a:pPr eaLnBrk="1" hangingPunct="1"/>
            <a:r>
              <a:rPr lang="en-US" sz="1200" baseline="0">
                <a:latin typeface="Arial" charset="0"/>
              </a:rPr>
              <a:t>	In #1: </a:t>
            </a:r>
          </a:p>
          <a:p>
            <a:pPr eaLnBrk="1" hangingPunct="1"/>
            <a:r>
              <a:rPr lang="en-US" sz="1200" baseline="0">
                <a:latin typeface="Arial" charset="0"/>
              </a:rPr>
              <a:t>		 ADD </a:t>
            </a:r>
            <a:r>
              <a:rPr lang="en-US" sz="1200" baseline="0">
                <a:solidFill>
                  <a:schemeClr val="accent1"/>
                </a:solidFill>
                <a:latin typeface="Arial" charset="0"/>
              </a:rPr>
              <a:t>R1</a:t>
            </a:r>
            <a:r>
              <a:rPr lang="en-US" sz="1200" baseline="0">
                <a:latin typeface="Arial" charset="0"/>
              </a:rPr>
              <a:t>,R0,#0 stores the value n into R1</a:t>
            </a:r>
          </a:p>
          <a:p>
            <a:pPr eaLnBrk="1" hangingPunct="1"/>
            <a:r>
              <a:rPr lang="en-US" sz="1200" baseline="0">
                <a:solidFill>
                  <a:schemeClr val="accent1"/>
                </a:solidFill>
                <a:latin typeface="Arial" charset="0"/>
              </a:rPr>
              <a:t>	</a:t>
            </a:r>
            <a:r>
              <a:rPr lang="en-US" sz="1200" baseline="0">
                <a:latin typeface="Arial" charset="0"/>
              </a:rPr>
              <a:t>In #2: </a:t>
            </a:r>
          </a:p>
          <a:p>
            <a:pPr eaLnBrk="1" hangingPunct="1"/>
            <a:r>
              <a:rPr lang="en-US" sz="1200" baseline="0">
                <a:latin typeface="Arial" charset="0"/>
              </a:rPr>
              <a:t>		 ADD </a:t>
            </a:r>
            <a:r>
              <a:rPr lang="en-US" sz="1200" baseline="0">
                <a:solidFill>
                  <a:schemeClr val="accent1"/>
                </a:solidFill>
                <a:latin typeface="Arial" charset="0"/>
              </a:rPr>
              <a:t>R1</a:t>
            </a:r>
            <a:r>
              <a:rPr lang="en-US" sz="1200" baseline="0">
                <a:latin typeface="Arial" charset="0"/>
              </a:rPr>
              <a:t>,R0,#0 stores the value n-1 into R1</a:t>
            </a:r>
            <a:endParaRPr lang="en-US" sz="1200" baseline="0" dirty="0">
              <a:solidFill>
                <a:schemeClr val="accent1"/>
              </a:solidFill>
              <a:latin typeface="Arial" charset="0"/>
            </a:endParaRPr>
          </a:p>
        </p:txBody>
      </p:sp>
      <p:pic>
        <p:nvPicPr>
          <p:cNvPr id="23" name="内容占位符 17">
            <a:extLst>
              <a:ext uri="{FF2B5EF4-FFF2-40B4-BE49-F238E27FC236}">
                <a16:creationId xmlns:a16="http://schemas.microsoft.com/office/drawing/2014/main" id="{AD96A646-B8EC-4F0E-866B-40113426E0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47301" y="1126614"/>
            <a:ext cx="2808310" cy="5120711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DE136E8-A1AB-453D-B495-64C6B35AB6C1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8293" y="1950230"/>
            <a:ext cx="3181918" cy="29189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乘号 27">
            <a:extLst>
              <a:ext uri="{FF2B5EF4-FFF2-40B4-BE49-F238E27FC236}">
                <a16:creationId xmlns:a16="http://schemas.microsoft.com/office/drawing/2014/main" id="{22C1AC4D-94DA-45A8-B498-9A3BD1A679B2}"/>
              </a:ext>
            </a:extLst>
          </p:cNvPr>
          <p:cNvSpPr/>
          <p:nvPr/>
        </p:nvSpPr>
        <p:spPr bwMode="auto">
          <a:xfrm>
            <a:off x="5085057" y="3260414"/>
            <a:ext cx="1593177" cy="1005753"/>
          </a:xfrm>
          <a:prstGeom prst="mathMultiply">
            <a:avLst>
              <a:gd name="adj1" fmla="val 55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hangingPunct="1"/>
            <a:endParaRPr lang="en-US" sz="1350">
              <a:latin typeface="Arial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372BEE9-1E1F-43B9-A8D0-F5CE7C66AB27}"/>
              </a:ext>
            </a:extLst>
          </p:cNvPr>
          <p:cNvCxnSpPr>
            <a:cxnSpLocks/>
          </p:cNvCxnSpPr>
          <p:nvPr/>
        </p:nvCxnSpPr>
        <p:spPr bwMode="auto">
          <a:xfrm flipV="1">
            <a:off x="4890341" y="2807931"/>
            <a:ext cx="2958024" cy="2493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F44CDED4-7265-4A31-BF48-FBD6EE2227EE}"/>
              </a:ext>
            </a:extLst>
          </p:cNvPr>
          <p:cNvSpPr/>
          <p:nvPr/>
        </p:nvSpPr>
        <p:spPr bwMode="auto">
          <a:xfrm>
            <a:off x="1763688" y="2537901"/>
            <a:ext cx="270030" cy="270030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hangingPunct="1"/>
            <a:endParaRPr lang="en-US" sz="1350">
              <a:latin typeface="Arial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D28BAF2-4FAF-4065-8A3F-48AEC503CCFD}"/>
              </a:ext>
            </a:extLst>
          </p:cNvPr>
          <p:cNvSpPr/>
          <p:nvPr/>
        </p:nvSpPr>
        <p:spPr bwMode="auto">
          <a:xfrm>
            <a:off x="1331640" y="1859529"/>
            <a:ext cx="270030" cy="270030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hangingPunct="1"/>
            <a:endParaRPr lang="en-US" sz="1350">
              <a:latin typeface="Arial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CD5CB2-2EF8-4BE1-BCD5-36DD97C6FC33}"/>
              </a:ext>
            </a:extLst>
          </p:cNvPr>
          <p:cNvSpPr/>
          <p:nvPr/>
        </p:nvSpPr>
        <p:spPr bwMode="auto">
          <a:xfrm>
            <a:off x="810737" y="5487466"/>
            <a:ext cx="5017407" cy="6029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eaLnBrk="1" hangingPunct="1"/>
            <a:r>
              <a:rPr lang="en-US" sz="1200" baseline="0" dirty="0">
                <a:solidFill>
                  <a:srgbClr val="000000"/>
                </a:solidFill>
                <a:latin typeface="Arial" charset="0"/>
              </a:rPr>
              <a:t>So, #2 </a:t>
            </a:r>
            <a:r>
              <a:rPr lang="en-US" sz="1200" baseline="0" dirty="0">
                <a:solidFill>
                  <a:srgbClr val="FF0000"/>
                </a:solidFill>
                <a:latin typeface="Arial" charset="0"/>
              </a:rPr>
              <a:t>wipes out </a:t>
            </a:r>
            <a:r>
              <a:rPr lang="en-US" sz="1200" baseline="0" dirty="0">
                <a:solidFill>
                  <a:srgbClr val="000000"/>
                </a:solidFill>
                <a:latin typeface="Arial" charset="0"/>
              </a:rPr>
              <a:t>the value n that had been put in </a:t>
            </a:r>
            <a:r>
              <a:rPr lang="en-US" sz="1200" baseline="0" dirty="0">
                <a:solidFill>
                  <a:srgbClr val="FF0000"/>
                </a:solidFill>
                <a:latin typeface="Arial" charset="0"/>
              </a:rPr>
              <a:t>R1</a:t>
            </a:r>
            <a:r>
              <a:rPr lang="en-US" sz="1200" baseline="0" dirty="0">
                <a:solidFill>
                  <a:srgbClr val="000000"/>
                </a:solidFill>
                <a:latin typeface="Arial" charset="0"/>
              </a:rPr>
              <a:t> by the code in #1. when the instruction flow gets back to #1, where the value n is needed by the instruction MUL R0,R0,</a:t>
            </a:r>
            <a:r>
              <a:rPr lang="en-US" sz="1200" baseline="0" dirty="0">
                <a:solidFill>
                  <a:srgbClr val="FF0000"/>
                </a:solidFill>
                <a:latin typeface="Arial" charset="0"/>
              </a:rPr>
              <a:t>R1</a:t>
            </a:r>
            <a:r>
              <a:rPr lang="en-US" sz="1200" baseline="0" dirty="0">
                <a:solidFill>
                  <a:srgbClr val="000000"/>
                </a:solidFill>
                <a:latin typeface="Arial" charset="0"/>
              </a:rPr>
              <a:t>, it is no longer there.</a:t>
            </a:r>
            <a:endParaRPr lang="en-US" sz="1200" baseline="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8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0C0BE-17F1-4176-B480-2AFE02A8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Factorial</a:t>
            </a:r>
            <a:r>
              <a:rPr lang="zh-CN" altLang="en-US" b="0"/>
              <a:t>：</a:t>
            </a:r>
            <a:r>
              <a:rPr lang="pt-BR" altLang="zh-CN" b="0"/>
              <a:t>compute n!=n*(n-1)!</a:t>
            </a:r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CAFBFD0-AE69-4F23-896B-EB42A6A0E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504" y="1740759"/>
            <a:ext cx="5688756" cy="411122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 b="0" dirty="0">
                <a:solidFill>
                  <a:schemeClr val="accent1"/>
                </a:solidFill>
              </a:rPr>
              <a:t>FACT</a:t>
            </a:r>
            <a:r>
              <a:rPr lang="en-US" altLang="zh-CN" sz="1200" b="0" dirty="0"/>
              <a:t>      ST R1, </a:t>
            </a:r>
            <a:r>
              <a:rPr lang="en-US" altLang="zh-CN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Save1</a:t>
            </a:r>
            <a:r>
              <a:rPr lang="en-US" altLang="zh-CN" sz="1200" b="0" dirty="0"/>
              <a:t>       ; </a:t>
            </a:r>
            <a:r>
              <a:rPr lang="en-US" altLang="zh-CN" sz="1200" b="0" dirty="0" err="1">
                <a:solidFill>
                  <a:srgbClr val="0000FF"/>
                </a:solidFill>
              </a:rPr>
              <a:t>Callee</a:t>
            </a:r>
            <a:r>
              <a:rPr lang="en-US" altLang="zh-CN" sz="1200" b="0" dirty="0">
                <a:solidFill>
                  <a:srgbClr val="0000FF"/>
                </a:solidFill>
              </a:rPr>
              <a:t> saves R1</a:t>
            </a:r>
          </a:p>
          <a:p>
            <a:pPr marL="0" indent="0">
              <a:buNone/>
            </a:pPr>
            <a:r>
              <a:rPr lang="en-US" altLang="zh-CN" sz="1200" b="0" dirty="0"/>
              <a:t>               ADD R1,R0,#-1    ; </a:t>
            </a:r>
            <a:r>
              <a:rPr lang="en-US" altLang="zh-CN" sz="1200" b="0" dirty="0">
                <a:solidFill>
                  <a:srgbClr val="0000FF"/>
                </a:solidFill>
              </a:rPr>
              <a:t>Test if R0=1</a:t>
            </a:r>
          </a:p>
          <a:p>
            <a:pPr marL="0" indent="0">
              <a:buNone/>
            </a:pPr>
            <a:r>
              <a:rPr lang="en-US" altLang="zh-CN" sz="1200" b="0" dirty="0"/>
              <a:t>               </a:t>
            </a:r>
            <a:r>
              <a:rPr lang="en-US" altLang="zh-CN" sz="1200" b="0" dirty="0" err="1"/>
              <a:t>BRz</a:t>
            </a:r>
            <a:r>
              <a:rPr lang="en-US" altLang="zh-CN" sz="1200" b="0" dirty="0"/>
              <a:t> </a:t>
            </a:r>
            <a:r>
              <a:rPr lang="en-US" altLang="zh-CN" sz="1200" b="0" dirty="0">
                <a:solidFill>
                  <a:schemeClr val="accent1"/>
                </a:solidFill>
              </a:rPr>
              <a:t>DONE</a:t>
            </a:r>
            <a:r>
              <a:rPr lang="en-US" altLang="zh-CN" sz="1200" b="0" dirty="0"/>
              <a:t>           ; </a:t>
            </a:r>
            <a:r>
              <a:rPr lang="en-US" altLang="zh-CN" sz="1200" b="0" dirty="0">
                <a:solidFill>
                  <a:srgbClr val="0000FF"/>
                </a:solidFill>
              </a:rPr>
              <a:t>If R0=1, R0 also contains (1)!, so we are done</a:t>
            </a:r>
          </a:p>
          <a:p>
            <a:pPr marL="0" indent="0">
              <a:buNone/>
            </a:pPr>
            <a:r>
              <a:rPr lang="en-US" altLang="zh-CN" sz="1200" b="0" dirty="0"/>
              <a:t>               ADD R1,R0,#0      ; </a:t>
            </a:r>
            <a:r>
              <a:rPr lang="en-US" altLang="zh-CN" sz="1200" b="0" dirty="0">
                <a:solidFill>
                  <a:schemeClr val="accent1"/>
                </a:solidFill>
              </a:rPr>
              <a:t>Save n in R1</a:t>
            </a:r>
            <a:r>
              <a:rPr lang="en-US" altLang="zh-CN" sz="1200" b="0" dirty="0">
                <a:solidFill>
                  <a:srgbClr val="0000FF"/>
                </a:solidFill>
              </a:rPr>
              <a:t>, to be used after we compute (n-1)!</a:t>
            </a:r>
          </a:p>
          <a:p>
            <a:pPr marL="0" indent="0">
              <a:buNone/>
            </a:pPr>
            <a:r>
              <a:rPr lang="en-US" altLang="zh-CN" sz="1200" b="0" dirty="0"/>
              <a:t>               ADD R0,R1, #-1     ; </a:t>
            </a:r>
            <a:r>
              <a:rPr lang="en-US" altLang="zh-CN" sz="1200" b="0" dirty="0">
                <a:solidFill>
                  <a:srgbClr val="0000FF"/>
                </a:solidFill>
              </a:rPr>
              <a:t>Set R0 to n-1, and then call FACT</a:t>
            </a:r>
          </a:p>
          <a:p>
            <a:pPr marL="0" indent="0">
              <a:buNone/>
            </a:pPr>
            <a:r>
              <a:rPr lang="en-US" altLang="zh-CN" sz="1200" b="0" dirty="0"/>
              <a:t> </a:t>
            </a:r>
            <a:r>
              <a:rPr lang="en-US" altLang="zh-CN" sz="1200" b="0" dirty="0">
                <a:solidFill>
                  <a:schemeClr val="accent1"/>
                </a:solidFill>
              </a:rPr>
              <a:t>B</a:t>
            </a:r>
            <a:r>
              <a:rPr lang="en-US" altLang="zh-CN" sz="1200" b="0" dirty="0"/>
              <a:t>            JSR </a:t>
            </a:r>
            <a:r>
              <a:rPr lang="en-US" altLang="zh-CN" sz="1200" b="0" dirty="0">
                <a:solidFill>
                  <a:schemeClr val="accent1"/>
                </a:solidFill>
              </a:rPr>
              <a:t>FACT</a:t>
            </a:r>
            <a:r>
              <a:rPr lang="en-US" altLang="zh-CN" sz="1200" b="0" dirty="0"/>
              <a:t>             ; </a:t>
            </a:r>
            <a:r>
              <a:rPr lang="en-US" altLang="zh-CN" sz="1200" b="0" dirty="0">
                <a:solidFill>
                  <a:srgbClr val="0000FF"/>
                </a:solidFill>
              </a:rPr>
              <a:t>On RET, R0 will contain (n-1)!</a:t>
            </a:r>
          </a:p>
          <a:p>
            <a:pPr marL="0" indent="0">
              <a:buNone/>
            </a:pPr>
            <a:r>
              <a:rPr lang="pt-BR" altLang="zh-CN" sz="1200" b="0" dirty="0"/>
              <a:t>               </a:t>
            </a:r>
            <a:r>
              <a:rPr lang="pt-BR" altLang="zh-CN" sz="1200" b="0" dirty="0">
                <a:solidFill>
                  <a:schemeClr val="accent1">
                    <a:lumMod val="75000"/>
                  </a:schemeClr>
                </a:solidFill>
              </a:rPr>
              <a:t>MUL</a:t>
            </a:r>
            <a:r>
              <a:rPr lang="pt-BR" altLang="zh-CN" sz="1200" b="0" dirty="0"/>
              <a:t> R0,R0,R1      ; </a:t>
            </a:r>
            <a:r>
              <a:rPr lang="pt-BR" altLang="zh-CN" sz="1200" b="0" dirty="0">
                <a:solidFill>
                  <a:schemeClr val="accent1">
                    <a:lumMod val="75000"/>
                  </a:schemeClr>
                </a:solidFill>
              </a:rPr>
              <a:t>Multiply</a:t>
            </a:r>
            <a:r>
              <a:rPr lang="pt-BR" altLang="zh-CN" sz="1200" b="0" dirty="0">
                <a:solidFill>
                  <a:srgbClr val="0000FF"/>
                </a:solidFill>
              </a:rPr>
              <a:t> n times (n-1)!, yielding n! in R0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accent1"/>
                </a:solidFill>
              </a:rPr>
              <a:t>DONE</a:t>
            </a:r>
            <a:r>
              <a:rPr lang="en-US" altLang="zh-CN" sz="1200" b="0" dirty="0"/>
              <a:t>     LD R1, </a:t>
            </a:r>
            <a:r>
              <a:rPr lang="en-US" altLang="zh-CN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Save1</a:t>
            </a:r>
            <a:r>
              <a:rPr lang="en-US" altLang="zh-CN" sz="1200" b="0" dirty="0"/>
              <a:t>        ; </a:t>
            </a:r>
            <a:r>
              <a:rPr lang="en-US" altLang="zh-CN" sz="1200" b="0" dirty="0" err="1">
                <a:solidFill>
                  <a:srgbClr val="0000FF"/>
                </a:solidFill>
              </a:rPr>
              <a:t>Callee</a:t>
            </a:r>
            <a:r>
              <a:rPr lang="en-US" altLang="zh-CN" sz="1200" b="0" dirty="0">
                <a:solidFill>
                  <a:srgbClr val="0000FF"/>
                </a:solidFill>
              </a:rPr>
              <a:t> restores R1</a:t>
            </a:r>
          </a:p>
          <a:p>
            <a:pPr marL="0" indent="0">
              <a:buNone/>
            </a:pPr>
            <a:r>
              <a:rPr lang="en-US" altLang="zh-CN" sz="1350" b="0" dirty="0"/>
              <a:t>               RET</a:t>
            </a:r>
          </a:p>
          <a:p>
            <a:pPr marL="0" indent="0">
              <a:buNone/>
            </a:pPr>
            <a:r>
              <a:rPr lang="en-US" altLang="zh-CN" sz="1350" b="0" dirty="0">
                <a:solidFill>
                  <a:srgbClr val="0070C0"/>
                </a:solidFill>
                <a:highlight>
                  <a:srgbClr val="FFFF00"/>
                </a:highlight>
              </a:rPr>
              <a:t>Save1</a:t>
            </a:r>
            <a:r>
              <a:rPr lang="en-US" altLang="zh-CN" sz="1350" b="0" dirty="0"/>
              <a:t>     .BLKW 1</a:t>
            </a:r>
            <a:endParaRPr lang="zh-CN" altLang="en-US" sz="1350" dirty="0"/>
          </a:p>
          <a:p>
            <a:endParaRPr lang="en-US" sz="135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78F99-0262-4FB3-BC83-648F850F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3C5D8-2914-4F47-BB61-985E2BEC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CCE23BF-4BFC-456C-AB11-8E3229273027}"/>
              </a:ext>
            </a:extLst>
          </p:cNvPr>
          <p:cNvSpPr/>
          <p:nvPr/>
        </p:nvSpPr>
        <p:spPr bwMode="auto">
          <a:xfrm>
            <a:off x="791580" y="4185085"/>
            <a:ext cx="5148572" cy="11193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hangingPunct="1"/>
            <a:r>
              <a:rPr lang="en-US" baseline="0" dirty="0">
                <a:solidFill>
                  <a:schemeClr val="accent1"/>
                </a:solidFill>
                <a:latin typeface="Arial" charset="0"/>
              </a:rPr>
              <a:t>Problem 3</a:t>
            </a:r>
          </a:p>
          <a:p>
            <a:pPr eaLnBrk="1" hangingPunct="1"/>
            <a:r>
              <a:rPr lang="en-US" sz="1200" baseline="0" dirty="0">
                <a:latin typeface="Arial" charset="0"/>
              </a:rPr>
              <a:t>	In #1: </a:t>
            </a:r>
          </a:p>
          <a:p>
            <a:pPr eaLnBrk="1" hangingPunct="1"/>
            <a:r>
              <a:rPr lang="en-US" sz="1200" baseline="0" dirty="0">
                <a:latin typeface="Arial" charset="0"/>
              </a:rPr>
              <a:t>		ST R1, Save1       ; #1 saves R1 (n) to </a:t>
            </a:r>
            <a:r>
              <a:rPr lang="en-US" sz="1200" baseline="0" dirty="0">
                <a:highlight>
                  <a:srgbClr val="FFFF00"/>
                </a:highlight>
                <a:latin typeface="Arial" charset="0"/>
              </a:rPr>
              <a:t>save1</a:t>
            </a:r>
          </a:p>
          <a:p>
            <a:pPr eaLnBrk="1" hangingPunct="1"/>
            <a:r>
              <a:rPr lang="en-US" sz="1200" baseline="0" dirty="0">
                <a:solidFill>
                  <a:schemeClr val="accent1"/>
                </a:solidFill>
                <a:latin typeface="Arial" charset="0"/>
              </a:rPr>
              <a:t>	</a:t>
            </a:r>
            <a:r>
              <a:rPr lang="en-US" sz="1200" baseline="0" dirty="0">
                <a:latin typeface="Arial" charset="0"/>
              </a:rPr>
              <a:t>In #2: </a:t>
            </a:r>
          </a:p>
          <a:p>
            <a:pPr eaLnBrk="1" hangingPunct="1"/>
            <a:r>
              <a:rPr lang="en-US" sz="1200" baseline="0" dirty="0">
                <a:latin typeface="Arial" charset="0"/>
              </a:rPr>
              <a:t>		ST R1, Save1       ; #2 saves R1 (n-1) to </a:t>
            </a:r>
            <a:r>
              <a:rPr lang="en-US" sz="1200" baseline="0" dirty="0">
                <a:highlight>
                  <a:srgbClr val="FFFF00"/>
                </a:highlight>
                <a:latin typeface="Arial" charset="0"/>
              </a:rPr>
              <a:t>save1</a:t>
            </a:r>
            <a:endParaRPr lang="en-US" sz="1200" baseline="0" dirty="0">
              <a:solidFill>
                <a:schemeClr val="accent1"/>
              </a:solidFill>
              <a:latin typeface="Arial" charset="0"/>
            </a:endParaRPr>
          </a:p>
          <a:p>
            <a:pPr marL="257175" indent="-257175" defTabSz="685800" eaLnBrk="1" hangingPunct="1">
              <a:buFont typeface="Arial" panose="020B0604020202020204" pitchFamily="34" charset="0"/>
              <a:buChar char="•"/>
            </a:pPr>
            <a:endParaRPr lang="en-US" sz="1200" baseline="0" dirty="0">
              <a:solidFill>
                <a:schemeClr val="accent1"/>
              </a:solidFill>
              <a:latin typeface="Arial" charset="0"/>
            </a:endParaRPr>
          </a:p>
        </p:txBody>
      </p:sp>
      <p:pic>
        <p:nvPicPr>
          <p:cNvPr id="23" name="内容占位符 17">
            <a:extLst>
              <a:ext uri="{FF2B5EF4-FFF2-40B4-BE49-F238E27FC236}">
                <a16:creationId xmlns:a16="http://schemas.microsoft.com/office/drawing/2014/main" id="{AD96A646-B8EC-4F0E-866B-40113426E0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67026" y="1268760"/>
            <a:ext cx="2632480" cy="4800100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DE136E8-A1AB-453D-B495-64C6B35AB6C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655676" y="4001728"/>
            <a:ext cx="2754306" cy="601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乘号 27">
            <a:extLst>
              <a:ext uri="{FF2B5EF4-FFF2-40B4-BE49-F238E27FC236}">
                <a16:creationId xmlns:a16="http://schemas.microsoft.com/office/drawing/2014/main" id="{22C1AC4D-94DA-45A8-B498-9A3BD1A679B2}"/>
              </a:ext>
            </a:extLst>
          </p:cNvPr>
          <p:cNvSpPr/>
          <p:nvPr/>
        </p:nvSpPr>
        <p:spPr bwMode="auto">
          <a:xfrm>
            <a:off x="1817694" y="3753036"/>
            <a:ext cx="1593177" cy="1005753"/>
          </a:xfrm>
          <a:prstGeom prst="mathMultiply">
            <a:avLst>
              <a:gd name="adj1" fmla="val 55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hangingPunct="1"/>
            <a:endParaRPr lang="en-US" sz="1350">
              <a:latin typeface="Arial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372BEE9-1E1F-43B9-A8D0-F5CE7C66AB2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655676" y="4001728"/>
            <a:ext cx="2879566" cy="10539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箭头: 右弧形 19">
            <a:extLst>
              <a:ext uri="{FF2B5EF4-FFF2-40B4-BE49-F238E27FC236}">
                <a16:creationId xmlns:a16="http://schemas.microsoft.com/office/drawing/2014/main" id="{0EC67241-840E-47AD-9A37-47C56C186D57}"/>
              </a:ext>
            </a:extLst>
          </p:cNvPr>
          <p:cNvSpPr/>
          <p:nvPr/>
        </p:nvSpPr>
        <p:spPr bwMode="auto">
          <a:xfrm>
            <a:off x="4300254" y="1772816"/>
            <a:ext cx="935350" cy="1776355"/>
          </a:xfrm>
          <a:prstGeom prst="curvedLeftArrow">
            <a:avLst>
              <a:gd name="adj1" fmla="val 9192"/>
              <a:gd name="adj2" fmla="val 19162"/>
              <a:gd name="adj3" fmla="val 2139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hangingPunct="1"/>
            <a:endParaRPr lang="en-US" sz="1350">
              <a:latin typeface="Arial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32524C-1D91-42B5-8672-0E29780BF7F1}"/>
              </a:ext>
            </a:extLst>
          </p:cNvPr>
          <p:cNvSpPr/>
          <p:nvPr/>
        </p:nvSpPr>
        <p:spPr bwMode="auto">
          <a:xfrm>
            <a:off x="791580" y="5330919"/>
            <a:ext cx="5148572" cy="7697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eaLnBrk="1" hangingPunct="1"/>
            <a:r>
              <a:rPr lang="en-US" sz="1200" baseline="0" dirty="0">
                <a:solidFill>
                  <a:srgbClr val="000000"/>
                </a:solidFill>
                <a:latin typeface="Arial" charset="0"/>
              </a:rPr>
              <a:t>So, after the JSR FACT instruction is executed, the first instruction of the recursively called subroutine FACT (#2) will save that value to </a:t>
            </a:r>
            <a:r>
              <a:rPr lang="en-US" sz="1200" baseline="0" dirty="0">
                <a:solidFill>
                  <a:srgbClr val="FF0000"/>
                </a:solidFill>
                <a:highlight>
                  <a:srgbClr val="FFFF00"/>
                </a:highlight>
                <a:latin typeface="Arial" charset="0"/>
              </a:rPr>
              <a:t>Save1</a:t>
            </a:r>
            <a:r>
              <a:rPr lang="en-US" sz="1200" baseline="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1200" baseline="0" dirty="0">
                <a:solidFill>
                  <a:srgbClr val="FF0000"/>
                </a:solidFill>
                <a:latin typeface="Arial" charset="0"/>
              </a:rPr>
              <a:t>wiping out </a:t>
            </a:r>
            <a:r>
              <a:rPr lang="en-US" sz="1200" baseline="0" dirty="0">
                <a:solidFill>
                  <a:srgbClr val="000000"/>
                </a:solidFill>
                <a:latin typeface="Arial" charset="0"/>
              </a:rPr>
              <a:t>the value that the main program (#1) had stored in R1 when it called FACT.</a:t>
            </a:r>
          </a:p>
        </p:txBody>
      </p:sp>
    </p:spTree>
    <p:extLst>
      <p:ext uri="{BB962C8B-B14F-4D97-AF65-F5344CB8AC3E}">
        <p14:creationId xmlns:p14="http://schemas.microsoft.com/office/powerpoint/2010/main" val="332761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7BE7-BD55-45B3-86F5-CC34AA4FB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70" y="1153715"/>
            <a:ext cx="2665090" cy="484703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874D649-DF56-480F-90D8-5E680531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new solution: using stack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59EA9-857E-4362-B1AF-CE456BF7E86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altLang="zh-CN" sz="975" b="0" dirty="0">
                <a:solidFill>
                  <a:srgbClr val="0070C0"/>
                </a:solidFill>
              </a:rPr>
              <a:t>FACT</a:t>
            </a:r>
            <a:r>
              <a:rPr lang="en-US" altLang="zh-CN" sz="975" b="0" dirty="0"/>
              <a:t> 	ADD R6,R6,#-1</a:t>
            </a:r>
          </a:p>
          <a:p>
            <a:pPr marL="0" indent="0">
              <a:buNone/>
            </a:pPr>
            <a:r>
              <a:rPr lang="en-US" altLang="zh-CN" sz="975" b="0" dirty="0"/>
              <a:t>              	</a:t>
            </a:r>
            <a:r>
              <a:rPr lang="en-US" altLang="zh-CN" sz="975" b="0" dirty="0">
                <a:highlight>
                  <a:srgbClr val="FFFF00"/>
                </a:highlight>
              </a:rPr>
              <a:t>STR R1,R6,#0 	</a:t>
            </a:r>
            <a:r>
              <a:rPr lang="en-US" altLang="zh-CN" sz="975" b="0" dirty="0">
                <a:solidFill>
                  <a:srgbClr val="0000FF"/>
                </a:solidFill>
                <a:highlight>
                  <a:srgbClr val="FFFF00"/>
                </a:highlight>
              </a:rPr>
              <a:t>; Push Caller’s R1 on the stack, so we can use R1.</a:t>
            </a:r>
          </a:p>
          <a:p>
            <a:pPr marL="0" indent="0">
              <a:buNone/>
            </a:pPr>
            <a:endParaRPr lang="en-US" altLang="zh-CN" sz="975" b="0" dirty="0"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CN" sz="975" b="0" dirty="0"/>
              <a:t>               	ADD R1,R0,#-1 	</a:t>
            </a:r>
            <a:r>
              <a:rPr lang="en-US" altLang="zh-CN" sz="975" b="0" dirty="0">
                <a:solidFill>
                  <a:srgbClr val="0000FF"/>
                </a:solidFill>
              </a:rPr>
              <a:t>; If n=1, we are done since 1! = 1</a:t>
            </a:r>
          </a:p>
          <a:p>
            <a:pPr marL="0" indent="0">
              <a:buNone/>
            </a:pPr>
            <a:r>
              <a:rPr lang="en-US" altLang="zh-CN" sz="975" b="0" dirty="0"/>
              <a:t>               	</a:t>
            </a:r>
            <a:r>
              <a:rPr lang="en-US" altLang="zh-CN" sz="975" b="0" dirty="0" err="1"/>
              <a:t>BRz</a:t>
            </a:r>
            <a:r>
              <a:rPr lang="en-US" altLang="zh-CN" sz="975" b="0" dirty="0"/>
              <a:t> </a:t>
            </a:r>
            <a:r>
              <a:rPr lang="en-US" altLang="zh-CN" sz="975" b="0" dirty="0">
                <a:solidFill>
                  <a:srgbClr val="0070C0"/>
                </a:solidFill>
              </a:rPr>
              <a:t>NO_RECURSE</a:t>
            </a:r>
          </a:p>
          <a:p>
            <a:pPr marL="0" indent="0">
              <a:buNone/>
            </a:pPr>
            <a:endParaRPr lang="en-US" altLang="zh-CN" sz="975" b="0" dirty="0"/>
          </a:p>
          <a:p>
            <a:pPr marL="0" indent="0">
              <a:buNone/>
            </a:pPr>
            <a:r>
              <a:rPr lang="en-US" altLang="zh-CN" sz="975" b="0" dirty="0"/>
              <a:t>                	ADD R6,R6,#-1</a:t>
            </a:r>
          </a:p>
          <a:p>
            <a:pPr marL="0" indent="0">
              <a:buNone/>
            </a:pPr>
            <a:r>
              <a:rPr lang="en-US" altLang="zh-CN" sz="975" b="0" dirty="0"/>
              <a:t>                	</a:t>
            </a:r>
            <a:r>
              <a:rPr lang="en-US" altLang="zh-CN" sz="975" b="0" dirty="0">
                <a:highlight>
                  <a:srgbClr val="00FF00"/>
                </a:highlight>
              </a:rPr>
              <a:t>STR R7,R6,#0 	</a:t>
            </a:r>
            <a:r>
              <a:rPr lang="en-US" altLang="zh-CN" sz="975" b="0" dirty="0">
                <a:solidFill>
                  <a:srgbClr val="0000FF"/>
                </a:solidFill>
                <a:highlight>
                  <a:srgbClr val="00FF00"/>
                </a:highlight>
              </a:rPr>
              <a:t>; Push return linkage onto stack</a:t>
            </a:r>
          </a:p>
          <a:p>
            <a:pPr marL="0" indent="0">
              <a:buNone/>
            </a:pPr>
            <a:r>
              <a:rPr lang="en-US" altLang="zh-CN" sz="975" b="0" dirty="0"/>
              <a:t>                	ADD R6,R6,#-1</a:t>
            </a:r>
          </a:p>
          <a:p>
            <a:pPr marL="0" indent="0">
              <a:buNone/>
            </a:pPr>
            <a:r>
              <a:rPr lang="en-US" altLang="zh-CN" sz="975" b="0" dirty="0"/>
              <a:t>                	</a:t>
            </a:r>
            <a:r>
              <a:rPr lang="en-US" altLang="zh-CN" sz="975" b="0" dirty="0">
                <a:highlight>
                  <a:srgbClr val="00FFFF"/>
                </a:highlight>
              </a:rPr>
              <a:t>STR R0,R6,#0 	</a:t>
            </a:r>
            <a:r>
              <a:rPr lang="en-US" altLang="zh-CN" sz="975" b="0" dirty="0">
                <a:solidFill>
                  <a:srgbClr val="0000FF"/>
                </a:solidFill>
                <a:highlight>
                  <a:srgbClr val="00FFFF"/>
                </a:highlight>
              </a:rPr>
              <a:t>; Push n on the stack</a:t>
            </a:r>
          </a:p>
          <a:p>
            <a:pPr marL="0" indent="0">
              <a:buNone/>
            </a:pPr>
            <a:r>
              <a:rPr lang="en-US" altLang="zh-CN" sz="975" b="0" dirty="0"/>
              <a:t>  </a:t>
            </a:r>
          </a:p>
          <a:p>
            <a:pPr marL="0" indent="0">
              <a:buNone/>
            </a:pPr>
            <a:r>
              <a:rPr lang="en-US" altLang="zh-CN" sz="975" b="0" dirty="0"/>
              <a:t>                	ADD R0,R0,#-1 	</a:t>
            </a:r>
            <a:r>
              <a:rPr lang="en-US" altLang="zh-CN" sz="975" b="0" dirty="0">
                <a:solidFill>
                  <a:srgbClr val="0000FF"/>
                </a:solidFill>
              </a:rPr>
              <a:t>; Form n-1, argument of JSR</a:t>
            </a:r>
          </a:p>
          <a:p>
            <a:pPr marL="0" indent="0">
              <a:buNone/>
            </a:pPr>
            <a:r>
              <a:rPr lang="en-US" altLang="zh-CN" sz="975" b="0" dirty="0">
                <a:solidFill>
                  <a:srgbClr val="0070C0"/>
                </a:solidFill>
              </a:rPr>
              <a:t>B</a:t>
            </a:r>
            <a:r>
              <a:rPr lang="en-US" altLang="zh-CN" sz="975" b="0" dirty="0"/>
              <a:t>     	JSR </a:t>
            </a:r>
            <a:r>
              <a:rPr lang="en-US" altLang="zh-CN" sz="975" b="0" dirty="0">
                <a:solidFill>
                  <a:srgbClr val="0070C0"/>
                </a:solidFill>
              </a:rPr>
              <a:t>FACT</a:t>
            </a:r>
          </a:p>
          <a:p>
            <a:pPr marL="0" indent="0">
              <a:buNone/>
            </a:pPr>
            <a:r>
              <a:rPr lang="en-US" altLang="zh-CN" sz="975" b="0" dirty="0"/>
              <a:t>                	</a:t>
            </a:r>
            <a:r>
              <a:rPr lang="en-US" altLang="zh-CN" sz="975" b="0" dirty="0">
                <a:highlight>
                  <a:srgbClr val="00FFFF"/>
                </a:highlight>
              </a:rPr>
              <a:t>LDR R1,R6,#0 	</a:t>
            </a:r>
            <a:r>
              <a:rPr lang="en-US" altLang="zh-CN" sz="975" b="0" dirty="0">
                <a:solidFill>
                  <a:srgbClr val="0000FF"/>
                </a:solidFill>
                <a:highlight>
                  <a:srgbClr val="00FFFF"/>
                </a:highlight>
              </a:rPr>
              <a:t>; Pop n from the stack</a:t>
            </a:r>
          </a:p>
          <a:p>
            <a:pPr marL="0" indent="0">
              <a:buNone/>
            </a:pPr>
            <a:r>
              <a:rPr lang="en-US" altLang="zh-CN" sz="975" b="0" dirty="0"/>
              <a:t>                	ADD R6,R6,#1</a:t>
            </a:r>
          </a:p>
          <a:p>
            <a:pPr marL="0" indent="0">
              <a:buNone/>
            </a:pPr>
            <a:r>
              <a:rPr lang="pt-BR" altLang="zh-CN" sz="975" b="0" dirty="0"/>
              <a:t>                 	</a:t>
            </a:r>
            <a:r>
              <a:rPr lang="pt-BR" altLang="zh-CN" sz="975" b="0" dirty="0">
                <a:highlight>
                  <a:srgbClr val="FF00FF"/>
                </a:highlight>
              </a:rPr>
              <a:t>MUL R0,R0,R1 	</a:t>
            </a:r>
            <a:r>
              <a:rPr lang="pt-BR" altLang="zh-CN" sz="975" b="0" dirty="0">
                <a:solidFill>
                  <a:srgbClr val="0000FF"/>
                </a:solidFill>
                <a:highlight>
                  <a:srgbClr val="FF00FF"/>
                </a:highlight>
              </a:rPr>
              <a:t>; form n*(n-1)!</a:t>
            </a:r>
          </a:p>
          <a:p>
            <a:pPr marL="0" indent="0">
              <a:buNone/>
            </a:pPr>
            <a:r>
              <a:rPr lang="en-US" altLang="zh-CN" sz="975" b="0" dirty="0"/>
              <a:t>               </a:t>
            </a:r>
          </a:p>
          <a:p>
            <a:pPr marL="0" indent="0">
              <a:buNone/>
            </a:pPr>
            <a:r>
              <a:rPr lang="pt-BR" altLang="zh-CN" sz="975" b="0" dirty="0"/>
              <a:t>                 	</a:t>
            </a:r>
            <a:r>
              <a:rPr lang="pt-BR" altLang="zh-CN" sz="975" b="0" dirty="0">
                <a:highlight>
                  <a:srgbClr val="00FF00"/>
                </a:highlight>
              </a:rPr>
              <a:t>LDR R7,R6,#0 	</a:t>
            </a:r>
            <a:r>
              <a:rPr lang="pt-BR" altLang="zh-CN" sz="975" b="0" dirty="0">
                <a:solidFill>
                  <a:srgbClr val="0000FF"/>
                </a:solidFill>
                <a:highlight>
                  <a:srgbClr val="00FF00"/>
                </a:highlight>
              </a:rPr>
              <a:t>; Pop return linkage into R7</a:t>
            </a:r>
          </a:p>
          <a:p>
            <a:pPr marL="0" indent="0">
              <a:buNone/>
            </a:pPr>
            <a:r>
              <a:rPr lang="en-US" altLang="zh-CN" sz="975" b="0" dirty="0"/>
              <a:t>                 	ADD R6,R6,#1</a:t>
            </a:r>
          </a:p>
          <a:p>
            <a:pPr marL="0" indent="0">
              <a:buNone/>
            </a:pPr>
            <a:r>
              <a:rPr lang="pt-BR" altLang="zh-CN" sz="975" b="0" dirty="0">
                <a:solidFill>
                  <a:srgbClr val="0070C0"/>
                </a:solidFill>
              </a:rPr>
              <a:t>NO_RECURSE 	</a:t>
            </a:r>
            <a:r>
              <a:rPr lang="pt-BR" altLang="zh-CN" sz="975" b="0" dirty="0">
                <a:highlight>
                  <a:srgbClr val="FFFF00"/>
                </a:highlight>
              </a:rPr>
              <a:t>LDR R1,R6,#0 	</a:t>
            </a:r>
            <a:r>
              <a:rPr lang="pt-BR" altLang="zh-CN" sz="975" b="0" dirty="0">
                <a:solidFill>
                  <a:srgbClr val="0000FF"/>
                </a:solidFill>
                <a:highlight>
                  <a:srgbClr val="FFFF00"/>
                </a:highlight>
              </a:rPr>
              <a:t>; Pop caller’s R1 back into R1</a:t>
            </a:r>
          </a:p>
          <a:p>
            <a:pPr marL="0" indent="0">
              <a:buNone/>
            </a:pPr>
            <a:r>
              <a:rPr lang="en-US" altLang="zh-CN" sz="975" b="0" dirty="0"/>
              <a:t>                 	ADD R6,R6,#1</a:t>
            </a:r>
          </a:p>
          <a:p>
            <a:pPr marL="0" indent="0">
              <a:buNone/>
            </a:pPr>
            <a:r>
              <a:rPr lang="en-US" altLang="zh-CN" sz="975" b="0" dirty="0"/>
              <a:t>                 	RET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CC2CB-E69F-45C7-9FA2-DF32A790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2023/12/6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A9CD5-A16D-4BB2-AD76-B79E2213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0BDFC3-98B8-4E79-8C4B-31F614AD2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338" y="1322767"/>
            <a:ext cx="1489166" cy="20671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A7CBA1B-6111-44DC-B366-E608BF123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7309" y="3673898"/>
            <a:ext cx="1391195" cy="2091690"/>
          </a:xfrm>
          <a:prstGeom prst="rect">
            <a:avLst/>
          </a:prstGeom>
        </p:spPr>
      </p:pic>
      <p:sp>
        <p:nvSpPr>
          <p:cNvPr id="10" name="箭头: 右弧形 9">
            <a:extLst>
              <a:ext uri="{FF2B5EF4-FFF2-40B4-BE49-F238E27FC236}">
                <a16:creationId xmlns:a16="http://schemas.microsoft.com/office/drawing/2014/main" id="{C3F101DB-1A38-4B1A-9683-E97136AD1819}"/>
              </a:ext>
            </a:extLst>
          </p:cNvPr>
          <p:cNvSpPr/>
          <p:nvPr/>
        </p:nvSpPr>
        <p:spPr bwMode="auto">
          <a:xfrm>
            <a:off x="4247950" y="2305110"/>
            <a:ext cx="702077" cy="1897013"/>
          </a:xfrm>
          <a:prstGeom prst="curvedLeftArrow">
            <a:avLst>
              <a:gd name="adj1" fmla="val 9192"/>
              <a:gd name="adj2" fmla="val 19162"/>
              <a:gd name="adj3" fmla="val 21394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sz="900" baseline="0" dirty="0">
                <a:highlight>
                  <a:srgbClr val="00FF00"/>
                </a:highlight>
                <a:latin typeface="Arial" charset="0"/>
              </a:rPr>
              <a:t>Solve Problem 1</a:t>
            </a:r>
          </a:p>
        </p:txBody>
      </p:sp>
      <p:sp>
        <p:nvSpPr>
          <p:cNvPr id="12" name="箭头: 右弧形 11">
            <a:extLst>
              <a:ext uri="{FF2B5EF4-FFF2-40B4-BE49-F238E27FC236}">
                <a16:creationId xmlns:a16="http://schemas.microsoft.com/office/drawing/2014/main" id="{6F492D7A-6412-4D10-A299-840C616D66BB}"/>
              </a:ext>
            </a:extLst>
          </p:cNvPr>
          <p:cNvSpPr/>
          <p:nvPr/>
        </p:nvSpPr>
        <p:spPr bwMode="auto">
          <a:xfrm>
            <a:off x="4812478" y="1322767"/>
            <a:ext cx="983769" cy="3240359"/>
          </a:xfrm>
          <a:prstGeom prst="curvedLeftArrow">
            <a:avLst>
              <a:gd name="adj1" fmla="val 9192"/>
              <a:gd name="adj2" fmla="val 19162"/>
              <a:gd name="adj3" fmla="val 21394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sz="900" baseline="0" dirty="0">
                <a:highlight>
                  <a:srgbClr val="FFFF00"/>
                </a:highlight>
                <a:latin typeface="Arial" charset="0"/>
              </a:rPr>
              <a:t>Solve </a:t>
            </a:r>
          </a:p>
          <a:p>
            <a:pPr eaLnBrk="1" hangingPunct="1"/>
            <a:r>
              <a:rPr lang="en-US" sz="900" baseline="0" dirty="0">
                <a:highlight>
                  <a:srgbClr val="FFFF00"/>
                </a:highlight>
                <a:latin typeface="Arial" charset="0"/>
              </a:rPr>
              <a:t>Problem 3</a:t>
            </a:r>
          </a:p>
        </p:txBody>
      </p:sp>
      <p:sp>
        <p:nvSpPr>
          <p:cNvPr id="13" name="箭头: 右弧形 12">
            <a:extLst>
              <a:ext uri="{FF2B5EF4-FFF2-40B4-BE49-F238E27FC236}">
                <a16:creationId xmlns:a16="http://schemas.microsoft.com/office/drawing/2014/main" id="{01374BC9-77E7-4903-9F6A-9286D5308577}"/>
              </a:ext>
            </a:extLst>
          </p:cNvPr>
          <p:cNvSpPr/>
          <p:nvPr/>
        </p:nvSpPr>
        <p:spPr bwMode="auto">
          <a:xfrm>
            <a:off x="3426191" y="2564903"/>
            <a:ext cx="659734" cy="875897"/>
          </a:xfrm>
          <a:prstGeom prst="curvedLeftArrow">
            <a:avLst>
              <a:gd name="adj1" fmla="val 9192"/>
              <a:gd name="adj2" fmla="val 19162"/>
              <a:gd name="adj3" fmla="val 21394"/>
            </a:avLst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sz="900" baseline="0" dirty="0">
                <a:highlight>
                  <a:srgbClr val="00FF00"/>
                </a:highlight>
                <a:latin typeface="Arial" charset="0"/>
              </a:rPr>
              <a:t> </a:t>
            </a:r>
            <a:r>
              <a:rPr lang="en-US" sz="900" baseline="0" dirty="0">
                <a:highlight>
                  <a:srgbClr val="00FFFF"/>
                </a:highlight>
                <a:latin typeface="Arial" charset="0"/>
              </a:rPr>
              <a:t>Solve   Problem 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8443D03-9C57-43BD-A3D2-1D0B7C2256E6}"/>
              </a:ext>
            </a:extLst>
          </p:cNvPr>
          <p:cNvSpPr/>
          <p:nvPr/>
        </p:nvSpPr>
        <p:spPr bwMode="auto">
          <a:xfrm>
            <a:off x="8190402" y="2834934"/>
            <a:ext cx="774210" cy="486054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hangingPunct="1"/>
            <a:endParaRPr lang="en-US" sz="1350">
              <a:latin typeface="Arial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334AE53-5B04-4058-A37C-F1CF67F749DD}"/>
              </a:ext>
            </a:extLst>
          </p:cNvPr>
          <p:cNvSpPr/>
          <p:nvPr/>
        </p:nvSpPr>
        <p:spPr bwMode="auto">
          <a:xfrm>
            <a:off x="8190402" y="5217042"/>
            <a:ext cx="774210" cy="486054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hangingPunct="1"/>
            <a:endParaRPr lang="en-US" sz="1350">
              <a:latin typeface="Arial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D60394-03B7-44C2-AD41-3E3C9B7186C1}"/>
              </a:ext>
            </a:extLst>
          </p:cNvPr>
          <p:cNvSpPr/>
          <p:nvPr/>
        </p:nvSpPr>
        <p:spPr bwMode="auto">
          <a:xfrm>
            <a:off x="8190402" y="4697038"/>
            <a:ext cx="774210" cy="486054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hangingPunct="1"/>
            <a:endParaRPr lang="en-US" sz="1350">
              <a:latin typeface="Arial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EE8D336-269B-4D38-BD78-34A964FEB3C5}"/>
              </a:ext>
            </a:extLst>
          </p:cNvPr>
          <p:cNvSpPr/>
          <p:nvPr/>
        </p:nvSpPr>
        <p:spPr bwMode="auto">
          <a:xfrm>
            <a:off x="8190402" y="4185084"/>
            <a:ext cx="774210" cy="486054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hangingPunct="1"/>
            <a:endParaRPr lang="en-US" sz="1350">
              <a:latin typeface="Arial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01B5F95-19E7-461F-87A7-7C3371A0F2D0}"/>
              </a:ext>
            </a:extLst>
          </p:cNvPr>
          <p:cNvCxnSpPr>
            <a:cxnSpLocks/>
          </p:cNvCxnSpPr>
          <p:nvPr/>
        </p:nvCxnSpPr>
        <p:spPr bwMode="auto">
          <a:xfrm>
            <a:off x="5112052" y="1248153"/>
            <a:ext cx="3024344" cy="20188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E518CD2-D647-4A94-AECA-3F15CB555EBD}"/>
              </a:ext>
            </a:extLst>
          </p:cNvPr>
          <p:cNvCxnSpPr>
            <a:cxnSpLocks/>
          </p:cNvCxnSpPr>
          <p:nvPr/>
        </p:nvCxnSpPr>
        <p:spPr bwMode="auto">
          <a:xfrm>
            <a:off x="4427984" y="2305110"/>
            <a:ext cx="3690457" cy="7762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D3F8DEF-18E4-4403-A6DD-335F23EBC7EE}"/>
              </a:ext>
            </a:extLst>
          </p:cNvPr>
          <p:cNvCxnSpPr>
            <a:cxnSpLocks/>
          </p:cNvCxnSpPr>
          <p:nvPr/>
        </p:nvCxnSpPr>
        <p:spPr bwMode="auto">
          <a:xfrm>
            <a:off x="3851920" y="2636912"/>
            <a:ext cx="4284476" cy="2875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8265041-79EB-43CC-9898-28C8AC144EF0}"/>
              </a:ext>
            </a:extLst>
          </p:cNvPr>
          <p:cNvSpPr/>
          <p:nvPr/>
        </p:nvSpPr>
        <p:spPr bwMode="auto">
          <a:xfrm>
            <a:off x="233032" y="4940065"/>
            <a:ext cx="5275072" cy="161708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1200" b="1" baseline="0" dirty="0">
                <a:latin typeface="Arial" charset="0"/>
              </a:rPr>
              <a:t>P1,Return address</a:t>
            </a:r>
            <a:r>
              <a:rPr lang="en-US" sz="1200" baseline="0" dirty="0">
                <a:latin typeface="Arial" charset="0"/>
              </a:rPr>
              <a:t>: </a:t>
            </a:r>
            <a:r>
              <a:rPr lang="en-US" sz="1200" baseline="0" dirty="0">
                <a:solidFill>
                  <a:schemeClr val="accent1"/>
                </a:solidFill>
                <a:latin typeface="Arial" charset="0"/>
              </a:rPr>
              <a:t>R7 = A+1  is wiped out by B+1,  </a:t>
            </a:r>
            <a:r>
              <a:rPr lang="en-US" sz="1200" baseline="0" dirty="0">
                <a:latin typeface="Arial" charset="0"/>
              </a:rPr>
              <a:t>and the execution </a:t>
            </a:r>
            <a:r>
              <a:rPr lang="en-US" sz="1200" baseline="0" dirty="0">
                <a:solidFill>
                  <a:schemeClr val="accent1"/>
                </a:solidFill>
                <a:latin typeface="Arial" charset="0"/>
              </a:rPr>
              <a:t>can not return to A+1</a:t>
            </a:r>
            <a:r>
              <a:rPr lang="en-US" sz="1200" baseline="0" dirty="0">
                <a:latin typeface="Arial" charset="0"/>
              </a:rPr>
              <a:t>.</a:t>
            </a:r>
          </a:p>
          <a:p>
            <a:pPr eaLnBrk="1" hangingPunct="1"/>
            <a:r>
              <a:rPr lang="en-US" sz="1200" b="1" baseline="0" dirty="0">
                <a:latin typeface="Arial" charset="0"/>
              </a:rPr>
              <a:t>P2, registers</a:t>
            </a:r>
            <a:r>
              <a:rPr lang="en-US" sz="1200" baseline="0" dirty="0">
                <a:latin typeface="Arial" charset="0"/>
              </a:rPr>
              <a:t>:</a:t>
            </a:r>
            <a:r>
              <a:rPr lang="en-US" sz="1200" baseline="0" dirty="0">
                <a:solidFill>
                  <a:srgbClr val="000000"/>
                </a:solidFill>
                <a:latin typeface="Arial" charset="0"/>
              </a:rPr>
              <a:t> #2 </a:t>
            </a:r>
            <a:r>
              <a:rPr lang="en-US" sz="1200" baseline="0" dirty="0">
                <a:solidFill>
                  <a:srgbClr val="FF0000"/>
                </a:solidFill>
                <a:latin typeface="Arial" charset="0"/>
              </a:rPr>
              <a:t>wipes out </a:t>
            </a:r>
            <a:r>
              <a:rPr lang="en-US" sz="1200" baseline="0" dirty="0">
                <a:solidFill>
                  <a:srgbClr val="000000"/>
                </a:solidFill>
                <a:latin typeface="Arial" charset="0"/>
              </a:rPr>
              <a:t>the value n that had been put in </a:t>
            </a:r>
            <a:r>
              <a:rPr lang="en-US" sz="1200" baseline="0" dirty="0">
                <a:solidFill>
                  <a:srgbClr val="FF0000"/>
                </a:solidFill>
                <a:latin typeface="Arial" charset="0"/>
              </a:rPr>
              <a:t>R1</a:t>
            </a:r>
            <a:r>
              <a:rPr lang="en-US" sz="1200" baseline="0" dirty="0">
                <a:solidFill>
                  <a:srgbClr val="000000"/>
                </a:solidFill>
                <a:latin typeface="Arial" charset="0"/>
              </a:rPr>
              <a:t> by the code in #1. when the instruction flow gets back to #1, where the value n is needed by the instruction MUL R0,R0,</a:t>
            </a:r>
            <a:r>
              <a:rPr lang="en-US" sz="1200" baseline="0" dirty="0">
                <a:solidFill>
                  <a:srgbClr val="FF0000"/>
                </a:solidFill>
                <a:latin typeface="Arial" charset="0"/>
              </a:rPr>
              <a:t>R1</a:t>
            </a:r>
            <a:r>
              <a:rPr lang="en-US" sz="1200" baseline="0" dirty="0">
                <a:solidFill>
                  <a:srgbClr val="000000"/>
                </a:solidFill>
                <a:latin typeface="Arial" charset="0"/>
              </a:rPr>
              <a:t>, it is no longer there.</a:t>
            </a:r>
          </a:p>
          <a:p>
            <a:pPr eaLnBrk="1" hangingPunct="1"/>
            <a:r>
              <a:rPr lang="en-US" sz="1200" b="1" baseline="0" dirty="0">
                <a:solidFill>
                  <a:srgbClr val="000000"/>
                </a:solidFill>
                <a:latin typeface="Arial" charset="0"/>
              </a:rPr>
              <a:t>P3,static memory address</a:t>
            </a:r>
            <a:r>
              <a:rPr lang="en-US" sz="1200" baseline="0" dirty="0">
                <a:solidFill>
                  <a:srgbClr val="000000"/>
                </a:solidFill>
                <a:latin typeface="Arial" charset="0"/>
              </a:rPr>
              <a:t>: The first instruction of the recursively called subroutine FACT (#2) will save that value to </a:t>
            </a:r>
            <a:r>
              <a:rPr lang="en-US" sz="1200" baseline="0" dirty="0">
                <a:solidFill>
                  <a:srgbClr val="FF0000"/>
                </a:solidFill>
                <a:highlight>
                  <a:srgbClr val="FFFF00"/>
                </a:highlight>
                <a:latin typeface="Arial" charset="0"/>
              </a:rPr>
              <a:t>Save1</a:t>
            </a:r>
            <a:r>
              <a:rPr lang="en-US" sz="1200" baseline="0" dirty="0">
                <a:solidFill>
                  <a:srgbClr val="000000"/>
                </a:solidFill>
                <a:latin typeface="Arial" charset="0"/>
              </a:rPr>
              <a:t>, wiping out the value that the main program (#1) had stored in R1 when it called FACT.</a:t>
            </a:r>
          </a:p>
          <a:p>
            <a:pPr eaLnBrk="1" hangingPunct="1"/>
            <a:endParaRPr lang="en-US" sz="1200" baseline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12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科大蓝色模板" id="{7E8D1F99-3530-4A82-9E3D-77E2AF246E2B}" vid="{86B9B503-2F19-4690-9F30-5A7A0621D455}"/>
    </a:ext>
  </a:extLst>
</a:theme>
</file>

<file path=ppt/theme/theme2.xml><?xml version="1.0" encoding="utf-8"?>
<a:theme xmlns:a="http://schemas.openxmlformats.org/drawingml/2006/main" name="学术交流模板3-中文">
  <a:themeElements>
    <a:clrScheme name="学术交流模板3-中文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学术交流模板3-中文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CS17-Ch 1Course Introduction.Id_400384" id="{1E5A2080-B47E-4B7F-A81A-CF725B3E27F9}" vid="{403FED12-708E-4AE7-9E4F-F7D8D23A049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11700</TotalTime>
  <Pages>0</Pages>
  <Words>8750</Words>
  <Characters>0</Characters>
  <Application>Microsoft Office PowerPoint</Application>
  <DocSecurity>0</DocSecurity>
  <PresentationFormat>全屏显示(4:3)</PresentationFormat>
  <Lines>0</Lines>
  <Paragraphs>1243</Paragraphs>
  <Slides>43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60" baseType="lpstr">
      <vt:lpstr>Gungsuh</vt:lpstr>
      <vt:lpstr>LetterGotLOT-Med</vt:lpstr>
      <vt:lpstr>ProximaNova-Semibold</vt:lpstr>
      <vt:lpstr>STIXGeneral-Regular</vt:lpstr>
      <vt:lpstr>仿宋</vt:lpstr>
      <vt:lpstr>黑体</vt:lpstr>
      <vt:lpstr>华文新魏</vt:lpstr>
      <vt:lpstr>楷体</vt:lpstr>
      <vt:lpstr>微软雅黑</vt:lpstr>
      <vt:lpstr>Arial</vt:lpstr>
      <vt:lpstr>Baskerville Old Face</vt:lpstr>
      <vt:lpstr>Calibri</vt:lpstr>
      <vt:lpstr>Tahoma</vt:lpstr>
      <vt:lpstr>Wingdings</vt:lpstr>
      <vt:lpstr>Wingdings 3</vt:lpstr>
      <vt:lpstr>1_Office 主题​​</vt:lpstr>
      <vt:lpstr>学术交流模板3-中文</vt:lpstr>
      <vt:lpstr>Chapter 8-3   Recursion，Queue and Character Strings</vt:lpstr>
      <vt:lpstr>PowerPoint 演示文稿</vt:lpstr>
      <vt:lpstr>1. Recursion</vt:lpstr>
      <vt:lpstr>Factorial：compute n!=n*(n-1)!,  A BAD EXAMPLE</vt:lpstr>
      <vt:lpstr>Expected execution flow</vt:lpstr>
      <vt:lpstr>Factorial：compute n!=n*(n-1)!</vt:lpstr>
      <vt:lpstr>Factorial：compute n!=n*(n-1)!</vt:lpstr>
      <vt:lpstr>Factorial：compute n!=n*(n-1)!</vt:lpstr>
      <vt:lpstr>A new solution: using stack</vt:lpstr>
      <vt:lpstr>A new solution: using stack</vt:lpstr>
      <vt:lpstr>A new solution: using stack</vt:lpstr>
      <vt:lpstr>A new solution: using stack</vt:lpstr>
      <vt:lpstr>A new solution: using stack</vt:lpstr>
      <vt:lpstr>A new solution: using stack</vt:lpstr>
      <vt:lpstr>A new solution: using stack</vt:lpstr>
      <vt:lpstr>A new solution: using stack</vt:lpstr>
      <vt:lpstr>A new solution: using stack</vt:lpstr>
      <vt:lpstr>A new solution: using stack</vt:lpstr>
      <vt:lpstr>A new solution: using stack</vt:lpstr>
      <vt:lpstr>A new solution: using stack</vt:lpstr>
      <vt:lpstr>A new solution: using stack</vt:lpstr>
      <vt:lpstr>A new solution: using stack</vt:lpstr>
      <vt:lpstr>A new solution: using stack</vt:lpstr>
      <vt:lpstr>A new solution: using stack</vt:lpstr>
      <vt:lpstr>Implementing FACT iteratively (without recursion)</vt:lpstr>
      <vt:lpstr>The Maze: a Good Example</vt:lpstr>
      <vt:lpstr>Specification of the maze</vt:lpstr>
      <vt:lpstr>The Maze: a searching algorithm</vt:lpstr>
      <vt:lpstr>Description of the Algorithm</vt:lpstr>
      <vt:lpstr>Recursive Subroutine to exit the Maze</vt:lpstr>
      <vt:lpstr>PowerPoint 演示文稿</vt:lpstr>
      <vt:lpstr>PowerPoint 演示文稿</vt:lpstr>
      <vt:lpstr>2.The Queue</vt:lpstr>
      <vt:lpstr>2.1 The Definition of Queue</vt:lpstr>
      <vt:lpstr>2.2 Basic Operations</vt:lpstr>
      <vt:lpstr>2.3 Wrap-Around</vt:lpstr>
      <vt:lpstr>2.4 Full and Empty Queue</vt:lpstr>
      <vt:lpstr>2.5 Tests for Underflow, Overflow</vt:lpstr>
      <vt:lpstr>2.6 The Complete Story</vt:lpstr>
      <vt:lpstr>3. Character Strings</vt:lpstr>
      <vt:lpstr>Example 1: Personnel Record</vt:lpstr>
      <vt:lpstr>Subroutine to compare two character strings</vt:lpstr>
      <vt:lpstr>Example 2: Character String Containing an “Integer”</vt:lpstr>
    </vt:vector>
  </TitlesOfParts>
  <Manager/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subject/>
  <dc:creator>hanhwt</dc:creator>
  <cp:keywords/>
  <dc:description/>
  <cp:lastModifiedBy>zhang hui</cp:lastModifiedBy>
  <cp:revision>976</cp:revision>
  <cp:lastPrinted>1601-01-01T00:00:00Z</cp:lastPrinted>
  <dcterms:created xsi:type="dcterms:W3CDTF">2012-09-03T16:09:03Z</dcterms:created>
  <dcterms:modified xsi:type="dcterms:W3CDTF">2023-12-06T14:15:24Z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